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3" r:id="rId3"/>
    <p:sldMasterId id="2147483666" r:id="rId4"/>
    <p:sldMasterId id="2147483670" r:id="rId5"/>
    <p:sldMasterId id="2147483674" r:id="rId6"/>
    <p:sldMasterId id="2147483677" r:id="rId7"/>
    <p:sldMasterId id="2147483681" r:id="rId8"/>
    <p:sldMasterId id="2147483689" r:id="rId9"/>
    <p:sldMasterId id="2147483692" r:id="rId10"/>
  </p:sldMasterIdLst>
  <p:notesMasterIdLst>
    <p:notesMasterId r:id="rId912"/>
  </p:notesMasterIdLst>
  <p:sldIdLst>
    <p:sldId id="1007" r:id="rId11"/>
    <p:sldId id="1001" r:id="rId12"/>
    <p:sldId id="1008" r:id="rId13"/>
    <p:sldId id="1010" r:id="rId14"/>
    <p:sldId id="1049" r:id="rId15"/>
    <p:sldId id="1009" r:id="rId16"/>
    <p:sldId id="1048" r:id="rId17"/>
    <p:sldId id="1012" r:id="rId18"/>
    <p:sldId id="1050" r:id="rId19"/>
    <p:sldId id="1016" r:id="rId20"/>
    <p:sldId id="1019" r:id="rId21"/>
    <p:sldId id="1021" r:id="rId22"/>
    <p:sldId id="1053" r:id="rId23"/>
    <p:sldId id="1022" r:id="rId24"/>
    <p:sldId id="1055" r:id="rId25"/>
    <p:sldId id="1057" r:id="rId26"/>
    <p:sldId id="1058" r:id="rId27"/>
    <p:sldId id="1059" r:id="rId28"/>
    <p:sldId id="1056" r:id="rId29"/>
    <p:sldId id="1023" r:id="rId30"/>
    <p:sldId id="1025" r:id="rId31"/>
    <p:sldId id="1026" r:id="rId32"/>
    <p:sldId id="1028" r:id="rId33"/>
    <p:sldId id="1029" r:id="rId34"/>
    <p:sldId id="1027" r:id="rId35"/>
    <p:sldId id="1030" r:id="rId36"/>
    <p:sldId id="1033" r:id="rId37"/>
    <p:sldId id="1034" r:id="rId38"/>
    <p:sldId id="1035" r:id="rId39"/>
    <p:sldId id="1036" r:id="rId40"/>
    <p:sldId id="1037" r:id="rId41"/>
    <p:sldId id="1039" r:id="rId42"/>
    <p:sldId id="1040" r:id="rId43"/>
    <p:sldId id="1041" r:id="rId44"/>
    <p:sldId id="1005" r:id="rId45"/>
    <p:sldId id="1042" r:id="rId46"/>
    <p:sldId id="1044" r:id="rId47"/>
    <p:sldId id="1045" r:id="rId48"/>
    <p:sldId id="1046" r:id="rId49"/>
    <p:sldId id="1047" r:id="rId50"/>
    <p:sldId id="1060" r:id="rId51"/>
    <p:sldId id="1043" r:id="rId52"/>
    <p:sldId id="362" r:id="rId53"/>
    <p:sldId id="373" r:id="rId54"/>
    <p:sldId id="388" r:id="rId55"/>
    <p:sldId id="389" r:id="rId56"/>
    <p:sldId id="390" r:id="rId57"/>
    <p:sldId id="425" r:id="rId58"/>
    <p:sldId id="426" r:id="rId59"/>
    <p:sldId id="391" r:id="rId60"/>
    <p:sldId id="511" r:id="rId61"/>
    <p:sldId id="392" r:id="rId62"/>
    <p:sldId id="393" r:id="rId63"/>
    <p:sldId id="394" r:id="rId64"/>
    <p:sldId id="403" r:id="rId65"/>
    <p:sldId id="395" r:id="rId66"/>
    <p:sldId id="512" r:id="rId67"/>
    <p:sldId id="396" r:id="rId68"/>
    <p:sldId id="397" r:id="rId69"/>
    <p:sldId id="398" r:id="rId70"/>
    <p:sldId id="427" r:id="rId71"/>
    <p:sldId id="428" r:id="rId72"/>
    <p:sldId id="429" r:id="rId73"/>
    <p:sldId id="432" r:id="rId74"/>
    <p:sldId id="431" r:id="rId75"/>
    <p:sldId id="434" r:id="rId76"/>
    <p:sldId id="435" r:id="rId77"/>
    <p:sldId id="436" r:id="rId78"/>
    <p:sldId id="510" r:id="rId79"/>
    <p:sldId id="400" r:id="rId80"/>
    <p:sldId id="401" r:id="rId81"/>
    <p:sldId id="402" r:id="rId82"/>
    <p:sldId id="404" r:id="rId83"/>
    <p:sldId id="405" r:id="rId84"/>
    <p:sldId id="406" r:id="rId85"/>
    <p:sldId id="407" r:id="rId86"/>
    <p:sldId id="408" r:id="rId87"/>
    <p:sldId id="409" r:id="rId88"/>
    <p:sldId id="410" r:id="rId89"/>
    <p:sldId id="411" r:id="rId90"/>
    <p:sldId id="412" r:id="rId91"/>
    <p:sldId id="413" r:id="rId92"/>
    <p:sldId id="414" r:id="rId93"/>
    <p:sldId id="415" r:id="rId94"/>
    <p:sldId id="1061" r:id="rId95"/>
    <p:sldId id="1062" r:id="rId96"/>
    <p:sldId id="1063" r:id="rId97"/>
    <p:sldId id="1064" r:id="rId98"/>
    <p:sldId id="1038" r:id="rId99"/>
    <p:sldId id="1065" r:id="rId100"/>
    <p:sldId id="1066" r:id="rId101"/>
    <p:sldId id="438" r:id="rId102"/>
    <p:sldId id="417" r:id="rId103"/>
    <p:sldId id="439" r:id="rId104"/>
    <p:sldId id="441" r:id="rId105"/>
    <p:sldId id="442" r:id="rId106"/>
    <p:sldId id="443" r:id="rId107"/>
    <p:sldId id="445" r:id="rId108"/>
    <p:sldId id="446" r:id="rId109"/>
    <p:sldId id="447" r:id="rId110"/>
    <p:sldId id="448" r:id="rId111"/>
    <p:sldId id="450" r:id="rId112"/>
    <p:sldId id="451" r:id="rId113"/>
    <p:sldId id="452" r:id="rId114"/>
    <p:sldId id="453" r:id="rId115"/>
    <p:sldId id="454" r:id="rId116"/>
    <p:sldId id="455" r:id="rId117"/>
    <p:sldId id="456" r:id="rId118"/>
    <p:sldId id="1067" r:id="rId119"/>
    <p:sldId id="433" r:id="rId120"/>
    <p:sldId id="557" r:id="rId121"/>
    <p:sldId id="558" r:id="rId122"/>
    <p:sldId id="565" r:id="rId123"/>
    <p:sldId id="566" r:id="rId124"/>
    <p:sldId id="564" r:id="rId125"/>
    <p:sldId id="559" r:id="rId126"/>
    <p:sldId id="563" r:id="rId127"/>
    <p:sldId id="562" r:id="rId128"/>
    <p:sldId id="491" r:id="rId129"/>
    <p:sldId id="494" r:id="rId130"/>
    <p:sldId id="495" r:id="rId131"/>
    <p:sldId id="496" r:id="rId132"/>
    <p:sldId id="497" r:id="rId133"/>
    <p:sldId id="498" r:id="rId134"/>
    <p:sldId id="499" r:id="rId135"/>
    <p:sldId id="500" r:id="rId136"/>
    <p:sldId id="501" r:id="rId137"/>
    <p:sldId id="502" r:id="rId138"/>
    <p:sldId id="503" r:id="rId139"/>
    <p:sldId id="504" r:id="rId140"/>
    <p:sldId id="505" r:id="rId141"/>
    <p:sldId id="508" r:id="rId142"/>
    <p:sldId id="509" r:id="rId143"/>
    <p:sldId id="1068" r:id="rId144"/>
    <p:sldId id="1069" r:id="rId145"/>
    <p:sldId id="1070" r:id="rId146"/>
    <p:sldId id="513" r:id="rId147"/>
    <p:sldId id="515" r:id="rId148"/>
    <p:sldId id="516" r:id="rId149"/>
    <p:sldId id="567" r:id="rId150"/>
    <p:sldId id="568" r:id="rId151"/>
    <p:sldId id="570" r:id="rId152"/>
    <p:sldId id="571" r:id="rId153"/>
    <p:sldId id="572" r:id="rId154"/>
    <p:sldId id="573" r:id="rId155"/>
    <p:sldId id="574" r:id="rId156"/>
    <p:sldId id="575" r:id="rId157"/>
    <p:sldId id="526" r:id="rId158"/>
    <p:sldId id="527" r:id="rId159"/>
    <p:sldId id="528" r:id="rId160"/>
    <p:sldId id="529" r:id="rId161"/>
    <p:sldId id="530" r:id="rId162"/>
    <p:sldId id="531" r:id="rId163"/>
    <p:sldId id="532" r:id="rId164"/>
    <p:sldId id="533" r:id="rId165"/>
    <p:sldId id="534" r:id="rId166"/>
    <p:sldId id="535" r:id="rId167"/>
    <p:sldId id="536" r:id="rId168"/>
    <p:sldId id="537" r:id="rId169"/>
    <p:sldId id="538" r:id="rId170"/>
    <p:sldId id="539" r:id="rId171"/>
    <p:sldId id="540" r:id="rId172"/>
    <p:sldId id="542" r:id="rId173"/>
    <p:sldId id="524" r:id="rId174"/>
    <p:sldId id="525" r:id="rId175"/>
    <p:sldId id="1071" r:id="rId176"/>
    <p:sldId id="1072" r:id="rId177"/>
    <p:sldId id="555" r:id="rId178"/>
    <p:sldId id="556" r:id="rId179"/>
    <p:sldId id="545" r:id="rId180"/>
    <p:sldId id="546" r:id="rId181"/>
    <p:sldId id="547" r:id="rId182"/>
    <p:sldId id="548" r:id="rId183"/>
    <p:sldId id="549" r:id="rId184"/>
    <p:sldId id="550" r:id="rId185"/>
    <p:sldId id="551" r:id="rId186"/>
    <p:sldId id="552" r:id="rId187"/>
    <p:sldId id="553" r:id="rId188"/>
    <p:sldId id="554" r:id="rId189"/>
    <p:sldId id="543" r:id="rId190"/>
    <p:sldId id="544" r:id="rId191"/>
    <p:sldId id="1073" r:id="rId192"/>
    <p:sldId id="1074" r:id="rId193"/>
    <p:sldId id="1075" r:id="rId194"/>
    <p:sldId id="1076" r:id="rId195"/>
    <p:sldId id="1077" r:id="rId196"/>
    <p:sldId id="561" r:id="rId197"/>
    <p:sldId id="1078" r:id="rId198"/>
    <p:sldId id="1079" r:id="rId199"/>
    <p:sldId id="1080" r:id="rId200"/>
    <p:sldId id="1081" r:id="rId201"/>
    <p:sldId id="1082" r:id="rId202"/>
    <p:sldId id="1083" r:id="rId203"/>
    <p:sldId id="1084" r:id="rId204"/>
    <p:sldId id="1085" r:id="rId205"/>
    <p:sldId id="1086" r:id="rId206"/>
    <p:sldId id="1087" r:id="rId207"/>
    <p:sldId id="1088" r:id="rId208"/>
    <p:sldId id="1089" r:id="rId209"/>
    <p:sldId id="469" r:id="rId210"/>
    <p:sldId id="560" r:id="rId211"/>
    <p:sldId id="1090" r:id="rId212"/>
    <p:sldId id="476" r:id="rId213"/>
    <p:sldId id="477" r:id="rId214"/>
    <p:sldId id="478" r:id="rId215"/>
    <p:sldId id="479" r:id="rId216"/>
    <p:sldId id="486" r:id="rId217"/>
    <p:sldId id="480" r:id="rId218"/>
    <p:sldId id="481" r:id="rId219"/>
    <p:sldId id="461" r:id="rId220"/>
    <p:sldId id="588" r:id="rId221"/>
    <p:sldId id="1091" r:id="rId222"/>
    <p:sldId id="1092" r:id="rId223"/>
    <p:sldId id="1093" r:id="rId224"/>
    <p:sldId id="1094" r:id="rId225"/>
    <p:sldId id="577" r:id="rId226"/>
    <p:sldId id="473" r:id="rId227"/>
    <p:sldId id="1095" r:id="rId228"/>
    <p:sldId id="1096" r:id="rId229"/>
    <p:sldId id="1097" r:id="rId230"/>
    <p:sldId id="1098" r:id="rId231"/>
    <p:sldId id="1099" r:id="rId232"/>
    <p:sldId id="1100" r:id="rId233"/>
    <p:sldId id="1101" r:id="rId234"/>
    <p:sldId id="1102" r:id="rId235"/>
    <p:sldId id="569" r:id="rId236"/>
    <p:sldId id="472" r:id="rId237"/>
    <p:sldId id="578" r:id="rId238"/>
    <p:sldId id="579" r:id="rId239"/>
    <p:sldId id="580" r:id="rId240"/>
    <p:sldId id="581" r:id="rId241"/>
    <p:sldId id="583" r:id="rId242"/>
    <p:sldId id="582" r:id="rId243"/>
    <p:sldId id="584" r:id="rId244"/>
    <p:sldId id="1492" r:id="rId245"/>
    <p:sldId id="1493" r:id="rId246"/>
    <p:sldId id="1494" r:id="rId247"/>
    <p:sldId id="1495" r:id="rId248"/>
    <p:sldId id="1496" r:id="rId249"/>
    <p:sldId id="1497" r:id="rId250"/>
    <p:sldId id="1498" r:id="rId251"/>
    <p:sldId id="1499" r:id="rId252"/>
    <p:sldId id="1500" r:id="rId253"/>
    <p:sldId id="1501" r:id="rId254"/>
    <p:sldId id="1502" r:id="rId255"/>
    <p:sldId id="1503" r:id="rId256"/>
    <p:sldId id="1504" r:id="rId257"/>
    <p:sldId id="1505" r:id="rId258"/>
    <p:sldId id="1506" r:id="rId259"/>
    <p:sldId id="1507" r:id="rId260"/>
    <p:sldId id="1508" r:id="rId261"/>
    <p:sldId id="1509" r:id="rId262"/>
    <p:sldId id="1510" r:id="rId263"/>
    <p:sldId id="1511" r:id="rId264"/>
    <p:sldId id="1512" r:id="rId265"/>
    <p:sldId id="1513" r:id="rId266"/>
    <p:sldId id="1514" r:id="rId267"/>
    <p:sldId id="1515" r:id="rId268"/>
    <p:sldId id="1516" r:id="rId269"/>
    <p:sldId id="1517" r:id="rId270"/>
    <p:sldId id="1518" r:id="rId271"/>
    <p:sldId id="1519" r:id="rId272"/>
    <p:sldId id="1520" r:id="rId273"/>
    <p:sldId id="1521" r:id="rId274"/>
    <p:sldId id="1522" r:id="rId275"/>
    <p:sldId id="1523" r:id="rId276"/>
    <p:sldId id="1524" r:id="rId277"/>
    <p:sldId id="1525" r:id="rId278"/>
    <p:sldId id="1526" r:id="rId279"/>
    <p:sldId id="1527" r:id="rId280"/>
    <p:sldId id="1528" r:id="rId281"/>
    <p:sldId id="1529" r:id="rId282"/>
    <p:sldId id="1530" r:id="rId283"/>
    <p:sldId id="1531" r:id="rId284"/>
    <p:sldId id="1532" r:id="rId285"/>
    <p:sldId id="1533" r:id="rId286"/>
    <p:sldId id="1534" r:id="rId287"/>
    <p:sldId id="1535" r:id="rId288"/>
    <p:sldId id="1536" r:id="rId289"/>
    <p:sldId id="1537" r:id="rId290"/>
    <p:sldId id="645" r:id="rId291"/>
    <p:sldId id="648" r:id="rId292"/>
    <p:sldId id="649" r:id="rId293"/>
    <p:sldId id="650" r:id="rId294"/>
    <p:sldId id="651" r:id="rId295"/>
    <p:sldId id="665" r:id="rId296"/>
    <p:sldId id="610" r:id="rId297"/>
    <p:sldId id="653" r:id="rId298"/>
    <p:sldId id="654" r:id="rId299"/>
    <p:sldId id="655" r:id="rId300"/>
    <p:sldId id="656" r:id="rId301"/>
    <p:sldId id="657" r:id="rId302"/>
    <p:sldId id="658" r:id="rId303"/>
    <p:sldId id="659" r:id="rId304"/>
    <p:sldId id="660" r:id="rId305"/>
    <p:sldId id="662" r:id="rId306"/>
    <p:sldId id="663" r:id="rId307"/>
    <p:sldId id="647" r:id="rId308"/>
    <p:sldId id="612" r:id="rId309"/>
    <p:sldId id="611" r:id="rId310"/>
    <p:sldId id="613" r:id="rId311"/>
    <p:sldId id="614" r:id="rId312"/>
    <p:sldId id="620" r:id="rId313"/>
    <p:sldId id="619" r:id="rId314"/>
    <p:sldId id="618" r:id="rId315"/>
    <p:sldId id="617" r:id="rId316"/>
    <p:sldId id="616" r:id="rId317"/>
    <p:sldId id="615" r:id="rId318"/>
    <p:sldId id="621" r:id="rId319"/>
    <p:sldId id="622" r:id="rId320"/>
    <p:sldId id="626" r:id="rId321"/>
    <p:sldId id="627" r:id="rId322"/>
    <p:sldId id="625" r:id="rId323"/>
    <p:sldId id="624" r:id="rId324"/>
    <p:sldId id="629" r:id="rId325"/>
    <p:sldId id="628" r:id="rId326"/>
    <p:sldId id="623" r:id="rId327"/>
    <p:sldId id="630" r:id="rId328"/>
    <p:sldId id="631" r:id="rId329"/>
    <p:sldId id="632" r:id="rId330"/>
    <p:sldId id="636" r:id="rId331"/>
    <p:sldId id="637" r:id="rId332"/>
    <p:sldId id="638" r:id="rId333"/>
    <p:sldId id="639" r:id="rId334"/>
    <p:sldId id="640" r:id="rId335"/>
    <p:sldId id="641" r:id="rId336"/>
    <p:sldId id="633" r:id="rId337"/>
    <p:sldId id="634" r:id="rId338"/>
    <p:sldId id="642" r:id="rId339"/>
    <p:sldId id="635" r:id="rId340"/>
    <p:sldId id="646" r:id="rId341"/>
    <p:sldId id="664" r:id="rId342"/>
    <p:sldId id="681" r:id="rId343"/>
    <p:sldId id="667" r:id="rId344"/>
    <p:sldId id="679" r:id="rId345"/>
    <p:sldId id="1103" r:id="rId346"/>
    <p:sldId id="1104" r:id="rId347"/>
    <p:sldId id="1105" r:id="rId348"/>
    <p:sldId id="652" r:id="rId349"/>
    <p:sldId id="1106" r:id="rId350"/>
    <p:sldId id="1107" r:id="rId351"/>
    <p:sldId id="1108" r:id="rId352"/>
    <p:sldId id="1109" r:id="rId353"/>
    <p:sldId id="1110" r:id="rId354"/>
    <p:sldId id="1111" r:id="rId355"/>
    <p:sldId id="666" r:id="rId356"/>
    <p:sldId id="1112" r:id="rId357"/>
    <p:sldId id="1113" r:id="rId358"/>
    <p:sldId id="1114" r:id="rId359"/>
    <p:sldId id="1115" r:id="rId360"/>
    <p:sldId id="670" r:id="rId361"/>
    <p:sldId id="669" r:id="rId362"/>
    <p:sldId id="671" r:id="rId363"/>
    <p:sldId id="675" r:id="rId364"/>
    <p:sldId id="674" r:id="rId365"/>
    <p:sldId id="673" r:id="rId366"/>
    <p:sldId id="672" r:id="rId367"/>
    <p:sldId id="678" r:id="rId368"/>
    <p:sldId id="1116" r:id="rId369"/>
    <p:sldId id="382" r:id="rId370"/>
    <p:sldId id="279" r:id="rId371"/>
    <p:sldId id="280" r:id="rId372"/>
    <p:sldId id="296" r:id="rId373"/>
    <p:sldId id="365" r:id="rId374"/>
    <p:sldId id="366" r:id="rId375"/>
    <p:sldId id="281" r:id="rId376"/>
    <p:sldId id="367" r:id="rId377"/>
    <p:sldId id="282" r:id="rId378"/>
    <p:sldId id="283" r:id="rId379"/>
    <p:sldId id="284" r:id="rId380"/>
    <p:sldId id="285" r:id="rId381"/>
    <p:sldId id="360" r:id="rId382"/>
    <p:sldId id="361" r:id="rId383"/>
    <p:sldId id="375" r:id="rId384"/>
    <p:sldId id="380" r:id="rId385"/>
    <p:sldId id="1117" r:id="rId386"/>
    <p:sldId id="378" r:id="rId387"/>
    <p:sldId id="379" r:id="rId388"/>
    <p:sldId id="363" r:id="rId389"/>
    <p:sldId id="364" r:id="rId390"/>
    <p:sldId id="286" r:id="rId391"/>
    <p:sldId id="376" r:id="rId392"/>
    <p:sldId id="377" r:id="rId393"/>
    <p:sldId id="287" r:id="rId394"/>
    <p:sldId id="288" r:id="rId395"/>
    <p:sldId id="289" r:id="rId396"/>
    <p:sldId id="290" r:id="rId397"/>
    <p:sldId id="294" r:id="rId398"/>
    <p:sldId id="374" r:id="rId399"/>
    <p:sldId id="291" r:id="rId400"/>
    <p:sldId id="304" r:id="rId401"/>
    <p:sldId id="305" r:id="rId402"/>
    <p:sldId id="306" r:id="rId403"/>
    <p:sldId id="307" r:id="rId404"/>
    <p:sldId id="308" r:id="rId405"/>
    <p:sldId id="309" r:id="rId406"/>
    <p:sldId id="327" r:id="rId407"/>
    <p:sldId id="310" r:id="rId408"/>
    <p:sldId id="322" r:id="rId409"/>
    <p:sldId id="369" r:id="rId410"/>
    <p:sldId id="370" r:id="rId411"/>
    <p:sldId id="371" r:id="rId412"/>
    <p:sldId id="323" r:id="rId413"/>
    <p:sldId id="328" r:id="rId414"/>
    <p:sldId id="341" r:id="rId415"/>
    <p:sldId id="329" r:id="rId416"/>
    <p:sldId id="330" r:id="rId417"/>
    <p:sldId id="340" r:id="rId418"/>
    <p:sldId id="342" r:id="rId419"/>
    <p:sldId id="343" r:id="rId420"/>
    <p:sldId id="324" r:id="rId421"/>
    <p:sldId id="325" r:id="rId422"/>
    <p:sldId id="331" r:id="rId423"/>
    <p:sldId id="332" r:id="rId424"/>
    <p:sldId id="333" r:id="rId425"/>
    <p:sldId id="334" r:id="rId426"/>
    <p:sldId id="337" r:id="rId427"/>
    <p:sldId id="338" r:id="rId428"/>
    <p:sldId id="339" r:id="rId429"/>
    <p:sldId id="682" r:id="rId430"/>
    <p:sldId id="1118" r:id="rId431"/>
    <p:sldId id="1119" r:id="rId432"/>
    <p:sldId id="1120" r:id="rId433"/>
    <p:sldId id="1121" r:id="rId434"/>
    <p:sldId id="541" r:id="rId435"/>
    <p:sldId id="1122" r:id="rId436"/>
    <p:sldId id="1123" r:id="rId437"/>
    <p:sldId id="683" r:id="rId438"/>
    <p:sldId id="1124" r:id="rId439"/>
    <p:sldId id="1125" r:id="rId440"/>
    <p:sldId id="1126" r:id="rId441"/>
    <p:sldId id="1127" r:id="rId442"/>
    <p:sldId id="1128" r:id="rId443"/>
    <p:sldId id="1129" r:id="rId444"/>
    <p:sldId id="1130" r:id="rId445"/>
    <p:sldId id="1131" r:id="rId446"/>
    <p:sldId id="1132" r:id="rId447"/>
    <p:sldId id="1133" r:id="rId448"/>
    <p:sldId id="1134" r:id="rId449"/>
    <p:sldId id="595" r:id="rId450"/>
    <p:sldId id="1135" r:id="rId451"/>
    <p:sldId id="1136" r:id="rId452"/>
    <p:sldId id="1137" r:id="rId453"/>
    <p:sldId id="1138" r:id="rId454"/>
    <p:sldId id="1139" r:id="rId455"/>
    <p:sldId id="1140" r:id="rId456"/>
    <p:sldId id="1141" r:id="rId457"/>
    <p:sldId id="1142" r:id="rId458"/>
    <p:sldId id="1143" r:id="rId459"/>
    <p:sldId id="1144" r:id="rId460"/>
    <p:sldId id="1145" r:id="rId461"/>
    <p:sldId id="1146" r:id="rId462"/>
    <p:sldId id="1147" r:id="rId463"/>
    <p:sldId id="1148" r:id="rId464"/>
    <p:sldId id="1149" r:id="rId465"/>
    <p:sldId id="1150" r:id="rId466"/>
    <p:sldId id="1151" r:id="rId467"/>
    <p:sldId id="576" r:id="rId468"/>
    <p:sldId id="1152" r:id="rId469"/>
    <p:sldId id="1153" r:id="rId470"/>
    <p:sldId id="1154" r:id="rId471"/>
    <p:sldId id="1155" r:id="rId472"/>
    <p:sldId id="1156" r:id="rId473"/>
    <p:sldId id="1157" r:id="rId474"/>
    <p:sldId id="585" r:id="rId475"/>
    <p:sldId id="586" r:id="rId476"/>
    <p:sldId id="587" r:id="rId477"/>
    <p:sldId id="1158" r:id="rId478"/>
    <p:sldId id="589" r:id="rId479"/>
    <p:sldId id="590" r:id="rId480"/>
    <p:sldId id="591" r:id="rId481"/>
    <p:sldId id="592" r:id="rId482"/>
    <p:sldId id="593" r:id="rId483"/>
    <p:sldId id="1159" r:id="rId484"/>
    <p:sldId id="1160" r:id="rId485"/>
    <p:sldId id="1161" r:id="rId486"/>
    <p:sldId id="1162" r:id="rId487"/>
    <p:sldId id="668" r:id="rId488"/>
    <p:sldId id="1163" r:id="rId489"/>
    <p:sldId id="1164" r:id="rId490"/>
    <p:sldId id="1165" r:id="rId491"/>
    <p:sldId id="1166" r:id="rId492"/>
    <p:sldId id="1167" r:id="rId493"/>
    <p:sldId id="1168" r:id="rId494"/>
    <p:sldId id="1169" r:id="rId495"/>
    <p:sldId id="676" r:id="rId496"/>
    <p:sldId id="677" r:id="rId497"/>
    <p:sldId id="1170" r:id="rId498"/>
    <p:sldId id="1171" r:id="rId499"/>
    <p:sldId id="680" r:id="rId500"/>
    <p:sldId id="732" r:id="rId501"/>
    <p:sldId id="1172" r:id="rId502"/>
    <p:sldId id="1173" r:id="rId503"/>
    <p:sldId id="1174" r:id="rId504"/>
    <p:sldId id="1175" r:id="rId505"/>
    <p:sldId id="1176" r:id="rId506"/>
    <p:sldId id="1177" r:id="rId507"/>
    <p:sldId id="1178" r:id="rId508"/>
    <p:sldId id="1179" r:id="rId509"/>
    <p:sldId id="1180" r:id="rId510"/>
    <p:sldId id="1181" r:id="rId511"/>
    <p:sldId id="1182" r:id="rId512"/>
    <p:sldId id="1183" r:id="rId513"/>
    <p:sldId id="1184" r:id="rId514"/>
    <p:sldId id="1185" r:id="rId515"/>
    <p:sldId id="728" r:id="rId516"/>
    <p:sldId id="730" r:id="rId517"/>
    <p:sldId id="729" r:id="rId518"/>
    <p:sldId id="1186" r:id="rId519"/>
    <p:sldId id="1187" r:id="rId520"/>
    <p:sldId id="1188" r:id="rId521"/>
    <p:sldId id="1189" r:id="rId522"/>
    <p:sldId id="1190" r:id="rId523"/>
    <p:sldId id="723" r:id="rId524"/>
    <p:sldId id="724" r:id="rId525"/>
    <p:sldId id="725" r:id="rId526"/>
    <p:sldId id="727" r:id="rId527"/>
    <p:sldId id="1191" r:id="rId528"/>
    <p:sldId id="1192" r:id="rId529"/>
    <p:sldId id="1193" r:id="rId530"/>
    <p:sldId id="1194" r:id="rId531"/>
    <p:sldId id="1195" r:id="rId532"/>
    <p:sldId id="1196" r:id="rId533"/>
    <p:sldId id="1197" r:id="rId534"/>
    <p:sldId id="1198" r:id="rId535"/>
    <p:sldId id="1199" r:id="rId536"/>
    <p:sldId id="1200" r:id="rId537"/>
    <p:sldId id="1201" r:id="rId538"/>
    <p:sldId id="1202" r:id="rId539"/>
    <p:sldId id="1203" r:id="rId540"/>
    <p:sldId id="1204" r:id="rId541"/>
    <p:sldId id="1205" r:id="rId542"/>
    <p:sldId id="1206" r:id="rId543"/>
    <p:sldId id="1207" r:id="rId544"/>
    <p:sldId id="1208" r:id="rId545"/>
    <p:sldId id="684" r:id="rId546"/>
    <p:sldId id="685" r:id="rId547"/>
    <p:sldId id="1209" r:id="rId548"/>
    <p:sldId id="701" r:id="rId549"/>
    <p:sldId id="686" r:id="rId550"/>
    <p:sldId id="687" r:id="rId551"/>
    <p:sldId id="688" r:id="rId552"/>
    <p:sldId id="689" r:id="rId553"/>
    <p:sldId id="690" r:id="rId554"/>
    <p:sldId id="691" r:id="rId555"/>
    <p:sldId id="692" r:id="rId556"/>
    <p:sldId id="693" r:id="rId557"/>
    <p:sldId id="694" r:id="rId558"/>
    <p:sldId id="695" r:id="rId559"/>
    <p:sldId id="697" r:id="rId560"/>
    <p:sldId id="698" r:id="rId561"/>
    <p:sldId id="699" r:id="rId562"/>
    <p:sldId id="700" r:id="rId563"/>
    <p:sldId id="256" r:id="rId564"/>
    <p:sldId id="368" r:id="rId565"/>
    <p:sldId id="1210" r:id="rId566"/>
    <p:sldId id="1211" r:id="rId567"/>
    <p:sldId id="1212" r:id="rId568"/>
    <p:sldId id="1213" r:id="rId569"/>
    <p:sldId id="1214" r:id="rId570"/>
    <p:sldId id="1215" r:id="rId571"/>
    <p:sldId id="351" r:id="rId572"/>
    <p:sldId id="1216" r:id="rId573"/>
    <p:sldId id="1217" r:id="rId574"/>
    <p:sldId id="1218" r:id="rId575"/>
    <p:sldId id="372" r:id="rId576"/>
    <p:sldId id="1219" r:id="rId577"/>
    <p:sldId id="354" r:id="rId578"/>
    <p:sldId id="355" r:id="rId579"/>
    <p:sldId id="1220" r:id="rId580"/>
    <p:sldId id="359" r:id="rId581"/>
    <p:sldId id="1221" r:id="rId582"/>
    <p:sldId id="1222" r:id="rId583"/>
    <p:sldId id="1223" r:id="rId584"/>
    <p:sldId id="1224" r:id="rId585"/>
    <p:sldId id="1225" r:id="rId586"/>
    <p:sldId id="1226" r:id="rId587"/>
    <p:sldId id="1227" r:id="rId588"/>
    <p:sldId id="1228" r:id="rId589"/>
    <p:sldId id="1229" r:id="rId590"/>
    <p:sldId id="1230" r:id="rId591"/>
    <p:sldId id="1231" r:id="rId592"/>
    <p:sldId id="1232" r:id="rId593"/>
    <p:sldId id="1233" r:id="rId594"/>
    <p:sldId id="1234" r:id="rId595"/>
    <p:sldId id="356" r:id="rId596"/>
    <p:sldId id="357" r:id="rId597"/>
    <p:sldId id="1235" r:id="rId598"/>
    <p:sldId id="1236" r:id="rId599"/>
    <p:sldId id="387" r:id="rId600"/>
    <p:sldId id="1237" r:id="rId601"/>
    <p:sldId id="1238" r:id="rId602"/>
    <p:sldId id="1239" r:id="rId603"/>
    <p:sldId id="1240" r:id="rId604"/>
    <p:sldId id="1241" r:id="rId605"/>
    <p:sldId id="1242" r:id="rId606"/>
    <p:sldId id="1243" r:id="rId607"/>
    <p:sldId id="1244" r:id="rId608"/>
    <p:sldId id="1245" r:id="rId609"/>
    <p:sldId id="1246" r:id="rId610"/>
    <p:sldId id="1247" r:id="rId611"/>
    <p:sldId id="1248" r:id="rId612"/>
    <p:sldId id="1249" r:id="rId613"/>
    <p:sldId id="383" r:id="rId614"/>
    <p:sldId id="384" r:id="rId615"/>
    <p:sldId id="385" r:id="rId616"/>
    <p:sldId id="386" r:id="rId617"/>
    <p:sldId id="1250" r:id="rId618"/>
    <p:sldId id="1251" r:id="rId619"/>
    <p:sldId id="1252" r:id="rId620"/>
    <p:sldId id="1253" r:id="rId621"/>
    <p:sldId id="416" r:id="rId622"/>
    <p:sldId id="1254" r:id="rId623"/>
    <p:sldId id="418" r:id="rId624"/>
    <p:sldId id="419" r:id="rId625"/>
    <p:sldId id="420" r:id="rId626"/>
    <p:sldId id="421" r:id="rId627"/>
    <p:sldId id="422" r:id="rId628"/>
    <p:sldId id="423" r:id="rId629"/>
    <p:sldId id="424" r:id="rId630"/>
    <p:sldId id="1255" r:id="rId631"/>
    <p:sldId id="1256" r:id="rId632"/>
    <p:sldId id="1257" r:id="rId633"/>
    <p:sldId id="1258" r:id="rId634"/>
    <p:sldId id="1259" r:id="rId635"/>
    <p:sldId id="430" r:id="rId636"/>
    <p:sldId id="1260" r:id="rId637"/>
    <p:sldId id="1261" r:id="rId638"/>
    <p:sldId id="1262" r:id="rId639"/>
    <p:sldId id="1263" r:id="rId640"/>
    <p:sldId id="1264" r:id="rId641"/>
    <p:sldId id="1265" r:id="rId642"/>
    <p:sldId id="437" r:id="rId643"/>
    <p:sldId id="1266" r:id="rId644"/>
    <p:sldId id="1267" r:id="rId645"/>
    <p:sldId id="440" r:id="rId646"/>
    <p:sldId id="1268" r:id="rId647"/>
    <p:sldId id="1269" r:id="rId648"/>
    <p:sldId id="1270" r:id="rId649"/>
    <p:sldId id="471" r:id="rId650"/>
    <p:sldId id="444" r:id="rId651"/>
    <p:sldId id="1271" r:id="rId652"/>
    <p:sldId id="1272" r:id="rId653"/>
    <p:sldId id="1273" r:id="rId654"/>
    <p:sldId id="1274" r:id="rId655"/>
    <p:sldId id="1275" r:id="rId656"/>
    <p:sldId id="1276" r:id="rId657"/>
    <p:sldId id="449" r:id="rId658"/>
    <p:sldId id="1277" r:id="rId659"/>
    <p:sldId id="1278" r:id="rId660"/>
    <p:sldId id="609" r:id="rId661"/>
    <p:sldId id="1279" r:id="rId662"/>
    <p:sldId id="1280" r:id="rId663"/>
    <p:sldId id="1281" r:id="rId664"/>
    <p:sldId id="1282" r:id="rId665"/>
    <p:sldId id="1283" r:id="rId666"/>
    <p:sldId id="457" r:id="rId667"/>
    <p:sldId id="458" r:id="rId668"/>
    <p:sldId id="459" r:id="rId669"/>
    <p:sldId id="1284" r:id="rId670"/>
    <p:sldId id="460" r:id="rId671"/>
    <p:sldId id="462" r:id="rId672"/>
    <p:sldId id="464" r:id="rId673"/>
    <p:sldId id="467" r:id="rId674"/>
    <p:sldId id="468" r:id="rId675"/>
    <p:sldId id="1285" r:id="rId676"/>
    <p:sldId id="344" r:id="rId677"/>
    <p:sldId id="470" r:id="rId678"/>
    <p:sldId id="1286" r:id="rId679"/>
    <p:sldId id="1287" r:id="rId680"/>
    <p:sldId id="474" r:id="rId681"/>
    <p:sldId id="1288" r:id="rId682"/>
    <p:sldId id="1289" r:id="rId683"/>
    <p:sldId id="352" r:id="rId684"/>
    <p:sldId id="1290" r:id="rId685"/>
    <p:sldId id="475" r:id="rId686"/>
    <p:sldId id="1291" r:id="rId687"/>
    <p:sldId id="487" r:id="rId688"/>
    <p:sldId id="488" r:id="rId689"/>
    <p:sldId id="1292" r:id="rId690"/>
    <p:sldId id="1293" r:id="rId691"/>
    <p:sldId id="1294" r:id="rId692"/>
    <p:sldId id="1295" r:id="rId693"/>
    <p:sldId id="1296" r:id="rId694"/>
    <p:sldId id="1297" r:id="rId695"/>
    <p:sldId id="514" r:id="rId696"/>
    <p:sldId id="1298" r:id="rId697"/>
    <p:sldId id="519" r:id="rId698"/>
    <p:sldId id="1299" r:id="rId699"/>
    <p:sldId id="520" r:id="rId700"/>
    <p:sldId id="521" r:id="rId701"/>
    <p:sldId id="1300" r:id="rId702"/>
    <p:sldId id="1301" r:id="rId703"/>
    <p:sldId id="1302" r:id="rId704"/>
    <p:sldId id="522" r:id="rId705"/>
    <p:sldId id="518" r:id="rId706"/>
    <p:sldId id="1303" r:id="rId707"/>
    <p:sldId id="1304" r:id="rId708"/>
    <p:sldId id="485" r:id="rId709"/>
    <p:sldId id="1305" r:id="rId710"/>
    <p:sldId id="506" r:id="rId711"/>
    <p:sldId id="507" r:id="rId712"/>
    <p:sldId id="1306" r:id="rId713"/>
    <p:sldId id="1307" r:id="rId714"/>
    <p:sldId id="1308" r:id="rId715"/>
    <p:sldId id="1309" r:id="rId716"/>
    <p:sldId id="1310" r:id="rId717"/>
    <p:sldId id="523" r:id="rId718"/>
    <p:sldId id="1311" r:id="rId719"/>
    <p:sldId id="1312" r:id="rId720"/>
    <p:sldId id="1313" r:id="rId721"/>
    <p:sldId id="1314" r:id="rId722"/>
    <p:sldId id="1315" r:id="rId723"/>
    <p:sldId id="1316" r:id="rId724"/>
    <p:sldId id="1317" r:id="rId725"/>
    <p:sldId id="1318" r:id="rId726"/>
    <p:sldId id="1319" r:id="rId727"/>
    <p:sldId id="1320" r:id="rId728"/>
    <p:sldId id="1321" r:id="rId729"/>
    <p:sldId id="1322" r:id="rId730"/>
    <p:sldId id="1323" r:id="rId731"/>
    <p:sldId id="1324" r:id="rId732"/>
    <p:sldId id="1325" r:id="rId733"/>
    <p:sldId id="1326" r:id="rId734"/>
    <p:sldId id="1327" r:id="rId735"/>
    <p:sldId id="1328" r:id="rId736"/>
    <p:sldId id="1329" r:id="rId737"/>
    <p:sldId id="1330" r:id="rId738"/>
    <p:sldId id="1331" r:id="rId739"/>
    <p:sldId id="1332" r:id="rId740"/>
    <p:sldId id="1333" r:id="rId741"/>
    <p:sldId id="1334" r:id="rId742"/>
    <p:sldId id="1335" r:id="rId743"/>
    <p:sldId id="1336" r:id="rId744"/>
    <p:sldId id="1337" r:id="rId745"/>
    <p:sldId id="1338" r:id="rId746"/>
    <p:sldId id="1339" r:id="rId747"/>
    <p:sldId id="1340" r:id="rId748"/>
    <p:sldId id="1341" r:id="rId749"/>
    <p:sldId id="1342" r:id="rId750"/>
    <p:sldId id="1343" r:id="rId751"/>
    <p:sldId id="1344" r:id="rId752"/>
    <p:sldId id="1345" r:id="rId753"/>
    <p:sldId id="1346" r:id="rId754"/>
    <p:sldId id="1347" r:id="rId755"/>
    <p:sldId id="594" r:id="rId756"/>
    <p:sldId id="1348" r:id="rId757"/>
    <p:sldId id="1349" r:id="rId758"/>
    <p:sldId id="1350" r:id="rId759"/>
    <p:sldId id="1351" r:id="rId760"/>
    <p:sldId id="1352" r:id="rId761"/>
    <p:sldId id="1353" r:id="rId762"/>
    <p:sldId id="1354" r:id="rId763"/>
    <p:sldId id="1355" r:id="rId764"/>
    <p:sldId id="1356" r:id="rId765"/>
    <p:sldId id="1357" r:id="rId766"/>
    <p:sldId id="1358" r:id="rId767"/>
    <p:sldId id="1359" r:id="rId768"/>
    <p:sldId id="1360" r:id="rId769"/>
    <p:sldId id="1361" r:id="rId770"/>
    <p:sldId id="1362" r:id="rId771"/>
    <p:sldId id="1363" r:id="rId772"/>
    <p:sldId id="1364" r:id="rId773"/>
    <p:sldId id="1365" r:id="rId774"/>
    <p:sldId id="1366" r:id="rId775"/>
    <p:sldId id="1367" r:id="rId776"/>
    <p:sldId id="1368" r:id="rId777"/>
    <p:sldId id="1369" r:id="rId778"/>
    <p:sldId id="1370" r:id="rId779"/>
    <p:sldId id="1371" r:id="rId780"/>
    <p:sldId id="1372" r:id="rId781"/>
    <p:sldId id="1373" r:id="rId782"/>
    <p:sldId id="1374" r:id="rId783"/>
    <p:sldId id="1375" r:id="rId784"/>
    <p:sldId id="1376" r:id="rId785"/>
    <p:sldId id="1377" r:id="rId786"/>
    <p:sldId id="1378" r:id="rId787"/>
    <p:sldId id="1379" r:id="rId788"/>
    <p:sldId id="1380" r:id="rId789"/>
    <p:sldId id="1381" r:id="rId790"/>
    <p:sldId id="1382" r:id="rId791"/>
    <p:sldId id="1383" r:id="rId792"/>
    <p:sldId id="465" r:id="rId793"/>
    <p:sldId id="1384" r:id="rId794"/>
    <p:sldId id="1385" r:id="rId795"/>
    <p:sldId id="1386" r:id="rId796"/>
    <p:sldId id="1387" r:id="rId797"/>
    <p:sldId id="1388" r:id="rId798"/>
    <p:sldId id="1389" r:id="rId799"/>
    <p:sldId id="1390" r:id="rId800"/>
    <p:sldId id="1391" r:id="rId801"/>
    <p:sldId id="1392" r:id="rId802"/>
    <p:sldId id="463" r:id="rId803"/>
    <p:sldId id="1393" r:id="rId804"/>
    <p:sldId id="466" r:id="rId805"/>
    <p:sldId id="1394" r:id="rId806"/>
    <p:sldId id="1395" r:id="rId807"/>
    <p:sldId id="1396" r:id="rId808"/>
    <p:sldId id="1397" r:id="rId809"/>
    <p:sldId id="1398" r:id="rId810"/>
    <p:sldId id="1399" r:id="rId811"/>
    <p:sldId id="1400" r:id="rId812"/>
    <p:sldId id="1401" r:id="rId813"/>
    <p:sldId id="1402" r:id="rId814"/>
    <p:sldId id="1403" r:id="rId815"/>
    <p:sldId id="1404" r:id="rId816"/>
    <p:sldId id="1405" r:id="rId817"/>
    <p:sldId id="1406" r:id="rId818"/>
    <p:sldId id="1407" r:id="rId819"/>
    <p:sldId id="1408" r:id="rId820"/>
    <p:sldId id="1409" r:id="rId821"/>
    <p:sldId id="1410" r:id="rId822"/>
    <p:sldId id="1411" r:id="rId823"/>
    <p:sldId id="1412" r:id="rId824"/>
    <p:sldId id="1413" r:id="rId825"/>
    <p:sldId id="1414" r:id="rId826"/>
    <p:sldId id="1415" r:id="rId827"/>
    <p:sldId id="1416" r:id="rId828"/>
    <p:sldId id="1417" r:id="rId829"/>
    <p:sldId id="517" r:id="rId830"/>
    <p:sldId id="1418" r:id="rId831"/>
    <p:sldId id="1419" r:id="rId832"/>
    <p:sldId id="1420" r:id="rId833"/>
    <p:sldId id="1421" r:id="rId834"/>
    <p:sldId id="1422" r:id="rId835"/>
    <p:sldId id="1423" r:id="rId836"/>
    <p:sldId id="1424" r:id="rId837"/>
    <p:sldId id="1425" r:id="rId838"/>
    <p:sldId id="1426" r:id="rId839"/>
    <p:sldId id="1427" r:id="rId840"/>
    <p:sldId id="1428" r:id="rId841"/>
    <p:sldId id="1429" r:id="rId842"/>
    <p:sldId id="1430" r:id="rId843"/>
    <p:sldId id="1431" r:id="rId844"/>
    <p:sldId id="1432" r:id="rId845"/>
    <p:sldId id="1433" r:id="rId846"/>
    <p:sldId id="1434" r:id="rId847"/>
    <p:sldId id="1435" r:id="rId848"/>
    <p:sldId id="1436" r:id="rId849"/>
    <p:sldId id="1437" r:id="rId850"/>
    <p:sldId id="1438" r:id="rId851"/>
    <p:sldId id="1439" r:id="rId852"/>
    <p:sldId id="1440" r:id="rId853"/>
    <p:sldId id="1441" r:id="rId854"/>
    <p:sldId id="1442" r:id="rId855"/>
    <p:sldId id="1443" r:id="rId856"/>
    <p:sldId id="1444" r:id="rId857"/>
    <p:sldId id="1445" r:id="rId858"/>
    <p:sldId id="1446" r:id="rId859"/>
    <p:sldId id="1447" r:id="rId860"/>
    <p:sldId id="1448" r:id="rId861"/>
    <p:sldId id="482" r:id="rId862"/>
    <p:sldId id="483" r:id="rId863"/>
    <p:sldId id="1449" r:id="rId864"/>
    <p:sldId id="484" r:id="rId865"/>
    <p:sldId id="1450" r:id="rId866"/>
    <p:sldId id="1451" r:id="rId867"/>
    <p:sldId id="1452" r:id="rId868"/>
    <p:sldId id="489" r:id="rId869"/>
    <p:sldId id="490" r:id="rId870"/>
    <p:sldId id="1453" r:id="rId871"/>
    <p:sldId id="492" r:id="rId872"/>
    <p:sldId id="493" r:id="rId873"/>
    <p:sldId id="1454" r:id="rId874"/>
    <p:sldId id="1455" r:id="rId875"/>
    <p:sldId id="1456" r:id="rId876"/>
    <p:sldId id="1457" r:id="rId877"/>
    <p:sldId id="1458" r:id="rId878"/>
    <p:sldId id="1459" r:id="rId879"/>
    <p:sldId id="1460" r:id="rId880"/>
    <p:sldId id="1461" r:id="rId881"/>
    <p:sldId id="1462" r:id="rId882"/>
    <p:sldId id="1463" r:id="rId883"/>
    <p:sldId id="1464" r:id="rId884"/>
    <p:sldId id="1465" r:id="rId885"/>
    <p:sldId id="1466" r:id="rId886"/>
    <p:sldId id="1467" r:id="rId887"/>
    <p:sldId id="1468" r:id="rId888"/>
    <p:sldId id="1469" r:id="rId889"/>
    <p:sldId id="1470" r:id="rId890"/>
    <p:sldId id="1471" r:id="rId891"/>
    <p:sldId id="1472" r:id="rId892"/>
    <p:sldId id="1473" r:id="rId893"/>
    <p:sldId id="1474" r:id="rId894"/>
    <p:sldId id="1475" r:id="rId895"/>
    <p:sldId id="1476" r:id="rId896"/>
    <p:sldId id="1477" r:id="rId897"/>
    <p:sldId id="1478" r:id="rId898"/>
    <p:sldId id="1479" r:id="rId899"/>
    <p:sldId id="1480" r:id="rId900"/>
    <p:sldId id="1481" r:id="rId901"/>
    <p:sldId id="1482" r:id="rId902"/>
    <p:sldId id="1483" r:id="rId903"/>
    <p:sldId id="1484" r:id="rId904"/>
    <p:sldId id="1485" r:id="rId905"/>
    <p:sldId id="1486" r:id="rId906"/>
    <p:sldId id="1487" r:id="rId907"/>
    <p:sldId id="1488" r:id="rId908"/>
    <p:sldId id="1489" r:id="rId909"/>
    <p:sldId id="1490" r:id="rId910"/>
    <p:sldId id="1491" r:id="rId9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833" autoAdjust="0"/>
  </p:normalViewPr>
  <p:slideViewPr>
    <p:cSldViewPr snapToGrid="0">
      <p:cViewPr>
        <p:scale>
          <a:sx n="75" d="100"/>
          <a:sy n="75" d="100"/>
        </p:scale>
        <p:origin x="303" y="-117"/>
      </p:cViewPr>
      <p:guideLst/>
    </p:cSldViewPr>
  </p:slideViewPr>
  <p:notesTextViewPr>
    <p:cViewPr>
      <p:scale>
        <a:sx n="1" d="1"/>
        <a:sy n="1" d="1"/>
      </p:scale>
      <p:origin x="0" y="0"/>
    </p:cViewPr>
  </p:notesTextViewPr>
  <p:notesViewPr>
    <p:cSldViewPr snapToGrid="0">
      <p:cViewPr varScale="1">
        <p:scale>
          <a:sx n="63" d="100"/>
          <a:sy n="63" d="100"/>
        </p:scale>
        <p:origin x="2439" y="5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671" Type="http://schemas.openxmlformats.org/officeDocument/2006/relationships/slide" Target="slides/slide661.xml"/><Relationship Id="rId769" Type="http://schemas.openxmlformats.org/officeDocument/2006/relationships/slide" Target="slides/slide759.xml"/><Relationship Id="rId21" Type="http://schemas.openxmlformats.org/officeDocument/2006/relationships/slide" Target="slides/slide11.xml"/><Relationship Id="rId324" Type="http://schemas.openxmlformats.org/officeDocument/2006/relationships/slide" Target="slides/slide314.xml"/><Relationship Id="rId531" Type="http://schemas.openxmlformats.org/officeDocument/2006/relationships/slide" Target="slides/slide521.xml"/><Relationship Id="rId629" Type="http://schemas.openxmlformats.org/officeDocument/2006/relationships/slide" Target="slides/slide619.xml"/><Relationship Id="rId170" Type="http://schemas.openxmlformats.org/officeDocument/2006/relationships/slide" Target="slides/slide160.xml"/><Relationship Id="rId836" Type="http://schemas.openxmlformats.org/officeDocument/2006/relationships/slide" Target="slides/slide826.xml"/><Relationship Id="rId268" Type="http://schemas.openxmlformats.org/officeDocument/2006/relationships/slide" Target="slides/slide258.xml"/><Relationship Id="rId475" Type="http://schemas.openxmlformats.org/officeDocument/2006/relationships/slide" Target="slides/slide465.xml"/><Relationship Id="rId682" Type="http://schemas.openxmlformats.org/officeDocument/2006/relationships/slide" Target="slides/slide672.xml"/><Relationship Id="rId903" Type="http://schemas.openxmlformats.org/officeDocument/2006/relationships/slide" Target="slides/slide893.xml"/><Relationship Id="rId32" Type="http://schemas.openxmlformats.org/officeDocument/2006/relationships/slide" Target="slides/slide22.xml"/><Relationship Id="rId128" Type="http://schemas.openxmlformats.org/officeDocument/2006/relationships/slide" Target="slides/slide118.xml"/><Relationship Id="rId335" Type="http://schemas.openxmlformats.org/officeDocument/2006/relationships/slide" Target="slides/slide325.xml"/><Relationship Id="rId542" Type="http://schemas.openxmlformats.org/officeDocument/2006/relationships/slide" Target="slides/slide532.xml"/><Relationship Id="rId181" Type="http://schemas.openxmlformats.org/officeDocument/2006/relationships/slide" Target="slides/slide171.xml"/><Relationship Id="rId402" Type="http://schemas.openxmlformats.org/officeDocument/2006/relationships/slide" Target="slides/slide392.xml"/><Relationship Id="rId847" Type="http://schemas.openxmlformats.org/officeDocument/2006/relationships/slide" Target="slides/slide837.xml"/><Relationship Id="rId279" Type="http://schemas.openxmlformats.org/officeDocument/2006/relationships/slide" Target="slides/slide269.xml"/><Relationship Id="rId486" Type="http://schemas.openxmlformats.org/officeDocument/2006/relationships/slide" Target="slides/slide476.xml"/><Relationship Id="rId693" Type="http://schemas.openxmlformats.org/officeDocument/2006/relationships/slide" Target="slides/slide683.xml"/><Relationship Id="rId707" Type="http://schemas.openxmlformats.org/officeDocument/2006/relationships/slide" Target="slides/slide697.xml"/><Relationship Id="rId914" Type="http://schemas.openxmlformats.org/officeDocument/2006/relationships/viewProps" Target="viewProps.xml"/><Relationship Id="rId43" Type="http://schemas.openxmlformats.org/officeDocument/2006/relationships/slide" Target="slides/slide33.xml"/><Relationship Id="rId139" Type="http://schemas.openxmlformats.org/officeDocument/2006/relationships/slide" Target="slides/slide129.xml"/><Relationship Id="rId346" Type="http://schemas.openxmlformats.org/officeDocument/2006/relationships/slide" Target="slides/slide336.xml"/><Relationship Id="rId553" Type="http://schemas.openxmlformats.org/officeDocument/2006/relationships/slide" Target="slides/slide543.xml"/><Relationship Id="rId760" Type="http://schemas.openxmlformats.org/officeDocument/2006/relationships/slide" Target="slides/slide750.xml"/><Relationship Id="rId192" Type="http://schemas.openxmlformats.org/officeDocument/2006/relationships/slide" Target="slides/slide182.xml"/><Relationship Id="rId206" Type="http://schemas.openxmlformats.org/officeDocument/2006/relationships/slide" Target="slides/slide196.xml"/><Relationship Id="rId413" Type="http://schemas.openxmlformats.org/officeDocument/2006/relationships/slide" Target="slides/slide403.xml"/><Relationship Id="rId858" Type="http://schemas.openxmlformats.org/officeDocument/2006/relationships/slide" Target="slides/slide848.xml"/><Relationship Id="rId497" Type="http://schemas.openxmlformats.org/officeDocument/2006/relationships/slide" Target="slides/slide487.xml"/><Relationship Id="rId620" Type="http://schemas.openxmlformats.org/officeDocument/2006/relationships/slide" Target="slides/slide610.xml"/><Relationship Id="rId718" Type="http://schemas.openxmlformats.org/officeDocument/2006/relationships/slide" Target="slides/slide708.xml"/><Relationship Id="rId357" Type="http://schemas.openxmlformats.org/officeDocument/2006/relationships/slide" Target="slides/slide347.xml"/><Relationship Id="rId54" Type="http://schemas.openxmlformats.org/officeDocument/2006/relationships/slide" Target="slides/slide44.xml"/><Relationship Id="rId217" Type="http://schemas.openxmlformats.org/officeDocument/2006/relationships/slide" Target="slides/slide207.xml"/><Relationship Id="rId564" Type="http://schemas.openxmlformats.org/officeDocument/2006/relationships/slide" Target="slides/slide554.xml"/><Relationship Id="rId771" Type="http://schemas.openxmlformats.org/officeDocument/2006/relationships/slide" Target="slides/slide761.xml"/><Relationship Id="rId869" Type="http://schemas.openxmlformats.org/officeDocument/2006/relationships/slide" Target="slides/slide859.xml"/><Relationship Id="rId424" Type="http://schemas.openxmlformats.org/officeDocument/2006/relationships/slide" Target="slides/slide414.xml"/><Relationship Id="rId631" Type="http://schemas.openxmlformats.org/officeDocument/2006/relationships/slide" Target="slides/slide621.xml"/><Relationship Id="rId729" Type="http://schemas.openxmlformats.org/officeDocument/2006/relationships/slide" Target="slides/slide719.xml"/><Relationship Id="rId270" Type="http://schemas.openxmlformats.org/officeDocument/2006/relationships/slide" Target="slides/slide260.xml"/><Relationship Id="rId65" Type="http://schemas.openxmlformats.org/officeDocument/2006/relationships/slide" Target="slides/slide55.xml"/><Relationship Id="rId130" Type="http://schemas.openxmlformats.org/officeDocument/2006/relationships/slide" Target="slides/slide120.xml"/><Relationship Id="rId368" Type="http://schemas.openxmlformats.org/officeDocument/2006/relationships/slide" Target="slides/slide358.xml"/><Relationship Id="rId575" Type="http://schemas.openxmlformats.org/officeDocument/2006/relationships/slide" Target="slides/slide565.xml"/><Relationship Id="rId782" Type="http://schemas.openxmlformats.org/officeDocument/2006/relationships/slide" Target="slides/slide772.xml"/><Relationship Id="rId228" Type="http://schemas.openxmlformats.org/officeDocument/2006/relationships/slide" Target="slides/slide218.xml"/><Relationship Id="rId435" Type="http://schemas.openxmlformats.org/officeDocument/2006/relationships/slide" Target="slides/slide425.xml"/><Relationship Id="rId642" Type="http://schemas.openxmlformats.org/officeDocument/2006/relationships/slide" Target="slides/slide632.xml"/><Relationship Id="rId281" Type="http://schemas.openxmlformats.org/officeDocument/2006/relationships/slide" Target="slides/slide271.xml"/><Relationship Id="rId502" Type="http://schemas.openxmlformats.org/officeDocument/2006/relationships/slide" Target="slides/slide492.xml"/><Relationship Id="rId76" Type="http://schemas.openxmlformats.org/officeDocument/2006/relationships/slide" Target="slides/slide66.xml"/><Relationship Id="rId141" Type="http://schemas.openxmlformats.org/officeDocument/2006/relationships/slide" Target="slides/slide131.xml"/><Relationship Id="rId379" Type="http://schemas.openxmlformats.org/officeDocument/2006/relationships/slide" Target="slides/slide369.xml"/><Relationship Id="rId586" Type="http://schemas.openxmlformats.org/officeDocument/2006/relationships/slide" Target="slides/slide576.xml"/><Relationship Id="rId793" Type="http://schemas.openxmlformats.org/officeDocument/2006/relationships/slide" Target="slides/slide783.xml"/><Relationship Id="rId807" Type="http://schemas.openxmlformats.org/officeDocument/2006/relationships/slide" Target="slides/slide797.xml"/><Relationship Id="rId7" Type="http://schemas.openxmlformats.org/officeDocument/2006/relationships/slideMaster" Target="slideMasters/slideMaster7.xml"/><Relationship Id="rId239" Type="http://schemas.openxmlformats.org/officeDocument/2006/relationships/slide" Target="slides/slide229.xml"/><Relationship Id="rId446" Type="http://schemas.openxmlformats.org/officeDocument/2006/relationships/slide" Target="slides/slide436.xml"/><Relationship Id="rId653" Type="http://schemas.openxmlformats.org/officeDocument/2006/relationships/slide" Target="slides/slide643.xml"/><Relationship Id="rId292" Type="http://schemas.openxmlformats.org/officeDocument/2006/relationships/slide" Target="slides/slide282.xml"/><Relationship Id="rId306" Type="http://schemas.openxmlformats.org/officeDocument/2006/relationships/slide" Target="slides/slide296.xml"/><Relationship Id="rId860" Type="http://schemas.openxmlformats.org/officeDocument/2006/relationships/slide" Target="slides/slide850.xml"/><Relationship Id="rId87" Type="http://schemas.openxmlformats.org/officeDocument/2006/relationships/slide" Target="slides/slide77.xml"/><Relationship Id="rId513" Type="http://schemas.openxmlformats.org/officeDocument/2006/relationships/slide" Target="slides/slide503.xml"/><Relationship Id="rId597" Type="http://schemas.openxmlformats.org/officeDocument/2006/relationships/slide" Target="slides/slide587.xml"/><Relationship Id="rId720" Type="http://schemas.openxmlformats.org/officeDocument/2006/relationships/slide" Target="slides/slide710.xml"/><Relationship Id="rId818" Type="http://schemas.openxmlformats.org/officeDocument/2006/relationships/slide" Target="slides/slide808.xml"/><Relationship Id="rId152" Type="http://schemas.openxmlformats.org/officeDocument/2006/relationships/slide" Target="slides/slide142.xml"/><Relationship Id="rId457" Type="http://schemas.openxmlformats.org/officeDocument/2006/relationships/slide" Target="slides/slide447.xml"/><Relationship Id="rId664" Type="http://schemas.openxmlformats.org/officeDocument/2006/relationships/slide" Target="slides/slide654.xml"/><Relationship Id="rId871" Type="http://schemas.openxmlformats.org/officeDocument/2006/relationships/slide" Target="slides/slide861.xml"/><Relationship Id="rId14" Type="http://schemas.openxmlformats.org/officeDocument/2006/relationships/slide" Target="slides/slide4.xml"/><Relationship Id="rId317" Type="http://schemas.openxmlformats.org/officeDocument/2006/relationships/slide" Target="slides/slide307.xml"/><Relationship Id="rId524" Type="http://schemas.openxmlformats.org/officeDocument/2006/relationships/slide" Target="slides/slide514.xml"/><Relationship Id="rId731" Type="http://schemas.openxmlformats.org/officeDocument/2006/relationships/slide" Target="slides/slide721.xml"/><Relationship Id="rId98" Type="http://schemas.openxmlformats.org/officeDocument/2006/relationships/slide" Target="slides/slide88.xml"/><Relationship Id="rId163" Type="http://schemas.openxmlformats.org/officeDocument/2006/relationships/slide" Target="slides/slide153.xml"/><Relationship Id="rId370" Type="http://schemas.openxmlformats.org/officeDocument/2006/relationships/slide" Target="slides/slide360.xml"/><Relationship Id="rId829" Type="http://schemas.openxmlformats.org/officeDocument/2006/relationships/slide" Target="slides/slide819.xml"/><Relationship Id="rId230" Type="http://schemas.openxmlformats.org/officeDocument/2006/relationships/slide" Target="slides/slide220.xml"/><Relationship Id="rId468" Type="http://schemas.openxmlformats.org/officeDocument/2006/relationships/slide" Target="slides/slide458.xml"/><Relationship Id="rId675" Type="http://schemas.openxmlformats.org/officeDocument/2006/relationships/slide" Target="slides/slide665.xml"/><Relationship Id="rId882" Type="http://schemas.openxmlformats.org/officeDocument/2006/relationships/slide" Target="slides/slide872.xml"/><Relationship Id="rId25" Type="http://schemas.openxmlformats.org/officeDocument/2006/relationships/slide" Target="slides/slide15.xml"/><Relationship Id="rId328" Type="http://schemas.openxmlformats.org/officeDocument/2006/relationships/slide" Target="slides/slide318.xml"/><Relationship Id="rId535" Type="http://schemas.openxmlformats.org/officeDocument/2006/relationships/slide" Target="slides/slide525.xml"/><Relationship Id="rId742" Type="http://schemas.openxmlformats.org/officeDocument/2006/relationships/slide" Target="slides/slide732.xml"/><Relationship Id="rId174" Type="http://schemas.openxmlformats.org/officeDocument/2006/relationships/slide" Target="slides/slide164.xml"/><Relationship Id="rId381" Type="http://schemas.openxmlformats.org/officeDocument/2006/relationships/slide" Target="slides/slide371.xml"/><Relationship Id="rId602" Type="http://schemas.openxmlformats.org/officeDocument/2006/relationships/slide" Target="slides/slide592.xml"/><Relationship Id="rId241" Type="http://schemas.openxmlformats.org/officeDocument/2006/relationships/slide" Target="slides/slide231.xml"/><Relationship Id="rId479" Type="http://schemas.openxmlformats.org/officeDocument/2006/relationships/slide" Target="slides/slide469.xml"/><Relationship Id="rId686" Type="http://schemas.openxmlformats.org/officeDocument/2006/relationships/slide" Target="slides/slide676.xml"/><Relationship Id="rId893" Type="http://schemas.openxmlformats.org/officeDocument/2006/relationships/slide" Target="slides/slide883.xml"/><Relationship Id="rId907" Type="http://schemas.openxmlformats.org/officeDocument/2006/relationships/slide" Target="slides/slide897.xml"/><Relationship Id="rId36" Type="http://schemas.openxmlformats.org/officeDocument/2006/relationships/slide" Target="slides/slide26.xml"/><Relationship Id="rId339" Type="http://schemas.openxmlformats.org/officeDocument/2006/relationships/slide" Target="slides/slide329.xml"/><Relationship Id="rId546" Type="http://schemas.openxmlformats.org/officeDocument/2006/relationships/slide" Target="slides/slide536.xml"/><Relationship Id="rId753" Type="http://schemas.openxmlformats.org/officeDocument/2006/relationships/slide" Target="slides/slide743.xml"/><Relationship Id="rId101" Type="http://schemas.openxmlformats.org/officeDocument/2006/relationships/slide" Target="slides/slide91.xml"/><Relationship Id="rId185" Type="http://schemas.openxmlformats.org/officeDocument/2006/relationships/slide" Target="slides/slide175.xml"/><Relationship Id="rId406" Type="http://schemas.openxmlformats.org/officeDocument/2006/relationships/slide" Target="slides/slide396.xml"/><Relationship Id="rId392" Type="http://schemas.openxmlformats.org/officeDocument/2006/relationships/slide" Target="slides/slide382.xml"/><Relationship Id="rId613" Type="http://schemas.openxmlformats.org/officeDocument/2006/relationships/slide" Target="slides/slide603.xml"/><Relationship Id="rId697" Type="http://schemas.openxmlformats.org/officeDocument/2006/relationships/slide" Target="slides/slide687.xml"/><Relationship Id="rId820" Type="http://schemas.openxmlformats.org/officeDocument/2006/relationships/slide" Target="slides/slide810.xml"/><Relationship Id="rId252" Type="http://schemas.openxmlformats.org/officeDocument/2006/relationships/slide" Target="slides/slide242.xml"/><Relationship Id="rId47" Type="http://schemas.openxmlformats.org/officeDocument/2006/relationships/slide" Target="slides/slide37.xml"/><Relationship Id="rId112" Type="http://schemas.openxmlformats.org/officeDocument/2006/relationships/slide" Target="slides/slide102.xml"/><Relationship Id="rId557" Type="http://schemas.openxmlformats.org/officeDocument/2006/relationships/slide" Target="slides/slide547.xml"/><Relationship Id="rId764" Type="http://schemas.openxmlformats.org/officeDocument/2006/relationships/slide" Target="slides/slide754.xml"/><Relationship Id="rId196" Type="http://schemas.openxmlformats.org/officeDocument/2006/relationships/slide" Target="slides/slide186.xml"/><Relationship Id="rId417" Type="http://schemas.openxmlformats.org/officeDocument/2006/relationships/slide" Target="slides/slide407.xml"/><Relationship Id="rId624" Type="http://schemas.openxmlformats.org/officeDocument/2006/relationships/slide" Target="slides/slide614.xml"/><Relationship Id="rId831" Type="http://schemas.openxmlformats.org/officeDocument/2006/relationships/slide" Target="slides/slide821.xml"/><Relationship Id="rId263" Type="http://schemas.openxmlformats.org/officeDocument/2006/relationships/slide" Target="slides/slide253.xml"/><Relationship Id="rId470" Type="http://schemas.openxmlformats.org/officeDocument/2006/relationships/slide" Target="slides/slide460.xml"/><Relationship Id="rId58" Type="http://schemas.openxmlformats.org/officeDocument/2006/relationships/slide" Target="slides/slide48.xml"/><Relationship Id="rId123" Type="http://schemas.openxmlformats.org/officeDocument/2006/relationships/slide" Target="slides/slide113.xml"/><Relationship Id="rId330" Type="http://schemas.openxmlformats.org/officeDocument/2006/relationships/slide" Target="slides/slide320.xml"/><Relationship Id="rId568" Type="http://schemas.openxmlformats.org/officeDocument/2006/relationships/slide" Target="slides/slide558.xml"/><Relationship Id="rId775" Type="http://schemas.openxmlformats.org/officeDocument/2006/relationships/slide" Target="slides/slide765.xml"/><Relationship Id="rId428" Type="http://schemas.openxmlformats.org/officeDocument/2006/relationships/slide" Target="slides/slide418.xml"/><Relationship Id="rId635" Type="http://schemas.openxmlformats.org/officeDocument/2006/relationships/slide" Target="slides/slide625.xml"/><Relationship Id="rId842" Type="http://schemas.openxmlformats.org/officeDocument/2006/relationships/slide" Target="slides/slide832.xml"/><Relationship Id="rId274" Type="http://schemas.openxmlformats.org/officeDocument/2006/relationships/slide" Target="slides/slide264.xml"/><Relationship Id="rId481" Type="http://schemas.openxmlformats.org/officeDocument/2006/relationships/slide" Target="slides/slide471.xml"/><Relationship Id="rId702" Type="http://schemas.openxmlformats.org/officeDocument/2006/relationships/slide" Target="slides/slide692.xml"/><Relationship Id="rId69" Type="http://schemas.openxmlformats.org/officeDocument/2006/relationships/slide" Target="slides/slide59.xml"/><Relationship Id="rId134" Type="http://schemas.openxmlformats.org/officeDocument/2006/relationships/slide" Target="slides/slide124.xml"/><Relationship Id="rId579" Type="http://schemas.openxmlformats.org/officeDocument/2006/relationships/slide" Target="slides/slide569.xml"/><Relationship Id="rId786" Type="http://schemas.openxmlformats.org/officeDocument/2006/relationships/slide" Target="slides/slide776.xml"/><Relationship Id="rId341" Type="http://schemas.openxmlformats.org/officeDocument/2006/relationships/slide" Target="slides/slide331.xml"/><Relationship Id="rId439" Type="http://schemas.openxmlformats.org/officeDocument/2006/relationships/slide" Target="slides/slide429.xml"/><Relationship Id="rId646" Type="http://schemas.openxmlformats.org/officeDocument/2006/relationships/slide" Target="slides/slide636.xml"/><Relationship Id="rId201" Type="http://schemas.openxmlformats.org/officeDocument/2006/relationships/slide" Target="slides/slide191.xml"/><Relationship Id="rId285" Type="http://schemas.openxmlformats.org/officeDocument/2006/relationships/slide" Target="slides/slide275.xml"/><Relationship Id="rId506" Type="http://schemas.openxmlformats.org/officeDocument/2006/relationships/slide" Target="slides/slide496.xml"/><Relationship Id="rId853" Type="http://schemas.openxmlformats.org/officeDocument/2006/relationships/slide" Target="slides/slide843.xml"/><Relationship Id="rId492" Type="http://schemas.openxmlformats.org/officeDocument/2006/relationships/slide" Target="slides/slide482.xml"/><Relationship Id="rId713" Type="http://schemas.openxmlformats.org/officeDocument/2006/relationships/slide" Target="slides/slide703.xml"/><Relationship Id="rId797" Type="http://schemas.openxmlformats.org/officeDocument/2006/relationships/slide" Target="slides/slide787.xml"/><Relationship Id="rId145" Type="http://schemas.openxmlformats.org/officeDocument/2006/relationships/slide" Target="slides/slide135.xml"/><Relationship Id="rId352" Type="http://schemas.openxmlformats.org/officeDocument/2006/relationships/slide" Target="slides/slide342.xml"/><Relationship Id="rId212" Type="http://schemas.openxmlformats.org/officeDocument/2006/relationships/slide" Target="slides/slide202.xml"/><Relationship Id="rId657" Type="http://schemas.openxmlformats.org/officeDocument/2006/relationships/slide" Target="slides/slide647.xml"/><Relationship Id="rId864" Type="http://schemas.openxmlformats.org/officeDocument/2006/relationships/slide" Target="slides/slide854.xml"/><Relationship Id="rId296" Type="http://schemas.openxmlformats.org/officeDocument/2006/relationships/slide" Target="slides/slide286.xml"/><Relationship Id="rId517" Type="http://schemas.openxmlformats.org/officeDocument/2006/relationships/slide" Target="slides/slide507.xml"/><Relationship Id="rId724" Type="http://schemas.openxmlformats.org/officeDocument/2006/relationships/slide" Target="slides/slide714.xml"/><Relationship Id="rId60" Type="http://schemas.openxmlformats.org/officeDocument/2006/relationships/slide" Target="slides/slide50.xml"/><Relationship Id="rId156" Type="http://schemas.openxmlformats.org/officeDocument/2006/relationships/slide" Target="slides/slide146.xml"/><Relationship Id="rId363" Type="http://schemas.openxmlformats.org/officeDocument/2006/relationships/slide" Target="slides/slide353.xml"/><Relationship Id="rId570" Type="http://schemas.openxmlformats.org/officeDocument/2006/relationships/slide" Target="slides/slide560.xml"/><Relationship Id="rId223" Type="http://schemas.openxmlformats.org/officeDocument/2006/relationships/slide" Target="slides/slide213.xml"/><Relationship Id="rId430" Type="http://schemas.openxmlformats.org/officeDocument/2006/relationships/slide" Target="slides/slide420.xml"/><Relationship Id="rId668" Type="http://schemas.openxmlformats.org/officeDocument/2006/relationships/slide" Target="slides/slide658.xml"/><Relationship Id="rId875" Type="http://schemas.openxmlformats.org/officeDocument/2006/relationships/slide" Target="slides/slide865.xml"/><Relationship Id="rId18" Type="http://schemas.openxmlformats.org/officeDocument/2006/relationships/slide" Target="slides/slide8.xml"/><Relationship Id="rId528" Type="http://schemas.openxmlformats.org/officeDocument/2006/relationships/slide" Target="slides/slide518.xml"/><Relationship Id="rId735" Type="http://schemas.openxmlformats.org/officeDocument/2006/relationships/slide" Target="slides/slide725.xml"/><Relationship Id="rId167" Type="http://schemas.openxmlformats.org/officeDocument/2006/relationships/slide" Target="slides/slide157.xml"/><Relationship Id="rId374" Type="http://schemas.openxmlformats.org/officeDocument/2006/relationships/slide" Target="slides/slide364.xml"/><Relationship Id="rId581" Type="http://schemas.openxmlformats.org/officeDocument/2006/relationships/slide" Target="slides/slide571.xml"/><Relationship Id="rId71" Type="http://schemas.openxmlformats.org/officeDocument/2006/relationships/slide" Target="slides/slide61.xml"/><Relationship Id="rId234" Type="http://schemas.openxmlformats.org/officeDocument/2006/relationships/slide" Target="slides/slide224.xml"/><Relationship Id="rId679" Type="http://schemas.openxmlformats.org/officeDocument/2006/relationships/slide" Target="slides/slide669.xml"/><Relationship Id="rId802" Type="http://schemas.openxmlformats.org/officeDocument/2006/relationships/slide" Target="slides/slide792.xml"/><Relationship Id="rId886" Type="http://schemas.openxmlformats.org/officeDocument/2006/relationships/slide" Target="slides/slide876.xml"/><Relationship Id="rId2" Type="http://schemas.openxmlformats.org/officeDocument/2006/relationships/slideMaster" Target="slideMasters/slideMaster2.xml"/><Relationship Id="rId29" Type="http://schemas.openxmlformats.org/officeDocument/2006/relationships/slide" Target="slides/slide19.xml"/><Relationship Id="rId441" Type="http://schemas.openxmlformats.org/officeDocument/2006/relationships/slide" Target="slides/slide431.xml"/><Relationship Id="rId539" Type="http://schemas.openxmlformats.org/officeDocument/2006/relationships/slide" Target="slides/slide529.xml"/><Relationship Id="rId746" Type="http://schemas.openxmlformats.org/officeDocument/2006/relationships/slide" Target="slides/slide736.xml"/><Relationship Id="rId178" Type="http://schemas.openxmlformats.org/officeDocument/2006/relationships/slide" Target="slides/slide168.xml"/><Relationship Id="rId301" Type="http://schemas.openxmlformats.org/officeDocument/2006/relationships/slide" Target="slides/slide291.xml"/><Relationship Id="rId82" Type="http://schemas.openxmlformats.org/officeDocument/2006/relationships/slide" Target="slides/slide72.xml"/><Relationship Id="rId385" Type="http://schemas.openxmlformats.org/officeDocument/2006/relationships/slide" Target="slides/slide375.xml"/><Relationship Id="rId592" Type="http://schemas.openxmlformats.org/officeDocument/2006/relationships/slide" Target="slides/slide582.xml"/><Relationship Id="rId606" Type="http://schemas.openxmlformats.org/officeDocument/2006/relationships/slide" Target="slides/slide596.xml"/><Relationship Id="rId813" Type="http://schemas.openxmlformats.org/officeDocument/2006/relationships/slide" Target="slides/slide803.xml"/><Relationship Id="rId245" Type="http://schemas.openxmlformats.org/officeDocument/2006/relationships/slide" Target="slides/slide235.xml"/><Relationship Id="rId452" Type="http://schemas.openxmlformats.org/officeDocument/2006/relationships/slide" Target="slides/slide442.xml"/><Relationship Id="rId897" Type="http://schemas.openxmlformats.org/officeDocument/2006/relationships/slide" Target="slides/slide887.xml"/><Relationship Id="rId105" Type="http://schemas.openxmlformats.org/officeDocument/2006/relationships/slide" Target="slides/slide95.xml"/><Relationship Id="rId312" Type="http://schemas.openxmlformats.org/officeDocument/2006/relationships/slide" Target="slides/slide302.xml"/><Relationship Id="rId757" Type="http://schemas.openxmlformats.org/officeDocument/2006/relationships/slide" Target="slides/slide747.xml"/><Relationship Id="rId93" Type="http://schemas.openxmlformats.org/officeDocument/2006/relationships/slide" Target="slides/slide83.xml"/><Relationship Id="rId189" Type="http://schemas.openxmlformats.org/officeDocument/2006/relationships/slide" Target="slides/slide179.xml"/><Relationship Id="rId396" Type="http://schemas.openxmlformats.org/officeDocument/2006/relationships/slide" Target="slides/slide386.xml"/><Relationship Id="rId617" Type="http://schemas.openxmlformats.org/officeDocument/2006/relationships/slide" Target="slides/slide607.xml"/><Relationship Id="rId824" Type="http://schemas.openxmlformats.org/officeDocument/2006/relationships/slide" Target="slides/slide814.xml"/><Relationship Id="rId256" Type="http://schemas.openxmlformats.org/officeDocument/2006/relationships/slide" Target="slides/slide246.xml"/><Relationship Id="rId463" Type="http://schemas.openxmlformats.org/officeDocument/2006/relationships/slide" Target="slides/slide453.xml"/><Relationship Id="rId670" Type="http://schemas.openxmlformats.org/officeDocument/2006/relationships/slide" Target="slides/slide660.xml"/><Relationship Id="rId116" Type="http://schemas.openxmlformats.org/officeDocument/2006/relationships/slide" Target="slides/slide106.xml"/><Relationship Id="rId323" Type="http://schemas.openxmlformats.org/officeDocument/2006/relationships/slide" Target="slides/slide313.xml"/><Relationship Id="rId530" Type="http://schemas.openxmlformats.org/officeDocument/2006/relationships/slide" Target="slides/slide520.xml"/><Relationship Id="rId768" Type="http://schemas.openxmlformats.org/officeDocument/2006/relationships/slide" Target="slides/slide758.xml"/><Relationship Id="rId20" Type="http://schemas.openxmlformats.org/officeDocument/2006/relationships/slide" Target="slides/slide10.xml"/><Relationship Id="rId628" Type="http://schemas.openxmlformats.org/officeDocument/2006/relationships/slide" Target="slides/slide618.xml"/><Relationship Id="rId835" Type="http://schemas.openxmlformats.org/officeDocument/2006/relationships/slide" Target="slides/slide825.xml"/><Relationship Id="rId267" Type="http://schemas.openxmlformats.org/officeDocument/2006/relationships/slide" Target="slides/slide257.xml"/><Relationship Id="rId474" Type="http://schemas.openxmlformats.org/officeDocument/2006/relationships/slide" Target="slides/slide464.xml"/><Relationship Id="rId127" Type="http://schemas.openxmlformats.org/officeDocument/2006/relationships/slide" Target="slides/slide117.xml"/><Relationship Id="rId681" Type="http://schemas.openxmlformats.org/officeDocument/2006/relationships/slide" Target="slides/slide671.xml"/><Relationship Id="rId779" Type="http://schemas.openxmlformats.org/officeDocument/2006/relationships/slide" Target="slides/slide769.xml"/><Relationship Id="rId902" Type="http://schemas.openxmlformats.org/officeDocument/2006/relationships/slide" Target="slides/slide892.xml"/><Relationship Id="rId31" Type="http://schemas.openxmlformats.org/officeDocument/2006/relationships/slide" Target="slides/slide21.xml"/><Relationship Id="rId334" Type="http://schemas.openxmlformats.org/officeDocument/2006/relationships/slide" Target="slides/slide324.xml"/><Relationship Id="rId541" Type="http://schemas.openxmlformats.org/officeDocument/2006/relationships/slide" Target="slides/slide531.xml"/><Relationship Id="rId639" Type="http://schemas.openxmlformats.org/officeDocument/2006/relationships/slide" Target="slides/slide629.xml"/><Relationship Id="rId180" Type="http://schemas.openxmlformats.org/officeDocument/2006/relationships/slide" Target="slides/slide170.xml"/><Relationship Id="rId278" Type="http://schemas.openxmlformats.org/officeDocument/2006/relationships/slide" Target="slides/slide268.xml"/><Relationship Id="rId401" Type="http://schemas.openxmlformats.org/officeDocument/2006/relationships/slide" Target="slides/slide391.xml"/><Relationship Id="rId846" Type="http://schemas.openxmlformats.org/officeDocument/2006/relationships/slide" Target="slides/slide836.xml"/><Relationship Id="rId485" Type="http://schemas.openxmlformats.org/officeDocument/2006/relationships/slide" Target="slides/slide475.xml"/><Relationship Id="rId692" Type="http://schemas.openxmlformats.org/officeDocument/2006/relationships/slide" Target="slides/slide682.xml"/><Relationship Id="rId706" Type="http://schemas.openxmlformats.org/officeDocument/2006/relationships/slide" Target="slides/slide696.xml"/><Relationship Id="rId913" Type="http://schemas.openxmlformats.org/officeDocument/2006/relationships/presProps" Target="presProps.xml"/><Relationship Id="rId42" Type="http://schemas.openxmlformats.org/officeDocument/2006/relationships/slide" Target="slides/slide32.xml"/><Relationship Id="rId138" Type="http://schemas.openxmlformats.org/officeDocument/2006/relationships/slide" Target="slides/slide128.xml"/><Relationship Id="rId345" Type="http://schemas.openxmlformats.org/officeDocument/2006/relationships/slide" Target="slides/slide335.xml"/><Relationship Id="rId552" Type="http://schemas.openxmlformats.org/officeDocument/2006/relationships/slide" Target="slides/slide542.xml"/><Relationship Id="rId191" Type="http://schemas.openxmlformats.org/officeDocument/2006/relationships/slide" Target="slides/slide181.xml"/><Relationship Id="rId205" Type="http://schemas.openxmlformats.org/officeDocument/2006/relationships/slide" Target="slides/slide195.xml"/><Relationship Id="rId412" Type="http://schemas.openxmlformats.org/officeDocument/2006/relationships/slide" Target="slides/slide402.xml"/><Relationship Id="rId857" Type="http://schemas.openxmlformats.org/officeDocument/2006/relationships/slide" Target="slides/slide847.xml"/><Relationship Id="rId289" Type="http://schemas.openxmlformats.org/officeDocument/2006/relationships/slide" Target="slides/slide279.xml"/><Relationship Id="rId496" Type="http://schemas.openxmlformats.org/officeDocument/2006/relationships/slide" Target="slides/slide486.xml"/><Relationship Id="rId717" Type="http://schemas.openxmlformats.org/officeDocument/2006/relationships/slide" Target="slides/slide707.xml"/><Relationship Id="rId53" Type="http://schemas.openxmlformats.org/officeDocument/2006/relationships/slide" Target="slides/slide43.xml"/><Relationship Id="rId149" Type="http://schemas.openxmlformats.org/officeDocument/2006/relationships/slide" Target="slides/slide139.xml"/><Relationship Id="rId356" Type="http://schemas.openxmlformats.org/officeDocument/2006/relationships/slide" Target="slides/slide346.xml"/><Relationship Id="rId563" Type="http://schemas.openxmlformats.org/officeDocument/2006/relationships/slide" Target="slides/slide553.xml"/><Relationship Id="rId770" Type="http://schemas.openxmlformats.org/officeDocument/2006/relationships/slide" Target="slides/slide760.xml"/><Relationship Id="rId216" Type="http://schemas.openxmlformats.org/officeDocument/2006/relationships/slide" Target="slides/slide206.xml"/><Relationship Id="rId423" Type="http://schemas.openxmlformats.org/officeDocument/2006/relationships/slide" Target="slides/slide413.xml"/><Relationship Id="rId868" Type="http://schemas.openxmlformats.org/officeDocument/2006/relationships/slide" Target="slides/slide858.xml"/><Relationship Id="rId630" Type="http://schemas.openxmlformats.org/officeDocument/2006/relationships/slide" Target="slides/slide620.xml"/><Relationship Id="rId728" Type="http://schemas.openxmlformats.org/officeDocument/2006/relationships/slide" Target="slides/slide718.xml"/><Relationship Id="rId64" Type="http://schemas.openxmlformats.org/officeDocument/2006/relationships/slide" Target="slides/slide54.xml"/><Relationship Id="rId367" Type="http://schemas.openxmlformats.org/officeDocument/2006/relationships/slide" Target="slides/slide357.xml"/><Relationship Id="rId574" Type="http://schemas.openxmlformats.org/officeDocument/2006/relationships/slide" Target="slides/slide564.xml"/><Relationship Id="rId227" Type="http://schemas.openxmlformats.org/officeDocument/2006/relationships/slide" Target="slides/slide217.xml"/><Relationship Id="rId781" Type="http://schemas.openxmlformats.org/officeDocument/2006/relationships/slide" Target="slides/slide771.xml"/><Relationship Id="rId879" Type="http://schemas.openxmlformats.org/officeDocument/2006/relationships/slide" Target="slides/slide869.xml"/><Relationship Id="rId434" Type="http://schemas.openxmlformats.org/officeDocument/2006/relationships/slide" Target="slides/slide424.xml"/><Relationship Id="rId641" Type="http://schemas.openxmlformats.org/officeDocument/2006/relationships/slide" Target="slides/slide631.xml"/><Relationship Id="rId739" Type="http://schemas.openxmlformats.org/officeDocument/2006/relationships/slide" Target="slides/slide729.xml"/><Relationship Id="rId280" Type="http://schemas.openxmlformats.org/officeDocument/2006/relationships/slide" Target="slides/slide270.xml"/><Relationship Id="rId501" Type="http://schemas.openxmlformats.org/officeDocument/2006/relationships/slide" Target="slides/slide491.xml"/><Relationship Id="rId75" Type="http://schemas.openxmlformats.org/officeDocument/2006/relationships/slide" Target="slides/slide65.xml"/><Relationship Id="rId140" Type="http://schemas.openxmlformats.org/officeDocument/2006/relationships/slide" Target="slides/slide130.xml"/><Relationship Id="rId378" Type="http://schemas.openxmlformats.org/officeDocument/2006/relationships/slide" Target="slides/slide368.xml"/><Relationship Id="rId585" Type="http://schemas.openxmlformats.org/officeDocument/2006/relationships/slide" Target="slides/slide575.xml"/><Relationship Id="rId792" Type="http://schemas.openxmlformats.org/officeDocument/2006/relationships/slide" Target="slides/slide782.xml"/><Relationship Id="rId806" Type="http://schemas.openxmlformats.org/officeDocument/2006/relationships/slide" Target="slides/slide796.xml"/><Relationship Id="rId6" Type="http://schemas.openxmlformats.org/officeDocument/2006/relationships/slideMaster" Target="slideMasters/slideMaster6.xml"/><Relationship Id="rId238" Type="http://schemas.openxmlformats.org/officeDocument/2006/relationships/slide" Target="slides/slide228.xml"/><Relationship Id="rId445" Type="http://schemas.openxmlformats.org/officeDocument/2006/relationships/slide" Target="slides/slide435.xml"/><Relationship Id="rId652" Type="http://schemas.openxmlformats.org/officeDocument/2006/relationships/slide" Target="slides/slide642.xml"/><Relationship Id="rId291" Type="http://schemas.openxmlformats.org/officeDocument/2006/relationships/slide" Target="slides/slide281.xml"/><Relationship Id="rId305" Type="http://schemas.openxmlformats.org/officeDocument/2006/relationships/slide" Target="slides/slide295.xml"/><Relationship Id="rId512" Type="http://schemas.openxmlformats.org/officeDocument/2006/relationships/slide" Target="slides/slide502.xml"/><Relationship Id="rId86" Type="http://schemas.openxmlformats.org/officeDocument/2006/relationships/slide" Target="slides/slide76.xml"/><Relationship Id="rId151" Type="http://schemas.openxmlformats.org/officeDocument/2006/relationships/slide" Target="slides/slide141.xml"/><Relationship Id="rId389" Type="http://schemas.openxmlformats.org/officeDocument/2006/relationships/slide" Target="slides/slide379.xml"/><Relationship Id="rId596" Type="http://schemas.openxmlformats.org/officeDocument/2006/relationships/slide" Target="slides/slide586.xml"/><Relationship Id="rId817" Type="http://schemas.openxmlformats.org/officeDocument/2006/relationships/slide" Target="slides/slide807.xml"/><Relationship Id="rId249" Type="http://schemas.openxmlformats.org/officeDocument/2006/relationships/slide" Target="slides/slide239.xml"/><Relationship Id="rId456" Type="http://schemas.openxmlformats.org/officeDocument/2006/relationships/slide" Target="slides/slide446.xml"/><Relationship Id="rId663" Type="http://schemas.openxmlformats.org/officeDocument/2006/relationships/slide" Target="slides/slide653.xml"/><Relationship Id="rId870" Type="http://schemas.openxmlformats.org/officeDocument/2006/relationships/slide" Target="slides/slide860.xml"/><Relationship Id="rId13" Type="http://schemas.openxmlformats.org/officeDocument/2006/relationships/slide" Target="slides/slide3.xml"/><Relationship Id="rId109" Type="http://schemas.openxmlformats.org/officeDocument/2006/relationships/slide" Target="slides/slide99.xml"/><Relationship Id="rId316" Type="http://schemas.openxmlformats.org/officeDocument/2006/relationships/slide" Target="slides/slide306.xml"/><Relationship Id="rId523" Type="http://schemas.openxmlformats.org/officeDocument/2006/relationships/slide" Target="slides/slide513.xml"/><Relationship Id="rId97" Type="http://schemas.openxmlformats.org/officeDocument/2006/relationships/slide" Target="slides/slide87.xml"/><Relationship Id="rId730" Type="http://schemas.openxmlformats.org/officeDocument/2006/relationships/slide" Target="slides/slide720.xml"/><Relationship Id="rId828" Type="http://schemas.openxmlformats.org/officeDocument/2006/relationships/slide" Target="slides/slide818.xml"/><Relationship Id="rId162" Type="http://schemas.openxmlformats.org/officeDocument/2006/relationships/slide" Target="slides/slide152.xml"/><Relationship Id="rId467" Type="http://schemas.openxmlformats.org/officeDocument/2006/relationships/slide" Target="slides/slide457.xml"/><Relationship Id="rId674" Type="http://schemas.openxmlformats.org/officeDocument/2006/relationships/slide" Target="slides/slide664.xml"/><Relationship Id="rId881" Type="http://schemas.openxmlformats.org/officeDocument/2006/relationships/slide" Target="slides/slide871.xml"/><Relationship Id="rId24" Type="http://schemas.openxmlformats.org/officeDocument/2006/relationships/slide" Target="slides/slide14.xml"/><Relationship Id="rId327" Type="http://schemas.openxmlformats.org/officeDocument/2006/relationships/slide" Target="slides/slide317.xml"/><Relationship Id="rId534" Type="http://schemas.openxmlformats.org/officeDocument/2006/relationships/slide" Target="slides/slide524.xml"/><Relationship Id="rId741" Type="http://schemas.openxmlformats.org/officeDocument/2006/relationships/slide" Target="slides/slide731.xml"/><Relationship Id="rId839" Type="http://schemas.openxmlformats.org/officeDocument/2006/relationships/slide" Target="slides/slide829.xml"/><Relationship Id="rId173" Type="http://schemas.openxmlformats.org/officeDocument/2006/relationships/slide" Target="slides/slide163.xml"/><Relationship Id="rId380" Type="http://schemas.openxmlformats.org/officeDocument/2006/relationships/slide" Target="slides/slide370.xml"/><Relationship Id="rId601" Type="http://schemas.openxmlformats.org/officeDocument/2006/relationships/slide" Target="slides/slide591.xml"/><Relationship Id="rId240" Type="http://schemas.openxmlformats.org/officeDocument/2006/relationships/slide" Target="slides/slide230.xml"/><Relationship Id="rId478" Type="http://schemas.openxmlformats.org/officeDocument/2006/relationships/slide" Target="slides/slide468.xml"/><Relationship Id="rId685" Type="http://schemas.openxmlformats.org/officeDocument/2006/relationships/slide" Target="slides/slide675.xml"/><Relationship Id="rId892" Type="http://schemas.openxmlformats.org/officeDocument/2006/relationships/slide" Target="slides/slide882.xml"/><Relationship Id="rId906" Type="http://schemas.openxmlformats.org/officeDocument/2006/relationships/slide" Target="slides/slide896.xml"/><Relationship Id="rId35" Type="http://schemas.openxmlformats.org/officeDocument/2006/relationships/slide" Target="slides/slide25.xml"/><Relationship Id="rId100" Type="http://schemas.openxmlformats.org/officeDocument/2006/relationships/slide" Target="slides/slide90.xml"/><Relationship Id="rId338" Type="http://schemas.openxmlformats.org/officeDocument/2006/relationships/slide" Target="slides/slide328.xml"/><Relationship Id="rId545" Type="http://schemas.openxmlformats.org/officeDocument/2006/relationships/slide" Target="slides/slide535.xml"/><Relationship Id="rId752" Type="http://schemas.openxmlformats.org/officeDocument/2006/relationships/slide" Target="slides/slide742.xml"/><Relationship Id="rId184" Type="http://schemas.openxmlformats.org/officeDocument/2006/relationships/slide" Target="slides/slide174.xml"/><Relationship Id="rId391" Type="http://schemas.openxmlformats.org/officeDocument/2006/relationships/slide" Target="slides/slide381.xml"/><Relationship Id="rId405" Type="http://schemas.openxmlformats.org/officeDocument/2006/relationships/slide" Target="slides/slide395.xml"/><Relationship Id="rId612" Type="http://schemas.openxmlformats.org/officeDocument/2006/relationships/slide" Target="slides/slide602.xml"/><Relationship Id="rId251" Type="http://schemas.openxmlformats.org/officeDocument/2006/relationships/slide" Target="slides/slide241.xml"/><Relationship Id="rId489" Type="http://schemas.openxmlformats.org/officeDocument/2006/relationships/slide" Target="slides/slide479.xml"/><Relationship Id="rId696" Type="http://schemas.openxmlformats.org/officeDocument/2006/relationships/slide" Target="slides/slide686.xml"/><Relationship Id="rId46" Type="http://schemas.openxmlformats.org/officeDocument/2006/relationships/slide" Target="slides/slide36.xml"/><Relationship Id="rId349" Type="http://schemas.openxmlformats.org/officeDocument/2006/relationships/slide" Target="slides/slide339.xml"/><Relationship Id="rId556" Type="http://schemas.openxmlformats.org/officeDocument/2006/relationships/slide" Target="slides/slide546.xml"/><Relationship Id="rId763" Type="http://schemas.openxmlformats.org/officeDocument/2006/relationships/slide" Target="slides/slide753.xml"/><Relationship Id="rId111" Type="http://schemas.openxmlformats.org/officeDocument/2006/relationships/slide" Target="slides/slide101.xml"/><Relationship Id="rId195" Type="http://schemas.openxmlformats.org/officeDocument/2006/relationships/slide" Target="slides/slide185.xml"/><Relationship Id="rId209" Type="http://schemas.openxmlformats.org/officeDocument/2006/relationships/slide" Target="slides/slide199.xml"/><Relationship Id="rId416" Type="http://schemas.openxmlformats.org/officeDocument/2006/relationships/slide" Target="slides/slide406.xml"/><Relationship Id="rId623" Type="http://schemas.openxmlformats.org/officeDocument/2006/relationships/slide" Target="slides/slide613.xml"/><Relationship Id="rId830" Type="http://schemas.openxmlformats.org/officeDocument/2006/relationships/slide" Target="slides/slide820.xml"/><Relationship Id="rId57" Type="http://schemas.openxmlformats.org/officeDocument/2006/relationships/slide" Target="slides/slide47.xml"/><Relationship Id="rId262" Type="http://schemas.openxmlformats.org/officeDocument/2006/relationships/slide" Target="slides/slide252.xml"/><Relationship Id="rId567" Type="http://schemas.openxmlformats.org/officeDocument/2006/relationships/slide" Target="slides/slide557.xml"/><Relationship Id="rId122" Type="http://schemas.openxmlformats.org/officeDocument/2006/relationships/slide" Target="slides/slide112.xml"/><Relationship Id="rId774" Type="http://schemas.openxmlformats.org/officeDocument/2006/relationships/slide" Target="slides/slide764.xml"/><Relationship Id="rId427" Type="http://schemas.openxmlformats.org/officeDocument/2006/relationships/slide" Target="slides/slide417.xml"/><Relationship Id="rId634" Type="http://schemas.openxmlformats.org/officeDocument/2006/relationships/slide" Target="slides/slide624.xml"/><Relationship Id="rId841" Type="http://schemas.openxmlformats.org/officeDocument/2006/relationships/slide" Target="slides/slide831.xml"/><Relationship Id="rId273" Type="http://schemas.openxmlformats.org/officeDocument/2006/relationships/slide" Target="slides/slide263.xml"/><Relationship Id="rId480" Type="http://schemas.openxmlformats.org/officeDocument/2006/relationships/slide" Target="slides/slide470.xml"/><Relationship Id="rId701" Type="http://schemas.openxmlformats.org/officeDocument/2006/relationships/slide" Target="slides/slide691.xml"/><Relationship Id="rId68" Type="http://schemas.openxmlformats.org/officeDocument/2006/relationships/slide" Target="slides/slide58.xml"/><Relationship Id="rId133" Type="http://schemas.openxmlformats.org/officeDocument/2006/relationships/slide" Target="slides/slide123.xml"/><Relationship Id="rId340" Type="http://schemas.openxmlformats.org/officeDocument/2006/relationships/slide" Target="slides/slide330.xml"/><Relationship Id="rId578" Type="http://schemas.openxmlformats.org/officeDocument/2006/relationships/slide" Target="slides/slide568.xml"/><Relationship Id="rId785" Type="http://schemas.openxmlformats.org/officeDocument/2006/relationships/slide" Target="slides/slide775.xml"/><Relationship Id="rId200" Type="http://schemas.openxmlformats.org/officeDocument/2006/relationships/slide" Target="slides/slide190.xml"/><Relationship Id="rId438" Type="http://schemas.openxmlformats.org/officeDocument/2006/relationships/slide" Target="slides/slide428.xml"/><Relationship Id="rId645" Type="http://schemas.openxmlformats.org/officeDocument/2006/relationships/slide" Target="slides/slide635.xml"/><Relationship Id="rId852" Type="http://schemas.openxmlformats.org/officeDocument/2006/relationships/slide" Target="slides/slide842.xml"/><Relationship Id="rId284" Type="http://schemas.openxmlformats.org/officeDocument/2006/relationships/slide" Target="slides/slide274.xml"/><Relationship Id="rId491" Type="http://schemas.openxmlformats.org/officeDocument/2006/relationships/slide" Target="slides/slide481.xml"/><Relationship Id="rId505" Type="http://schemas.openxmlformats.org/officeDocument/2006/relationships/slide" Target="slides/slide495.xml"/><Relationship Id="rId712" Type="http://schemas.openxmlformats.org/officeDocument/2006/relationships/slide" Target="slides/slide702.xml"/><Relationship Id="rId79" Type="http://schemas.openxmlformats.org/officeDocument/2006/relationships/slide" Target="slides/slide69.xml"/><Relationship Id="rId144" Type="http://schemas.openxmlformats.org/officeDocument/2006/relationships/slide" Target="slides/slide134.xml"/><Relationship Id="rId589" Type="http://schemas.openxmlformats.org/officeDocument/2006/relationships/slide" Target="slides/slide579.xml"/><Relationship Id="rId796" Type="http://schemas.openxmlformats.org/officeDocument/2006/relationships/slide" Target="slides/slide786.xml"/><Relationship Id="rId90" Type="http://schemas.openxmlformats.org/officeDocument/2006/relationships/slide" Target="slides/slide80.xml"/><Relationship Id="rId186" Type="http://schemas.openxmlformats.org/officeDocument/2006/relationships/slide" Target="slides/slide176.xml"/><Relationship Id="rId351" Type="http://schemas.openxmlformats.org/officeDocument/2006/relationships/slide" Target="slides/slide341.xml"/><Relationship Id="rId393" Type="http://schemas.openxmlformats.org/officeDocument/2006/relationships/slide" Target="slides/slide383.xml"/><Relationship Id="rId407" Type="http://schemas.openxmlformats.org/officeDocument/2006/relationships/slide" Target="slides/slide397.xml"/><Relationship Id="rId449" Type="http://schemas.openxmlformats.org/officeDocument/2006/relationships/slide" Target="slides/slide439.xml"/><Relationship Id="rId614" Type="http://schemas.openxmlformats.org/officeDocument/2006/relationships/slide" Target="slides/slide604.xml"/><Relationship Id="rId656" Type="http://schemas.openxmlformats.org/officeDocument/2006/relationships/slide" Target="slides/slide646.xml"/><Relationship Id="rId821" Type="http://schemas.openxmlformats.org/officeDocument/2006/relationships/slide" Target="slides/slide811.xml"/><Relationship Id="rId863" Type="http://schemas.openxmlformats.org/officeDocument/2006/relationships/slide" Target="slides/slide853.xml"/><Relationship Id="rId211" Type="http://schemas.openxmlformats.org/officeDocument/2006/relationships/slide" Target="slides/slide201.xml"/><Relationship Id="rId253" Type="http://schemas.openxmlformats.org/officeDocument/2006/relationships/slide" Target="slides/slide243.xml"/><Relationship Id="rId295" Type="http://schemas.openxmlformats.org/officeDocument/2006/relationships/slide" Target="slides/slide285.xml"/><Relationship Id="rId309" Type="http://schemas.openxmlformats.org/officeDocument/2006/relationships/slide" Target="slides/slide299.xml"/><Relationship Id="rId460" Type="http://schemas.openxmlformats.org/officeDocument/2006/relationships/slide" Target="slides/slide450.xml"/><Relationship Id="rId516" Type="http://schemas.openxmlformats.org/officeDocument/2006/relationships/slide" Target="slides/slide506.xml"/><Relationship Id="rId698" Type="http://schemas.openxmlformats.org/officeDocument/2006/relationships/slide" Target="slides/slide688.xml"/><Relationship Id="rId48" Type="http://schemas.openxmlformats.org/officeDocument/2006/relationships/slide" Target="slides/slide38.xml"/><Relationship Id="rId113" Type="http://schemas.openxmlformats.org/officeDocument/2006/relationships/slide" Target="slides/slide103.xml"/><Relationship Id="rId320" Type="http://schemas.openxmlformats.org/officeDocument/2006/relationships/slide" Target="slides/slide310.xml"/><Relationship Id="rId558" Type="http://schemas.openxmlformats.org/officeDocument/2006/relationships/slide" Target="slides/slide548.xml"/><Relationship Id="rId723" Type="http://schemas.openxmlformats.org/officeDocument/2006/relationships/slide" Target="slides/slide713.xml"/><Relationship Id="rId765" Type="http://schemas.openxmlformats.org/officeDocument/2006/relationships/slide" Target="slides/slide755.xml"/><Relationship Id="rId155" Type="http://schemas.openxmlformats.org/officeDocument/2006/relationships/slide" Target="slides/slide145.xml"/><Relationship Id="rId197" Type="http://schemas.openxmlformats.org/officeDocument/2006/relationships/slide" Target="slides/slide187.xml"/><Relationship Id="rId362" Type="http://schemas.openxmlformats.org/officeDocument/2006/relationships/slide" Target="slides/slide352.xml"/><Relationship Id="rId418" Type="http://schemas.openxmlformats.org/officeDocument/2006/relationships/slide" Target="slides/slide408.xml"/><Relationship Id="rId625" Type="http://schemas.openxmlformats.org/officeDocument/2006/relationships/slide" Target="slides/slide615.xml"/><Relationship Id="rId832" Type="http://schemas.openxmlformats.org/officeDocument/2006/relationships/slide" Target="slides/slide822.xml"/><Relationship Id="rId222" Type="http://schemas.openxmlformats.org/officeDocument/2006/relationships/slide" Target="slides/slide212.xml"/><Relationship Id="rId264" Type="http://schemas.openxmlformats.org/officeDocument/2006/relationships/slide" Target="slides/slide254.xml"/><Relationship Id="rId471" Type="http://schemas.openxmlformats.org/officeDocument/2006/relationships/slide" Target="slides/slide461.xml"/><Relationship Id="rId667" Type="http://schemas.openxmlformats.org/officeDocument/2006/relationships/slide" Target="slides/slide657.xml"/><Relationship Id="rId874" Type="http://schemas.openxmlformats.org/officeDocument/2006/relationships/slide" Target="slides/slide864.xml"/><Relationship Id="rId17" Type="http://schemas.openxmlformats.org/officeDocument/2006/relationships/slide" Target="slides/slide7.xml"/><Relationship Id="rId59" Type="http://schemas.openxmlformats.org/officeDocument/2006/relationships/slide" Target="slides/slide49.xml"/><Relationship Id="rId124" Type="http://schemas.openxmlformats.org/officeDocument/2006/relationships/slide" Target="slides/slide114.xml"/><Relationship Id="rId527" Type="http://schemas.openxmlformats.org/officeDocument/2006/relationships/slide" Target="slides/slide517.xml"/><Relationship Id="rId569" Type="http://schemas.openxmlformats.org/officeDocument/2006/relationships/slide" Target="slides/slide559.xml"/><Relationship Id="rId734" Type="http://schemas.openxmlformats.org/officeDocument/2006/relationships/slide" Target="slides/slide724.xml"/><Relationship Id="rId776" Type="http://schemas.openxmlformats.org/officeDocument/2006/relationships/slide" Target="slides/slide766.xml"/><Relationship Id="rId70" Type="http://schemas.openxmlformats.org/officeDocument/2006/relationships/slide" Target="slides/slide60.xml"/><Relationship Id="rId166" Type="http://schemas.openxmlformats.org/officeDocument/2006/relationships/slide" Target="slides/slide156.xml"/><Relationship Id="rId331" Type="http://schemas.openxmlformats.org/officeDocument/2006/relationships/slide" Target="slides/slide321.xml"/><Relationship Id="rId373" Type="http://schemas.openxmlformats.org/officeDocument/2006/relationships/slide" Target="slides/slide363.xml"/><Relationship Id="rId429" Type="http://schemas.openxmlformats.org/officeDocument/2006/relationships/slide" Target="slides/slide419.xml"/><Relationship Id="rId580" Type="http://schemas.openxmlformats.org/officeDocument/2006/relationships/slide" Target="slides/slide570.xml"/><Relationship Id="rId636" Type="http://schemas.openxmlformats.org/officeDocument/2006/relationships/slide" Target="slides/slide626.xml"/><Relationship Id="rId801" Type="http://schemas.openxmlformats.org/officeDocument/2006/relationships/slide" Target="slides/slide791.xml"/><Relationship Id="rId1" Type="http://schemas.openxmlformats.org/officeDocument/2006/relationships/slideMaster" Target="slideMasters/slideMaster1.xml"/><Relationship Id="rId233" Type="http://schemas.openxmlformats.org/officeDocument/2006/relationships/slide" Target="slides/slide223.xml"/><Relationship Id="rId440" Type="http://schemas.openxmlformats.org/officeDocument/2006/relationships/slide" Target="slides/slide430.xml"/><Relationship Id="rId678" Type="http://schemas.openxmlformats.org/officeDocument/2006/relationships/slide" Target="slides/slide668.xml"/><Relationship Id="rId843" Type="http://schemas.openxmlformats.org/officeDocument/2006/relationships/slide" Target="slides/slide833.xml"/><Relationship Id="rId885" Type="http://schemas.openxmlformats.org/officeDocument/2006/relationships/slide" Target="slides/slide875.xml"/><Relationship Id="rId28" Type="http://schemas.openxmlformats.org/officeDocument/2006/relationships/slide" Target="slides/slide18.xml"/><Relationship Id="rId275" Type="http://schemas.openxmlformats.org/officeDocument/2006/relationships/slide" Target="slides/slide265.xml"/><Relationship Id="rId300" Type="http://schemas.openxmlformats.org/officeDocument/2006/relationships/slide" Target="slides/slide290.xml"/><Relationship Id="rId482" Type="http://schemas.openxmlformats.org/officeDocument/2006/relationships/slide" Target="slides/slide472.xml"/><Relationship Id="rId538" Type="http://schemas.openxmlformats.org/officeDocument/2006/relationships/slide" Target="slides/slide528.xml"/><Relationship Id="rId703" Type="http://schemas.openxmlformats.org/officeDocument/2006/relationships/slide" Target="slides/slide693.xml"/><Relationship Id="rId745" Type="http://schemas.openxmlformats.org/officeDocument/2006/relationships/slide" Target="slides/slide735.xml"/><Relationship Id="rId910" Type="http://schemas.openxmlformats.org/officeDocument/2006/relationships/slide" Target="slides/slide900.xml"/><Relationship Id="rId81" Type="http://schemas.openxmlformats.org/officeDocument/2006/relationships/slide" Target="slides/slide71.xml"/><Relationship Id="rId135" Type="http://schemas.openxmlformats.org/officeDocument/2006/relationships/slide" Target="slides/slide125.xml"/><Relationship Id="rId177" Type="http://schemas.openxmlformats.org/officeDocument/2006/relationships/slide" Target="slides/slide167.xml"/><Relationship Id="rId342" Type="http://schemas.openxmlformats.org/officeDocument/2006/relationships/slide" Target="slides/slide332.xml"/><Relationship Id="rId384" Type="http://schemas.openxmlformats.org/officeDocument/2006/relationships/slide" Target="slides/slide374.xml"/><Relationship Id="rId591" Type="http://schemas.openxmlformats.org/officeDocument/2006/relationships/slide" Target="slides/slide581.xml"/><Relationship Id="rId605" Type="http://schemas.openxmlformats.org/officeDocument/2006/relationships/slide" Target="slides/slide595.xml"/><Relationship Id="rId787" Type="http://schemas.openxmlformats.org/officeDocument/2006/relationships/slide" Target="slides/slide777.xml"/><Relationship Id="rId812" Type="http://schemas.openxmlformats.org/officeDocument/2006/relationships/slide" Target="slides/slide802.xml"/><Relationship Id="rId202" Type="http://schemas.openxmlformats.org/officeDocument/2006/relationships/slide" Target="slides/slide192.xml"/><Relationship Id="rId244" Type="http://schemas.openxmlformats.org/officeDocument/2006/relationships/slide" Target="slides/slide234.xml"/><Relationship Id="rId647" Type="http://schemas.openxmlformats.org/officeDocument/2006/relationships/slide" Target="slides/slide637.xml"/><Relationship Id="rId689" Type="http://schemas.openxmlformats.org/officeDocument/2006/relationships/slide" Target="slides/slide679.xml"/><Relationship Id="rId854" Type="http://schemas.openxmlformats.org/officeDocument/2006/relationships/slide" Target="slides/slide844.xml"/><Relationship Id="rId896" Type="http://schemas.openxmlformats.org/officeDocument/2006/relationships/slide" Target="slides/slide886.xml"/><Relationship Id="rId39" Type="http://schemas.openxmlformats.org/officeDocument/2006/relationships/slide" Target="slides/slide29.xml"/><Relationship Id="rId286" Type="http://schemas.openxmlformats.org/officeDocument/2006/relationships/slide" Target="slides/slide276.xml"/><Relationship Id="rId451" Type="http://schemas.openxmlformats.org/officeDocument/2006/relationships/slide" Target="slides/slide441.xml"/><Relationship Id="rId493" Type="http://schemas.openxmlformats.org/officeDocument/2006/relationships/slide" Target="slides/slide483.xml"/><Relationship Id="rId507" Type="http://schemas.openxmlformats.org/officeDocument/2006/relationships/slide" Target="slides/slide497.xml"/><Relationship Id="rId549" Type="http://schemas.openxmlformats.org/officeDocument/2006/relationships/slide" Target="slides/slide539.xml"/><Relationship Id="rId714" Type="http://schemas.openxmlformats.org/officeDocument/2006/relationships/slide" Target="slides/slide704.xml"/><Relationship Id="rId756" Type="http://schemas.openxmlformats.org/officeDocument/2006/relationships/slide" Target="slides/slide746.xml"/><Relationship Id="rId50" Type="http://schemas.openxmlformats.org/officeDocument/2006/relationships/slide" Target="slides/slide40.xml"/><Relationship Id="rId104" Type="http://schemas.openxmlformats.org/officeDocument/2006/relationships/slide" Target="slides/slide94.xml"/><Relationship Id="rId146" Type="http://schemas.openxmlformats.org/officeDocument/2006/relationships/slide" Target="slides/slide136.xml"/><Relationship Id="rId188" Type="http://schemas.openxmlformats.org/officeDocument/2006/relationships/slide" Target="slides/slide178.xml"/><Relationship Id="rId311" Type="http://schemas.openxmlformats.org/officeDocument/2006/relationships/slide" Target="slides/slide301.xml"/><Relationship Id="rId353" Type="http://schemas.openxmlformats.org/officeDocument/2006/relationships/slide" Target="slides/slide343.xml"/><Relationship Id="rId395" Type="http://schemas.openxmlformats.org/officeDocument/2006/relationships/slide" Target="slides/slide385.xml"/><Relationship Id="rId409" Type="http://schemas.openxmlformats.org/officeDocument/2006/relationships/slide" Target="slides/slide399.xml"/><Relationship Id="rId560" Type="http://schemas.openxmlformats.org/officeDocument/2006/relationships/slide" Target="slides/slide550.xml"/><Relationship Id="rId798" Type="http://schemas.openxmlformats.org/officeDocument/2006/relationships/slide" Target="slides/slide788.xml"/><Relationship Id="rId92" Type="http://schemas.openxmlformats.org/officeDocument/2006/relationships/slide" Target="slides/slide82.xml"/><Relationship Id="rId213" Type="http://schemas.openxmlformats.org/officeDocument/2006/relationships/slide" Target="slides/slide203.xml"/><Relationship Id="rId420" Type="http://schemas.openxmlformats.org/officeDocument/2006/relationships/slide" Target="slides/slide410.xml"/><Relationship Id="rId616" Type="http://schemas.openxmlformats.org/officeDocument/2006/relationships/slide" Target="slides/slide606.xml"/><Relationship Id="rId658" Type="http://schemas.openxmlformats.org/officeDocument/2006/relationships/slide" Target="slides/slide648.xml"/><Relationship Id="rId823" Type="http://schemas.openxmlformats.org/officeDocument/2006/relationships/slide" Target="slides/slide813.xml"/><Relationship Id="rId865" Type="http://schemas.openxmlformats.org/officeDocument/2006/relationships/slide" Target="slides/slide855.xml"/><Relationship Id="rId255" Type="http://schemas.openxmlformats.org/officeDocument/2006/relationships/slide" Target="slides/slide245.xml"/><Relationship Id="rId297" Type="http://schemas.openxmlformats.org/officeDocument/2006/relationships/slide" Target="slides/slide287.xml"/><Relationship Id="rId462" Type="http://schemas.openxmlformats.org/officeDocument/2006/relationships/slide" Target="slides/slide452.xml"/><Relationship Id="rId518" Type="http://schemas.openxmlformats.org/officeDocument/2006/relationships/slide" Target="slides/slide508.xml"/><Relationship Id="rId725" Type="http://schemas.openxmlformats.org/officeDocument/2006/relationships/slide" Target="slides/slide715.xml"/><Relationship Id="rId115" Type="http://schemas.openxmlformats.org/officeDocument/2006/relationships/slide" Target="slides/slide105.xml"/><Relationship Id="rId157" Type="http://schemas.openxmlformats.org/officeDocument/2006/relationships/slide" Target="slides/slide147.xml"/><Relationship Id="rId322" Type="http://schemas.openxmlformats.org/officeDocument/2006/relationships/slide" Target="slides/slide312.xml"/><Relationship Id="rId364" Type="http://schemas.openxmlformats.org/officeDocument/2006/relationships/slide" Target="slides/slide354.xml"/><Relationship Id="rId767" Type="http://schemas.openxmlformats.org/officeDocument/2006/relationships/slide" Target="slides/slide757.xml"/><Relationship Id="rId61" Type="http://schemas.openxmlformats.org/officeDocument/2006/relationships/slide" Target="slides/slide51.xml"/><Relationship Id="rId199" Type="http://schemas.openxmlformats.org/officeDocument/2006/relationships/slide" Target="slides/slide189.xml"/><Relationship Id="rId571" Type="http://schemas.openxmlformats.org/officeDocument/2006/relationships/slide" Target="slides/slide561.xml"/><Relationship Id="rId627" Type="http://schemas.openxmlformats.org/officeDocument/2006/relationships/slide" Target="slides/slide617.xml"/><Relationship Id="rId669" Type="http://schemas.openxmlformats.org/officeDocument/2006/relationships/slide" Target="slides/slide659.xml"/><Relationship Id="rId834" Type="http://schemas.openxmlformats.org/officeDocument/2006/relationships/slide" Target="slides/slide824.xml"/><Relationship Id="rId876" Type="http://schemas.openxmlformats.org/officeDocument/2006/relationships/slide" Target="slides/slide866.xml"/><Relationship Id="rId19" Type="http://schemas.openxmlformats.org/officeDocument/2006/relationships/slide" Target="slides/slide9.xml"/><Relationship Id="rId224" Type="http://schemas.openxmlformats.org/officeDocument/2006/relationships/slide" Target="slides/slide214.xml"/><Relationship Id="rId266" Type="http://schemas.openxmlformats.org/officeDocument/2006/relationships/slide" Target="slides/slide256.xml"/><Relationship Id="rId431" Type="http://schemas.openxmlformats.org/officeDocument/2006/relationships/slide" Target="slides/slide421.xml"/><Relationship Id="rId473" Type="http://schemas.openxmlformats.org/officeDocument/2006/relationships/slide" Target="slides/slide463.xml"/><Relationship Id="rId529" Type="http://schemas.openxmlformats.org/officeDocument/2006/relationships/slide" Target="slides/slide519.xml"/><Relationship Id="rId680" Type="http://schemas.openxmlformats.org/officeDocument/2006/relationships/slide" Target="slides/slide670.xml"/><Relationship Id="rId736" Type="http://schemas.openxmlformats.org/officeDocument/2006/relationships/slide" Target="slides/slide726.xml"/><Relationship Id="rId901" Type="http://schemas.openxmlformats.org/officeDocument/2006/relationships/slide" Target="slides/slide891.xml"/><Relationship Id="rId30" Type="http://schemas.openxmlformats.org/officeDocument/2006/relationships/slide" Target="slides/slide20.xml"/><Relationship Id="rId126" Type="http://schemas.openxmlformats.org/officeDocument/2006/relationships/slide" Target="slides/slide116.xml"/><Relationship Id="rId168" Type="http://schemas.openxmlformats.org/officeDocument/2006/relationships/slide" Target="slides/slide158.xml"/><Relationship Id="rId333" Type="http://schemas.openxmlformats.org/officeDocument/2006/relationships/slide" Target="slides/slide323.xml"/><Relationship Id="rId540" Type="http://schemas.openxmlformats.org/officeDocument/2006/relationships/slide" Target="slides/slide530.xml"/><Relationship Id="rId778" Type="http://schemas.openxmlformats.org/officeDocument/2006/relationships/slide" Target="slides/slide768.xml"/><Relationship Id="rId72" Type="http://schemas.openxmlformats.org/officeDocument/2006/relationships/slide" Target="slides/slide62.xml"/><Relationship Id="rId375" Type="http://schemas.openxmlformats.org/officeDocument/2006/relationships/slide" Target="slides/slide365.xml"/><Relationship Id="rId582" Type="http://schemas.openxmlformats.org/officeDocument/2006/relationships/slide" Target="slides/slide572.xml"/><Relationship Id="rId638" Type="http://schemas.openxmlformats.org/officeDocument/2006/relationships/slide" Target="slides/slide628.xml"/><Relationship Id="rId803" Type="http://schemas.openxmlformats.org/officeDocument/2006/relationships/slide" Target="slides/slide793.xml"/><Relationship Id="rId845" Type="http://schemas.openxmlformats.org/officeDocument/2006/relationships/slide" Target="slides/slide835.xml"/><Relationship Id="rId3" Type="http://schemas.openxmlformats.org/officeDocument/2006/relationships/slideMaster" Target="slideMasters/slideMaster3.xml"/><Relationship Id="rId235" Type="http://schemas.openxmlformats.org/officeDocument/2006/relationships/slide" Target="slides/slide225.xml"/><Relationship Id="rId277" Type="http://schemas.openxmlformats.org/officeDocument/2006/relationships/slide" Target="slides/slide267.xml"/><Relationship Id="rId400" Type="http://schemas.openxmlformats.org/officeDocument/2006/relationships/slide" Target="slides/slide390.xml"/><Relationship Id="rId442" Type="http://schemas.openxmlformats.org/officeDocument/2006/relationships/slide" Target="slides/slide432.xml"/><Relationship Id="rId484" Type="http://schemas.openxmlformats.org/officeDocument/2006/relationships/slide" Target="slides/slide474.xml"/><Relationship Id="rId705" Type="http://schemas.openxmlformats.org/officeDocument/2006/relationships/slide" Target="slides/slide695.xml"/><Relationship Id="rId887" Type="http://schemas.openxmlformats.org/officeDocument/2006/relationships/slide" Target="slides/slide877.xml"/><Relationship Id="rId137" Type="http://schemas.openxmlformats.org/officeDocument/2006/relationships/slide" Target="slides/slide127.xml"/><Relationship Id="rId302" Type="http://schemas.openxmlformats.org/officeDocument/2006/relationships/slide" Target="slides/slide292.xml"/><Relationship Id="rId344" Type="http://schemas.openxmlformats.org/officeDocument/2006/relationships/slide" Target="slides/slide334.xml"/><Relationship Id="rId691" Type="http://schemas.openxmlformats.org/officeDocument/2006/relationships/slide" Target="slides/slide681.xml"/><Relationship Id="rId747" Type="http://schemas.openxmlformats.org/officeDocument/2006/relationships/slide" Target="slides/slide737.xml"/><Relationship Id="rId789" Type="http://schemas.openxmlformats.org/officeDocument/2006/relationships/slide" Target="slides/slide779.xml"/><Relationship Id="rId912" Type="http://schemas.openxmlformats.org/officeDocument/2006/relationships/notesMaster" Target="notesMasters/notesMaster1.xml"/><Relationship Id="rId41" Type="http://schemas.openxmlformats.org/officeDocument/2006/relationships/slide" Target="slides/slide31.xml"/><Relationship Id="rId83" Type="http://schemas.openxmlformats.org/officeDocument/2006/relationships/slide" Target="slides/slide73.xml"/><Relationship Id="rId179" Type="http://schemas.openxmlformats.org/officeDocument/2006/relationships/slide" Target="slides/slide169.xml"/><Relationship Id="rId386" Type="http://schemas.openxmlformats.org/officeDocument/2006/relationships/slide" Target="slides/slide376.xml"/><Relationship Id="rId551" Type="http://schemas.openxmlformats.org/officeDocument/2006/relationships/slide" Target="slides/slide541.xml"/><Relationship Id="rId593" Type="http://schemas.openxmlformats.org/officeDocument/2006/relationships/slide" Target="slides/slide583.xml"/><Relationship Id="rId607" Type="http://schemas.openxmlformats.org/officeDocument/2006/relationships/slide" Target="slides/slide597.xml"/><Relationship Id="rId649" Type="http://schemas.openxmlformats.org/officeDocument/2006/relationships/slide" Target="slides/slide639.xml"/><Relationship Id="rId814" Type="http://schemas.openxmlformats.org/officeDocument/2006/relationships/slide" Target="slides/slide804.xml"/><Relationship Id="rId856" Type="http://schemas.openxmlformats.org/officeDocument/2006/relationships/slide" Target="slides/slide846.xml"/><Relationship Id="rId190" Type="http://schemas.openxmlformats.org/officeDocument/2006/relationships/slide" Target="slides/slide180.xml"/><Relationship Id="rId204" Type="http://schemas.openxmlformats.org/officeDocument/2006/relationships/slide" Target="slides/slide194.xml"/><Relationship Id="rId246" Type="http://schemas.openxmlformats.org/officeDocument/2006/relationships/slide" Target="slides/slide236.xml"/><Relationship Id="rId288" Type="http://schemas.openxmlformats.org/officeDocument/2006/relationships/slide" Target="slides/slide278.xml"/><Relationship Id="rId411" Type="http://schemas.openxmlformats.org/officeDocument/2006/relationships/slide" Target="slides/slide401.xml"/><Relationship Id="rId453" Type="http://schemas.openxmlformats.org/officeDocument/2006/relationships/slide" Target="slides/slide443.xml"/><Relationship Id="rId509" Type="http://schemas.openxmlformats.org/officeDocument/2006/relationships/slide" Target="slides/slide499.xml"/><Relationship Id="rId660" Type="http://schemas.openxmlformats.org/officeDocument/2006/relationships/slide" Target="slides/slide650.xml"/><Relationship Id="rId898" Type="http://schemas.openxmlformats.org/officeDocument/2006/relationships/slide" Target="slides/slide888.xml"/><Relationship Id="rId106" Type="http://schemas.openxmlformats.org/officeDocument/2006/relationships/slide" Target="slides/slide96.xml"/><Relationship Id="rId313" Type="http://schemas.openxmlformats.org/officeDocument/2006/relationships/slide" Target="slides/slide303.xml"/><Relationship Id="rId495" Type="http://schemas.openxmlformats.org/officeDocument/2006/relationships/slide" Target="slides/slide485.xml"/><Relationship Id="rId716" Type="http://schemas.openxmlformats.org/officeDocument/2006/relationships/slide" Target="slides/slide706.xml"/><Relationship Id="rId758" Type="http://schemas.openxmlformats.org/officeDocument/2006/relationships/slide" Target="slides/slide748.xml"/><Relationship Id="rId10" Type="http://schemas.openxmlformats.org/officeDocument/2006/relationships/slideMaster" Target="slideMasters/slideMaster10.xml"/><Relationship Id="rId52" Type="http://schemas.openxmlformats.org/officeDocument/2006/relationships/slide" Target="slides/slide42.xml"/><Relationship Id="rId94" Type="http://schemas.openxmlformats.org/officeDocument/2006/relationships/slide" Target="slides/slide84.xml"/><Relationship Id="rId148" Type="http://schemas.openxmlformats.org/officeDocument/2006/relationships/slide" Target="slides/slide138.xml"/><Relationship Id="rId355" Type="http://schemas.openxmlformats.org/officeDocument/2006/relationships/slide" Target="slides/slide345.xml"/><Relationship Id="rId397" Type="http://schemas.openxmlformats.org/officeDocument/2006/relationships/slide" Target="slides/slide387.xml"/><Relationship Id="rId520" Type="http://schemas.openxmlformats.org/officeDocument/2006/relationships/slide" Target="slides/slide510.xml"/><Relationship Id="rId562" Type="http://schemas.openxmlformats.org/officeDocument/2006/relationships/slide" Target="slides/slide552.xml"/><Relationship Id="rId618" Type="http://schemas.openxmlformats.org/officeDocument/2006/relationships/slide" Target="slides/slide608.xml"/><Relationship Id="rId825" Type="http://schemas.openxmlformats.org/officeDocument/2006/relationships/slide" Target="slides/slide815.xml"/><Relationship Id="rId215" Type="http://schemas.openxmlformats.org/officeDocument/2006/relationships/slide" Target="slides/slide205.xml"/><Relationship Id="rId257" Type="http://schemas.openxmlformats.org/officeDocument/2006/relationships/slide" Target="slides/slide247.xml"/><Relationship Id="rId422" Type="http://schemas.openxmlformats.org/officeDocument/2006/relationships/slide" Target="slides/slide412.xml"/><Relationship Id="rId464" Type="http://schemas.openxmlformats.org/officeDocument/2006/relationships/slide" Target="slides/slide454.xml"/><Relationship Id="rId867" Type="http://schemas.openxmlformats.org/officeDocument/2006/relationships/slide" Target="slides/slide857.xml"/><Relationship Id="rId299" Type="http://schemas.openxmlformats.org/officeDocument/2006/relationships/slide" Target="slides/slide289.xml"/><Relationship Id="rId727" Type="http://schemas.openxmlformats.org/officeDocument/2006/relationships/slide" Target="slides/slide717.xml"/><Relationship Id="rId63" Type="http://schemas.openxmlformats.org/officeDocument/2006/relationships/slide" Target="slides/slide53.xml"/><Relationship Id="rId159" Type="http://schemas.openxmlformats.org/officeDocument/2006/relationships/slide" Target="slides/slide149.xml"/><Relationship Id="rId366" Type="http://schemas.openxmlformats.org/officeDocument/2006/relationships/slide" Target="slides/slide356.xml"/><Relationship Id="rId573" Type="http://schemas.openxmlformats.org/officeDocument/2006/relationships/slide" Target="slides/slide563.xml"/><Relationship Id="rId780" Type="http://schemas.openxmlformats.org/officeDocument/2006/relationships/slide" Target="slides/slide770.xml"/><Relationship Id="rId226" Type="http://schemas.openxmlformats.org/officeDocument/2006/relationships/slide" Target="slides/slide216.xml"/><Relationship Id="rId433" Type="http://schemas.openxmlformats.org/officeDocument/2006/relationships/slide" Target="slides/slide423.xml"/><Relationship Id="rId878" Type="http://schemas.openxmlformats.org/officeDocument/2006/relationships/slide" Target="slides/slide868.xml"/><Relationship Id="rId640" Type="http://schemas.openxmlformats.org/officeDocument/2006/relationships/slide" Target="slides/slide630.xml"/><Relationship Id="rId738" Type="http://schemas.openxmlformats.org/officeDocument/2006/relationships/slide" Target="slides/slide728.xml"/><Relationship Id="rId74" Type="http://schemas.openxmlformats.org/officeDocument/2006/relationships/slide" Target="slides/slide64.xml"/><Relationship Id="rId377" Type="http://schemas.openxmlformats.org/officeDocument/2006/relationships/slide" Target="slides/slide367.xml"/><Relationship Id="rId500" Type="http://schemas.openxmlformats.org/officeDocument/2006/relationships/slide" Target="slides/slide490.xml"/><Relationship Id="rId584" Type="http://schemas.openxmlformats.org/officeDocument/2006/relationships/slide" Target="slides/slide574.xml"/><Relationship Id="rId805" Type="http://schemas.openxmlformats.org/officeDocument/2006/relationships/slide" Target="slides/slide795.xml"/><Relationship Id="rId5" Type="http://schemas.openxmlformats.org/officeDocument/2006/relationships/slideMaster" Target="slideMasters/slideMaster5.xml"/><Relationship Id="rId237" Type="http://schemas.openxmlformats.org/officeDocument/2006/relationships/slide" Target="slides/slide227.xml"/><Relationship Id="rId791" Type="http://schemas.openxmlformats.org/officeDocument/2006/relationships/slide" Target="slides/slide781.xml"/><Relationship Id="rId889" Type="http://schemas.openxmlformats.org/officeDocument/2006/relationships/slide" Target="slides/slide879.xml"/><Relationship Id="rId444" Type="http://schemas.openxmlformats.org/officeDocument/2006/relationships/slide" Target="slides/slide434.xml"/><Relationship Id="rId651" Type="http://schemas.openxmlformats.org/officeDocument/2006/relationships/slide" Target="slides/slide641.xml"/><Relationship Id="rId749" Type="http://schemas.openxmlformats.org/officeDocument/2006/relationships/slide" Target="slides/slide739.xml"/><Relationship Id="rId290" Type="http://schemas.openxmlformats.org/officeDocument/2006/relationships/slide" Target="slides/slide280.xml"/><Relationship Id="rId304" Type="http://schemas.openxmlformats.org/officeDocument/2006/relationships/slide" Target="slides/slide294.xml"/><Relationship Id="rId388" Type="http://schemas.openxmlformats.org/officeDocument/2006/relationships/slide" Target="slides/slide378.xml"/><Relationship Id="rId511" Type="http://schemas.openxmlformats.org/officeDocument/2006/relationships/slide" Target="slides/slide501.xml"/><Relationship Id="rId609" Type="http://schemas.openxmlformats.org/officeDocument/2006/relationships/slide" Target="slides/slide599.xml"/><Relationship Id="rId85" Type="http://schemas.openxmlformats.org/officeDocument/2006/relationships/slide" Target="slides/slide75.xml"/><Relationship Id="rId150" Type="http://schemas.openxmlformats.org/officeDocument/2006/relationships/slide" Target="slides/slide140.xml"/><Relationship Id="rId595" Type="http://schemas.openxmlformats.org/officeDocument/2006/relationships/slide" Target="slides/slide585.xml"/><Relationship Id="rId816" Type="http://schemas.openxmlformats.org/officeDocument/2006/relationships/slide" Target="slides/slide806.xml"/><Relationship Id="rId248" Type="http://schemas.openxmlformats.org/officeDocument/2006/relationships/slide" Target="slides/slide238.xml"/><Relationship Id="rId455" Type="http://schemas.openxmlformats.org/officeDocument/2006/relationships/slide" Target="slides/slide445.xml"/><Relationship Id="rId662" Type="http://schemas.openxmlformats.org/officeDocument/2006/relationships/slide" Target="slides/slide652.xml"/><Relationship Id="rId12" Type="http://schemas.openxmlformats.org/officeDocument/2006/relationships/slide" Target="slides/slide2.xml"/><Relationship Id="rId108" Type="http://schemas.openxmlformats.org/officeDocument/2006/relationships/slide" Target="slides/slide98.xml"/><Relationship Id="rId315" Type="http://schemas.openxmlformats.org/officeDocument/2006/relationships/slide" Target="slides/slide305.xml"/><Relationship Id="rId522" Type="http://schemas.openxmlformats.org/officeDocument/2006/relationships/slide" Target="slides/slide512.xml"/><Relationship Id="rId96" Type="http://schemas.openxmlformats.org/officeDocument/2006/relationships/slide" Target="slides/slide86.xml"/><Relationship Id="rId161" Type="http://schemas.openxmlformats.org/officeDocument/2006/relationships/slide" Target="slides/slide151.xml"/><Relationship Id="rId399" Type="http://schemas.openxmlformats.org/officeDocument/2006/relationships/slide" Target="slides/slide389.xml"/><Relationship Id="rId827" Type="http://schemas.openxmlformats.org/officeDocument/2006/relationships/slide" Target="slides/slide817.xml"/><Relationship Id="rId259" Type="http://schemas.openxmlformats.org/officeDocument/2006/relationships/slide" Target="slides/slide249.xml"/><Relationship Id="rId466" Type="http://schemas.openxmlformats.org/officeDocument/2006/relationships/slide" Target="slides/slide456.xml"/><Relationship Id="rId673" Type="http://schemas.openxmlformats.org/officeDocument/2006/relationships/slide" Target="slides/slide663.xml"/><Relationship Id="rId880" Type="http://schemas.openxmlformats.org/officeDocument/2006/relationships/slide" Target="slides/slide870.xml"/><Relationship Id="rId23" Type="http://schemas.openxmlformats.org/officeDocument/2006/relationships/slide" Target="slides/slide13.xml"/><Relationship Id="rId119" Type="http://schemas.openxmlformats.org/officeDocument/2006/relationships/slide" Target="slides/slide109.xml"/><Relationship Id="rId326" Type="http://schemas.openxmlformats.org/officeDocument/2006/relationships/slide" Target="slides/slide316.xml"/><Relationship Id="rId533" Type="http://schemas.openxmlformats.org/officeDocument/2006/relationships/slide" Target="slides/slide523.xml"/><Relationship Id="rId740" Type="http://schemas.openxmlformats.org/officeDocument/2006/relationships/slide" Target="slides/slide730.xml"/><Relationship Id="rId838" Type="http://schemas.openxmlformats.org/officeDocument/2006/relationships/slide" Target="slides/slide828.xml"/><Relationship Id="rId172" Type="http://schemas.openxmlformats.org/officeDocument/2006/relationships/slide" Target="slides/slide162.xml"/><Relationship Id="rId477" Type="http://schemas.openxmlformats.org/officeDocument/2006/relationships/slide" Target="slides/slide467.xml"/><Relationship Id="rId600" Type="http://schemas.openxmlformats.org/officeDocument/2006/relationships/slide" Target="slides/slide590.xml"/><Relationship Id="rId684" Type="http://schemas.openxmlformats.org/officeDocument/2006/relationships/slide" Target="slides/slide674.xml"/><Relationship Id="rId337" Type="http://schemas.openxmlformats.org/officeDocument/2006/relationships/slide" Target="slides/slide327.xml"/><Relationship Id="rId891" Type="http://schemas.openxmlformats.org/officeDocument/2006/relationships/slide" Target="slides/slide881.xml"/><Relationship Id="rId905" Type="http://schemas.openxmlformats.org/officeDocument/2006/relationships/slide" Target="slides/slide895.xml"/><Relationship Id="rId34" Type="http://schemas.openxmlformats.org/officeDocument/2006/relationships/slide" Target="slides/slide24.xml"/><Relationship Id="rId544" Type="http://schemas.openxmlformats.org/officeDocument/2006/relationships/slide" Target="slides/slide534.xml"/><Relationship Id="rId751" Type="http://schemas.openxmlformats.org/officeDocument/2006/relationships/slide" Target="slides/slide741.xml"/><Relationship Id="rId849" Type="http://schemas.openxmlformats.org/officeDocument/2006/relationships/slide" Target="slides/slide839.xml"/><Relationship Id="rId183" Type="http://schemas.openxmlformats.org/officeDocument/2006/relationships/slide" Target="slides/slide173.xml"/><Relationship Id="rId390" Type="http://schemas.openxmlformats.org/officeDocument/2006/relationships/slide" Target="slides/slide380.xml"/><Relationship Id="rId404" Type="http://schemas.openxmlformats.org/officeDocument/2006/relationships/slide" Target="slides/slide394.xml"/><Relationship Id="rId611" Type="http://schemas.openxmlformats.org/officeDocument/2006/relationships/slide" Target="slides/slide601.xml"/><Relationship Id="rId250" Type="http://schemas.openxmlformats.org/officeDocument/2006/relationships/slide" Target="slides/slide240.xml"/><Relationship Id="rId488" Type="http://schemas.openxmlformats.org/officeDocument/2006/relationships/slide" Target="slides/slide478.xml"/><Relationship Id="rId695" Type="http://schemas.openxmlformats.org/officeDocument/2006/relationships/slide" Target="slides/slide685.xml"/><Relationship Id="rId709" Type="http://schemas.openxmlformats.org/officeDocument/2006/relationships/slide" Target="slides/slide699.xml"/><Relationship Id="rId916" Type="http://schemas.openxmlformats.org/officeDocument/2006/relationships/tableStyles" Target="tableStyles.xml"/><Relationship Id="rId45" Type="http://schemas.openxmlformats.org/officeDocument/2006/relationships/slide" Target="slides/slide35.xml"/><Relationship Id="rId110" Type="http://schemas.openxmlformats.org/officeDocument/2006/relationships/slide" Target="slides/slide100.xml"/><Relationship Id="rId348" Type="http://schemas.openxmlformats.org/officeDocument/2006/relationships/slide" Target="slides/slide338.xml"/><Relationship Id="rId555" Type="http://schemas.openxmlformats.org/officeDocument/2006/relationships/slide" Target="slides/slide545.xml"/><Relationship Id="rId762" Type="http://schemas.openxmlformats.org/officeDocument/2006/relationships/slide" Target="slides/slide752.xml"/><Relationship Id="rId194" Type="http://schemas.openxmlformats.org/officeDocument/2006/relationships/slide" Target="slides/slide184.xml"/><Relationship Id="rId208" Type="http://schemas.openxmlformats.org/officeDocument/2006/relationships/slide" Target="slides/slide198.xml"/><Relationship Id="rId415" Type="http://schemas.openxmlformats.org/officeDocument/2006/relationships/slide" Target="slides/slide405.xml"/><Relationship Id="rId622" Type="http://schemas.openxmlformats.org/officeDocument/2006/relationships/slide" Target="slides/slide612.xml"/><Relationship Id="rId261" Type="http://schemas.openxmlformats.org/officeDocument/2006/relationships/slide" Target="slides/slide251.xml"/><Relationship Id="rId499" Type="http://schemas.openxmlformats.org/officeDocument/2006/relationships/slide" Target="slides/slide489.xml"/><Relationship Id="rId56" Type="http://schemas.openxmlformats.org/officeDocument/2006/relationships/slide" Target="slides/slide46.xml"/><Relationship Id="rId359" Type="http://schemas.openxmlformats.org/officeDocument/2006/relationships/slide" Target="slides/slide349.xml"/><Relationship Id="rId566" Type="http://schemas.openxmlformats.org/officeDocument/2006/relationships/slide" Target="slides/slide556.xml"/><Relationship Id="rId773" Type="http://schemas.openxmlformats.org/officeDocument/2006/relationships/slide" Target="slides/slide763.xml"/><Relationship Id="rId121" Type="http://schemas.openxmlformats.org/officeDocument/2006/relationships/slide" Target="slides/slide111.xml"/><Relationship Id="rId219" Type="http://schemas.openxmlformats.org/officeDocument/2006/relationships/slide" Target="slides/slide209.xml"/><Relationship Id="rId426" Type="http://schemas.openxmlformats.org/officeDocument/2006/relationships/slide" Target="slides/slide416.xml"/><Relationship Id="rId633" Type="http://schemas.openxmlformats.org/officeDocument/2006/relationships/slide" Target="slides/slide623.xml"/><Relationship Id="rId840" Type="http://schemas.openxmlformats.org/officeDocument/2006/relationships/slide" Target="slides/slide830.xml"/><Relationship Id="rId67" Type="http://schemas.openxmlformats.org/officeDocument/2006/relationships/slide" Target="slides/slide57.xml"/><Relationship Id="rId272" Type="http://schemas.openxmlformats.org/officeDocument/2006/relationships/slide" Target="slides/slide262.xml"/><Relationship Id="rId577" Type="http://schemas.openxmlformats.org/officeDocument/2006/relationships/slide" Target="slides/slide567.xml"/><Relationship Id="rId700" Type="http://schemas.openxmlformats.org/officeDocument/2006/relationships/slide" Target="slides/slide690.xml"/><Relationship Id="rId132" Type="http://schemas.openxmlformats.org/officeDocument/2006/relationships/slide" Target="slides/slide122.xml"/><Relationship Id="rId784" Type="http://schemas.openxmlformats.org/officeDocument/2006/relationships/slide" Target="slides/slide774.xml"/><Relationship Id="rId437" Type="http://schemas.openxmlformats.org/officeDocument/2006/relationships/slide" Target="slides/slide427.xml"/><Relationship Id="rId644" Type="http://schemas.openxmlformats.org/officeDocument/2006/relationships/slide" Target="slides/slide634.xml"/><Relationship Id="rId851" Type="http://schemas.openxmlformats.org/officeDocument/2006/relationships/slide" Target="slides/slide841.xml"/><Relationship Id="rId283" Type="http://schemas.openxmlformats.org/officeDocument/2006/relationships/slide" Target="slides/slide273.xml"/><Relationship Id="rId490" Type="http://schemas.openxmlformats.org/officeDocument/2006/relationships/slide" Target="slides/slide480.xml"/><Relationship Id="rId504" Type="http://schemas.openxmlformats.org/officeDocument/2006/relationships/slide" Target="slides/slide494.xml"/><Relationship Id="rId711" Type="http://schemas.openxmlformats.org/officeDocument/2006/relationships/slide" Target="slides/slide701.xml"/><Relationship Id="rId78" Type="http://schemas.openxmlformats.org/officeDocument/2006/relationships/slide" Target="slides/slide68.xml"/><Relationship Id="rId143" Type="http://schemas.openxmlformats.org/officeDocument/2006/relationships/slide" Target="slides/slide133.xml"/><Relationship Id="rId350" Type="http://schemas.openxmlformats.org/officeDocument/2006/relationships/slide" Target="slides/slide340.xml"/><Relationship Id="rId588" Type="http://schemas.openxmlformats.org/officeDocument/2006/relationships/slide" Target="slides/slide578.xml"/><Relationship Id="rId795" Type="http://schemas.openxmlformats.org/officeDocument/2006/relationships/slide" Target="slides/slide785.xml"/><Relationship Id="rId809" Type="http://schemas.openxmlformats.org/officeDocument/2006/relationships/slide" Target="slides/slide799.xml"/><Relationship Id="rId9" Type="http://schemas.openxmlformats.org/officeDocument/2006/relationships/slideMaster" Target="slideMasters/slideMaster9.xml"/><Relationship Id="rId210" Type="http://schemas.openxmlformats.org/officeDocument/2006/relationships/slide" Target="slides/slide200.xml"/><Relationship Id="rId448" Type="http://schemas.openxmlformats.org/officeDocument/2006/relationships/slide" Target="slides/slide438.xml"/><Relationship Id="rId655" Type="http://schemas.openxmlformats.org/officeDocument/2006/relationships/slide" Target="slides/slide645.xml"/><Relationship Id="rId862" Type="http://schemas.openxmlformats.org/officeDocument/2006/relationships/slide" Target="slides/slide852.xml"/><Relationship Id="rId294" Type="http://schemas.openxmlformats.org/officeDocument/2006/relationships/slide" Target="slides/slide284.xml"/><Relationship Id="rId308" Type="http://schemas.openxmlformats.org/officeDocument/2006/relationships/slide" Target="slides/slide298.xml"/><Relationship Id="rId515" Type="http://schemas.openxmlformats.org/officeDocument/2006/relationships/slide" Target="slides/slide505.xml"/><Relationship Id="rId722" Type="http://schemas.openxmlformats.org/officeDocument/2006/relationships/slide" Target="slides/slide712.xml"/><Relationship Id="rId89" Type="http://schemas.openxmlformats.org/officeDocument/2006/relationships/slide" Target="slides/slide79.xml"/><Relationship Id="rId154" Type="http://schemas.openxmlformats.org/officeDocument/2006/relationships/slide" Target="slides/slide144.xml"/><Relationship Id="rId361" Type="http://schemas.openxmlformats.org/officeDocument/2006/relationships/slide" Target="slides/slide351.xml"/><Relationship Id="rId599" Type="http://schemas.openxmlformats.org/officeDocument/2006/relationships/slide" Target="slides/slide589.xml"/><Relationship Id="rId459" Type="http://schemas.openxmlformats.org/officeDocument/2006/relationships/slide" Target="slides/slide449.xml"/><Relationship Id="rId666" Type="http://schemas.openxmlformats.org/officeDocument/2006/relationships/slide" Target="slides/slide656.xml"/><Relationship Id="rId873" Type="http://schemas.openxmlformats.org/officeDocument/2006/relationships/slide" Target="slides/slide863.xml"/><Relationship Id="rId16" Type="http://schemas.openxmlformats.org/officeDocument/2006/relationships/slide" Target="slides/slide6.xml"/><Relationship Id="rId221" Type="http://schemas.openxmlformats.org/officeDocument/2006/relationships/slide" Target="slides/slide211.xml"/><Relationship Id="rId319" Type="http://schemas.openxmlformats.org/officeDocument/2006/relationships/slide" Target="slides/slide309.xml"/><Relationship Id="rId526" Type="http://schemas.openxmlformats.org/officeDocument/2006/relationships/slide" Target="slides/slide516.xml"/><Relationship Id="rId733" Type="http://schemas.openxmlformats.org/officeDocument/2006/relationships/slide" Target="slides/slide723.xml"/><Relationship Id="rId165" Type="http://schemas.openxmlformats.org/officeDocument/2006/relationships/slide" Target="slides/slide155.xml"/><Relationship Id="rId372" Type="http://schemas.openxmlformats.org/officeDocument/2006/relationships/slide" Target="slides/slide362.xml"/><Relationship Id="rId677" Type="http://schemas.openxmlformats.org/officeDocument/2006/relationships/slide" Target="slides/slide667.xml"/><Relationship Id="rId800" Type="http://schemas.openxmlformats.org/officeDocument/2006/relationships/slide" Target="slides/slide790.xml"/><Relationship Id="rId232" Type="http://schemas.openxmlformats.org/officeDocument/2006/relationships/slide" Target="slides/slide222.xml"/><Relationship Id="rId884" Type="http://schemas.openxmlformats.org/officeDocument/2006/relationships/slide" Target="slides/slide874.xml"/><Relationship Id="rId27" Type="http://schemas.openxmlformats.org/officeDocument/2006/relationships/slide" Target="slides/slide17.xml"/><Relationship Id="rId537" Type="http://schemas.openxmlformats.org/officeDocument/2006/relationships/slide" Target="slides/slide527.xml"/><Relationship Id="rId744" Type="http://schemas.openxmlformats.org/officeDocument/2006/relationships/slide" Target="slides/slide734.xml"/><Relationship Id="rId80" Type="http://schemas.openxmlformats.org/officeDocument/2006/relationships/slide" Target="slides/slide70.xml"/><Relationship Id="rId176" Type="http://schemas.openxmlformats.org/officeDocument/2006/relationships/slide" Target="slides/slide166.xml"/><Relationship Id="rId383" Type="http://schemas.openxmlformats.org/officeDocument/2006/relationships/slide" Target="slides/slide373.xml"/><Relationship Id="rId590" Type="http://schemas.openxmlformats.org/officeDocument/2006/relationships/slide" Target="slides/slide580.xml"/><Relationship Id="rId604" Type="http://schemas.openxmlformats.org/officeDocument/2006/relationships/slide" Target="slides/slide594.xml"/><Relationship Id="rId811" Type="http://schemas.openxmlformats.org/officeDocument/2006/relationships/slide" Target="slides/slide801.xml"/><Relationship Id="rId243" Type="http://schemas.openxmlformats.org/officeDocument/2006/relationships/slide" Target="slides/slide233.xml"/><Relationship Id="rId450" Type="http://schemas.openxmlformats.org/officeDocument/2006/relationships/slide" Target="slides/slide440.xml"/><Relationship Id="rId688" Type="http://schemas.openxmlformats.org/officeDocument/2006/relationships/slide" Target="slides/slide678.xml"/><Relationship Id="rId895" Type="http://schemas.openxmlformats.org/officeDocument/2006/relationships/slide" Target="slides/slide885.xml"/><Relationship Id="rId909" Type="http://schemas.openxmlformats.org/officeDocument/2006/relationships/slide" Target="slides/slide899.xml"/><Relationship Id="rId38" Type="http://schemas.openxmlformats.org/officeDocument/2006/relationships/slide" Target="slides/slide28.xml"/><Relationship Id="rId103" Type="http://schemas.openxmlformats.org/officeDocument/2006/relationships/slide" Target="slides/slide93.xml"/><Relationship Id="rId310" Type="http://schemas.openxmlformats.org/officeDocument/2006/relationships/slide" Target="slides/slide300.xml"/><Relationship Id="rId548" Type="http://schemas.openxmlformats.org/officeDocument/2006/relationships/slide" Target="slides/slide538.xml"/><Relationship Id="rId755" Type="http://schemas.openxmlformats.org/officeDocument/2006/relationships/slide" Target="slides/slide745.xml"/><Relationship Id="rId91" Type="http://schemas.openxmlformats.org/officeDocument/2006/relationships/slide" Target="slides/slide81.xml"/><Relationship Id="rId187" Type="http://schemas.openxmlformats.org/officeDocument/2006/relationships/slide" Target="slides/slide177.xml"/><Relationship Id="rId394" Type="http://schemas.openxmlformats.org/officeDocument/2006/relationships/slide" Target="slides/slide384.xml"/><Relationship Id="rId408" Type="http://schemas.openxmlformats.org/officeDocument/2006/relationships/slide" Target="slides/slide398.xml"/><Relationship Id="rId615" Type="http://schemas.openxmlformats.org/officeDocument/2006/relationships/slide" Target="slides/slide605.xml"/><Relationship Id="rId822" Type="http://schemas.openxmlformats.org/officeDocument/2006/relationships/slide" Target="slides/slide812.xml"/><Relationship Id="rId254" Type="http://schemas.openxmlformats.org/officeDocument/2006/relationships/slide" Target="slides/slide244.xml"/><Relationship Id="rId699" Type="http://schemas.openxmlformats.org/officeDocument/2006/relationships/slide" Target="slides/slide689.xml"/><Relationship Id="rId49" Type="http://schemas.openxmlformats.org/officeDocument/2006/relationships/slide" Target="slides/slide39.xml"/><Relationship Id="rId114" Type="http://schemas.openxmlformats.org/officeDocument/2006/relationships/slide" Target="slides/slide104.xml"/><Relationship Id="rId461" Type="http://schemas.openxmlformats.org/officeDocument/2006/relationships/slide" Target="slides/slide451.xml"/><Relationship Id="rId559" Type="http://schemas.openxmlformats.org/officeDocument/2006/relationships/slide" Target="slides/slide549.xml"/><Relationship Id="rId766" Type="http://schemas.openxmlformats.org/officeDocument/2006/relationships/slide" Target="slides/slide756.xml"/><Relationship Id="rId198" Type="http://schemas.openxmlformats.org/officeDocument/2006/relationships/slide" Target="slides/slide188.xml"/><Relationship Id="rId321" Type="http://schemas.openxmlformats.org/officeDocument/2006/relationships/slide" Target="slides/slide311.xml"/><Relationship Id="rId419" Type="http://schemas.openxmlformats.org/officeDocument/2006/relationships/slide" Target="slides/slide409.xml"/><Relationship Id="rId626" Type="http://schemas.openxmlformats.org/officeDocument/2006/relationships/slide" Target="slides/slide616.xml"/><Relationship Id="rId833" Type="http://schemas.openxmlformats.org/officeDocument/2006/relationships/slide" Target="slides/slide823.xml"/><Relationship Id="rId265" Type="http://schemas.openxmlformats.org/officeDocument/2006/relationships/slide" Target="slides/slide255.xml"/><Relationship Id="rId472" Type="http://schemas.openxmlformats.org/officeDocument/2006/relationships/slide" Target="slides/slide462.xml"/><Relationship Id="rId900" Type="http://schemas.openxmlformats.org/officeDocument/2006/relationships/slide" Target="slides/slide890.xml"/><Relationship Id="rId125" Type="http://schemas.openxmlformats.org/officeDocument/2006/relationships/slide" Target="slides/slide115.xml"/><Relationship Id="rId332" Type="http://schemas.openxmlformats.org/officeDocument/2006/relationships/slide" Target="slides/slide322.xml"/><Relationship Id="rId777" Type="http://schemas.openxmlformats.org/officeDocument/2006/relationships/slide" Target="slides/slide767.xml"/><Relationship Id="rId637" Type="http://schemas.openxmlformats.org/officeDocument/2006/relationships/slide" Target="slides/slide627.xml"/><Relationship Id="rId844" Type="http://schemas.openxmlformats.org/officeDocument/2006/relationships/slide" Target="slides/slide834.xml"/><Relationship Id="rId276" Type="http://schemas.openxmlformats.org/officeDocument/2006/relationships/slide" Target="slides/slide266.xml"/><Relationship Id="rId483" Type="http://schemas.openxmlformats.org/officeDocument/2006/relationships/slide" Target="slides/slide473.xml"/><Relationship Id="rId690" Type="http://schemas.openxmlformats.org/officeDocument/2006/relationships/slide" Target="slides/slide680.xml"/><Relationship Id="rId704" Type="http://schemas.openxmlformats.org/officeDocument/2006/relationships/slide" Target="slides/slide694.xml"/><Relationship Id="rId911" Type="http://schemas.openxmlformats.org/officeDocument/2006/relationships/slide" Target="slides/slide901.xml"/><Relationship Id="rId40" Type="http://schemas.openxmlformats.org/officeDocument/2006/relationships/slide" Target="slides/slide30.xml"/><Relationship Id="rId136" Type="http://schemas.openxmlformats.org/officeDocument/2006/relationships/slide" Target="slides/slide126.xml"/><Relationship Id="rId343" Type="http://schemas.openxmlformats.org/officeDocument/2006/relationships/slide" Target="slides/slide333.xml"/><Relationship Id="rId550" Type="http://schemas.openxmlformats.org/officeDocument/2006/relationships/slide" Target="slides/slide540.xml"/><Relationship Id="rId788" Type="http://schemas.openxmlformats.org/officeDocument/2006/relationships/slide" Target="slides/slide778.xml"/><Relationship Id="rId203" Type="http://schemas.openxmlformats.org/officeDocument/2006/relationships/slide" Target="slides/slide193.xml"/><Relationship Id="rId648" Type="http://schemas.openxmlformats.org/officeDocument/2006/relationships/slide" Target="slides/slide638.xml"/><Relationship Id="rId855" Type="http://schemas.openxmlformats.org/officeDocument/2006/relationships/slide" Target="slides/slide845.xml"/><Relationship Id="rId287" Type="http://schemas.openxmlformats.org/officeDocument/2006/relationships/slide" Target="slides/slide277.xml"/><Relationship Id="rId410" Type="http://schemas.openxmlformats.org/officeDocument/2006/relationships/slide" Target="slides/slide400.xml"/><Relationship Id="rId494" Type="http://schemas.openxmlformats.org/officeDocument/2006/relationships/slide" Target="slides/slide484.xml"/><Relationship Id="rId508" Type="http://schemas.openxmlformats.org/officeDocument/2006/relationships/slide" Target="slides/slide498.xml"/><Relationship Id="rId715" Type="http://schemas.openxmlformats.org/officeDocument/2006/relationships/slide" Target="slides/slide705.xml"/><Relationship Id="rId147" Type="http://schemas.openxmlformats.org/officeDocument/2006/relationships/slide" Target="slides/slide137.xml"/><Relationship Id="rId354" Type="http://schemas.openxmlformats.org/officeDocument/2006/relationships/slide" Target="slides/slide344.xml"/><Relationship Id="rId799" Type="http://schemas.openxmlformats.org/officeDocument/2006/relationships/slide" Target="slides/slide789.xml"/><Relationship Id="rId51" Type="http://schemas.openxmlformats.org/officeDocument/2006/relationships/slide" Target="slides/slide41.xml"/><Relationship Id="rId561" Type="http://schemas.openxmlformats.org/officeDocument/2006/relationships/slide" Target="slides/slide551.xml"/><Relationship Id="rId659" Type="http://schemas.openxmlformats.org/officeDocument/2006/relationships/slide" Target="slides/slide649.xml"/><Relationship Id="rId866" Type="http://schemas.openxmlformats.org/officeDocument/2006/relationships/slide" Target="slides/slide856.xml"/><Relationship Id="rId214" Type="http://schemas.openxmlformats.org/officeDocument/2006/relationships/slide" Target="slides/slide204.xml"/><Relationship Id="rId298" Type="http://schemas.openxmlformats.org/officeDocument/2006/relationships/slide" Target="slides/slide288.xml"/><Relationship Id="rId421" Type="http://schemas.openxmlformats.org/officeDocument/2006/relationships/slide" Target="slides/slide411.xml"/><Relationship Id="rId519" Type="http://schemas.openxmlformats.org/officeDocument/2006/relationships/slide" Target="slides/slide509.xml"/><Relationship Id="rId158" Type="http://schemas.openxmlformats.org/officeDocument/2006/relationships/slide" Target="slides/slide148.xml"/><Relationship Id="rId726" Type="http://schemas.openxmlformats.org/officeDocument/2006/relationships/slide" Target="slides/slide716.xml"/><Relationship Id="rId62" Type="http://schemas.openxmlformats.org/officeDocument/2006/relationships/slide" Target="slides/slide52.xml"/><Relationship Id="rId365" Type="http://schemas.openxmlformats.org/officeDocument/2006/relationships/slide" Target="slides/slide355.xml"/><Relationship Id="rId572" Type="http://schemas.openxmlformats.org/officeDocument/2006/relationships/slide" Target="slides/slide562.xml"/><Relationship Id="rId225" Type="http://schemas.openxmlformats.org/officeDocument/2006/relationships/slide" Target="slides/slide215.xml"/><Relationship Id="rId432" Type="http://schemas.openxmlformats.org/officeDocument/2006/relationships/slide" Target="slides/slide422.xml"/><Relationship Id="rId877" Type="http://schemas.openxmlformats.org/officeDocument/2006/relationships/slide" Target="slides/slide867.xml"/><Relationship Id="rId737" Type="http://schemas.openxmlformats.org/officeDocument/2006/relationships/slide" Target="slides/slide727.xml"/><Relationship Id="rId73" Type="http://schemas.openxmlformats.org/officeDocument/2006/relationships/slide" Target="slides/slide63.xml"/><Relationship Id="rId169" Type="http://schemas.openxmlformats.org/officeDocument/2006/relationships/slide" Target="slides/slide159.xml"/><Relationship Id="rId376" Type="http://schemas.openxmlformats.org/officeDocument/2006/relationships/slide" Target="slides/slide366.xml"/><Relationship Id="rId583" Type="http://schemas.openxmlformats.org/officeDocument/2006/relationships/slide" Target="slides/slide573.xml"/><Relationship Id="rId790" Type="http://schemas.openxmlformats.org/officeDocument/2006/relationships/slide" Target="slides/slide780.xml"/><Relationship Id="rId804" Type="http://schemas.openxmlformats.org/officeDocument/2006/relationships/slide" Target="slides/slide794.xml"/><Relationship Id="rId4" Type="http://schemas.openxmlformats.org/officeDocument/2006/relationships/slideMaster" Target="slideMasters/slideMaster4.xml"/><Relationship Id="rId236" Type="http://schemas.openxmlformats.org/officeDocument/2006/relationships/slide" Target="slides/slide226.xml"/><Relationship Id="rId443" Type="http://schemas.openxmlformats.org/officeDocument/2006/relationships/slide" Target="slides/slide433.xml"/><Relationship Id="rId650" Type="http://schemas.openxmlformats.org/officeDocument/2006/relationships/slide" Target="slides/slide640.xml"/><Relationship Id="rId888" Type="http://schemas.openxmlformats.org/officeDocument/2006/relationships/slide" Target="slides/slide878.xml"/><Relationship Id="rId303" Type="http://schemas.openxmlformats.org/officeDocument/2006/relationships/slide" Target="slides/slide293.xml"/><Relationship Id="rId748" Type="http://schemas.openxmlformats.org/officeDocument/2006/relationships/slide" Target="slides/slide738.xml"/><Relationship Id="rId84" Type="http://schemas.openxmlformats.org/officeDocument/2006/relationships/slide" Target="slides/slide74.xml"/><Relationship Id="rId387" Type="http://schemas.openxmlformats.org/officeDocument/2006/relationships/slide" Target="slides/slide377.xml"/><Relationship Id="rId510" Type="http://schemas.openxmlformats.org/officeDocument/2006/relationships/slide" Target="slides/slide500.xml"/><Relationship Id="rId594" Type="http://schemas.openxmlformats.org/officeDocument/2006/relationships/slide" Target="slides/slide584.xml"/><Relationship Id="rId608" Type="http://schemas.openxmlformats.org/officeDocument/2006/relationships/slide" Target="slides/slide598.xml"/><Relationship Id="rId815" Type="http://schemas.openxmlformats.org/officeDocument/2006/relationships/slide" Target="slides/slide805.xml"/><Relationship Id="rId247" Type="http://schemas.openxmlformats.org/officeDocument/2006/relationships/slide" Target="slides/slide237.xml"/><Relationship Id="rId899" Type="http://schemas.openxmlformats.org/officeDocument/2006/relationships/slide" Target="slides/slide889.xml"/><Relationship Id="rId107" Type="http://schemas.openxmlformats.org/officeDocument/2006/relationships/slide" Target="slides/slide97.xml"/><Relationship Id="rId454" Type="http://schemas.openxmlformats.org/officeDocument/2006/relationships/slide" Target="slides/slide444.xml"/><Relationship Id="rId661" Type="http://schemas.openxmlformats.org/officeDocument/2006/relationships/slide" Target="slides/slide651.xml"/><Relationship Id="rId759" Type="http://schemas.openxmlformats.org/officeDocument/2006/relationships/slide" Target="slides/slide749.xml"/><Relationship Id="rId11" Type="http://schemas.openxmlformats.org/officeDocument/2006/relationships/slide" Target="slides/slide1.xml"/><Relationship Id="rId314" Type="http://schemas.openxmlformats.org/officeDocument/2006/relationships/slide" Target="slides/slide304.xml"/><Relationship Id="rId398" Type="http://schemas.openxmlformats.org/officeDocument/2006/relationships/slide" Target="slides/slide388.xml"/><Relationship Id="rId521" Type="http://schemas.openxmlformats.org/officeDocument/2006/relationships/slide" Target="slides/slide511.xml"/><Relationship Id="rId619" Type="http://schemas.openxmlformats.org/officeDocument/2006/relationships/slide" Target="slides/slide609.xml"/><Relationship Id="rId95" Type="http://schemas.openxmlformats.org/officeDocument/2006/relationships/slide" Target="slides/slide85.xml"/><Relationship Id="rId160" Type="http://schemas.openxmlformats.org/officeDocument/2006/relationships/slide" Target="slides/slide150.xml"/><Relationship Id="rId826" Type="http://schemas.openxmlformats.org/officeDocument/2006/relationships/slide" Target="slides/slide816.xml"/><Relationship Id="rId258" Type="http://schemas.openxmlformats.org/officeDocument/2006/relationships/slide" Target="slides/slide248.xml"/><Relationship Id="rId465" Type="http://schemas.openxmlformats.org/officeDocument/2006/relationships/slide" Target="slides/slide455.xml"/><Relationship Id="rId672" Type="http://schemas.openxmlformats.org/officeDocument/2006/relationships/slide" Target="slides/slide662.xml"/><Relationship Id="rId22" Type="http://schemas.openxmlformats.org/officeDocument/2006/relationships/slide" Target="slides/slide12.xml"/><Relationship Id="rId118" Type="http://schemas.openxmlformats.org/officeDocument/2006/relationships/slide" Target="slides/slide108.xml"/><Relationship Id="rId325" Type="http://schemas.openxmlformats.org/officeDocument/2006/relationships/slide" Target="slides/slide315.xml"/><Relationship Id="rId532" Type="http://schemas.openxmlformats.org/officeDocument/2006/relationships/slide" Target="slides/slide522.xml"/><Relationship Id="rId171" Type="http://schemas.openxmlformats.org/officeDocument/2006/relationships/slide" Target="slides/slide161.xml"/><Relationship Id="rId837" Type="http://schemas.openxmlformats.org/officeDocument/2006/relationships/slide" Target="slides/slide827.xml"/><Relationship Id="rId269" Type="http://schemas.openxmlformats.org/officeDocument/2006/relationships/slide" Target="slides/slide259.xml"/><Relationship Id="rId476" Type="http://schemas.openxmlformats.org/officeDocument/2006/relationships/slide" Target="slides/slide466.xml"/><Relationship Id="rId683" Type="http://schemas.openxmlformats.org/officeDocument/2006/relationships/slide" Target="slides/slide673.xml"/><Relationship Id="rId890" Type="http://schemas.openxmlformats.org/officeDocument/2006/relationships/slide" Target="slides/slide880.xml"/><Relationship Id="rId904" Type="http://schemas.openxmlformats.org/officeDocument/2006/relationships/slide" Target="slides/slide894.xml"/><Relationship Id="rId33" Type="http://schemas.openxmlformats.org/officeDocument/2006/relationships/slide" Target="slides/slide23.xml"/><Relationship Id="rId129" Type="http://schemas.openxmlformats.org/officeDocument/2006/relationships/slide" Target="slides/slide119.xml"/><Relationship Id="rId336" Type="http://schemas.openxmlformats.org/officeDocument/2006/relationships/slide" Target="slides/slide326.xml"/><Relationship Id="rId543" Type="http://schemas.openxmlformats.org/officeDocument/2006/relationships/slide" Target="slides/slide533.xml"/><Relationship Id="rId182" Type="http://schemas.openxmlformats.org/officeDocument/2006/relationships/slide" Target="slides/slide172.xml"/><Relationship Id="rId403" Type="http://schemas.openxmlformats.org/officeDocument/2006/relationships/slide" Target="slides/slide393.xml"/><Relationship Id="rId750" Type="http://schemas.openxmlformats.org/officeDocument/2006/relationships/slide" Target="slides/slide740.xml"/><Relationship Id="rId848" Type="http://schemas.openxmlformats.org/officeDocument/2006/relationships/slide" Target="slides/slide838.xml"/><Relationship Id="rId487" Type="http://schemas.openxmlformats.org/officeDocument/2006/relationships/slide" Target="slides/slide477.xml"/><Relationship Id="rId610" Type="http://schemas.openxmlformats.org/officeDocument/2006/relationships/slide" Target="slides/slide600.xml"/><Relationship Id="rId694" Type="http://schemas.openxmlformats.org/officeDocument/2006/relationships/slide" Target="slides/slide684.xml"/><Relationship Id="rId708" Type="http://schemas.openxmlformats.org/officeDocument/2006/relationships/slide" Target="slides/slide698.xml"/><Relationship Id="rId915" Type="http://schemas.openxmlformats.org/officeDocument/2006/relationships/theme" Target="theme/theme1.xml"/><Relationship Id="rId347" Type="http://schemas.openxmlformats.org/officeDocument/2006/relationships/slide" Target="slides/slide337.xml"/><Relationship Id="rId44" Type="http://schemas.openxmlformats.org/officeDocument/2006/relationships/slide" Target="slides/slide34.xml"/><Relationship Id="rId554" Type="http://schemas.openxmlformats.org/officeDocument/2006/relationships/slide" Target="slides/slide544.xml"/><Relationship Id="rId761" Type="http://schemas.openxmlformats.org/officeDocument/2006/relationships/slide" Target="slides/slide751.xml"/><Relationship Id="rId859" Type="http://schemas.openxmlformats.org/officeDocument/2006/relationships/slide" Target="slides/slide849.xml"/><Relationship Id="rId193" Type="http://schemas.openxmlformats.org/officeDocument/2006/relationships/slide" Target="slides/slide183.xml"/><Relationship Id="rId207" Type="http://schemas.openxmlformats.org/officeDocument/2006/relationships/slide" Target="slides/slide197.xml"/><Relationship Id="rId414" Type="http://schemas.openxmlformats.org/officeDocument/2006/relationships/slide" Target="slides/slide404.xml"/><Relationship Id="rId498" Type="http://schemas.openxmlformats.org/officeDocument/2006/relationships/slide" Target="slides/slide488.xml"/><Relationship Id="rId621" Type="http://schemas.openxmlformats.org/officeDocument/2006/relationships/slide" Target="slides/slide611.xml"/><Relationship Id="rId260" Type="http://schemas.openxmlformats.org/officeDocument/2006/relationships/slide" Target="slides/slide250.xml"/><Relationship Id="rId719" Type="http://schemas.openxmlformats.org/officeDocument/2006/relationships/slide" Target="slides/slide709.xml"/><Relationship Id="rId55" Type="http://schemas.openxmlformats.org/officeDocument/2006/relationships/slide" Target="slides/slide45.xml"/><Relationship Id="rId120" Type="http://schemas.openxmlformats.org/officeDocument/2006/relationships/slide" Target="slides/slide110.xml"/><Relationship Id="rId358" Type="http://schemas.openxmlformats.org/officeDocument/2006/relationships/slide" Target="slides/slide348.xml"/><Relationship Id="rId565" Type="http://schemas.openxmlformats.org/officeDocument/2006/relationships/slide" Target="slides/slide555.xml"/><Relationship Id="rId772" Type="http://schemas.openxmlformats.org/officeDocument/2006/relationships/slide" Target="slides/slide762.xml"/><Relationship Id="rId218" Type="http://schemas.openxmlformats.org/officeDocument/2006/relationships/slide" Target="slides/slide208.xml"/><Relationship Id="rId425" Type="http://schemas.openxmlformats.org/officeDocument/2006/relationships/slide" Target="slides/slide415.xml"/><Relationship Id="rId632" Type="http://schemas.openxmlformats.org/officeDocument/2006/relationships/slide" Target="slides/slide622.xml"/><Relationship Id="rId271" Type="http://schemas.openxmlformats.org/officeDocument/2006/relationships/slide" Target="slides/slide261.xml"/><Relationship Id="rId66" Type="http://schemas.openxmlformats.org/officeDocument/2006/relationships/slide" Target="slides/slide56.xml"/><Relationship Id="rId131" Type="http://schemas.openxmlformats.org/officeDocument/2006/relationships/slide" Target="slides/slide121.xml"/><Relationship Id="rId369" Type="http://schemas.openxmlformats.org/officeDocument/2006/relationships/slide" Target="slides/slide359.xml"/><Relationship Id="rId576" Type="http://schemas.openxmlformats.org/officeDocument/2006/relationships/slide" Target="slides/slide566.xml"/><Relationship Id="rId783" Type="http://schemas.openxmlformats.org/officeDocument/2006/relationships/slide" Target="slides/slide773.xml"/><Relationship Id="rId229" Type="http://schemas.openxmlformats.org/officeDocument/2006/relationships/slide" Target="slides/slide219.xml"/><Relationship Id="rId436" Type="http://schemas.openxmlformats.org/officeDocument/2006/relationships/slide" Target="slides/slide426.xml"/><Relationship Id="rId643" Type="http://schemas.openxmlformats.org/officeDocument/2006/relationships/slide" Target="slides/slide633.xml"/><Relationship Id="rId850" Type="http://schemas.openxmlformats.org/officeDocument/2006/relationships/slide" Target="slides/slide840.xml"/><Relationship Id="rId77" Type="http://schemas.openxmlformats.org/officeDocument/2006/relationships/slide" Target="slides/slide67.xml"/><Relationship Id="rId282" Type="http://schemas.openxmlformats.org/officeDocument/2006/relationships/slide" Target="slides/slide272.xml"/><Relationship Id="rId503" Type="http://schemas.openxmlformats.org/officeDocument/2006/relationships/slide" Target="slides/slide493.xml"/><Relationship Id="rId587" Type="http://schemas.openxmlformats.org/officeDocument/2006/relationships/slide" Target="slides/slide577.xml"/><Relationship Id="rId710" Type="http://schemas.openxmlformats.org/officeDocument/2006/relationships/slide" Target="slides/slide700.xml"/><Relationship Id="rId808" Type="http://schemas.openxmlformats.org/officeDocument/2006/relationships/slide" Target="slides/slide798.xml"/><Relationship Id="rId8" Type="http://schemas.openxmlformats.org/officeDocument/2006/relationships/slideMaster" Target="slideMasters/slideMaster8.xml"/><Relationship Id="rId142" Type="http://schemas.openxmlformats.org/officeDocument/2006/relationships/slide" Target="slides/slide132.xml"/><Relationship Id="rId447" Type="http://schemas.openxmlformats.org/officeDocument/2006/relationships/slide" Target="slides/slide437.xml"/><Relationship Id="rId794" Type="http://schemas.openxmlformats.org/officeDocument/2006/relationships/slide" Target="slides/slide784.xml"/><Relationship Id="rId654" Type="http://schemas.openxmlformats.org/officeDocument/2006/relationships/slide" Target="slides/slide644.xml"/><Relationship Id="rId861" Type="http://schemas.openxmlformats.org/officeDocument/2006/relationships/slide" Target="slides/slide851.xml"/><Relationship Id="rId293" Type="http://schemas.openxmlformats.org/officeDocument/2006/relationships/slide" Target="slides/slide283.xml"/><Relationship Id="rId307" Type="http://schemas.openxmlformats.org/officeDocument/2006/relationships/slide" Target="slides/slide297.xml"/><Relationship Id="rId514" Type="http://schemas.openxmlformats.org/officeDocument/2006/relationships/slide" Target="slides/slide504.xml"/><Relationship Id="rId721" Type="http://schemas.openxmlformats.org/officeDocument/2006/relationships/slide" Target="slides/slide711.xml"/><Relationship Id="rId88" Type="http://schemas.openxmlformats.org/officeDocument/2006/relationships/slide" Target="slides/slide78.xml"/><Relationship Id="rId153" Type="http://schemas.openxmlformats.org/officeDocument/2006/relationships/slide" Target="slides/slide143.xml"/><Relationship Id="rId360" Type="http://schemas.openxmlformats.org/officeDocument/2006/relationships/slide" Target="slides/slide350.xml"/><Relationship Id="rId598" Type="http://schemas.openxmlformats.org/officeDocument/2006/relationships/slide" Target="slides/slide588.xml"/><Relationship Id="rId819" Type="http://schemas.openxmlformats.org/officeDocument/2006/relationships/slide" Target="slides/slide809.xml"/><Relationship Id="rId220" Type="http://schemas.openxmlformats.org/officeDocument/2006/relationships/slide" Target="slides/slide210.xml"/><Relationship Id="rId458" Type="http://schemas.openxmlformats.org/officeDocument/2006/relationships/slide" Target="slides/slide448.xml"/><Relationship Id="rId665" Type="http://schemas.openxmlformats.org/officeDocument/2006/relationships/slide" Target="slides/slide655.xml"/><Relationship Id="rId872" Type="http://schemas.openxmlformats.org/officeDocument/2006/relationships/slide" Target="slides/slide862.xml"/><Relationship Id="rId15" Type="http://schemas.openxmlformats.org/officeDocument/2006/relationships/slide" Target="slides/slide5.xml"/><Relationship Id="rId318" Type="http://schemas.openxmlformats.org/officeDocument/2006/relationships/slide" Target="slides/slide308.xml"/><Relationship Id="rId525" Type="http://schemas.openxmlformats.org/officeDocument/2006/relationships/slide" Target="slides/slide515.xml"/><Relationship Id="rId732" Type="http://schemas.openxmlformats.org/officeDocument/2006/relationships/slide" Target="slides/slide722.xml"/><Relationship Id="rId99" Type="http://schemas.openxmlformats.org/officeDocument/2006/relationships/slide" Target="slides/slide89.xml"/><Relationship Id="rId164" Type="http://schemas.openxmlformats.org/officeDocument/2006/relationships/slide" Target="slides/slide154.xml"/><Relationship Id="rId371" Type="http://schemas.openxmlformats.org/officeDocument/2006/relationships/slide" Target="slides/slide361.xml"/><Relationship Id="rId469" Type="http://schemas.openxmlformats.org/officeDocument/2006/relationships/slide" Target="slides/slide459.xml"/><Relationship Id="rId676" Type="http://schemas.openxmlformats.org/officeDocument/2006/relationships/slide" Target="slides/slide666.xml"/><Relationship Id="rId883" Type="http://schemas.openxmlformats.org/officeDocument/2006/relationships/slide" Target="slides/slide873.xml"/><Relationship Id="rId26" Type="http://schemas.openxmlformats.org/officeDocument/2006/relationships/slide" Target="slides/slide16.xml"/><Relationship Id="rId231" Type="http://schemas.openxmlformats.org/officeDocument/2006/relationships/slide" Target="slides/slide221.xml"/><Relationship Id="rId329" Type="http://schemas.openxmlformats.org/officeDocument/2006/relationships/slide" Target="slides/slide319.xml"/><Relationship Id="rId536" Type="http://schemas.openxmlformats.org/officeDocument/2006/relationships/slide" Target="slides/slide526.xml"/><Relationship Id="rId175" Type="http://schemas.openxmlformats.org/officeDocument/2006/relationships/slide" Target="slides/slide165.xml"/><Relationship Id="rId743" Type="http://schemas.openxmlformats.org/officeDocument/2006/relationships/slide" Target="slides/slide733.xml"/><Relationship Id="rId382" Type="http://schemas.openxmlformats.org/officeDocument/2006/relationships/slide" Target="slides/slide372.xml"/><Relationship Id="rId603" Type="http://schemas.openxmlformats.org/officeDocument/2006/relationships/slide" Target="slides/slide593.xml"/><Relationship Id="rId687" Type="http://schemas.openxmlformats.org/officeDocument/2006/relationships/slide" Target="slides/slide677.xml"/><Relationship Id="rId810" Type="http://schemas.openxmlformats.org/officeDocument/2006/relationships/slide" Target="slides/slide800.xml"/><Relationship Id="rId908" Type="http://schemas.openxmlformats.org/officeDocument/2006/relationships/slide" Target="slides/slide898.xml"/><Relationship Id="rId242" Type="http://schemas.openxmlformats.org/officeDocument/2006/relationships/slide" Target="slides/slide232.xml"/><Relationship Id="rId894" Type="http://schemas.openxmlformats.org/officeDocument/2006/relationships/slide" Target="slides/slide884.xml"/><Relationship Id="rId37" Type="http://schemas.openxmlformats.org/officeDocument/2006/relationships/slide" Target="slides/slide27.xml"/><Relationship Id="rId102" Type="http://schemas.openxmlformats.org/officeDocument/2006/relationships/slide" Target="slides/slide92.xml"/><Relationship Id="rId547" Type="http://schemas.openxmlformats.org/officeDocument/2006/relationships/slide" Target="slides/slide537.xml"/><Relationship Id="rId754" Type="http://schemas.openxmlformats.org/officeDocument/2006/relationships/slide" Target="slides/slide74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D2E8FE-2EB0-4877-BA12-610F08E9FC6F}" type="doc">
      <dgm:prSet loTypeId="urn:microsoft.com/office/officeart/2005/8/layout/hierarchy1" loCatId="Inbox" qsTypeId="urn:microsoft.com/office/officeart/2005/8/quickstyle/simple1" qsCatId="simple" csTypeId="urn:microsoft.com/office/officeart/2005/8/colors/colorful2" csCatId="colorful" phldr="1"/>
      <dgm:spPr/>
      <dgm:t>
        <a:bodyPr/>
        <a:lstStyle/>
        <a:p>
          <a:endParaRPr lang="en-US"/>
        </a:p>
      </dgm:t>
    </dgm:pt>
    <dgm:pt modelId="{008EF316-1A05-477D-9583-C5A48E57CA75}">
      <dgm:prSet/>
      <dgm:spPr/>
      <dgm:t>
        <a:bodyPr/>
        <a:lstStyle/>
        <a:p>
          <a:r>
            <a:rPr lang="zh-CN" altLang="en-US" dirty="0"/>
            <a:t>硬件复位</a:t>
          </a:r>
          <a:endParaRPr lang="en-US" dirty="0"/>
        </a:p>
      </dgm:t>
    </dgm:pt>
    <dgm:pt modelId="{0C9FBADC-BB42-4F49-8A98-FBAEDBE641DF}" type="parTrans" cxnId="{6849589B-88E0-48ED-A2F2-7F8B08F9F667}">
      <dgm:prSet/>
      <dgm:spPr/>
      <dgm:t>
        <a:bodyPr/>
        <a:lstStyle/>
        <a:p>
          <a:endParaRPr lang="en-US"/>
        </a:p>
      </dgm:t>
    </dgm:pt>
    <dgm:pt modelId="{B0A13E8B-8E6B-4D88-AA60-8D5BCB23A93A}" type="sibTrans" cxnId="{6849589B-88E0-48ED-A2F2-7F8B08F9F667}">
      <dgm:prSet/>
      <dgm:spPr/>
      <dgm:t>
        <a:bodyPr/>
        <a:lstStyle/>
        <a:p>
          <a:endParaRPr lang="en-US"/>
        </a:p>
      </dgm:t>
    </dgm:pt>
    <dgm:pt modelId="{7C10251C-EBA6-4B52-9373-CEDAA8EDD6BE}">
      <dgm:prSet/>
      <dgm:spPr/>
      <dgm:t>
        <a:bodyPr/>
        <a:lstStyle/>
        <a:p>
          <a:r>
            <a:rPr lang="en-US"/>
            <a:t>1</a:t>
          </a:r>
          <a:r>
            <a:rPr lang="zh-CN"/>
            <a:t>、从地址 </a:t>
          </a:r>
          <a:r>
            <a:rPr lang="en-US"/>
            <a:t>0x0000,0000 </a:t>
          </a:r>
          <a:r>
            <a:rPr lang="zh-CN"/>
            <a:t>处取出</a:t>
          </a:r>
          <a:r>
            <a:rPr lang="en-US"/>
            <a:t>MSP </a:t>
          </a:r>
          <a:r>
            <a:rPr lang="zh-CN"/>
            <a:t>的初始值。</a:t>
          </a:r>
          <a:endParaRPr lang="en-US"/>
        </a:p>
      </dgm:t>
    </dgm:pt>
    <dgm:pt modelId="{515150E7-2C92-4E30-8F24-97CD9194DB77}" type="parTrans" cxnId="{1D675325-2202-4765-9DF6-81B4E69B2BF1}">
      <dgm:prSet/>
      <dgm:spPr/>
      <dgm:t>
        <a:bodyPr/>
        <a:lstStyle/>
        <a:p>
          <a:endParaRPr lang="en-US"/>
        </a:p>
      </dgm:t>
    </dgm:pt>
    <dgm:pt modelId="{078B87B8-82D9-4875-8CD9-C6D858B50581}" type="sibTrans" cxnId="{1D675325-2202-4765-9DF6-81B4E69B2BF1}">
      <dgm:prSet/>
      <dgm:spPr/>
      <dgm:t>
        <a:bodyPr/>
        <a:lstStyle/>
        <a:p>
          <a:endParaRPr lang="en-US"/>
        </a:p>
      </dgm:t>
    </dgm:pt>
    <dgm:pt modelId="{FBE9BFB0-5F34-4EEE-8FFD-A61292FAC797}">
      <dgm:prSet/>
      <dgm:spPr/>
      <dgm:t>
        <a:bodyPr/>
        <a:lstStyle/>
        <a:p>
          <a:r>
            <a:rPr lang="en-US" dirty="0"/>
            <a:t>2</a:t>
          </a:r>
          <a:r>
            <a:rPr lang="zh-CN" dirty="0"/>
            <a:t>、从地址 </a:t>
          </a:r>
          <a:r>
            <a:rPr lang="en-US" dirty="0"/>
            <a:t>0x0000,0004 </a:t>
          </a:r>
          <a:r>
            <a:rPr lang="zh-CN" dirty="0"/>
            <a:t>处取出</a:t>
          </a:r>
          <a:r>
            <a:rPr lang="en-US" dirty="0"/>
            <a:t>PC </a:t>
          </a:r>
          <a:r>
            <a:rPr lang="zh-CN" dirty="0"/>
            <a:t>的初始值</a:t>
          </a:r>
          <a:r>
            <a:rPr lang="en-US" dirty="0"/>
            <a:t>——</a:t>
          </a:r>
          <a:r>
            <a:rPr lang="zh-CN" dirty="0"/>
            <a:t>这个值是复位向量，</a:t>
          </a:r>
          <a:r>
            <a:rPr lang="en-US" dirty="0"/>
            <a:t>LSB </a:t>
          </a:r>
          <a:r>
            <a:rPr lang="zh-CN" dirty="0"/>
            <a:t>必须是</a:t>
          </a:r>
          <a:r>
            <a:rPr lang="en-US" dirty="0"/>
            <a:t>1</a:t>
          </a:r>
          <a:r>
            <a:rPr lang="zh-CN" dirty="0"/>
            <a:t>。然后从这个值所对应的地址处取指。</a:t>
          </a:r>
          <a:endParaRPr lang="en-US" dirty="0"/>
        </a:p>
      </dgm:t>
    </dgm:pt>
    <dgm:pt modelId="{D5B4BD14-1B4C-4165-ADAE-1BB402F40605}" type="parTrans" cxnId="{F9FD1D50-2EA9-4855-A005-D796FBA7460D}">
      <dgm:prSet/>
      <dgm:spPr/>
      <dgm:t>
        <a:bodyPr/>
        <a:lstStyle/>
        <a:p>
          <a:endParaRPr lang="en-US"/>
        </a:p>
      </dgm:t>
    </dgm:pt>
    <dgm:pt modelId="{83AD8B17-B5FE-4487-86DF-8567F4F954EA}" type="sibTrans" cxnId="{F9FD1D50-2EA9-4855-A005-D796FBA7460D}">
      <dgm:prSet/>
      <dgm:spPr/>
      <dgm:t>
        <a:bodyPr/>
        <a:lstStyle/>
        <a:p>
          <a:endParaRPr lang="en-US"/>
        </a:p>
      </dgm:t>
    </dgm:pt>
    <dgm:pt modelId="{4CCA2F58-7159-46D5-A8EA-F77F660323EE}" type="pres">
      <dgm:prSet presAssocID="{C1D2E8FE-2EB0-4877-BA12-610F08E9FC6F}" presName="hierChild1" presStyleCnt="0">
        <dgm:presLayoutVars>
          <dgm:chPref val="1"/>
          <dgm:dir/>
          <dgm:animOne val="branch"/>
          <dgm:animLvl val="lvl"/>
          <dgm:resizeHandles/>
        </dgm:presLayoutVars>
      </dgm:prSet>
      <dgm:spPr/>
    </dgm:pt>
    <dgm:pt modelId="{13FD9AFE-4362-4818-ADD1-413211C97BF5}" type="pres">
      <dgm:prSet presAssocID="{008EF316-1A05-477D-9583-C5A48E57CA75}" presName="hierRoot1" presStyleCnt="0"/>
      <dgm:spPr/>
    </dgm:pt>
    <dgm:pt modelId="{4D8B3BDB-6345-4B1C-9008-67CD340F41D9}" type="pres">
      <dgm:prSet presAssocID="{008EF316-1A05-477D-9583-C5A48E57CA75}" presName="composite" presStyleCnt="0"/>
      <dgm:spPr/>
    </dgm:pt>
    <dgm:pt modelId="{1CFD1996-D517-470F-B3F4-9CB8730B8F60}" type="pres">
      <dgm:prSet presAssocID="{008EF316-1A05-477D-9583-C5A48E57CA75}" presName="background" presStyleLbl="node0" presStyleIdx="0" presStyleCnt="3"/>
      <dgm:spPr/>
    </dgm:pt>
    <dgm:pt modelId="{6842097F-33F7-48F2-81ED-0FFC746BDDBC}" type="pres">
      <dgm:prSet presAssocID="{008EF316-1A05-477D-9583-C5A48E57CA75}" presName="text" presStyleLbl="fgAcc0" presStyleIdx="0" presStyleCnt="3">
        <dgm:presLayoutVars>
          <dgm:chPref val="3"/>
        </dgm:presLayoutVars>
      </dgm:prSet>
      <dgm:spPr/>
    </dgm:pt>
    <dgm:pt modelId="{76CEF427-1CB1-4D90-82D0-EFE439960244}" type="pres">
      <dgm:prSet presAssocID="{008EF316-1A05-477D-9583-C5A48E57CA75}" presName="hierChild2" presStyleCnt="0"/>
      <dgm:spPr/>
    </dgm:pt>
    <dgm:pt modelId="{1924B4DB-844D-45BA-998A-89FE281AF2DE}" type="pres">
      <dgm:prSet presAssocID="{7C10251C-EBA6-4B52-9373-CEDAA8EDD6BE}" presName="hierRoot1" presStyleCnt="0"/>
      <dgm:spPr/>
    </dgm:pt>
    <dgm:pt modelId="{CD907DFD-CCAB-46CF-9EC1-66D75B153D31}" type="pres">
      <dgm:prSet presAssocID="{7C10251C-EBA6-4B52-9373-CEDAA8EDD6BE}" presName="composite" presStyleCnt="0"/>
      <dgm:spPr/>
    </dgm:pt>
    <dgm:pt modelId="{C4B0D439-8D19-4C42-A546-484F21B18266}" type="pres">
      <dgm:prSet presAssocID="{7C10251C-EBA6-4B52-9373-CEDAA8EDD6BE}" presName="background" presStyleLbl="node0" presStyleIdx="1" presStyleCnt="3"/>
      <dgm:spPr/>
    </dgm:pt>
    <dgm:pt modelId="{2F0880E0-F6B0-4229-BE31-CD673A8E978A}" type="pres">
      <dgm:prSet presAssocID="{7C10251C-EBA6-4B52-9373-CEDAA8EDD6BE}" presName="text" presStyleLbl="fgAcc0" presStyleIdx="1" presStyleCnt="3">
        <dgm:presLayoutVars>
          <dgm:chPref val="3"/>
        </dgm:presLayoutVars>
      </dgm:prSet>
      <dgm:spPr/>
    </dgm:pt>
    <dgm:pt modelId="{F32C59A8-92FB-436A-A1D2-AA43913D6612}" type="pres">
      <dgm:prSet presAssocID="{7C10251C-EBA6-4B52-9373-CEDAA8EDD6BE}" presName="hierChild2" presStyleCnt="0"/>
      <dgm:spPr/>
    </dgm:pt>
    <dgm:pt modelId="{6BCADFE1-FB9F-4C46-A357-8AD0273DAC9D}" type="pres">
      <dgm:prSet presAssocID="{FBE9BFB0-5F34-4EEE-8FFD-A61292FAC797}" presName="hierRoot1" presStyleCnt="0"/>
      <dgm:spPr/>
    </dgm:pt>
    <dgm:pt modelId="{24C4FB01-CB01-419C-BB5A-9C9CB3D006AB}" type="pres">
      <dgm:prSet presAssocID="{FBE9BFB0-5F34-4EEE-8FFD-A61292FAC797}" presName="composite" presStyleCnt="0"/>
      <dgm:spPr/>
    </dgm:pt>
    <dgm:pt modelId="{97EA3272-7AA2-4B1C-9400-77EF1C41D2A2}" type="pres">
      <dgm:prSet presAssocID="{FBE9BFB0-5F34-4EEE-8FFD-A61292FAC797}" presName="background" presStyleLbl="node0" presStyleIdx="2" presStyleCnt="3"/>
      <dgm:spPr/>
    </dgm:pt>
    <dgm:pt modelId="{F2D96779-E78D-4A70-AB64-B36F753F6DAC}" type="pres">
      <dgm:prSet presAssocID="{FBE9BFB0-5F34-4EEE-8FFD-A61292FAC797}" presName="text" presStyleLbl="fgAcc0" presStyleIdx="2" presStyleCnt="3">
        <dgm:presLayoutVars>
          <dgm:chPref val="3"/>
        </dgm:presLayoutVars>
      </dgm:prSet>
      <dgm:spPr/>
    </dgm:pt>
    <dgm:pt modelId="{71684066-1E5D-4C0F-82D3-A287122C5104}" type="pres">
      <dgm:prSet presAssocID="{FBE9BFB0-5F34-4EEE-8FFD-A61292FAC797}" presName="hierChild2" presStyleCnt="0"/>
      <dgm:spPr/>
    </dgm:pt>
  </dgm:ptLst>
  <dgm:cxnLst>
    <dgm:cxn modelId="{1D675325-2202-4765-9DF6-81B4E69B2BF1}" srcId="{C1D2E8FE-2EB0-4877-BA12-610F08E9FC6F}" destId="{7C10251C-EBA6-4B52-9373-CEDAA8EDD6BE}" srcOrd="1" destOrd="0" parTransId="{515150E7-2C92-4E30-8F24-97CD9194DB77}" sibTransId="{078B87B8-82D9-4875-8CD9-C6D858B50581}"/>
    <dgm:cxn modelId="{F900A63A-AD9B-44A9-8414-4A1508CF7D52}" type="presOf" srcId="{7C10251C-EBA6-4B52-9373-CEDAA8EDD6BE}" destId="{2F0880E0-F6B0-4229-BE31-CD673A8E978A}" srcOrd="0" destOrd="0" presId="urn:microsoft.com/office/officeart/2005/8/layout/hierarchy1"/>
    <dgm:cxn modelId="{F9FD1D50-2EA9-4855-A005-D796FBA7460D}" srcId="{C1D2E8FE-2EB0-4877-BA12-610F08E9FC6F}" destId="{FBE9BFB0-5F34-4EEE-8FFD-A61292FAC797}" srcOrd="2" destOrd="0" parTransId="{D5B4BD14-1B4C-4165-ADAE-1BB402F40605}" sibTransId="{83AD8B17-B5FE-4487-86DF-8567F4F954EA}"/>
    <dgm:cxn modelId="{A5A97387-7167-40C2-B4A9-4F997FCA3D99}" type="presOf" srcId="{C1D2E8FE-2EB0-4877-BA12-610F08E9FC6F}" destId="{4CCA2F58-7159-46D5-A8EA-F77F660323EE}" srcOrd="0" destOrd="0" presId="urn:microsoft.com/office/officeart/2005/8/layout/hierarchy1"/>
    <dgm:cxn modelId="{6849589B-88E0-48ED-A2F2-7F8B08F9F667}" srcId="{C1D2E8FE-2EB0-4877-BA12-610F08E9FC6F}" destId="{008EF316-1A05-477D-9583-C5A48E57CA75}" srcOrd="0" destOrd="0" parTransId="{0C9FBADC-BB42-4F49-8A98-FBAEDBE641DF}" sibTransId="{B0A13E8B-8E6B-4D88-AA60-8D5BCB23A93A}"/>
    <dgm:cxn modelId="{1BAA31E3-6FC3-4FF9-83FA-D348702E2804}" type="presOf" srcId="{FBE9BFB0-5F34-4EEE-8FFD-A61292FAC797}" destId="{F2D96779-E78D-4A70-AB64-B36F753F6DAC}" srcOrd="0" destOrd="0" presId="urn:microsoft.com/office/officeart/2005/8/layout/hierarchy1"/>
    <dgm:cxn modelId="{A27E08FA-859A-402D-85A3-12ABBED55342}" type="presOf" srcId="{008EF316-1A05-477D-9583-C5A48E57CA75}" destId="{6842097F-33F7-48F2-81ED-0FFC746BDDBC}" srcOrd="0" destOrd="0" presId="urn:microsoft.com/office/officeart/2005/8/layout/hierarchy1"/>
    <dgm:cxn modelId="{682F0C7A-1AC7-433E-A2D7-5087ACA80750}" type="presParOf" srcId="{4CCA2F58-7159-46D5-A8EA-F77F660323EE}" destId="{13FD9AFE-4362-4818-ADD1-413211C97BF5}" srcOrd="0" destOrd="0" presId="urn:microsoft.com/office/officeart/2005/8/layout/hierarchy1"/>
    <dgm:cxn modelId="{D541EEA3-889B-453E-8D85-4854664D7D18}" type="presParOf" srcId="{13FD9AFE-4362-4818-ADD1-413211C97BF5}" destId="{4D8B3BDB-6345-4B1C-9008-67CD340F41D9}" srcOrd="0" destOrd="0" presId="urn:microsoft.com/office/officeart/2005/8/layout/hierarchy1"/>
    <dgm:cxn modelId="{0FB7BEBC-943E-4D39-A08B-796C42F82182}" type="presParOf" srcId="{4D8B3BDB-6345-4B1C-9008-67CD340F41D9}" destId="{1CFD1996-D517-470F-B3F4-9CB8730B8F60}" srcOrd="0" destOrd="0" presId="urn:microsoft.com/office/officeart/2005/8/layout/hierarchy1"/>
    <dgm:cxn modelId="{5376E202-D197-4BA2-9D4F-18C04AD90603}" type="presParOf" srcId="{4D8B3BDB-6345-4B1C-9008-67CD340F41D9}" destId="{6842097F-33F7-48F2-81ED-0FFC746BDDBC}" srcOrd="1" destOrd="0" presId="urn:microsoft.com/office/officeart/2005/8/layout/hierarchy1"/>
    <dgm:cxn modelId="{68631CFE-F52E-40DA-82E9-1838E355A453}" type="presParOf" srcId="{13FD9AFE-4362-4818-ADD1-413211C97BF5}" destId="{76CEF427-1CB1-4D90-82D0-EFE439960244}" srcOrd="1" destOrd="0" presId="urn:microsoft.com/office/officeart/2005/8/layout/hierarchy1"/>
    <dgm:cxn modelId="{60DD9DEE-A5E1-4ED0-9FF7-BE811C98A802}" type="presParOf" srcId="{4CCA2F58-7159-46D5-A8EA-F77F660323EE}" destId="{1924B4DB-844D-45BA-998A-89FE281AF2DE}" srcOrd="1" destOrd="0" presId="urn:microsoft.com/office/officeart/2005/8/layout/hierarchy1"/>
    <dgm:cxn modelId="{CDCC0CCA-58B0-4A83-88BC-E3A47E99420A}" type="presParOf" srcId="{1924B4DB-844D-45BA-998A-89FE281AF2DE}" destId="{CD907DFD-CCAB-46CF-9EC1-66D75B153D31}" srcOrd="0" destOrd="0" presId="urn:microsoft.com/office/officeart/2005/8/layout/hierarchy1"/>
    <dgm:cxn modelId="{30A79573-4CC1-4B84-AC8C-ED5762278B4A}" type="presParOf" srcId="{CD907DFD-CCAB-46CF-9EC1-66D75B153D31}" destId="{C4B0D439-8D19-4C42-A546-484F21B18266}" srcOrd="0" destOrd="0" presId="urn:microsoft.com/office/officeart/2005/8/layout/hierarchy1"/>
    <dgm:cxn modelId="{1074B184-9346-434A-ADD7-DBC2725F3A0F}" type="presParOf" srcId="{CD907DFD-CCAB-46CF-9EC1-66D75B153D31}" destId="{2F0880E0-F6B0-4229-BE31-CD673A8E978A}" srcOrd="1" destOrd="0" presId="urn:microsoft.com/office/officeart/2005/8/layout/hierarchy1"/>
    <dgm:cxn modelId="{373CFECC-5D32-4C76-A4D2-C80C3DE8804A}" type="presParOf" srcId="{1924B4DB-844D-45BA-998A-89FE281AF2DE}" destId="{F32C59A8-92FB-436A-A1D2-AA43913D6612}" srcOrd="1" destOrd="0" presId="urn:microsoft.com/office/officeart/2005/8/layout/hierarchy1"/>
    <dgm:cxn modelId="{AA759514-7035-42AE-A101-5D3CAF9050DF}" type="presParOf" srcId="{4CCA2F58-7159-46D5-A8EA-F77F660323EE}" destId="{6BCADFE1-FB9F-4C46-A357-8AD0273DAC9D}" srcOrd="2" destOrd="0" presId="urn:microsoft.com/office/officeart/2005/8/layout/hierarchy1"/>
    <dgm:cxn modelId="{3FA50F37-C46F-444E-B1F6-3A950CA5280F}" type="presParOf" srcId="{6BCADFE1-FB9F-4C46-A357-8AD0273DAC9D}" destId="{24C4FB01-CB01-419C-BB5A-9C9CB3D006AB}" srcOrd="0" destOrd="0" presId="urn:microsoft.com/office/officeart/2005/8/layout/hierarchy1"/>
    <dgm:cxn modelId="{A2E57531-0920-4513-8842-69740111652C}" type="presParOf" srcId="{24C4FB01-CB01-419C-BB5A-9C9CB3D006AB}" destId="{97EA3272-7AA2-4B1C-9400-77EF1C41D2A2}" srcOrd="0" destOrd="0" presId="urn:microsoft.com/office/officeart/2005/8/layout/hierarchy1"/>
    <dgm:cxn modelId="{174240D8-1902-41CF-9E7B-B8026F551910}" type="presParOf" srcId="{24C4FB01-CB01-419C-BB5A-9C9CB3D006AB}" destId="{F2D96779-E78D-4A70-AB64-B36F753F6DAC}" srcOrd="1" destOrd="0" presId="urn:microsoft.com/office/officeart/2005/8/layout/hierarchy1"/>
    <dgm:cxn modelId="{CA36118B-B320-4045-9284-B202087A910D}" type="presParOf" srcId="{6BCADFE1-FB9F-4C46-A357-8AD0273DAC9D}" destId="{71684066-1E5D-4C0F-82D3-A287122C510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8E163-B3DE-413A-B71B-993F88DBA80E}" type="doc">
      <dgm:prSet loTypeId="urn:microsoft.com/office/officeart/2005/8/layout/vList2" loCatId="Inbox" qsTypeId="urn:microsoft.com/office/officeart/2005/8/quickstyle/simple1" qsCatId="simple" csTypeId="urn:microsoft.com/office/officeart/2005/8/colors/colorful2" csCatId="colorful"/>
      <dgm:spPr/>
      <dgm:t>
        <a:bodyPr/>
        <a:lstStyle/>
        <a:p>
          <a:endParaRPr lang="en-US"/>
        </a:p>
      </dgm:t>
    </dgm:pt>
    <dgm:pt modelId="{0E1684DA-1EB9-490A-9BD7-03AC34C9CB03}">
      <dgm:prSet/>
      <dgm:spPr/>
      <dgm:t>
        <a:bodyPr/>
        <a:lstStyle/>
        <a:p>
          <a:r>
            <a:rPr lang="zh-CN"/>
            <a:t>中断建立全过程的演示</a:t>
          </a:r>
          <a:endParaRPr lang="en-US"/>
        </a:p>
      </dgm:t>
    </dgm:pt>
    <dgm:pt modelId="{458E28B9-BE92-4CFD-A8FE-269CEC05EB79}" type="parTrans" cxnId="{A48B6C80-4153-43D9-9CB0-0C7AB376607E}">
      <dgm:prSet/>
      <dgm:spPr/>
      <dgm:t>
        <a:bodyPr/>
        <a:lstStyle/>
        <a:p>
          <a:endParaRPr lang="en-US"/>
        </a:p>
      </dgm:t>
    </dgm:pt>
    <dgm:pt modelId="{4BB5066E-F86C-4833-B0ED-2358C565A09D}" type="sibTrans" cxnId="{A48B6C80-4153-43D9-9CB0-0C7AB376607E}">
      <dgm:prSet/>
      <dgm:spPr/>
      <dgm:t>
        <a:bodyPr/>
        <a:lstStyle/>
        <a:p>
          <a:endParaRPr lang="en-US"/>
        </a:p>
      </dgm:t>
    </dgm:pt>
    <dgm:pt modelId="{DF56738C-92CD-4957-805F-49162E0D1C31}">
      <dgm:prSet/>
      <dgm:spPr/>
      <dgm:t>
        <a:bodyPr/>
        <a:lstStyle/>
        <a:p>
          <a:r>
            <a:rPr lang="en-US"/>
            <a:t>1. </a:t>
          </a:r>
          <a:r>
            <a:rPr lang="zh-CN"/>
            <a:t>当系统启动后，先设置优先级组寄存器。缺省情况下使用组</a:t>
          </a:r>
          <a:r>
            <a:rPr lang="en-US"/>
            <a:t>0</a:t>
          </a:r>
          <a:r>
            <a:rPr lang="zh-CN"/>
            <a:t>（</a:t>
          </a:r>
          <a:r>
            <a:rPr lang="en-US"/>
            <a:t>7</a:t>
          </a:r>
          <a:r>
            <a:rPr lang="zh-CN"/>
            <a:t>位抢占优先级，</a:t>
          </a:r>
          <a:r>
            <a:rPr lang="en-US"/>
            <a:t>1</a:t>
          </a:r>
          <a:r>
            <a:rPr lang="zh-CN"/>
            <a:t>位亚优先级）。</a:t>
          </a:r>
          <a:endParaRPr lang="en-US"/>
        </a:p>
      </dgm:t>
    </dgm:pt>
    <dgm:pt modelId="{50E631FB-EE04-4820-8227-F285BC744E14}" type="parTrans" cxnId="{589A47AF-DFB4-423F-A967-520D73AA98BE}">
      <dgm:prSet/>
      <dgm:spPr/>
      <dgm:t>
        <a:bodyPr/>
        <a:lstStyle/>
        <a:p>
          <a:endParaRPr lang="en-US"/>
        </a:p>
      </dgm:t>
    </dgm:pt>
    <dgm:pt modelId="{5B861686-524E-49F7-B064-190375AF64F4}" type="sibTrans" cxnId="{589A47AF-DFB4-423F-A967-520D73AA98BE}">
      <dgm:prSet/>
      <dgm:spPr/>
      <dgm:t>
        <a:bodyPr/>
        <a:lstStyle/>
        <a:p>
          <a:endParaRPr lang="en-US"/>
        </a:p>
      </dgm:t>
    </dgm:pt>
    <dgm:pt modelId="{F31BC957-B8A7-4362-935A-0DC485B2AC81}">
      <dgm:prSet/>
      <dgm:spPr/>
      <dgm:t>
        <a:bodyPr/>
        <a:lstStyle/>
        <a:p>
          <a:r>
            <a:rPr lang="en-US"/>
            <a:t>2. </a:t>
          </a:r>
          <a:r>
            <a:rPr lang="zh-CN"/>
            <a:t>如果需要重定位向量表，先把硬</a:t>
          </a:r>
          <a:r>
            <a:rPr lang="en-US"/>
            <a:t>fault</a:t>
          </a:r>
          <a:r>
            <a:rPr lang="zh-CN"/>
            <a:t>和</a:t>
          </a:r>
          <a:r>
            <a:rPr lang="en-US"/>
            <a:t>NMI</a:t>
          </a:r>
          <a:r>
            <a:rPr lang="zh-CN"/>
            <a:t>服务例程的入口地址写到新表项所在的地址中。</a:t>
          </a:r>
          <a:endParaRPr lang="en-US"/>
        </a:p>
      </dgm:t>
    </dgm:pt>
    <dgm:pt modelId="{A664A884-C9C6-490D-A095-C45E95FB4BC4}" type="parTrans" cxnId="{A0D0B556-B570-4FF1-AD36-FEA605610D32}">
      <dgm:prSet/>
      <dgm:spPr/>
      <dgm:t>
        <a:bodyPr/>
        <a:lstStyle/>
        <a:p>
          <a:endParaRPr lang="en-US"/>
        </a:p>
      </dgm:t>
    </dgm:pt>
    <dgm:pt modelId="{12723933-79DA-482B-8ECB-066E1CFFE3A6}" type="sibTrans" cxnId="{A0D0B556-B570-4FF1-AD36-FEA605610D32}">
      <dgm:prSet/>
      <dgm:spPr/>
      <dgm:t>
        <a:bodyPr/>
        <a:lstStyle/>
        <a:p>
          <a:endParaRPr lang="en-US"/>
        </a:p>
      </dgm:t>
    </dgm:pt>
    <dgm:pt modelId="{4E9E14BE-8DDA-4791-82BC-8D266397A518}">
      <dgm:prSet/>
      <dgm:spPr/>
      <dgm:t>
        <a:bodyPr/>
        <a:lstStyle/>
        <a:p>
          <a:r>
            <a:rPr lang="en-US"/>
            <a:t>3. </a:t>
          </a:r>
          <a:r>
            <a:rPr lang="zh-CN"/>
            <a:t>配置向量表偏移量寄存器，使之指向新的向量表（如果有重定位的话）</a:t>
          </a:r>
          <a:endParaRPr lang="en-US"/>
        </a:p>
      </dgm:t>
    </dgm:pt>
    <dgm:pt modelId="{FCA70908-5E42-417B-A4B1-99639633B881}" type="parTrans" cxnId="{D888A752-D14F-41D3-B9CF-C1093F4D258F}">
      <dgm:prSet/>
      <dgm:spPr/>
      <dgm:t>
        <a:bodyPr/>
        <a:lstStyle/>
        <a:p>
          <a:endParaRPr lang="en-US"/>
        </a:p>
      </dgm:t>
    </dgm:pt>
    <dgm:pt modelId="{0106C77B-795B-472F-8EAA-06EEA41EC405}" type="sibTrans" cxnId="{D888A752-D14F-41D3-B9CF-C1093F4D258F}">
      <dgm:prSet/>
      <dgm:spPr/>
      <dgm:t>
        <a:bodyPr/>
        <a:lstStyle/>
        <a:p>
          <a:endParaRPr lang="en-US"/>
        </a:p>
      </dgm:t>
    </dgm:pt>
    <dgm:pt modelId="{CCB3B7BA-54A4-45F7-B89E-AB44C47D938C}">
      <dgm:prSet/>
      <dgm:spPr/>
      <dgm:t>
        <a:bodyPr/>
        <a:lstStyle/>
        <a:p>
          <a:r>
            <a:rPr lang="en-US"/>
            <a:t>4. </a:t>
          </a:r>
          <a:r>
            <a:rPr lang="zh-CN"/>
            <a:t>为该中断建立中断向量。因为向量表可能已经重定位了，保险起见需要先读取向量表偏移量寄存器的值，再根据该中断在表中的位置，计算出服务例程入口地址应写入的表项，再填写之。如果一直使用</a:t>
          </a:r>
          <a:r>
            <a:rPr lang="en-US"/>
            <a:t>ROM</a:t>
          </a:r>
          <a:r>
            <a:rPr lang="zh-CN"/>
            <a:t>中的向量表，则无需此步骤。</a:t>
          </a:r>
          <a:endParaRPr lang="en-US"/>
        </a:p>
      </dgm:t>
    </dgm:pt>
    <dgm:pt modelId="{3606BB3E-71D9-4BC2-B31C-0DEEE85B81A2}" type="parTrans" cxnId="{EF629287-5433-4B6F-94A4-ACEB1F179C4C}">
      <dgm:prSet/>
      <dgm:spPr/>
      <dgm:t>
        <a:bodyPr/>
        <a:lstStyle/>
        <a:p>
          <a:endParaRPr lang="en-US"/>
        </a:p>
      </dgm:t>
    </dgm:pt>
    <dgm:pt modelId="{24F491A1-EAAF-4486-8E23-4D7792723255}" type="sibTrans" cxnId="{EF629287-5433-4B6F-94A4-ACEB1F179C4C}">
      <dgm:prSet/>
      <dgm:spPr/>
      <dgm:t>
        <a:bodyPr/>
        <a:lstStyle/>
        <a:p>
          <a:endParaRPr lang="en-US"/>
        </a:p>
      </dgm:t>
    </dgm:pt>
    <dgm:pt modelId="{6D72F3BC-4F98-4C05-B586-FCA5739FAD7C}">
      <dgm:prSet/>
      <dgm:spPr/>
      <dgm:t>
        <a:bodyPr/>
        <a:lstStyle/>
        <a:p>
          <a:r>
            <a:rPr lang="en-US"/>
            <a:t>5. </a:t>
          </a:r>
          <a:r>
            <a:rPr lang="zh-CN"/>
            <a:t>为该中断设置优先级。</a:t>
          </a:r>
          <a:endParaRPr lang="en-US"/>
        </a:p>
      </dgm:t>
    </dgm:pt>
    <dgm:pt modelId="{318A5ECB-1DAC-49D1-AD27-C23E94D1D87F}" type="parTrans" cxnId="{D1C7C1BA-F275-4EEC-978E-C6A919C1766B}">
      <dgm:prSet/>
      <dgm:spPr/>
      <dgm:t>
        <a:bodyPr/>
        <a:lstStyle/>
        <a:p>
          <a:endParaRPr lang="en-US"/>
        </a:p>
      </dgm:t>
    </dgm:pt>
    <dgm:pt modelId="{35BB95F5-427A-417F-9C45-8722D8C898B2}" type="sibTrans" cxnId="{D1C7C1BA-F275-4EEC-978E-C6A919C1766B}">
      <dgm:prSet/>
      <dgm:spPr/>
      <dgm:t>
        <a:bodyPr/>
        <a:lstStyle/>
        <a:p>
          <a:endParaRPr lang="en-US"/>
        </a:p>
      </dgm:t>
    </dgm:pt>
    <dgm:pt modelId="{3EC24E63-A6E5-4E43-9492-05584D055A8B}">
      <dgm:prSet/>
      <dgm:spPr/>
      <dgm:t>
        <a:bodyPr/>
        <a:lstStyle/>
        <a:p>
          <a:r>
            <a:rPr lang="en-US"/>
            <a:t>6. </a:t>
          </a:r>
          <a:r>
            <a:rPr lang="zh-CN"/>
            <a:t>使能该中断</a:t>
          </a:r>
          <a:endParaRPr lang="en-US"/>
        </a:p>
      </dgm:t>
    </dgm:pt>
    <dgm:pt modelId="{DEF68207-E6A5-434A-B0DD-66953A01C6D9}" type="parTrans" cxnId="{3A35A40F-7C30-4728-A020-FB57F08858E6}">
      <dgm:prSet/>
      <dgm:spPr/>
      <dgm:t>
        <a:bodyPr/>
        <a:lstStyle/>
        <a:p>
          <a:endParaRPr lang="en-US"/>
        </a:p>
      </dgm:t>
    </dgm:pt>
    <dgm:pt modelId="{018D2913-F6C3-4D79-BA3C-B7A535307AA4}" type="sibTrans" cxnId="{3A35A40F-7C30-4728-A020-FB57F08858E6}">
      <dgm:prSet/>
      <dgm:spPr/>
      <dgm:t>
        <a:bodyPr/>
        <a:lstStyle/>
        <a:p>
          <a:endParaRPr lang="en-US"/>
        </a:p>
      </dgm:t>
    </dgm:pt>
    <dgm:pt modelId="{EC51D97F-745E-4134-9E62-8346A1B62AA4}" type="pres">
      <dgm:prSet presAssocID="{5B08E163-B3DE-413A-B71B-993F88DBA80E}" presName="linear" presStyleCnt="0">
        <dgm:presLayoutVars>
          <dgm:animLvl val="lvl"/>
          <dgm:resizeHandles val="exact"/>
        </dgm:presLayoutVars>
      </dgm:prSet>
      <dgm:spPr/>
    </dgm:pt>
    <dgm:pt modelId="{4E95F3B3-BC0F-44DB-B0BC-531130634B93}" type="pres">
      <dgm:prSet presAssocID="{0E1684DA-1EB9-490A-9BD7-03AC34C9CB03}" presName="parentText" presStyleLbl="node1" presStyleIdx="0" presStyleCnt="7">
        <dgm:presLayoutVars>
          <dgm:chMax val="0"/>
          <dgm:bulletEnabled val="1"/>
        </dgm:presLayoutVars>
      </dgm:prSet>
      <dgm:spPr/>
    </dgm:pt>
    <dgm:pt modelId="{01CFF5DB-D28B-47FA-922C-84CD8A5C0EE9}" type="pres">
      <dgm:prSet presAssocID="{4BB5066E-F86C-4833-B0ED-2358C565A09D}" presName="spacer" presStyleCnt="0"/>
      <dgm:spPr/>
    </dgm:pt>
    <dgm:pt modelId="{E588CFD9-6A01-421E-A7F3-050AC3EA4D64}" type="pres">
      <dgm:prSet presAssocID="{DF56738C-92CD-4957-805F-49162E0D1C31}" presName="parentText" presStyleLbl="node1" presStyleIdx="1" presStyleCnt="7">
        <dgm:presLayoutVars>
          <dgm:chMax val="0"/>
          <dgm:bulletEnabled val="1"/>
        </dgm:presLayoutVars>
      </dgm:prSet>
      <dgm:spPr/>
    </dgm:pt>
    <dgm:pt modelId="{B42995A5-E42F-4226-85B9-7EDDAD6D7B30}" type="pres">
      <dgm:prSet presAssocID="{5B861686-524E-49F7-B064-190375AF64F4}" presName="spacer" presStyleCnt="0"/>
      <dgm:spPr/>
    </dgm:pt>
    <dgm:pt modelId="{01F0CF9D-A0B6-4D50-9C23-22CB17BB4E60}" type="pres">
      <dgm:prSet presAssocID="{F31BC957-B8A7-4362-935A-0DC485B2AC81}" presName="parentText" presStyleLbl="node1" presStyleIdx="2" presStyleCnt="7">
        <dgm:presLayoutVars>
          <dgm:chMax val="0"/>
          <dgm:bulletEnabled val="1"/>
        </dgm:presLayoutVars>
      </dgm:prSet>
      <dgm:spPr/>
    </dgm:pt>
    <dgm:pt modelId="{2E4BE103-30AA-47B6-B396-8CD8C8502586}" type="pres">
      <dgm:prSet presAssocID="{12723933-79DA-482B-8ECB-066E1CFFE3A6}" presName="spacer" presStyleCnt="0"/>
      <dgm:spPr/>
    </dgm:pt>
    <dgm:pt modelId="{3E01944D-1153-47C1-AC22-FDD6F26FE663}" type="pres">
      <dgm:prSet presAssocID="{4E9E14BE-8DDA-4791-82BC-8D266397A518}" presName="parentText" presStyleLbl="node1" presStyleIdx="3" presStyleCnt="7">
        <dgm:presLayoutVars>
          <dgm:chMax val="0"/>
          <dgm:bulletEnabled val="1"/>
        </dgm:presLayoutVars>
      </dgm:prSet>
      <dgm:spPr/>
    </dgm:pt>
    <dgm:pt modelId="{033BB58F-05F1-4658-B4F0-D11E92935DA9}" type="pres">
      <dgm:prSet presAssocID="{0106C77B-795B-472F-8EAA-06EEA41EC405}" presName="spacer" presStyleCnt="0"/>
      <dgm:spPr/>
    </dgm:pt>
    <dgm:pt modelId="{9B36A91E-91E6-48D6-BB00-289CD84B8B35}" type="pres">
      <dgm:prSet presAssocID="{CCB3B7BA-54A4-45F7-B89E-AB44C47D938C}" presName="parentText" presStyleLbl="node1" presStyleIdx="4" presStyleCnt="7">
        <dgm:presLayoutVars>
          <dgm:chMax val="0"/>
          <dgm:bulletEnabled val="1"/>
        </dgm:presLayoutVars>
      </dgm:prSet>
      <dgm:spPr/>
    </dgm:pt>
    <dgm:pt modelId="{E77A8741-3C4F-414D-B41A-97CED945C025}" type="pres">
      <dgm:prSet presAssocID="{24F491A1-EAAF-4486-8E23-4D7792723255}" presName="spacer" presStyleCnt="0"/>
      <dgm:spPr/>
    </dgm:pt>
    <dgm:pt modelId="{ED58E3C5-FC60-4AC7-8FC6-0D66AE94DFFF}" type="pres">
      <dgm:prSet presAssocID="{6D72F3BC-4F98-4C05-B586-FCA5739FAD7C}" presName="parentText" presStyleLbl="node1" presStyleIdx="5" presStyleCnt="7">
        <dgm:presLayoutVars>
          <dgm:chMax val="0"/>
          <dgm:bulletEnabled val="1"/>
        </dgm:presLayoutVars>
      </dgm:prSet>
      <dgm:spPr/>
    </dgm:pt>
    <dgm:pt modelId="{5A7155C4-7A5C-44FD-9154-169BAB5F7AC7}" type="pres">
      <dgm:prSet presAssocID="{35BB95F5-427A-417F-9C45-8722D8C898B2}" presName="spacer" presStyleCnt="0"/>
      <dgm:spPr/>
    </dgm:pt>
    <dgm:pt modelId="{4315273E-2071-49B2-A8C8-5C92C6F65A93}" type="pres">
      <dgm:prSet presAssocID="{3EC24E63-A6E5-4E43-9492-05584D055A8B}" presName="parentText" presStyleLbl="node1" presStyleIdx="6" presStyleCnt="7">
        <dgm:presLayoutVars>
          <dgm:chMax val="0"/>
          <dgm:bulletEnabled val="1"/>
        </dgm:presLayoutVars>
      </dgm:prSet>
      <dgm:spPr/>
    </dgm:pt>
  </dgm:ptLst>
  <dgm:cxnLst>
    <dgm:cxn modelId="{3A35A40F-7C30-4728-A020-FB57F08858E6}" srcId="{5B08E163-B3DE-413A-B71B-993F88DBA80E}" destId="{3EC24E63-A6E5-4E43-9492-05584D055A8B}" srcOrd="6" destOrd="0" parTransId="{DEF68207-E6A5-434A-B0DD-66953A01C6D9}" sibTransId="{018D2913-F6C3-4D79-BA3C-B7A535307AA4}"/>
    <dgm:cxn modelId="{9997F51E-C07A-4106-B97A-09A3A7565CD4}" type="presOf" srcId="{5B08E163-B3DE-413A-B71B-993F88DBA80E}" destId="{EC51D97F-745E-4134-9E62-8346A1B62AA4}" srcOrd="0" destOrd="0" presId="urn:microsoft.com/office/officeart/2005/8/layout/vList2"/>
    <dgm:cxn modelId="{C4A1B020-A5CF-4571-9459-A5679B46FB01}" type="presOf" srcId="{DF56738C-92CD-4957-805F-49162E0D1C31}" destId="{E588CFD9-6A01-421E-A7F3-050AC3EA4D64}" srcOrd="0" destOrd="0" presId="urn:microsoft.com/office/officeart/2005/8/layout/vList2"/>
    <dgm:cxn modelId="{4A4A4936-9290-48A5-A27E-EC037A24E561}" type="presOf" srcId="{6D72F3BC-4F98-4C05-B586-FCA5739FAD7C}" destId="{ED58E3C5-FC60-4AC7-8FC6-0D66AE94DFFF}" srcOrd="0" destOrd="0" presId="urn:microsoft.com/office/officeart/2005/8/layout/vList2"/>
    <dgm:cxn modelId="{D888A752-D14F-41D3-B9CF-C1093F4D258F}" srcId="{5B08E163-B3DE-413A-B71B-993F88DBA80E}" destId="{4E9E14BE-8DDA-4791-82BC-8D266397A518}" srcOrd="3" destOrd="0" parTransId="{FCA70908-5E42-417B-A4B1-99639633B881}" sibTransId="{0106C77B-795B-472F-8EAA-06EEA41EC405}"/>
    <dgm:cxn modelId="{A0D0B556-B570-4FF1-AD36-FEA605610D32}" srcId="{5B08E163-B3DE-413A-B71B-993F88DBA80E}" destId="{F31BC957-B8A7-4362-935A-0DC485B2AC81}" srcOrd="2" destOrd="0" parTransId="{A664A884-C9C6-490D-A095-C45E95FB4BC4}" sibTransId="{12723933-79DA-482B-8ECB-066E1CFFE3A6}"/>
    <dgm:cxn modelId="{08008359-5A24-41E0-8A28-835E7119A92B}" type="presOf" srcId="{F31BC957-B8A7-4362-935A-0DC485B2AC81}" destId="{01F0CF9D-A0B6-4D50-9C23-22CB17BB4E60}" srcOrd="0" destOrd="0" presId="urn:microsoft.com/office/officeart/2005/8/layout/vList2"/>
    <dgm:cxn modelId="{A48B6C80-4153-43D9-9CB0-0C7AB376607E}" srcId="{5B08E163-B3DE-413A-B71B-993F88DBA80E}" destId="{0E1684DA-1EB9-490A-9BD7-03AC34C9CB03}" srcOrd="0" destOrd="0" parTransId="{458E28B9-BE92-4CFD-A8FE-269CEC05EB79}" sibTransId="{4BB5066E-F86C-4833-B0ED-2358C565A09D}"/>
    <dgm:cxn modelId="{EF629287-5433-4B6F-94A4-ACEB1F179C4C}" srcId="{5B08E163-B3DE-413A-B71B-993F88DBA80E}" destId="{CCB3B7BA-54A4-45F7-B89E-AB44C47D938C}" srcOrd="4" destOrd="0" parTransId="{3606BB3E-71D9-4BC2-B31C-0DEEE85B81A2}" sibTransId="{24F491A1-EAAF-4486-8E23-4D7792723255}"/>
    <dgm:cxn modelId="{589A47AF-DFB4-423F-A967-520D73AA98BE}" srcId="{5B08E163-B3DE-413A-B71B-993F88DBA80E}" destId="{DF56738C-92CD-4957-805F-49162E0D1C31}" srcOrd="1" destOrd="0" parTransId="{50E631FB-EE04-4820-8227-F285BC744E14}" sibTransId="{5B861686-524E-49F7-B064-190375AF64F4}"/>
    <dgm:cxn modelId="{D1C7C1BA-F275-4EEC-978E-C6A919C1766B}" srcId="{5B08E163-B3DE-413A-B71B-993F88DBA80E}" destId="{6D72F3BC-4F98-4C05-B586-FCA5739FAD7C}" srcOrd="5" destOrd="0" parTransId="{318A5ECB-1DAC-49D1-AD27-C23E94D1D87F}" sibTransId="{35BB95F5-427A-417F-9C45-8722D8C898B2}"/>
    <dgm:cxn modelId="{418D1ACE-2F7E-4C6E-A9F7-69A5817087DC}" type="presOf" srcId="{CCB3B7BA-54A4-45F7-B89E-AB44C47D938C}" destId="{9B36A91E-91E6-48D6-BB00-289CD84B8B35}" srcOrd="0" destOrd="0" presId="urn:microsoft.com/office/officeart/2005/8/layout/vList2"/>
    <dgm:cxn modelId="{5E5401E1-96BE-4E8B-840E-45C2DE837941}" type="presOf" srcId="{3EC24E63-A6E5-4E43-9492-05584D055A8B}" destId="{4315273E-2071-49B2-A8C8-5C92C6F65A93}" srcOrd="0" destOrd="0" presId="urn:microsoft.com/office/officeart/2005/8/layout/vList2"/>
    <dgm:cxn modelId="{90FACDE6-90E9-4F66-9EEC-426CE967507B}" type="presOf" srcId="{4E9E14BE-8DDA-4791-82BC-8D266397A518}" destId="{3E01944D-1153-47C1-AC22-FDD6F26FE663}" srcOrd="0" destOrd="0" presId="urn:microsoft.com/office/officeart/2005/8/layout/vList2"/>
    <dgm:cxn modelId="{05368DEB-B035-4228-9814-80665823D05B}" type="presOf" srcId="{0E1684DA-1EB9-490A-9BD7-03AC34C9CB03}" destId="{4E95F3B3-BC0F-44DB-B0BC-531130634B93}" srcOrd="0" destOrd="0" presId="urn:microsoft.com/office/officeart/2005/8/layout/vList2"/>
    <dgm:cxn modelId="{EC53B167-6D83-4952-BF66-F777BC7E9178}" type="presParOf" srcId="{EC51D97F-745E-4134-9E62-8346A1B62AA4}" destId="{4E95F3B3-BC0F-44DB-B0BC-531130634B93}" srcOrd="0" destOrd="0" presId="urn:microsoft.com/office/officeart/2005/8/layout/vList2"/>
    <dgm:cxn modelId="{38DF0905-6B6E-4716-8E9B-8CDDE3379808}" type="presParOf" srcId="{EC51D97F-745E-4134-9E62-8346A1B62AA4}" destId="{01CFF5DB-D28B-47FA-922C-84CD8A5C0EE9}" srcOrd="1" destOrd="0" presId="urn:microsoft.com/office/officeart/2005/8/layout/vList2"/>
    <dgm:cxn modelId="{E16273F3-2A8E-4492-9962-BBE79DADE37E}" type="presParOf" srcId="{EC51D97F-745E-4134-9E62-8346A1B62AA4}" destId="{E588CFD9-6A01-421E-A7F3-050AC3EA4D64}" srcOrd="2" destOrd="0" presId="urn:microsoft.com/office/officeart/2005/8/layout/vList2"/>
    <dgm:cxn modelId="{C86B165E-0453-472F-9140-04AA1E727FF9}" type="presParOf" srcId="{EC51D97F-745E-4134-9E62-8346A1B62AA4}" destId="{B42995A5-E42F-4226-85B9-7EDDAD6D7B30}" srcOrd="3" destOrd="0" presId="urn:microsoft.com/office/officeart/2005/8/layout/vList2"/>
    <dgm:cxn modelId="{E488045B-CB10-426D-9753-63A0E792DC34}" type="presParOf" srcId="{EC51D97F-745E-4134-9E62-8346A1B62AA4}" destId="{01F0CF9D-A0B6-4D50-9C23-22CB17BB4E60}" srcOrd="4" destOrd="0" presId="urn:microsoft.com/office/officeart/2005/8/layout/vList2"/>
    <dgm:cxn modelId="{F4D0845D-18D9-46F3-B0D9-F676B2C397F9}" type="presParOf" srcId="{EC51D97F-745E-4134-9E62-8346A1B62AA4}" destId="{2E4BE103-30AA-47B6-B396-8CD8C8502586}" srcOrd="5" destOrd="0" presId="urn:microsoft.com/office/officeart/2005/8/layout/vList2"/>
    <dgm:cxn modelId="{91DF9F83-377D-4AE1-B90C-CA06C33BCDA5}" type="presParOf" srcId="{EC51D97F-745E-4134-9E62-8346A1B62AA4}" destId="{3E01944D-1153-47C1-AC22-FDD6F26FE663}" srcOrd="6" destOrd="0" presId="urn:microsoft.com/office/officeart/2005/8/layout/vList2"/>
    <dgm:cxn modelId="{8A1C2DDC-5501-4837-9901-D9447DCBCD89}" type="presParOf" srcId="{EC51D97F-745E-4134-9E62-8346A1B62AA4}" destId="{033BB58F-05F1-4658-B4F0-D11E92935DA9}" srcOrd="7" destOrd="0" presId="urn:microsoft.com/office/officeart/2005/8/layout/vList2"/>
    <dgm:cxn modelId="{5A8BE61D-BC1C-42DE-8FB1-A8E55799DE16}" type="presParOf" srcId="{EC51D97F-745E-4134-9E62-8346A1B62AA4}" destId="{9B36A91E-91E6-48D6-BB00-289CD84B8B35}" srcOrd="8" destOrd="0" presId="urn:microsoft.com/office/officeart/2005/8/layout/vList2"/>
    <dgm:cxn modelId="{D2DB5736-57F3-4369-B371-96531F695CF3}" type="presParOf" srcId="{EC51D97F-745E-4134-9E62-8346A1B62AA4}" destId="{E77A8741-3C4F-414D-B41A-97CED945C025}" srcOrd="9" destOrd="0" presId="urn:microsoft.com/office/officeart/2005/8/layout/vList2"/>
    <dgm:cxn modelId="{51130AD7-BD73-4B76-A6D4-F651A5E5E13D}" type="presParOf" srcId="{EC51D97F-745E-4134-9E62-8346A1B62AA4}" destId="{ED58E3C5-FC60-4AC7-8FC6-0D66AE94DFFF}" srcOrd="10" destOrd="0" presId="urn:microsoft.com/office/officeart/2005/8/layout/vList2"/>
    <dgm:cxn modelId="{7DC0AAB2-61AE-4285-9164-DD022AAE65DF}" type="presParOf" srcId="{EC51D97F-745E-4134-9E62-8346A1B62AA4}" destId="{5A7155C4-7A5C-44FD-9154-169BAB5F7AC7}" srcOrd="11" destOrd="0" presId="urn:microsoft.com/office/officeart/2005/8/layout/vList2"/>
    <dgm:cxn modelId="{9FF344A2-5A32-4053-ABFA-622BC081B2D7}" type="presParOf" srcId="{EC51D97F-745E-4134-9E62-8346A1B62AA4}" destId="{4315273E-2071-49B2-A8C8-5C92C6F65A93}"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D1996-D517-470F-B3F4-9CB8730B8F60}">
      <dsp:nvSpPr>
        <dsp:cNvPr id="0" name=""/>
        <dsp:cNvSpPr/>
      </dsp:nvSpPr>
      <dsp:spPr>
        <a:xfrm>
          <a:off x="0" y="1092300"/>
          <a:ext cx="2134552" cy="13554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42097F-33F7-48F2-81ED-0FFC746BDDBC}">
      <dsp:nvSpPr>
        <dsp:cNvPr id="0" name=""/>
        <dsp:cNvSpPr/>
      </dsp:nvSpPr>
      <dsp:spPr>
        <a:xfrm>
          <a:off x="237172" y="1317613"/>
          <a:ext cx="2134552" cy="135544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硬件复位</a:t>
          </a:r>
          <a:endParaRPr lang="en-US" sz="1400" kern="1200" dirty="0"/>
        </a:p>
      </dsp:txBody>
      <dsp:txXfrm>
        <a:off x="276872" y="1357313"/>
        <a:ext cx="2055152" cy="1276041"/>
      </dsp:txXfrm>
    </dsp:sp>
    <dsp:sp modelId="{C4B0D439-8D19-4C42-A546-484F21B18266}">
      <dsp:nvSpPr>
        <dsp:cNvPr id="0" name=""/>
        <dsp:cNvSpPr/>
      </dsp:nvSpPr>
      <dsp:spPr>
        <a:xfrm>
          <a:off x="2608897" y="1092300"/>
          <a:ext cx="2134552" cy="13554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0880E0-F6B0-4229-BE31-CD673A8E978A}">
      <dsp:nvSpPr>
        <dsp:cNvPr id="0" name=""/>
        <dsp:cNvSpPr/>
      </dsp:nvSpPr>
      <dsp:spPr>
        <a:xfrm>
          <a:off x="2846070" y="1317613"/>
          <a:ext cx="2134552" cy="135544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1</a:t>
          </a:r>
          <a:r>
            <a:rPr lang="zh-CN" sz="1400" kern="1200"/>
            <a:t>、从地址 </a:t>
          </a:r>
          <a:r>
            <a:rPr lang="en-US" sz="1400" kern="1200"/>
            <a:t>0x0000,0000 </a:t>
          </a:r>
          <a:r>
            <a:rPr lang="zh-CN" sz="1400" kern="1200"/>
            <a:t>处取出</a:t>
          </a:r>
          <a:r>
            <a:rPr lang="en-US" sz="1400" kern="1200"/>
            <a:t>MSP </a:t>
          </a:r>
          <a:r>
            <a:rPr lang="zh-CN" sz="1400" kern="1200"/>
            <a:t>的初始值。</a:t>
          </a:r>
          <a:endParaRPr lang="en-US" sz="1400" kern="1200"/>
        </a:p>
      </dsp:txBody>
      <dsp:txXfrm>
        <a:off x="2885770" y="1357313"/>
        <a:ext cx="2055152" cy="1276041"/>
      </dsp:txXfrm>
    </dsp:sp>
    <dsp:sp modelId="{97EA3272-7AA2-4B1C-9400-77EF1C41D2A2}">
      <dsp:nvSpPr>
        <dsp:cNvPr id="0" name=""/>
        <dsp:cNvSpPr/>
      </dsp:nvSpPr>
      <dsp:spPr>
        <a:xfrm>
          <a:off x="5217795" y="1092300"/>
          <a:ext cx="2134552" cy="13554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D96779-E78D-4A70-AB64-B36F753F6DAC}">
      <dsp:nvSpPr>
        <dsp:cNvPr id="0" name=""/>
        <dsp:cNvSpPr/>
      </dsp:nvSpPr>
      <dsp:spPr>
        <a:xfrm>
          <a:off x="5454968" y="1317613"/>
          <a:ext cx="2134552" cy="135544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2</a:t>
          </a:r>
          <a:r>
            <a:rPr lang="zh-CN" sz="1400" kern="1200" dirty="0"/>
            <a:t>、从地址 </a:t>
          </a:r>
          <a:r>
            <a:rPr lang="en-US" sz="1400" kern="1200" dirty="0"/>
            <a:t>0x0000,0004 </a:t>
          </a:r>
          <a:r>
            <a:rPr lang="zh-CN" sz="1400" kern="1200" dirty="0"/>
            <a:t>处取出</a:t>
          </a:r>
          <a:r>
            <a:rPr lang="en-US" sz="1400" kern="1200" dirty="0"/>
            <a:t>PC </a:t>
          </a:r>
          <a:r>
            <a:rPr lang="zh-CN" sz="1400" kern="1200" dirty="0"/>
            <a:t>的初始值</a:t>
          </a:r>
          <a:r>
            <a:rPr lang="en-US" sz="1400" kern="1200" dirty="0"/>
            <a:t>——</a:t>
          </a:r>
          <a:r>
            <a:rPr lang="zh-CN" sz="1400" kern="1200" dirty="0"/>
            <a:t>这个值是复位向量，</a:t>
          </a:r>
          <a:r>
            <a:rPr lang="en-US" sz="1400" kern="1200" dirty="0"/>
            <a:t>LSB </a:t>
          </a:r>
          <a:r>
            <a:rPr lang="zh-CN" sz="1400" kern="1200" dirty="0"/>
            <a:t>必须是</a:t>
          </a:r>
          <a:r>
            <a:rPr lang="en-US" sz="1400" kern="1200" dirty="0"/>
            <a:t>1</a:t>
          </a:r>
          <a:r>
            <a:rPr lang="zh-CN" sz="1400" kern="1200" dirty="0"/>
            <a:t>。然后从这个值所对应的地址处取指。</a:t>
          </a:r>
          <a:endParaRPr lang="en-US" sz="1400" kern="1200" dirty="0"/>
        </a:p>
      </dsp:txBody>
      <dsp:txXfrm>
        <a:off x="5494668" y="1357313"/>
        <a:ext cx="2055152" cy="1276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5F3B3-BC0F-44DB-B0BC-531130634B93}">
      <dsp:nvSpPr>
        <dsp:cNvPr id="0" name=""/>
        <dsp:cNvSpPr/>
      </dsp:nvSpPr>
      <dsp:spPr>
        <a:xfrm>
          <a:off x="0" y="474256"/>
          <a:ext cx="5098256" cy="64447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sz="1100" kern="1200"/>
            <a:t>中断建立全过程的演示</a:t>
          </a:r>
          <a:endParaRPr lang="en-US" sz="1100" kern="1200"/>
        </a:p>
      </dsp:txBody>
      <dsp:txXfrm>
        <a:off x="31461" y="505717"/>
        <a:ext cx="5035334" cy="581552"/>
      </dsp:txXfrm>
    </dsp:sp>
    <dsp:sp modelId="{E588CFD9-6A01-421E-A7F3-050AC3EA4D64}">
      <dsp:nvSpPr>
        <dsp:cNvPr id="0" name=""/>
        <dsp:cNvSpPr/>
      </dsp:nvSpPr>
      <dsp:spPr>
        <a:xfrm>
          <a:off x="0" y="1150410"/>
          <a:ext cx="5098256" cy="644474"/>
        </a:xfrm>
        <a:prstGeom prst="roundRect">
          <a:avLst/>
        </a:prstGeom>
        <a:solidFill>
          <a:schemeClr val="accent2">
            <a:hueOff val="540015"/>
            <a:satOff val="75"/>
            <a:lumOff val="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1. </a:t>
          </a:r>
          <a:r>
            <a:rPr lang="zh-CN" sz="1100" kern="1200"/>
            <a:t>当系统启动后，先设置优先级组寄存器。缺省情况下使用组</a:t>
          </a:r>
          <a:r>
            <a:rPr lang="en-US" sz="1100" kern="1200"/>
            <a:t>0</a:t>
          </a:r>
          <a:r>
            <a:rPr lang="zh-CN" sz="1100" kern="1200"/>
            <a:t>（</a:t>
          </a:r>
          <a:r>
            <a:rPr lang="en-US" sz="1100" kern="1200"/>
            <a:t>7</a:t>
          </a:r>
          <a:r>
            <a:rPr lang="zh-CN" sz="1100" kern="1200"/>
            <a:t>位抢占优先级，</a:t>
          </a:r>
          <a:r>
            <a:rPr lang="en-US" sz="1100" kern="1200"/>
            <a:t>1</a:t>
          </a:r>
          <a:r>
            <a:rPr lang="zh-CN" sz="1100" kern="1200"/>
            <a:t>位亚优先级）。</a:t>
          </a:r>
          <a:endParaRPr lang="en-US" sz="1100" kern="1200"/>
        </a:p>
      </dsp:txBody>
      <dsp:txXfrm>
        <a:off x="31461" y="1181871"/>
        <a:ext cx="5035334" cy="581552"/>
      </dsp:txXfrm>
    </dsp:sp>
    <dsp:sp modelId="{01F0CF9D-A0B6-4D50-9C23-22CB17BB4E60}">
      <dsp:nvSpPr>
        <dsp:cNvPr id="0" name=""/>
        <dsp:cNvSpPr/>
      </dsp:nvSpPr>
      <dsp:spPr>
        <a:xfrm>
          <a:off x="0" y="1826564"/>
          <a:ext cx="5098256" cy="644474"/>
        </a:xfrm>
        <a:prstGeom prst="roundRect">
          <a:avLst/>
        </a:prstGeom>
        <a:solidFill>
          <a:schemeClr val="accent2">
            <a:hueOff val="1080030"/>
            <a:satOff val="150"/>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2. </a:t>
          </a:r>
          <a:r>
            <a:rPr lang="zh-CN" sz="1100" kern="1200"/>
            <a:t>如果需要重定位向量表，先把硬</a:t>
          </a:r>
          <a:r>
            <a:rPr lang="en-US" sz="1100" kern="1200"/>
            <a:t>fault</a:t>
          </a:r>
          <a:r>
            <a:rPr lang="zh-CN" sz="1100" kern="1200"/>
            <a:t>和</a:t>
          </a:r>
          <a:r>
            <a:rPr lang="en-US" sz="1100" kern="1200"/>
            <a:t>NMI</a:t>
          </a:r>
          <a:r>
            <a:rPr lang="zh-CN" sz="1100" kern="1200"/>
            <a:t>服务例程的入口地址写到新表项所在的地址中。</a:t>
          </a:r>
          <a:endParaRPr lang="en-US" sz="1100" kern="1200"/>
        </a:p>
      </dsp:txBody>
      <dsp:txXfrm>
        <a:off x="31461" y="1858025"/>
        <a:ext cx="5035334" cy="581552"/>
      </dsp:txXfrm>
    </dsp:sp>
    <dsp:sp modelId="{3E01944D-1153-47C1-AC22-FDD6F26FE663}">
      <dsp:nvSpPr>
        <dsp:cNvPr id="0" name=""/>
        <dsp:cNvSpPr/>
      </dsp:nvSpPr>
      <dsp:spPr>
        <a:xfrm>
          <a:off x="0" y="2502718"/>
          <a:ext cx="5098256" cy="644474"/>
        </a:xfrm>
        <a:prstGeom prst="roundRect">
          <a:avLst/>
        </a:prstGeom>
        <a:solidFill>
          <a:schemeClr val="accent2">
            <a:hueOff val="1620045"/>
            <a:satOff val="225"/>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3. </a:t>
          </a:r>
          <a:r>
            <a:rPr lang="zh-CN" sz="1100" kern="1200"/>
            <a:t>配置向量表偏移量寄存器，使之指向新的向量表（如果有重定位的话）</a:t>
          </a:r>
          <a:endParaRPr lang="en-US" sz="1100" kern="1200"/>
        </a:p>
      </dsp:txBody>
      <dsp:txXfrm>
        <a:off x="31461" y="2534179"/>
        <a:ext cx="5035334" cy="581552"/>
      </dsp:txXfrm>
    </dsp:sp>
    <dsp:sp modelId="{9B36A91E-91E6-48D6-BB00-289CD84B8B35}">
      <dsp:nvSpPr>
        <dsp:cNvPr id="0" name=""/>
        <dsp:cNvSpPr/>
      </dsp:nvSpPr>
      <dsp:spPr>
        <a:xfrm>
          <a:off x="0" y="3178873"/>
          <a:ext cx="5098256" cy="644474"/>
        </a:xfrm>
        <a:prstGeom prst="roundRect">
          <a:avLst/>
        </a:prstGeom>
        <a:solidFill>
          <a:schemeClr val="accent2">
            <a:hueOff val="2160060"/>
            <a:satOff val="301"/>
            <a:lumOff val="2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4. </a:t>
          </a:r>
          <a:r>
            <a:rPr lang="zh-CN" sz="1100" kern="1200"/>
            <a:t>为该中断建立中断向量。因为向量表可能已经重定位了，保险起见需要先读取向量表偏移量寄存器的值，再根据该中断在表中的位置，计算出服务例程入口地址应写入的表项，再填写之。如果一直使用</a:t>
          </a:r>
          <a:r>
            <a:rPr lang="en-US" sz="1100" kern="1200"/>
            <a:t>ROM</a:t>
          </a:r>
          <a:r>
            <a:rPr lang="zh-CN" sz="1100" kern="1200"/>
            <a:t>中的向量表，则无需此步骤。</a:t>
          </a:r>
          <a:endParaRPr lang="en-US" sz="1100" kern="1200"/>
        </a:p>
      </dsp:txBody>
      <dsp:txXfrm>
        <a:off x="31461" y="3210334"/>
        <a:ext cx="5035334" cy="581552"/>
      </dsp:txXfrm>
    </dsp:sp>
    <dsp:sp modelId="{ED58E3C5-FC60-4AC7-8FC6-0D66AE94DFFF}">
      <dsp:nvSpPr>
        <dsp:cNvPr id="0" name=""/>
        <dsp:cNvSpPr/>
      </dsp:nvSpPr>
      <dsp:spPr>
        <a:xfrm>
          <a:off x="0" y="3855027"/>
          <a:ext cx="5098256" cy="644474"/>
        </a:xfrm>
        <a:prstGeom prst="roundRect">
          <a:avLst/>
        </a:prstGeom>
        <a:solidFill>
          <a:schemeClr val="accent2">
            <a:hueOff val="2700075"/>
            <a:satOff val="376"/>
            <a:lumOff val="3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5. </a:t>
          </a:r>
          <a:r>
            <a:rPr lang="zh-CN" sz="1100" kern="1200"/>
            <a:t>为该中断设置优先级。</a:t>
          </a:r>
          <a:endParaRPr lang="en-US" sz="1100" kern="1200"/>
        </a:p>
      </dsp:txBody>
      <dsp:txXfrm>
        <a:off x="31461" y="3886488"/>
        <a:ext cx="5035334" cy="581552"/>
      </dsp:txXfrm>
    </dsp:sp>
    <dsp:sp modelId="{4315273E-2071-49B2-A8C8-5C92C6F65A93}">
      <dsp:nvSpPr>
        <dsp:cNvPr id="0" name=""/>
        <dsp:cNvSpPr/>
      </dsp:nvSpPr>
      <dsp:spPr>
        <a:xfrm>
          <a:off x="0" y="4531181"/>
          <a:ext cx="5098256" cy="644474"/>
        </a:xfrm>
        <a:prstGeom prst="roundRect">
          <a:avLst/>
        </a:prstGeom>
        <a:solidFill>
          <a:schemeClr val="accent2">
            <a:hueOff val="3240090"/>
            <a:satOff val="45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6. </a:t>
          </a:r>
          <a:r>
            <a:rPr lang="zh-CN" sz="1100" kern="1200"/>
            <a:t>使能该中断</a:t>
          </a:r>
          <a:endParaRPr lang="en-US" sz="1100" kern="1200"/>
        </a:p>
      </dsp:txBody>
      <dsp:txXfrm>
        <a:off x="31461" y="4562642"/>
        <a:ext cx="5035334" cy="5815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30FAA-9156-415C-B984-AB8591813BB1}" type="datetimeFigureOut">
              <a:rPr lang="zh-CN" altLang="en-US" smtClean="0"/>
              <a:t>2021/6/11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0635A-5471-41DC-8A24-D91404ED23F5}" type="slidenum">
              <a:rPr lang="zh-CN" altLang="en-US" smtClean="0"/>
              <a:t>‹#›</a:t>
            </a:fld>
            <a:endParaRPr lang="zh-CN" altLang="en-US"/>
          </a:p>
        </p:txBody>
      </p:sp>
    </p:spTree>
    <p:extLst>
      <p:ext uri="{BB962C8B-B14F-4D97-AF65-F5344CB8AC3E}">
        <p14:creationId xmlns:p14="http://schemas.microsoft.com/office/powerpoint/2010/main" val="258915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推挽输出功耗大、驱动能力强、信号快；常用于板内</a:t>
            </a:r>
            <a:endParaRPr lang="en-US" altLang="zh-CN" dirty="0"/>
          </a:p>
          <a:p>
            <a:r>
              <a:rPr lang="en-US" altLang="zh-CN" dirty="0" err="1"/>
              <a:t>Oc</a:t>
            </a:r>
            <a:r>
              <a:rPr lang="en-US" altLang="zh-CN" dirty="0"/>
              <a:t>/od</a:t>
            </a:r>
            <a:r>
              <a:rPr lang="zh-CN" altLang="en-US" dirty="0"/>
              <a:t>开漏输出常用于板间</a:t>
            </a:r>
            <a:endParaRPr lang="en-US" altLang="zh-CN" dirty="0"/>
          </a:p>
          <a:p>
            <a:endParaRPr lang="en-US" altLang="zh-CN" dirty="0"/>
          </a:p>
          <a:p>
            <a:r>
              <a:rPr lang="zh-CN" altLang="en-US" dirty="0"/>
              <a:t>知乎上的对比</a:t>
            </a:r>
            <a:endParaRPr lang="en-US" altLang="zh-CN" dirty="0"/>
          </a:p>
          <a:p>
            <a:r>
              <a:rPr lang="en-US" altLang="zh-CN" dirty="0"/>
              <a:t>https://zhuanlan.zhihu.com/p/41942876</a:t>
            </a:r>
          </a:p>
          <a:p>
            <a:r>
              <a:rPr lang="zh-CN" altLang="en-US" dirty="0"/>
              <a:t>推挽输出：高电平驱动能力强、低电平驱动能力强、电平跳变速度快、不支持线与功能和电平转换</a:t>
            </a:r>
            <a:endParaRPr lang="en-US" altLang="zh-CN" dirty="0"/>
          </a:p>
          <a:p>
            <a:r>
              <a:rPr lang="zh-CN" altLang="en-US" dirty="0"/>
              <a:t>开漏输出：可靠性高、高电平驱动能力由外部上拉电阻提供、低电平驱动能力强、电平跳变速度由外部上拉电阻决定，电阻越小，反应越快，功耗越大、支持线与和电平转换</a:t>
            </a:r>
            <a:endParaRPr lang="en-US" altLang="zh-CN" dirty="0"/>
          </a:p>
          <a:p>
            <a:endParaRPr lang="en-US" altLang="zh-CN" dirty="0"/>
          </a:p>
          <a:p>
            <a:r>
              <a:rPr lang="zh-CN" altLang="en-US" dirty="0"/>
              <a:t>死机的本质：硬件不会死机，只是硬件出错，没有按照正常的软件顺序执行，造成设备的运行结果不是预期的状态</a:t>
            </a:r>
            <a:endParaRPr lang="en-US" altLang="zh-CN"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11</a:t>
            </a:fld>
            <a:endParaRPr lang="zh-CN" altLang="en-US"/>
          </a:p>
        </p:txBody>
      </p:sp>
    </p:spTree>
    <p:extLst>
      <p:ext uri="{BB962C8B-B14F-4D97-AF65-F5344CB8AC3E}">
        <p14:creationId xmlns:p14="http://schemas.microsoft.com/office/powerpoint/2010/main" val="3535800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写均衡</a:t>
            </a:r>
            <a:r>
              <a:rPr lang="en-US" altLang="zh-CN" dirty="0"/>
              <a:t>(wear leveling)</a:t>
            </a:r>
          </a:p>
          <a:p>
            <a:r>
              <a:rPr lang="zh-CN" altLang="en-US" dirty="0"/>
              <a:t>在没有</a:t>
            </a:r>
            <a:r>
              <a:rPr lang="en-US" altLang="zh-CN" dirty="0"/>
              <a:t>wear leveling</a:t>
            </a:r>
            <a:r>
              <a:rPr lang="zh-CN" altLang="en-US" dirty="0"/>
              <a:t>的情况下，某些</a:t>
            </a:r>
            <a:r>
              <a:rPr lang="en-US" altLang="zh-CN" dirty="0"/>
              <a:t>block</a:t>
            </a:r>
            <a:r>
              <a:rPr lang="zh-CN" altLang="en-US" dirty="0"/>
              <a:t>很可能会被频繁的反复擦写，最终报废，降低了闪存的寿命。</a:t>
            </a:r>
            <a:r>
              <a:rPr lang="en-US" altLang="zh-CN" dirty="0"/>
              <a:t>Wear Leveling</a:t>
            </a:r>
            <a:r>
              <a:rPr lang="zh-CN" altLang="en-US" dirty="0"/>
              <a:t>技术就是将擦写操作均摊到各个</a:t>
            </a:r>
            <a:r>
              <a:rPr lang="en-US" altLang="zh-CN" dirty="0"/>
              <a:t>block</a:t>
            </a:r>
            <a:r>
              <a:rPr lang="zh-CN" altLang="en-US" dirty="0"/>
              <a:t>，以防止某些</a:t>
            </a:r>
            <a:r>
              <a:rPr lang="en-US" altLang="zh-CN" dirty="0"/>
              <a:t>block</a:t>
            </a:r>
            <a:r>
              <a:rPr lang="zh-CN" altLang="en-US" dirty="0"/>
              <a:t>被提前耗尽使用寿命</a:t>
            </a:r>
            <a:endParaRPr lang="en-US" altLang="zh-CN" dirty="0"/>
          </a:p>
          <a:p>
            <a:r>
              <a:rPr lang="en-US" altLang="zh-CN" dirty="0"/>
              <a:t>https://zhuanlan.zhihu.com/p/110607018</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24</a:t>
            </a:fld>
            <a:endParaRPr lang="zh-CN" altLang="en-US"/>
          </a:p>
        </p:txBody>
      </p:sp>
    </p:spTree>
    <p:extLst>
      <p:ext uri="{BB962C8B-B14F-4D97-AF65-F5344CB8AC3E}">
        <p14:creationId xmlns:p14="http://schemas.microsoft.com/office/powerpoint/2010/main" val="35893799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ISD-P Issuer Security Domain Profile</a:t>
            </a:r>
          </a:p>
          <a:p>
            <a:r>
              <a:rPr lang="en-US" altLang="zh-CN" dirty="0"/>
              <a:t>ISD-R Issuer Security Domain Root</a:t>
            </a:r>
          </a:p>
          <a:p>
            <a:r>
              <a:rPr lang="en-US" altLang="zh-CN" dirty="0"/>
              <a:t>NAA Network Access Application</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1445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ISD-R is responsible for the creation of new ISD-Ps and lifecycle management of all ISD-Ps.</a:t>
            </a:r>
          </a:p>
          <a:p>
            <a:r>
              <a:rPr lang="en-US" altLang="zh-CN" dirty="0"/>
              <a:t>The ISD-P is the on-card representative of the SM-DP+ and is a secure container (Security</a:t>
            </a:r>
          </a:p>
          <a:p>
            <a:r>
              <a:rPr lang="en-US" altLang="zh-CN" dirty="0"/>
              <a:t>Domain) for the hosting of an Operator Profile. The ISD-P is used for the Profile download</a:t>
            </a:r>
          </a:p>
          <a:p>
            <a:r>
              <a:rPr lang="en-US" altLang="zh-CN" dirty="0"/>
              <a:t>and installation in collaboration with the Profile Package Interpreter for the</a:t>
            </a:r>
          </a:p>
          <a:p>
            <a:r>
              <a:rPr lang="en-US" altLang="zh-CN" dirty="0"/>
              <a:t>decoding/interpretation of the received Profile Package.</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4593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ISD-R is responsible for the creation of new ISD-Ps and lifecycle management of all ISD-Ps.</a:t>
            </a:r>
          </a:p>
          <a:p>
            <a:r>
              <a:rPr lang="en-US" altLang="zh-CN" dirty="0"/>
              <a:t>The ISD-P is the on-card representative of the SM-DP+ and is a secure container (Security</a:t>
            </a:r>
          </a:p>
          <a:p>
            <a:r>
              <a:rPr lang="en-US" altLang="zh-CN" dirty="0"/>
              <a:t>Domain) for the hosting of an Operator Profile. The ISD-P is used for the Profile download</a:t>
            </a:r>
          </a:p>
          <a:p>
            <a:r>
              <a:rPr lang="en-US" altLang="zh-CN" dirty="0"/>
              <a:t>and installation in collaboration with the Profile Package Interpreter for the</a:t>
            </a:r>
          </a:p>
          <a:p>
            <a:r>
              <a:rPr lang="en-US" altLang="zh-CN" dirty="0"/>
              <a:t>decoding/interpretation of the received Profile Package.</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1800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0297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3629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4313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9729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7067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0169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664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数据撕裂：比如写一组数据到</a:t>
            </a:r>
            <a:r>
              <a:rPr lang="en-US" altLang="zh-CN" dirty="0"/>
              <a:t>FLASH</a:t>
            </a:r>
            <a:r>
              <a:rPr lang="zh-CN" altLang="en-US" dirty="0"/>
              <a:t>，写一半掉电了。下次再上电</a:t>
            </a:r>
            <a:r>
              <a:rPr lang="en-US" altLang="zh-CN" dirty="0"/>
              <a:t>Flash</a:t>
            </a:r>
            <a:r>
              <a:rPr lang="zh-CN" altLang="en-US" dirty="0"/>
              <a:t>数据就错了。再比如一个大于</a:t>
            </a:r>
            <a:r>
              <a:rPr lang="en-US" altLang="zh-CN" dirty="0"/>
              <a:t>CPU</a:t>
            </a:r>
            <a:r>
              <a:rPr lang="zh-CN" altLang="en-US" dirty="0"/>
              <a:t>字宽的变量，非中断程序读，中断程序写，若在非中断程序没完全读完时产生中断并写数据</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25</a:t>
            </a:fld>
            <a:endParaRPr lang="zh-CN" altLang="en-US"/>
          </a:p>
        </p:txBody>
      </p:sp>
    </p:spTree>
    <p:extLst>
      <p:ext uri="{BB962C8B-B14F-4D97-AF65-F5344CB8AC3E}">
        <p14:creationId xmlns:p14="http://schemas.microsoft.com/office/powerpoint/2010/main" val="269457239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5910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636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1007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7710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5946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79657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0454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6804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0233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228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中断的相对时间：例如</a:t>
            </a:r>
            <a:r>
              <a:rPr lang="en-US" altLang="zh-CN" dirty="0"/>
              <a:t>delay</a:t>
            </a:r>
            <a:r>
              <a:rPr lang="zh-CN" altLang="en-US" dirty="0"/>
              <a:t>函数，它可能不是在</a:t>
            </a:r>
            <a:r>
              <a:rPr lang="en-US" altLang="zh-CN" dirty="0"/>
              <a:t>tick</a:t>
            </a:r>
            <a:r>
              <a:rPr lang="zh-CN" altLang="en-US" dirty="0"/>
              <a:t>周期的开头进行延时的，可能是在一个周期的末尾，这会导致误差的发生</a:t>
            </a:r>
            <a:endParaRPr lang="en-US" altLang="zh-CN" dirty="0"/>
          </a:p>
          <a:p>
            <a:r>
              <a:rPr lang="zh-CN" altLang="en-US" dirty="0"/>
              <a:t>绝对时间：将代码放在中断程序中，这样能够保证每次都在</a:t>
            </a:r>
            <a:r>
              <a:rPr lang="en-US" altLang="zh-CN" dirty="0"/>
              <a:t>tick</a:t>
            </a:r>
            <a:r>
              <a:rPr lang="zh-CN" altLang="en-US" dirty="0"/>
              <a:t>周期的开头执行</a:t>
            </a:r>
            <a:endParaRPr lang="en-US" altLang="zh-CN"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26</a:t>
            </a:fld>
            <a:endParaRPr lang="zh-CN" altLang="en-US"/>
          </a:p>
        </p:txBody>
      </p:sp>
    </p:spTree>
    <p:extLst>
      <p:ext uri="{BB962C8B-B14F-4D97-AF65-F5344CB8AC3E}">
        <p14:creationId xmlns:p14="http://schemas.microsoft.com/office/powerpoint/2010/main" val="253878348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“X-Admin-Script-Status” header value is used to return the delivery status of the previous remote APDU format string. The possible values are defined as follows:</a:t>
            </a:r>
          </a:p>
          <a:p>
            <a:r>
              <a:rPr lang="en-US" altLang="zh-CN" dirty="0"/>
              <a:t>o “ok”: this value is used if the previous remote APDU format string has been successfully delivered. A response string shall be sent.</a:t>
            </a:r>
          </a:p>
          <a:p>
            <a:r>
              <a:rPr lang="en-US" altLang="zh-CN" dirty="0"/>
              <a:t>o “unknown-application”: this value is used if the application targeted by the previous remote APDU format string could not be found. No response string shall be sent.</a:t>
            </a:r>
          </a:p>
          <a:p>
            <a:r>
              <a:rPr lang="en-US" altLang="zh-CN" dirty="0"/>
              <a:t>o “not-a-security-domain”: this value is used if the application targeted by the previous remote APDU format string is not a Security Domain. No response string shall be sent.</a:t>
            </a:r>
          </a:p>
          <a:p>
            <a:r>
              <a:rPr lang="en-US" altLang="zh-CN" dirty="0"/>
              <a:t>o “security-error</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5624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8409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6022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6944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1923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0822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045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0393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0168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986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636260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332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16706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B40A103-84AF-4F8F-8F6B-1AF9AE783573}" type="datetime1">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2021/6/11</a:t>
            </a:fld>
            <a:endParaRPr kumimoji="1"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B8E0ED6-3112-4245-AC2B-C02DD2832086}"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8599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58855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045D6D4F-7C45-4DBC-A25E-F5904238E685}"/>
              </a:ext>
            </a:extLst>
          </p:cNvPr>
          <p:cNvSpPr>
            <a:spLocks noGrp="1" noRot="1" noChangeAspect="1" noChangeArrowheads="1" noTextEdit="1"/>
          </p:cNvSpPr>
          <p:nvPr>
            <p:ph type="sldImg"/>
          </p:nvPr>
        </p:nvSpPr>
        <p:spPr>
          <a:xfrm>
            <a:off x="992188" y="768350"/>
            <a:ext cx="5114925" cy="3836988"/>
          </a:xfrm>
          <a:ln/>
        </p:spPr>
      </p:sp>
      <p:sp>
        <p:nvSpPr>
          <p:cNvPr id="45059" name="备注占位符 2">
            <a:extLst>
              <a:ext uri="{FF2B5EF4-FFF2-40B4-BE49-F238E27FC236}">
                <a16:creationId xmlns:a16="http://schemas.microsoft.com/office/drawing/2014/main" id="{87D0B227-4417-4044-A957-A45C03788264}"/>
              </a:ext>
            </a:extLst>
          </p:cNvPr>
          <p:cNvSpPr>
            <a:spLocks noGrp="1" noChangeArrowheads="1"/>
          </p:cNvSpPr>
          <p:nvPr>
            <p:ph type="body" idx="1"/>
          </p:nvPr>
        </p:nvSpPr>
        <p:spPr>
          <a:noFill/>
        </p:spPr>
        <p:txBody>
          <a:bodyPr/>
          <a:lstStyle/>
          <a:p>
            <a:r>
              <a:rPr lang="zh-CN" altLang="en-US"/>
              <a:t>英特尔用的冯诺依曼结构冯诺依曼结构指的是整台计算机的设计，不是针对处理器的。不过现在的个人电脑绝大多数是冯诺依曼结构的。</a:t>
            </a:r>
          </a:p>
          <a:p>
            <a:endParaRPr lang="zh-CN" altLang="en-US"/>
          </a:p>
        </p:txBody>
      </p:sp>
      <p:sp>
        <p:nvSpPr>
          <p:cNvPr id="45060" name="灯片编号占位符 3">
            <a:extLst>
              <a:ext uri="{FF2B5EF4-FFF2-40B4-BE49-F238E27FC236}">
                <a16:creationId xmlns:a16="http://schemas.microsoft.com/office/drawing/2014/main" id="{A582E831-746A-4977-8DCE-B58DF6537D0E}"/>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BC8ABC23-6C76-4BE9-8363-BAD68D19FB54}" type="slidenum">
              <a:rPr kumimoji="1" lang="zh-CN" altLang="en-US"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86</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4548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F2F5D1A9-471C-422B-A201-152C51CB7BF2}"/>
              </a:ext>
            </a:extLst>
          </p:cNvPr>
          <p:cNvSpPr>
            <a:spLocks noGrp="1" noRot="1" noChangeAspect="1" noChangeArrowheads="1" noTextEdit="1"/>
          </p:cNvSpPr>
          <p:nvPr>
            <p:ph type="sldImg"/>
          </p:nvPr>
        </p:nvSpPr>
        <p:spPr>
          <a:xfrm>
            <a:off x="992188" y="768350"/>
            <a:ext cx="5114925" cy="3836988"/>
          </a:xfrm>
          <a:ln/>
        </p:spPr>
      </p:sp>
      <p:sp>
        <p:nvSpPr>
          <p:cNvPr id="47107" name="备注占位符 2">
            <a:extLst>
              <a:ext uri="{FF2B5EF4-FFF2-40B4-BE49-F238E27FC236}">
                <a16:creationId xmlns:a16="http://schemas.microsoft.com/office/drawing/2014/main" id="{A3743343-D048-4B91-A0C9-0218B2F10303}"/>
              </a:ext>
            </a:extLst>
          </p:cNvPr>
          <p:cNvSpPr>
            <a:spLocks noGrp="1" noChangeArrowheads="1"/>
          </p:cNvSpPr>
          <p:nvPr>
            <p:ph type="body" idx="1"/>
          </p:nvPr>
        </p:nvSpPr>
        <p:spPr>
          <a:noFill/>
        </p:spPr>
        <p:txBody>
          <a:bodyPr/>
          <a:lstStyle/>
          <a:p>
            <a:endParaRPr lang="zh-CN" altLang="en-US"/>
          </a:p>
        </p:txBody>
      </p:sp>
      <p:sp>
        <p:nvSpPr>
          <p:cNvPr id="47108" name="灯片编号占位符 3">
            <a:extLst>
              <a:ext uri="{FF2B5EF4-FFF2-40B4-BE49-F238E27FC236}">
                <a16:creationId xmlns:a16="http://schemas.microsoft.com/office/drawing/2014/main" id="{03FA7728-F522-4862-BF20-8CBEF274BEE8}"/>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2E6ED905-2C4D-4D15-A30A-AD6BE4563AAD}" type="slidenum">
              <a:rPr kumimoji="1" lang="zh-CN" altLang="en-US"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87</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67772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36AD881E-6C7C-473B-A022-79F787DFBE4B}"/>
              </a:ext>
            </a:extLst>
          </p:cNvPr>
          <p:cNvSpPr>
            <a:spLocks noGrp="1" noRot="1" noChangeAspect="1" noChangeArrowheads="1" noTextEdit="1"/>
          </p:cNvSpPr>
          <p:nvPr>
            <p:ph type="sldImg"/>
          </p:nvPr>
        </p:nvSpPr>
        <p:spPr>
          <a:xfrm>
            <a:off x="139700" y="768350"/>
            <a:ext cx="6819900" cy="3836988"/>
          </a:xfrm>
          <a:ln/>
        </p:spPr>
      </p:sp>
      <p:sp>
        <p:nvSpPr>
          <p:cNvPr id="49155" name="备注占位符 2">
            <a:extLst>
              <a:ext uri="{FF2B5EF4-FFF2-40B4-BE49-F238E27FC236}">
                <a16:creationId xmlns:a16="http://schemas.microsoft.com/office/drawing/2014/main" id="{FC84CB9B-7056-4E4C-B46A-0E61D03FAC79}"/>
              </a:ext>
            </a:extLst>
          </p:cNvPr>
          <p:cNvSpPr>
            <a:spLocks noGrp="1" noChangeArrowheads="1"/>
          </p:cNvSpPr>
          <p:nvPr>
            <p:ph type="body" idx="1"/>
          </p:nvPr>
        </p:nvSpPr>
        <p:spPr>
          <a:noFill/>
        </p:spPr>
        <p:txBody>
          <a:bodyPr/>
          <a:lstStyle/>
          <a:p>
            <a:endParaRPr lang="zh-CN" altLang="en-US"/>
          </a:p>
        </p:txBody>
      </p:sp>
      <p:sp>
        <p:nvSpPr>
          <p:cNvPr id="49156" name="灯片编号占位符 3">
            <a:extLst>
              <a:ext uri="{FF2B5EF4-FFF2-40B4-BE49-F238E27FC236}">
                <a16:creationId xmlns:a16="http://schemas.microsoft.com/office/drawing/2014/main" id="{3AE1A924-A8B0-44F3-91DE-B31FF66CC9EC}"/>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9CD16FE6-37BB-41EB-BAC7-24DE208600EF}" type="slidenum">
              <a:rPr kumimoji="1" lang="zh-CN" altLang="en-US"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88</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922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大端编址：</a:t>
            </a:r>
            <a:r>
              <a:rPr lang="zh-CN" altLang="en-US" b="1" i="1" dirty="0"/>
              <a:t>高位字节</a:t>
            </a:r>
            <a:r>
              <a:rPr lang="zh-CN" altLang="en-US" dirty="0"/>
              <a:t>位于内存的</a:t>
            </a:r>
            <a:r>
              <a:rPr lang="zh-CN" altLang="en-US" b="1" i="1" dirty="0"/>
              <a:t>低地址</a:t>
            </a:r>
            <a:r>
              <a:rPr lang="zh-CN" altLang="en-US" dirty="0"/>
              <a:t>，低位字节位于内存的高地址</a:t>
            </a:r>
            <a:endParaRPr lang="en-US" altLang="zh-CN" dirty="0"/>
          </a:p>
          <a:p>
            <a:r>
              <a:rPr lang="zh-CN" altLang="en-US" dirty="0"/>
              <a:t>小端编址：高位字节位于内存的高地址，低位字节位于内存的低地址</a:t>
            </a:r>
            <a:endParaRPr lang="en-US" altLang="zh-CN" dirty="0"/>
          </a:p>
          <a:p>
            <a:endParaRPr lang="en-US" altLang="zh-CN" dirty="0"/>
          </a:p>
          <a:p>
            <a:r>
              <a:rPr lang="en-US" altLang="zh-CN" dirty="0"/>
              <a:t>Arm</a:t>
            </a:r>
            <a:r>
              <a:rPr lang="zh-CN" altLang="en-US" dirty="0"/>
              <a:t>存储器默认是小端模式，但是它也支持大端模式</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12</a:t>
            </a:fld>
            <a:endParaRPr lang="zh-CN" altLang="en-US"/>
          </a:p>
        </p:txBody>
      </p:sp>
    </p:spTree>
    <p:extLst>
      <p:ext uri="{BB962C8B-B14F-4D97-AF65-F5344CB8AC3E}">
        <p14:creationId xmlns:p14="http://schemas.microsoft.com/office/powerpoint/2010/main" val="2298576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E7F17122-E980-4771-AF03-EB0E6DD7CCA9}"/>
              </a:ext>
            </a:extLst>
          </p:cNvPr>
          <p:cNvSpPr>
            <a:spLocks noGrp="1" noRot="1" noChangeAspect="1" noChangeArrowheads="1" noTextEdit="1"/>
          </p:cNvSpPr>
          <p:nvPr>
            <p:ph type="sldImg"/>
          </p:nvPr>
        </p:nvSpPr>
        <p:spPr>
          <a:xfrm>
            <a:off x="992188" y="768350"/>
            <a:ext cx="5114925" cy="3836988"/>
          </a:xfrm>
          <a:ln/>
        </p:spPr>
      </p:sp>
      <p:sp>
        <p:nvSpPr>
          <p:cNvPr id="51203" name="备注占位符 2">
            <a:extLst>
              <a:ext uri="{FF2B5EF4-FFF2-40B4-BE49-F238E27FC236}">
                <a16:creationId xmlns:a16="http://schemas.microsoft.com/office/drawing/2014/main" id="{C290712A-8649-469C-8ECC-F08AF5857909}"/>
              </a:ext>
            </a:extLst>
          </p:cNvPr>
          <p:cNvSpPr>
            <a:spLocks noGrp="1" noChangeArrowheads="1"/>
          </p:cNvSpPr>
          <p:nvPr>
            <p:ph type="body" idx="1"/>
          </p:nvPr>
        </p:nvSpPr>
        <p:spPr>
          <a:noFill/>
        </p:spPr>
        <p:txBody>
          <a:bodyPr/>
          <a:lstStyle/>
          <a:p>
            <a:endParaRPr lang="zh-CN" altLang="en-US"/>
          </a:p>
        </p:txBody>
      </p:sp>
      <p:sp>
        <p:nvSpPr>
          <p:cNvPr id="51204" name="灯片编号占位符 3">
            <a:extLst>
              <a:ext uri="{FF2B5EF4-FFF2-40B4-BE49-F238E27FC236}">
                <a16:creationId xmlns:a16="http://schemas.microsoft.com/office/drawing/2014/main" id="{7689D23C-FB1B-4C0F-9391-56B4E3424B8A}"/>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2C6DD8B1-8DDE-4F92-8805-BF9CADEB3F07}" type="slidenum">
              <a:rPr kumimoji="1" lang="zh-CN" altLang="en-US"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89</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1423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1868E887-CF35-4A24-B592-A38293022A83}"/>
              </a:ext>
            </a:extLst>
          </p:cNvPr>
          <p:cNvSpPr>
            <a:spLocks noGrp="1" noRot="1" noChangeAspect="1" noChangeArrowheads="1" noTextEdit="1"/>
          </p:cNvSpPr>
          <p:nvPr>
            <p:ph type="sldImg"/>
          </p:nvPr>
        </p:nvSpPr>
        <p:spPr>
          <a:xfrm>
            <a:off x="992188" y="768350"/>
            <a:ext cx="5114925" cy="3836988"/>
          </a:xfrm>
          <a:ln/>
        </p:spPr>
      </p:sp>
      <p:sp>
        <p:nvSpPr>
          <p:cNvPr id="53251" name="备注占位符 2">
            <a:extLst>
              <a:ext uri="{FF2B5EF4-FFF2-40B4-BE49-F238E27FC236}">
                <a16:creationId xmlns:a16="http://schemas.microsoft.com/office/drawing/2014/main" id="{11D6575A-0263-4B1B-AEC8-6BB951B6EC79}"/>
              </a:ext>
            </a:extLst>
          </p:cNvPr>
          <p:cNvSpPr>
            <a:spLocks noGrp="1" noChangeArrowheads="1"/>
          </p:cNvSpPr>
          <p:nvPr>
            <p:ph type="body" idx="1"/>
          </p:nvPr>
        </p:nvSpPr>
        <p:spPr>
          <a:noFill/>
        </p:spPr>
        <p:txBody>
          <a:bodyPr/>
          <a:lstStyle/>
          <a:p>
            <a:endParaRPr lang="zh-CN" altLang="en-US"/>
          </a:p>
        </p:txBody>
      </p:sp>
      <p:sp>
        <p:nvSpPr>
          <p:cNvPr id="53252" name="灯片编号占位符 3">
            <a:extLst>
              <a:ext uri="{FF2B5EF4-FFF2-40B4-BE49-F238E27FC236}">
                <a16:creationId xmlns:a16="http://schemas.microsoft.com/office/drawing/2014/main" id="{7745EDF7-72BD-490F-8C12-C8AB60D4CD73}"/>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479E96F3-B080-463B-811F-3BE9E7E6507F}" type="slidenum">
              <a:rPr kumimoji="1" lang="zh-CN" altLang="en-US"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90</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0079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CE55BFBA-1885-42AF-8821-097DDCB59F33}"/>
              </a:ext>
            </a:extLst>
          </p:cNvPr>
          <p:cNvSpPr>
            <a:spLocks noGrp="1" noRot="1" noChangeAspect="1" noChangeArrowheads="1" noTextEdit="1"/>
          </p:cNvSpPr>
          <p:nvPr>
            <p:ph type="sldImg"/>
          </p:nvPr>
        </p:nvSpPr>
        <p:spPr>
          <a:xfrm>
            <a:off x="992188" y="768350"/>
            <a:ext cx="5114925" cy="3836988"/>
          </a:xfrm>
          <a:ln/>
        </p:spPr>
      </p:sp>
      <p:sp>
        <p:nvSpPr>
          <p:cNvPr id="55299" name="备注占位符 2">
            <a:extLst>
              <a:ext uri="{FF2B5EF4-FFF2-40B4-BE49-F238E27FC236}">
                <a16:creationId xmlns:a16="http://schemas.microsoft.com/office/drawing/2014/main" id="{3B47847E-6607-4C3A-ABB7-0732CB6D0812}"/>
              </a:ext>
            </a:extLst>
          </p:cNvPr>
          <p:cNvSpPr>
            <a:spLocks noGrp="1" noChangeArrowheads="1"/>
          </p:cNvSpPr>
          <p:nvPr>
            <p:ph type="body" idx="1"/>
          </p:nvPr>
        </p:nvSpPr>
        <p:spPr>
          <a:noFill/>
        </p:spPr>
        <p:txBody>
          <a:bodyPr/>
          <a:lstStyle/>
          <a:p>
            <a:r>
              <a:rPr lang="en-US" altLang="zh-CN" dirty="0"/>
              <a:t>ARM9</a:t>
            </a:r>
            <a:r>
              <a:rPr lang="zh-CN" altLang="en-US" dirty="0"/>
              <a:t>的</a:t>
            </a:r>
            <a:r>
              <a:rPr lang="en-US" altLang="zh-CN" dirty="0"/>
              <a:t>CPU</a:t>
            </a:r>
            <a:r>
              <a:rPr lang="zh-CN" altLang="en-US" dirty="0"/>
              <a:t>核中</a:t>
            </a:r>
            <a:r>
              <a:rPr lang="en-US" altLang="zh-CN" dirty="0"/>
              <a:t>cache</a:t>
            </a:r>
            <a:r>
              <a:rPr lang="zh-CN" altLang="en-US" dirty="0"/>
              <a:t>分为指令</a:t>
            </a:r>
            <a:r>
              <a:rPr lang="en-US" altLang="zh-CN" dirty="0"/>
              <a:t>cache</a:t>
            </a:r>
            <a:r>
              <a:rPr lang="zh-CN" altLang="en-US" dirty="0"/>
              <a:t>和数据</a:t>
            </a:r>
            <a:r>
              <a:rPr lang="en-US" altLang="zh-CN" dirty="0"/>
              <a:t>cache</a:t>
            </a:r>
            <a:r>
              <a:rPr lang="zh-CN" altLang="en-US" dirty="0"/>
              <a:t>时，所以</a:t>
            </a:r>
            <a:r>
              <a:rPr lang="en-US" altLang="zh-CN" dirty="0"/>
              <a:t>ARM9</a:t>
            </a:r>
            <a:r>
              <a:rPr lang="zh-CN" altLang="en-US" dirty="0"/>
              <a:t>是哈佛结构的，实际上现在称之为“改进的哈佛结构”。需要注意的是，哈佛结构和“改进型的哈佛结构”差别很大，所以称</a:t>
            </a:r>
            <a:r>
              <a:rPr lang="en-US" altLang="zh-CN" dirty="0"/>
              <a:t>ARM9</a:t>
            </a:r>
            <a:r>
              <a:rPr lang="zh-CN" altLang="en-US" dirty="0"/>
              <a:t>是哈佛结构，是不恰当的，甚至是错误的。可认为倘若禁止使用这两个</a:t>
            </a:r>
            <a:r>
              <a:rPr lang="en-US" altLang="zh-CN" dirty="0"/>
              <a:t>cache</a:t>
            </a:r>
            <a:r>
              <a:rPr lang="zh-CN" altLang="en-US" dirty="0"/>
              <a:t>，它就不能称之为哈佛结构，而应是冯诺依曼结构。对于</a:t>
            </a:r>
            <a:r>
              <a:rPr lang="en-US" altLang="zh-CN" dirty="0"/>
              <a:t>ARM9</a:t>
            </a:r>
            <a:r>
              <a:rPr lang="zh-CN" altLang="en-US" dirty="0"/>
              <a:t>是“改进型的哈佛结构”的简单解释是</a:t>
            </a:r>
            <a:r>
              <a:rPr lang="en-US" altLang="zh-CN" dirty="0"/>
              <a:t>ARM9</a:t>
            </a:r>
            <a:r>
              <a:rPr lang="zh-CN" altLang="en-US" dirty="0"/>
              <a:t>的</a:t>
            </a:r>
            <a:r>
              <a:rPr lang="en-US" altLang="zh-CN" dirty="0"/>
              <a:t>CPU</a:t>
            </a:r>
            <a:r>
              <a:rPr lang="zh-CN" altLang="en-US" dirty="0"/>
              <a:t>直接访问的是</a:t>
            </a:r>
            <a:r>
              <a:rPr lang="en-US" altLang="zh-CN" dirty="0"/>
              <a:t>cache</a:t>
            </a:r>
            <a:r>
              <a:rPr lang="zh-CN" altLang="en-US" dirty="0"/>
              <a:t>，而</a:t>
            </a:r>
            <a:r>
              <a:rPr lang="en-US" altLang="zh-CN" dirty="0"/>
              <a:t>cache</a:t>
            </a:r>
            <a:r>
              <a:rPr lang="zh-CN" altLang="en-US" dirty="0"/>
              <a:t>又分为指令</a:t>
            </a:r>
            <a:r>
              <a:rPr lang="en-US" altLang="zh-CN" dirty="0"/>
              <a:t>cache</a:t>
            </a:r>
            <a:r>
              <a:rPr lang="zh-CN" altLang="en-US" dirty="0"/>
              <a:t>和数据</a:t>
            </a:r>
            <a:r>
              <a:rPr lang="en-US" altLang="zh-CN" dirty="0"/>
              <a:t>cache</a:t>
            </a:r>
            <a:r>
              <a:rPr lang="zh-CN" altLang="en-US" dirty="0"/>
              <a:t>，这两个</a:t>
            </a:r>
            <a:r>
              <a:rPr lang="en-US" altLang="zh-CN" dirty="0"/>
              <a:t>cache</a:t>
            </a:r>
            <a:r>
              <a:rPr lang="zh-CN" altLang="en-US" dirty="0"/>
              <a:t>是独立的，所以可以同时访问指令和数据，也就是说能够并行运行。</a:t>
            </a:r>
          </a:p>
          <a:p>
            <a:endParaRPr lang="zh-CN" altLang="en-US" dirty="0"/>
          </a:p>
          <a:p>
            <a:r>
              <a:rPr lang="zh-CN" altLang="en-US" dirty="0"/>
              <a:t>　　但是，为什么要设计“改进型的哈佛结构”呢？因为原来的冯诺依曼结构虽然数据吞吐率低，但是总线结构简单，所以成本也低。哈佛结构由于复杂而又强大的总线结构，所以数据吞吐率高，运行速度更快，但是设计实现复杂，成本较高。“改进型的哈佛结构”结合了两者的长处，将其融合到一起，实现了优化。所以，在</a:t>
            </a:r>
            <a:r>
              <a:rPr lang="en-US" altLang="zh-CN" dirty="0"/>
              <a:t>ARM9</a:t>
            </a:r>
            <a:r>
              <a:rPr lang="zh-CN" altLang="en-US" dirty="0"/>
              <a:t>中既能看到冯诺依曼结构的影子，也能看到哈佛结构的影子。</a:t>
            </a:r>
          </a:p>
          <a:p>
            <a:endParaRPr lang="zh-CN" altLang="en-US" dirty="0"/>
          </a:p>
        </p:txBody>
      </p:sp>
      <p:sp>
        <p:nvSpPr>
          <p:cNvPr id="55300" name="灯片编号占位符 3">
            <a:extLst>
              <a:ext uri="{FF2B5EF4-FFF2-40B4-BE49-F238E27FC236}">
                <a16:creationId xmlns:a16="http://schemas.microsoft.com/office/drawing/2014/main" id="{957917C8-6BE9-4333-A84E-A8D220AE29AF}"/>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DDDCBAB1-8032-4C8B-9C67-17D49E4CD384}" type="slidenum">
              <a:rPr kumimoji="1" lang="zh-CN" altLang="en-US"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tabLst/>
                <a:defRPr/>
              </a:pPr>
              <a:t>91</a:t>
            </a:fld>
            <a:endParaRPr kumimoji="1" lang="en-US" altLang="zh-CN" sz="13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9644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8890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51702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9033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Date Placeholder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333F8C-A495-4F1F-A548-3267C9F8CEE7}" type="datetime1">
              <a:rPr kumimoji="1" lang="zh-CN" altLang="en-US"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2021/6/11</a:t>
            </a:fld>
            <a:endParaRPr kumimoji="1" lang="en-US" altLang="zh-CN" sz="1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B8E0ED6-3112-4245-AC2B-C02DD2832086}"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9471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125</a:t>
            </a:fld>
            <a:endParaRPr lang="zh-CN" altLang="en-US"/>
          </a:p>
        </p:txBody>
      </p:sp>
    </p:spTree>
    <p:extLst>
      <p:ext uri="{BB962C8B-B14F-4D97-AF65-F5344CB8AC3E}">
        <p14:creationId xmlns:p14="http://schemas.microsoft.com/office/powerpoint/2010/main" val="2505407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串行异步协议</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126</a:t>
            </a:fld>
            <a:endParaRPr lang="zh-CN" altLang="en-US"/>
          </a:p>
        </p:txBody>
      </p:sp>
    </p:spTree>
    <p:extLst>
      <p:ext uri="{BB962C8B-B14F-4D97-AF65-F5344CB8AC3E}">
        <p14:creationId xmlns:p14="http://schemas.microsoft.com/office/powerpoint/2010/main" val="3808445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891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ARM</a:t>
            </a:r>
            <a:r>
              <a:rPr lang="zh-CN" altLang="en-US" dirty="0"/>
              <a:t>主存和辅存的种类</a:t>
            </a:r>
            <a:endParaRPr lang="en-US" altLang="zh-CN" dirty="0"/>
          </a:p>
          <a:p>
            <a:endParaRPr lang="en-US" altLang="zh-CN" dirty="0"/>
          </a:p>
          <a:p>
            <a:r>
              <a:rPr lang="zh-CN" altLang="en-US" dirty="0"/>
              <a:t>主存：通常是</a:t>
            </a:r>
            <a:r>
              <a:rPr lang="en-US" altLang="zh-CN" dirty="0"/>
              <a:t>cache</a:t>
            </a:r>
            <a:r>
              <a:rPr lang="zh-CN" altLang="en-US" dirty="0"/>
              <a:t>或者</a:t>
            </a:r>
            <a:r>
              <a:rPr lang="en-US" altLang="zh-CN" dirty="0"/>
              <a:t>ram</a:t>
            </a:r>
            <a:r>
              <a:rPr lang="zh-CN" altLang="en-US" dirty="0"/>
              <a:t>，是可以直接运行代码的部分</a:t>
            </a:r>
            <a:endParaRPr lang="en-US" altLang="zh-CN" dirty="0"/>
          </a:p>
          <a:p>
            <a:r>
              <a:rPr lang="zh-CN" altLang="en-US" dirty="0"/>
              <a:t>辅存：</a:t>
            </a:r>
            <a:r>
              <a:rPr lang="en-US" altLang="zh-CN" dirty="0" err="1"/>
              <a:t>ssd</a:t>
            </a:r>
            <a:r>
              <a:rPr lang="zh-CN" altLang="en-US" dirty="0"/>
              <a:t>等</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13</a:t>
            </a:fld>
            <a:endParaRPr lang="zh-CN" altLang="en-US"/>
          </a:p>
        </p:txBody>
      </p:sp>
    </p:spTree>
    <p:extLst>
      <p:ext uri="{BB962C8B-B14F-4D97-AF65-F5344CB8AC3E}">
        <p14:creationId xmlns:p14="http://schemas.microsoft.com/office/powerpoint/2010/main" val="302029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嵌入式系统及安全概论</a:t>
            </a:r>
            <a:endParaRPr kumimoji="1"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5000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237</a:t>
            </a:fld>
            <a:endParaRPr lang="zh-CN" altLang="en-US"/>
          </a:p>
        </p:txBody>
      </p:sp>
    </p:spTree>
    <p:extLst>
      <p:ext uri="{BB962C8B-B14F-4D97-AF65-F5344CB8AC3E}">
        <p14:creationId xmlns:p14="http://schemas.microsoft.com/office/powerpoint/2010/main" val="554778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嵌入式</a:t>
            </a:r>
            <a:r>
              <a:rPr lang="en-US" altLang="zh-CN" dirty="0" err="1"/>
              <a:t>linux</a:t>
            </a:r>
            <a:r>
              <a:rPr lang="zh-CN" altLang="en-US" dirty="0"/>
              <a:t>种类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0" dirty="0">
                <a:solidFill>
                  <a:prstClr val="black"/>
                </a:solidFill>
                <a:latin typeface="宋体" pitchFamily="2" charset="-122"/>
                <a:ea typeface="宋体" pitchFamily="2" charset="-122"/>
              </a:rPr>
              <a:t>Linux: </a:t>
            </a:r>
            <a:r>
              <a:rPr lang="en-US" altLang="zh-CN" sz="1200" b="0" kern="0" dirty="0" err="1">
                <a:solidFill>
                  <a:prstClr val="black"/>
                </a:solidFill>
                <a:latin typeface="宋体" pitchFamily="2" charset="-122"/>
                <a:ea typeface="宋体" pitchFamily="2" charset="-122"/>
              </a:rPr>
              <a:t>Embedix</a:t>
            </a:r>
            <a:r>
              <a:rPr lang="en-US" altLang="en-US" sz="1200" b="0" kern="0" dirty="0" err="1">
                <a:solidFill>
                  <a:prstClr val="black"/>
                </a:solidFill>
                <a:latin typeface="宋体" pitchFamily="2" charset="-122"/>
                <a:ea typeface="宋体" pitchFamily="2" charset="-122"/>
              </a:rPr>
              <a:t>，</a:t>
            </a:r>
            <a:r>
              <a:rPr lang="en-US" altLang="zh-CN" sz="1200" b="0" kern="0" dirty="0" err="1">
                <a:solidFill>
                  <a:prstClr val="black"/>
                </a:solidFill>
                <a:latin typeface="宋体" pitchFamily="2" charset="-122"/>
                <a:ea typeface="宋体" pitchFamily="2" charset="-122"/>
              </a:rPr>
              <a:t>ETLinux</a:t>
            </a:r>
            <a:r>
              <a:rPr lang="en-US" altLang="en-US" sz="1200" b="0" kern="0" dirty="0" err="1">
                <a:solidFill>
                  <a:prstClr val="black"/>
                </a:solidFill>
                <a:latin typeface="宋体" pitchFamily="2" charset="-122"/>
                <a:ea typeface="宋体" pitchFamily="2" charset="-122"/>
              </a:rPr>
              <a:t>，</a:t>
            </a:r>
            <a:r>
              <a:rPr lang="en-US" altLang="zh-CN" sz="1200" b="0" kern="0" dirty="0" err="1">
                <a:solidFill>
                  <a:prstClr val="black"/>
                </a:solidFill>
                <a:latin typeface="宋体" pitchFamily="2" charset="-122"/>
                <a:ea typeface="宋体" pitchFamily="2" charset="-122"/>
              </a:rPr>
              <a:t>LEM</a:t>
            </a:r>
            <a:r>
              <a:rPr lang="en-US" altLang="en-US" sz="1200" b="0" kern="0" dirty="0" err="1">
                <a:solidFill>
                  <a:prstClr val="black"/>
                </a:solidFill>
                <a:latin typeface="宋体" pitchFamily="2" charset="-122"/>
                <a:ea typeface="宋体" pitchFamily="2" charset="-122"/>
              </a:rPr>
              <a:t>，</a:t>
            </a:r>
            <a:r>
              <a:rPr lang="en-US" altLang="zh-CN" sz="1200" b="0" kern="0" dirty="0" err="1">
                <a:solidFill>
                  <a:prstClr val="black"/>
                </a:solidFill>
                <a:latin typeface="宋体" pitchFamily="2" charset="-122"/>
                <a:ea typeface="宋体" pitchFamily="2" charset="-122"/>
              </a:rPr>
              <a:t>RTLinux</a:t>
            </a:r>
            <a:r>
              <a:rPr lang="en-US" altLang="zh-CN" sz="1200" b="0" kern="0" dirty="0">
                <a:solidFill>
                  <a:prstClr val="black"/>
                </a:solidFill>
                <a:latin typeface="宋体" pitchFamily="2" charset="-122"/>
                <a:ea typeface="宋体" pitchFamily="2" charset="-122"/>
              </a:rPr>
              <a:t>, </a:t>
            </a:r>
            <a:r>
              <a:rPr lang="en-US" altLang="zh-CN" sz="1200" b="0" kern="0" dirty="0" err="1">
                <a:solidFill>
                  <a:prstClr val="black"/>
                </a:solidFill>
                <a:latin typeface="宋体" pitchFamily="2" charset="-122"/>
                <a:ea typeface="宋体" pitchFamily="2" charset="-122"/>
              </a:rPr>
              <a:t>LinuxRouterProject</a:t>
            </a:r>
            <a:r>
              <a:rPr lang="en-US" altLang="en-US" sz="1200" b="0" kern="0" dirty="0" err="1">
                <a:solidFill>
                  <a:prstClr val="black"/>
                </a:solidFill>
                <a:latin typeface="宋体" pitchFamily="2" charset="-122"/>
                <a:ea typeface="宋体" pitchFamily="2" charset="-122"/>
              </a:rPr>
              <a:t>，</a:t>
            </a:r>
            <a:r>
              <a:rPr lang="en-US" altLang="zh-CN" sz="1200" b="0" kern="0" dirty="0" err="1">
                <a:solidFill>
                  <a:prstClr val="black"/>
                </a:solidFill>
                <a:latin typeface="宋体" pitchFamily="2" charset="-122"/>
                <a:ea typeface="宋体" pitchFamily="2" charset="-122"/>
              </a:rPr>
              <a:t>LOAF</a:t>
            </a:r>
            <a:r>
              <a:rPr lang="en-US" altLang="en-US" sz="1200" b="0" kern="0" dirty="0" err="1">
                <a:solidFill>
                  <a:prstClr val="black"/>
                </a:solidFill>
                <a:latin typeface="宋体" pitchFamily="2" charset="-122"/>
                <a:ea typeface="宋体" pitchFamily="2" charset="-122"/>
              </a:rPr>
              <a:t>，</a:t>
            </a:r>
            <a:r>
              <a:rPr lang="en-US" altLang="zh-CN" sz="1200" b="0" kern="0" dirty="0" err="1">
                <a:solidFill>
                  <a:prstClr val="black"/>
                </a:solidFill>
                <a:latin typeface="宋体" pitchFamily="2" charset="-122"/>
                <a:ea typeface="宋体" pitchFamily="2" charset="-122"/>
              </a:rPr>
              <a:t>uCLinux</a:t>
            </a:r>
            <a:r>
              <a:rPr lang="en-US" altLang="en-US" sz="1200" b="0" kern="0" dirty="0" err="1">
                <a:solidFill>
                  <a:prstClr val="black"/>
                </a:solidFill>
                <a:latin typeface="宋体" pitchFamily="2" charset="-122"/>
                <a:ea typeface="宋体" pitchFamily="2" charset="-122"/>
              </a:rPr>
              <a:t>，</a:t>
            </a:r>
            <a:r>
              <a:rPr lang="en-US" altLang="zh-CN" sz="1200" b="0" kern="0" dirty="0" err="1">
                <a:solidFill>
                  <a:prstClr val="black"/>
                </a:solidFill>
                <a:latin typeface="宋体" pitchFamily="2" charset="-122"/>
                <a:ea typeface="宋体" pitchFamily="2" charset="-122"/>
              </a:rPr>
              <a:t>muLinux</a:t>
            </a:r>
            <a:r>
              <a:rPr lang="en-US" altLang="en-US" sz="1200" b="0" kern="0" dirty="0" err="1">
                <a:solidFill>
                  <a:prstClr val="black"/>
                </a:solidFill>
                <a:latin typeface="宋体" pitchFamily="2" charset="-122"/>
                <a:ea typeface="宋体" pitchFamily="2" charset="-122"/>
              </a:rPr>
              <a:t>，</a:t>
            </a:r>
            <a:r>
              <a:rPr lang="en-US" altLang="zh-CN" sz="1200" b="0" kern="0" dirty="0" err="1">
                <a:solidFill>
                  <a:prstClr val="black"/>
                </a:solidFill>
                <a:latin typeface="宋体" pitchFamily="2" charset="-122"/>
                <a:ea typeface="宋体" pitchFamily="2" charset="-122"/>
              </a:rPr>
              <a:t>ThinLinux</a:t>
            </a:r>
            <a:r>
              <a:rPr lang="en-US" altLang="en-US" sz="1200" b="0" kern="0" dirty="0" err="1">
                <a:solidFill>
                  <a:prstClr val="black"/>
                </a:solidFill>
                <a:latin typeface="宋体" pitchFamily="2" charset="-122"/>
                <a:ea typeface="宋体" pitchFamily="2" charset="-122"/>
              </a:rPr>
              <a:t>，</a:t>
            </a:r>
            <a:r>
              <a:rPr lang="en-US" altLang="zh-CN" sz="1200" b="0" kern="0" dirty="0" err="1">
                <a:solidFill>
                  <a:prstClr val="black"/>
                </a:solidFill>
                <a:latin typeface="宋体" pitchFamily="2" charset="-122"/>
                <a:ea typeface="宋体" pitchFamily="2" charset="-122"/>
              </a:rPr>
              <a:t>FirePlug</a:t>
            </a:r>
            <a:r>
              <a:rPr lang="zh-CN" altLang="en-US" sz="1200" b="0" kern="0" dirty="0">
                <a:solidFill>
                  <a:prstClr val="black"/>
                </a:solidFill>
                <a:latin typeface="宋体" pitchFamily="2" charset="-122"/>
                <a:ea typeface="宋体" pitchFamily="2" charset="-122"/>
              </a:rPr>
              <a:t>和</a:t>
            </a:r>
            <a:r>
              <a:rPr lang="en-US" altLang="zh-CN" sz="1200" b="0" kern="0" dirty="0" err="1">
                <a:solidFill>
                  <a:prstClr val="black"/>
                </a:solidFill>
                <a:latin typeface="宋体" pitchFamily="2" charset="-122"/>
                <a:ea typeface="宋体" pitchFamily="2" charset="-122"/>
              </a:rPr>
              <a:t>PizzaBoxLinux</a:t>
            </a:r>
            <a:endParaRPr lang="en-US" altLang="zh-CN" sz="1200" b="0" kern="0" dirty="0">
              <a:solidFill>
                <a:prstClr val="black"/>
              </a:solidFill>
              <a:latin typeface="宋体" pitchFamily="2" charset="-122"/>
              <a:ea typeface="宋体" pitchFamily="2" charset="-122"/>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258</a:t>
            </a:fld>
            <a:endParaRPr lang="zh-CN" altLang="en-US"/>
          </a:p>
        </p:txBody>
      </p:sp>
    </p:spTree>
    <p:extLst>
      <p:ext uri="{BB962C8B-B14F-4D97-AF65-F5344CB8AC3E}">
        <p14:creationId xmlns:p14="http://schemas.microsoft.com/office/powerpoint/2010/main" val="3307837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嵌入式</a:t>
            </a:r>
            <a:r>
              <a:rPr lang="en-US" altLang="zh-CN" dirty="0"/>
              <a:t>Linux</a:t>
            </a:r>
            <a:r>
              <a:rPr lang="zh-CN" altLang="en-US" dirty="0"/>
              <a:t>启动</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B9FC78-D8D3-4737-847A-332C2A12D2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56927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嵌入式</a:t>
            </a:r>
            <a:r>
              <a:rPr lang="en-US" altLang="zh-CN" dirty="0" err="1"/>
              <a:t>linux</a:t>
            </a:r>
            <a:r>
              <a:rPr lang="zh-CN" altLang="en-US" dirty="0"/>
              <a:t>存储</a:t>
            </a:r>
            <a:endParaRPr lang="en-US" altLang="zh-CN" dirty="0"/>
          </a:p>
          <a:p>
            <a:endParaRPr lang="en-US" altLang="zh-CN" dirty="0"/>
          </a:p>
          <a:p>
            <a:r>
              <a:rPr lang="zh-CN" altLang="en-US" dirty="0"/>
              <a:t>嵌入式</a:t>
            </a:r>
            <a:r>
              <a:rPr lang="en-US" altLang="zh-CN" dirty="0" err="1"/>
              <a:t>linux</a:t>
            </a:r>
            <a:r>
              <a:rPr lang="zh-CN" altLang="en-US" dirty="0"/>
              <a:t>文件系统</a:t>
            </a:r>
            <a:endParaRPr lang="en-US" altLang="zh-CN" dirty="0"/>
          </a:p>
          <a:p>
            <a:endParaRPr lang="en-US" altLang="zh-CN" dirty="0"/>
          </a:p>
          <a:p>
            <a:r>
              <a:rPr lang="zh-CN" altLang="en-US" dirty="0"/>
              <a:t>存储及文件系统</a:t>
            </a:r>
            <a:endParaRPr lang="en-US" altLang="zh-CN"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273</a:t>
            </a:fld>
            <a:endParaRPr lang="zh-CN" altLang="en-US"/>
          </a:p>
        </p:txBody>
      </p:sp>
    </p:spTree>
    <p:extLst>
      <p:ext uri="{BB962C8B-B14F-4D97-AF65-F5344CB8AC3E}">
        <p14:creationId xmlns:p14="http://schemas.microsoft.com/office/powerpoint/2010/main" val="4090588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287</a:t>
            </a:fld>
            <a:endParaRPr lang="zh-CN" altLang="en-US"/>
          </a:p>
        </p:txBody>
      </p:sp>
    </p:spTree>
    <p:extLst>
      <p:ext uri="{BB962C8B-B14F-4D97-AF65-F5344CB8AC3E}">
        <p14:creationId xmlns:p14="http://schemas.microsoft.com/office/powerpoint/2010/main" val="825579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防数据撕裂</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300</a:t>
            </a:fld>
            <a:endParaRPr lang="zh-CN" altLang="en-US"/>
          </a:p>
        </p:txBody>
      </p:sp>
    </p:spTree>
    <p:extLst>
      <p:ext uri="{BB962C8B-B14F-4D97-AF65-F5344CB8AC3E}">
        <p14:creationId xmlns:p14="http://schemas.microsoft.com/office/powerpoint/2010/main" val="24812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313</a:t>
            </a:fld>
            <a:endParaRPr lang="zh-CN" altLang="en-US"/>
          </a:p>
        </p:txBody>
      </p:sp>
    </p:spTree>
    <p:extLst>
      <p:ext uri="{BB962C8B-B14F-4D97-AF65-F5344CB8AC3E}">
        <p14:creationId xmlns:p14="http://schemas.microsoft.com/office/powerpoint/2010/main" val="4077045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314</a:t>
            </a:fld>
            <a:endParaRPr lang="zh-CN" altLang="en-US"/>
          </a:p>
        </p:txBody>
      </p:sp>
    </p:spTree>
    <p:extLst>
      <p:ext uri="{BB962C8B-B14F-4D97-AF65-F5344CB8AC3E}">
        <p14:creationId xmlns:p14="http://schemas.microsoft.com/office/powerpoint/2010/main" val="453479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328</a:t>
            </a:fld>
            <a:endParaRPr lang="zh-CN" altLang="en-US"/>
          </a:p>
        </p:txBody>
      </p:sp>
    </p:spTree>
    <p:extLst>
      <p:ext uri="{BB962C8B-B14F-4D97-AF65-F5344CB8AC3E}">
        <p14:creationId xmlns:p14="http://schemas.microsoft.com/office/powerpoint/2010/main" val="4113561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独立向量：每个中断共享独立的入口地址</a:t>
            </a:r>
            <a:endParaRPr lang="en-US" altLang="zh-CN" dirty="0"/>
          </a:p>
          <a:p>
            <a:r>
              <a:rPr lang="zh-CN" altLang="en-US" dirty="0"/>
              <a:t>分组向量：若干中断共享组入口地址</a:t>
            </a:r>
            <a:endParaRPr lang="en-US" altLang="zh-CN" dirty="0"/>
          </a:p>
          <a:p>
            <a:r>
              <a:rPr lang="zh-CN" altLang="en-US" dirty="0"/>
              <a:t>统一向量：所有中断共享一个入口地址</a:t>
            </a:r>
            <a:endParaRPr lang="en-US" altLang="zh-CN" dirty="0"/>
          </a:p>
          <a:p>
            <a:endParaRPr lang="en-US" altLang="zh-CN" dirty="0"/>
          </a:p>
          <a:p>
            <a:r>
              <a:rPr lang="zh-CN" altLang="en-US" dirty="0"/>
              <a:t>普通中断</a:t>
            </a:r>
            <a:r>
              <a:rPr lang="en-US" altLang="zh-CN" dirty="0"/>
              <a:t>IRQ</a:t>
            </a:r>
            <a:r>
              <a:rPr lang="zh-CN" altLang="en-US" dirty="0"/>
              <a:t>与快速中断</a:t>
            </a:r>
            <a:r>
              <a:rPr lang="en-US" altLang="zh-CN" dirty="0"/>
              <a:t>FIQ(</a:t>
            </a:r>
            <a:r>
              <a:rPr lang="zh-CN" altLang="en-US" dirty="0"/>
              <a:t>教科书</a:t>
            </a:r>
            <a:r>
              <a:rPr lang="en-US" altLang="zh-CN" dirty="0"/>
              <a:t>P148</a:t>
            </a:r>
            <a:r>
              <a:rPr lang="zh-CN" altLang="en-US" dirty="0"/>
              <a:t>以及</a:t>
            </a:r>
            <a:r>
              <a:rPr lang="en-US" altLang="zh-CN" dirty="0"/>
              <a:t>detail review)</a:t>
            </a:r>
          </a:p>
          <a:p>
            <a:endParaRPr lang="en-US" altLang="zh-CN" dirty="0"/>
          </a:p>
          <a:p>
            <a:r>
              <a:rPr lang="en-US" altLang="zh-CN" dirty="0"/>
              <a:t>RTC</a:t>
            </a:r>
            <a:r>
              <a:rPr lang="zh-CN" altLang="en-US" dirty="0"/>
              <a:t>的类型：</a:t>
            </a:r>
            <a:endParaRPr lang="en-US" altLang="zh-CN" dirty="0"/>
          </a:p>
          <a:p>
            <a:r>
              <a:rPr lang="zh-CN" altLang="en-US" dirty="0"/>
              <a:t>片内</a:t>
            </a:r>
            <a:endParaRPr lang="en-US" altLang="zh-CN" dirty="0"/>
          </a:p>
          <a:p>
            <a:r>
              <a:rPr lang="zh-CN" altLang="en-US" dirty="0"/>
              <a:t>片外：精度高、功耗低</a:t>
            </a:r>
            <a:endParaRPr lang="en-US" altLang="zh-CN" dirty="0"/>
          </a:p>
          <a:p>
            <a:r>
              <a:rPr lang="zh-CN" altLang="en-US" dirty="0"/>
              <a:t>需要注意是否进位</a:t>
            </a:r>
            <a:r>
              <a:rPr lang="en-US" altLang="zh-CN" dirty="0"/>
              <a:t>(</a:t>
            </a:r>
            <a:r>
              <a:rPr lang="zh-CN" altLang="en-US" dirty="0"/>
              <a:t>有可能在读取的时候进位了</a:t>
            </a:r>
            <a:r>
              <a:rPr lang="en-US" altLang="zh-CN" dirty="0"/>
              <a:t>)</a:t>
            </a:r>
          </a:p>
          <a:p>
            <a:endParaRPr lang="en-US" altLang="zh-CN" dirty="0"/>
          </a:p>
          <a:p>
            <a:r>
              <a:rPr lang="en-US" altLang="zh-CN" dirty="0"/>
              <a:t>DMA</a:t>
            </a:r>
            <a:r>
              <a:rPr lang="zh-CN" altLang="en-US" dirty="0"/>
              <a:t>对</a:t>
            </a:r>
            <a:r>
              <a:rPr lang="en-US" altLang="zh-CN" dirty="0"/>
              <a:t>CPU</a:t>
            </a:r>
            <a:r>
              <a:rPr lang="zh-CN" altLang="en-US" dirty="0"/>
              <a:t>的时序有影响</a:t>
            </a:r>
            <a:r>
              <a:rPr lang="en-US" altLang="zh-CN" dirty="0"/>
              <a:t>(</a:t>
            </a:r>
            <a:r>
              <a:rPr lang="zh-CN" altLang="en-US" dirty="0"/>
              <a:t>有时会抢占总线的时钟周期</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14</a:t>
            </a:fld>
            <a:endParaRPr lang="zh-CN" altLang="en-US"/>
          </a:p>
        </p:txBody>
      </p:sp>
    </p:spTree>
    <p:extLst>
      <p:ext uri="{BB962C8B-B14F-4D97-AF65-F5344CB8AC3E}">
        <p14:creationId xmlns:p14="http://schemas.microsoft.com/office/powerpoint/2010/main" val="2812078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RTOS</a:t>
            </a:r>
            <a:r>
              <a:rPr lang="zh-CN" altLang="en-US" dirty="0"/>
              <a:t>优缺点</a:t>
            </a:r>
            <a:endParaRPr lang="en-US" altLang="zh-CN" dirty="0"/>
          </a:p>
          <a:p>
            <a:endParaRPr lang="en-US" altLang="zh-CN" dirty="0"/>
          </a:p>
          <a:p>
            <a:r>
              <a:rPr lang="en-US" altLang="zh-CN" dirty="0"/>
              <a:t>RTOS</a:t>
            </a:r>
            <a:r>
              <a:rPr lang="zh-CN" altLang="en-US" dirty="0"/>
              <a:t>优点</a:t>
            </a:r>
            <a:endParaRPr lang="en-US" altLang="zh-CN" dirty="0"/>
          </a:p>
          <a:p>
            <a:r>
              <a:rPr lang="en-US" altLang="zh-CN" dirty="0"/>
              <a:t>RTOS</a:t>
            </a:r>
            <a:r>
              <a:rPr lang="zh-CN" altLang="en-US" dirty="0"/>
              <a:t>缺点</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330</a:t>
            </a:fld>
            <a:endParaRPr lang="zh-CN" altLang="en-US"/>
          </a:p>
        </p:txBody>
      </p:sp>
    </p:spTree>
    <p:extLst>
      <p:ext uri="{BB962C8B-B14F-4D97-AF65-F5344CB8AC3E}">
        <p14:creationId xmlns:p14="http://schemas.microsoft.com/office/powerpoint/2010/main" val="1234173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什么时候使用</a:t>
            </a:r>
            <a:r>
              <a:rPr lang="en-US" altLang="zh-CN" dirty="0"/>
              <a:t>RTOS</a:t>
            </a:r>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332</a:t>
            </a:fld>
            <a:endParaRPr lang="zh-CN" altLang="en-US"/>
          </a:p>
        </p:txBody>
      </p:sp>
    </p:spTree>
    <p:extLst>
      <p:ext uri="{BB962C8B-B14F-4D97-AF65-F5344CB8AC3E}">
        <p14:creationId xmlns:p14="http://schemas.microsoft.com/office/powerpoint/2010/main" val="2014242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337</a:t>
            </a:fld>
            <a:endParaRPr lang="zh-CN" altLang="en-US"/>
          </a:p>
        </p:txBody>
      </p:sp>
    </p:spTree>
    <p:extLst>
      <p:ext uri="{BB962C8B-B14F-4D97-AF65-F5344CB8AC3E}">
        <p14:creationId xmlns:p14="http://schemas.microsoft.com/office/powerpoint/2010/main" val="2251744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代码可靠性</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351</a:t>
            </a:fld>
            <a:endParaRPr lang="zh-CN" altLang="en-US"/>
          </a:p>
        </p:txBody>
      </p:sp>
    </p:spTree>
    <p:extLst>
      <p:ext uri="{BB962C8B-B14F-4D97-AF65-F5344CB8AC3E}">
        <p14:creationId xmlns:p14="http://schemas.microsoft.com/office/powerpoint/2010/main" val="3227393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A28EE70E-072F-447B-8198-0827EC304D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a:extLst>
              <a:ext uri="{FF2B5EF4-FFF2-40B4-BE49-F238E27FC236}">
                <a16:creationId xmlns:a16="http://schemas.microsoft.com/office/drawing/2014/main" id="{5AED59CC-1C23-4340-B0C7-B1B08FF039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5540" name="灯片编号占位符 3">
            <a:extLst>
              <a:ext uri="{FF2B5EF4-FFF2-40B4-BE49-F238E27FC236}">
                <a16:creationId xmlns:a16="http://schemas.microsoft.com/office/drawing/2014/main" id="{F10FAC3B-D073-499B-B0DF-4002C4ED70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BA8B9B9-6AF5-4B7A-9684-77AB49CDE954}"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360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2475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主动攻击</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366</a:t>
            </a:fld>
            <a:endParaRPr lang="zh-CN" altLang="en-US"/>
          </a:p>
        </p:txBody>
      </p:sp>
    </p:spTree>
    <p:extLst>
      <p:ext uri="{BB962C8B-B14F-4D97-AF65-F5344CB8AC3E}">
        <p14:creationId xmlns:p14="http://schemas.microsoft.com/office/powerpoint/2010/main" val="4058716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主动攻击</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368</a:t>
            </a:fld>
            <a:endParaRPr lang="zh-CN" altLang="en-US"/>
          </a:p>
        </p:txBody>
      </p:sp>
    </p:spTree>
    <p:extLst>
      <p:ext uri="{BB962C8B-B14F-4D97-AF65-F5344CB8AC3E}">
        <p14:creationId xmlns:p14="http://schemas.microsoft.com/office/powerpoint/2010/main" val="1339614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a:solidFill>
              <a:srgbClr val="000000">
                <a:alpha val="100000"/>
              </a:srgbClr>
            </a:solidFill>
            <a:miter lim="800000"/>
          </a:ln>
        </p:spPr>
      </p:sp>
      <p:sp>
        <p:nvSpPr>
          <p:cNvPr id="96259" name="备注占位符 2"/>
          <p:cNvSpPr>
            <a:spLocks noGrp="1"/>
          </p:cNvSpPr>
          <p:nvPr>
            <p:ph type="body" idx="1"/>
          </p:nvPr>
        </p:nvSpPr>
        <p:spPr>
          <a:noFill/>
          <a:ln>
            <a:noFill/>
          </a:ln>
        </p:spPr>
        <p:txBody>
          <a:bodyPr wrap="square" lIns="91440" tIns="45720" rIns="91440" bIns="45720" anchor="t"/>
          <a:lstStyle/>
          <a:p>
            <a:pPr lvl="0"/>
            <a:r>
              <a:rPr lang="zh-CN" altLang="en-US" dirty="0"/>
              <a:t>第一层实际物流流程；</a:t>
            </a:r>
          </a:p>
          <a:p>
            <a:pPr lvl="0"/>
            <a:r>
              <a:rPr lang="zh-CN" altLang="en-US" dirty="0"/>
              <a:t>第一层传感和操纵物理流程的功能；</a:t>
            </a:r>
          </a:p>
          <a:p>
            <a:pPr lvl="0"/>
            <a:r>
              <a:rPr lang="zh-CN" altLang="en-US" dirty="0"/>
              <a:t>第二层监测和控制物理流程的功能；</a:t>
            </a:r>
          </a:p>
          <a:p>
            <a:pPr lvl="0"/>
            <a:r>
              <a:rPr lang="zh-CN" altLang="en-US" dirty="0"/>
              <a:t>第三层管理工作流来生产预期最终产品的功能；</a:t>
            </a:r>
          </a:p>
          <a:p>
            <a:pPr lvl="0"/>
            <a:r>
              <a:rPr lang="zh-CN" altLang="en-US" dirty="0"/>
              <a:t>第四层管理制造组织所需要的、与业务相关的活动的功能；</a:t>
            </a:r>
          </a:p>
        </p:txBody>
      </p:sp>
      <p:sp>
        <p:nvSpPr>
          <p:cNvPr id="9626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marL="0" marR="0" lvl="0" indent="0" algn="r" defTabSz="914400" rtl="0" eaLnBrk="1" fontAlgn="auto" latinLnBrk="0" hangingPunct="1">
              <a:lnSpc>
                <a:spcPct val="100000"/>
              </a:lnSpc>
              <a:spcBef>
                <a:spcPct val="0"/>
              </a:spcBef>
              <a:spcAft>
                <a:spcPts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427</a:t>
            </a:fld>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00664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a:solidFill>
              <a:srgbClr val="000000">
                <a:alpha val="100000"/>
              </a:srgbClr>
            </a:solidFill>
            <a:miter lim="800000"/>
          </a:ln>
        </p:spPr>
      </p:sp>
      <p:sp>
        <p:nvSpPr>
          <p:cNvPr id="97283" name="备注占位符 2"/>
          <p:cNvSpPr>
            <a:spLocks noGrp="1"/>
          </p:cNvSpPr>
          <p:nvPr>
            <p:ph type="body" idx="1"/>
          </p:nvPr>
        </p:nvSpPr>
        <p:spPr>
          <a:noFill/>
          <a:ln>
            <a:noFill/>
          </a:ln>
        </p:spPr>
        <p:txBody>
          <a:bodyPr wrap="square" lIns="91440" tIns="45720" rIns="91440" bIns="45720" anchor="t"/>
          <a:lstStyle/>
          <a:p>
            <a:pPr lvl="0"/>
            <a:r>
              <a:rPr lang="zh-CN" altLang="en-US" dirty="0"/>
              <a:t>第一层实际物流流程；</a:t>
            </a:r>
          </a:p>
          <a:p>
            <a:pPr lvl="0"/>
            <a:r>
              <a:rPr lang="zh-CN" altLang="en-US" dirty="0"/>
              <a:t>第一层传感和操纵物理流程的功能；</a:t>
            </a:r>
          </a:p>
          <a:p>
            <a:pPr lvl="0"/>
            <a:r>
              <a:rPr lang="zh-CN" altLang="en-US" dirty="0"/>
              <a:t>第二层监测和控制物理流程的功能；</a:t>
            </a:r>
          </a:p>
          <a:p>
            <a:pPr lvl="0"/>
            <a:r>
              <a:rPr lang="zh-CN" altLang="en-US" dirty="0"/>
              <a:t>第三层管理工作流来生产预期最终产品的功能；</a:t>
            </a:r>
          </a:p>
          <a:p>
            <a:pPr lvl="0"/>
            <a:r>
              <a:rPr lang="zh-CN" altLang="en-US" dirty="0"/>
              <a:t>第四层管理制造组织所需要的、与业务相关的活动的功能；</a:t>
            </a:r>
          </a:p>
        </p:txBody>
      </p:sp>
      <p:sp>
        <p:nvSpPr>
          <p:cNvPr id="9728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marL="0" marR="0" lvl="0" indent="0" algn="r" defTabSz="914400" rtl="0" eaLnBrk="1" fontAlgn="auto" latinLnBrk="0" hangingPunct="1">
              <a:lnSpc>
                <a:spcPct val="100000"/>
              </a:lnSpc>
              <a:spcBef>
                <a:spcPct val="0"/>
              </a:spcBef>
              <a:spcAft>
                <a:spcPts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429</a:t>
            </a:fld>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25564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a:ln>
            <a:solidFill>
              <a:srgbClr val="000000">
                <a:alpha val="100000"/>
              </a:srgbClr>
            </a:solidFill>
            <a:miter lim="800000"/>
          </a:ln>
        </p:spPr>
      </p:sp>
      <p:sp>
        <p:nvSpPr>
          <p:cNvPr id="99331" name="备注占位符 2"/>
          <p:cNvSpPr>
            <a:spLocks noGrp="1"/>
          </p:cNvSpPr>
          <p:nvPr>
            <p:ph type="body" idx="1"/>
          </p:nvPr>
        </p:nvSpPr>
        <p:spPr>
          <a:noFill/>
          <a:ln>
            <a:noFill/>
          </a:ln>
        </p:spPr>
        <p:txBody>
          <a:bodyPr wrap="square" lIns="91440" tIns="45720" rIns="91440" bIns="45720" anchor="t"/>
          <a:lstStyle/>
          <a:p>
            <a:pPr lvl="0"/>
            <a:r>
              <a:rPr lang="zh-CN" altLang="en-US" dirty="0"/>
              <a:t>上图是</a:t>
            </a:r>
            <a:r>
              <a:rPr lang="en-US" altLang="zh-CN" dirty="0"/>
              <a:t>2008</a:t>
            </a:r>
            <a:r>
              <a:rPr lang="zh-CN" altLang="en-US" dirty="0"/>
              <a:t>年，当时的总统艾哈迈迪</a:t>
            </a:r>
            <a:r>
              <a:rPr lang="en-US" altLang="zh-CN" dirty="0"/>
              <a:t>.</a:t>
            </a:r>
            <a:r>
              <a:rPr lang="zh-CN" altLang="en-US" dirty="0"/>
              <a:t>内贾德在</a:t>
            </a:r>
            <a:r>
              <a:rPr lang="en-US" altLang="zh-CN" dirty="0"/>
              <a:t>Natanz</a:t>
            </a:r>
            <a:r>
              <a:rPr lang="zh-CN" altLang="en-US" dirty="0"/>
              <a:t>的控制室观看</a:t>
            </a:r>
            <a:r>
              <a:rPr lang="en-US" altLang="zh-CN" dirty="0"/>
              <a:t>SCADA</a:t>
            </a:r>
            <a:r>
              <a:rPr lang="zh-CN" altLang="en-US" dirty="0"/>
              <a:t>的场景。面对摄影师的屏幕显示两个离心机已经被隔离，提示存在问题，但这并没有影响整个工艺流程的持续运行。（</a:t>
            </a:r>
            <a:r>
              <a:rPr lang="zh-CN" altLang="en-US" b="1" dirty="0"/>
              <a:t>红色高亮显示的是有问题的离心机</a:t>
            </a:r>
            <a:r>
              <a:rPr lang="zh-CN" altLang="en-US" dirty="0"/>
              <a:t>）</a:t>
            </a:r>
          </a:p>
        </p:txBody>
      </p:sp>
      <p:sp>
        <p:nvSpPr>
          <p:cNvPr id="9933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marL="0" marR="0" lvl="0" indent="0" algn="r" defTabSz="914400" rtl="0" eaLnBrk="1" fontAlgn="auto" latinLnBrk="0" hangingPunct="1">
              <a:lnSpc>
                <a:spcPct val="100000"/>
              </a:lnSpc>
              <a:spcBef>
                <a:spcPct val="0"/>
              </a:spcBef>
              <a:spcAft>
                <a:spcPts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431</a:t>
            </a:fld>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94108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异步串行协议</a:t>
            </a:r>
            <a:endParaRPr lang="en-US" altLang="zh-CN" dirty="0"/>
          </a:p>
          <a:p>
            <a:r>
              <a:rPr lang="zh-CN" altLang="en-US" dirty="0"/>
              <a:t>有移位寄存器和缓冲区，缓冲区的大小决定中断响应的实时性要求，缓冲区的大小越大，对中断的实时性要求越低</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15</a:t>
            </a:fld>
            <a:endParaRPr lang="zh-CN" altLang="en-US"/>
          </a:p>
        </p:txBody>
      </p:sp>
    </p:spTree>
    <p:extLst>
      <p:ext uri="{BB962C8B-B14F-4D97-AF65-F5344CB8AC3E}">
        <p14:creationId xmlns:p14="http://schemas.microsoft.com/office/powerpoint/2010/main" val="1579175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558925" y="284163"/>
            <a:ext cx="3740150" cy="2805112"/>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组态：在窗口环境内，进行对象的定义、制作和编辑，并设定其状态特征（属性）参数，将此项工作称为组态。</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MCGS</a:t>
            </a:r>
            <a:r>
              <a:rPr lang="zh-CN" altLang="zh-CN" sz="1200" kern="1200" dirty="0">
                <a:solidFill>
                  <a:schemeClr val="tx1"/>
                </a:solidFill>
                <a:effectLst/>
                <a:latin typeface="+mn-lt"/>
                <a:ea typeface="+mn-ea"/>
                <a:cs typeface="+mn-cs"/>
              </a:rPr>
              <a:t>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监视与控制通用系统</a:t>
            </a:r>
            <a:r>
              <a:rPr lang="en-US" altLang="zh-CN" sz="1200" kern="1200" dirty="0">
                <a:solidFill>
                  <a:schemeClr val="tx1"/>
                </a:solidFill>
                <a:effectLst/>
                <a:latin typeface="+mn-lt"/>
                <a:ea typeface="+mn-ea"/>
                <a:cs typeface="+mn-cs"/>
              </a:rPr>
              <a:t>“, MCGS</a:t>
            </a:r>
            <a:r>
              <a:rPr lang="zh-CN" altLang="zh-CN" sz="1200" kern="1200" dirty="0">
                <a:solidFill>
                  <a:schemeClr val="tx1"/>
                </a:solidFill>
                <a:effectLst/>
                <a:latin typeface="+mn-lt"/>
                <a:ea typeface="+mn-ea"/>
                <a:cs typeface="+mn-cs"/>
              </a:rPr>
              <a:t>是为工业过程控制和实时监测领域服务的通用计算机系统软件</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MCGS</a:t>
            </a:r>
            <a:r>
              <a:rPr lang="zh-CN" altLang="zh-CN" sz="1200" kern="1200" dirty="0">
                <a:solidFill>
                  <a:schemeClr val="tx1"/>
                </a:solidFill>
                <a:effectLst/>
                <a:latin typeface="+mn-lt"/>
                <a:ea typeface="+mn-ea"/>
                <a:cs typeface="+mn-cs"/>
              </a:rPr>
              <a:t>组态软件（以下简称</a:t>
            </a:r>
            <a:r>
              <a:rPr lang="en-US" altLang="zh-CN" sz="1200" kern="1200" dirty="0">
                <a:solidFill>
                  <a:schemeClr val="tx1"/>
                </a:solidFill>
                <a:effectLst/>
                <a:latin typeface="+mn-lt"/>
                <a:ea typeface="+mn-ea"/>
                <a:cs typeface="+mn-cs"/>
              </a:rPr>
              <a:t>MCGS</a:t>
            </a:r>
            <a:r>
              <a:rPr lang="zh-CN" altLang="zh-CN" sz="1200" kern="1200" dirty="0">
                <a:solidFill>
                  <a:schemeClr val="tx1"/>
                </a:solidFill>
                <a:effectLst/>
                <a:latin typeface="+mn-lt"/>
                <a:ea typeface="+mn-ea"/>
                <a:cs typeface="+mn-cs"/>
              </a:rPr>
              <a:t>）由“</a:t>
            </a:r>
            <a:r>
              <a:rPr lang="en-US" altLang="zh-CN" sz="1200" kern="1200" dirty="0">
                <a:solidFill>
                  <a:schemeClr val="tx1"/>
                </a:solidFill>
                <a:effectLst/>
                <a:latin typeface="+mn-lt"/>
                <a:ea typeface="+mn-ea"/>
                <a:cs typeface="+mn-cs"/>
              </a:rPr>
              <a:t>MCGS</a:t>
            </a:r>
            <a:r>
              <a:rPr lang="zh-CN" altLang="zh-CN" sz="1200" kern="1200" dirty="0">
                <a:solidFill>
                  <a:schemeClr val="tx1"/>
                </a:solidFill>
                <a:effectLst/>
                <a:latin typeface="+mn-lt"/>
                <a:ea typeface="+mn-ea"/>
                <a:cs typeface="+mn-cs"/>
              </a:rPr>
              <a:t>组态环境”和“</a:t>
            </a:r>
            <a:r>
              <a:rPr lang="en-US" altLang="zh-CN" sz="1200" kern="1200" dirty="0">
                <a:solidFill>
                  <a:schemeClr val="tx1"/>
                </a:solidFill>
                <a:effectLst/>
                <a:latin typeface="+mn-lt"/>
                <a:ea typeface="+mn-ea"/>
                <a:cs typeface="+mn-cs"/>
              </a:rPr>
              <a:t>MCGS</a:t>
            </a:r>
            <a:r>
              <a:rPr lang="zh-CN" altLang="zh-CN" sz="1200" kern="1200" dirty="0">
                <a:solidFill>
                  <a:schemeClr val="tx1"/>
                </a:solidFill>
                <a:effectLst/>
                <a:latin typeface="+mn-lt"/>
                <a:ea typeface="+mn-ea"/>
                <a:cs typeface="+mn-cs"/>
              </a:rPr>
              <a:t>运行环境”两个系统组成。两部分互相独立，又紧密相关。</a:t>
            </a:r>
          </a:p>
          <a:p>
            <a:r>
              <a:rPr lang="en-US" altLang="zh-CN" sz="1200" kern="1200" dirty="0">
                <a:solidFill>
                  <a:schemeClr val="tx1"/>
                </a:solidFill>
                <a:effectLst/>
                <a:latin typeface="+mn-lt"/>
                <a:ea typeface="+mn-ea"/>
                <a:cs typeface="+mn-cs"/>
              </a:rPr>
              <a:t>MCGS</a:t>
            </a:r>
            <a:r>
              <a:rPr lang="zh-CN" altLang="zh-CN" sz="1200" kern="1200" dirty="0">
                <a:solidFill>
                  <a:schemeClr val="tx1"/>
                </a:solidFill>
                <a:effectLst/>
                <a:latin typeface="+mn-lt"/>
                <a:ea typeface="+mn-ea"/>
                <a:cs typeface="+mn-cs"/>
              </a:rPr>
              <a:t>组态软件所建立的工程由主控窗口、设备窗口、用户窗口、实时数据库和运行策略五部分构成，每一部分分别进行组态操作，完成不同的工作，具有不同的特性。</a:t>
            </a:r>
            <a:endParaRPr lang="zh-CN" altLang="en-US" dirty="0"/>
          </a:p>
          <a:p>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68352F-E5CA-40D4-9BC2-8F72A54E44A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99965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a:solidFill>
              <a:srgbClr val="000000">
                <a:alpha val="100000"/>
              </a:srgbClr>
            </a:solidFill>
            <a:miter lim="800000"/>
          </a:ln>
        </p:spPr>
      </p:sp>
      <p:sp>
        <p:nvSpPr>
          <p:cNvPr id="100355" name="备注占位符 2"/>
          <p:cNvSpPr>
            <a:spLocks noGrp="1"/>
          </p:cNvSpPr>
          <p:nvPr>
            <p:ph type="body" idx="1"/>
          </p:nvPr>
        </p:nvSpPr>
        <p:spPr>
          <a:noFill/>
          <a:ln>
            <a:noFill/>
          </a:ln>
        </p:spPr>
        <p:txBody>
          <a:bodyPr wrap="square" lIns="91440" tIns="45720" rIns="91440" bIns="45720" anchor="t"/>
          <a:lstStyle/>
          <a:p>
            <a:pPr lvl="0"/>
            <a:r>
              <a:rPr lang="zh-CN" altLang="en-US" dirty="0"/>
              <a:t>攻击执行时，被感染的控制器重复的向控制室的监控中心发送的是正常的</a:t>
            </a:r>
            <a:r>
              <a:rPr lang="en-US" altLang="zh-CN" dirty="0"/>
              <a:t>21</a:t>
            </a:r>
            <a:r>
              <a:rPr lang="zh-CN" altLang="en-US" dirty="0"/>
              <a:t>秒周期传感器数据，监控中心完全发现不了。</a:t>
            </a:r>
          </a:p>
        </p:txBody>
      </p:sp>
      <p:sp>
        <p:nvSpPr>
          <p:cNvPr id="10035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marL="0" marR="0" lvl="0" indent="0" algn="r" defTabSz="914400" rtl="0" eaLnBrk="1" fontAlgn="auto" latinLnBrk="0" hangingPunct="1">
              <a:lnSpc>
                <a:spcPct val="100000"/>
              </a:lnSpc>
              <a:spcBef>
                <a:spcPct val="0"/>
              </a:spcBef>
              <a:spcAft>
                <a:spcPts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434</a:t>
            </a:fld>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45351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a:solidFill>
              <a:srgbClr val="000000">
                <a:alpha val="100000"/>
              </a:srgbClr>
            </a:solidFill>
            <a:miter lim="800000"/>
          </a:ln>
        </p:spPr>
      </p:sp>
      <p:sp>
        <p:nvSpPr>
          <p:cNvPr id="101379" name="Notes Placeholder 2"/>
          <p:cNvSpPr>
            <a:spLocks noGrp="1"/>
          </p:cNvSpPr>
          <p:nvPr>
            <p:ph type="body" idx="1"/>
          </p:nvPr>
        </p:nvSpPr>
        <p:spPr>
          <a:noFill/>
          <a:ln>
            <a:noFill/>
          </a:ln>
        </p:spPr>
        <p:txBody>
          <a:bodyPr wrap="square" lIns="91440" tIns="45720" rIns="91440" bIns="45720" anchor="t"/>
          <a:lstStyle/>
          <a:p>
            <a:pPr lvl="0" defTabSz="898525"/>
            <a:endParaRPr lang="en-US" altLang="zh-CN" dirty="0">
              <a:latin typeface="Gill Sans"/>
            </a:endParaRPr>
          </a:p>
        </p:txBody>
      </p:sp>
      <p:sp>
        <p:nvSpPr>
          <p:cNvPr id="101380" name="Slide Number Placeholder 3"/>
          <p:cNvSpPr txBox="1">
            <a:spLocks noGrp="1"/>
          </p:cNvSpPr>
          <p:nvPr>
            <p:ph type="sldNum" sz="quarter"/>
          </p:nvPr>
        </p:nvSpPr>
        <p:spPr>
          <a:xfrm>
            <a:off x="3884613" y="8685213"/>
            <a:ext cx="2971800" cy="457200"/>
          </a:xfrm>
          <a:prstGeom prst="rect">
            <a:avLst/>
          </a:prstGeom>
          <a:noFill/>
          <a:ln w="25400">
            <a:noFill/>
          </a:ln>
        </p:spPr>
        <p:txBody>
          <a:bodyPr anchor="b"/>
          <a:lstStyle/>
          <a:p>
            <a:pPr marL="0" marR="0" lvl="0" indent="0" algn="r" defTabSz="914400" rtl="0" eaLnBrk="1" fontAlgn="auto" latinLnBrk="0" hangingPunct="1">
              <a:lnSpc>
                <a:spcPct val="100000"/>
              </a:lnSpc>
              <a:spcBef>
                <a:spcPct val="0"/>
              </a:spcBef>
              <a:spcAft>
                <a:spcPts val="0"/>
              </a:spcAft>
              <a:buClrTx/>
              <a:buSzTx/>
              <a:buFontTx/>
              <a:buNone/>
              <a:tabLst/>
              <a:defRPr/>
            </a:pPr>
            <a:fld id="{9A0DB2DC-4C9A-4742-B13C-FB6460FD3503}" type="slidenum">
              <a:rPr kumimoji="0" lang="en-US" altLang="zh-CN" sz="1200" b="0" i="0" u="none" strike="noStrike" kern="1200" cap="none" spc="0" normalizeH="0" baseline="0" noProof="0" dirty="0">
                <a:ln>
                  <a:noFill/>
                </a:ln>
                <a:solidFill>
                  <a:srgbClr val="000000"/>
                </a:solidFill>
                <a:effectLst/>
                <a:uLnTx/>
                <a:uFillTx/>
                <a:latin typeface="Gill Sans"/>
                <a:ea typeface="ヒラギノ角ゴ ProN W3"/>
                <a:cs typeface="+mn-cs"/>
                <a:sym typeface="Gill Sans"/>
              </a:rPr>
              <a:pPr marL="0" marR="0" lvl="0" indent="0" algn="r" defTabSz="914400" rtl="0" eaLnBrk="1" fontAlgn="auto" latinLnBrk="0" hangingPunct="1">
                <a:lnSpc>
                  <a:spcPct val="100000"/>
                </a:lnSpc>
                <a:spcBef>
                  <a:spcPct val="0"/>
                </a:spcBef>
                <a:spcAft>
                  <a:spcPts val="0"/>
                </a:spcAft>
                <a:buClrTx/>
                <a:buSzTx/>
                <a:buFontTx/>
                <a:buNone/>
                <a:tabLst/>
                <a:defRPr/>
              </a:pPr>
              <a:t>451</a:t>
            </a:fld>
            <a:endParaRPr kumimoji="0" lang="en-US" altLang="zh-CN" sz="1200" b="0" i="0" u="none" strike="noStrike" kern="1200" cap="none" spc="0" normalizeH="0" baseline="0" noProof="0" dirty="0">
              <a:ln>
                <a:noFill/>
              </a:ln>
              <a:solidFill>
                <a:srgbClr val="000000"/>
              </a:solidFill>
              <a:effectLst/>
              <a:uLnTx/>
              <a:uFillTx/>
              <a:latin typeface="Gill Sans"/>
              <a:ea typeface="ヒラギノ角ゴ ProN W3"/>
              <a:cs typeface="+mn-cs"/>
              <a:sym typeface="Gill Sans"/>
            </a:endParaRPr>
          </a:p>
        </p:txBody>
      </p:sp>
    </p:spTree>
    <p:extLst>
      <p:ext uri="{BB962C8B-B14F-4D97-AF65-F5344CB8AC3E}">
        <p14:creationId xmlns:p14="http://schemas.microsoft.com/office/powerpoint/2010/main" val="2626773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lIns="91440" tIns="45720" rIns="91440" bIns="45720" rtlCol="0">
            <a:normAutofit fontScale="70000" lnSpcReduction="20000"/>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“没有网络安全，就没有国家安全；没有信息化，就没有现代化。”</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我国工业控制系统逐步走向一条拥有自主知识产权的</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发展道路，但对工业控制系统安全的关注较少。为此，中国</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软件评测中心对相对成熟的国外发达国家工业控制系统安</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全进行了专题研究，以期为我国同行提供参考。 </a:t>
            </a: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该专题重点研究了美国对工业控制系统安全研究的发</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展状况。为应对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9.11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后的安全形势，布什政府于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2003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年颁</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布了</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保护网络空间的国家战略</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，将“控制系统的安全”</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列为国家安全战略。</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2005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年，国土安全部和世界多家知名</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工控企业合作，建立“工业控制系统安全评估实验室”，启</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动了“控制系统安全项目”。</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2008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年，美商务部制定了</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工</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业控制系统安全的指导书</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，监管工业控制产品的安全性。</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奥巴马政府分别于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2008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年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12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月和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2009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年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月进行了“模</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拟网络战”和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60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天的网络安全评估，并于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2009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年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5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月宣布</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将“数字基础设施视为国家战略资产，保护这一基础设施将</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成为国家安全的优先事项”。 </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该专题扼要介绍了日本、德国、韩国的工业控制系统</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安全研究进展。日本组建了一支由 </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5000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名计算机专家组成</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的网络战部队从事网络系统的攻防；德国计划组建一支</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dirty="0">
                <a:ln>
                  <a:noFill/>
                </a:ln>
                <a:solidFill>
                  <a:schemeClr val="tx1"/>
                </a:solidFill>
                <a:effectLst/>
                <a:uLnTx/>
                <a:uFillTx/>
                <a:latin typeface="+mn-lt"/>
                <a:ea typeface="+mn-ea"/>
                <a:cs typeface="+mn-cs"/>
              </a:rPr>
              <a:t>6000 </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人的网络黑客部队</a:t>
            </a:r>
            <a:r>
              <a:rPr kumimoji="0" lang="en-US" altLang="zh-CN" sz="12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信息和网络技术管理部来应对</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网络突发情况；韩国则成立“信息安全司令部”维护国家网</a:t>
            </a: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络安全。</a:t>
            </a:r>
          </a:p>
        </p:txBody>
      </p:sp>
      <p:sp>
        <p:nvSpPr>
          <p:cNvPr id="10240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marL="0" marR="0" lvl="0" indent="0" algn="r" defTabSz="914400" rtl="0" eaLnBrk="1" fontAlgn="auto" latinLnBrk="0" hangingPunct="1">
              <a:lnSpc>
                <a:spcPct val="100000"/>
              </a:lnSpc>
              <a:spcBef>
                <a:spcPct val="0"/>
              </a:spcBef>
              <a:spcAft>
                <a:spcPts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457</a:t>
            </a:fld>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62639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工控系统安全理念</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459</a:t>
            </a:fld>
            <a:endParaRPr lang="zh-CN" altLang="en-US"/>
          </a:p>
        </p:txBody>
      </p:sp>
    </p:spTree>
    <p:extLst>
      <p:ext uri="{BB962C8B-B14F-4D97-AF65-F5344CB8AC3E}">
        <p14:creationId xmlns:p14="http://schemas.microsoft.com/office/powerpoint/2010/main" val="3751211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ln>
            <a:solidFill>
              <a:srgbClr val="000000">
                <a:alpha val="100000"/>
              </a:srgbClr>
            </a:solidFill>
            <a:miter lim="800000"/>
          </a:ln>
        </p:spPr>
      </p:sp>
      <p:sp>
        <p:nvSpPr>
          <p:cNvPr id="103427" name="备注占位符 2"/>
          <p:cNvSpPr>
            <a:spLocks noGrp="1"/>
          </p:cNvSpPr>
          <p:nvPr>
            <p:ph type="body" idx="1"/>
          </p:nvPr>
        </p:nvSpPr>
        <p:spPr>
          <a:noFill/>
          <a:ln>
            <a:noFill/>
          </a:ln>
        </p:spPr>
        <p:txBody>
          <a:bodyPr wrap="square" lIns="91440" tIns="45720" rIns="91440" bIns="45720" anchor="t"/>
          <a:lstStyle/>
          <a:p>
            <a:pPr lvl="0"/>
            <a:r>
              <a:rPr lang="zh-CN" altLang="en-US" dirty="0"/>
              <a:t>第</a:t>
            </a:r>
            <a:r>
              <a:rPr lang="en-US" altLang="zh-CN" dirty="0"/>
              <a:t>0</a:t>
            </a:r>
            <a:r>
              <a:rPr lang="zh-CN" altLang="en-US" dirty="0"/>
              <a:t>层表示过程，指制造或生产过程；</a:t>
            </a:r>
          </a:p>
          <a:p>
            <a:pPr lvl="0"/>
            <a:r>
              <a:rPr lang="zh-CN" altLang="en-US" dirty="0"/>
              <a:t>第</a:t>
            </a:r>
            <a:r>
              <a:rPr lang="en-US" altLang="zh-CN" dirty="0"/>
              <a:t>1</a:t>
            </a:r>
            <a:r>
              <a:rPr lang="zh-CN" altLang="en-US" dirty="0"/>
              <a:t>层表示用来监视和操纵该过程的人工传感、传感器以及执行机构；</a:t>
            </a:r>
          </a:p>
          <a:p>
            <a:pPr lvl="0"/>
            <a:r>
              <a:rPr lang="zh-CN" altLang="en-US" dirty="0"/>
              <a:t>第</a:t>
            </a:r>
            <a:r>
              <a:rPr lang="en-US" altLang="zh-CN" dirty="0"/>
              <a:t>2</a:t>
            </a:r>
            <a:r>
              <a:rPr lang="zh-CN" altLang="en-US" dirty="0"/>
              <a:t>层表示手动或自动的控制活动，使过程保持稳定或出于控制之下；</a:t>
            </a:r>
          </a:p>
        </p:txBody>
      </p:sp>
      <p:sp>
        <p:nvSpPr>
          <p:cNvPr id="10342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marL="0" marR="0" lvl="0" indent="0" algn="r" defTabSz="914400" rtl="0" eaLnBrk="1" fontAlgn="auto" latinLnBrk="0" hangingPunct="1">
              <a:lnSpc>
                <a:spcPct val="100000"/>
              </a:lnSpc>
              <a:spcBef>
                <a:spcPct val="0"/>
              </a:spcBef>
              <a:spcAft>
                <a:spcPts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460</a:t>
            </a:fld>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723780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464</a:t>
            </a:fld>
            <a:endParaRPr lang="zh-CN" altLang="en-US"/>
          </a:p>
        </p:txBody>
      </p:sp>
    </p:spTree>
    <p:extLst>
      <p:ext uri="{BB962C8B-B14F-4D97-AF65-F5344CB8AC3E}">
        <p14:creationId xmlns:p14="http://schemas.microsoft.com/office/powerpoint/2010/main" val="18253798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工控系统安全策略</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465</a:t>
            </a:fld>
            <a:endParaRPr lang="zh-CN" altLang="en-US"/>
          </a:p>
        </p:txBody>
      </p:sp>
    </p:spTree>
    <p:extLst>
      <p:ext uri="{BB962C8B-B14F-4D97-AF65-F5344CB8AC3E}">
        <p14:creationId xmlns:p14="http://schemas.microsoft.com/office/powerpoint/2010/main" val="2578134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90CC7C-A65C-3347-BF75-50B96A11606B}"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19755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spect="1" noChangeArrowheads="1" noTextEdit="1"/>
          </p:cNvSpPr>
          <p:nvPr>
            <p:ph type="sldImg"/>
          </p:nvPr>
        </p:nvSpPr>
        <p:spPr/>
      </p:sp>
      <p:sp>
        <p:nvSpPr>
          <p:cNvPr id="101378" name="Rectangle 3"/>
          <p:cNvSpPr>
            <a:spLocks noGrp="1" noChangeArrowheads="1"/>
          </p:cNvSpPr>
          <p:nvPr>
            <p:ph type="body" idx="1"/>
          </p:nvPr>
        </p:nvSpPr>
        <p:spPr>
          <a:noFill/>
        </p:spPr>
        <p:txBody>
          <a:bodyPr/>
          <a:lstStyle/>
          <a:p>
            <a:pPr eaLnBrk="1" hangingPunct="1"/>
            <a:endParaRPr lang="en-US" altLang="zh-CN">
              <a:ea typeface="宋体" panose="02010600030101010101" pitchFamily="2" charset="-122"/>
            </a:endParaRPr>
          </a:p>
        </p:txBody>
      </p:sp>
    </p:spTree>
    <p:extLst>
      <p:ext uri="{BB962C8B-B14F-4D97-AF65-F5344CB8AC3E}">
        <p14:creationId xmlns:p14="http://schemas.microsoft.com/office/powerpoint/2010/main" val="432019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RS485</a:t>
            </a:r>
            <a:r>
              <a:rPr lang="zh-CN" altLang="en-US" dirty="0"/>
              <a:t>波特率越高，传输距离越短</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16</a:t>
            </a:fld>
            <a:endParaRPr lang="zh-CN" altLang="en-US"/>
          </a:p>
        </p:txBody>
      </p:sp>
    </p:spTree>
    <p:extLst>
      <p:ext uri="{BB962C8B-B14F-4D97-AF65-F5344CB8AC3E}">
        <p14:creationId xmlns:p14="http://schemas.microsoft.com/office/powerpoint/2010/main" val="338819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此处说下我们的方案大概是什么，具体怎么来的见下一小节。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0F30F-60FF-4B23-854F-43E8D90A87F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6469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0F30F-60FF-4B23-854F-43E8D90A87F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6323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0F30F-60FF-4B23-854F-43E8D90A87F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9028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00F30F-60FF-4B23-854F-43E8D90A87F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023184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554</a:t>
            </a:fld>
            <a:endParaRPr lang="zh-CN" altLang="en-US"/>
          </a:p>
        </p:txBody>
      </p:sp>
    </p:spTree>
    <p:extLst>
      <p:ext uri="{BB962C8B-B14F-4D97-AF65-F5344CB8AC3E}">
        <p14:creationId xmlns:p14="http://schemas.microsoft.com/office/powerpoint/2010/main" val="17430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特权模式：用户级和特权级</a:t>
            </a:r>
            <a:endParaRPr lang="en-US" altLang="zh-CN" dirty="0"/>
          </a:p>
          <a:p>
            <a:r>
              <a:rPr lang="en-US" altLang="zh-CN" dirty="0" err="1"/>
              <a:t>cpu</a:t>
            </a:r>
            <a:r>
              <a:rPr lang="zh-CN" altLang="en-US" dirty="0"/>
              <a:t>模式：线程和</a:t>
            </a:r>
            <a:r>
              <a:rPr lang="en-US" altLang="zh-CN" dirty="0"/>
              <a:t>handler</a:t>
            </a:r>
          </a:p>
          <a:p>
            <a:endParaRPr lang="en-US" altLang="zh-CN" dirty="0"/>
          </a:p>
          <a:p>
            <a:r>
              <a:rPr lang="zh-CN" altLang="en-US" dirty="0"/>
              <a:t>没有用户级</a:t>
            </a:r>
            <a:r>
              <a:rPr lang="en-US" altLang="zh-CN" dirty="0"/>
              <a:t>handler</a:t>
            </a:r>
            <a:r>
              <a:rPr lang="zh-CN" altLang="en-US" dirty="0"/>
              <a:t>模式</a:t>
            </a:r>
            <a:endParaRPr lang="en-US" altLang="zh-CN" dirty="0"/>
          </a:p>
          <a:p>
            <a:endParaRPr lang="en-US" altLang="zh-CN" dirty="0"/>
          </a:p>
          <a:p>
            <a:r>
              <a:rPr lang="zh-CN" altLang="en-US" dirty="0"/>
              <a:t>合法的操作模式转换机制如上图</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593</a:t>
            </a:fld>
            <a:endParaRPr lang="zh-CN" altLang="en-US"/>
          </a:p>
        </p:txBody>
      </p:sp>
    </p:spTree>
    <p:extLst>
      <p:ext uri="{BB962C8B-B14F-4D97-AF65-F5344CB8AC3E}">
        <p14:creationId xmlns:p14="http://schemas.microsoft.com/office/powerpoint/2010/main" val="1133574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8581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595</a:t>
            </a:fld>
            <a:endParaRPr lang="zh-CN" altLang="en-US"/>
          </a:p>
        </p:txBody>
      </p:sp>
    </p:spTree>
    <p:extLst>
      <p:ext uri="{BB962C8B-B14F-4D97-AF65-F5344CB8AC3E}">
        <p14:creationId xmlns:p14="http://schemas.microsoft.com/office/powerpoint/2010/main" val="16617002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DMB </a:t>
            </a:r>
            <a:r>
              <a:rPr lang="zh-CN" altLang="en-US" dirty="0"/>
              <a:t>在双口</a:t>
            </a:r>
            <a:r>
              <a:rPr lang="en-US" altLang="zh-CN" dirty="0"/>
              <a:t>RAM </a:t>
            </a:r>
            <a:r>
              <a:rPr lang="zh-CN" altLang="en-US" dirty="0"/>
              <a:t>以及多核架构的操作中很有用。如果</a:t>
            </a:r>
            <a:r>
              <a:rPr lang="en-US" altLang="zh-CN" dirty="0"/>
              <a:t>RAM </a:t>
            </a:r>
            <a:r>
              <a:rPr lang="zh-CN" altLang="en-US" dirty="0"/>
              <a:t>的访问是带缓冲的，并且</a:t>
            </a:r>
          </a:p>
          <a:p>
            <a:r>
              <a:rPr lang="zh-CN" altLang="en-US" dirty="0"/>
              <a:t>写完之后马上读，就必须让它“喘口气”</a:t>
            </a:r>
            <a:r>
              <a:rPr lang="en-US" altLang="zh-CN" dirty="0"/>
              <a:t>——</a:t>
            </a:r>
            <a:r>
              <a:rPr lang="zh-CN" altLang="en-US" dirty="0"/>
              <a:t>用</a:t>
            </a:r>
            <a:r>
              <a:rPr lang="en-US" altLang="zh-CN" dirty="0"/>
              <a:t>DMB </a:t>
            </a:r>
            <a:r>
              <a:rPr lang="zh-CN" altLang="en-US" dirty="0"/>
              <a:t>指令来隔离，以保证缓冲中的数据已</a:t>
            </a:r>
          </a:p>
          <a:p>
            <a:r>
              <a:rPr lang="zh-CN" altLang="en-US" dirty="0"/>
              <a:t>经落实到</a:t>
            </a:r>
            <a:r>
              <a:rPr lang="en-US" altLang="zh-CN" dirty="0"/>
              <a:t>RAM </a:t>
            </a:r>
            <a:r>
              <a:rPr lang="zh-CN" altLang="en-US" dirty="0"/>
              <a:t>中。</a:t>
            </a:r>
            <a:r>
              <a:rPr lang="en-US" altLang="zh-CN" dirty="0"/>
              <a:t>DSB </a:t>
            </a:r>
            <a:r>
              <a:rPr lang="zh-CN" altLang="en-US" dirty="0"/>
              <a:t>比</a:t>
            </a:r>
            <a:r>
              <a:rPr lang="en-US" altLang="zh-CN" dirty="0"/>
              <a:t>DMB </a:t>
            </a:r>
            <a:r>
              <a:rPr lang="zh-CN" altLang="en-US" dirty="0"/>
              <a:t>更保险（当然也是有执行代价的），它是宁可错杀也不漏网</a:t>
            </a:r>
          </a:p>
          <a:p>
            <a:r>
              <a:rPr lang="en-US" altLang="zh-CN" dirty="0"/>
              <a:t>——</a:t>
            </a:r>
            <a:r>
              <a:rPr lang="zh-CN" altLang="en-US" dirty="0"/>
              <a:t>任何它后面的指令，不管要不要使用先前的存储器访问结果，通通清洗缓冲区。大虾们</a:t>
            </a:r>
          </a:p>
          <a:p>
            <a:r>
              <a:rPr lang="zh-CN" altLang="en-US" dirty="0"/>
              <a:t>可以在有绝对信心时使用</a:t>
            </a:r>
            <a:r>
              <a:rPr lang="en-US" altLang="zh-CN" dirty="0"/>
              <a:t>DMB</a:t>
            </a:r>
            <a:r>
              <a:rPr lang="zh-CN" altLang="en-US" dirty="0"/>
              <a:t>，新手还是保险点好。</a:t>
            </a:r>
          </a:p>
          <a:p>
            <a:r>
              <a:rPr lang="zh-CN" altLang="en-US" dirty="0"/>
              <a:t>同</a:t>
            </a:r>
            <a:r>
              <a:rPr lang="en-US" altLang="zh-CN" dirty="0"/>
              <a:t>DMB/DSB </a:t>
            </a:r>
            <a:r>
              <a:rPr lang="zh-CN" altLang="en-US" dirty="0"/>
              <a:t>相比，</a:t>
            </a:r>
            <a:r>
              <a:rPr lang="en-US" altLang="zh-CN" dirty="0"/>
              <a:t>ISB </a:t>
            </a:r>
            <a:r>
              <a:rPr lang="zh-CN" altLang="en-US" dirty="0"/>
              <a:t>指令看起来似乎最小白。不过它还有其它的用场</a:t>
            </a:r>
            <a:r>
              <a:rPr lang="en-US" altLang="zh-CN" dirty="0"/>
              <a:t>——</a:t>
            </a:r>
            <a:r>
              <a:rPr lang="zh-CN" altLang="en-US" dirty="0"/>
              <a:t>对于高级底</a:t>
            </a:r>
          </a:p>
          <a:p>
            <a:r>
              <a:rPr lang="zh-CN" altLang="en-US" dirty="0"/>
              <a:t>层技巧：“自我更新”</a:t>
            </a:r>
            <a:r>
              <a:rPr lang="en-US" altLang="zh-CN" dirty="0"/>
              <a:t>(self‐</a:t>
            </a:r>
            <a:r>
              <a:rPr lang="en-US" altLang="zh-CN" dirty="0" err="1"/>
              <a:t>mofifying</a:t>
            </a:r>
            <a:r>
              <a:rPr lang="en-US" altLang="zh-CN" dirty="0"/>
              <a:t>)</a:t>
            </a:r>
            <a:r>
              <a:rPr lang="zh-CN" altLang="en-US" dirty="0"/>
              <a:t>代码，非常有用。举例来说，如果某个程序从下一条要</a:t>
            </a:r>
          </a:p>
          <a:p>
            <a:r>
              <a:rPr lang="zh-CN" altLang="en-US" dirty="0"/>
              <a:t>执行的指令处更新了自己，但是先前的旧指令已经被预取到流水线中去了，此时就必须清洗</a:t>
            </a:r>
          </a:p>
          <a:p>
            <a:r>
              <a:rPr lang="zh-CN" altLang="en-US" dirty="0"/>
              <a:t>流水线，把旧版本的指令洗出去，再预取新版本的指令。因此，必须在被更新代码段的前面</a:t>
            </a:r>
          </a:p>
          <a:p>
            <a:r>
              <a:rPr lang="zh-CN" altLang="en-US" dirty="0"/>
              <a:t>使用</a:t>
            </a:r>
            <a:r>
              <a:rPr lang="en-US" altLang="zh-CN" dirty="0"/>
              <a:t>ISB</a:t>
            </a:r>
            <a:r>
              <a:rPr lang="zh-CN" altLang="en-US" dirty="0"/>
              <a:t>，以保证旧的代码从流水线中被清洗出去，不再有机会执行。</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519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写回</a:t>
            </a:r>
            <a:r>
              <a:rPr lang="en-US" altLang="zh-CN" dirty="0"/>
              <a:t>(Write Back)</a:t>
            </a:r>
            <a:r>
              <a:rPr lang="zh-CN" altLang="en-US" dirty="0"/>
              <a:t>：</a:t>
            </a:r>
          </a:p>
          <a:p>
            <a:r>
              <a:rPr lang="zh-CN" altLang="en-US" dirty="0"/>
              <a:t>是</a:t>
            </a:r>
            <a:r>
              <a:rPr lang="en-US" altLang="zh-CN" dirty="0"/>
              <a:t>cache </a:t>
            </a:r>
            <a:r>
              <a:rPr lang="zh-CN" altLang="en-US" dirty="0"/>
              <a:t>的最基本职能，用于改善数据传送的效率。</a:t>
            </a:r>
          </a:p>
          <a:p>
            <a:r>
              <a:rPr lang="zh-CN" altLang="en-US" dirty="0"/>
              <a:t>􀁺 写通</a:t>
            </a:r>
            <a:r>
              <a:rPr lang="en-US" altLang="zh-CN" dirty="0"/>
              <a:t>(Write Through)</a:t>
            </a:r>
            <a:r>
              <a:rPr lang="zh-CN" altLang="en-US" dirty="0"/>
              <a:t>： 写操作“穿透”中途的缓存操作，</a:t>
            </a:r>
            <a:r>
              <a:rPr lang="zh-CN" altLang="en-US" sz="1200" b="0" i="0" u="none" strike="noStrike" kern="1200" baseline="0" dirty="0">
                <a:solidFill>
                  <a:schemeClr val="tx1"/>
                </a:solidFill>
                <a:latin typeface="+mn-lt"/>
                <a:ea typeface="+mn-ea"/>
                <a:cs typeface="+mn-cs"/>
              </a:rPr>
              <a:t>直接落入最终的目的地中。可见，写通</a:t>
            </a:r>
            <a:endParaRPr lang="zh-CN" altLang="en-US" dirty="0"/>
          </a:p>
          <a:p>
            <a:r>
              <a:rPr lang="zh-CN" altLang="en-US" dirty="0"/>
              <a:t>操作架空了</a:t>
            </a:r>
            <a:r>
              <a:rPr lang="en-US" altLang="zh-CN" dirty="0"/>
              <a:t>cache</a:t>
            </a:r>
            <a:r>
              <a:rPr lang="zh-CN" altLang="en-US" dirty="0"/>
              <a:t>，但它使写操作的结果立即生效。这常用于和片上外设或其它处理器共享的内</a:t>
            </a:r>
          </a:p>
          <a:p>
            <a:r>
              <a:rPr lang="zh-CN" altLang="en-US" dirty="0"/>
              <a:t>存中，如显卡的显存，片上外设寄存器，以及双核系统中的共享内存。写通操作和</a:t>
            </a:r>
            <a:r>
              <a:rPr lang="en-US" altLang="zh-CN" dirty="0"/>
              <a:t>C </a:t>
            </a:r>
            <a:r>
              <a:rPr lang="zh-CN" altLang="en-US" dirty="0"/>
              <a:t>中的“</a:t>
            </a:r>
            <a:r>
              <a:rPr lang="en-US" altLang="zh-CN" dirty="0"/>
              <a:t>volatile”</a:t>
            </a:r>
          </a:p>
          <a:p>
            <a:r>
              <a:rPr lang="zh-CN" altLang="en-US" dirty="0"/>
              <a:t>有密切的联系。</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648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SCL</a:t>
            </a:r>
            <a:r>
              <a:rPr lang="zh-CN" altLang="en-US" dirty="0"/>
              <a:t>和</a:t>
            </a:r>
            <a:r>
              <a:rPr lang="en-US" altLang="zh-CN" dirty="0"/>
              <a:t>SDA</a:t>
            </a:r>
            <a:r>
              <a:rPr lang="zh-CN" altLang="en-US" dirty="0"/>
              <a:t>为什么必须开路输出</a:t>
            </a:r>
            <a:r>
              <a:rPr lang="en-US" altLang="zh-CN" dirty="0"/>
              <a:t>(</a:t>
            </a:r>
            <a:r>
              <a:rPr lang="zh-CN" altLang="en-US" dirty="0"/>
              <a:t>只有开漏才能线与</a:t>
            </a:r>
            <a:r>
              <a:rPr lang="en-US" altLang="zh-CN" dirty="0"/>
              <a:t>)</a:t>
            </a:r>
            <a:r>
              <a:rPr lang="zh-CN" altLang="en-US" dirty="0"/>
              <a:t>：</a:t>
            </a:r>
            <a:endParaRPr lang="en-US" altLang="zh-CN" dirty="0"/>
          </a:p>
          <a:p>
            <a:r>
              <a:rPr lang="en-US" altLang="zh-CN" dirty="0"/>
              <a:t>https://zhidao.baidu.com/question/458063364.html</a:t>
            </a:r>
          </a:p>
          <a:p>
            <a:endParaRPr lang="en-US" altLang="zh-CN" dirty="0"/>
          </a:p>
          <a:p>
            <a:r>
              <a:rPr lang="en-US" altLang="zh-CN" dirty="0"/>
              <a:t>I2C</a:t>
            </a:r>
            <a:r>
              <a:rPr lang="zh-CN" altLang="en-US" dirty="0"/>
              <a:t>每一根线路（</a:t>
            </a:r>
            <a:r>
              <a:rPr lang="en-US" altLang="zh-CN" dirty="0"/>
              <a:t>SDA</a:t>
            </a:r>
            <a:r>
              <a:rPr lang="zh-CN" altLang="en-US" dirty="0"/>
              <a:t>和</a:t>
            </a:r>
            <a:r>
              <a:rPr lang="en-US" altLang="zh-CN" dirty="0"/>
              <a:t>SCL</a:t>
            </a:r>
            <a:r>
              <a:rPr lang="zh-CN" altLang="en-US" dirty="0"/>
              <a:t>）进入器件后，内部接有输入</a:t>
            </a:r>
            <a:r>
              <a:rPr lang="en-US" altLang="zh-CN" dirty="0"/>
              <a:t>/</a:t>
            </a:r>
            <a:r>
              <a:rPr lang="zh-CN" altLang="en-US" dirty="0"/>
              <a:t>输出两部分。输入部分的输入阻抗很高，可以不理会它对线路的影响。输出部分则必须是漏极开路的结构。</a:t>
            </a:r>
            <a:br>
              <a:rPr lang="zh-CN" altLang="en-US" dirty="0"/>
            </a:br>
            <a:r>
              <a:rPr lang="zh-CN" altLang="en-US" dirty="0"/>
              <a:t>漏极开路输出结构有个特点：当拉低它时，它的输出为</a:t>
            </a:r>
            <a:r>
              <a:rPr lang="en-US" altLang="zh-CN" dirty="0"/>
              <a:t>0</a:t>
            </a:r>
            <a:r>
              <a:rPr lang="zh-CN" altLang="en-US" dirty="0"/>
              <a:t>；当抬高它时，输出端相当于与芯片“断开”，输出电平由外部的与上拉电阻所连接的高电平决定，而与器件的电源电压无关。</a:t>
            </a:r>
            <a:br>
              <a:rPr lang="zh-CN" altLang="en-US" dirty="0"/>
            </a:br>
            <a:r>
              <a:rPr lang="en-US" altLang="zh-CN" dirty="0"/>
              <a:t>I2C</a:t>
            </a:r>
            <a:r>
              <a:rPr lang="zh-CN" altLang="en-US" dirty="0"/>
              <a:t>是个多主总线。大家都挂在总线上需要随时“说话”（输出）。只有这种线与的结构，才能在硬件层面保证大家的“声音”都能随时发出来。至于同时发声可能导致的碰撞，那由冲突检测机制解决</a:t>
            </a:r>
            <a:endParaRPr lang="en-US" altLang="zh-CN" dirty="0"/>
          </a:p>
          <a:p>
            <a:endParaRPr lang="en-US" altLang="zh-CN" dirty="0"/>
          </a:p>
          <a:p>
            <a:r>
              <a:rPr lang="en-US" altLang="zh-CN" dirty="0"/>
              <a:t>I2C</a:t>
            </a:r>
            <a:r>
              <a:rPr lang="zh-CN" altLang="en-US" dirty="0"/>
              <a:t>的方向切换时间：从写到读需要等待一段的时间，使从设备有足够的时间进行处理</a:t>
            </a:r>
            <a:endParaRPr lang="en-US" altLang="zh-CN" dirty="0"/>
          </a:p>
          <a:p>
            <a:r>
              <a:rPr lang="en-US" altLang="zh-CN" dirty="0"/>
              <a:t>I2C</a:t>
            </a:r>
            <a:r>
              <a:rPr lang="zh-CN" altLang="en-US" dirty="0"/>
              <a:t>的结束与复位：</a:t>
            </a:r>
            <a:r>
              <a:rPr lang="en-US" altLang="zh-CN" dirty="0"/>
              <a:t>I2C</a:t>
            </a:r>
            <a:r>
              <a:rPr lang="zh-CN" altLang="en-US" dirty="0"/>
              <a:t>结束之后，设备需要复位，此时若要发送数据，应当延时一段时间</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18</a:t>
            </a:fld>
            <a:endParaRPr lang="zh-CN" altLang="en-US"/>
          </a:p>
        </p:txBody>
      </p:sp>
    </p:spTree>
    <p:extLst>
      <p:ext uri="{BB962C8B-B14F-4D97-AF65-F5344CB8AC3E}">
        <p14:creationId xmlns:p14="http://schemas.microsoft.com/office/powerpoint/2010/main" val="7374639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若执行前</a:t>
            </a:r>
            <a:r>
              <a:rPr lang="en-US" altLang="zh-CN" dirty="0"/>
              <a:t>(0x20003000)=0</a:t>
            </a:r>
            <a:r>
              <a:rPr lang="zh-CN" altLang="en-US" dirty="0"/>
              <a:t>，则执行后</a:t>
            </a:r>
            <a:r>
              <a:rPr lang="en-US" altLang="zh-CN" dirty="0"/>
              <a:t>(0x20003000)</a:t>
            </a:r>
            <a:r>
              <a:rPr lang="zh-CN" altLang="en-US" dirty="0"/>
              <a:t>＝</a:t>
            </a:r>
            <a:r>
              <a:rPr lang="en-US" altLang="zh-CN" dirty="0"/>
              <a:t>N</a:t>
            </a:r>
            <a:r>
              <a:rPr lang="zh-CN" altLang="en-US" dirty="0"/>
              <a:t>，且函数被递归调用</a:t>
            </a:r>
            <a:r>
              <a:rPr lang="en-US" altLang="zh-CN" dirty="0"/>
              <a:t>N </a:t>
            </a:r>
            <a:r>
              <a:rPr lang="zh-CN" altLang="en-US" dirty="0"/>
              <a:t>次。这段代码的工作流程难以用文字说清，一定要仿真跑过才容易理解</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4457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 </a:t>
            </a:r>
            <a:r>
              <a:rPr lang="zh-CN" altLang="en-US" dirty="0"/>
              <a:t>的</a:t>
            </a:r>
            <a:r>
              <a:rPr lang="en-US" altLang="zh-CN" dirty="0"/>
              <a:t>STM32 </a:t>
            </a:r>
            <a:r>
              <a:rPr lang="zh-CN" altLang="en-US" dirty="0"/>
              <a:t>系列使用的内核，得到的结果是</a:t>
            </a:r>
            <a:r>
              <a:rPr lang="en-US" altLang="zh-CN" dirty="0"/>
              <a:t>r1p1</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071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操作系统中，有睡眠和休眠的区别。</a:t>
            </a:r>
            <a:endParaRPr lang="en-US" altLang="zh-CN" dirty="0"/>
          </a:p>
          <a:p>
            <a:r>
              <a:rPr lang="zh-CN" altLang="en-US" dirty="0"/>
              <a:t>睡眠   </a:t>
            </a:r>
          </a:p>
          <a:p>
            <a:r>
              <a:rPr lang="zh-CN" altLang="en-US" dirty="0"/>
              <a:t>系统切换到睡眠状态后，系统会将内存中的数据全部转存到硬盘上的休眠文件中（这一点类似休眠），然后关闭除了内存外所有设备的供电，让内存中的数据依然维持着，（当然功耗相当相当小，可用本本试一下你就明白了）。这样，当我们想要恢复的时候，当然在睡眠过程中供电没有发生过异常哦。系统就可以直接从内存中的数据恢复，速度很快；但如果睡眠过程中供电异常，内存中的数据已经丢失了，还可以从硬盘上恢复（类似休眠），只是速度会慢一点。不过无论如何，这种模式都不会导致数据丢失。</a:t>
            </a:r>
          </a:p>
          <a:p>
            <a:r>
              <a:rPr lang="zh-CN" altLang="en-US" dirty="0"/>
              <a:t>休眠</a:t>
            </a:r>
            <a:endParaRPr lang="en-US" altLang="zh-CN" dirty="0"/>
          </a:p>
          <a:p>
            <a:r>
              <a:rPr lang="zh-CN" altLang="en-US" dirty="0"/>
              <a:t>系统切换到该模式后，系统会自动将内存中的数据全部转存到硬盘上一个休眠文件中（和物理内存一样大小的硬盘空间），然后切断所有设备的供电。这样当重新启动电脑的时候，系统会从硬盘上将休眠文件的内容直接读入内存，并恢复到休眠之前的状态。这种模式完全不耗电，因此不怕休眠后供电异常。而这种模式的恢复速度较（睡眠）慢，取决于内存大小和硬盘速度，一般都要不到</a:t>
            </a:r>
            <a:r>
              <a:rPr lang="en-US" altLang="zh-CN" dirty="0"/>
              <a:t>1</a:t>
            </a:r>
            <a:r>
              <a:rPr lang="zh-CN" altLang="en-US" dirty="0"/>
              <a:t>分钟。</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7619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、状态保持功率门</a:t>
            </a:r>
            <a:endParaRPr lang="en-US" altLang="zh-CN" dirty="0"/>
          </a:p>
          <a:p>
            <a:r>
              <a:rPr lang="en-US" altLang="zh-CN" dirty="0"/>
              <a:t>2</a:t>
            </a:r>
            <a:r>
              <a:rPr lang="zh-CN" altLang="en-US" dirty="0"/>
              <a:t>、响应中断</a:t>
            </a:r>
            <a:endParaRPr lang="en-US" altLang="zh-CN" dirty="0"/>
          </a:p>
          <a:p>
            <a:r>
              <a:rPr lang="en-US" altLang="zh-CN" dirty="0"/>
              <a:t>3</a:t>
            </a:r>
            <a:r>
              <a:rPr lang="zh-CN" altLang="en-US" dirty="0"/>
              <a:t>、响应唤醒</a:t>
            </a:r>
            <a:endParaRPr lang="en-US" altLang="zh-CN" dirty="0"/>
          </a:p>
          <a:p>
            <a:r>
              <a:rPr lang="en-US" altLang="zh-CN" dirty="0"/>
              <a:t>4</a:t>
            </a:r>
            <a:r>
              <a:rPr lang="zh-CN" altLang="en-US" dirty="0"/>
              <a:t>、快速复位（哪些状态（包括</a:t>
            </a:r>
            <a:r>
              <a:rPr lang="en-US" altLang="zh-CN" dirty="0"/>
              <a:t>RAM</a:t>
            </a:r>
            <a:r>
              <a:rPr lang="zh-CN" altLang="en-US" dirty="0"/>
              <a:t>、寄存器）保持，哪些）</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4773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SYSTICK Timer </a:t>
            </a:r>
            <a:r>
              <a:rPr lang="zh-CN" altLang="en-US" dirty="0"/>
              <a:t>一个简易的周期定时器，用于提供时基，多为操作系统所使用</a:t>
            </a:r>
          </a:p>
          <a:p>
            <a:r>
              <a:rPr lang="en-US" altLang="zh-CN" dirty="0"/>
              <a:t>CM3BusMatrix </a:t>
            </a:r>
            <a:r>
              <a:rPr lang="zh-CN" altLang="en-US" dirty="0"/>
              <a:t>内部的</a:t>
            </a:r>
            <a:r>
              <a:rPr lang="en-US" altLang="zh-CN" dirty="0"/>
              <a:t>AHB </a:t>
            </a:r>
            <a:r>
              <a:rPr lang="zh-CN" altLang="en-US" dirty="0"/>
              <a:t>互连</a:t>
            </a:r>
          </a:p>
          <a:p>
            <a:r>
              <a:rPr lang="en-US" altLang="zh-CN" dirty="0"/>
              <a:t>AHB to APB </a:t>
            </a:r>
            <a:r>
              <a:rPr lang="zh-CN" altLang="en-US" dirty="0"/>
              <a:t>把</a:t>
            </a:r>
            <a:r>
              <a:rPr lang="en-US" altLang="zh-CN" dirty="0"/>
              <a:t>AHB </a:t>
            </a:r>
            <a:r>
              <a:rPr lang="zh-CN" altLang="en-US" dirty="0"/>
              <a:t>转换为</a:t>
            </a:r>
            <a:r>
              <a:rPr lang="en-US" altLang="zh-CN" dirty="0"/>
              <a:t>APB </a:t>
            </a:r>
            <a:r>
              <a:rPr lang="zh-CN" altLang="en-US" dirty="0"/>
              <a:t>的总线桥</a:t>
            </a:r>
          </a:p>
          <a:p>
            <a:r>
              <a:rPr lang="en-US" altLang="zh-CN" dirty="0"/>
              <a:t>SW‐DP/SWJ‐DP </a:t>
            </a:r>
            <a:r>
              <a:rPr lang="zh-CN" altLang="en-US" dirty="0"/>
              <a:t>串行线</a:t>
            </a:r>
            <a:r>
              <a:rPr lang="en-US" altLang="zh-CN" dirty="0"/>
              <a:t>/</a:t>
            </a:r>
            <a:r>
              <a:rPr lang="zh-CN" altLang="en-US" dirty="0"/>
              <a:t>串行线</a:t>
            </a:r>
            <a:r>
              <a:rPr lang="en-US" altLang="zh-CN" dirty="0"/>
              <a:t>JTAG </a:t>
            </a:r>
            <a:r>
              <a:rPr lang="zh-CN" altLang="en-US" dirty="0"/>
              <a:t>调试端口（</a:t>
            </a:r>
            <a:r>
              <a:rPr lang="en-US" altLang="zh-CN" dirty="0"/>
              <a:t>DP</a:t>
            </a:r>
            <a:r>
              <a:rPr lang="zh-CN" altLang="en-US" dirty="0"/>
              <a:t>）。通过串行线调试协议或者是传统的</a:t>
            </a:r>
            <a:r>
              <a:rPr lang="en-US" altLang="zh-CN" dirty="0"/>
              <a:t>JTAG </a:t>
            </a:r>
            <a:r>
              <a:rPr lang="zh-CN" altLang="en-US" dirty="0"/>
              <a:t>协议（专用于</a:t>
            </a:r>
            <a:r>
              <a:rPr lang="en-US" altLang="zh-CN" dirty="0"/>
              <a:t>SWJ‐DP</a:t>
            </a:r>
            <a:r>
              <a:rPr lang="zh-CN" altLang="en-US" dirty="0"/>
              <a:t>），都可以用于实现与调试接口的连接</a:t>
            </a:r>
          </a:p>
          <a:p>
            <a:r>
              <a:rPr lang="en-US" altLang="zh-CN" dirty="0"/>
              <a:t>AHB‐AP AHB </a:t>
            </a:r>
            <a:r>
              <a:rPr lang="zh-CN" altLang="en-US" dirty="0"/>
              <a:t>访问端口，它把串行线</a:t>
            </a:r>
            <a:r>
              <a:rPr lang="en-US" altLang="zh-CN" dirty="0"/>
              <a:t>/SWJ </a:t>
            </a:r>
            <a:r>
              <a:rPr lang="zh-CN" altLang="en-US" dirty="0"/>
              <a:t>接口的命令转换成</a:t>
            </a:r>
            <a:r>
              <a:rPr lang="en-US" altLang="zh-CN" dirty="0"/>
              <a:t>AHB </a:t>
            </a:r>
            <a:r>
              <a:rPr lang="zh-CN" altLang="en-US" dirty="0"/>
              <a:t>数据传送</a:t>
            </a:r>
          </a:p>
          <a:p>
            <a:r>
              <a:rPr lang="en-US" altLang="zh-CN" dirty="0"/>
              <a:t>ETM </a:t>
            </a:r>
            <a:r>
              <a:rPr lang="zh-CN" altLang="en-US" dirty="0"/>
              <a:t>嵌入式跟踪宏单元（可选组件），调试用。 用于处理指令跟踪</a:t>
            </a:r>
          </a:p>
          <a:p>
            <a:r>
              <a:rPr lang="en-US" altLang="zh-CN" dirty="0"/>
              <a:t>DWT </a:t>
            </a:r>
            <a:r>
              <a:rPr lang="zh-CN" altLang="en-US" dirty="0"/>
              <a:t>数据观察点及跟踪单元，调试用。这是一个处理数据观察点功能的模块</a:t>
            </a:r>
          </a:p>
          <a:p>
            <a:r>
              <a:rPr lang="en-US" altLang="zh-CN" dirty="0"/>
              <a:t>ITM </a:t>
            </a:r>
            <a:r>
              <a:rPr lang="zh-CN" altLang="en-US" dirty="0"/>
              <a:t>指令跟踪宏单元</a:t>
            </a:r>
          </a:p>
          <a:p>
            <a:r>
              <a:rPr lang="en-US" altLang="zh-CN" dirty="0"/>
              <a:t>TPIU </a:t>
            </a:r>
            <a:r>
              <a:rPr lang="zh-CN" altLang="en-US" dirty="0"/>
              <a:t>跟踪单元的接口单元。所有跟踪单元发出的调试信息都要先送给它，它再转发给外部跟踪捕获硬件的。</a:t>
            </a:r>
            <a:r>
              <a:rPr lang="en-US" altLang="zh-CN" dirty="0"/>
              <a:t>FPB</a:t>
            </a:r>
            <a:r>
              <a:rPr lang="zh-CN" altLang="en-US" dirty="0"/>
              <a:t>：</a:t>
            </a:r>
            <a:r>
              <a:rPr lang="en-US" altLang="zh-CN" dirty="0"/>
              <a:t>Flash</a:t>
            </a:r>
            <a:r>
              <a:rPr lang="zh-CN" altLang="en-US" dirty="0"/>
              <a:t>地址重载及断点单元</a:t>
            </a:r>
            <a:endParaRPr lang="en-US" altLang="zh-CN" dirty="0"/>
          </a:p>
          <a:p>
            <a:r>
              <a:rPr lang="en-US" altLang="zh-CN" dirty="0"/>
              <a:t>ROM</a:t>
            </a:r>
            <a:r>
              <a:rPr lang="zh-CN" altLang="en-US" dirty="0"/>
              <a:t>表：配置信息的查找表</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8406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SYSTICK Timer </a:t>
            </a:r>
            <a:r>
              <a:rPr lang="zh-CN" altLang="en-US" dirty="0"/>
              <a:t>一个简易的周期定时器，用于提供时基，多为操作系统所使用</a:t>
            </a:r>
          </a:p>
          <a:p>
            <a:r>
              <a:rPr lang="en-US" altLang="zh-CN" dirty="0"/>
              <a:t>CM3BusMatrix </a:t>
            </a:r>
            <a:r>
              <a:rPr lang="zh-CN" altLang="en-US" dirty="0"/>
              <a:t>内部的</a:t>
            </a:r>
            <a:r>
              <a:rPr lang="en-US" altLang="zh-CN" dirty="0"/>
              <a:t>AHB </a:t>
            </a:r>
            <a:r>
              <a:rPr lang="zh-CN" altLang="en-US" dirty="0"/>
              <a:t>互连</a:t>
            </a:r>
          </a:p>
          <a:p>
            <a:r>
              <a:rPr lang="en-US" altLang="zh-CN" dirty="0"/>
              <a:t>AHB to APB </a:t>
            </a:r>
            <a:r>
              <a:rPr lang="zh-CN" altLang="en-US" dirty="0"/>
              <a:t>把</a:t>
            </a:r>
            <a:r>
              <a:rPr lang="en-US" altLang="zh-CN" dirty="0"/>
              <a:t>AHB </a:t>
            </a:r>
            <a:r>
              <a:rPr lang="zh-CN" altLang="en-US" dirty="0"/>
              <a:t>转换为</a:t>
            </a:r>
            <a:r>
              <a:rPr lang="en-US" altLang="zh-CN" dirty="0"/>
              <a:t>APB </a:t>
            </a:r>
            <a:r>
              <a:rPr lang="zh-CN" altLang="en-US" dirty="0"/>
              <a:t>的总线桥</a:t>
            </a:r>
          </a:p>
          <a:p>
            <a:r>
              <a:rPr lang="en-US" altLang="zh-CN" dirty="0"/>
              <a:t>SW‐DP/SWJ‐DP </a:t>
            </a:r>
            <a:r>
              <a:rPr lang="zh-CN" altLang="en-US" dirty="0"/>
              <a:t>串行线</a:t>
            </a:r>
            <a:r>
              <a:rPr lang="en-US" altLang="zh-CN" dirty="0"/>
              <a:t>/</a:t>
            </a:r>
            <a:r>
              <a:rPr lang="zh-CN" altLang="en-US" dirty="0"/>
              <a:t>串行线</a:t>
            </a:r>
            <a:r>
              <a:rPr lang="en-US" altLang="zh-CN" dirty="0"/>
              <a:t>JTAG </a:t>
            </a:r>
            <a:r>
              <a:rPr lang="zh-CN" altLang="en-US" dirty="0"/>
              <a:t>调试端口（</a:t>
            </a:r>
            <a:r>
              <a:rPr lang="en-US" altLang="zh-CN" dirty="0"/>
              <a:t>DP</a:t>
            </a:r>
            <a:r>
              <a:rPr lang="zh-CN" altLang="en-US" dirty="0"/>
              <a:t>）。通过串行线调试协议或者是传统的</a:t>
            </a:r>
            <a:r>
              <a:rPr lang="en-US" altLang="zh-CN" dirty="0"/>
              <a:t>JTAG </a:t>
            </a:r>
            <a:r>
              <a:rPr lang="zh-CN" altLang="en-US" dirty="0"/>
              <a:t>协议（专用于</a:t>
            </a:r>
            <a:r>
              <a:rPr lang="en-US" altLang="zh-CN" dirty="0"/>
              <a:t>SWJ‐DP</a:t>
            </a:r>
            <a:r>
              <a:rPr lang="zh-CN" altLang="en-US" dirty="0"/>
              <a:t>），都可以用于实现与调试接口的连接</a:t>
            </a:r>
          </a:p>
          <a:p>
            <a:r>
              <a:rPr lang="en-US" altLang="zh-CN" dirty="0"/>
              <a:t>AHB‐AP AHB </a:t>
            </a:r>
            <a:r>
              <a:rPr lang="zh-CN" altLang="en-US" dirty="0"/>
              <a:t>访问端口，它把串行线</a:t>
            </a:r>
            <a:r>
              <a:rPr lang="en-US" altLang="zh-CN" dirty="0"/>
              <a:t>/SWJ </a:t>
            </a:r>
            <a:r>
              <a:rPr lang="zh-CN" altLang="en-US" dirty="0"/>
              <a:t>接口的命令转换成</a:t>
            </a:r>
            <a:r>
              <a:rPr lang="en-US" altLang="zh-CN" dirty="0"/>
              <a:t>AHB </a:t>
            </a:r>
            <a:r>
              <a:rPr lang="zh-CN" altLang="en-US" dirty="0"/>
              <a:t>数据传送</a:t>
            </a:r>
          </a:p>
          <a:p>
            <a:r>
              <a:rPr lang="en-US" altLang="zh-CN" dirty="0"/>
              <a:t>ETM </a:t>
            </a:r>
            <a:r>
              <a:rPr lang="zh-CN" altLang="en-US" dirty="0"/>
              <a:t>嵌入式跟踪宏单元（可选组件），调试用。 用于处理指令跟踪</a:t>
            </a:r>
          </a:p>
          <a:p>
            <a:r>
              <a:rPr lang="en-US" altLang="zh-CN" dirty="0"/>
              <a:t>DWT </a:t>
            </a:r>
            <a:r>
              <a:rPr lang="zh-CN" altLang="en-US" dirty="0"/>
              <a:t>数据观察点及跟踪单元，调试用。这是一个处理数据观察点功能的模块</a:t>
            </a:r>
          </a:p>
          <a:p>
            <a:r>
              <a:rPr lang="en-US" altLang="zh-CN" dirty="0"/>
              <a:t>ITM </a:t>
            </a:r>
            <a:r>
              <a:rPr lang="zh-CN" altLang="en-US" dirty="0"/>
              <a:t>指令跟踪宏单元</a:t>
            </a:r>
          </a:p>
          <a:p>
            <a:r>
              <a:rPr lang="en-US" altLang="zh-CN" dirty="0"/>
              <a:t>TPIU </a:t>
            </a:r>
            <a:r>
              <a:rPr lang="zh-CN" altLang="en-US" dirty="0"/>
              <a:t>跟踪单元的接口单元。所有跟踪单元发出的调试信息都要先送给它，它再转发给外部跟踪捕获硬件的。</a:t>
            </a:r>
            <a:r>
              <a:rPr lang="en-US" altLang="zh-CN" dirty="0"/>
              <a:t>FPB</a:t>
            </a:r>
            <a:r>
              <a:rPr lang="zh-CN" altLang="en-US" dirty="0"/>
              <a:t>：</a:t>
            </a:r>
            <a:r>
              <a:rPr lang="en-US" altLang="zh-CN" dirty="0"/>
              <a:t>Flash</a:t>
            </a:r>
            <a:r>
              <a:rPr lang="zh-CN" altLang="en-US" dirty="0"/>
              <a:t>地址重载及断点单元</a:t>
            </a:r>
            <a:endParaRPr lang="en-US" altLang="zh-CN" dirty="0"/>
          </a:p>
          <a:p>
            <a:r>
              <a:rPr lang="en-US" altLang="zh-CN" dirty="0"/>
              <a:t>ROM</a:t>
            </a:r>
            <a:r>
              <a:rPr lang="zh-CN" altLang="en-US" dirty="0"/>
              <a:t>表：配置信息的查找表</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42432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axf</a:t>
            </a:r>
            <a:r>
              <a:rPr lang="zh-CN" altLang="en-US" dirty="0"/>
              <a:t>和</a:t>
            </a:r>
            <a:r>
              <a:rPr lang="en-US" altLang="zh-CN" dirty="0"/>
              <a:t>elf</a:t>
            </a:r>
            <a:r>
              <a:rPr lang="zh-CN" altLang="en-US" dirty="0"/>
              <a:t>都是编译器生成的可执行文件。区别是：</a:t>
            </a:r>
            <a:r>
              <a:rPr lang="en-US" altLang="zh-CN" dirty="0"/>
              <a:t>ADS</a:t>
            </a:r>
            <a:r>
              <a:rPr lang="zh-CN" altLang="en-US" dirty="0"/>
              <a:t>编译出来的是</a:t>
            </a:r>
            <a:r>
              <a:rPr lang="en-US" altLang="zh-CN" dirty="0"/>
              <a:t>AXF</a:t>
            </a:r>
            <a:r>
              <a:rPr lang="zh-CN" altLang="en-US" dirty="0"/>
              <a:t>文件。</a:t>
            </a:r>
            <a:r>
              <a:rPr lang="en-US" altLang="zh-CN" dirty="0" err="1"/>
              <a:t>gcc</a:t>
            </a:r>
            <a:r>
              <a:rPr lang="zh-CN" altLang="en-US" dirty="0"/>
              <a:t>编译出来的是</a:t>
            </a:r>
            <a:r>
              <a:rPr lang="en-US" altLang="zh-CN" dirty="0"/>
              <a:t>ELF</a:t>
            </a:r>
            <a:r>
              <a:rPr lang="zh-CN" altLang="en-US" dirty="0"/>
              <a:t>文件。两者虽然很像，但还是有差别的。这是文件格式的差别，不涉及调试格式。</a:t>
            </a:r>
          </a:p>
          <a:p>
            <a:endParaRPr lang="zh-CN" altLang="en-US" dirty="0"/>
          </a:p>
          <a:p>
            <a:r>
              <a:rPr lang="zh-CN" altLang="en-US" dirty="0"/>
              <a:t>（</a:t>
            </a:r>
            <a:r>
              <a:rPr lang="en-US" altLang="zh-CN" dirty="0"/>
              <a:t>2</a:t>
            </a:r>
            <a:r>
              <a:rPr lang="zh-CN" altLang="en-US" dirty="0"/>
              <a:t>）</a:t>
            </a:r>
            <a:r>
              <a:rPr lang="en-US" altLang="zh-CN" dirty="0" err="1"/>
              <a:t>axf</a:t>
            </a:r>
            <a:r>
              <a:rPr lang="en-US" altLang="zh-CN" dirty="0"/>
              <a:t>/elf</a:t>
            </a:r>
            <a:r>
              <a:rPr lang="zh-CN" altLang="en-US" dirty="0"/>
              <a:t>是带格式的映象，</a:t>
            </a:r>
            <a:r>
              <a:rPr lang="en-US" altLang="zh-CN" dirty="0"/>
              <a:t>bin</a:t>
            </a:r>
            <a:r>
              <a:rPr lang="zh-CN" altLang="en-US" dirty="0"/>
              <a:t>是直接的内存映象的表示。</a:t>
            </a:r>
          </a:p>
          <a:p>
            <a:endParaRPr lang="zh-CN" altLang="en-US" dirty="0"/>
          </a:p>
          <a:p>
            <a:r>
              <a:rPr lang="zh-CN" altLang="en-US" dirty="0"/>
              <a:t>（</a:t>
            </a:r>
            <a:r>
              <a:rPr lang="en-US" altLang="zh-CN" dirty="0"/>
              <a:t>3</a:t>
            </a:r>
            <a:r>
              <a:rPr lang="zh-CN" altLang="en-US" dirty="0"/>
              <a:t>）</a:t>
            </a:r>
            <a:r>
              <a:rPr lang="en-US" altLang="zh-CN" dirty="0"/>
              <a:t>Linux OS</a:t>
            </a:r>
            <a:r>
              <a:rPr lang="zh-CN" altLang="en-US" dirty="0"/>
              <a:t>下，</a:t>
            </a:r>
            <a:r>
              <a:rPr lang="en-US" altLang="zh-CN" dirty="0"/>
              <a:t>ELF</a:t>
            </a:r>
            <a:r>
              <a:rPr lang="zh-CN" altLang="en-US" dirty="0"/>
              <a:t>通常就是可执行文件，通常</a:t>
            </a:r>
            <a:r>
              <a:rPr lang="en-US" altLang="zh-CN" dirty="0" err="1"/>
              <a:t>gcc</a:t>
            </a:r>
            <a:r>
              <a:rPr lang="en-US" altLang="zh-CN" dirty="0"/>
              <a:t> -o test </a:t>
            </a:r>
            <a:r>
              <a:rPr lang="en-US" altLang="zh-CN" dirty="0" err="1"/>
              <a:t>test.c</a:t>
            </a:r>
            <a:r>
              <a:rPr lang="zh-CN" altLang="en-US" dirty="0"/>
              <a:t>，生成的</a:t>
            </a:r>
            <a:r>
              <a:rPr lang="en-US" altLang="zh-CN" dirty="0"/>
              <a:t>test</a:t>
            </a:r>
            <a:r>
              <a:rPr lang="zh-CN" altLang="en-US" dirty="0"/>
              <a:t>文件就是</a:t>
            </a:r>
            <a:r>
              <a:rPr lang="en-US" altLang="zh-CN" dirty="0"/>
              <a:t>ELF</a:t>
            </a:r>
            <a:r>
              <a:rPr lang="zh-CN" altLang="en-US" dirty="0"/>
              <a:t>格式的</a:t>
            </a:r>
            <a:endParaRPr lang="en-US" altLang="zh-CN" dirty="0"/>
          </a:p>
          <a:p>
            <a:endParaRPr lang="en-US" altLang="zh-CN" dirty="0"/>
          </a:p>
          <a:p>
            <a:endParaRPr lang="zh-CN" altLang="en-US" dirty="0"/>
          </a:p>
          <a:p>
            <a:r>
              <a:rPr lang="en-US" altLang="zh-CN" dirty="0"/>
              <a:t>Abs</a:t>
            </a:r>
            <a:r>
              <a:rPr lang="zh-CN" altLang="en-US" dirty="0"/>
              <a:t>文件，</a:t>
            </a:r>
            <a:r>
              <a:rPr lang="en-US" altLang="zh-CN" dirty="0"/>
              <a:t>Hex</a:t>
            </a:r>
            <a:r>
              <a:rPr lang="zh-CN" altLang="en-US" dirty="0"/>
              <a:t>文件</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1547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嵌入式系统不同角色的安全责任</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768</a:t>
            </a:fld>
            <a:endParaRPr lang="zh-CN" altLang="en-US"/>
          </a:p>
        </p:txBody>
      </p:sp>
    </p:spTree>
    <p:extLst>
      <p:ext uri="{BB962C8B-B14F-4D97-AF65-F5344CB8AC3E}">
        <p14:creationId xmlns:p14="http://schemas.microsoft.com/office/powerpoint/2010/main" val="30176535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latin typeface="楷体" panose="02010609060101010101" pitchFamily="49" charset="-122"/>
                <a:ea typeface="楷体" panose="02010609060101010101" pitchFamily="49" charset="-122"/>
                <a:sym typeface="+mn-ea"/>
              </a:rPr>
              <a:t>Global Platform</a:t>
            </a:r>
            <a:r>
              <a:rPr lang="zh-CN" altLang="zh-CN" sz="1200" b="0" dirty="0">
                <a:latin typeface="楷体" panose="02010609060101010101" pitchFamily="49" charset="-122"/>
                <a:ea typeface="楷体" panose="02010609060101010101" pitchFamily="49" charset="-122"/>
                <a:sym typeface="+mn-ea"/>
              </a:rPr>
              <a:t>的主要技术规范</a:t>
            </a:r>
            <a:endParaRPr lang="en-US" altLang="zh-CN" sz="1200" b="0" dirty="0">
              <a:latin typeface="楷体" panose="02010609060101010101" pitchFamily="49" charset="-122"/>
              <a:ea typeface="楷体" panose="02010609060101010101" pitchFamily="49" charset="-122"/>
              <a:sym typeface="+mn-ea"/>
            </a:endParaRPr>
          </a:p>
          <a:p>
            <a:r>
              <a:rPr lang="en-US" altLang="zh-CN" sz="1200" b="0" dirty="0">
                <a:latin typeface="楷体" panose="02010609060101010101" pitchFamily="49" charset="-122"/>
                <a:ea typeface="楷体" panose="02010609060101010101" pitchFamily="49" charset="-122"/>
                <a:sym typeface="+mn-ea"/>
              </a:rPr>
              <a:t>GP</a:t>
            </a:r>
            <a:r>
              <a:rPr lang="zh-CN" altLang="en-US" sz="1200" b="0" dirty="0">
                <a:latin typeface="楷体" panose="02010609060101010101" pitchFamily="49" charset="-122"/>
                <a:ea typeface="楷体" panose="02010609060101010101" pitchFamily="49" charset="-122"/>
                <a:sym typeface="+mn-ea"/>
              </a:rPr>
              <a:t>的主要安全规范</a:t>
            </a:r>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786</a:t>
            </a:fld>
            <a:endParaRPr lang="zh-CN" altLang="en-US"/>
          </a:p>
        </p:txBody>
      </p:sp>
    </p:spTree>
    <p:extLst>
      <p:ext uri="{BB962C8B-B14F-4D97-AF65-F5344CB8AC3E}">
        <p14:creationId xmlns:p14="http://schemas.microsoft.com/office/powerpoint/2010/main" val="22122135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dirty="0">
                <a:solidFill>
                  <a:schemeClr val="tx1"/>
                </a:solidFill>
                <a:latin typeface="微软雅黑" pitchFamily="34" charset="-122"/>
                <a:ea typeface="微软雅黑" pitchFamily="34" charset="-122"/>
              </a:rPr>
              <a:t>ARM</a:t>
            </a:r>
            <a:r>
              <a:rPr lang="zh-CN" altLang="en-US" dirty="0">
                <a:solidFill>
                  <a:schemeClr val="tx1"/>
                </a:solidFill>
                <a:latin typeface="微软雅黑" pitchFamily="34" charset="-122"/>
                <a:ea typeface="微软雅黑" pitchFamily="34" charset="-122"/>
              </a:rPr>
              <a:t>核限定</a:t>
            </a:r>
            <a:endParaRPr lang="en-US" altLang="zh-CN" dirty="0">
              <a:solidFill>
                <a:schemeClr val="tx1"/>
              </a:solidFill>
              <a:latin typeface="微软雅黑" pitchFamily="34" charset="-122"/>
              <a:ea typeface="微软雅黑" pitchFamily="34" charset="-122"/>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CN" altLang="en-US" dirty="0">
                <a:solidFill>
                  <a:schemeClr val="tx1"/>
                </a:solidFill>
                <a:latin typeface="微软雅黑" pitchFamily="34" charset="-122"/>
                <a:ea typeface="微软雅黑" pitchFamily="34" charset="-122"/>
              </a:rPr>
              <a:t>逻辑隔离的重点在于</a:t>
            </a:r>
            <a:r>
              <a:rPr lang="en-US" altLang="zh-CN" dirty="0">
                <a:solidFill>
                  <a:schemeClr val="tx1"/>
                </a:solidFill>
                <a:latin typeface="微软雅黑" pitchFamily="34" charset="-122"/>
                <a:ea typeface="微软雅黑" pitchFamily="34" charset="-122"/>
              </a:rPr>
              <a:t>MMU</a:t>
            </a:r>
            <a:r>
              <a:rPr lang="zh-CN" altLang="en-US" dirty="0">
                <a:solidFill>
                  <a:schemeClr val="tx1"/>
                </a:solidFill>
                <a:latin typeface="微软雅黑" pitchFamily="34" charset="-122"/>
                <a:ea typeface="微软雅黑" pitchFamily="34" charset="-122"/>
              </a:rPr>
              <a:t>上地址划分和总线安全位的设计</a:t>
            </a:r>
            <a:endParaRPr lang="en-US" altLang="zh-CN" dirty="0">
              <a:solidFill>
                <a:schemeClr val="tx1"/>
              </a:solidFill>
              <a:latin typeface="微软雅黑" pitchFamily="34" charset="-122"/>
              <a:ea typeface="微软雅黑" pitchFamily="34" charset="-122"/>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CN" altLang="en-US" dirty="0">
                <a:solidFill>
                  <a:schemeClr val="tx1"/>
                </a:solidFill>
                <a:latin typeface="微软雅黑" pitchFamily="34" charset="-122"/>
                <a:ea typeface="微软雅黑" pitchFamily="34" charset="-122"/>
              </a:rPr>
              <a:t>手机举例</a:t>
            </a:r>
            <a:r>
              <a:rPr lang="en-US" altLang="zh-CN" dirty="0">
                <a:solidFill>
                  <a:schemeClr val="tx1"/>
                </a:solidFill>
                <a:latin typeface="微软雅黑" pitchFamily="34" charset="-122"/>
                <a:ea typeface="微软雅黑" pitchFamily="34" charset="-122"/>
              </a:rPr>
              <a:t>REE/TEE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97A4B2-FD1A-1A44-9E58-03B98D20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502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LED</a:t>
            </a:r>
            <a:r>
              <a:rPr lang="zh-CN" altLang="en-US" dirty="0"/>
              <a:t>消隐：等待电流消失，延时一段时间</a:t>
            </a:r>
            <a:endParaRPr lang="en-US" altLang="zh-CN" dirty="0"/>
          </a:p>
          <a:p>
            <a:endParaRPr lang="en-US" altLang="zh-CN" dirty="0"/>
          </a:p>
          <a:p>
            <a:r>
              <a:rPr lang="zh-CN" altLang="en-US" dirty="0"/>
              <a:t>蜂鸣器的保护： 释放反向电动势</a:t>
            </a:r>
            <a:endParaRPr lang="en-US" altLang="zh-CN" dirty="0"/>
          </a:p>
          <a:p>
            <a:r>
              <a:rPr lang="zh-CN" altLang="en-US" dirty="0"/>
              <a:t>蜂鸣器的电磁干扰：蜂鸣器在工作的过程中会产生电磁辐射</a:t>
            </a:r>
          </a:p>
        </p:txBody>
      </p:sp>
      <p:sp>
        <p:nvSpPr>
          <p:cNvPr id="4" name="灯片编号占位符 3"/>
          <p:cNvSpPr>
            <a:spLocks noGrp="1"/>
          </p:cNvSpPr>
          <p:nvPr>
            <p:ph type="sldNum" sz="quarter" idx="5"/>
          </p:nvPr>
        </p:nvSpPr>
        <p:spPr/>
        <p:txBody>
          <a:bodyPr/>
          <a:lstStyle/>
          <a:p>
            <a:fld id="{F800635A-5471-41DC-8A24-D91404ED23F5}" type="slidenum">
              <a:rPr lang="zh-CN" altLang="en-US" smtClean="0"/>
              <a:t>20</a:t>
            </a:fld>
            <a:endParaRPr lang="zh-CN" altLang="en-US"/>
          </a:p>
        </p:txBody>
      </p:sp>
    </p:spTree>
    <p:extLst>
      <p:ext uri="{BB962C8B-B14F-4D97-AF65-F5344CB8AC3E}">
        <p14:creationId xmlns:p14="http://schemas.microsoft.com/office/powerpoint/2010/main" val="13453578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itchFamily="34" charset="-122"/>
                <a:ea typeface="微软雅黑" pitchFamily="34" charset="-122"/>
              </a:rPr>
              <a:t>- ARM</a:t>
            </a:r>
            <a:r>
              <a:rPr lang="zh-CN" altLang="en-US" dirty="0">
                <a:solidFill>
                  <a:schemeClr val="tx1"/>
                </a:solidFill>
                <a:latin typeface="微软雅黑" pitchFamily="34" charset="-122"/>
                <a:ea typeface="微软雅黑" pitchFamily="34" charset="-122"/>
              </a:rPr>
              <a:t>核限定</a:t>
            </a:r>
            <a:endParaRPr lang="en-US" altLang="zh-CN" dirty="0">
              <a:solidFill>
                <a:schemeClr val="tx1"/>
              </a:solidFill>
              <a:latin typeface="微软雅黑" pitchFamily="34" charset="-122"/>
              <a:ea typeface="微软雅黑" pitchFamily="34" charset="-12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97A4B2-FD1A-1A44-9E58-03B98D20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3997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1450" indent="-171450">
              <a:buFontTx/>
              <a:buChar char="-"/>
            </a:pPr>
            <a:r>
              <a:rPr lang="en-US" altLang="zh-CN" dirty="0"/>
              <a:t>OP-TEE</a:t>
            </a:r>
            <a:r>
              <a:rPr lang="zh-CN" altLang="en-US" dirty="0"/>
              <a:t>：</a:t>
            </a:r>
            <a:r>
              <a:rPr lang="en-US" altLang="zh-CN" dirty="0"/>
              <a:t>open</a:t>
            </a:r>
            <a:r>
              <a:rPr lang="en-US" altLang="zh-CN" baseline="0" dirty="0"/>
              <a:t> portable TEE</a:t>
            </a:r>
          </a:p>
          <a:p>
            <a:pPr marL="171450" indent="-171450">
              <a:buFontTx/>
              <a:buChar char="-"/>
            </a:pPr>
            <a:r>
              <a:rPr lang="en-US" dirty="0"/>
              <a:t>REE: AOSP</a:t>
            </a:r>
          </a:p>
          <a:p>
            <a:pPr marL="171450" indent="-171450">
              <a:buFontTx/>
              <a:buChar char="-"/>
            </a:pPr>
            <a:r>
              <a:rPr lang="zh-CN" altLang="en-US" dirty="0"/>
              <a:t>任意浏览</a:t>
            </a:r>
            <a:r>
              <a:rPr lang="en-US" altLang="zh-CN" dirty="0"/>
              <a:t>TA</a:t>
            </a:r>
            <a:r>
              <a:rPr lang="zh-CN" altLang="en-US" dirty="0"/>
              <a:t>将导致</a:t>
            </a:r>
            <a:r>
              <a:rPr lang="en-US" altLang="zh-CN" dirty="0"/>
              <a:t>TA</a:t>
            </a:r>
            <a:r>
              <a:rPr lang="zh-CN" altLang="en-US" dirty="0"/>
              <a:t>被不可信</a:t>
            </a:r>
            <a:r>
              <a:rPr lang="en-US" altLang="zh-CN" dirty="0"/>
              <a:t>CA</a:t>
            </a:r>
            <a:r>
              <a:rPr lang="zh-CN" altLang="en-US" dirty="0"/>
              <a:t>滥用，可能引发更大的漏洞</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997A4B2-FD1A-1A44-9E58-03B98D200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3430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1970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1068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5824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2237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5906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3254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6378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888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07112" indent="-207112" defTabSz="828446">
              <a:lnSpc>
                <a:spcPct val="80000"/>
              </a:lnSpc>
              <a:spcBef>
                <a:spcPts val="906"/>
              </a:spcBef>
            </a:pPr>
            <a:r>
              <a:rPr lang="zh-CN" altLang="en-US" sz="1200" dirty="0">
                <a:solidFill>
                  <a:srgbClr val="FF0000"/>
                </a:solidFill>
                <a:ea typeface="宋体" panose="02010600030101010101" pitchFamily="2" charset="-122"/>
              </a:rPr>
              <a:t>分时系统：</a:t>
            </a:r>
            <a:endParaRPr lang="en-US" altLang="zh-CN" sz="1200" dirty="0">
              <a:solidFill>
                <a:srgbClr val="FF0000"/>
              </a:solidFill>
              <a:ea typeface="宋体" panose="02010600030101010101" pitchFamily="2" charset="-122"/>
            </a:endParaRPr>
          </a:p>
          <a:p>
            <a:pPr marL="207112" indent="-207112" defTabSz="828446">
              <a:lnSpc>
                <a:spcPct val="80000"/>
              </a:lnSpc>
              <a:spcBef>
                <a:spcPts val="906"/>
              </a:spcBef>
            </a:pPr>
            <a:r>
              <a:rPr lang="en-US" altLang="zh-CN" sz="1200" dirty="0">
                <a:solidFill>
                  <a:srgbClr val="FF0000"/>
                </a:solidFill>
                <a:ea typeface="宋体" panose="02010600030101010101" pitchFamily="2" charset="-122"/>
              </a:rPr>
              <a:t>	</a:t>
            </a:r>
            <a:r>
              <a:rPr lang="zh-CN" altLang="en-US" sz="1200" dirty="0">
                <a:solidFill>
                  <a:prstClr val="black"/>
                </a:solidFill>
                <a:ea typeface="宋体" panose="02010600030101010101" pitchFamily="2" charset="-122"/>
              </a:rPr>
              <a:t>软件的执行在时间上的要求</a:t>
            </a:r>
            <a:r>
              <a:rPr lang="zh-CN" altLang="en-US" sz="1200" dirty="0">
                <a:solidFill>
                  <a:srgbClr val="FF0000"/>
                </a:solidFill>
                <a:ea typeface="宋体" panose="02010600030101010101" pitchFamily="2" charset="-122"/>
              </a:rPr>
              <a:t>并不严格</a:t>
            </a:r>
            <a:r>
              <a:rPr lang="zh-CN" altLang="en-US" sz="1200" dirty="0">
                <a:solidFill>
                  <a:prstClr val="black"/>
                </a:solidFill>
                <a:ea typeface="宋体" panose="02010600030101010101" pitchFamily="2" charset="-122"/>
              </a:rPr>
              <a:t>，时间上的错误一般不会造成灾难性的后果。</a:t>
            </a:r>
            <a:endParaRPr lang="en-US" altLang="zh-CN" sz="1200" dirty="0">
              <a:solidFill>
                <a:prstClr val="black"/>
              </a:solidFill>
              <a:ea typeface="宋体" panose="02010600030101010101" pitchFamily="2" charset="-122"/>
            </a:endParaRPr>
          </a:p>
          <a:p>
            <a:pPr marL="207112" indent="-207112" defTabSz="828446">
              <a:lnSpc>
                <a:spcPct val="80000"/>
              </a:lnSpc>
              <a:spcBef>
                <a:spcPts val="906"/>
              </a:spcBef>
            </a:pPr>
            <a:endParaRPr lang="zh-CN" altLang="en-US" sz="1200" dirty="0">
              <a:solidFill>
                <a:prstClr val="black"/>
              </a:solidFill>
              <a:ea typeface="宋体" panose="02010600030101010101" pitchFamily="2" charset="-122"/>
            </a:endParaRPr>
          </a:p>
          <a:p>
            <a:pPr marL="207112" indent="-207112" defTabSz="828446">
              <a:lnSpc>
                <a:spcPct val="80000"/>
              </a:lnSpc>
              <a:spcBef>
                <a:spcPts val="906"/>
              </a:spcBef>
            </a:pPr>
            <a:r>
              <a:rPr lang="zh-CN" altLang="en-US" sz="1200" dirty="0">
                <a:solidFill>
                  <a:srgbClr val="FF0000"/>
                </a:solidFill>
                <a:ea typeface="宋体" panose="02010600030101010101" pitchFamily="2" charset="-122"/>
              </a:rPr>
              <a:t>实时系统：</a:t>
            </a:r>
            <a:endParaRPr lang="en-US" altLang="zh-CN" sz="1200" dirty="0">
              <a:solidFill>
                <a:srgbClr val="FF0000"/>
              </a:solidFill>
              <a:ea typeface="宋体" panose="02010600030101010101" pitchFamily="2" charset="-122"/>
            </a:endParaRPr>
          </a:p>
          <a:p>
            <a:pPr marL="207112" indent="-207112" defTabSz="828446">
              <a:lnSpc>
                <a:spcPct val="80000"/>
              </a:lnSpc>
              <a:spcBef>
                <a:spcPts val="906"/>
              </a:spcBef>
            </a:pPr>
            <a:r>
              <a:rPr lang="en-US" altLang="zh-CN" sz="1200" dirty="0">
                <a:solidFill>
                  <a:prstClr val="black"/>
                </a:solidFill>
                <a:ea typeface="宋体" panose="02010600030101010101" pitchFamily="2" charset="-122"/>
              </a:rPr>
              <a:t>	</a:t>
            </a:r>
            <a:r>
              <a:rPr lang="zh-CN" altLang="en-US" sz="1200" dirty="0">
                <a:solidFill>
                  <a:prstClr val="black"/>
                </a:solidFill>
                <a:ea typeface="宋体" panose="02010600030101010101" pitchFamily="2" charset="-122"/>
              </a:rPr>
              <a:t>虽然事件可能在无法预知的时刻到达，但是软件上必须在事件发生时能够在</a:t>
            </a:r>
            <a:r>
              <a:rPr lang="zh-CN" altLang="en-US" sz="1200" dirty="0">
                <a:solidFill>
                  <a:srgbClr val="FF0000"/>
                </a:solidFill>
                <a:ea typeface="宋体" panose="02010600030101010101" pitchFamily="2" charset="-122"/>
              </a:rPr>
              <a:t>严格的时限内</a:t>
            </a:r>
            <a:r>
              <a:rPr lang="zh-CN" altLang="en-US" sz="1200" dirty="0">
                <a:solidFill>
                  <a:prstClr val="black"/>
                </a:solidFill>
                <a:ea typeface="宋体" panose="02010600030101010101" pitchFamily="2" charset="-122"/>
              </a:rPr>
              <a:t>作出响应（</a:t>
            </a:r>
            <a:r>
              <a:rPr lang="zh-CN" altLang="en-US" sz="1200" dirty="0">
                <a:solidFill>
                  <a:srgbClr val="FF0000"/>
                </a:solidFill>
                <a:ea typeface="宋体" panose="02010600030101010101" pitchFamily="2" charset="-122"/>
              </a:rPr>
              <a:t>系统响应时间</a:t>
            </a:r>
            <a:r>
              <a:rPr lang="zh-CN" altLang="en-US" sz="1200" dirty="0">
                <a:solidFill>
                  <a:prstClr val="black"/>
                </a:solidFill>
                <a:ea typeface="宋体" panose="02010600030101010101" pitchFamily="2" charset="-122"/>
              </a:rPr>
              <a:t>），即使是在尖峰负荷下，也应如此，系统时间响应的超时就意味着致命的失败。另外，</a:t>
            </a:r>
            <a:r>
              <a:rPr lang="zh-CN" altLang="en-US" sz="1200" dirty="0">
                <a:solidFill>
                  <a:srgbClr val="FF0000"/>
                </a:solidFill>
                <a:ea typeface="宋体" panose="02010600030101010101" pitchFamily="2" charset="-122"/>
              </a:rPr>
              <a:t>实时操作系统的重要特点是具有系统的可确定性</a:t>
            </a:r>
            <a:r>
              <a:rPr lang="zh-CN" altLang="en-US" sz="1200" dirty="0">
                <a:solidFill>
                  <a:prstClr val="black"/>
                </a:solidFill>
                <a:ea typeface="宋体" panose="02010600030101010101" pitchFamily="2" charset="-122"/>
              </a:rPr>
              <a:t>，即系统能对运行情况的最好和最坏等的情况能做出精确的估计。</a:t>
            </a:r>
            <a:endParaRPr lang="zh-CN" altLang="en-US" dirty="0"/>
          </a:p>
        </p:txBody>
      </p:sp>
      <p:sp>
        <p:nvSpPr>
          <p:cNvPr id="4" name="灯片编号占位符 3"/>
          <p:cNvSpPr>
            <a:spLocks noGrp="1"/>
          </p:cNvSpPr>
          <p:nvPr>
            <p:ph type="sldNum" sz="quarter" idx="5"/>
          </p:nvPr>
        </p:nvSpPr>
        <p:spPr/>
        <p:txBody>
          <a:bodyPr/>
          <a:lstStyle/>
          <a:p>
            <a:fld id="{F800635A-5471-41DC-8A24-D91404ED23F5}" type="slidenum">
              <a:rPr lang="zh-CN" altLang="en-US" smtClean="0"/>
              <a:t>23</a:t>
            </a:fld>
            <a:endParaRPr lang="zh-CN" altLang="en-US"/>
          </a:p>
        </p:txBody>
      </p:sp>
    </p:spTree>
    <p:extLst>
      <p:ext uri="{BB962C8B-B14F-4D97-AF65-F5344CB8AC3E}">
        <p14:creationId xmlns:p14="http://schemas.microsoft.com/office/powerpoint/2010/main" val="36900680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5218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Key transport and key agreement relate to the process of establishing session keys for the Secure Channel Session.</a:t>
            </a:r>
          </a:p>
          <a:p>
            <a:r>
              <a:rPr lang="en-US" altLang="zh-CN" dirty="0"/>
              <a:t>• With key agreement the Security Domain and the Off-Card Entity exchange secret values when the Secure</a:t>
            </a:r>
          </a:p>
          <a:p>
            <a:r>
              <a:rPr lang="en-US" altLang="zh-CN" dirty="0"/>
              <a:t>Channel is being initiated, and session keys are then derived from those secrets using an algorithm known</a:t>
            </a:r>
          </a:p>
          <a:p>
            <a:r>
              <a:rPr lang="en-US" altLang="zh-CN" dirty="0"/>
              <a:t>to both the Off-Card Entity and the Security Domain;</a:t>
            </a:r>
          </a:p>
          <a:p>
            <a:r>
              <a:rPr lang="en-US" altLang="zh-CN" dirty="0"/>
              <a:t>• With key transport the Security Domain receives session keys to be used for the Secure Channel Session</a:t>
            </a:r>
          </a:p>
          <a:p>
            <a:r>
              <a:rPr lang="en-US" altLang="zh-CN" dirty="0"/>
              <a:t>from the Off-Card Entity during Secure Channel initiation.</a:t>
            </a:r>
          </a:p>
          <a:p>
            <a:r>
              <a:rPr lang="en-US" altLang="zh-CN" dirty="0"/>
              <a:t>Signature with message recovery and signature without message recovery refer to the signature scheme used for</a:t>
            </a:r>
          </a:p>
          <a:p>
            <a:r>
              <a:rPr lang="en-US" altLang="zh-CN" dirty="0"/>
              <a:t>digital signatures in data messages during Entity Authentication. (Note that these mechanisms apply also with the</a:t>
            </a:r>
          </a:p>
          <a:p>
            <a:r>
              <a:rPr lang="en-US" altLang="zh-CN" dirty="0"/>
              <a:t>signatures on digital certificates, but the value "</a:t>
            </a:r>
            <a:r>
              <a:rPr lang="en-US" altLang="zh-CN" dirty="0" err="1"/>
              <a:t>i</a:t>
            </a:r>
            <a:r>
              <a:rPr lang="en-US" altLang="zh-CN" dirty="0"/>
              <a:t>" does not refer to this.)</a:t>
            </a:r>
          </a:p>
          <a:p>
            <a:r>
              <a:rPr lang="en-US" altLang="zh-CN" dirty="0"/>
              <a:t>• With signature with message recovery, part or all of the message data that is signed is contained in the</a:t>
            </a:r>
          </a:p>
          <a:p>
            <a:r>
              <a:rPr lang="en-US" altLang="zh-CN" dirty="0"/>
              <a:t>signature block and is recovered during the process of verifying the signature. Signature with message</a:t>
            </a:r>
          </a:p>
          <a:p>
            <a:r>
              <a:rPr lang="en-US" altLang="zh-CN" dirty="0"/>
              <a:t>recovery is standardized in ISO 9796-2;</a:t>
            </a:r>
          </a:p>
          <a:p>
            <a:r>
              <a:rPr lang="en-US" altLang="zh-CN" dirty="0"/>
              <a:t>• With signature without message recovery, the signature does not contain any part of the message data</a:t>
            </a:r>
          </a:p>
          <a:p>
            <a:r>
              <a:rPr lang="en-US" altLang="zh-CN" dirty="0"/>
              <a:t>that is signed, but comprises an appendix to the complete message. Such a scheme is also known as a</a:t>
            </a:r>
          </a:p>
          <a:p>
            <a:r>
              <a:rPr lang="en-US" altLang="zh-CN" dirty="0"/>
              <a:t>signature scheme 'with appendix'. Signature without message recovery is standardized in PKCS#1, and is</a:t>
            </a:r>
          </a:p>
          <a:p>
            <a:r>
              <a:rPr lang="en-US" altLang="zh-CN" dirty="0"/>
              <a:t>also used in X.509.</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69307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2805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2195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897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交叉签发，即交叉授权</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3148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交叉签发，即交叉授权</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3453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CAT-TP</a:t>
            </a:r>
            <a:r>
              <a:rPr lang="zh-CN" altLang="en-US" dirty="0"/>
              <a:t>数据包中通用安全命令包 </a:t>
            </a:r>
            <a:r>
              <a:rPr lang="en-US" altLang="zh-CN" dirty="0"/>
              <a:t>Command Packet </a:t>
            </a:r>
            <a:r>
              <a:rPr lang="zh-CN" altLang="en-US" dirty="0"/>
              <a:t>和安全响应包 </a:t>
            </a:r>
            <a:r>
              <a:rPr lang="en-US" altLang="zh-CN" dirty="0"/>
              <a:t>Response Packet </a:t>
            </a:r>
            <a:r>
              <a:rPr lang="zh-CN" altLang="en-US" dirty="0"/>
              <a:t>定义在</a:t>
            </a:r>
            <a:r>
              <a:rPr lang="en-US" altLang="zh-CN" dirty="0"/>
              <a:t>ETSI TS 102 127 </a:t>
            </a:r>
            <a:r>
              <a:rPr lang="zh-CN" altLang="en-US" dirty="0"/>
              <a:t>中。 在命令包</a:t>
            </a:r>
            <a:r>
              <a:rPr lang="en-US" altLang="zh-CN" dirty="0"/>
              <a:t>Command Packet</a:t>
            </a:r>
            <a:r>
              <a:rPr lang="zh-CN" altLang="en-US" dirty="0"/>
              <a:t>中，</a:t>
            </a:r>
            <a:r>
              <a:rPr lang="en-US" altLang="zh-CN" dirty="0"/>
              <a:t>Command Packet Identifier (CPI) </a:t>
            </a:r>
            <a:r>
              <a:rPr lang="zh-CN" altLang="en-US" dirty="0"/>
              <a:t>数值设置为</a:t>
            </a:r>
            <a:r>
              <a:rPr lang="en-US" altLang="zh-CN" dirty="0"/>
              <a:t>'01' </a:t>
            </a:r>
            <a:r>
              <a:rPr lang="zh-CN" altLang="en-US" dirty="0"/>
              <a:t>，</a:t>
            </a:r>
            <a:r>
              <a:rPr lang="en-US" altLang="zh-CN" dirty="0"/>
              <a:t>Command Header Identifier (CHI)</a:t>
            </a:r>
            <a:r>
              <a:rPr lang="zh-CN" altLang="en-US" dirty="0"/>
              <a:t>设置为空， </a:t>
            </a:r>
            <a:r>
              <a:rPr lang="en-US" altLang="zh-CN" dirty="0"/>
              <a:t>CPI</a:t>
            </a:r>
            <a:r>
              <a:rPr lang="zh-CN" altLang="en-US" dirty="0"/>
              <a:t>、</a:t>
            </a:r>
            <a:r>
              <a:rPr lang="en-US" altLang="zh-CN" dirty="0"/>
              <a:t>CPL </a:t>
            </a:r>
            <a:r>
              <a:rPr lang="zh-CN" altLang="en-US" dirty="0"/>
              <a:t>和 </a:t>
            </a:r>
            <a:r>
              <a:rPr lang="en-US" altLang="zh-CN" dirty="0"/>
              <a:t>CHL</a:t>
            </a:r>
            <a:r>
              <a:rPr lang="zh-CN" altLang="en-US" dirty="0"/>
              <a:t>在被包含在计算</a:t>
            </a:r>
            <a:r>
              <a:rPr lang="en-US" altLang="zh-CN" dirty="0"/>
              <a:t>RC/CC/DS</a:t>
            </a:r>
            <a:r>
              <a:rPr lang="zh-CN" altLang="en-US" dirty="0"/>
              <a:t>过程中。 在响应包</a:t>
            </a:r>
            <a:r>
              <a:rPr lang="en-US" altLang="zh-CN" dirty="0"/>
              <a:t>Response Packet</a:t>
            </a:r>
            <a:r>
              <a:rPr lang="zh-CN" altLang="en-US" dirty="0"/>
              <a:t>中，</a:t>
            </a:r>
            <a:r>
              <a:rPr lang="en-US" altLang="zh-CN" dirty="0"/>
              <a:t>Response Packet Identifier (RPI) </a:t>
            </a:r>
            <a:r>
              <a:rPr lang="zh-CN" altLang="en-US" dirty="0"/>
              <a:t>数值设置为</a:t>
            </a:r>
            <a:r>
              <a:rPr lang="en-US" altLang="zh-CN" dirty="0"/>
              <a:t>'02'</a:t>
            </a:r>
            <a:r>
              <a:rPr lang="zh-CN" altLang="en-US" dirty="0"/>
              <a:t>，</a:t>
            </a:r>
            <a:r>
              <a:rPr lang="en-US" altLang="zh-CN" dirty="0"/>
              <a:t>Response Header Identifier (RHI) </a:t>
            </a:r>
            <a:r>
              <a:rPr lang="zh-CN" altLang="en-US" dirty="0"/>
              <a:t>设置为空，</a:t>
            </a:r>
            <a:r>
              <a:rPr lang="en-US" altLang="zh-CN" dirty="0"/>
              <a:t>RPI</a:t>
            </a:r>
            <a:r>
              <a:rPr lang="zh-CN" altLang="en-US" dirty="0"/>
              <a:t>、</a:t>
            </a:r>
            <a:r>
              <a:rPr lang="en-US" altLang="zh-CN" dirty="0"/>
              <a:t>RPL </a:t>
            </a:r>
            <a:r>
              <a:rPr lang="zh-CN" altLang="en-US" dirty="0"/>
              <a:t>和</a:t>
            </a:r>
            <a:r>
              <a:rPr lang="en-US" altLang="zh-CN" dirty="0"/>
              <a:t>RHL</a:t>
            </a:r>
            <a:r>
              <a:rPr lang="zh-CN" altLang="en-US" dirty="0"/>
              <a:t>在被包含在计算</a:t>
            </a:r>
            <a:r>
              <a:rPr lang="en-US" altLang="zh-CN" dirty="0"/>
              <a:t>RC/CC/DS</a:t>
            </a:r>
            <a:r>
              <a:rPr lang="zh-CN" altLang="en-US" dirty="0"/>
              <a:t>过程中。 </a:t>
            </a:r>
            <a:r>
              <a:rPr lang="en-US" altLang="zh-CN" dirty="0"/>
              <a:t>Packet Identifier</a:t>
            </a:r>
            <a:r>
              <a:rPr lang="zh-CN" altLang="en-US" dirty="0"/>
              <a:t>数值设置为 </a:t>
            </a:r>
            <a:r>
              <a:rPr lang="en-US" altLang="zh-CN" dirty="0"/>
              <a:t>'00' </a:t>
            </a:r>
            <a:r>
              <a:rPr lang="zh-CN" altLang="en-US" dirty="0"/>
              <a:t>到 </a:t>
            </a:r>
            <a:r>
              <a:rPr lang="en-US" altLang="zh-CN" dirty="0"/>
              <a:t>'BF' </a:t>
            </a:r>
            <a:r>
              <a:rPr lang="zh-CN" altLang="en-US" dirty="0"/>
              <a:t>， </a:t>
            </a:r>
            <a:r>
              <a:rPr lang="en-US" altLang="zh-CN" dirty="0"/>
              <a:t>'FF'</a:t>
            </a:r>
            <a:r>
              <a:rPr lang="zh-CN" altLang="en-US" dirty="0"/>
              <a:t>作为保留。 </a:t>
            </a:r>
            <a:r>
              <a:rPr lang="en-US" altLang="zh-CN" dirty="0"/>
              <a:t>'C0' </a:t>
            </a:r>
            <a:r>
              <a:rPr lang="zh-CN" altLang="en-US" dirty="0"/>
              <a:t>到 </a:t>
            </a:r>
            <a:r>
              <a:rPr lang="en-US" altLang="zh-CN" dirty="0"/>
              <a:t>'FE'</a:t>
            </a:r>
            <a:r>
              <a:rPr lang="zh-CN" altLang="en-US" dirty="0"/>
              <a:t>用于私有。 计数器</a:t>
            </a:r>
            <a:r>
              <a:rPr lang="en-US" altLang="zh-CN" dirty="0"/>
              <a:t>Counter</a:t>
            </a:r>
            <a:r>
              <a:rPr lang="zh-CN" altLang="en-US" dirty="0"/>
              <a:t>也可以用于在安全命令包 </a:t>
            </a:r>
            <a:r>
              <a:rPr lang="en-US" altLang="zh-CN" dirty="0"/>
              <a:t>Command Packet </a:t>
            </a:r>
            <a:r>
              <a:rPr lang="zh-CN" altLang="en-US" dirty="0"/>
              <a:t>和安全响应包 </a:t>
            </a:r>
            <a:r>
              <a:rPr lang="en-US" altLang="zh-CN" dirty="0"/>
              <a:t>Response Packet</a:t>
            </a:r>
            <a:r>
              <a:rPr lang="zh-CN" altLang="en-US" dirty="0"/>
              <a:t>之间建立联系。 需支持和</a:t>
            </a:r>
            <a:r>
              <a:rPr lang="en-US" altLang="zh-CN" dirty="0"/>
              <a:t>SMS-PP</a:t>
            </a:r>
            <a:r>
              <a:rPr lang="zh-CN" altLang="en-US" dirty="0"/>
              <a:t>相同的安全配置；</a:t>
            </a:r>
            <a:r>
              <a:rPr lang="en-US" altLang="zh-CN" dirty="0"/>
              <a:t>SDU MAX SIZE</a:t>
            </a:r>
            <a:r>
              <a:rPr lang="zh-CN" altLang="en-US" dirty="0"/>
              <a:t>为</a:t>
            </a:r>
            <a:r>
              <a:rPr lang="en-US" altLang="zh-CN" dirty="0"/>
              <a:t>1K</a:t>
            </a:r>
            <a:r>
              <a:rPr lang="zh-CN" altLang="en-US" dirty="0"/>
              <a:t>字节。</a:t>
            </a:r>
            <a:endParaRPr lang="en-US" altLang="zh-CN" dirty="0"/>
          </a:p>
          <a:p>
            <a:endParaRPr lang="en-US" altLang="zh-CN" dirty="0"/>
          </a:p>
          <a:p>
            <a:r>
              <a:rPr lang="en-US" altLang="zh-CN" dirty="0"/>
              <a:t> Short Message Service—Point to Point (SMS-PP)—</a:t>
            </a:r>
          </a:p>
          <a:p>
            <a:endParaRPr lang="en-US" altLang="zh-CN" dirty="0"/>
          </a:p>
          <a:p>
            <a:r>
              <a:rPr lang="zh-CN" altLang="en-US" dirty="0"/>
              <a:t>数据传输</a:t>
            </a:r>
            <a:r>
              <a:rPr lang="en-US" altLang="zh-CN" dirty="0"/>
              <a:t>-BIP ( ETSI TS 102 223 )</a:t>
            </a:r>
            <a:r>
              <a:rPr lang="zh-CN" altLang="en-US" dirty="0"/>
              <a:t>协议</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77038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LPA: Local Profile Assistant</a:t>
            </a:r>
          </a:p>
          <a:p>
            <a:r>
              <a:rPr lang="en-US" altLang="zh-CN" dirty="0"/>
              <a:t>LPD: Local Profile Download</a:t>
            </a:r>
          </a:p>
          <a:p>
            <a:r>
              <a:rPr lang="en-US" altLang="zh-CN" dirty="0"/>
              <a:t>LUI: Local User Interface</a:t>
            </a:r>
          </a:p>
          <a:p>
            <a:r>
              <a:rPr lang="en-US" altLang="zh-CN" dirty="0"/>
              <a:t>SK.DP.TLS: Private key of the SM-DP+ for securing TLS connection</a:t>
            </a:r>
          </a:p>
          <a:p>
            <a:r>
              <a:rPr lang="en-US" altLang="zh-CN" dirty="0"/>
              <a:t>SM-DP+: Subscription Manager Data Preparation</a:t>
            </a:r>
          </a:p>
          <a:p>
            <a:r>
              <a:rPr lang="en-US" altLang="zh-CN" dirty="0"/>
              <a:t>LDS</a:t>
            </a:r>
            <a:r>
              <a:rPr lang="zh-CN" altLang="en-US" dirty="0"/>
              <a:t>： </a:t>
            </a:r>
            <a:r>
              <a:rPr lang="en-US" altLang="zh-CN" dirty="0"/>
              <a:t>Local Discovery Service</a:t>
            </a:r>
          </a:p>
          <a:p>
            <a:r>
              <a:rPr lang="en-US" altLang="zh-CN" dirty="0"/>
              <a:t>SM-DS</a:t>
            </a:r>
            <a:r>
              <a:rPr lang="zh-CN" altLang="en-US" dirty="0"/>
              <a:t>：</a:t>
            </a:r>
            <a:r>
              <a:rPr lang="en-US" altLang="zh-CN" dirty="0"/>
              <a:t>Subscription Manager – Discovery Service</a:t>
            </a:r>
            <a:r>
              <a:rPr lang="zh-CN" altLang="en-US" dirty="0"/>
              <a:t>， </a:t>
            </a:r>
            <a:r>
              <a:rPr lang="en-US" altLang="zh-CN" dirty="0"/>
              <a:t>The role of the SM-DS is to provide mechanisms that allow an SM-DP+ to inform the LDS within any Device that an SM-DP+ wishes to communicate with it.</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7710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LPA: Local Profile Assistant</a:t>
            </a:r>
          </a:p>
          <a:p>
            <a:r>
              <a:rPr lang="en-US" altLang="zh-CN" dirty="0"/>
              <a:t>LPD: Local Profile Download</a:t>
            </a:r>
          </a:p>
          <a:p>
            <a:r>
              <a:rPr lang="en-US" altLang="zh-CN" dirty="0"/>
              <a:t>LUI: Local User Interface</a:t>
            </a:r>
          </a:p>
          <a:p>
            <a:r>
              <a:rPr lang="en-US" altLang="zh-CN" dirty="0"/>
              <a:t>SK.DP.TLS: Private key of the SM-DP+ for securing TLS connection</a:t>
            </a:r>
          </a:p>
          <a:p>
            <a:r>
              <a:rPr lang="en-US" altLang="zh-CN" dirty="0"/>
              <a:t>SM-DP+: Subscription Manager Data Preparation</a:t>
            </a:r>
          </a:p>
          <a:p>
            <a:r>
              <a:rPr lang="en-US" altLang="zh-CN" dirty="0"/>
              <a:t>LDS</a:t>
            </a:r>
            <a:r>
              <a:rPr lang="zh-CN" altLang="en-US" dirty="0"/>
              <a:t>： </a:t>
            </a:r>
            <a:r>
              <a:rPr lang="en-US" altLang="zh-CN" dirty="0"/>
              <a:t>Local Discovery Service</a:t>
            </a:r>
          </a:p>
          <a:p>
            <a:r>
              <a:rPr lang="en-US" altLang="zh-CN" dirty="0"/>
              <a:t>SM-DS</a:t>
            </a:r>
            <a:r>
              <a:rPr lang="zh-CN" altLang="en-US" dirty="0"/>
              <a:t>：</a:t>
            </a:r>
            <a:r>
              <a:rPr lang="en-US" altLang="zh-CN" dirty="0"/>
              <a:t>Subscription Manager – Discovery Service</a:t>
            </a:r>
            <a:r>
              <a:rPr lang="zh-CN" altLang="en-US" dirty="0"/>
              <a:t>， </a:t>
            </a:r>
            <a:r>
              <a:rPr lang="en-US" altLang="zh-CN" dirty="0"/>
              <a:t>The role of the SM-DS is to provide mechanisms that allow an SM-DP+ to inform the LDS within any Device that an SM-DP+ wishes to communicate with it.</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A9D48-9FD4-4BDD-AE72-6FF99EC37A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911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Master" Target="../slideMasters/slideMaster3.xml"/><Relationship Id="rId4"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bin"/><Relationship Id="rId1" Type="http://schemas.openxmlformats.org/officeDocument/2006/relationships/slideMaster" Target="../slideMasters/slideMaster4.xml"/><Relationship Id="rId4"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3.bin"/><Relationship Id="rId1" Type="http://schemas.openxmlformats.org/officeDocument/2006/relationships/slideMaster" Target="../slideMasters/slideMaster5.xml"/><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4.png"/><Relationship Id="rId9" Type="http://schemas.openxmlformats.org/officeDocument/2006/relationships/image" Target="../media/image11.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4.png"/><Relationship Id="rId9"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4.bin"/><Relationship Id="rId1" Type="http://schemas.openxmlformats.org/officeDocument/2006/relationships/slideMaster" Target="../slideMasters/slideMaster10.xml"/><Relationship Id="rId4" Type="http://schemas.openxmlformats.org/officeDocument/2006/relationships/image" Target="../media/image1.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28DE33-C302-4340-8BC6-EE9F58B8A0E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C51DF0B-0631-4378-82DF-1A28E830A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2BD95EC-51D1-437F-84DD-DB6CD798E3F2}"/>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5" name="页脚占位符 4">
            <a:extLst>
              <a:ext uri="{FF2B5EF4-FFF2-40B4-BE49-F238E27FC236}">
                <a16:creationId xmlns:a16="http://schemas.microsoft.com/office/drawing/2014/main" id="{7B415894-A704-47A2-A87B-8B2C64D9A7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467EE5-B549-4E39-A7F3-3EEFC72BCB12}"/>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3410983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D94524-5BFF-424A-B303-5250826BF63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DFE5A1-8442-4E6C-903B-8A750DB6DB6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195C1D-5192-4682-BE82-9371281A0D3A}"/>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5" name="页脚占位符 4">
            <a:extLst>
              <a:ext uri="{FF2B5EF4-FFF2-40B4-BE49-F238E27FC236}">
                <a16:creationId xmlns:a16="http://schemas.microsoft.com/office/drawing/2014/main" id="{16EB3537-9EDB-4689-BCE3-22F5EE07B8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EBCA0F-5442-4416-A24E-0D7A20A03479}"/>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3800713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117C8E4-E08A-4D6E-8954-BF1242B2E3A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42F637-CFEB-45B8-B1DB-7AD20B4C761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CD8921-EFF5-4AC7-B304-090A0F316CCB}"/>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5" name="页脚占位符 4">
            <a:extLst>
              <a:ext uri="{FF2B5EF4-FFF2-40B4-BE49-F238E27FC236}">
                <a16:creationId xmlns:a16="http://schemas.microsoft.com/office/drawing/2014/main" id="{C39289E3-CFBA-4B13-8391-34720399DA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A8D0FF-59CC-4986-A0C6-455AE5989452}"/>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434214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BED3A41E-9A8C-41B2-B475-42E48A7A5D98}"/>
              </a:ext>
            </a:extLst>
          </p:cNvPr>
          <p:cNvGrpSpPr>
            <a:grpSpLocks/>
          </p:cNvGrpSpPr>
          <p:nvPr/>
        </p:nvGrpSpPr>
        <p:grpSpPr bwMode="auto">
          <a:xfrm>
            <a:off x="1" y="2438401"/>
            <a:ext cx="12012084" cy="1052513"/>
            <a:chOff x="0" y="1536"/>
            <a:chExt cx="5675" cy="663"/>
          </a:xfrm>
        </p:grpSpPr>
        <p:grpSp>
          <p:nvGrpSpPr>
            <p:cNvPr id="5" name="Group 3">
              <a:extLst>
                <a:ext uri="{FF2B5EF4-FFF2-40B4-BE49-F238E27FC236}">
                  <a16:creationId xmlns:a16="http://schemas.microsoft.com/office/drawing/2014/main" id="{829A2417-CB6D-49A7-9ABB-A6113FEB7E38}"/>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id="{3DAD1BDA-020E-4BC7-8D74-29D9DF2CC045}"/>
                  </a:ext>
                </a:extLst>
              </p:cNvPr>
              <p:cNvSpPr>
                <a:spLocks noChangeArrowheads="1"/>
              </p:cNvSpPr>
              <p:nvPr/>
            </p:nvSpPr>
            <p:spPr bwMode="auto">
              <a:xfrm>
                <a:off x="720" y="336"/>
                <a:ext cx="384" cy="432"/>
              </a:xfrm>
              <a:prstGeom prst="rect">
                <a:avLst/>
              </a:prstGeom>
              <a:solidFill>
                <a:schemeClr val="folHlink"/>
              </a:soli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sp>
            <p:nvSpPr>
              <p:cNvPr id="13" name="Rectangle 5">
                <a:extLst>
                  <a:ext uri="{FF2B5EF4-FFF2-40B4-BE49-F238E27FC236}">
                    <a16:creationId xmlns:a16="http://schemas.microsoft.com/office/drawing/2014/main" id="{821B5318-B080-4F54-9DF1-69426E19904C}"/>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grpSp>
        <p:grpSp>
          <p:nvGrpSpPr>
            <p:cNvPr id="6" name="Group 6">
              <a:extLst>
                <a:ext uri="{FF2B5EF4-FFF2-40B4-BE49-F238E27FC236}">
                  <a16:creationId xmlns:a16="http://schemas.microsoft.com/office/drawing/2014/main" id="{70957CD9-4999-469D-ADE9-C1F2657FFF00}"/>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id="{7EB3DA92-AF36-4C72-BDAF-0C2274ABB255}"/>
                  </a:ext>
                </a:extLst>
              </p:cNvPr>
              <p:cNvSpPr>
                <a:spLocks noChangeArrowheads="1"/>
              </p:cNvSpPr>
              <p:nvPr/>
            </p:nvSpPr>
            <p:spPr bwMode="auto">
              <a:xfrm>
                <a:off x="912" y="2640"/>
                <a:ext cx="384" cy="432"/>
              </a:xfrm>
              <a:prstGeom prst="rect">
                <a:avLst/>
              </a:prstGeom>
              <a:solidFill>
                <a:schemeClr val="accent2"/>
              </a:soli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sp>
            <p:nvSpPr>
              <p:cNvPr id="11" name="Rectangle 8">
                <a:extLst>
                  <a:ext uri="{FF2B5EF4-FFF2-40B4-BE49-F238E27FC236}">
                    <a16:creationId xmlns:a16="http://schemas.microsoft.com/office/drawing/2014/main" id="{2082BB6B-395F-42BA-84D9-A7333E70CA65}"/>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grpSp>
        <p:sp>
          <p:nvSpPr>
            <p:cNvPr id="7" name="Rectangle 9">
              <a:extLst>
                <a:ext uri="{FF2B5EF4-FFF2-40B4-BE49-F238E27FC236}">
                  <a16:creationId xmlns:a16="http://schemas.microsoft.com/office/drawing/2014/main" id="{1204C5E0-B2DD-4F81-B456-11186DB86160}"/>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sp>
          <p:nvSpPr>
            <p:cNvPr id="8" name="Rectangle 10">
              <a:extLst>
                <a:ext uri="{FF2B5EF4-FFF2-40B4-BE49-F238E27FC236}">
                  <a16:creationId xmlns:a16="http://schemas.microsoft.com/office/drawing/2014/main" id="{A6CE457B-C89B-46AA-BEED-E004FA81B08E}"/>
                </a:ext>
              </a:extLst>
            </p:cNvPr>
            <p:cNvSpPr>
              <a:spLocks noChangeArrowheads="1"/>
            </p:cNvSpPr>
            <p:nvPr/>
          </p:nvSpPr>
          <p:spPr bwMode="auto">
            <a:xfrm>
              <a:off x="400" y="1536"/>
              <a:ext cx="20" cy="663"/>
            </a:xfrm>
            <a:prstGeom prst="rect">
              <a:avLst/>
            </a:prstGeom>
            <a:solidFill>
              <a:schemeClr val="bg2"/>
            </a:soli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sp>
          <p:nvSpPr>
            <p:cNvPr id="9" name="Rectangle 11">
              <a:extLst>
                <a:ext uri="{FF2B5EF4-FFF2-40B4-BE49-F238E27FC236}">
                  <a16:creationId xmlns:a16="http://schemas.microsoft.com/office/drawing/2014/main" id="{764CF856-93A1-4CCA-B023-2CC17290D5EA}"/>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CN" altLang="en-US" sz="2400" b="1" i="0" u="none" strike="noStrike" kern="1200" cap="none" spc="0" normalizeH="0" baseline="0" noProof="0">
                <a:ln>
                  <a:noFill/>
                </a:ln>
                <a:solidFill>
                  <a:srgbClr val="000000"/>
                </a:solidFill>
                <a:effectLst/>
                <a:uLnTx/>
                <a:uFillTx/>
                <a:latin typeface="Tahoma" panose="020B0604030504040204" pitchFamily="34" charset="0"/>
                <a:ea typeface="楷体_GB2312" pitchFamily="49" charset="-122"/>
                <a:cs typeface="+mn-cs"/>
              </a:endParaRPr>
            </a:p>
          </p:txBody>
        </p:sp>
      </p:grpSp>
      <p:sp>
        <p:nvSpPr>
          <p:cNvPr id="65548" name="Rectangle 12"/>
          <p:cNvSpPr>
            <a:spLocks noGrp="1" noChangeArrowheads="1"/>
          </p:cNvSpPr>
          <p:nvPr>
            <p:ph type="ctrTitle"/>
          </p:nvPr>
        </p:nvSpPr>
        <p:spPr>
          <a:xfrm>
            <a:off x="1320800" y="1828800"/>
            <a:ext cx="10363200" cy="1143000"/>
          </a:xfrm>
        </p:spPr>
        <p:txBody>
          <a:bodyPr/>
          <a:lstStyle>
            <a:lvl1pPr>
              <a:defRPr/>
            </a:lvl1pPr>
          </a:lstStyle>
          <a:p>
            <a:pPr lvl="0"/>
            <a:r>
              <a:rPr lang="zh-CN" altLang="en-US" noProof="0"/>
              <a:t>单击此处编辑母版标题样式</a:t>
            </a:r>
          </a:p>
        </p:txBody>
      </p:sp>
      <p:sp>
        <p:nvSpPr>
          <p:cNvPr id="65549" name="Rectangle 13"/>
          <p:cNvSpPr>
            <a:spLocks noGrp="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14" name="Rectangle 14">
            <a:extLst>
              <a:ext uri="{FF2B5EF4-FFF2-40B4-BE49-F238E27FC236}">
                <a16:creationId xmlns:a16="http://schemas.microsoft.com/office/drawing/2014/main" id="{6C849BE2-6CA9-4751-9A3D-E7415C2FCDC8}"/>
              </a:ext>
            </a:extLst>
          </p:cNvPr>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fontAlgn="base">
              <a:spcBef>
                <a:spcPct val="0"/>
              </a:spcBef>
              <a:spcAft>
                <a:spcPct val="0"/>
              </a:spcAft>
              <a:defRPr/>
            </a:pPr>
            <a:endParaRPr lang="en-US" altLang="zh-CN">
              <a:solidFill>
                <a:srgbClr val="1C1C1C"/>
              </a:solidFill>
              <a:latin typeface="Tahoma" panose="020B0604030504040204" pitchFamily="34" charset="0"/>
            </a:endParaRPr>
          </a:p>
        </p:txBody>
      </p:sp>
      <p:sp>
        <p:nvSpPr>
          <p:cNvPr id="15" name="Rectangle 15">
            <a:extLst>
              <a:ext uri="{FF2B5EF4-FFF2-40B4-BE49-F238E27FC236}">
                <a16:creationId xmlns:a16="http://schemas.microsoft.com/office/drawing/2014/main" id="{9B6108A7-4BB3-4F35-9C22-0D169F7AB336}"/>
              </a:ext>
            </a:extLst>
          </p:cNvPr>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fontAlgn="base">
              <a:spcBef>
                <a:spcPct val="0"/>
              </a:spcBef>
              <a:spcAft>
                <a:spcPct val="0"/>
              </a:spcAft>
              <a:defRPr/>
            </a:pPr>
            <a:endParaRPr lang="en-US" altLang="zh-CN">
              <a:solidFill>
                <a:srgbClr val="1C1C1C"/>
              </a:solidFill>
              <a:latin typeface="Tahoma" panose="020B0604030504040204" pitchFamily="34" charset="0"/>
            </a:endParaRPr>
          </a:p>
        </p:txBody>
      </p:sp>
      <p:sp>
        <p:nvSpPr>
          <p:cNvPr id="16" name="Rectangle 16">
            <a:extLst>
              <a:ext uri="{FF2B5EF4-FFF2-40B4-BE49-F238E27FC236}">
                <a16:creationId xmlns:a16="http://schemas.microsoft.com/office/drawing/2014/main" id="{EFD2F05F-0CF6-4192-A19E-1EAA7F39D0AD}"/>
              </a:ext>
            </a:extLst>
          </p:cNvPr>
          <p:cNvSpPr>
            <a:spLocks noGrp="1" noChangeArrowheads="1"/>
          </p:cNvSpPr>
          <p:nvPr>
            <p:ph type="sldNum" sz="quarter" idx="12"/>
          </p:nvPr>
        </p:nvSpPr>
        <p:spPr>
          <a:xfrm>
            <a:off x="9144000" y="6248400"/>
            <a:ext cx="2540000" cy="457200"/>
          </a:xfrm>
        </p:spPr>
        <p:txBody>
          <a:bodyPr/>
          <a:lstStyle>
            <a:lvl1pPr>
              <a:defRPr>
                <a:solidFill>
                  <a:schemeClr val="bg2"/>
                </a:solidFill>
              </a:defRPr>
            </a:lvl1pPr>
          </a:lstStyle>
          <a:p>
            <a:pPr fontAlgn="base">
              <a:spcBef>
                <a:spcPct val="0"/>
              </a:spcBef>
              <a:spcAft>
                <a:spcPct val="0"/>
              </a:spcAft>
              <a:defRPr/>
            </a:pPr>
            <a:fld id="{BA78BC98-8460-4565-8391-E3C83E7F44C5}" type="slidenum">
              <a:rPr lang="zh-CN" altLang="en-US" smtClean="0">
                <a:solidFill>
                  <a:srgbClr val="1C1C1C"/>
                </a:solidFill>
                <a:latin typeface="Tahoma" panose="020B0604030504040204" pitchFamily="34" charset="0"/>
              </a:rPr>
              <a:pPr fontAlgn="base">
                <a:spcBef>
                  <a:spcPct val="0"/>
                </a:spcBef>
                <a:spcAft>
                  <a:spcPct val="0"/>
                </a:spcAft>
                <a:defRPr/>
              </a:pPr>
              <a:t>‹#›</a:t>
            </a:fld>
            <a:endParaRPr lang="en-US" altLang="zh-CN">
              <a:solidFill>
                <a:srgbClr val="1C1C1C"/>
              </a:solidFill>
              <a:latin typeface="Tahoma" panose="020B0604030504040204" pitchFamily="34" charset="0"/>
            </a:endParaRPr>
          </a:p>
        </p:txBody>
      </p:sp>
    </p:spTree>
    <p:extLst>
      <p:ext uri="{BB962C8B-B14F-4D97-AF65-F5344CB8AC3E}">
        <p14:creationId xmlns:p14="http://schemas.microsoft.com/office/powerpoint/2010/main" val="2098480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EC63879E-742C-4EAD-8457-11842AC4B9E6}"/>
              </a:ext>
            </a:extLst>
          </p:cNvPr>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ltLang="zh-CN">
              <a:solidFill>
                <a:srgbClr val="000000"/>
              </a:solidFill>
              <a:latin typeface="Tahoma" panose="020B0604030504040204" pitchFamily="34" charset="0"/>
            </a:endParaRPr>
          </a:p>
        </p:txBody>
      </p:sp>
      <p:sp>
        <p:nvSpPr>
          <p:cNvPr id="5" name="Rectangle 12">
            <a:extLst>
              <a:ext uri="{FF2B5EF4-FFF2-40B4-BE49-F238E27FC236}">
                <a16:creationId xmlns:a16="http://schemas.microsoft.com/office/drawing/2014/main" id="{6DB5318B-BF01-47A4-AAB6-7B4780B11F4B}"/>
              </a:ext>
            </a:extLst>
          </p:cNvPr>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ltLang="zh-CN">
              <a:solidFill>
                <a:srgbClr val="000000"/>
              </a:solidFill>
              <a:latin typeface="Tahoma" panose="020B0604030504040204" pitchFamily="34" charset="0"/>
            </a:endParaRPr>
          </a:p>
        </p:txBody>
      </p:sp>
      <p:sp>
        <p:nvSpPr>
          <p:cNvPr id="6" name="Rectangle 13">
            <a:extLst>
              <a:ext uri="{FF2B5EF4-FFF2-40B4-BE49-F238E27FC236}">
                <a16:creationId xmlns:a16="http://schemas.microsoft.com/office/drawing/2014/main" id="{3B9D6AE4-E30D-43CE-A713-25CD98B421DF}"/>
              </a:ext>
            </a:extLst>
          </p:cNvPr>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1559F08-440E-4E66-996E-93BBDEB78AF8}" type="slidenum">
              <a:rPr lang="zh-CN" altLang="en-US" smtClean="0">
                <a:solidFill>
                  <a:srgbClr val="000000"/>
                </a:solidFill>
                <a:latin typeface="Tahoma" panose="020B0604030504040204" pitchFamily="34" charset="0"/>
              </a:rPr>
              <a:pPr fontAlgn="base">
                <a:spcBef>
                  <a:spcPct val="0"/>
                </a:spcBef>
                <a:spcAft>
                  <a:spcPct val="0"/>
                </a:spcAft>
                <a:defRPr/>
              </a:pPr>
              <a:t>‹#›</a:t>
            </a:fld>
            <a:endParaRPr lang="en-US" altLang="zh-CN">
              <a:solidFill>
                <a:srgbClr val="000000"/>
              </a:solidFill>
              <a:latin typeface="Tahoma" panose="020B0604030504040204" pitchFamily="34" charset="0"/>
            </a:endParaRPr>
          </a:p>
        </p:txBody>
      </p:sp>
    </p:spTree>
    <p:extLst>
      <p:ext uri="{BB962C8B-B14F-4D97-AF65-F5344CB8AC3E}">
        <p14:creationId xmlns:p14="http://schemas.microsoft.com/office/powerpoint/2010/main" val="448868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4" name="Freeform 6"/>
          <p:cNvSpPr>
            <a:spLocks/>
          </p:cNvSpPr>
          <p:nvPr userDrawn="1"/>
        </p:nvSpPr>
        <p:spPr bwMode="auto">
          <a:xfrm>
            <a:off x="1200151" y="1268413"/>
            <a:ext cx="9889067" cy="4679950"/>
          </a:xfrm>
          <a:custGeom>
            <a:avLst/>
            <a:gdLst>
              <a:gd name="T0" fmla="*/ 2147483646 w 4049"/>
              <a:gd name="T1" fmla="*/ 2147483646 h 2343"/>
              <a:gd name="T2" fmla="*/ 2147483646 w 4049"/>
              <a:gd name="T3" fmla="*/ 2147483646 h 2343"/>
              <a:gd name="T4" fmla="*/ 2147483646 w 4049"/>
              <a:gd name="T5" fmla="*/ 2147483646 h 2343"/>
              <a:gd name="T6" fmla="*/ 2147483646 w 4049"/>
              <a:gd name="T7" fmla="*/ 2147483646 h 2343"/>
              <a:gd name="T8" fmla="*/ 2147483646 w 4049"/>
              <a:gd name="T9" fmla="*/ 2147483646 h 2343"/>
              <a:gd name="T10" fmla="*/ 2147483646 w 4049"/>
              <a:gd name="T11" fmla="*/ 2147483646 h 2343"/>
              <a:gd name="T12" fmla="*/ 2147483646 w 4049"/>
              <a:gd name="T13" fmla="*/ 2147483646 h 2343"/>
              <a:gd name="T14" fmla="*/ 2147483646 w 4049"/>
              <a:gd name="T15" fmla="*/ 2147483646 h 2343"/>
              <a:gd name="T16" fmla="*/ 2147483646 w 4049"/>
              <a:gd name="T17" fmla="*/ 2147483646 h 2343"/>
              <a:gd name="T18" fmla="*/ 2147483646 w 4049"/>
              <a:gd name="T19" fmla="*/ 2147483646 h 2343"/>
              <a:gd name="T20" fmla="*/ 2147483646 w 4049"/>
              <a:gd name="T21" fmla="*/ 2147483646 h 2343"/>
              <a:gd name="T22" fmla="*/ 2147483646 w 4049"/>
              <a:gd name="T23" fmla="*/ 2147483646 h 2343"/>
              <a:gd name="T24" fmla="*/ 2147483646 w 4049"/>
              <a:gd name="T25" fmla="*/ 2147483646 h 2343"/>
              <a:gd name="T26" fmla="*/ 2147483646 w 4049"/>
              <a:gd name="T27" fmla="*/ 2147483646 h 2343"/>
              <a:gd name="T28" fmla="*/ 2147483646 w 4049"/>
              <a:gd name="T29" fmla="*/ 2147483646 h 2343"/>
              <a:gd name="T30" fmla="*/ 2147483646 w 4049"/>
              <a:gd name="T31" fmla="*/ 2147483646 h 2343"/>
              <a:gd name="T32" fmla="*/ 2147483646 w 4049"/>
              <a:gd name="T33" fmla="*/ 2147483646 h 2343"/>
              <a:gd name="T34" fmla="*/ 2147483646 w 4049"/>
              <a:gd name="T35" fmla="*/ 2147483646 h 2343"/>
              <a:gd name="T36" fmla="*/ 2147483646 w 4049"/>
              <a:gd name="T37" fmla="*/ 2147483646 h 2343"/>
              <a:gd name="T38" fmla="*/ 2147483646 w 4049"/>
              <a:gd name="T39" fmla="*/ 2147483646 h 2343"/>
              <a:gd name="T40" fmla="*/ 2147483646 w 4049"/>
              <a:gd name="T41" fmla="*/ 2147483646 h 2343"/>
              <a:gd name="T42" fmla="*/ 2147483646 w 4049"/>
              <a:gd name="T43" fmla="*/ 2147483646 h 2343"/>
              <a:gd name="T44" fmla="*/ 2147483646 w 4049"/>
              <a:gd name="T45" fmla="*/ 2147483646 h 2343"/>
              <a:gd name="T46" fmla="*/ 2147483646 w 4049"/>
              <a:gd name="T47" fmla="*/ 2147483646 h 2343"/>
              <a:gd name="T48" fmla="*/ 2147483646 w 4049"/>
              <a:gd name="T49" fmla="*/ 2147483646 h 2343"/>
              <a:gd name="T50" fmla="*/ 2147483646 w 4049"/>
              <a:gd name="T51" fmla="*/ 2147483646 h 2343"/>
              <a:gd name="T52" fmla="*/ 2147483646 w 4049"/>
              <a:gd name="T53" fmla="*/ 2147483646 h 2343"/>
              <a:gd name="T54" fmla="*/ 2147483646 w 4049"/>
              <a:gd name="T55" fmla="*/ 2147483646 h 2343"/>
              <a:gd name="T56" fmla="*/ 2147483646 w 4049"/>
              <a:gd name="T57" fmla="*/ 2147483646 h 2343"/>
              <a:gd name="T58" fmla="*/ 2147483646 w 4049"/>
              <a:gd name="T59" fmla="*/ 2147483646 h 2343"/>
              <a:gd name="T60" fmla="*/ 2147483646 w 4049"/>
              <a:gd name="T61" fmla="*/ 2147483646 h 2343"/>
              <a:gd name="T62" fmla="*/ 2147483646 w 4049"/>
              <a:gd name="T63" fmla="*/ 2147483646 h 2343"/>
              <a:gd name="T64" fmla="*/ 2147483646 w 4049"/>
              <a:gd name="T65" fmla="*/ 2147483646 h 2343"/>
              <a:gd name="T66" fmla="*/ 2147483646 w 4049"/>
              <a:gd name="T67" fmla="*/ 2147483646 h 2343"/>
              <a:gd name="T68" fmla="*/ 2147483646 w 4049"/>
              <a:gd name="T69" fmla="*/ 2147483646 h 2343"/>
              <a:gd name="T70" fmla="*/ 2147483646 w 4049"/>
              <a:gd name="T71" fmla="*/ 2147483646 h 2343"/>
              <a:gd name="T72" fmla="*/ 2147483646 w 4049"/>
              <a:gd name="T73" fmla="*/ 2147483646 h 2343"/>
              <a:gd name="T74" fmla="*/ 2147483646 w 4049"/>
              <a:gd name="T75" fmla="*/ 2147483646 h 2343"/>
              <a:gd name="T76" fmla="*/ 2147483646 w 4049"/>
              <a:gd name="T77" fmla="*/ 2147483646 h 2343"/>
              <a:gd name="T78" fmla="*/ 2147483646 w 4049"/>
              <a:gd name="T79" fmla="*/ 2147483646 h 2343"/>
              <a:gd name="T80" fmla="*/ 2147483646 w 4049"/>
              <a:gd name="T81" fmla="*/ 2147483646 h 2343"/>
              <a:gd name="T82" fmla="*/ 2147483646 w 4049"/>
              <a:gd name="T83" fmla="*/ 2147483646 h 2343"/>
              <a:gd name="T84" fmla="*/ 2147483646 w 4049"/>
              <a:gd name="T85" fmla="*/ 2147483646 h 2343"/>
              <a:gd name="T86" fmla="*/ 2147483646 w 4049"/>
              <a:gd name="T87" fmla="*/ 2147483646 h 2343"/>
              <a:gd name="T88" fmla="*/ 2147483646 w 4049"/>
              <a:gd name="T89" fmla="*/ 2147483646 h 2343"/>
              <a:gd name="T90" fmla="*/ 2147483646 w 4049"/>
              <a:gd name="T91" fmla="*/ 2147483646 h 2343"/>
              <a:gd name="T92" fmla="*/ 2147483646 w 4049"/>
              <a:gd name="T93" fmla="*/ 2147483646 h 2343"/>
              <a:gd name="T94" fmla="*/ 2147483646 w 4049"/>
              <a:gd name="T95" fmla="*/ 2147483646 h 2343"/>
              <a:gd name="T96" fmla="*/ 2147483646 w 4049"/>
              <a:gd name="T97" fmla="*/ 2147483646 h 2343"/>
              <a:gd name="T98" fmla="*/ 2147483646 w 4049"/>
              <a:gd name="T99" fmla="*/ 2147483646 h 2343"/>
              <a:gd name="T100" fmla="*/ 2147483646 w 4049"/>
              <a:gd name="T101" fmla="*/ 2147483646 h 2343"/>
              <a:gd name="T102" fmla="*/ 2147483646 w 4049"/>
              <a:gd name="T103" fmla="*/ 2147483646 h 2343"/>
              <a:gd name="T104" fmla="*/ 2147483646 w 4049"/>
              <a:gd name="T105" fmla="*/ 2147483646 h 2343"/>
              <a:gd name="T106" fmla="*/ 2147483646 w 4049"/>
              <a:gd name="T107" fmla="*/ 2147483646 h 2343"/>
              <a:gd name="T108" fmla="*/ 2147483646 w 4049"/>
              <a:gd name="T109" fmla="*/ 2147483646 h 2343"/>
              <a:gd name="T110" fmla="*/ 2147483646 w 4049"/>
              <a:gd name="T111" fmla="*/ 2147483646 h 2343"/>
              <a:gd name="T112" fmla="*/ 2147483646 w 4049"/>
              <a:gd name="T113" fmla="*/ 2147483646 h 2343"/>
              <a:gd name="T114" fmla="*/ 2147483646 w 4049"/>
              <a:gd name="T115" fmla="*/ 2147483646 h 2343"/>
              <a:gd name="T116" fmla="*/ 2147483646 w 4049"/>
              <a:gd name="T117" fmla="*/ 2147483646 h 2343"/>
              <a:gd name="T118" fmla="*/ 2147483646 w 4049"/>
              <a:gd name="T119" fmla="*/ 2147483646 h 2343"/>
              <a:gd name="T120" fmla="*/ 2147483646 w 4049"/>
              <a:gd name="T121" fmla="*/ 2147483646 h 2343"/>
              <a:gd name="T122" fmla="*/ 2147483646 w 4049"/>
              <a:gd name="T123" fmla="*/ 2147483646 h 2343"/>
              <a:gd name="T124" fmla="*/ 2147483646 w 4049"/>
              <a:gd name="T125" fmla="*/ 2147483646 h 23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49" h="2343">
                <a:moveTo>
                  <a:pt x="435" y="203"/>
                </a:moveTo>
                <a:lnTo>
                  <a:pt x="485" y="207"/>
                </a:lnTo>
                <a:lnTo>
                  <a:pt x="512" y="179"/>
                </a:lnTo>
                <a:lnTo>
                  <a:pt x="553" y="163"/>
                </a:lnTo>
                <a:lnTo>
                  <a:pt x="585" y="139"/>
                </a:lnTo>
                <a:lnTo>
                  <a:pt x="630" y="114"/>
                </a:lnTo>
                <a:lnTo>
                  <a:pt x="664" y="104"/>
                </a:lnTo>
                <a:lnTo>
                  <a:pt x="707" y="93"/>
                </a:lnTo>
                <a:lnTo>
                  <a:pt x="741" y="93"/>
                </a:lnTo>
                <a:lnTo>
                  <a:pt x="758" y="83"/>
                </a:lnTo>
                <a:lnTo>
                  <a:pt x="796" y="83"/>
                </a:lnTo>
                <a:lnTo>
                  <a:pt x="814" y="66"/>
                </a:lnTo>
                <a:lnTo>
                  <a:pt x="853" y="72"/>
                </a:lnTo>
                <a:lnTo>
                  <a:pt x="892" y="62"/>
                </a:lnTo>
                <a:lnTo>
                  <a:pt x="930" y="66"/>
                </a:lnTo>
                <a:lnTo>
                  <a:pt x="942" y="79"/>
                </a:lnTo>
                <a:lnTo>
                  <a:pt x="930" y="93"/>
                </a:lnTo>
                <a:lnTo>
                  <a:pt x="892" y="83"/>
                </a:lnTo>
                <a:lnTo>
                  <a:pt x="862" y="101"/>
                </a:lnTo>
                <a:lnTo>
                  <a:pt x="841" y="118"/>
                </a:lnTo>
                <a:lnTo>
                  <a:pt x="835" y="144"/>
                </a:lnTo>
                <a:lnTo>
                  <a:pt x="800" y="146"/>
                </a:lnTo>
                <a:lnTo>
                  <a:pt x="758" y="163"/>
                </a:lnTo>
                <a:lnTo>
                  <a:pt x="753" y="199"/>
                </a:lnTo>
                <a:lnTo>
                  <a:pt x="751" y="224"/>
                </a:lnTo>
                <a:lnTo>
                  <a:pt x="741" y="252"/>
                </a:lnTo>
                <a:lnTo>
                  <a:pt x="753" y="271"/>
                </a:lnTo>
                <a:lnTo>
                  <a:pt x="782" y="210"/>
                </a:lnTo>
                <a:lnTo>
                  <a:pt x="800" y="203"/>
                </a:lnTo>
                <a:lnTo>
                  <a:pt x="835" y="172"/>
                </a:lnTo>
                <a:lnTo>
                  <a:pt x="858" y="137"/>
                </a:lnTo>
                <a:lnTo>
                  <a:pt x="907" y="128"/>
                </a:lnTo>
                <a:lnTo>
                  <a:pt x="951" y="108"/>
                </a:lnTo>
                <a:lnTo>
                  <a:pt x="982" y="76"/>
                </a:lnTo>
                <a:lnTo>
                  <a:pt x="1025" y="76"/>
                </a:lnTo>
                <a:lnTo>
                  <a:pt x="1103" y="72"/>
                </a:lnTo>
                <a:lnTo>
                  <a:pt x="1189" y="62"/>
                </a:lnTo>
                <a:lnTo>
                  <a:pt x="1225" y="55"/>
                </a:lnTo>
                <a:lnTo>
                  <a:pt x="1260" y="55"/>
                </a:lnTo>
                <a:lnTo>
                  <a:pt x="1301" y="55"/>
                </a:lnTo>
                <a:lnTo>
                  <a:pt x="1337" y="66"/>
                </a:lnTo>
                <a:lnTo>
                  <a:pt x="1382" y="97"/>
                </a:lnTo>
                <a:lnTo>
                  <a:pt x="1358" y="101"/>
                </a:lnTo>
                <a:lnTo>
                  <a:pt x="1310" y="111"/>
                </a:lnTo>
                <a:lnTo>
                  <a:pt x="1314" y="144"/>
                </a:lnTo>
                <a:lnTo>
                  <a:pt x="1355" y="146"/>
                </a:lnTo>
                <a:lnTo>
                  <a:pt x="1376" y="146"/>
                </a:lnTo>
                <a:lnTo>
                  <a:pt x="1364" y="175"/>
                </a:lnTo>
                <a:lnTo>
                  <a:pt x="1314" y="207"/>
                </a:lnTo>
                <a:lnTo>
                  <a:pt x="1287" y="210"/>
                </a:lnTo>
                <a:lnTo>
                  <a:pt x="1298" y="235"/>
                </a:lnTo>
                <a:lnTo>
                  <a:pt x="1305" y="245"/>
                </a:lnTo>
                <a:lnTo>
                  <a:pt x="1287" y="271"/>
                </a:lnTo>
                <a:lnTo>
                  <a:pt x="1310" y="295"/>
                </a:lnTo>
                <a:lnTo>
                  <a:pt x="1266" y="309"/>
                </a:lnTo>
                <a:lnTo>
                  <a:pt x="1225" y="320"/>
                </a:lnTo>
                <a:lnTo>
                  <a:pt x="1216" y="358"/>
                </a:lnTo>
                <a:lnTo>
                  <a:pt x="1189" y="391"/>
                </a:lnTo>
                <a:lnTo>
                  <a:pt x="1158" y="416"/>
                </a:lnTo>
                <a:lnTo>
                  <a:pt x="1121" y="429"/>
                </a:lnTo>
                <a:lnTo>
                  <a:pt x="1216" y="429"/>
                </a:lnTo>
                <a:lnTo>
                  <a:pt x="1266" y="429"/>
                </a:lnTo>
                <a:lnTo>
                  <a:pt x="1298" y="436"/>
                </a:lnTo>
                <a:lnTo>
                  <a:pt x="1337" y="422"/>
                </a:lnTo>
                <a:lnTo>
                  <a:pt x="1355" y="453"/>
                </a:lnTo>
                <a:lnTo>
                  <a:pt x="1878" y="453"/>
                </a:lnTo>
                <a:lnTo>
                  <a:pt x="1901" y="429"/>
                </a:lnTo>
                <a:lnTo>
                  <a:pt x="1950" y="398"/>
                </a:lnTo>
                <a:lnTo>
                  <a:pt x="1982" y="356"/>
                </a:lnTo>
                <a:lnTo>
                  <a:pt x="2026" y="316"/>
                </a:lnTo>
                <a:lnTo>
                  <a:pt x="2044" y="276"/>
                </a:lnTo>
                <a:lnTo>
                  <a:pt x="2067" y="238"/>
                </a:lnTo>
                <a:lnTo>
                  <a:pt x="2107" y="224"/>
                </a:lnTo>
                <a:lnTo>
                  <a:pt x="2116" y="203"/>
                </a:lnTo>
                <a:lnTo>
                  <a:pt x="2151" y="210"/>
                </a:lnTo>
                <a:lnTo>
                  <a:pt x="2189" y="189"/>
                </a:lnTo>
                <a:lnTo>
                  <a:pt x="2205" y="207"/>
                </a:lnTo>
                <a:lnTo>
                  <a:pt x="2246" y="220"/>
                </a:lnTo>
                <a:lnTo>
                  <a:pt x="2285" y="228"/>
                </a:lnTo>
                <a:lnTo>
                  <a:pt x="2326" y="238"/>
                </a:lnTo>
                <a:lnTo>
                  <a:pt x="2355" y="224"/>
                </a:lnTo>
                <a:lnTo>
                  <a:pt x="2389" y="241"/>
                </a:lnTo>
                <a:lnTo>
                  <a:pt x="2412" y="271"/>
                </a:lnTo>
                <a:lnTo>
                  <a:pt x="2457" y="276"/>
                </a:lnTo>
                <a:lnTo>
                  <a:pt x="2475" y="309"/>
                </a:lnTo>
                <a:lnTo>
                  <a:pt x="2451" y="326"/>
                </a:lnTo>
                <a:lnTo>
                  <a:pt x="2394" y="320"/>
                </a:lnTo>
                <a:lnTo>
                  <a:pt x="2350" y="306"/>
                </a:lnTo>
                <a:lnTo>
                  <a:pt x="2339" y="330"/>
                </a:lnTo>
                <a:lnTo>
                  <a:pt x="2401" y="334"/>
                </a:lnTo>
                <a:lnTo>
                  <a:pt x="2451" y="363"/>
                </a:lnTo>
                <a:lnTo>
                  <a:pt x="2523" y="347"/>
                </a:lnTo>
                <a:lnTo>
                  <a:pt x="2537" y="299"/>
                </a:lnTo>
                <a:lnTo>
                  <a:pt x="2573" y="264"/>
                </a:lnTo>
                <a:lnTo>
                  <a:pt x="2608" y="274"/>
                </a:lnTo>
                <a:lnTo>
                  <a:pt x="2600" y="291"/>
                </a:lnTo>
                <a:lnTo>
                  <a:pt x="2578" y="309"/>
                </a:lnTo>
                <a:lnTo>
                  <a:pt x="2578" y="334"/>
                </a:lnTo>
                <a:lnTo>
                  <a:pt x="2623" y="306"/>
                </a:lnTo>
                <a:lnTo>
                  <a:pt x="2657" y="276"/>
                </a:lnTo>
                <a:lnTo>
                  <a:pt x="2725" y="271"/>
                </a:lnTo>
                <a:lnTo>
                  <a:pt x="2807" y="245"/>
                </a:lnTo>
                <a:lnTo>
                  <a:pt x="2864" y="224"/>
                </a:lnTo>
                <a:lnTo>
                  <a:pt x="2882" y="199"/>
                </a:lnTo>
                <a:lnTo>
                  <a:pt x="2833" y="203"/>
                </a:lnTo>
                <a:lnTo>
                  <a:pt x="2783" y="175"/>
                </a:lnTo>
                <a:lnTo>
                  <a:pt x="2757" y="137"/>
                </a:lnTo>
                <a:lnTo>
                  <a:pt x="2783" y="83"/>
                </a:lnTo>
                <a:lnTo>
                  <a:pt x="2837" y="48"/>
                </a:lnTo>
                <a:lnTo>
                  <a:pt x="2878" y="19"/>
                </a:lnTo>
                <a:lnTo>
                  <a:pt x="2935" y="19"/>
                </a:lnTo>
                <a:lnTo>
                  <a:pt x="2985" y="0"/>
                </a:lnTo>
                <a:lnTo>
                  <a:pt x="2980" y="22"/>
                </a:lnTo>
                <a:lnTo>
                  <a:pt x="2941" y="31"/>
                </a:lnTo>
                <a:lnTo>
                  <a:pt x="2926" y="40"/>
                </a:lnTo>
                <a:lnTo>
                  <a:pt x="2885" y="45"/>
                </a:lnTo>
                <a:lnTo>
                  <a:pt x="2858" y="72"/>
                </a:lnTo>
                <a:lnTo>
                  <a:pt x="2841" y="104"/>
                </a:lnTo>
                <a:lnTo>
                  <a:pt x="2833" y="137"/>
                </a:lnTo>
                <a:lnTo>
                  <a:pt x="2878" y="189"/>
                </a:lnTo>
                <a:lnTo>
                  <a:pt x="2944" y="214"/>
                </a:lnTo>
                <a:lnTo>
                  <a:pt x="2998" y="235"/>
                </a:lnTo>
                <a:lnTo>
                  <a:pt x="3017" y="241"/>
                </a:lnTo>
                <a:lnTo>
                  <a:pt x="3042" y="271"/>
                </a:lnTo>
                <a:lnTo>
                  <a:pt x="3062" y="264"/>
                </a:lnTo>
                <a:lnTo>
                  <a:pt x="3062" y="241"/>
                </a:lnTo>
                <a:lnTo>
                  <a:pt x="3051" y="210"/>
                </a:lnTo>
                <a:lnTo>
                  <a:pt x="3035" y="193"/>
                </a:lnTo>
                <a:lnTo>
                  <a:pt x="3025" y="172"/>
                </a:lnTo>
                <a:lnTo>
                  <a:pt x="3042" y="132"/>
                </a:lnTo>
                <a:lnTo>
                  <a:pt x="3092" y="132"/>
                </a:lnTo>
                <a:lnTo>
                  <a:pt x="3132" y="132"/>
                </a:lnTo>
                <a:lnTo>
                  <a:pt x="3151" y="146"/>
                </a:lnTo>
                <a:lnTo>
                  <a:pt x="3158" y="182"/>
                </a:lnTo>
                <a:lnTo>
                  <a:pt x="3182" y="214"/>
                </a:lnTo>
                <a:lnTo>
                  <a:pt x="3191" y="182"/>
                </a:lnTo>
                <a:lnTo>
                  <a:pt x="3226" y="163"/>
                </a:lnTo>
                <a:lnTo>
                  <a:pt x="3262" y="163"/>
                </a:lnTo>
                <a:lnTo>
                  <a:pt x="3298" y="163"/>
                </a:lnTo>
                <a:lnTo>
                  <a:pt x="3335" y="168"/>
                </a:lnTo>
                <a:lnTo>
                  <a:pt x="3335" y="132"/>
                </a:lnTo>
                <a:lnTo>
                  <a:pt x="3360" y="137"/>
                </a:lnTo>
                <a:lnTo>
                  <a:pt x="3383" y="158"/>
                </a:lnTo>
                <a:lnTo>
                  <a:pt x="3428" y="158"/>
                </a:lnTo>
                <a:lnTo>
                  <a:pt x="3464" y="144"/>
                </a:lnTo>
                <a:lnTo>
                  <a:pt x="3503" y="172"/>
                </a:lnTo>
                <a:lnTo>
                  <a:pt x="3553" y="207"/>
                </a:lnTo>
                <a:lnTo>
                  <a:pt x="3608" y="214"/>
                </a:lnTo>
                <a:lnTo>
                  <a:pt x="3683" y="238"/>
                </a:lnTo>
                <a:lnTo>
                  <a:pt x="3698" y="235"/>
                </a:lnTo>
                <a:lnTo>
                  <a:pt x="3750" y="306"/>
                </a:lnTo>
                <a:lnTo>
                  <a:pt x="3832" y="416"/>
                </a:lnTo>
                <a:lnTo>
                  <a:pt x="3885" y="478"/>
                </a:lnTo>
                <a:lnTo>
                  <a:pt x="3910" y="545"/>
                </a:lnTo>
                <a:lnTo>
                  <a:pt x="3876" y="560"/>
                </a:lnTo>
                <a:lnTo>
                  <a:pt x="3858" y="589"/>
                </a:lnTo>
                <a:lnTo>
                  <a:pt x="3876" y="641"/>
                </a:lnTo>
                <a:lnTo>
                  <a:pt x="3898" y="690"/>
                </a:lnTo>
                <a:lnTo>
                  <a:pt x="3926" y="690"/>
                </a:lnTo>
                <a:lnTo>
                  <a:pt x="3930" y="652"/>
                </a:lnTo>
                <a:lnTo>
                  <a:pt x="3953" y="641"/>
                </a:lnTo>
                <a:lnTo>
                  <a:pt x="3966" y="676"/>
                </a:lnTo>
                <a:lnTo>
                  <a:pt x="3933" y="690"/>
                </a:lnTo>
                <a:lnTo>
                  <a:pt x="3987" y="729"/>
                </a:lnTo>
                <a:lnTo>
                  <a:pt x="3948" y="768"/>
                </a:lnTo>
                <a:lnTo>
                  <a:pt x="3939" y="794"/>
                </a:lnTo>
                <a:lnTo>
                  <a:pt x="4005" y="803"/>
                </a:lnTo>
                <a:lnTo>
                  <a:pt x="3978" y="835"/>
                </a:lnTo>
                <a:lnTo>
                  <a:pt x="3942" y="846"/>
                </a:lnTo>
                <a:lnTo>
                  <a:pt x="3942" y="895"/>
                </a:lnTo>
                <a:lnTo>
                  <a:pt x="3978" y="938"/>
                </a:lnTo>
                <a:lnTo>
                  <a:pt x="3942" y="949"/>
                </a:lnTo>
                <a:lnTo>
                  <a:pt x="3885" y="935"/>
                </a:lnTo>
                <a:lnTo>
                  <a:pt x="3908" y="909"/>
                </a:lnTo>
                <a:lnTo>
                  <a:pt x="3948" y="909"/>
                </a:lnTo>
                <a:lnTo>
                  <a:pt x="3948" y="860"/>
                </a:lnTo>
                <a:lnTo>
                  <a:pt x="3903" y="874"/>
                </a:lnTo>
                <a:lnTo>
                  <a:pt x="3898" y="833"/>
                </a:lnTo>
                <a:lnTo>
                  <a:pt x="3939" y="803"/>
                </a:lnTo>
                <a:lnTo>
                  <a:pt x="3948" y="775"/>
                </a:lnTo>
                <a:lnTo>
                  <a:pt x="3930" y="733"/>
                </a:lnTo>
                <a:lnTo>
                  <a:pt x="3926" y="688"/>
                </a:lnTo>
                <a:lnTo>
                  <a:pt x="3894" y="707"/>
                </a:lnTo>
                <a:lnTo>
                  <a:pt x="3864" y="743"/>
                </a:lnTo>
                <a:lnTo>
                  <a:pt x="3814" y="775"/>
                </a:lnTo>
                <a:lnTo>
                  <a:pt x="3832" y="822"/>
                </a:lnTo>
                <a:lnTo>
                  <a:pt x="3826" y="860"/>
                </a:lnTo>
                <a:lnTo>
                  <a:pt x="3826" y="885"/>
                </a:lnTo>
                <a:lnTo>
                  <a:pt x="3850" y="921"/>
                </a:lnTo>
                <a:lnTo>
                  <a:pt x="3832" y="931"/>
                </a:lnTo>
                <a:lnTo>
                  <a:pt x="3782" y="891"/>
                </a:lnTo>
                <a:lnTo>
                  <a:pt x="3750" y="846"/>
                </a:lnTo>
                <a:lnTo>
                  <a:pt x="3737" y="815"/>
                </a:lnTo>
                <a:lnTo>
                  <a:pt x="3710" y="798"/>
                </a:lnTo>
                <a:lnTo>
                  <a:pt x="3675" y="822"/>
                </a:lnTo>
                <a:lnTo>
                  <a:pt x="3653" y="853"/>
                </a:lnTo>
                <a:lnTo>
                  <a:pt x="3701" y="891"/>
                </a:lnTo>
                <a:lnTo>
                  <a:pt x="3728" y="931"/>
                </a:lnTo>
                <a:lnTo>
                  <a:pt x="3737" y="983"/>
                </a:lnTo>
                <a:lnTo>
                  <a:pt x="3732" y="1031"/>
                </a:lnTo>
                <a:lnTo>
                  <a:pt x="3732" y="1076"/>
                </a:lnTo>
                <a:lnTo>
                  <a:pt x="3755" y="1044"/>
                </a:lnTo>
                <a:lnTo>
                  <a:pt x="3796" y="1048"/>
                </a:lnTo>
                <a:lnTo>
                  <a:pt x="3808" y="1079"/>
                </a:lnTo>
                <a:lnTo>
                  <a:pt x="3776" y="1114"/>
                </a:lnTo>
                <a:lnTo>
                  <a:pt x="3742" y="1111"/>
                </a:lnTo>
                <a:lnTo>
                  <a:pt x="3737" y="1140"/>
                </a:lnTo>
                <a:lnTo>
                  <a:pt x="3764" y="1161"/>
                </a:lnTo>
                <a:lnTo>
                  <a:pt x="3750" y="1196"/>
                </a:lnTo>
                <a:lnTo>
                  <a:pt x="3791" y="1227"/>
                </a:lnTo>
                <a:lnTo>
                  <a:pt x="3764" y="1251"/>
                </a:lnTo>
                <a:lnTo>
                  <a:pt x="3805" y="1285"/>
                </a:lnTo>
                <a:lnTo>
                  <a:pt x="3776" y="1316"/>
                </a:lnTo>
                <a:lnTo>
                  <a:pt x="3821" y="1298"/>
                </a:lnTo>
                <a:lnTo>
                  <a:pt x="3808" y="1330"/>
                </a:lnTo>
                <a:lnTo>
                  <a:pt x="3889" y="1316"/>
                </a:lnTo>
                <a:lnTo>
                  <a:pt x="3864" y="1356"/>
                </a:lnTo>
                <a:lnTo>
                  <a:pt x="3808" y="1330"/>
                </a:lnTo>
                <a:lnTo>
                  <a:pt x="3805" y="1373"/>
                </a:lnTo>
                <a:lnTo>
                  <a:pt x="3885" y="1369"/>
                </a:lnTo>
                <a:lnTo>
                  <a:pt x="3850" y="1412"/>
                </a:lnTo>
                <a:lnTo>
                  <a:pt x="3796" y="1366"/>
                </a:lnTo>
                <a:lnTo>
                  <a:pt x="3826" y="1434"/>
                </a:lnTo>
                <a:lnTo>
                  <a:pt x="3889" y="1475"/>
                </a:lnTo>
                <a:lnTo>
                  <a:pt x="3832" y="1475"/>
                </a:lnTo>
                <a:lnTo>
                  <a:pt x="3796" y="1373"/>
                </a:lnTo>
                <a:lnTo>
                  <a:pt x="3808" y="1302"/>
                </a:lnTo>
                <a:lnTo>
                  <a:pt x="3764" y="1306"/>
                </a:lnTo>
                <a:lnTo>
                  <a:pt x="3732" y="1267"/>
                </a:lnTo>
                <a:lnTo>
                  <a:pt x="3764" y="1250"/>
                </a:lnTo>
                <a:lnTo>
                  <a:pt x="3764" y="1210"/>
                </a:lnTo>
                <a:lnTo>
                  <a:pt x="3742" y="1123"/>
                </a:lnTo>
                <a:lnTo>
                  <a:pt x="3737" y="1065"/>
                </a:lnTo>
                <a:lnTo>
                  <a:pt x="3728" y="1027"/>
                </a:lnTo>
                <a:lnTo>
                  <a:pt x="3687" y="1076"/>
                </a:lnTo>
                <a:lnTo>
                  <a:pt x="3616" y="1089"/>
                </a:lnTo>
                <a:lnTo>
                  <a:pt x="3580" y="1124"/>
                </a:lnTo>
                <a:lnTo>
                  <a:pt x="3592" y="1171"/>
                </a:lnTo>
                <a:lnTo>
                  <a:pt x="3567" y="1196"/>
                </a:lnTo>
                <a:lnTo>
                  <a:pt x="3526" y="1189"/>
                </a:lnTo>
                <a:lnTo>
                  <a:pt x="3564" y="1150"/>
                </a:lnTo>
                <a:lnTo>
                  <a:pt x="3535" y="1133"/>
                </a:lnTo>
                <a:lnTo>
                  <a:pt x="3496" y="1154"/>
                </a:lnTo>
                <a:lnTo>
                  <a:pt x="3496" y="1193"/>
                </a:lnTo>
                <a:lnTo>
                  <a:pt x="3564" y="1250"/>
                </a:lnTo>
                <a:lnTo>
                  <a:pt x="3580" y="1288"/>
                </a:lnTo>
                <a:lnTo>
                  <a:pt x="3532" y="1342"/>
                </a:lnTo>
                <a:lnTo>
                  <a:pt x="3532" y="1469"/>
                </a:lnTo>
                <a:lnTo>
                  <a:pt x="3532" y="1521"/>
                </a:lnTo>
                <a:lnTo>
                  <a:pt x="3541" y="1552"/>
                </a:lnTo>
                <a:lnTo>
                  <a:pt x="3612" y="1545"/>
                </a:lnTo>
                <a:lnTo>
                  <a:pt x="3660" y="1557"/>
                </a:lnTo>
                <a:lnTo>
                  <a:pt x="3698" y="1506"/>
                </a:lnTo>
                <a:lnTo>
                  <a:pt x="3737" y="1506"/>
                </a:lnTo>
                <a:lnTo>
                  <a:pt x="3725" y="1535"/>
                </a:lnTo>
                <a:lnTo>
                  <a:pt x="3764" y="1571"/>
                </a:lnTo>
                <a:lnTo>
                  <a:pt x="3821" y="1581"/>
                </a:lnTo>
                <a:lnTo>
                  <a:pt x="3814" y="1545"/>
                </a:lnTo>
                <a:lnTo>
                  <a:pt x="3942" y="1545"/>
                </a:lnTo>
                <a:lnTo>
                  <a:pt x="3898" y="1561"/>
                </a:lnTo>
                <a:lnTo>
                  <a:pt x="3894" y="1588"/>
                </a:lnTo>
                <a:lnTo>
                  <a:pt x="3953" y="1602"/>
                </a:lnTo>
                <a:lnTo>
                  <a:pt x="4010" y="1616"/>
                </a:lnTo>
                <a:lnTo>
                  <a:pt x="4037" y="1566"/>
                </a:lnTo>
                <a:lnTo>
                  <a:pt x="4048" y="1535"/>
                </a:lnTo>
                <a:lnTo>
                  <a:pt x="4005" y="1542"/>
                </a:lnTo>
                <a:lnTo>
                  <a:pt x="3966" y="1524"/>
                </a:lnTo>
                <a:lnTo>
                  <a:pt x="3942" y="1514"/>
                </a:lnTo>
                <a:lnTo>
                  <a:pt x="3930" y="1557"/>
                </a:lnTo>
                <a:lnTo>
                  <a:pt x="3930" y="1552"/>
                </a:lnTo>
                <a:lnTo>
                  <a:pt x="3805" y="1552"/>
                </a:lnTo>
                <a:lnTo>
                  <a:pt x="3776" y="1504"/>
                </a:lnTo>
                <a:lnTo>
                  <a:pt x="3742" y="1510"/>
                </a:lnTo>
                <a:lnTo>
                  <a:pt x="3701" y="1506"/>
                </a:lnTo>
                <a:lnTo>
                  <a:pt x="3687" y="1451"/>
                </a:lnTo>
                <a:lnTo>
                  <a:pt x="3666" y="1425"/>
                </a:lnTo>
                <a:lnTo>
                  <a:pt x="3705" y="1404"/>
                </a:lnTo>
                <a:lnTo>
                  <a:pt x="3705" y="1373"/>
                </a:lnTo>
                <a:lnTo>
                  <a:pt x="3648" y="1394"/>
                </a:lnTo>
                <a:lnTo>
                  <a:pt x="3608" y="1415"/>
                </a:lnTo>
                <a:lnTo>
                  <a:pt x="3580" y="1460"/>
                </a:lnTo>
                <a:lnTo>
                  <a:pt x="3532" y="1460"/>
                </a:lnTo>
                <a:lnTo>
                  <a:pt x="3532" y="1362"/>
                </a:lnTo>
                <a:lnTo>
                  <a:pt x="3500" y="1377"/>
                </a:lnTo>
                <a:lnTo>
                  <a:pt x="3464" y="1338"/>
                </a:lnTo>
                <a:lnTo>
                  <a:pt x="3425" y="1291"/>
                </a:lnTo>
                <a:lnTo>
                  <a:pt x="3366" y="1306"/>
                </a:lnTo>
                <a:lnTo>
                  <a:pt x="3360" y="1343"/>
                </a:lnTo>
                <a:lnTo>
                  <a:pt x="3387" y="1401"/>
                </a:lnTo>
                <a:lnTo>
                  <a:pt x="3387" y="1443"/>
                </a:lnTo>
                <a:lnTo>
                  <a:pt x="3428" y="1489"/>
                </a:lnTo>
                <a:lnTo>
                  <a:pt x="3451" y="1510"/>
                </a:lnTo>
                <a:lnTo>
                  <a:pt x="3407" y="1510"/>
                </a:lnTo>
                <a:lnTo>
                  <a:pt x="3375" y="1489"/>
                </a:lnTo>
                <a:lnTo>
                  <a:pt x="3351" y="1514"/>
                </a:lnTo>
                <a:lnTo>
                  <a:pt x="3414" y="1575"/>
                </a:lnTo>
                <a:lnTo>
                  <a:pt x="3464" y="1613"/>
                </a:lnTo>
                <a:lnTo>
                  <a:pt x="3508" y="1606"/>
                </a:lnTo>
                <a:lnTo>
                  <a:pt x="3564" y="1620"/>
                </a:lnTo>
                <a:lnTo>
                  <a:pt x="3630" y="1620"/>
                </a:lnTo>
                <a:lnTo>
                  <a:pt x="3687" y="1613"/>
                </a:lnTo>
                <a:lnTo>
                  <a:pt x="3742" y="1631"/>
                </a:lnTo>
                <a:lnTo>
                  <a:pt x="3728" y="1646"/>
                </a:lnTo>
                <a:lnTo>
                  <a:pt x="3666" y="1627"/>
                </a:lnTo>
                <a:lnTo>
                  <a:pt x="3666" y="1712"/>
                </a:lnTo>
                <a:lnTo>
                  <a:pt x="3710" y="1712"/>
                </a:lnTo>
                <a:lnTo>
                  <a:pt x="3737" y="1702"/>
                </a:lnTo>
                <a:lnTo>
                  <a:pt x="3742" y="1679"/>
                </a:lnTo>
                <a:lnTo>
                  <a:pt x="3796" y="1684"/>
                </a:lnTo>
                <a:lnTo>
                  <a:pt x="3858" y="1662"/>
                </a:lnTo>
                <a:lnTo>
                  <a:pt x="3853" y="1698"/>
                </a:lnTo>
                <a:lnTo>
                  <a:pt x="3876" y="1726"/>
                </a:lnTo>
                <a:lnTo>
                  <a:pt x="3908" y="1747"/>
                </a:lnTo>
                <a:lnTo>
                  <a:pt x="3942" y="1726"/>
                </a:lnTo>
                <a:lnTo>
                  <a:pt x="3939" y="1688"/>
                </a:lnTo>
                <a:lnTo>
                  <a:pt x="3942" y="1651"/>
                </a:lnTo>
                <a:lnTo>
                  <a:pt x="3966" y="1688"/>
                </a:lnTo>
                <a:lnTo>
                  <a:pt x="3978" y="1729"/>
                </a:lnTo>
                <a:lnTo>
                  <a:pt x="3930" y="1821"/>
                </a:lnTo>
                <a:lnTo>
                  <a:pt x="3876" y="1906"/>
                </a:lnTo>
                <a:lnTo>
                  <a:pt x="3826" y="1987"/>
                </a:lnTo>
                <a:lnTo>
                  <a:pt x="3764" y="2079"/>
                </a:lnTo>
                <a:lnTo>
                  <a:pt x="3725" y="2051"/>
                </a:lnTo>
                <a:lnTo>
                  <a:pt x="3666" y="2072"/>
                </a:lnTo>
                <a:lnTo>
                  <a:pt x="3648" y="2100"/>
                </a:lnTo>
                <a:lnTo>
                  <a:pt x="3608" y="2122"/>
                </a:lnTo>
                <a:lnTo>
                  <a:pt x="3535" y="2132"/>
                </a:lnTo>
                <a:lnTo>
                  <a:pt x="3491" y="2129"/>
                </a:lnTo>
                <a:lnTo>
                  <a:pt x="3503" y="2075"/>
                </a:lnTo>
                <a:lnTo>
                  <a:pt x="3500" y="2037"/>
                </a:lnTo>
                <a:lnTo>
                  <a:pt x="3532" y="2004"/>
                </a:lnTo>
                <a:lnTo>
                  <a:pt x="3526" y="1978"/>
                </a:lnTo>
                <a:lnTo>
                  <a:pt x="3473" y="1952"/>
                </a:lnTo>
                <a:lnTo>
                  <a:pt x="3482" y="1906"/>
                </a:lnTo>
                <a:lnTo>
                  <a:pt x="3496" y="1856"/>
                </a:lnTo>
                <a:lnTo>
                  <a:pt x="3544" y="1815"/>
                </a:lnTo>
                <a:lnTo>
                  <a:pt x="3612" y="1811"/>
                </a:lnTo>
                <a:lnTo>
                  <a:pt x="3625" y="1778"/>
                </a:lnTo>
                <a:lnTo>
                  <a:pt x="3608" y="1729"/>
                </a:lnTo>
                <a:lnTo>
                  <a:pt x="3648" y="1715"/>
                </a:lnTo>
                <a:lnTo>
                  <a:pt x="3666" y="1712"/>
                </a:lnTo>
                <a:lnTo>
                  <a:pt x="3666" y="1631"/>
                </a:lnTo>
                <a:lnTo>
                  <a:pt x="3612" y="1637"/>
                </a:lnTo>
                <a:lnTo>
                  <a:pt x="3564" y="1655"/>
                </a:lnTo>
                <a:lnTo>
                  <a:pt x="3514" y="1631"/>
                </a:lnTo>
                <a:lnTo>
                  <a:pt x="3458" y="1631"/>
                </a:lnTo>
                <a:lnTo>
                  <a:pt x="3392" y="1613"/>
                </a:lnTo>
                <a:lnTo>
                  <a:pt x="3351" y="1575"/>
                </a:lnTo>
                <a:lnTo>
                  <a:pt x="3330" y="1540"/>
                </a:lnTo>
                <a:lnTo>
                  <a:pt x="3292" y="1506"/>
                </a:lnTo>
                <a:lnTo>
                  <a:pt x="3330" y="1500"/>
                </a:lnTo>
                <a:lnTo>
                  <a:pt x="3351" y="1510"/>
                </a:lnTo>
                <a:lnTo>
                  <a:pt x="3380" y="1483"/>
                </a:lnTo>
                <a:lnTo>
                  <a:pt x="3366" y="1439"/>
                </a:lnTo>
                <a:lnTo>
                  <a:pt x="3330" y="1435"/>
                </a:lnTo>
                <a:lnTo>
                  <a:pt x="3307" y="1387"/>
                </a:lnTo>
                <a:lnTo>
                  <a:pt x="3325" y="1338"/>
                </a:lnTo>
                <a:lnTo>
                  <a:pt x="3351" y="1298"/>
                </a:lnTo>
                <a:lnTo>
                  <a:pt x="3342" y="1250"/>
                </a:lnTo>
                <a:lnTo>
                  <a:pt x="3325" y="1246"/>
                </a:lnTo>
                <a:lnTo>
                  <a:pt x="3292" y="1270"/>
                </a:lnTo>
                <a:lnTo>
                  <a:pt x="3291" y="1298"/>
                </a:lnTo>
                <a:lnTo>
                  <a:pt x="3253" y="1250"/>
                </a:lnTo>
                <a:lnTo>
                  <a:pt x="3201" y="1215"/>
                </a:lnTo>
                <a:lnTo>
                  <a:pt x="3158" y="1216"/>
                </a:lnTo>
                <a:lnTo>
                  <a:pt x="3125" y="1267"/>
                </a:lnTo>
                <a:lnTo>
                  <a:pt x="3069" y="1291"/>
                </a:lnTo>
                <a:lnTo>
                  <a:pt x="3069" y="1323"/>
                </a:lnTo>
                <a:lnTo>
                  <a:pt x="3087" y="1362"/>
                </a:lnTo>
                <a:lnTo>
                  <a:pt x="3083" y="1397"/>
                </a:lnTo>
                <a:lnTo>
                  <a:pt x="3042" y="1394"/>
                </a:lnTo>
                <a:lnTo>
                  <a:pt x="3012" y="1343"/>
                </a:lnTo>
                <a:lnTo>
                  <a:pt x="2967" y="1298"/>
                </a:lnTo>
                <a:lnTo>
                  <a:pt x="2917" y="1267"/>
                </a:lnTo>
                <a:lnTo>
                  <a:pt x="2882" y="1215"/>
                </a:lnTo>
                <a:lnTo>
                  <a:pt x="2846" y="1193"/>
                </a:lnTo>
                <a:lnTo>
                  <a:pt x="2778" y="1193"/>
                </a:lnTo>
                <a:lnTo>
                  <a:pt x="2725" y="1193"/>
                </a:lnTo>
                <a:lnTo>
                  <a:pt x="2689" y="1216"/>
                </a:lnTo>
                <a:lnTo>
                  <a:pt x="2653" y="1181"/>
                </a:lnTo>
                <a:lnTo>
                  <a:pt x="2612" y="1158"/>
                </a:lnTo>
                <a:lnTo>
                  <a:pt x="2560" y="1123"/>
                </a:lnTo>
                <a:lnTo>
                  <a:pt x="2600" y="1181"/>
                </a:lnTo>
                <a:lnTo>
                  <a:pt x="2657" y="1196"/>
                </a:lnTo>
                <a:lnTo>
                  <a:pt x="2698" y="1250"/>
                </a:lnTo>
                <a:lnTo>
                  <a:pt x="2685" y="1291"/>
                </a:lnTo>
                <a:lnTo>
                  <a:pt x="2644" y="1316"/>
                </a:lnTo>
                <a:lnTo>
                  <a:pt x="2582" y="1323"/>
                </a:lnTo>
                <a:lnTo>
                  <a:pt x="2533" y="1342"/>
                </a:lnTo>
                <a:lnTo>
                  <a:pt x="2496" y="1378"/>
                </a:lnTo>
                <a:lnTo>
                  <a:pt x="2475" y="1404"/>
                </a:lnTo>
                <a:lnTo>
                  <a:pt x="2457" y="1356"/>
                </a:lnTo>
                <a:lnTo>
                  <a:pt x="2430" y="1291"/>
                </a:lnTo>
                <a:lnTo>
                  <a:pt x="2389" y="1256"/>
                </a:lnTo>
                <a:lnTo>
                  <a:pt x="2389" y="1216"/>
                </a:lnTo>
                <a:lnTo>
                  <a:pt x="2355" y="1220"/>
                </a:lnTo>
                <a:lnTo>
                  <a:pt x="2362" y="1285"/>
                </a:lnTo>
                <a:lnTo>
                  <a:pt x="2400" y="1338"/>
                </a:lnTo>
                <a:lnTo>
                  <a:pt x="2400" y="1377"/>
                </a:lnTo>
                <a:lnTo>
                  <a:pt x="2451" y="1401"/>
                </a:lnTo>
                <a:lnTo>
                  <a:pt x="2475" y="1434"/>
                </a:lnTo>
                <a:lnTo>
                  <a:pt x="2528" y="1415"/>
                </a:lnTo>
                <a:lnTo>
                  <a:pt x="2573" y="1412"/>
                </a:lnTo>
                <a:lnTo>
                  <a:pt x="2630" y="1394"/>
                </a:lnTo>
                <a:lnTo>
                  <a:pt x="2605" y="1448"/>
                </a:lnTo>
                <a:lnTo>
                  <a:pt x="2560" y="1521"/>
                </a:lnTo>
                <a:lnTo>
                  <a:pt x="2528" y="1566"/>
                </a:lnTo>
                <a:lnTo>
                  <a:pt x="2483" y="1606"/>
                </a:lnTo>
                <a:lnTo>
                  <a:pt x="2457" y="1646"/>
                </a:lnTo>
                <a:lnTo>
                  <a:pt x="2446" y="1726"/>
                </a:lnTo>
                <a:lnTo>
                  <a:pt x="2439" y="1785"/>
                </a:lnTo>
                <a:lnTo>
                  <a:pt x="2444" y="1839"/>
                </a:lnTo>
                <a:lnTo>
                  <a:pt x="2451" y="1891"/>
                </a:lnTo>
                <a:lnTo>
                  <a:pt x="2451" y="1906"/>
                </a:lnTo>
                <a:lnTo>
                  <a:pt x="2496" y="1903"/>
                </a:lnTo>
                <a:lnTo>
                  <a:pt x="2501" y="1856"/>
                </a:lnTo>
                <a:lnTo>
                  <a:pt x="2551" y="1811"/>
                </a:lnTo>
                <a:lnTo>
                  <a:pt x="2600" y="1785"/>
                </a:lnTo>
                <a:lnTo>
                  <a:pt x="2608" y="1835"/>
                </a:lnTo>
                <a:lnTo>
                  <a:pt x="2605" y="1881"/>
                </a:lnTo>
                <a:lnTo>
                  <a:pt x="2578" y="1906"/>
                </a:lnTo>
                <a:lnTo>
                  <a:pt x="2582" y="1935"/>
                </a:lnTo>
                <a:lnTo>
                  <a:pt x="2564" y="1995"/>
                </a:lnTo>
                <a:lnTo>
                  <a:pt x="2555" y="2027"/>
                </a:lnTo>
                <a:lnTo>
                  <a:pt x="2523" y="2037"/>
                </a:lnTo>
                <a:lnTo>
                  <a:pt x="2489" y="2004"/>
                </a:lnTo>
                <a:lnTo>
                  <a:pt x="2501" y="1956"/>
                </a:lnTo>
                <a:lnTo>
                  <a:pt x="2514" y="1938"/>
                </a:lnTo>
                <a:lnTo>
                  <a:pt x="2492" y="1906"/>
                </a:lnTo>
                <a:lnTo>
                  <a:pt x="2446" y="1910"/>
                </a:lnTo>
                <a:lnTo>
                  <a:pt x="2433" y="1952"/>
                </a:lnTo>
                <a:lnTo>
                  <a:pt x="2371" y="1978"/>
                </a:lnTo>
                <a:lnTo>
                  <a:pt x="2332" y="2004"/>
                </a:lnTo>
                <a:lnTo>
                  <a:pt x="2335" y="2051"/>
                </a:lnTo>
                <a:lnTo>
                  <a:pt x="2332" y="2110"/>
                </a:lnTo>
                <a:lnTo>
                  <a:pt x="2312" y="2167"/>
                </a:lnTo>
                <a:lnTo>
                  <a:pt x="2228" y="2235"/>
                </a:lnTo>
                <a:lnTo>
                  <a:pt x="2189" y="2238"/>
                </a:lnTo>
                <a:lnTo>
                  <a:pt x="2157" y="2197"/>
                </a:lnTo>
                <a:lnTo>
                  <a:pt x="2107" y="2167"/>
                </a:lnTo>
                <a:lnTo>
                  <a:pt x="2080" y="2154"/>
                </a:lnTo>
                <a:lnTo>
                  <a:pt x="2032" y="2072"/>
                </a:lnTo>
                <a:lnTo>
                  <a:pt x="1987" y="2030"/>
                </a:lnTo>
                <a:lnTo>
                  <a:pt x="1950" y="1987"/>
                </a:lnTo>
                <a:lnTo>
                  <a:pt x="1932" y="1948"/>
                </a:lnTo>
                <a:lnTo>
                  <a:pt x="1928" y="1891"/>
                </a:lnTo>
                <a:lnTo>
                  <a:pt x="1887" y="1856"/>
                </a:lnTo>
                <a:lnTo>
                  <a:pt x="1875" y="1821"/>
                </a:lnTo>
                <a:lnTo>
                  <a:pt x="1901" y="1776"/>
                </a:lnTo>
                <a:lnTo>
                  <a:pt x="1901" y="1733"/>
                </a:lnTo>
                <a:lnTo>
                  <a:pt x="1860" y="1712"/>
                </a:lnTo>
                <a:lnTo>
                  <a:pt x="1798" y="1702"/>
                </a:lnTo>
                <a:lnTo>
                  <a:pt x="1750" y="1688"/>
                </a:lnTo>
                <a:lnTo>
                  <a:pt x="1721" y="1702"/>
                </a:lnTo>
                <a:lnTo>
                  <a:pt x="1676" y="1712"/>
                </a:lnTo>
                <a:lnTo>
                  <a:pt x="1637" y="1688"/>
                </a:lnTo>
                <a:lnTo>
                  <a:pt x="1600" y="1658"/>
                </a:lnTo>
                <a:lnTo>
                  <a:pt x="1553" y="1651"/>
                </a:lnTo>
                <a:lnTo>
                  <a:pt x="1503" y="1631"/>
                </a:lnTo>
                <a:lnTo>
                  <a:pt x="1458" y="1602"/>
                </a:lnTo>
                <a:lnTo>
                  <a:pt x="1444" y="1535"/>
                </a:lnTo>
                <a:lnTo>
                  <a:pt x="1439" y="1489"/>
                </a:lnTo>
                <a:lnTo>
                  <a:pt x="1480" y="1460"/>
                </a:lnTo>
                <a:lnTo>
                  <a:pt x="1476" y="1429"/>
                </a:lnTo>
                <a:lnTo>
                  <a:pt x="1462" y="1373"/>
                </a:lnTo>
                <a:lnTo>
                  <a:pt x="1466" y="1321"/>
                </a:lnTo>
                <a:lnTo>
                  <a:pt x="1458" y="1270"/>
                </a:lnTo>
                <a:lnTo>
                  <a:pt x="1503" y="1227"/>
                </a:lnTo>
                <a:lnTo>
                  <a:pt x="1539" y="1203"/>
                </a:lnTo>
                <a:lnTo>
                  <a:pt x="1578" y="1196"/>
                </a:lnTo>
                <a:lnTo>
                  <a:pt x="1566" y="1158"/>
                </a:lnTo>
                <a:lnTo>
                  <a:pt x="1592" y="1123"/>
                </a:lnTo>
                <a:lnTo>
                  <a:pt x="1632" y="1100"/>
                </a:lnTo>
                <a:lnTo>
                  <a:pt x="1682" y="1119"/>
                </a:lnTo>
                <a:lnTo>
                  <a:pt x="1744" y="1133"/>
                </a:lnTo>
                <a:lnTo>
                  <a:pt x="1807" y="1123"/>
                </a:lnTo>
                <a:lnTo>
                  <a:pt x="1866" y="1123"/>
                </a:lnTo>
                <a:lnTo>
                  <a:pt x="1892" y="1124"/>
                </a:lnTo>
                <a:lnTo>
                  <a:pt x="1905" y="1171"/>
                </a:lnTo>
                <a:lnTo>
                  <a:pt x="1960" y="1179"/>
                </a:lnTo>
                <a:lnTo>
                  <a:pt x="2012" y="1193"/>
                </a:lnTo>
                <a:lnTo>
                  <a:pt x="2044" y="1189"/>
                </a:lnTo>
                <a:lnTo>
                  <a:pt x="2067" y="1161"/>
                </a:lnTo>
                <a:lnTo>
                  <a:pt x="2083" y="1140"/>
                </a:lnTo>
                <a:lnTo>
                  <a:pt x="2133" y="1150"/>
                </a:lnTo>
                <a:lnTo>
                  <a:pt x="2192" y="1171"/>
                </a:lnTo>
                <a:lnTo>
                  <a:pt x="2255" y="1179"/>
                </a:lnTo>
                <a:lnTo>
                  <a:pt x="2300" y="1181"/>
                </a:lnTo>
                <a:lnTo>
                  <a:pt x="2355" y="1179"/>
                </a:lnTo>
                <a:lnTo>
                  <a:pt x="2389" y="1150"/>
                </a:lnTo>
                <a:lnTo>
                  <a:pt x="2407" y="1111"/>
                </a:lnTo>
                <a:lnTo>
                  <a:pt x="2430" y="1079"/>
                </a:lnTo>
                <a:lnTo>
                  <a:pt x="2407" y="1069"/>
                </a:lnTo>
                <a:lnTo>
                  <a:pt x="2380" y="1044"/>
                </a:lnTo>
                <a:lnTo>
                  <a:pt x="2350" y="1052"/>
                </a:lnTo>
                <a:lnTo>
                  <a:pt x="2291" y="1052"/>
                </a:lnTo>
                <a:lnTo>
                  <a:pt x="2250" y="1037"/>
                </a:lnTo>
                <a:lnTo>
                  <a:pt x="2246" y="1001"/>
                </a:lnTo>
                <a:lnTo>
                  <a:pt x="2228" y="991"/>
                </a:lnTo>
                <a:lnTo>
                  <a:pt x="2205" y="1001"/>
                </a:lnTo>
                <a:lnTo>
                  <a:pt x="2216" y="1037"/>
                </a:lnTo>
                <a:lnTo>
                  <a:pt x="2196" y="1065"/>
                </a:lnTo>
                <a:lnTo>
                  <a:pt x="2151" y="1062"/>
                </a:lnTo>
                <a:lnTo>
                  <a:pt x="2128" y="1034"/>
                </a:lnTo>
                <a:lnTo>
                  <a:pt x="2116" y="997"/>
                </a:lnTo>
                <a:lnTo>
                  <a:pt x="2116" y="956"/>
                </a:lnTo>
                <a:lnTo>
                  <a:pt x="2089" y="938"/>
                </a:lnTo>
                <a:lnTo>
                  <a:pt x="2076" y="966"/>
                </a:lnTo>
                <a:lnTo>
                  <a:pt x="2080" y="1001"/>
                </a:lnTo>
                <a:lnTo>
                  <a:pt x="2098" y="1031"/>
                </a:lnTo>
                <a:lnTo>
                  <a:pt x="2128" y="1054"/>
                </a:lnTo>
                <a:lnTo>
                  <a:pt x="2098" y="1087"/>
                </a:lnTo>
                <a:lnTo>
                  <a:pt x="2067" y="1107"/>
                </a:lnTo>
                <a:lnTo>
                  <a:pt x="2026" y="1100"/>
                </a:lnTo>
                <a:lnTo>
                  <a:pt x="2026" y="1124"/>
                </a:lnTo>
                <a:lnTo>
                  <a:pt x="1994" y="1145"/>
                </a:lnTo>
                <a:lnTo>
                  <a:pt x="1955" y="1107"/>
                </a:lnTo>
                <a:lnTo>
                  <a:pt x="1960" y="1083"/>
                </a:lnTo>
                <a:lnTo>
                  <a:pt x="2008" y="1100"/>
                </a:lnTo>
                <a:lnTo>
                  <a:pt x="2039" y="1100"/>
                </a:lnTo>
                <a:lnTo>
                  <a:pt x="2080" y="1076"/>
                </a:lnTo>
                <a:lnTo>
                  <a:pt x="2067" y="1037"/>
                </a:lnTo>
                <a:lnTo>
                  <a:pt x="2032" y="1013"/>
                </a:lnTo>
                <a:lnTo>
                  <a:pt x="1994" y="991"/>
                </a:lnTo>
                <a:lnTo>
                  <a:pt x="1955" y="960"/>
                </a:lnTo>
                <a:lnTo>
                  <a:pt x="1910" y="926"/>
                </a:lnTo>
                <a:lnTo>
                  <a:pt x="1910" y="966"/>
                </a:lnTo>
                <a:lnTo>
                  <a:pt x="1942" y="996"/>
                </a:lnTo>
                <a:lnTo>
                  <a:pt x="1932" y="1037"/>
                </a:lnTo>
                <a:lnTo>
                  <a:pt x="1932" y="1076"/>
                </a:lnTo>
                <a:lnTo>
                  <a:pt x="1887" y="1048"/>
                </a:lnTo>
                <a:lnTo>
                  <a:pt x="1878" y="1018"/>
                </a:lnTo>
                <a:lnTo>
                  <a:pt x="1901" y="997"/>
                </a:lnTo>
                <a:lnTo>
                  <a:pt x="1892" y="973"/>
                </a:lnTo>
                <a:lnTo>
                  <a:pt x="1916" y="962"/>
                </a:lnTo>
                <a:lnTo>
                  <a:pt x="1916" y="926"/>
                </a:lnTo>
                <a:lnTo>
                  <a:pt x="1878" y="935"/>
                </a:lnTo>
                <a:lnTo>
                  <a:pt x="1848" y="966"/>
                </a:lnTo>
                <a:lnTo>
                  <a:pt x="1807" y="960"/>
                </a:lnTo>
                <a:lnTo>
                  <a:pt x="1750" y="980"/>
                </a:lnTo>
                <a:lnTo>
                  <a:pt x="1739" y="1027"/>
                </a:lnTo>
                <a:lnTo>
                  <a:pt x="1691" y="1054"/>
                </a:lnTo>
                <a:lnTo>
                  <a:pt x="1637" y="1079"/>
                </a:lnTo>
                <a:lnTo>
                  <a:pt x="1587" y="1083"/>
                </a:lnTo>
                <a:lnTo>
                  <a:pt x="1539" y="1069"/>
                </a:lnTo>
                <a:lnTo>
                  <a:pt x="1508" y="1048"/>
                </a:lnTo>
                <a:lnTo>
                  <a:pt x="1530" y="1027"/>
                </a:lnTo>
                <a:lnTo>
                  <a:pt x="1508" y="996"/>
                </a:lnTo>
                <a:lnTo>
                  <a:pt x="1542" y="970"/>
                </a:lnTo>
                <a:lnTo>
                  <a:pt x="1548" y="942"/>
                </a:lnTo>
                <a:lnTo>
                  <a:pt x="1548" y="904"/>
                </a:lnTo>
                <a:lnTo>
                  <a:pt x="1592" y="868"/>
                </a:lnTo>
                <a:lnTo>
                  <a:pt x="1660" y="885"/>
                </a:lnTo>
                <a:lnTo>
                  <a:pt x="1732" y="895"/>
                </a:lnTo>
                <a:lnTo>
                  <a:pt x="1758" y="870"/>
                </a:lnTo>
                <a:lnTo>
                  <a:pt x="1758" y="833"/>
                </a:lnTo>
                <a:lnTo>
                  <a:pt x="1726" y="803"/>
                </a:lnTo>
                <a:lnTo>
                  <a:pt x="1667" y="782"/>
                </a:lnTo>
                <a:lnTo>
                  <a:pt x="1700" y="764"/>
                </a:lnTo>
                <a:lnTo>
                  <a:pt x="1753" y="747"/>
                </a:lnTo>
                <a:lnTo>
                  <a:pt x="1762" y="741"/>
                </a:lnTo>
                <a:lnTo>
                  <a:pt x="1750" y="733"/>
                </a:lnTo>
                <a:lnTo>
                  <a:pt x="1705" y="741"/>
                </a:lnTo>
                <a:lnTo>
                  <a:pt x="1660" y="747"/>
                </a:lnTo>
                <a:lnTo>
                  <a:pt x="1632" y="754"/>
                </a:lnTo>
                <a:lnTo>
                  <a:pt x="1650" y="729"/>
                </a:lnTo>
                <a:lnTo>
                  <a:pt x="1660" y="690"/>
                </a:lnTo>
                <a:lnTo>
                  <a:pt x="1676" y="672"/>
                </a:lnTo>
                <a:lnTo>
                  <a:pt x="1687" y="648"/>
                </a:lnTo>
                <a:lnTo>
                  <a:pt x="1664" y="620"/>
                </a:lnTo>
                <a:lnTo>
                  <a:pt x="1632" y="637"/>
                </a:lnTo>
                <a:lnTo>
                  <a:pt x="1637" y="671"/>
                </a:lnTo>
                <a:lnTo>
                  <a:pt x="1632" y="697"/>
                </a:lnTo>
                <a:lnTo>
                  <a:pt x="1610" y="741"/>
                </a:lnTo>
                <a:lnTo>
                  <a:pt x="1566" y="733"/>
                </a:lnTo>
                <a:lnTo>
                  <a:pt x="1553" y="697"/>
                </a:lnTo>
                <a:lnTo>
                  <a:pt x="1525" y="655"/>
                </a:lnTo>
                <a:lnTo>
                  <a:pt x="1578" y="648"/>
                </a:lnTo>
                <a:lnTo>
                  <a:pt x="1598" y="634"/>
                </a:lnTo>
                <a:lnTo>
                  <a:pt x="1619" y="624"/>
                </a:lnTo>
                <a:lnTo>
                  <a:pt x="1619" y="606"/>
                </a:lnTo>
                <a:lnTo>
                  <a:pt x="1605" y="579"/>
                </a:lnTo>
                <a:lnTo>
                  <a:pt x="1646" y="560"/>
                </a:lnTo>
                <a:lnTo>
                  <a:pt x="1687" y="543"/>
                </a:lnTo>
                <a:lnTo>
                  <a:pt x="1714" y="556"/>
                </a:lnTo>
                <a:lnTo>
                  <a:pt x="1726" y="596"/>
                </a:lnTo>
                <a:lnTo>
                  <a:pt x="1744" y="637"/>
                </a:lnTo>
                <a:lnTo>
                  <a:pt x="1771" y="659"/>
                </a:lnTo>
                <a:lnTo>
                  <a:pt x="1783" y="697"/>
                </a:lnTo>
                <a:lnTo>
                  <a:pt x="1762" y="723"/>
                </a:lnTo>
                <a:lnTo>
                  <a:pt x="1758" y="743"/>
                </a:lnTo>
                <a:lnTo>
                  <a:pt x="1798" y="733"/>
                </a:lnTo>
                <a:lnTo>
                  <a:pt x="1842" y="716"/>
                </a:lnTo>
                <a:lnTo>
                  <a:pt x="1860" y="671"/>
                </a:lnTo>
                <a:lnTo>
                  <a:pt x="1905" y="671"/>
                </a:lnTo>
                <a:lnTo>
                  <a:pt x="1928" y="655"/>
                </a:lnTo>
                <a:lnTo>
                  <a:pt x="1923" y="620"/>
                </a:lnTo>
                <a:lnTo>
                  <a:pt x="1901" y="584"/>
                </a:lnTo>
                <a:lnTo>
                  <a:pt x="1942" y="584"/>
                </a:lnTo>
                <a:lnTo>
                  <a:pt x="1987" y="620"/>
                </a:lnTo>
                <a:lnTo>
                  <a:pt x="2026" y="648"/>
                </a:lnTo>
                <a:lnTo>
                  <a:pt x="2057" y="648"/>
                </a:lnTo>
                <a:lnTo>
                  <a:pt x="2112" y="634"/>
                </a:lnTo>
                <a:lnTo>
                  <a:pt x="2148" y="589"/>
                </a:lnTo>
                <a:lnTo>
                  <a:pt x="2166" y="556"/>
                </a:lnTo>
                <a:lnTo>
                  <a:pt x="2246" y="570"/>
                </a:lnTo>
                <a:lnTo>
                  <a:pt x="2178" y="539"/>
                </a:lnTo>
                <a:lnTo>
                  <a:pt x="2128" y="543"/>
                </a:lnTo>
                <a:lnTo>
                  <a:pt x="2116" y="493"/>
                </a:lnTo>
                <a:lnTo>
                  <a:pt x="2116" y="464"/>
                </a:lnTo>
                <a:lnTo>
                  <a:pt x="2173" y="452"/>
                </a:lnTo>
                <a:lnTo>
                  <a:pt x="2189" y="422"/>
                </a:lnTo>
                <a:lnTo>
                  <a:pt x="2148" y="436"/>
                </a:lnTo>
                <a:lnTo>
                  <a:pt x="2098" y="462"/>
                </a:lnTo>
                <a:lnTo>
                  <a:pt x="2050" y="464"/>
                </a:lnTo>
                <a:lnTo>
                  <a:pt x="2076" y="510"/>
                </a:lnTo>
                <a:lnTo>
                  <a:pt x="2067" y="549"/>
                </a:lnTo>
                <a:lnTo>
                  <a:pt x="2067" y="580"/>
                </a:lnTo>
                <a:lnTo>
                  <a:pt x="2032" y="606"/>
                </a:lnTo>
                <a:lnTo>
                  <a:pt x="1991" y="613"/>
                </a:lnTo>
                <a:lnTo>
                  <a:pt x="1960" y="584"/>
                </a:lnTo>
                <a:lnTo>
                  <a:pt x="1964" y="556"/>
                </a:lnTo>
                <a:lnTo>
                  <a:pt x="1973" y="539"/>
                </a:lnTo>
                <a:lnTo>
                  <a:pt x="1928" y="549"/>
                </a:lnTo>
                <a:lnTo>
                  <a:pt x="1883" y="531"/>
                </a:lnTo>
                <a:lnTo>
                  <a:pt x="1860" y="507"/>
                </a:lnTo>
                <a:lnTo>
                  <a:pt x="1875" y="464"/>
                </a:lnTo>
                <a:lnTo>
                  <a:pt x="1866" y="462"/>
                </a:lnTo>
                <a:lnTo>
                  <a:pt x="1875" y="457"/>
                </a:lnTo>
                <a:lnTo>
                  <a:pt x="1878" y="453"/>
                </a:lnTo>
                <a:lnTo>
                  <a:pt x="1355" y="453"/>
                </a:lnTo>
                <a:lnTo>
                  <a:pt x="1326" y="478"/>
                </a:lnTo>
                <a:lnTo>
                  <a:pt x="1282" y="500"/>
                </a:lnTo>
                <a:lnTo>
                  <a:pt x="1237" y="486"/>
                </a:lnTo>
                <a:lnTo>
                  <a:pt x="1225" y="462"/>
                </a:lnTo>
                <a:lnTo>
                  <a:pt x="1225" y="433"/>
                </a:lnTo>
                <a:lnTo>
                  <a:pt x="1230" y="429"/>
                </a:lnTo>
                <a:lnTo>
                  <a:pt x="1121" y="429"/>
                </a:lnTo>
                <a:lnTo>
                  <a:pt x="1085" y="433"/>
                </a:lnTo>
                <a:lnTo>
                  <a:pt x="1055" y="486"/>
                </a:lnTo>
                <a:lnTo>
                  <a:pt x="1037" y="525"/>
                </a:lnTo>
                <a:lnTo>
                  <a:pt x="1025" y="560"/>
                </a:lnTo>
                <a:lnTo>
                  <a:pt x="969" y="549"/>
                </a:lnTo>
                <a:lnTo>
                  <a:pt x="935" y="525"/>
                </a:lnTo>
                <a:lnTo>
                  <a:pt x="930" y="464"/>
                </a:lnTo>
                <a:lnTo>
                  <a:pt x="907" y="404"/>
                </a:lnTo>
                <a:lnTo>
                  <a:pt x="875" y="370"/>
                </a:lnTo>
                <a:lnTo>
                  <a:pt x="891" y="347"/>
                </a:lnTo>
                <a:lnTo>
                  <a:pt x="858" y="295"/>
                </a:lnTo>
                <a:lnTo>
                  <a:pt x="830" y="276"/>
                </a:lnTo>
                <a:lnTo>
                  <a:pt x="796" y="299"/>
                </a:lnTo>
                <a:lnTo>
                  <a:pt x="746" y="274"/>
                </a:lnTo>
                <a:lnTo>
                  <a:pt x="714" y="291"/>
                </a:lnTo>
                <a:lnTo>
                  <a:pt x="692" y="309"/>
                </a:lnTo>
                <a:lnTo>
                  <a:pt x="630" y="323"/>
                </a:lnTo>
                <a:lnTo>
                  <a:pt x="594" y="358"/>
                </a:lnTo>
                <a:lnTo>
                  <a:pt x="664" y="365"/>
                </a:lnTo>
                <a:lnTo>
                  <a:pt x="728" y="387"/>
                </a:lnTo>
                <a:lnTo>
                  <a:pt x="753" y="422"/>
                </a:lnTo>
                <a:lnTo>
                  <a:pt x="796" y="457"/>
                </a:lnTo>
                <a:lnTo>
                  <a:pt x="800" y="514"/>
                </a:lnTo>
                <a:lnTo>
                  <a:pt x="785" y="570"/>
                </a:lnTo>
                <a:lnTo>
                  <a:pt x="746" y="584"/>
                </a:lnTo>
                <a:lnTo>
                  <a:pt x="701" y="549"/>
                </a:lnTo>
                <a:lnTo>
                  <a:pt x="616" y="545"/>
                </a:lnTo>
                <a:lnTo>
                  <a:pt x="616" y="521"/>
                </a:lnTo>
                <a:lnTo>
                  <a:pt x="692" y="507"/>
                </a:lnTo>
                <a:lnTo>
                  <a:pt x="696" y="474"/>
                </a:lnTo>
                <a:lnTo>
                  <a:pt x="687" y="462"/>
                </a:lnTo>
                <a:lnTo>
                  <a:pt x="662" y="493"/>
                </a:lnTo>
                <a:lnTo>
                  <a:pt x="625" y="469"/>
                </a:lnTo>
                <a:lnTo>
                  <a:pt x="675" y="436"/>
                </a:lnTo>
                <a:lnTo>
                  <a:pt x="701" y="464"/>
                </a:lnTo>
                <a:lnTo>
                  <a:pt x="662" y="433"/>
                </a:lnTo>
                <a:lnTo>
                  <a:pt x="616" y="433"/>
                </a:lnTo>
                <a:lnTo>
                  <a:pt x="585" y="457"/>
                </a:lnTo>
                <a:lnTo>
                  <a:pt x="589" y="493"/>
                </a:lnTo>
                <a:lnTo>
                  <a:pt x="589" y="539"/>
                </a:lnTo>
                <a:lnTo>
                  <a:pt x="580" y="575"/>
                </a:lnTo>
                <a:lnTo>
                  <a:pt x="589" y="610"/>
                </a:lnTo>
                <a:lnTo>
                  <a:pt x="544" y="580"/>
                </a:lnTo>
                <a:lnTo>
                  <a:pt x="526" y="601"/>
                </a:lnTo>
                <a:lnTo>
                  <a:pt x="508" y="579"/>
                </a:lnTo>
                <a:lnTo>
                  <a:pt x="526" y="543"/>
                </a:lnTo>
                <a:lnTo>
                  <a:pt x="485" y="556"/>
                </a:lnTo>
                <a:lnTo>
                  <a:pt x="464" y="584"/>
                </a:lnTo>
                <a:lnTo>
                  <a:pt x="433" y="613"/>
                </a:lnTo>
                <a:lnTo>
                  <a:pt x="433" y="641"/>
                </a:lnTo>
                <a:lnTo>
                  <a:pt x="383" y="641"/>
                </a:lnTo>
                <a:lnTo>
                  <a:pt x="364" y="659"/>
                </a:lnTo>
                <a:lnTo>
                  <a:pt x="383" y="706"/>
                </a:lnTo>
                <a:lnTo>
                  <a:pt x="435" y="729"/>
                </a:lnTo>
                <a:lnTo>
                  <a:pt x="464" y="747"/>
                </a:lnTo>
                <a:lnTo>
                  <a:pt x="458" y="789"/>
                </a:lnTo>
                <a:lnTo>
                  <a:pt x="496" y="779"/>
                </a:lnTo>
                <a:lnTo>
                  <a:pt x="500" y="741"/>
                </a:lnTo>
                <a:lnTo>
                  <a:pt x="557" y="741"/>
                </a:lnTo>
                <a:lnTo>
                  <a:pt x="594" y="706"/>
                </a:lnTo>
                <a:lnTo>
                  <a:pt x="598" y="671"/>
                </a:lnTo>
                <a:lnTo>
                  <a:pt x="594" y="606"/>
                </a:lnTo>
                <a:lnTo>
                  <a:pt x="616" y="563"/>
                </a:lnTo>
                <a:lnTo>
                  <a:pt x="648" y="539"/>
                </a:lnTo>
                <a:lnTo>
                  <a:pt x="696" y="560"/>
                </a:lnTo>
                <a:lnTo>
                  <a:pt x="751" y="584"/>
                </a:lnTo>
                <a:lnTo>
                  <a:pt x="782" y="606"/>
                </a:lnTo>
                <a:lnTo>
                  <a:pt x="808" y="641"/>
                </a:lnTo>
                <a:lnTo>
                  <a:pt x="848" y="659"/>
                </a:lnTo>
                <a:lnTo>
                  <a:pt x="862" y="706"/>
                </a:lnTo>
                <a:lnTo>
                  <a:pt x="867" y="733"/>
                </a:lnTo>
                <a:lnTo>
                  <a:pt x="907" y="761"/>
                </a:lnTo>
                <a:lnTo>
                  <a:pt x="875" y="794"/>
                </a:lnTo>
                <a:lnTo>
                  <a:pt x="826" y="794"/>
                </a:lnTo>
                <a:lnTo>
                  <a:pt x="769" y="815"/>
                </a:lnTo>
                <a:lnTo>
                  <a:pt x="728" y="839"/>
                </a:lnTo>
                <a:lnTo>
                  <a:pt x="664" y="864"/>
                </a:lnTo>
                <a:lnTo>
                  <a:pt x="616" y="904"/>
                </a:lnTo>
                <a:lnTo>
                  <a:pt x="567" y="935"/>
                </a:lnTo>
                <a:lnTo>
                  <a:pt x="557" y="966"/>
                </a:lnTo>
                <a:lnTo>
                  <a:pt x="557" y="991"/>
                </a:lnTo>
                <a:lnTo>
                  <a:pt x="526" y="1015"/>
                </a:lnTo>
                <a:lnTo>
                  <a:pt x="530" y="1044"/>
                </a:lnTo>
                <a:lnTo>
                  <a:pt x="491" y="1079"/>
                </a:lnTo>
                <a:lnTo>
                  <a:pt x="491" y="1123"/>
                </a:lnTo>
                <a:lnTo>
                  <a:pt x="512" y="1158"/>
                </a:lnTo>
                <a:lnTo>
                  <a:pt x="500" y="1185"/>
                </a:lnTo>
                <a:lnTo>
                  <a:pt x="458" y="1171"/>
                </a:lnTo>
                <a:lnTo>
                  <a:pt x="451" y="1123"/>
                </a:lnTo>
                <a:lnTo>
                  <a:pt x="410" y="1100"/>
                </a:lnTo>
                <a:lnTo>
                  <a:pt x="378" y="1107"/>
                </a:lnTo>
                <a:lnTo>
                  <a:pt x="357" y="1140"/>
                </a:lnTo>
                <a:lnTo>
                  <a:pt x="316" y="1123"/>
                </a:lnTo>
                <a:lnTo>
                  <a:pt x="275" y="1123"/>
                </a:lnTo>
                <a:lnTo>
                  <a:pt x="230" y="1154"/>
                </a:lnTo>
                <a:lnTo>
                  <a:pt x="217" y="1185"/>
                </a:lnTo>
                <a:lnTo>
                  <a:pt x="205" y="1216"/>
                </a:lnTo>
                <a:lnTo>
                  <a:pt x="194" y="1267"/>
                </a:lnTo>
                <a:lnTo>
                  <a:pt x="230" y="1298"/>
                </a:lnTo>
                <a:lnTo>
                  <a:pt x="267" y="1274"/>
                </a:lnTo>
                <a:lnTo>
                  <a:pt x="312" y="1274"/>
                </a:lnTo>
                <a:lnTo>
                  <a:pt x="316" y="1316"/>
                </a:lnTo>
                <a:lnTo>
                  <a:pt x="289" y="1343"/>
                </a:lnTo>
                <a:lnTo>
                  <a:pt x="342" y="1352"/>
                </a:lnTo>
                <a:lnTo>
                  <a:pt x="364" y="1362"/>
                </a:lnTo>
                <a:lnTo>
                  <a:pt x="378" y="1401"/>
                </a:lnTo>
                <a:lnTo>
                  <a:pt x="423" y="1415"/>
                </a:lnTo>
                <a:lnTo>
                  <a:pt x="473" y="1448"/>
                </a:lnTo>
                <a:lnTo>
                  <a:pt x="508" y="1429"/>
                </a:lnTo>
                <a:lnTo>
                  <a:pt x="589" y="1448"/>
                </a:lnTo>
                <a:lnTo>
                  <a:pt x="651" y="1451"/>
                </a:lnTo>
                <a:lnTo>
                  <a:pt x="741" y="1489"/>
                </a:lnTo>
                <a:lnTo>
                  <a:pt x="753" y="1521"/>
                </a:lnTo>
                <a:lnTo>
                  <a:pt x="808" y="1557"/>
                </a:lnTo>
                <a:lnTo>
                  <a:pt x="835" y="1606"/>
                </a:lnTo>
                <a:lnTo>
                  <a:pt x="898" y="1631"/>
                </a:lnTo>
                <a:lnTo>
                  <a:pt x="951" y="1637"/>
                </a:lnTo>
                <a:lnTo>
                  <a:pt x="1010" y="1679"/>
                </a:lnTo>
                <a:lnTo>
                  <a:pt x="1082" y="1679"/>
                </a:lnTo>
                <a:lnTo>
                  <a:pt x="1085" y="1715"/>
                </a:lnTo>
                <a:lnTo>
                  <a:pt x="1085" y="1750"/>
                </a:lnTo>
                <a:lnTo>
                  <a:pt x="1055" y="1785"/>
                </a:lnTo>
                <a:lnTo>
                  <a:pt x="1046" y="1829"/>
                </a:lnTo>
                <a:lnTo>
                  <a:pt x="1037" y="1874"/>
                </a:lnTo>
                <a:lnTo>
                  <a:pt x="996" y="1917"/>
                </a:lnTo>
                <a:lnTo>
                  <a:pt x="942" y="1942"/>
                </a:lnTo>
                <a:lnTo>
                  <a:pt x="892" y="1948"/>
                </a:lnTo>
                <a:lnTo>
                  <a:pt x="912" y="1983"/>
                </a:lnTo>
                <a:lnTo>
                  <a:pt x="867" y="2027"/>
                </a:lnTo>
                <a:lnTo>
                  <a:pt x="830" y="2062"/>
                </a:lnTo>
                <a:lnTo>
                  <a:pt x="785" y="2084"/>
                </a:lnTo>
                <a:lnTo>
                  <a:pt x="746" y="2136"/>
                </a:lnTo>
                <a:lnTo>
                  <a:pt x="714" y="2171"/>
                </a:lnTo>
                <a:lnTo>
                  <a:pt x="675" y="2192"/>
                </a:lnTo>
                <a:lnTo>
                  <a:pt x="648" y="2225"/>
                </a:lnTo>
                <a:lnTo>
                  <a:pt x="625" y="2256"/>
                </a:lnTo>
                <a:lnTo>
                  <a:pt x="598" y="2287"/>
                </a:lnTo>
                <a:lnTo>
                  <a:pt x="607" y="2317"/>
                </a:lnTo>
                <a:lnTo>
                  <a:pt x="585" y="2342"/>
                </a:lnTo>
                <a:lnTo>
                  <a:pt x="548" y="2298"/>
                </a:lnTo>
                <a:lnTo>
                  <a:pt x="503" y="2263"/>
                </a:lnTo>
                <a:lnTo>
                  <a:pt x="491" y="2216"/>
                </a:lnTo>
                <a:lnTo>
                  <a:pt x="491" y="2171"/>
                </a:lnTo>
                <a:lnTo>
                  <a:pt x="485" y="2122"/>
                </a:lnTo>
                <a:lnTo>
                  <a:pt x="503" y="2051"/>
                </a:lnTo>
                <a:lnTo>
                  <a:pt x="508" y="1983"/>
                </a:lnTo>
                <a:lnTo>
                  <a:pt x="500" y="1921"/>
                </a:lnTo>
                <a:lnTo>
                  <a:pt x="485" y="1874"/>
                </a:lnTo>
                <a:lnTo>
                  <a:pt x="433" y="1829"/>
                </a:lnTo>
                <a:lnTo>
                  <a:pt x="383" y="1794"/>
                </a:lnTo>
                <a:lnTo>
                  <a:pt x="342" y="1747"/>
                </a:lnTo>
                <a:lnTo>
                  <a:pt x="333" y="1688"/>
                </a:lnTo>
                <a:lnTo>
                  <a:pt x="357" y="1648"/>
                </a:lnTo>
                <a:lnTo>
                  <a:pt x="357" y="1613"/>
                </a:lnTo>
                <a:lnTo>
                  <a:pt x="383" y="1552"/>
                </a:lnTo>
                <a:lnTo>
                  <a:pt x="414" y="1506"/>
                </a:lnTo>
                <a:lnTo>
                  <a:pt x="458" y="1479"/>
                </a:lnTo>
                <a:lnTo>
                  <a:pt x="478" y="1451"/>
                </a:lnTo>
                <a:lnTo>
                  <a:pt x="423" y="1439"/>
                </a:lnTo>
                <a:lnTo>
                  <a:pt x="387" y="1448"/>
                </a:lnTo>
                <a:lnTo>
                  <a:pt x="351" y="1435"/>
                </a:lnTo>
                <a:lnTo>
                  <a:pt x="307" y="1408"/>
                </a:lnTo>
                <a:lnTo>
                  <a:pt x="262" y="1377"/>
                </a:lnTo>
                <a:lnTo>
                  <a:pt x="235" y="1342"/>
                </a:lnTo>
                <a:lnTo>
                  <a:pt x="217" y="1333"/>
                </a:lnTo>
                <a:lnTo>
                  <a:pt x="191" y="1343"/>
                </a:lnTo>
                <a:lnTo>
                  <a:pt x="146" y="1323"/>
                </a:lnTo>
                <a:lnTo>
                  <a:pt x="110" y="1291"/>
                </a:lnTo>
                <a:lnTo>
                  <a:pt x="96" y="1267"/>
                </a:lnTo>
                <a:lnTo>
                  <a:pt x="96" y="1220"/>
                </a:lnTo>
                <a:lnTo>
                  <a:pt x="89" y="1196"/>
                </a:lnTo>
                <a:lnTo>
                  <a:pt x="46" y="1175"/>
                </a:lnTo>
                <a:lnTo>
                  <a:pt x="46" y="1193"/>
                </a:lnTo>
                <a:lnTo>
                  <a:pt x="66" y="1224"/>
                </a:lnTo>
                <a:lnTo>
                  <a:pt x="73" y="1256"/>
                </a:lnTo>
                <a:lnTo>
                  <a:pt x="33" y="1234"/>
                </a:lnTo>
                <a:lnTo>
                  <a:pt x="12" y="1215"/>
                </a:lnTo>
                <a:lnTo>
                  <a:pt x="1" y="1179"/>
                </a:lnTo>
                <a:lnTo>
                  <a:pt x="7" y="1119"/>
                </a:lnTo>
                <a:lnTo>
                  <a:pt x="0" y="1048"/>
                </a:lnTo>
                <a:lnTo>
                  <a:pt x="7" y="956"/>
                </a:lnTo>
                <a:lnTo>
                  <a:pt x="33" y="815"/>
                </a:lnTo>
                <a:lnTo>
                  <a:pt x="91" y="676"/>
                </a:lnTo>
                <a:lnTo>
                  <a:pt x="182" y="514"/>
                </a:lnTo>
                <a:lnTo>
                  <a:pt x="250" y="401"/>
                </a:lnTo>
                <a:lnTo>
                  <a:pt x="351" y="276"/>
                </a:lnTo>
                <a:lnTo>
                  <a:pt x="435" y="203"/>
                </a:lnTo>
              </a:path>
            </a:pathLst>
          </a:custGeom>
          <a:solidFill>
            <a:srgbClr val="CCFFCC">
              <a:alpha val="50195"/>
            </a:srgb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9900CC"/>
              </a:solidFill>
              <a:effectLst/>
              <a:uLnTx/>
              <a:uFillTx/>
              <a:latin typeface="Arial" panose="020B0604020202020204" pitchFamily="34" charset="0"/>
              <a:ea typeface="仿宋_GB2312" pitchFamily="49" charset="-122"/>
              <a:cs typeface="+mn-cs"/>
            </a:endParaRPr>
          </a:p>
        </p:txBody>
      </p:sp>
      <p:sp>
        <p:nvSpPr>
          <p:cNvPr id="5" name="Line 4"/>
          <p:cNvSpPr>
            <a:spLocks noChangeShapeType="1"/>
          </p:cNvSpPr>
          <p:nvPr userDrawn="1"/>
        </p:nvSpPr>
        <p:spPr bwMode="auto">
          <a:xfrm>
            <a:off x="6351" y="6554788"/>
            <a:ext cx="12183533"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9900CC"/>
              </a:solidFill>
              <a:effectLst/>
              <a:uLnTx/>
              <a:uFillTx/>
              <a:latin typeface="Arial" panose="020B0604020202020204" pitchFamily="34" charset="0"/>
              <a:ea typeface="仿宋_GB2312" pitchFamily="49" charset="-122"/>
              <a:cs typeface="+mn-cs"/>
            </a:endParaRPr>
          </a:p>
        </p:txBody>
      </p:sp>
      <p:sp>
        <p:nvSpPr>
          <p:cNvPr id="6" name="Line 5"/>
          <p:cNvSpPr>
            <a:spLocks noChangeShapeType="1"/>
          </p:cNvSpPr>
          <p:nvPr userDrawn="1"/>
        </p:nvSpPr>
        <p:spPr bwMode="auto">
          <a:xfrm>
            <a:off x="6351" y="765175"/>
            <a:ext cx="12183533"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9900CC"/>
              </a:solidFill>
              <a:effectLst/>
              <a:uLnTx/>
              <a:uFillTx/>
              <a:latin typeface="Arial" panose="020B0604020202020204" pitchFamily="34" charset="0"/>
              <a:ea typeface="仿宋_GB2312" pitchFamily="49" charset="-122"/>
              <a:cs typeface="+mn-cs"/>
            </a:endParaRPr>
          </a:p>
        </p:txBody>
      </p:sp>
      <p:graphicFrame>
        <p:nvGraphicFramePr>
          <p:cNvPr id="7" name="Object 7"/>
          <p:cNvGraphicFramePr>
            <a:graphicFrameLocks noChangeAspect="1"/>
          </p:cNvGraphicFramePr>
          <p:nvPr userDrawn="1"/>
        </p:nvGraphicFramePr>
        <p:xfrm>
          <a:off x="0" y="1"/>
          <a:ext cx="12192000" cy="741363"/>
        </p:xfrm>
        <a:graphic>
          <a:graphicData uri="http://schemas.openxmlformats.org/presentationml/2006/ole">
            <mc:AlternateContent xmlns:mc="http://schemas.openxmlformats.org/markup-compatibility/2006">
              <mc:Choice xmlns:v="urn:schemas-microsoft-com:vml" Requires="v">
                <p:oleObj name="Image" r:id="rId2" imgW="13320635" imgH="1079365" progId="">
                  <p:embed/>
                </p:oleObj>
              </mc:Choice>
              <mc:Fallback>
                <p:oleObj name="Image" r:id="rId2" imgW="13320635" imgH="1079365" progId="">
                  <p:embed/>
                  <p:pic>
                    <p:nvPicPr>
                      <p:cNvPr id="7"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580188"/>
            <a:ext cx="12192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7906" name="Rectangle 7"/>
          <p:cNvSpPr>
            <a:spLocks noGrp="1" noChangeArrowheads="1"/>
          </p:cNvSpPr>
          <p:nvPr>
            <p:ph type="ctrTitle"/>
          </p:nvPr>
        </p:nvSpPr>
        <p:spPr>
          <a:xfrm>
            <a:off x="929217" y="1700214"/>
            <a:ext cx="10363200" cy="1470025"/>
          </a:xfrm>
        </p:spPr>
        <p:txBody>
          <a:bodyPr/>
          <a:lstStyle>
            <a:lvl1pPr algn="ctr">
              <a:defRPr sz="4200">
                <a:solidFill>
                  <a:srgbClr val="9900CC"/>
                </a:solidFill>
              </a:defRPr>
            </a:lvl1pPr>
          </a:lstStyle>
          <a:p>
            <a:pPr lvl="0"/>
            <a:r>
              <a:rPr lang="zh-CN" altLang="en-US" noProof="0"/>
              <a:t>单击此处编辑母版标题样式</a:t>
            </a:r>
          </a:p>
        </p:txBody>
      </p:sp>
      <p:sp>
        <p:nvSpPr>
          <p:cNvPr id="507907" name="AutoShape 8"/>
          <p:cNvSpPr>
            <a:spLocks noGrp="1" noChangeArrowheads="1"/>
          </p:cNvSpPr>
          <p:nvPr>
            <p:ph type="subTitle" idx="1"/>
          </p:nvPr>
        </p:nvSpPr>
        <p:spPr>
          <a:xfrm>
            <a:off x="1200151" y="4005263"/>
            <a:ext cx="9793816" cy="1752600"/>
          </a:xfrm>
          <a:prstGeom prst="roundRect">
            <a:avLst>
              <a:gd name="adj" fmla="val 9412"/>
            </a:avLst>
          </a:prstGeom>
          <a:extLst>
            <a:ext uri="{909E8E84-426E-40DD-AFC4-6F175D3DCCD1}">
              <a14:hiddenFill xmlns:a14="http://schemas.microsoft.com/office/drawing/2010/main">
                <a:solidFill>
                  <a:srgbClr val="D8F1D7"/>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0" indent="0" algn="ctr">
              <a:lnSpc>
                <a:spcPct val="90000"/>
              </a:lnSpc>
              <a:spcBef>
                <a:spcPct val="15000"/>
              </a:spcBef>
              <a:buSzPct val="90000"/>
              <a:buFont typeface="Wingdings" panose="05000000000000000000" pitchFamily="2" charset="2"/>
              <a:buNone/>
              <a:defRPr sz="3400">
                <a:solidFill>
                  <a:srgbClr val="000000"/>
                </a:solidFill>
                <a:latin typeface="CMU Typewriter Text" pitchFamily="49" charset="0"/>
                <a:ea typeface="文鼎ＰＬ简中楷" pitchFamily="2" charset="-122"/>
              </a:defRPr>
            </a:lvl1pPr>
          </a:lstStyle>
          <a:p>
            <a:pPr lvl="0"/>
            <a:r>
              <a:rPr lang="zh-CN" altLang="en-US" noProof="0"/>
              <a:t>单击此处编辑母版副标题样式</a:t>
            </a:r>
          </a:p>
        </p:txBody>
      </p:sp>
    </p:spTree>
    <p:extLst>
      <p:ext uri="{BB962C8B-B14F-4D97-AF65-F5344CB8AC3E}">
        <p14:creationId xmlns:p14="http://schemas.microsoft.com/office/powerpoint/2010/main" val="202984795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spcAft>
                <a:spcPct val="0"/>
              </a:spcAft>
              <a:buClr>
                <a:srgbClr val="FFFFFF"/>
              </a:buClr>
              <a:defRPr/>
            </a:pPr>
            <a:fld id="{47C6E98C-4601-47B0-B566-86B703EBC40A}" type="datetime1">
              <a:rPr lang="en-US" altLang="zh-CN" b="1" smtClean="0">
                <a:solidFill>
                  <a:srgbClr val="FFFFFF"/>
                </a:solidFill>
              </a:rPr>
              <a:pPr>
                <a:spcAft>
                  <a:spcPct val="0"/>
                </a:spcAft>
                <a:buClr>
                  <a:srgbClr val="FFFFFF"/>
                </a:buClr>
                <a:defRPr/>
              </a:pPr>
              <a:t>6/11/2021</a:t>
            </a:fld>
            <a:endParaRPr lang="en-US" altLang="zh-CN" b="1">
              <a:solidFill>
                <a:srgbClr val="FFFFFF"/>
              </a:solidFill>
            </a:endParaRPr>
          </a:p>
        </p:txBody>
      </p:sp>
      <p:sp>
        <p:nvSpPr>
          <p:cNvPr id="5" name="Rectangle 9"/>
          <p:cNvSpPr>
            <a:spLocks noGrp="1" noChangeArrowheads="1"/>
          </p:cNvSpPr>
          <p:nvPr>
            <p:ph type="ftr" sz="quarter" idx="11"/>
          </p:nvPr>
        </p:nvSpPr>
        <p:spPr>
          <a:ln/>
        </p:spPr>
        <p:txBody>
          <a:bodyPr/>
          <a:lstStyle>
            <a:lvl1pPr>
              <a:defRPr/>
            </a:lvl1pPr>
          </a:lstStyle>
          <a:p>
            <a:pPr>
              <a:spcAft>
                <a:spcPct val="0"/>
              </a:spcAft>
              <a:buClr>
                <a:srgbClr val="FFFFFF"/>
              </a:buClr>
              <a:defRPr/>
            </a:pPr>
            <a:r>
              <a:rPr lang="zh-CN" altLang="en-US" b="1">
                <a:solidFill>
                  <a:srgbClr val="FFFFFF"/>
                </a:solidFill>
              </a:rPr>
              <a:t>嵌入式系统及安全简介</a:t>
            </a:r>
            <a:endParaRPr lang="en-US" altLang="zh-CN" b="1">
              <a:solidFill>
                <a:srgbClr val="FFFFFF"/>
              </a:solidFill>
            </a:endParaRPr>
          </a:p>
        </p:txBody>
      </p:sp>
      <p:sp>
        <p:nvSpPr>
          <p:cNvPr id="6" name="Rectangle 10"/>
          <p:cNvSpPr>
            <a:spLocks noGrp="1" noChangeArrowheads="1"/>
          </p:cNvSpPr>
          <p:nvPr>
            <p:ph type="sldNum" sz="quarter" idx="12"/>
          </p:nvPr>
        </p:nvSpPr>
        <p:spPr>
          <a:ln/>
        </p:spPr>
        <p:txBody>
          <a:bodyPr/>
          <a:lstStyle>
            <a:lvl1pPr>
              <a:defRPr/>
            </a:lvl1pPr>
          </a:lstStyle>
          <a:p>
            <a:pPr eaLnBrk="0" fontAlgn="base" hangingPunct="0">
              <a:spcAft>
                <a:spcPct val="0"/>
              </a:spcAft>
              <a:buClr>
                <a:srgbClr val="FFFFFF"/>
              </a:buClr>
              <a:defRPr/>
            </a:pPr>
            <a:fld id="{2BAAB2DD-6E80-468E-8D8E-7F533F9D2062}" type="slidenum">
              <a:rPr lang="zh-CN" altLang="en-US" b="1" smtClean="0">
                <a:solidFill>
                  <a:srgbClr val="FFFFFF"/>
                </a:solidFill>
              </a:rPr>
              <a:pPr eaLnBrk="0" fontAlgn="base" hangingPunct="0">
                <a:spcAft>
                  <a:spcPct val="0"/>
                </a:spcAft>
                <a:buClr>
                  <a:srgbClr val="FFFFFF"/>
                </a:buClr>
                <a:defRPr/>
              </a:pPr>
              <a:t>‹#›</a:t>
            </a:fld>
            <a:endParaRPr lang="en-US" altLang="zh-CN" b="1">
              <a:solidFill>
                <a:srgbClr val="FFFFFF"/>
              </a:solidFill>
            </a:endParaRPr>
          </a:p>
        </p:txBody>
      </p:sp>
    </p:spTree>
    <p:extLst>
      <p:ext uri="{BB962C8B-B14F-4D97-AF65-F5344CB8AC3E}">
        <p14:creationId xmlns:p14="http://schemas.microsoft.com/office/powerpoint/2010/main" val="3845084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sp>
        <p:nvSpPr>
          <p:cNvPr id="4" name="Freeform 6"/>
          <p:cNvSpPr>
            <a:spLocks/>
          </p:cNvSpPr>
          <p:nvPr userDrawn="1"/>
        </p:nvSpPr>
        <p:spPr bwMode="auto">
          <a:xfrm>
            <a:off x="1200151" y="1268413"/>
            <a:ext cx="9889067" cy="4679950"/>
          </a:xfrm>
          <a:custGeom>
            <a:avLst/>
            <a:gdLst>
              <a:gd name="T0" fmla="*/ 2147483646 w 4049"/>
              <a:gd name="T1" fmla="*/ 2147483646 h 2343"/>
              <a:gd name="T2" fmla="*/ 2147483646 w 4049"/>
              <a:gd name="T3" fmla="*/ 2147483646 h 2343"/>
              <a:gd name="T4" fmla="*/ 2147483646 w 4049"/>
              <a:gd name="T5" fmla="*/ 2147483646 h 2343"/>
              <a:gd name="T6" fmla="*/ 2147483646 w 4049"/>
              <a:gd name="T7" fmla="*/ 2147483646 h 2343"/>
              <a:gd name="T8" fmla="*/ 2147483646 w 4049"/>
              <a:gd name="T9" fmla="*/ 2147483646 h 2343"/>
              <a:gd name="T10" fmla="*/ 2147483646 w 4049"/>
              <a:gd name="T11" fmla="*/ 2147483646 h 2343"/>
              <a:gd name="T12" fmla="*/ 2147483646 w 4049"/>
              <a:gd name="T13" fmla="*/ 2147483646 h 2343"/>
              <a:gd name="T14" fmla="*/ 2147483646 w 4049"/>
              <a:gd name="T15" fmla="*/ 2147483646 h 2343"/>
              <a:gd name="T16" fmla="*/ 2147483646 w 4049"/>
              <a:gd name="T17" fmla="*/ 2147483646 h 2343"/>
              <a:gd name="T18" fmla="*/ 2147483646 w 4049"/>
              <a:gd name="T19" fmla="*/ 2147483646 h 2343"/>
              <a:gd name="T20" fmla="*/ 2147483646 w 4049"/>
              <a:gd name="T21" fmla="*/ 2147483646 h 2343"/>
              <a:gd name="T22" fmla="*/ 2147483646 w 4049"/>
              <a:gd name="T23" fmla="*/ 2147483646 h 2343"/>
              <a:gd name="T24" fmla="*/ 2147483646 w 4049"/>
              <a:gd name="T25" fmla="*/ 2147483646 h 2343"/>
              <a:gd name="T26" fmla="*/ 2147483646 w 4049"/>
              <a:gd name="T27" fmla="*/ 2147483646 h 2343"/>
              <a:gd name="T28" fmla="*/ 2147483646 w 4049"/>
              <a:gd name="T29" fmla="*/ 2147483646 h 2343"/>
              <a:gd name="T30" fmla="*/ 2147483646 w 4049"/>
              <a:gd name="T31" fmla="*/ 2147483646 h 2343"/>
              <a:gd name="T32" fmla="*/ 2147483646 w 4049"/>
              <a:gd name="T33" fmla="*/ 2147483646 h 2343"/>
              <a:gd name="T34" fmla="*/ 2147483646 w 4049"/>
              <a:gd name="T35" fmla="*/ 2147483646 h 2343"/>
              <a:gd name="T36" fmla="*/ 2147483646 w 4049"/>
              <a:gd name="T37" fmla="*/ 2147483646 h 2343"/>
              <a:gd name="T38" fmla="*/ 2147483646 w 4049"/>
              <a:gd name="T39" fmla="*/ 2147483646 h 2343"/>
              <a:gd name="T40" fmla="*/ 2147483646 w 4049"/>
              <a:gd name="T41" fmla="*/ 2147483646 h 2343"/>
              <a:gd name="T42" fmla="*/ 2147483646 w 4049"/>
              <a:gd name="T43" fmla="*/ 2147483646 h 2343"/>
              <a:gd name="T44" fmla="*/ 2147483646 w 4049"/>
              <a:gd name="T45" fmla="*/ 2147483646 h 2343"/>
              <a:gd name="T46" fmla="*/ 2147483646 w 4049"/>
              <a:gd name="T47" fmla="*/ 2147483646 h 2343"/>
              <a:gd name="T48" fmla="*/ 2147483646 w 4049"/>
              <a:gd name="T49" fmla="*/ 2147483646 h 2343"/>
              <a:gd name="T50" fmla="*/ 2147483646 w 4049"/>
              <a:gd name="T51" fmla="*/ 2147483646 h 2343"/>
              <a:gd name="T52" fmla="*/ 2147483646 w 4049"/>
              <a:gd name="T53" fmla="*/ 2147483646 h 2343"/>
              <a:gd name="T54" fmla="*/ 2147483646 w 4049"/>
              <a:gd name="T55" fmla="*/ 2147483646 h 2343"/>
              <a:gd name="T56" fmla="*/ 2147483646 w 4049"/>
              <a:gd name="T57" fmla="*/ 2147483646 h 2343"/>
              <a:gd name="T58" fmla="*/ 2147483646 w 4049"/>
              <a:gd name="T59" fmla="*/ 2147483646 h 2343"/>
              <a:gd name="T60" fmla="*/ 2147483646 w 4049"/>
              <a:gd name="T61" fmla="*/ 2147483646 h 2343"/>
              <a:gd name="T62" fmla="*/ 2147483646 w 4049"/>
              <a:gd name="T63" fmla="*/ 2147483646 h 2343"/>
              <a:gd name="T64" fmla="*/ 2147483646 w 4049"/>
              <a:gd name="T65" fmla="*/ 2147483646 h 2343"/>
              <a:gd name="T66" fmla="*/ 2147483646 w 4049"/>
              <a:gd name="T67" fmla="*/ 2147483646 h 2343"/>
              <a:gd name="T68" fmla="*/ 2147483646 w 4049"/>
              <a:gd name="T69" fmla="*/ 2147483646 h 2343"/>
              <a:gd name="T70" fmla="*/ 2147483646 w 4049"/>
              <a:gd name="T71" fmla="*/ 2147483646 h 2343"/>
              <a:gd name="T72" fmla="*/ 2147483646 w 4049"/>
              <a:gd name="T73" fmla="*/ 2147483646 h 2343"/>
              <a:gd name="T74" fmla="*/ 2147483646 w 4049"/>
              <a:gd name="T75" fmla="*/ 2147483646 h 2343"/>
              <a:gd name="T76" fmla="*/ 2147483646 w 4049"/>
              <a:gd name="T77" fmla="*/ 2147483646 h 2343"/>
              <a:gd name="T78" fmla="*/ 2147483646 w 4049"/>
              <a:gd name="T79" fmla="*/ 2147483646 h 2343"/>
              <a:gd name="T80" fmla="*/ 2147483646 w 4049"/>
              <a:gd name="T81" fmla="*/ 2147483646 h 2343"/>
              <a:gd name="T82" fmla="*/ 2147483646 w 4049"/>
              <a:gd name="T83" fmla="*/ 2147483646 h 2343"/>
              <a:gd name="T84" fmla="*/ 2147483646 w 4049"/>
              <a:gd name="T85" fmla="*/ 2147483646 h 2343"/>
              <a:gd name="T86" fmla="*/ 2147483646 w 4049"/>
              <a:gd name="T87" fmla="*/ 2147483646 h 2343"/>
              <a:gd name="T88" fmla="*/ 2147483646 w 4049"/>
              <a:gd name="T89" fmla="*/ 2147483646 h 2343"/>
              <a:gd name="T90" fmla="*/ 2147483646 w 4049"/>
              <a:gd name="T91" fmla="*/ 2147483646 h 2343"/>
              <a:gd name="T92" fmla="*/ 2147483646 w 4049"/>
              <a:gd name="T93" fmla="*/ 2147483646 h 2343"/>
              <a:gd name="T94" fmla="*/ 2147483646 w 4049"/>
              <a:gd name="T95" fmla="*/ 2147483646 h 2343"/>
              <a:gd name="T96" fmla="*/ 2147483646 w 4049"/>
              <a:gd name="T97" fmla="*/ 2147483646 h 2343"/>
              <a:gd name="T98" fmla="*/ 2147483646 w 4049"/>
              <a:gd name="T99" fmla="*/ 2147483646 h 2343"/>
              <a:gd name="T100" fmla="*/ 2147483646 w 4049"/>
              <a:gd name="T101" fmla="*/ 2147483646 h 2343"/>
              <a:gd name="T102" fmla="*/ 2147483646 w 4049"/>
              <a:gd name="T103" fmla="*/ 2147483646 h 2343"/>
              <a:gd name="T104" fmla="*/ 2147483646 w 4049"/>
              <a:gd name="T105" fmla="*/ 2147483646 h 2343"/>
              <a:gd name="T106" fmla="*/ 2147483646 w 4049"/>
              <a:gd name="T107" fmla="*/ 2147483646 h 2343"/>
              <a:gd name="T108" fmla="*/ 2147483646 w 4049"/>
              <a:gd name="T109" fmla="*/ 2147483646 h 2343"/>
              <a:gd name="T110" fmla="*/ 2147483646 w 4049"/>
              <a:gd name="T111" fmla="*/ 2147483646 h 2343"/>
              <a:gd name="T112" fmla="*/ 2147483646 w 4049"/>
              <a:gd name="T113" fmla="*/ 2147483646 h 2343"/>
              <a:gd name="T114" fmla="*/ 2147483646 w 4049"/>
              <a:gd name="T115" fmla="*/ 2147483646 h 2343"/>
              <a:gd name="T116" fmla="*/ 2147483646 w 4049"/>
              <a:gd name="T117" fmla="*/ 2147483646 h 2343"/>
              <a:gd name="T118" fmla="*/ 2147483646 w 4049"/>
              <a:gd name="T119" fmla="*/ 2147483646 h 2343"/>
              <a:gd name="T120" fmla="*/ 2147483646 w 4049"/>
              <a:gd name="T121" fmla="*/ 2147483646 h 2343"/>
              <a:gd name="T122" fmla="*/ 2147483646 w 4049"/>
              <a:gd name="T123" fmla="*/ 2147483646 h 2343"/>
              <a:gd name="T124" fmla="*/ 2147483646 w 4049"/>
              <a:gd name="T125" fmla="*/ 2147483646 h 23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49" h="2343">
                <a:moveTo>
                  <a:pt x="435" y="203"/>
                </a:moveTo>
                <a:lnTo>
                  <a:pt x="485" y="207"/>
                </a:lnTo>
                <a:lnTo>
                  <a:pt x="512" y="179"/>
                </a:lnTo>
                <a:lnTo>
                  <a:pt x="553" y="163"/>
                </a:lnTo>
                <a:lnTo>
                  <a:pt x="585" y="139"/>
                </a:lnTo>
                <a:lnTo>
                  <a:pt x="630" y="114"/>
                </a:lnTo>
                <a:lnTo>
                  <a:pt x="664" y="104"/>
                </a:lnTo>
                <a:lnTo>
                  <a:pt x="707" y="93"/>
                </a:lnTo>
                <a:lnTo>
                  <a:pt x="741" y="93"/>
                </a:lnTo>
                <a:lnTo>
                  <a:pt x="758" y="83"/>
                </a:lnTo>
                <a:lnTo>
                  <a:pt x="796" y="83"/>
                </a:lnTo>
                <a:lnTo>
                  <a:pt x="814" y="66"/>
                </a:lnTo>
                <a:lnTo>
                  <a:pt x="853" y="72"/>
                </a:lnTo>
                <a:lnTo>
                  <a:pt x="892" y="62"/>
                </a:lnTo>
                <a:lnTo>
                  <a:pt x="930" y="66"/>
                </a:lnTo>
                <a:lnTo>
                  <a:pt x="942" y="79"/>
                </a:lnTo>
                <a:lnTo>
                  <a:pt x="930" y="93"/>
                </a:lnTo>
                <a:lnTo>
                  <a:pt x="892" y="83"/>
                </a:lnTo>
                <a:lnTo>
                  <a:pt x="862" y="101"/>
                </a:lnTo>
                <a:lnTo>
                  <a:pt x="841" y="118"/>
                </a:lnTo>
                <a:lnTo>
                  <a:pt x="835" y="144"/>
                </a:lnTo>
                <a:lnTo>
                  <a:pt x="800" y="146"/>
                </a:lnTo>
                <a:lnTo>
                  <a:pt x="758" y="163"/>
                </a:lnTo>
                <a:lnTo>
                  <a:pt x="753" y="199"/>
                </a:lnTo>
                <a:lnTo>
                  <a:pt x="751" y="224"/>
                </a:lnTo>
                <a:lnTo>
                  <a:pt x="741" y="252"/>
                </a:lnTo>
                <a:lnTo>
                  <a:pt x="753" y="271"/>
                </a:lnTo>
                <a:lnTo>
                  <a:pt x="782" y="210"/>
                </a:lnTo>
                <a:lnTo>
                  <a:pt x="800" y="203"/>
                </a:lnTo>
                <a:lnTo>
                  <a:pt x="835" y="172"/>
                </a:lnTo>
                <a:lnTo>
                  <a:pt x="858" y="137"/>
                </a:lnTo>
                <a:lnTo>
                  <a:pt x="907" y="128"/>
                </a:lnTo>
                <a:lnTo>
                  <a:pt x="951" y="108"/>
                </a:lnTo>
                <a:lnTo>
                  <a:pt x="982" y="76"/>
                </a:lnTo>
                <a:lnTo>
                  <a:pt x="1025" y="76"/>
                </a:lnTo>
                <a:lnTo>
                  <a:pt x="1103" y="72"/>
                </a:lnTo>
                <a:lnTo>
                  <a:pt x="1189" y="62"/>
                </a:lnTo>
                <a:lnTo>
                  <a:pt x="1225" y="55"/>
                </a:lnTo>
                <a:lnTo>
                  <a:pt x="1260" y="55"/>
                </a:lnTo>
                <a:lnTo>
                  <a:pt x="1301" y="55"/>
                </a:lnTo>
                <a:lnTo>
                  <a:pt x="1337" y="66"/>
                </a:lnTo>
                <a:lnTo>
                  <a:pt x="1382" y="97"/>
                </a:lnTo>
                <a:lnTo>
                  <a:pt x="1358" y="101"/>
                </a:lnTo>
                <a:lnTo>
                  <a:pt x="1310" y="111"/>
                </a:lnTo>
                <a:lnTo>
                  <a:pt x="1314" y="144"/>
                </a:lnTo>
                <a:lnTo>
                  <a:pt x="1355" y="146"/>
                </a:lnTo>
                <a:lnTo>
                  <a:pt x="1376" y="146"/>
                </a:lnTo>
                <a:lnTo>
                  <a:pt x="1364" y="175"/>
                </a:lnTo>
                <a:lnTo>
                  <a:pt x="1314" y="207"/>
                </a:lnTo>
                <a:lnTo>
                  <a:pt x="1287" y="210"/>
                </a:lnTo>
                <a:lnTo>
                  <a:pt x="1298" y="235"/>
                </a:lnTo>
                <a:lnTo>
                  <a:pt x="1305" y="245"/>
                </a:lnTo>
                <a:lnTo>
                  <a:pt x="1287" y="271"/>
                </a:lnTo>
                <a:lnTo>
                  <a:pt x="1310" y="295"/>
                </a:lnTo>
                <a:lnTo>
                  <a:pt x="1266" y="309"/>
                </a:lnTo>
                <a:lnTo>
                  <a:pt x="1225" y="320"/>
                </a:lnTo>
                <a:lnTo>
                  <a:pt x="1216" y="358"/>
                </a:lnTo>
                <a:lnTo>
                  <a:pt x="1189" y="391"/>
                </a:lnTo>
                <a:lnTo>
                  <a:pt x="1158" y="416"/>
                </a:lnTo>
                <a:lnTo>
                  <a:pt x="1121" y="429"/>
                </a:lnTo>
                <a:lnTo>
                  <a:pt x="1216" y="429"/>
                </a:lnTo>
                <a:lnTo>
                  <a:pt x="1266" y="429"/>
                </a:lnTo>
                <a:lnTo>
                  <a:pt x="1298" y="436"/>
                </a:lnTo>
                <a:lnTo>
                  <a:pt x="1337" y="422"/>
                </a:lnTo>
                <a:lnTo>
                  <a:pt x="1355" y="453"/>
                </a:lnTo>
                <a:lnTo>
                  <a:pt x="1878" y="453"/>
                </a:lnTo>
                <a:lnTo>
                  <a:pt x="1901" y="429"/>
                </a:lnTo>
                <a:lnTo>
                  <a:pt x="1950" y="398"/>
                </a:lnTo>
                <a:lnTo>
                  <a:pt x="1982" y="356"/>
                </a:lnTo>
                <a:lnTo>
                  <a:pt x="2026" y="316"/>
                </a:lnTo>
                <a:lnTo>
                  <a:pt x="2044" y="276"/>
                </a:lnTo>
                <a:lnTo>
                  <a:pt x="2067" y="238"/>
                </a:lnTo>
                <a:lnTo>
                  <a:pt x="2107" y="224"/>
                </a:lnTo>
                <a:lnTo>
                  <a:pt x="2116" y="203"/>
                </a:lnTo>
                <a:lnTo>
                  <a:pt x="2151" y="210"/>
                </a:lnTo>
                <a:lnTo>
                  <a:pt x="2189" y="189"/>
                </a:lnTo>
                <a:lnTo>
                  <a:pt x="2205" y="207"/>
                </a:lnTo>
                <a:lnTo>
                  <a:pt x="2246" y="220"/>
                </a:lnTo>
                <a:lnTo>
                  <a:pt x="2285" y="228"/>
                </a:lnTo>
                <a:lnTo>
                  <a:pt x="2326" y="238"/>
                </a:lnTo>
                <a:lnTo>
                  <a:pt x="2355" y="224"/>
                </a:lnTo>
                <a:lnTo>
                  <a:pt x="2389" y="241"/>
                </a:lnTo>
                <a:lnTo>
                  <a:pt x="2412" y="271"/>
                </a:lnTo>
                <a:lnTo>
                  <a:pt x="2457" y="276"/>
                </a:lnTo>
                <a:lnTo>
                  <a:pt x="2475" y="309"/>
                </a:lnTo>
                <a:lnTo>
                  <a:pt x="2451" y="326"/>
                </a:lnTo>
                <a:lnTo>
                  <a:pt x="2394" y="320"/>
                </a:lnTo>
                <a:lnTo>
                  <a:pt x="2350" y="306"/>
                </a:lnTo>
                <a:lnTo>
                  <a:pt x="2339" y="330"/>
                </a:lnTo>
                <a:lnTo>
                  <a:pt x="2401" y="334"/>
                </a:lnTo>
                <a:lnTo>
                  <a:pt x="2451" y="363"/>
                </a:lnTo>
                <a:lnTo>
                  <a:pt x="2523" y="347"/>
                </a:lnTo>
                <a:lnTo>
                  <a:pt x="2537" y="299"/>
                </a:lnTo>
                <a:lnTo>
                  <a:pt x="2573" y="264"/>
                </a:lnTo>
                <a:lnTo>
                  <a:pt x="2608" y="274"/>
                </a:lnTo>
                <a:lnTo>
                  <a:pt x="2600" y="291"/>
                </a:lnTo>
                <a:lnTo>
                  <a:pt x="2578" y="309"/>
                </a:lnTo>
                <a:lnTo>
                  <a:pt x="2578" y="334"/>
                </a:lnTo>
                <a:lnTo>
                  <a:pt x="2623" y="306"/>
                </a:lnTo>
                <a:lnTo>
                  <a:pt x="2657" y="276"/>
                </a:lnTo>
                <a:lnTo>
                  <a:pt x="2725" y="271"/>
                </a:lnTo>
                <a:lnTo>
                  <a:pt x="2807" y="245"/>
                </a:lnTo>
                <a:lnTo>
                  <a:pt x="2864" y="224"/>
                </a:lnTo>
                <a:lnTo>
                  <a:pt x="2882" y="199"/>
                </a:lnTo>
                <a:lnTo>
                  <a:pt x="2833" y="203"/>
                </a:lnTo>
                <a:lnTo>
                  <a:pt x="2783" y="175"/>
                </a:lnTo>
                <a:lnTo>
                  <a:pt x="2757" y="137"/>
                </a:lnTo>
                <a:lnTo>
                  <a:pt x="2783" y="83"/>
                </a:lnTo>
                <a:lnTo>
                  <a:pt x="2837" y="48"/>
                </a:lnTo>
                <a:lnTo>
                  <a:pt x="2878" y="19"/>
                </a:lnTo>
                <a:lnTo>
                  <a:pt x="2935" y="19"/>
                </a:lnTo>
                <a:lnTo>
                  <a:pt x="2985" y="0"/>
                </a:lnTo>
                <a:lnTo>
                  <a:pt x="2980" y="22"/>
                </a:lnTo>
                <a:lnTo>
                  <a:pt x="2941" y="31"/>
                </a:lnTo>
                <a:lnTo>
                  <a:pt x="2926" y="40"/>
                </a:lnTo>
                <a:lnTo>
                  <a:pt x="2885" y="45"/>
                </a:lnTo>
                <a:lnTo>
                  <a:pt x="2858" y="72"/>
                </a:lnTo>
                <a:lnTo>
                  <a:pt x="2841" y="104"/>
                </a:lnTo>
                <a:lnTo>
                  <a:pt x="2833" y="137"/>
                </a:lnTo>
                <a:lnTo>
                  <a:pt x="2878" y="189"/>
                </a:lnTo>
                <a:lnTo>
                  <a:pt x="2944" y="214"/>
                </a:lnTo>
                <a:lnTo>
                  <a:pt x="2998" y="235"/>
                </a:lnTo>
                <a:lnTo>
                  <a:pt x="3017" y="241"/>
                </a:lnTo>
                <a:lnTo>
                  <a:pt x="3042" y="271"/>
                </a:lnTo>
                <a:lnTo>
                  <a:pt x="3062" y="264"/>
                </a:lnTo>
                <a:lnTo>
                  <a:pt x="3062" y="241"/>
                </a:lnTo>
                <a:lnTo>
                  <a:pt x="3051" y="210"/>
                </a:lnTo>
                <a:lnTo>
                  <a:pt x="3035" y="193"/>
                </a:lnTo>
                <a:lnTo>
                  <a:pt x="3025" y="172"/>
                </a:lnTo>
                <a:lnTo>
                  <a:pt x="3042" y="132"/>
                </a:lnTo>
                <a:lnTo>
                  <a:pt x="3092" y="132"/>
                </a:lnTo>
                <a:lnTo>
                  <a:pt x="3132" y="132"/>
                </a:lnTo>
                <a:lnTo>
                  <a:pt x="3151" y="146"/>
                </a:lnTo>
                <a:lnTo>
                  <a:pt x="3158" y="182"/>
                </a:lnTo>
                <a:lnTo>
                  <a:pt x="3182" y="214"/>
                </a:lnTo>
                <a:lnTo>
                  <a:pt x="3191" y="182"/>
                </a:lnTo>
                <a:lnTo>
                  <a:pt x="3226" y="163"/>
                </a:lnTo>
                <a:lnTo>
                  <a:pt x="3262" y="163"/>
                </a:lnTo>
                <a:lnTo>
                  <a:pt x="3298" y="163"/>
                </a:lnTo>
                <a:lnTo>
                  <a:pt x="3335" y="168"/>
                </a:lnTo>
                <a:lnTo>
                  <a:pt x="3335" y="132"/>
                </a:lnTo>
                <a:lnTo>
                  <a:pt x="3360" y="137"/>
                </a:lnTo>
                <a:lnTo>
                  <a:pt x="3383" y="158"/>
                </a:lnTo>
                <a:lnTo>
                  <a:pt x="3428" y="158"/>
                </a:lnTo>
                <a:lnTo>
                  <a:pt x="3464" y="144"/>
                </a:lnTo>
                <a:lnTo>
                  <a:pt x="3503" y="172"/>
                </a:lnTo>
                <a:lnTo>
                  <a:pt x="3553" y="207"/>
                </a:lnTo>
                <a:lnTo>
                  <a:pt x="3608" y="214"/>
                </a:lnTo>
                <a:lnTo>
                  <a:pt x="3683" y="238"/>
                </a:lnTo>
                <a:lnTo>
                  <a:pt x="3698" y="235"/>
                </a:lnTo>
                <a:lnTo>
                  <a:pt x="3750" y="306"/>
                </a:lnTo>
                <a:lnTo>
                  <a:pt x="3832" y="416"/>
                </a:lnTo>
                <a:lnTo>
                  <a:pt x="3885" y="478"/>
                </a:lnTo>
                <a:lnTo>
                  <a:pt x="3910" y="545"/>
                </a:lnTo>
                <a:lnTo>
                  <a:pt x="3876" y="560"/>
                </a:lnTo>
                <a:lnTo>
                  <a:pt x="3858" y="589"/>
                </a:lnTo>
                <a:lnTo>
                  <a:pt x="3876" y="641"/>
                </a:lnTo>
                <a:lnTo>
                  <a:pt x="3898" y="690"/>
                </a:lnTo>
                <a:lnTo>
                  <a:pt x="3926" y="690"/>
                </a:lnTo>
                <a:lnTo>
                  <a:pt x="3930" y="652"/>
                </a:lnTo>
                <a:lnTo>
                  <a:pt x="3953" y="641"/>
                </a:lnTo>
                <a:lnTo>
                  <a:pt x="3966" y="676"/>
                </a:lnTo>
                <a:lnTo>
                  <a:pt x="3933" y="690"/>
                </a:lnTo>
                <a:lnTo>
                  <a:pt x="3987" y="729"/>
                </a:lnTo>
                <a:lnTo>
                  <a:pt x="3948" y="768"/>
                </a:lnTo>
                <a:lnTo>
                  <a:pt x="3939" y="794"/>
                </a:lnTo>
                <a:lnTo>
                  <a:pt x="4005" y="803"/>
                </a:lnTo>
                <a:lnTo>
                  <a:pt x="3978" y="835"/>
                </a:lnTo>
                <a:lnTo>
                  <a:pt x="3942" y="846"/>
                </a:lnTo>
                <a:lnTo>
                  <a:pt x="3942" y="895"/>
                </a:lnTo>
                <a:lnTo>
                  <a:pt x="3978" y="938"/>
                </a:lnTo>
                <a:lnTo>
                  <a:pt x="3942" y="949"/>
                </a:lnTo>
                <a:lnTo>
                  <a:pt x="3885" y="935"/>
                </a:lnTo>
                <a:lnTo>
                  <a:pt x="3908" y="909"/>
                </a:lnTo>
                <a:lnTo>
                  <a:pt x="3948" y="909"/>
                </a:lnTo>
                <a:lnTo>
                  <a:pt x="3948" y="860"/>
                </a:lnTo>
                <a:lnTo>
                  <a:pt x="3903" y="874"/>
                </a:lnTo>
                <a:lnTo>
                  <a:pt x="3898" y="833"/>
                </a:lnTo>
                <a:lnTo>
                  <a:pt x="3939" y="803"/>
                </a:lnTo>
                <a:lnTo>
                  <a:pt x="3948" y="775"/>
                </a:lnTo>
                <a:lnTo>
                  <a:pt x="3930" y="733"/>
                </a:lnTo>
                <a:lnTo>
                  <a:pt x="3926" y="688"/>
                </a:lnTo>
                <a:lnTo>
                  <a:pt x="3894" y="707"/>
                </a:lnTo>
                <a:lnTo>
                  <a:pt x="3864" y="743"/>
                </a:lnTo>
                <a:lnTo>
                  <a:pt x="3814" y="775"/>
                </a:lnTo>
                <a:lnTo>
                  <a:pt x="3832" y="822"/>
                </a:lnTo>
                <a:lnTo>
                  <a:pt x="3826" y="860"/>
                </a:lnTo>
                <a:lnTo>
                  <a:pt x="3826" y="885"/>
                </a:lnTo>
                <a:lnTo>
                  <a:pt x="3850" y="921"/>
                </a:lnTo>
                <a:lnTo>
                  <a:pt x="3832" y="931"/>
                </a:lnTo>
                <a:lnTo>
                  <a:pt x="3782" y="891"/>
                </a:lnTo>
                <a:lnTo>
                  <a:pt x="3750" y="846"/>
                </a:lnTo>
                <a:lnTo>
                  <a:pt x="3737" y="815"/>
                </a:lnTo>
                <a:lnTo>
                  <a:pt x="3710" y="798"/>
                </a:lnTo>
                <a:lnTo>
                  <a:pt x="3675" y="822"/>
                </a:lnTo>
                <a:lnTo>
                  <a:pt x="3653" y="853"/>
                </a:lnTo>
                <a:lnTo>
                  <a:pt x="3701" y="891"/>
                </a:lnTo>
                <a:lnTo>
                  <a:pt x="3728" y="931"/>
                </a:lnTo>
                <a:lnTo>
                  <a:pt x="3737" y="983"/>
                </a:lnTo>
                <a:lnTo>
                  <a:pt x="3732" y="1031"/>
                </a:lnTo>
                <a:lnTo>
                  <a:pt x="3732" y="1076"/>
                </a:lnTo>
                <a:lnTo>
                  <a:pt x="3755" y="1044"/>
                </a:lnTo>
                <a:lnTo>
                  <a:pt x="3796" y="1048"/>
                </a:lnTo>
                <a:lnTo>
                  <a:pt x="3808" y="1079"/>
                </a:lnTo>
                <a:lnTo>
                  <a:pt x="3776" y="1114"/>
                </a:lnTo>
                <a:lnTo>
                  <a:pt x="3742" y="1111"/>
                </a:lnTo>
                <a:lnTo>
                  <a:pt x="3737" y="1140"/>
                </a:lnTo>
                <a:lnTo>
                  <a:pt x="3764" y="1161"/>
                </a:lnTo>
                <a:lnTo>
                  <a:pt x="3750" y="1196"/>
                </a:lnTo>
                <a:lnTo>
                  <a:pt x="3791" y="1227"/>
                </a:lnTo>
                <a:lnTo>
                  <a:pt x="3764" y="1251"/>
                </a:lnTo>
                <a:lnTo>
                  <a:pt x="3805" y="1285"/>
                </a:lnTo>
                <a:lnTo>
                  <a:pt x="3776" y="1316"/>
                </a:lnTo>
                <a:lnTo>
                  <a:pt x="3821" y="1298"/>
                </a:lnTo>
                <a:lnTo>
                  <a:pt x="3808" y="1330"/>
                </a:lnTo>
                <a:lnTo>
                  <a:pt x="3889" y="1316"/>
                </a:lnTo>
                <a:lnTo>
                  <a:pt x="3864" y="1356"/>
                </a:lnTo>
                <a:lnTo>
                  <a:pt x="3808" y="1330"/>
                </a:lnTo>
                <a:lnTo>
                  <a:pt x="3805" y="1373"/>
                </a:lnTo>
                <a:lnTo>
                  <a:pt x="3885" y="1369"/>
                </a:lnTo>
                <a:lnTo>
                  <a:pt x="3850" y="1412"/>
                </a:lnTo>
                <a:lnTo>
                  <a:pt x="3796" y="1366"/>
                </a:lnTo>
                <a:lnTo>
                  <a:pt x="3826" y="1434"/>
                </a:lnTo>
                <a:lnTo>
                  <a:pt x="3889" y="1475"/>
                </a:lnTo>
                <a:lnTo>
                  <a:pt x="3832" y="1475"/>
                </a:lnTo>
                <a:lnTo>
                  <a:pt x="3796" y="1373"/>
                </a:lnTo>
                <a:lnTo>
                  <a:pt x="3808" y="1302"/>
                </a:lnTo>
                <a:lnTo>
                  <a:pt x="3764" y="1306"/>
                </a:lnTo>
                <a:lnTo>
                  <a:pt x="3732" y="1267"/>
                </a:lnTo>
                <a:lnTo>
                  <a:pt x="3764" y="1250"/>
                </a:lnTo>
                <a:lnTo>
                  <a:pt x="3764" y="1210"/>
                </a:lnTo>
                <a:lnTo>
                  <a:pt x="3742" y="1123"/>
                </a:lnTo>
                <a:lnTo>
                  <a:pt x="3737" y="1065"/>
                </a:lnTo>
                <a:lnTo>
                  <a:pt x="3728" y="1027"/>
                </a:lnTo>
                <a:lnTo>
                  <a:pt x="3687" y="1076"/>
                </a:lnTo>
                <a:lnTo>
                  <a:pt x="3616" y="1089"/>
                </a:lnTo>
                <a:lnTo>
                  <a:pt x="3580" y="1124"/>
                </a:lnTo>
                <a:lnTo>
                  <a:pt x="3592" y="1171"/>
                </a:lnTo>
                <a:lnTo>
                  <a:pt x="3567" y="1196"/>
                </a:lnTo>
                <a:lnTo>
                  <a:pt x="3526" y="1189"/>
                </a:lnTo>
                <a:lnTo>
                  <a:pt x="3564" y="1150"/>
                </a:lnTo>
                <a:lnTo>
                  <a:pt x="3535" y="1133"/>
                </a:lnTo>
                <a:lnTo>
                  <a:pt x="3496" y="1154"/>
                </a:lnTo>
                <a:lnTo>
                  <a:pt x="3496" y="1193"/>
                </a:lnTo>
                <a:lnTo>
                  <a:pt x="3564" y="1250"/>
                </a:lnTo>
                <a:lnTo>
                  <a:pt x="3580" y="1288"/>
                </a:lnTo>
                <a:lnTo>
                  <a:pt x="3532" y="1342"/>
                </a:lnTo>
                <a:lnTo>
                  <a:pt x="3532" y="1469"/>
                </a:lnTo>
                <a:lnTo>
                  <a:pt x="3532" y="1521"/>
                </a:lnTo>
                <a:lnTo>
                  <a:pt x="3541" y="1552"/>
                </a:lnTo>
                <a:lnTo>
                  <a:pt x="3612" y="1545"/>
                </a:lnTo>
                <a:lnTo>
                  <a:pt x="3660" y="1557"/>
                </a:lnTo>
                <a:lnTo>
                  <a:pt x="3698" y="1506"/>
                </a:lnTo>
                <a:lnTo>
                  <a:pt x="3737" y="1506"/>
                </a:lnTo>
                <a:lnTo>
                  <a:pt x="3725" y="1535"/>
                </a:lnTo>
                <a:lnTo>
                  <a:pt x="3764" y="1571"/>
                </a:lnTo>
                <a:lnTo>
                  <a:pt x="3821" y="1581"/>
                </a:lnTo>
                <a:lnTo>
                  <a:pt x="3814" y="1545"/>
                </a:lnTo>
                <a:lnTo>
                  <a:pt x="3942" y="1545"/>
                </a:lnTo>
                <a:lnTo>
                  <a:pt x="3898" y="1561"/>
                </a:lnTo>
                <a:lnTo>
                  <a:pt x="3894" y="1588"/>
                </a:lnTo>
                <a:lnTo>
                  <a:pt x="3953" y="1602"/>
                </a:lnTo>
                <a:lnTo>
                  <a:pt x="4010" y="1616"/>
                </a:lnTo>
                <a:lnTo>
                  <a:pt x="4037" y="1566"/>
                </a:lnTo>
                <a:lnTo>
                  <a:pt x="4048" y="1535"/>
                </a:lnTo>
                <a:lnTo>
                  <a:pt x="4005" y="1542"/>
                </a:lnTo>
                <a:lnTo>
                  <a:pt x="3966" y="1524"/>
                </a:lnTo>
                <a:lnTo>
                  <a:pt x="3942" y="1514"/>
                </a:lnTo>
                <a:lnTo>
                  <a:pt x="3930" y="1557"/>
                </a:lnTo>
                <a:lnTo>
                  <a:pt x="3930" y="1552"/>
                </a:lnTo>
                <a:lnTo>
                  <a:pt x="3805" y="1552"/>
                </a:lnTo>
                <a:lnTo>
                  <a:pt x="3776" y="1504"/>
                </a:lnTo>
                <a:lnTo>
                  <a:pt x="3742" y="1510"/>
                </a:lnTo>
                <a:lnTo>
                  <a:pt x="3701" y="1506"/>
                </a:lnTo>
                <a:lnTo>
                  <a:pt x="3687" y="1451"/>
                </a:lnTo>
                <a:lnTo>
                  <a:pt x="3666" y="1425"/>
                </a:lnTo>
                <a:lnTo>
                  <a:pt x="3705" y="1404"/>
                </a:lnTo>
                <a:lnTo>
                  <a:pt x="3705" y="1373"/>
                </a:lnTo>
                <a:lnTo>
                  <a:pt x="3648" y="1394"/>
                </a:lnTo>
                <a:lnTo>
                  <a:pt x="3608" y="1415"/>
                </a:lnTo>
                <a:lnTo>
                  <a:pt x="3580" y="1460"/>
                </a:lnTo>
                <a:lnTo>
                  <a:pt x="3532" y="1460"/>
                </a:lnTo>
                <a:lnTo>
                  <a:pt x="3532" y="1362"/>
                </a:lnTo>
                <a:lnTo>
                  <a:pt x="3500" y="1377"/>
                </a:lnTo>
                <a:lnTo>
                  <a:pt x="3464" y="1338"/>
                </a:lnTo>
                <a:lnTo>
                  <a:pt x="3425" y="1291"/>
                </a:lnTo>
                <a:lnTo>
                  <a:pt x="3366" y="1306"/>
                </a:lnTo>
                <a:lnTo>
                  <a:pt x="3360" y="1343"/>
                </a:lnTo>
                <a:lnTo>
                  <a:pt x="3387" y="1401"/>
                </a:lnTo>
                <a:lnTo>
                  <a:pt x="3387" y="1443"/>
                </a:lnTo>
                <a:lnTo>
                  <a:pt x="3428" y="1489"/>
                </a:lnTo>
                <a:lnTo>
                  <a:pt x="3451" y="1510"/>
                </a:lnTo>
                <a:lnTo>
                  <a:pt x="3407" y="1510"/>
                </a:lnTo>
                <a:lnTo>
                  <a:pt x="3375" y="1489"/>
                </a:lnTo>
                <a:lnTo>
                  <a:pt x="3351" y="1514"/>
                </a:lnTo>
                <a:lnTo>
                  <a:pt x="3414" y="1575"/>
                </a:lnTo>
                <a:lnTo>
                  <a:pt x="3464" y="1613"/>
                </a:lnTo>
                <a:lnTo>
                  <a:pt x="3508" y="1606"/>
                </a:lnTo>
                <a:lnTo>
                  <a:pt x="3564" y="1620"/>
                </a:lnTo>
                <a:lnTo>
                  <a:pt x="3630" y="1620"/>
                </a:lnTo>
                <a:lnTo>
                  <a:pt x="3687" y="1613"/>
                </a:lnTo>
                <a:lnTo>
                  <a:pt x="3742" y="1631"/>
                </a:lnTo>
                <a:lnTo>
                  <a:pt x="3728" y="1646"/>
                </a:lnTo>
                <a:lnTo>
                  <a:pt x="3666" y="1627"/>
                </a:lnTo>
                <a:lnTo>
                  <a:pt x="3666" y="1712"/>
                </a:lnTo>
                <a:lnTo>
                  <a:pt x="3710" y="1712"/>
                </a:lnTo>
                <a:lnTo>
                  <a:pt x="3737" y="1702"/>
                </a:lnTo>
                <a:lnTo>
                  <a:pt x="3742" y="1679"/>
                </a:lnTo>
                <a:lnTo>
                  <a:pt x="3796" y="1684"/>
                </a:lnTo>
                <a:lnTo>
                  <a:pt x="3858" y="1662"/>
                </a:lnTo>
                <a:lnTo>
                  <a:pt x="3853" y="1698"/>
                </a:lnTo>
                <a:lnTo>
                  <a:pt x="3876" y="1726"/>
                </a:lnTo>
                <a:lnTo>
                  <a:pt x="3908" y="1747"/>
                </a:lnTo>
                <a:lnTo>
                  <a:pt x="3942" y="1726"/>
                </a:lnTo>
                <a:lnTo>
                  <a:pt x="3939" y="1688"/>
                </a:lnTo>
                <a:lnTo>
                  <a:pt x="3942" y="1651"/>
                </a:lnTo>
                <a:lnTo>
                  <a:pt x="3966" y="1688"/>
                </a:lnTo>
                <a:lnTo>
                  <a:pt x="3978" y="1729"/>
                </a:lnTo>
                <a:lnTo>
                  <a:pt x="3930" y="1821"/>
                </a:lnTo>
                <a:lnTo>
                  <a:pt x="3876" y="1906"/>
                </a:lnTo>
                <a:lnTo>
                  <a:pt x="3826" y="1987"/>
                </a:lnTo>
                <a:lnTo>
                  <a:pt x="3764" y="2079"/>
                </a:lnTo>
                <a:lnTo>
                  <a:pt x="3725" y="2051"/>
                </a:lnTo>
                <a:lnTo>
                  <a:pt x="3666" y="2072"/>
                </a:lnTo>
                <a:lnTo>
                  <a:pt x="3648" y="2100"/>
                </a:lnTo>
                <a:lnTo>
                  <a:pt x="3608" y="2122"/>
                </a:lnTo>
                <a:lnTo>
                  <a:pt x="3535" y="2132"/>
                </a:lnTo>
                <a:lnTo>
                  <a:pt x="3491" y="2129"/>
                </a:lnTo>
                <a:lnTo>
                  <a:pt x="3503" y="2075"/>
                </a:lnTo>
                <a:lnTo>
                  <a:pt x="3500" y="2037"/>
                </a:lnTo>
                <a:lnTo>
                  <a:pt x="3532" y="2004"/>
                </a:lnTo>
                <a:lnTo>
                  <a:pt x="3526" y="1978"/>
                </a:lnTo>
                <a:lnTo>
                  <a:pt x="3473" y="1952"/>
                </a:lnTo>
                <a:lnTo>
                  <a:pt x="3482" y="1906"/>
                </a:lnTo>
                <a:lnTo>
                  <a:pt x="3496" y="1856"/>
                </a:lnTo>
                <a:lnTo>
                  <a:pt x="3544" y="1815"/>
                </a:lnTo>
                <a:lnTo>
                  <a:pt x="3612" y="1811"/>
                </a:lnTo>
                <a:lnTo>
                  <a:pt x="3625" y="1778"/>
                </a:lnTo>
                <a:lnTo>
                  <a:pt x="3608" y="1729"/>
                </a:lnTo>
                <a:lnTo>
                  <a:pt x="3648" y="1715"/>
                </a:lnTo>
                <a:lnTo>
                  <a:pt x="3666" y="1712"/>
                </a:lnTo>
                <a:lnTo>
                  <a:pt x="3666" y="1631"/>
                </a:lnTo>
                <a:lnTo>
                  <a:pt x="3612" y="1637"/>
                </a:lnTo>
                <a:lnTo>
                  <a:pt x="3564" y="1655"/>
                </a:lnTo>
                <a:lnTo>
                  <a:pt x="3514" y="1631"/>
                </a:lnTo>
                <a:lnTo>
                  <a:pt x="3458" y="1631"/>
                </a:lnTo>
                <a:lnTo>
                  <a:pt x="3392" y="1613"/>
                </a:lnTo>
                <a:lnTo>
                  <a:pt x="3351" y="1575"/>
                </a:lnTo>
                <a:lnTo>
                  <a:pt x="3330" y="1540"/>
                </a:lnTo>
                <a:lnTo>
                  <a:pt x="3292" y="1506"/>
                </a:lnTo>
                <a:lnTo>
                  <a:pt x="3330" y="1500"/>
                </a:lnTo>
                <a:lnTo>
                  <a:pt x="3351" y="1510"/>
                </a:lnTo>
                <a:lnTo>
                  <a:pt x="3380" y="1483"/>
                </a:lnTo>
                <a:lnTo>
                  <a:pt x="3366" y="1439"/>
                </a:lnTo>
                <a:lnTo>
                  <a:pt x="3330" y="1435"/>
                </a:lnTo>
                <a:lnTo>
                  <a:pt x="3307" y="1387"/>
                </a:lnTo>
                <a:lnTo>
                  <a:pt x="3325" y="1338"/>
                </a:lnTo>
                <a:lnTo>
                  <a:pt x="3351" y="1298"/>
                </a:lnTo>
                <a:lnTo>
                  <a:pt x="3342" y="1250"/>
                </a:lnTo>
                <a:lnTo>
                  <a:pt x="3325" y="1246"/>
                </a:lnTo>
                <a:lnTo>
                  <a:pt x="3292" y="1270"/>
                </a:lnTo>
                <a:lnTo>
                  <a:pt x="3291" y="1298"/>
                </a:lnTo>
                <a:lnTo>
                  <a:pt x="3253" y="1250"/>
                </a:lnTo>
                <a:lnTo>
                  <a:pt x="3201" y="1215"/>
                </a:lnTo>
                <a:lnTo>
                  <a:pt x="3158" y="1216"/>
                </a:lnTo>
                <a:lnTo>
                  <a:pt x="3125" y="1267"/>
                </a:lnTo>
                <a:lnTo>
                  <a:pt x="3069" y="1291"/>
                </a:lnTo>
                <a:lnTo>
                  <a:pt x="3069" y="1323"/>
                </a:lnTo>
                <a:lnTo>
                  <a:pt x="3087" y="1362"/>
                </a:lnTo>
                <a:lnTo>
                  <a:pt x="3083" y="1397"/>
                </a:lnTo>
                <a:lnTo>
                  <a:pt x="3042" y="1394"/>
                </a:lnTo>
                <a:lnTo>
                  <a:pt x="3012" y="1343"/>
                </a:lnTo>
                <a:lnTo>
                  <a:pt x="2967" y="1298"/>
                </a:lnTo>
                <a:lnTo>
                  <a:pt x="2917" y="1267"/>
                </a:lnTo>
                <a:lnTo>
                  <a:pt x="2882" y="1215"/>
                </a:lnTo>
                <a:lnTo>
                  <a:pt x="2846" y="1193"/>
                </a:lnTo>
                <a:lnTo>
                  <a:pt x="2778" y="1193"/>
                </a:lnTo>
                <a:lnTo>
                  <a:pt x="2725" y="1193"/>
                </a:lnTo>
                <a:lnTo>
                  <a:pt x="2689" y="1216"/>
                </a:lnTo>
                <a:lnTo>
                  <a:pt x="2653" y="1181"/>
                </a:lnTo>
                <a:lnTo>
                  <a:pt x="2612" y="1158"/>
                </a:lnTo>
                <a:lnTo>
                  <a:pt x="2560" y="1123"/>
                </a:lnTo>
                <a:lnTo>
                  <a:pt x="2600" y="1181"/>
                </a:lnTo>
                <a:lnTo>
                  <a:pt x="2657" y="1196"/>
                </a:lnTo>
                <a:lnTo>
                  <a:pt x="2698" y="1250"/>
                </a:lnTo>
                <a:lnTo>
                  <a:pt x="2685" y="1291"/>
                </a:lnTo>
                <a:lnTo>
                  <a:pt x="2644" y="1316"/>
                </a:lnTo>
                <a:lnTo>
                  <a:pt x="2582" y="1323"/>
                </a:lnTo>
                <a:lnTo>
                  <a:pt x="2533" y="1342"/>
                </a:lnTo>
                <a:lnTo>
                  <a:pt x="2496" y="1378"/>
                </a:lnTo>
                <a:lnTo>
                  <a:pt x="2475" y="1404"/>
                </a:lnTo>
                <a:lnTo>
                  <a:pt x="2457" y="1356"/>
                </a:lnTo>
                <a:lnTo>
                  <a:pt x="2430" y="1291"/>
                </a:lnTo>
                <a:lnTo>
                  <a:pt x="2389" y="1256"/>
                </a:lnTo>
                <a:lnTo>
                  <a:pt x="2389" y="1216"/>
                </a:lnTo>
                <a:lnTo>
                  <a:pt x="2355" y="1220"/>
                </a:lnTo>
                <a:lnTo>
                  <a:pt x="2362" y="1285"/>
                </a:lnTo>
                <a:lnTo>
                  <a:pt x="2400" y="1338"/>
                </a:lnTo>
                <a:lnTo>
                  <a:pt x="2400" y="1377"/>
                </a:lnTo>
                <a:lnTo>
                  <a:pt x="2451" y="1401"/>
                </a:lnTo>
                <a:lnTo>
                  <a:pt x="2475" y="1434"/>
                </a:lnTo>
                <a:lnTo>
                  <a:pt x="2528" y="1415"/>
                </a:lnTo>
                <a:lnTo>
                  <a:pt x="2573" y="1412"/>
                </a:lnTo>
                <a:lnTo>
                  <a:pt x="2630" y="1394"/>
                </a:lnTo>
                <a:lnTo>
                  <a:pt x="2605" y="1448"/>
                </a:lnTo>
                <a:lnTo>
                  <a:pt x="2560" y="1521"/>
                </a:lnTo>
                <a:lnTo>
                  <a:pt x="2528" y="1566"/>
                </a:lnTo>
                <a:lnTo>
                  <a:pt x="2483" y="1606"/>
                </a:lnTo>
                <a:lnTo>
                  <a:pt x="2457" y="1646"/>
                </a:lnTo>
                <a:lnTo>
                  <a:pt x="2446" y="1726"/>
                </a:lnTo>
                <a:lnTo>
                  <a:pt x="2439" y="1785"/>
                </a:lnTo>
                <a:lnTo>
                  <a:pt x="2444" y="1839"/>
                </a:lnTo>
                <a:lnTo>
                  <a:pt x="2451" y="1891"/>
                </a:lnTo>
                <a:lnTo>
                  <a:pt x="2451" y="1906"/>
                </a:lnTo>
                <a:lnTo>
                  <a:pt x="2496" y="1903"/>
                </a:lnTo>
                <a:lnTo>
                  <a:pt x="2501" y="1856"/>
                </a:lnTo>
                <a:lnTo>
                  <a:pt x="2551" y="1811"/>
                </a:lnTo>
                <a:lnTo>
                  <a:pt x="2600" y="1785"/>
                </a:lnTo>
                <a:lnTo>
                  <a:pt x="2608" y="1835"/>
                </a:lnTo>
                <a:lnTo>
                  <a:pt x="2605" y="1881"/>
                </a:lnTo>
                <a:lnTo>
                  <a:pt x="2578" y="1906"/>
                </a:lnTo>
                <a:lnTo>
                  <a:pt x="2582" y="1935"/>
                </a:lnTo>
                <a:lnTo>
                  <a:pt x="2564" y="1995"/>
                </a:lnTo>
                <a:lnTo>
                  <a:pt x="2555" y="2027"/>
                </a:lnTo>
                <a:lnTo>
                  <a:pt x="2523" y="2037"/>
                </a:lnTo>
                <a:lnTo>
                  <a:pt x="2489" y="2004"/>
                </a:lnTo>
                <a:lnTo>
                  <a:pt x="2501" y="1956"/>
                </a:lnTo>
                <a:lnTo>
                  <a:pt x="2514" y="1938"/>
                </a:lnTo>
                <a:lnTo>
                  <a:pt x="2492" y="1906"/>
                </a:lnTo>
                <a:lnTo>
                  <a:pt x="2446" y="1910"/>
                </a:lnTo>
                <a:lnTo>
                  <a:pt x="2433" y="1952"/>
                </a:lnTo>
                <a:lnTo>
                  <a:pt x="2371" y="1978"/>
                </a:lnTo>
                <a:lnTo>
                  <a:pt x="2332" y="2004"/>
                </a:lnTo>
                <a:lnTo>
                  <a:pt x="2335" y="2051"/>
                </a:lnTo>
                <a:lnTo>
                  <a:pt x="2332" y="2110"/>
                </a:lnTo>
                <a:lnTo>
                  <a:pt x="2312" y="2167"/>
                </a:lnTo>
                <a:lnTo>
                  <a:pt x="2228" y="2235"/>
                </a:lnTo>
                <a:lnTo>
                  <a:pt x="2189" y="2238"/>
                </a:lnTo>
                <a:lnTo>
                  <a:pt x="2157" y="2197"/>
                </a:lnTo>
                <a:lnTo>
                  <a:pt x="2107" y="2167"/>
                </a:lnTo>
                <a:lnTo>
                  <a:pt x="2080" y="2154"/>
                </a:lnTo>
                <a:lnTo>
                  <a:pt x="2032" y="2072"/>
                </a:lnTo>
                <a:lnTo>
                  <a:pt x="1987" y="2030"/>
                </a:lnTo>
                <a:lnTo>
                  <a:pt x="1950" y="1987"/>
                </a:lnTo>
                <a:lnTo>
                  <a:pt x="1932" y="1948"/>
                </a:lnTo>
                <a:lnTo>
                  <a:pt x="1928" y="1891"/>
                </a:lnTo>
                <a:lnTo>
                  <a:pt x="1887" y="1856"/>
                </a:lnTo>
                <a:lnTo>
                  <a:pt x="1875" y="1821"/>
                </a:lnTo>
                <a:lnTo>
                  <a:pt x="1901" y="1776"/>
                </a:lnTo>
                <a:lnTo>
                  <a:pt x="1901" y="1733"/>
                </a:lnTo>
                <a:lnTo>
                  <a:pt x="1860" y="1712"/>
                </a:lnTo>
                <a:lnTo>
                  <a:pt x="1798" y="1702"/>
                </a:lnTo>
                <a:lnTo>
                  <a:pt x="1750" y="1688"/>
                </a:lnTo>
                <a:lnTo>
                  <a:pt x="1721" y="1702"/>
                </a:lnTo>
                <a:lnTo>
                  <a:pt x="1676" y="1712"/>
                </a:lnTo>
                <a:lnTo>
                  <a:pt x="1637" y="1688"/>
                </a:lnTo>
                <a:lnTo>
                  <a:pt x="1600" y="1658"/>
                </a:lnTo>
                <a:lnTo>
                  <a:pt x="1553" y="1651"/>
                </a:lnTo>
                <a:lnTo>
                  <a:pt x="1503" y="1631"/>
                </a:lnTo>
                <a:lnTo>
                  <a:pt x="1458" y="1602"/>
                </a:lnTo>
                <a:lnTo>
                  <a:pt x="1444" y="1535"/>
                </a:lnTo>
                <a:lnTo>
                  <a:pt x="1439" y="1489"/>
                </a:lnTo>
                <a:lnTo>
                  <a:pt x="1480" y="1460"/>
                </a:lnTo>
                <a:lnTo>
                  <a:pt x="1476" y="1429"/>
                </a:lnTo>
                <a:lnTo>
                  <a:pt x="1462" y="1373"/>
                </a:lnTo>
                <a:lnTo>
                  <a:pt x="1466" y="1321"/>
                </a:lnTo>
                <a:lnTo>
                  <a:pt x="1458" y="1270"/>
                </a:lnTo>
                <a:lnTo>
                  <a:pt x="1503" y="1227"/>
                </a:lnTo>
                <a:lnTo>
                  <a:pt x="1539" y="1203"/>
                </a:lnTo>
                <a:lnTo>
                  <a:pt x="1578" y="1196"/>
                </a:lnTo>
                <a:lnTo>
                  <a:pt x="1566" y="1158"/>
                </a:lnTo>
                <a:lnTo>
                  <a:pt x="1592" y="1123"/>
                </a:lnTo>
                <a:lnTo>
                  <a:pt x="1632" y="1100"/>
                </a:lnTo>
                <a:lnTo>
                  <a:pt x="1682" y="1119"/>
                </a:lnTo>
                <a:lnTo>
                  <a:pt x="1744" y="1133"/>
                </a:lnTo>
                <a:lnTo>
                  <a:pt x="1807" y="1123"/>
                </a:lnTo>
                <a:lnTo>
                  <a:pt x="1866" y="1123"/>
                </a:lnTo>
                <a:lnTo>
                  <a:pt x="1892" y="1124"/>
                </a:lnTo>
                <a:lnTo>
                  <a:pt x="1905" y="1171"/>
                </a:lnTo>
                <a:lnTo>
                  <a:pt x="1960" y="1179"/>
                </a:lnTo>
                <a:lnTo>
                  <a:pt x="2012" y="1193"/>
                </a:lnTo>
                <a:lnTo>
                  <a:pt x="2044" y="1189"/>
                </a:lnTo>
                <a:lnTo>
                  <a:pt x="2067" y="1161"/>
                </a:lnTo>
                <a:lnTo>
                  <a:pt x="2083" y="1140"/>
                </a:lnTo>
                <a:lnTo>
                  <a:pt x="2133" y="1150"/>
                </a:lnTo>
                <a:lnTo>
                  <a:pt x="2192" y="1171"/>
                </a:lnTo>
                <a:lnTo>
                  <a:pt x="2255" y="1179"/>
                </a:lnTo>
                <a:lnTo>
                  <a:pt x="2300" y="1181"/>
                </a:lnTo>
                <a:lnTo>
                  <a:pt x="2355" y="1179"/>
                </a:lnTo>
                <a:lnTo>
                  <a:pt x="2389" y="1150"/>
                </a:lnTo>
                <a:lnTo>
                  <a:pt x="2407" y="1111"/>
                </a:lnTo>
                <a:lnTo>
                  <a:pt x="2430" y="1079"/>
                </a:lnTo>
                <a:lnTo>
                  <a:pt x="2407" y="1069"/>
                </a:lnTo>
                <a:lnTo>
                  <a:pt x="2380" y="1044"/>
                </a:lnTo>
                <a:lnTo>
                  <a:pt x="2350" y="1052"/>
                </a:lnTo>
                <a:lnTo>
                  <a:pt x="2291" y="1052"/>
                </a:lnTo>
                <a:lnTo>
                  <a:pt x="2250" y="1037"/>
                </a:lnTo>
                <a:lnTo>
                  <a:pt x="2246" y="1001"/>
                </a:lnTo>
                <a:lnTo>
                  <a:pt x="2228" y="991"/>
                </a:lnTo>
                <a:lnTo>
                  <a:pt x="2205" y="1001"/>
                </a:lnTo>
                <a:lnTo>
                  <a:pt x="2216" y="1037"/>
                </a:lnTo>
                <a:lnTo>
                  <a:pt x="2196" y="1065"/>
                </a:lnTo>
                <a:lnTo>
                  <a:pt x="2151" y="1062"/>
                </a:lnTo>
                <a:lnTo>
                  <a:pt x="2128" y="1034"/>
                </a:lnTo>
                <a:lnTo>
                  <a:pt x="2116" y="997"/>
                </a:lnTo>
                <a:lnTo>
                  <a:pt x="2116" y="956"/>
                </a:lnTo>
                <a:lnTo>
                  <a:pt x="2089" y="938"/>
                </a:lnTo>
                <a:lnTo>
                  <a:pt x="2076" y="966"/>
                </a:lnTo>
                <a:lnTo>
                  <a:pt x="2080" y="1001"/>
                </a:lnTo>
                <a:lnTo>
                  <a:pt x="2098" y="1031"/>
                </a:lnTo>
                <a:lnTo>
                  <a:pt x="2128" y="1054"/>
                </a:lnTo>
                <a:lnTo>
                  <a:pt x="2098" y="1087"/>
                </a:lnTo>
                <a:lnTo>
                  <a:pt x="2067" y="1107"/>
                </a:lnTo>
                <a:lnTo>
                  <a:pt x="2026" y="1100"/>
                </a:lnTo>
                <a:lnTo>
                  <a:pt x="2026" y="1124"/>
                </a:lnTo>
                <a:lnTo>
                  <a:pt x="1994" y="1145"/>
                </a:lnTo>
                <a:lnTo>
                  <a:pt x="1955" y="1107"/>
                </a:lnTo>
                <a:lnTo>
                  <a:pt x="1960" y="1083"/>
                </a:lnTo>
                <a:lnTo>
                  <a:pt x="2008" y="1100"/>
                </a:lnTo>
                <a:lnTo>
                  <a:pt x="2039" y="1100"/>
                </a:lnTo>
                <a:lnTo>
                  <a:pt x="2080" y="1076"/>
                </a:lnTo>
                <a:lnTo>
                  <a:pt x="2067" y="1037"/>
                </a:lnTo>
                <a:lnTo>
                  <a:pt x="2032" y="1013"/>
                </a:lnTo>
                <a:lnTo>
                  <a:pt x="1994" y="991"/>
                </a:lnTo>
                <a:lnTo>
                  <a:pt x="1955" y="960"/>
                </a:lnTo>
                <a:lnTo>
                  <a:pt x="1910" y="926"/>
                </a:lnTo>
                <a:lnTo>
                  <a:pt x="1910" y="966"/>
                </a:lnTo>
                <a:lnTo>
                  <a:pt x="1942" y="996"/>
                </a:lnTo>
                <a:lnTo>
                  <a:pt x="1932" y="1037"/>
                </a:lnTo>
                <a:lnTo>
                  <a:pt x="1932" y="1076"/>
                </a:lnTo>
                <a:lnTo>
                  <a:pt x="1887" y="1048"/>
                </a:lnTo>
                <a:lnTo>
                  <a:pt x="1878" y="1018"/>
                </a:lnTo>
                <a:lnTo>
                  <a:pt x="1901" y="997"/>
                </a:lnTo>
                <a:lnTo>
                  <a:pt x="1892" y="973"/>
                </a:lnTo>
                <a:lnTo>
                  <a:pt x="1916" y="962"/>
                </a:lnTo>
                <a:lnTo>
                  <a:pt x="1916" y="926"/>
                </a:lnTo>
                <a:lnTo>
                  <a:pt x="1878" y="935"/>
                </a:lnTo>
                <a:lnTo>
                  <a:pt x="1848" y="966"/>
                </a:lnTo>
                <a:lnTo>
                  <a:pt x="1807" y="960"/>
                </a:lnTo>
                <a:lnTo>
                  <a:pt x="1750" y="980"/>
                </a:lnTo>
                <a:lnTo>
                  <a:pt x="1739" y="1027"/>
                </a:lnTo>
                <a:lnTo>
                  <a:pt x="1691" y="1054"/>
                </a:lnTo>
                <a:lnTo>
                  <a:pt x="1637" y="1079"/>
                </a:lnTo>
                <a:lnTo>
                  <a:pt x="1587" y="1083"/>
                </a:lnTo>
                <a:lnTo>
                  <a:pt x="1539" y="1069"/>
                </a:lnTo>
                <a:lnTo>
                  <a:pt x="1508" y="1048"/>
                </a:lnTo>
                <a:lnTo>
                  <a:pt x="1530" y="1027"/>
                </a:lnTo>
                <a:lnTo>
                  <a:pt x="1508" y="996"/>
                </a:lnTo>
                <a:lnTo>
                  <a:pt x="1542" y="970"/>
                </a:lnTo>
                <a:lnTo>
                  <a:pt x="1548" y="942"/>
                </a:lnTo>
                <a:lnTo>
                  <a:pt x="1548" y="904"/>
                </a:lnTo>
                <a:lnTo>
                  <a:pt x="1592" y="868"/>
                </a:lnTo>
                <a:lnTo>
                  <a:pt x="1660" y="885"/>
                </a:lnTo>
                <a:lnTo>
                  <a:pt x="1732" y="895"/>
                </a:lnTo>
                <a:lnTo>
                  <a:pt x="1758" y="870"/>
                </a:lnTo>
                <a:lnTo>
                  <a:pt x="1758" y="833"/>
                </a:lnTo>
                <a:lnTo>
                  <a:pt x="1726" y="803"/>
                </a:lnTo>
                <a:lnTo>
                  <a:pt x="1667" y="782"/>
                </a:lnTo>
                <a:lnTo>
                  <a:pt x="1700" y="764"/>
                </a:lnTo>
                <a:lnTo>
                  <a:pt x="1753" y="747"/>
                </a:lnTo>
                <a:lnTo>
                  <a:pt x="1762" y="741"/>
                </a:lnTo>
                <a:lnTo>
                  <a:pt x="1750" y="733"/>
                </a:lnTo>
                <a:lnTo>
                  <a:pt x="1705" y="741"/>
                </a:lnTo>
                <a:lnTo>
                  <a:pt x="1660" y="747"/>
                </a:lnTo>
                <a:lnTo>
                  <a:pt x="1632" y="754"/>
                </a:lnTo>
                <a:lnTo>
                  <a:pt x="1650" y="729"/>
                </a:lnTo>
                <a:lnTo>
                  <a:pt x="1660" y="690"/>
                </a:lnTo>
                <a:lnTo>
                  <a:pt x="1676" y="672"/>
                </a:lnTo>
                <a:lnTo>
                  <a:pt x="1687" y="648"/>
                </a:lnTo>
                <a:lnTo>
                  <a:pt x="1664" y="620"/>
                </a:lnTo>
                <a:lnTo>
                  <a:pt x="1632" y="637"/>
                </a:lnTo>
                <a:lnTo>
                  <a:pt x="1637" y="671"/>
                </a:lnTo>
                <a:lnTo>
                  <a:pt x="1632" y="697"/>
                </a:lnTo>
                <a:lnTo>
                  <a:pt x="1610" y="741"/>
                </a:lnTo>
                <a:lnTo>
                  <a:pt x="1566" y="733"/>
                </a:lnTo>
                <a:lnTo>
                  <a:pt x="1553" y="697"/>
                </a:lnTo>
                <a:lnTo>
                  <a:pt x="1525" y="655"/>
                </a:lnTo>
                <a:lnTo>
                  <a:pt x="1578" y="648"/>
                </a:lnTo>
                <a:lnTo>
                  <a:pt x="1598" y="634"/>
                </a:lnTo>
                <a:lnTo>
                  <a:pt x="1619" y="624"/>
                </a:lnTo>
                <a:lnTo>
                  <a:pt x="1619" y="606"/>
                </a:lnTo>
                <a:lnTo>
                  <a:pt x="1605" y="579"/>
                </a:lnTo>
                <a:lnTo>
                  <a:pt x="1646" y="560"/>
                </a:lnTo>
                <a:lnTo>
                  <a:pt x="1687" y="543"/>
                </a:lnTo>
                <a:lnTo>
                  <a:pt x="1714" y="556"/>
                </a:lnTo>
                <a:lnTo>
                  <a:pt x="1726" y="596"/>
                </a:lnTo>
                <a:lnTo>
                  <a:pt x="1744" y="637"/>
                </a:lnTo>
                <a:lnTo>
                  <a:pt x="1771" y="659"/>
                </a:lnTo>
                <a:lnTo>
                  <a:pt x="1783" y="697"/>
                </a:lnTo>
                <a:lnTo>
                  <a:pt x="1762" y="723"/>
                </a:lnTo>
                <a:lnTo>
                  <a:pt x="1758" y="743"/>
                </a:lnTo>
                <a:lnTo>
                  <a:pt x="1798" y="733"/>
                </a:lnTo>
                <a:lnTo>
                  <a:pt x="1842" y="716"/>
                </a:lnTo>
                <a:lnTo>
                  <a:pt x="1860" y="671"/>
                </a:lnTo>
                <a:lnTo>
                  <a:pt x="1905" y="671"/>
                </a:lnTo>
                <a:lnTo>
                  <a:pt x="1928" y="655"/>
                </a:lnTo>
                <a:lnTo>
                  <a:pt x="1923" y="620"/>
                </a:lnTo>
                <a:lnTo>
                  <a:pt x="1901" y="584"/>
                </a:lnTo>
                <a:lnTo>
                  <a:pt x="1942" y="584"/>
                </a:lnTo>
                <a:lnTo>
                  <a:pt x="1987" y="620"/>
                </a:lnTo>
                <a:lnTo>
                  <a:pt x="2026" y="648"/>
                </a:lnTo>
                <a:lnTo>
                  <a:pt x="2057" y="648"/>
                </a:lnTo>
                <a:lnTo>
                  <a:pt x="2112" y="634"/>
                </a:lnTo>
                <a:lnTo>
                  <a:pt x="2148" y="589"/>
                </a:lnTo>
                <a:lnTo>
                  <a:pt x="2166" y="556"/>
                </a:lnTo>
                <a:lnTo>
                  <a:pt x="2246" y="570"/>
                </a:lnTo>
                <a:lnTo>
                  <a:pt x="2178" y="539"/>
                </a:lnTo>
                <a:lnTo>
                  <a:pt x="2128" y="543"/>
                </a:lnTo>
                <a:lnTo>
                  <a:pt x="2116" y="493"/>
                </a:lnTo>
                <a:lnTo>
                  <a:pt x="2116" y="464"/>
                </a:lnTo>
                <a:lnTo>
                  <a:pt x="2173" y="452"/>
                </a:lnTo>
                <a:lnTo>
                  <a:pt x="2189" y="422"/>
                </a:lnTo>
                <a:lnTo>
                  <a:pt x="2148" y="436"/>
                </a:lnTo>
                <a:lnTo>
                  <a:pt x="2098" y="462"/>
                </a:lnTo>
                <a:lnTo>
                  <a:pt x="2050" y="464"/>
                </a:lnTo>
                <a:lnTo>
                  <a:pt x="2076" y="510"/>
                </a:lnTo>
                <a:lnTo>
                  <a:pt x="2067" y="549"/>
                </a:lnTo>
                <a:lnTo>
                  <a:pt x="2067" y="580"/>
                </a:lnTo>
                <a:lnTo>
                  <a:pt x="2032" y="606"/>
                </a:lnTo>
                <a:lnTo>
                  <a:pt x="1991" y="613"/>
                </a:lnTo>
                <a:lnTo>
                  <a:pt x="1960" y="584"/>
                </a:lnTo>
                <a:lnTo>
                  <a:pt x="1964" y="556"/>
                </a:lnTo>
                <a:lnTo>
                  <a:pt x="1973" y="539"/>
                </a:lnTo>
                <a:lnTo>
                  <a:pt x="1928" y="549"/>
                </a:lnTo>
                <a:lnTo>
                  <a:pt x="1883" y="531"/>
                </a:lnTo>
                <a:lnTo>
                  <a:pt x="1860" y="507"/>
                </a:lnTo>
                <a:lnTo>
                  <a:pt x="1875" y="464"/>
                </a:lnTo>
                <a:lnTo>
                  <a:pt x="1866" y="462"/>
                </a:lnTo>
                <a:lnTo>
                  <a:pt x="1875" y="457"/>
                </a:lnTo>
                <a:lnTo>
                  <a:pt x="1878" y="453"/>
                </a:lnTo>
                <a:lnTo>
                  <a:pt x="1355" y="453"/>
                </a:lnTo>
                <a:lnTo>
                  <a:pt x="1326" y="478"/>
                </a:lnTo>
                <a:lnTo>
                  <a:pt x="1282" y="500"/>
                </a:lnTo>
                <a:lnTo>
                  <a:pt x="1237" y="486"/>
                </a:lnTo>
                <a:lnTo>
                  <a:pt x="1225" y="462"/>
                </a:lnTo>
                <a:lnTo>
                  <a:pt x="1225" y="433"/>
                </a:lnTo>
                <a:lnTo>
                  <a:pt x="1230" y="429"/>
                </a:lnTo>
                <a:lnTo>
                  <a:pt x="1121" y="429"/>
                </a:lnTo>
                <a:lnTo>
                  <a:pt x="1085" y="433"/>
                </a:lnTo>
                <a:lnTo>
                  <a:pt x="1055" y="486"/>
                </a:lnTo>
                <a:lnTo>
                  <a:pt x="1037" y="525"/>
                </a:lnTo>
                <a:lnTo>
                  <a:pt x="1025" y="560"/>
                </a:lnTo>
                <a:lnTo>
                  <a:pt x="969" y="549"/>
                </a:lnTo>
                <a:lnTo>
                  <a:pt x="935" y="525"/>
                </a:lnTo>
                <a:lnTo>
                  <a:pt x="930" y="464"/>
                </a:lnTo>
                <a:lnTo>
                  <a:pt x="907" y="404"/>
                </a:lnTo>
                <a:lnTo>
                  <a:pt x="875" y="370"/>
                </a:lnTo>
                <a:lnTo>
                  <a:pt x="891" y="347"/>
                </a:lnTo>
                <a:lnTo>
                  <a:pt x="858" y="295"/>
                </a:lnTo>
                <a:lnTo>
                  <a:pt x="830" y="276"/>
                </a:lnTo>
                <a:lnTo>
                  <a:pt x="796" y="299"/>
                </a:lnTo>
                <a:lnTo>
                  <a:pt x="746" y="274"/>
                </a:lnTo>
                <a:lnTo>
                  <a:pt x="714" y="291"/>
                </a:lnTo>
                <a:lnTo>
                  <a:pt x="692" y="309"/>
                </a:lnTo>
                <a:lnTo>
                  <a:pt x="630" y="323"/>
                </a:lnTo>
                <a:lnTo>
                  <a:pt x="594" y="358"/>
                </a:lnTo>
                <a:lnTo>
                  <a:pt x="664" y="365"/>
                </a:lnTo>
                <a:lnTo>
                  <a:pt x="728" y="387"/>
                </a:lnTo>
                <a:lnTo>
                  <a:pt x="753" y="422"/>
                </a:lnTo>
                <a:lnTo>
                  <a:pt x="796" y="457"/>
                </a:lnTo>
                <a:lnTo>
                  <a:pt x="800" y="514"/>
                </a:lnTo>
                <a:lnTo>
                  <a:pt x="785" y="570"/>
                </a:lnTo>
                <a:lnTo>
                  <a:pt x="746" y="584"/>
                </a:lnTo>
                <a:lnTo>
                  <a:pt x="701" y="549"/>
                </a:lnTo>
                <a:lnTo>
                  <a:pt x="616" y="545"/>
                </a:lnTo>
                <a:lnTo>
                  <a:pt x="616" y="521"/>
                </a:lnTo>
                <a:lnTo>
                  <a:pt x="692" y="507"/>
                </a:lnTo>
                <a:lnTo>
                  <a:pt x="696" y="474"/>
                </a:lnTo>
                <a:lnTo>
                  <a:pt x="687" y="462"/>
                </a:lnTo>
                <a:lnTo>
                  <a:pt x="662" y="493"/>
                </a:lnTo>
                <a:lnTo>
                  <a:pt x="625" y="469"/>
                </a:lnTo>
                <a:lnTo>
                  <a:pt x="675" y="436"/>
                </a:lnTo>
                <a:lnTo>
                  <a:pt x="701" y="464"/>
                </a:lnTo>
                <a:lnTo>
                  <a:pt x="662" y="433"/>
                </a:lnTo>
                <a:lnTo>
                  <a:pt x="616" y="433"/>
                </a:lnTo>
                <a:lnTo>
                  <a:pt x="585" y="457"/>
                </a:lnTo>
                <a:lnTo>
                  <a:pt x="589" y="493"/>
                </a:lnTo>
                <a:lnTo>
                  <a:pt x="589" y="539"/>
                </a:lnTo>
                <a:lnTo>
                  <a:pt x="580" y="575"/>
                </a:lnTo>
                <a:lnTo>
                  <a:pt x="589" y="610"/>
                </a:lnTo>
                <a:lnTo>
                  <a:pt x="544" y="580"/>
                </a:lnTo>
                <a:lnTo>
                  <a:pt x="526" y="601"/>
                </a:lnTo>
                <a:lnTo>
                  <a:pt x="508" y="579"/>
                </a:lnTo>
                <a:lnTo>
                  <a:pt x="526" y="543"/>
                </a:lnTo>
                <a:lnTo>
                  <a:pt x="485" y="556"/>
                </a:lnTo>
                <a:lnTo>
                  <a:pt x="464" y="584"/>
                </a:lnTo>
                <a:lnTo>
                  <a:pt x="433" y="613"/>
                </a:lnTo>
                <a:lnTo>
                  <a:pt x="433" y="641"/>
                </a:lnTo>
                <a:lnTo>
                  <a:pt x="383" y="641"/>
                </a:lnTo>
                <a:lnTo>
                  <a:pt x="364" y="659"/>
                </a:lnTo>
                <a:lnTo>
                  <a:pt x="383" y="706"/>
                </a:lnTo>
                <a:lnTo>
                  <a:pt x="435" y="729"/>
                </a:lnTo>
                <a:lnTo>
                  <a:pt x="464" y="747"/>
                </a:lnTo>
                <a:lnTo>
                  <a:pt x="458" y="789"/>
                </a:lnTo>
                <a:lnTo>
                  <a:pt x="496" y="779"/>
                </a:lnTo>
                <a:lnTo>
                  <a:pt x="500" y="741"/>
                </a:lnTo>
                <a:lnTo>
                  <a:pt x="557" y="741"/>
                </a:lnTo>
                <a:lnTo>
                  <a:pt x="594" y="706"/>
                </a:lnTo>
                <a:lnTo>
                  <a:pt x="598" y="671"/>
                </a:lnTo>
                <a:lnTo>
                  <a:pt x="594" y="606"/>
                </a:lnTo>
                <a:lnTo>
                  <a:pt x="616" y="563"/>
                </a:lnTo>
                <a:lnTo>
                  <a:pt x="648" y="539"/>
                </a:lnTo>
                <a:lnTo>
                  <a:pt x="696" y="560"/>
                </a:lnTo>
                <a:lnTo>
                  <a:pt x="751" y="584"/>
                </a:lnTo>
                <a:lnTo>
                  <a:pt x="782" y="606"/>
                </a:lnTo>
                <a:lnTo>
                  <a:pt x="808" y="641"/>
                </a:lnTo>
                <a:lnTo>
                  <a:pt x="848" y="659"/>
                </a:lnTo>
                <a:lnTo>
                  <a:pt x="862" y="706"/>
                </a:lnTo>
                <a:lnTo>
                  <a:pt x="867" y="733"/>
                </a:lnTo>
                <a:lnTo>
                  <a:pt x="907" y="761"/>
                </a:lnTo>
                <a:lnTo>
                  <a:pt x="875" y="794"/>
                </a:lnTo>
                <a:lnTo>
                  <a:pt x="826" y="794"/>
                </a:lnTo>
                <a:lnTo>
                  <a:pt x="769" y="815"/>
                </a:lnTo>
                <a:lnTo>
                  <a:pt x="728" y="839"/>
                </a:lnTo>
                <a:lnTo>
                  <a:pt x="664" y="864"/>
                </a:lnTo>
                <a:lnTo>
                  <a:pt x="616" y="904"/>
                </a:lnTo>
                <a:lnTo>
                  <a:pt x="567" y="935"/>
                </a:lnTo>
                <a:lnTo>
                  <a:pt x="557" y="966"/>
                </a:lnTo>
                <a:lnTo>
                  <a:pt x="557" y="991"/>
                </a:lnTo>
                <a:lnTo>
                  <a:pt x="526" y="1015"/>
                </a:lnTo>
                <a:lnTo>
                  <a:pt x="530" y="1044"/>
                </a:lnTo>
                <a:lnTo>
                  <a:pt x="491" y="1079"/>
                </a:lnTo>
                <a:lnTo>
                  <a:pt x="491" y="1123"/>
                </a:lnTo>
                <a:lnTo>
                  <a:pt x="512" y="1158"/>
                </a:lnTo>
                <a:lnTo>
                  <a:pt x="500" y="1185"/>
                </a:lnTo>
                <a:lnTo>
                  <a:pt x="458" y="1171"/>
                </a:lnTo>
                <a:lnTo>
                  <a:pt x="451" y="1123"/>
                </a:lnTo>
                <a:lnTo>
                  <a:pt x="410" y="1100"/>
                </a:lnTo>
                <a:lnTo>
                  <a:pt x="378" y="1107"/>
                </a:lnTo>
                <a:lnTo>
                  <a:pt x="357" y="1140"/>
                </a:lnTo>
                <a:lnTo>
                  <a:pt x="316" y="1123"/>
                </a:lnTo>
                <a:lnTo>
                  <a:pt x="275" y="1123"/>
                </a:lnTo>
                <a:lnTo>
                  <a:pt x="230" y="1154"/>
                </a:lnTo>
                <a:lnTo>
                  <a:pt x="217" y="1185"/>
                </a:lnTo>
                <a:lnTo>
                  <a:pt x="205" y="1216"/>
                </a:lnTo>
                <a:lnTo>
                  <a:pt x="194" y="1267"/>
                </a:lnTo>
                <a:lnTo>
                  <a:pt x="230" y="1298"/>
                </a:lnTo>
                <a:lnTo>
                  <a:pt x="267" y="1274"/>
                </a:lnTo>
                <a:lnTo>
                  <a:pt x="312" y="1274"/>
                </a:lnTo>
                <a:lnTo>
                  <a:pt x="316" y="1316"/>
                </a:lnTo>
                <a:lnTo>
                  <a:pt x="289" y="1343"/>
                </a:lnTo>
                <a:lnTo>
                  <a:pt x="342" y="1352"/>
                </a:lnTo>
                <a:lnTo>
                  <a:pt x="364" y="1362"/>
                </a:lnTo>
                <a:lnTo>
                  <a:pt x="378" y="1401"/>
                </a:lnTo>
                <a:lnTo>
                  <a:pt x="423" y="1415"/>
                </a:lnTo>
                <a:lnTo>
                  <a:pt x="473" y="1448"/>
                </a:lnTo>
                <a:lnTo>
                  <a:pt x="508" y="1429"/>
                </a:lnTo>
                <a:lnTo>
                  <a:pt x="589" y="1448"/>
                </a:lnTo>
                <a:lnTo>
                  <a:pt x="651" y="1451"/>
                </a:lnTo>
                <a:lnTo>
                  <a:pt x="741" y="1489"/>
                </a:lnTo>
                <a:lnTo>
                  <a:pt x="753" y="1521"/>
                </a:lnTo>
                <a:lnTo>
                  <a:pt x="808" y="1557"/>
                </a:lnTo>
                <a:lnTo>
                  <a:pt x="835" y="1606"/>
                </a:lnTo>
                <a:lnTo>
                  <a:pt x="898" y="1631"/>
                </a:lnTo>
                <a:lnTo>
                  <a:pt x="951" y="1637"/>
                </a:lnTo>
                <a:lnTo>
                  <a:pt x="1010" y="1679"/>
                </a:lnTo>
                <a:lnTo>
                  <a:pt x="1082" y="1679"/>
                </a:lnTo>
                <a:lnTo>
                  <a:pt x="1085" y="1715"/>
                </a:lnTo>
                <a:lnTo>
                  <a:pt x="1085" y="1750"/>
                </a:lnTo>
                <a:lnTo>
                  <a:pt x="1055" y="1785"/>
                </a:lnTo>
                <a:lnTo>
                  <a:pt x="1046" y="1829"/>
                </a:lnTo>
                <a:lnTo>
                  <a:pt x="1037" y="1874"/>
                </a:lnTo>
                <a:lnTo>
                  <a:pt x="996" y="1917"/>
                </a:lnTo>
                <a:lnTo>
                  <a:pt x="942" y="1942"/>
                </a:lnTo>
                <a:lnTo>
                  <a:pt x="892" y="1948"/>
                </a:lnTo>
                <a:lnTo>
                  <a:pt x="912" y="1983"/>
                </a:lnTo>
                <a:lnTo>
                  <a:pt x="867" y="2027"/>
                </a:lnTo>
                <a:lnTo>
                  <a:pt x="830" y="2062"/>
                </a:lnTo>
                <a:lnTo>
                  <a:pt x="785" y="2084"/>
                </a:lnTo>
                <a:lnTo>
                  <a:pt x="746" y="2136"/>
                </a:lnTo>
                <a:lnTo>
                  <a:pt x="714" y="2171"/>
                </a:lnTo>
                <a:lnTo>
                  <a:pt x="675" y="2192"/>
                </a:lnTo>
                <a:lnTo>
                  <a:pt x="648" y="2225"/>
                </a:lnTo>
                <a:lnTo>
                  <a:pt x="625" y="2256"/>
                </a:lnTo>
                <a:lnTo>
                  <a:pt x="598" y="2287"/>
                </a:lnTo>
                <a:lnTo>
                  <a:pt x="607" y="2317"/>
                </a:lnTo>
                <a:lnTo>
                  <a:pt x="585" y="2342"/>
                </a:lnTo>
                <a:lnTo>
                  <a:pt x="548" y="2298"/>
                </a:lnTo>
                <a:lnTo>
                  <a:pt x="503" y="2263"/>
                </a:lnTo>
                <a:lnTo>
                  <a:pt x="491" y="2216"/>
                </a:lnTo>
                <a:lnTo>
                  <a:pt x="491" y="2171"/>
                </a:lnTo>
                <a:lnTo>
                  <a:pt x="485" y="2122"/>
                </a:lnTo>
                <a:lnTo>
                  <a:pt x="503" y="2051"/>
                </a:lnTo>
                <a:lnTo>
                  <a:pt x="508" y="1983"/>
                </a:lnTo>
                <a:lnTo>
                  <a:pt x="500" y="1921"/>
                </a:lnTo>
                <a:lnTo>
                  <a:pt x="485" y="1874"/>
                </a:lnTo>
                <a:lnTo>
                  <a:pt x="433" y="1829"/>
                </a:lnTo>
                <a:lnTo>
                  <a:pt x="383" y="1794"/>
                </a:lnTo>
                <a:lnTo>
                  <a:pt x="342" y="1747"/>
                </a:lnTo>
                <a:lnTo>
                  <a:pt x="333" y="1688"/>
                </a:lnTo>
                <a:lnTo>
                  <a:pt x="357" y="1648"/>
                </a:lnTo>
                <a:lnTo>
                  <a:pt x="357" y="1613"/>
                </a:lnTo>
                <a:lnTo>
                  <a:pt x="383" y="1552"/>
                </a:lnTo>
                <a:lnTo>
                  <a:pt x="414" y="1506"/>
                </a:lnTo>
                <a:lnTo>
                  <a:pt x="458" y="1479"/>
                </a:lnTo>
                <a:lnTo>
                  <a:pt x="478" y="1451"/>
                </a:lnTo>
                <a:lnTo>
                  <a:pt x="423" y="1439"/>
                </a:lnTo>
                <a:lnTo>
                  <a:pt x="387" y="1448"/>
                </a:lnTo>
                <a:lnTo>
                  <a:pt x="351" y="1435"/>
                </a:lnTo>
                <a:lnTo>
                  <a:pt x="307" y="1408"/>
                </a:lnTo>
                <a:lnTo>
                  <a:pt x="262" y="1377"/>
                </a:lnTo>
                <a:lnTo>
                  <a:pt x="235" y="1342"/>
                </a:lnTo>
                <a:lnTo>
                  <a:pt x="217" y="1333"/>
                </a:lnTo>
                <a:lnTo>
                  <a:pt x="191" y="1343"/>
                </a:lnTo>
                <a:lnTo>
                  <a:pt x="146" y="1323"/>
                </a:lnTo>
                <a:lnTo>
                  <a:pt x="110" y="1291"/>
                </a:lnTo>
                <a:lnTo>
                  <a:pt x="96" y="1267"/>
                </a:lnTo>
                <a:lnTo>
                  <a:pt x="96" y="1220"/>
                </a:lnTo>
                <a:lnTo>
                  <a:pt x="89" y="1196"/>
                </a:lnTo>
                <a:lnTo>
                  <a:pt x="46" y="1175"/>
                </a:lnTo>
                <a:lnTo>
                  <a:pt x="46" y="1193"/>
                </a:lnTo>
                <a:lnTo>
                  <a:pt x="66" y="1224"/>
                </a:lnTo>
                <a:lnTo>
                  <a:pt x="73" y="1256"/>
                </a:lnTo>
                <a:lnTo>
                  <a:pt x="33" y="1234"/>
                </a:lnTo>
                <a:lnTo>
                  <a:pt x="12" y="1215"/>
                </a:lnTo>
                <a:lnTo>
                  <a:pt x="1" y="1179"/>
                </a:lnTo>
                <a:lnTo>
                  <a:pt x="7" y="1119"/>
                </a:lnTo>
                <a:lnTo>
                  <a:pt x="0" y="1048"/>
                </a:lnTo>
                <a:lnTo>
                  <a:pt x="7" y="956"/>
                </a:lnTo>
                <a:lnTo>
                  <a:pt x="33" y="815"/>
                </a:lnTo>
                <a:lnTo>
                  <a:pt x="91" y="676"/>
                </a:lnTo>
                <a:lnTo>
                  <a:pt x="182" y="514"/>
                </a:lnTo>
                <a:lnTo>
                  <a:pt x="250" y="401"/>
                </a:lnTo>
                <a:lnTo>
                  <a:pt x="351" y="276"/>
                </a:lnTo>
                <a:lnTo>
                  <a:pt x="435" y="203"/>
                </a:lnTo>
              </a:path>
            </a:pathLst>
          </a:custGeom>
          <a:solidFill>
            <a:srgbClr val="CCFFCC">
              <a:alpha val="50195"/>
            </a:srgb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9900CC"/>
              </a:solidFill>
              <a:effectLst/>
              <a:uLnTx/>
              <a:uFillTx/>
              <a:latin typeface="Arial" panose="020B0604020202020204" pitchFamily="34" charset="0"/>
              <a:ea typeface="仿宋_GB2312" pitchFamily="49" charset="-122"/>
              <a:cs typeface="+mn-cs"/>
            </a:endParaRPr>
          </a:p>
        </p:txBody>
      </p:sp>
      <p:sp>
        <p:nvSpPr>
          <p:cNvPr id="5" name="Line 4"/>
          <p:cNvSpPr>
            <a:spLocks noChangeShapeType="1"/>
          </p:cNvSpPr>
          <p:nvPr userDrawn="1"/>
        </p:nvSpPr>
        <p:spPr bwMode="auto">
          <a:xfrm>
            <a:off x="6351" y="6554788"/>
            <a:ext cx="12183533"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9900CC"/>
              </a:solidFill>
              <a:effectLst/>
              <a:uLnTx/>
              <a:uFillTx/>
              <a:latin typeface="Arial" panose="020B0604020202020204" pitchFamily="34" charset="0"/>
              <a:ea typeface="仿宋_GB2312" pitchFamily="49" charset="-122"/>
              <a:cs typeface="+mn-cs"/>
            </a:endParaRPr>
          </a:p>
        </p:txBody>
      </p:sp>
      <p:sp>
        <p:nvSpPr>
          <p:cNvPr id="6" name="Line 5"/>
          <p:cNvSpPr>
            <a:spLocks noChangeShapeType="1"/>
          </p:cNvSpPr>
          <p:nvPr userDrawn="1"/>
        </p:nvSpPr>
        <p:spPr bwMode="auto">
          <a:xfrm>
            <a:off x="6351" y="765175"/>
            <a:ext cx="12183533"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srgbClr val="9900CC"/>
              </a:solidFill>
              <a:effectLst/>
              <a:uLnTx/>
              <a:uFillTx/>
              <a:latin typeface="Arial" panose="020B0604020202020204" pitchFamily="34" charset="0"/>
              <a:ea typeface="仿宋_GB2312" pitchFamily="49" charset="-122"/>
              <a:cs typeface="+mn-cs"/>
            </a:endParaRPr>
          </a:p>
        </p:txBody>
      </p:sp>
      <p:graphicFrame>
        <p:nvGraphicFramePr>
          <p:cNvPr id="7" name="Object 7"/>
          <p:cNvGraphicFramePr>
            <a:graphicFrameLocks noChangeAspect="1"/>
          </p:cNvGraphicFramePr>
          <p:nvPr userDrawn="1"/>
        </p:nvGraphicFramePr>
        <p:xfrm>
          <a:off x="0" y="1"/>
          <a:ext cx="12192000" cy="741363"/>
        </p:xfrm>
        <a:graphic>
          <a:graphicData uri="http://schemas.openxmlformats.org/presentationml/2006/ole">
            <mc:AlternateContent xmlns:mc="http://schemas.openxmlformats.org/markup-compatibility/2006">
              <mc:Choice xmlns:v="urn:schemas-microsoft-com:vml" Requires="v">
                <p:oleObj name="Image" r:id="rId2" imgW="13320635" imgH="1079365" progId="">
                  <p:embed/>
                </p:oleObj>
              </mc:Choice>
              <mc:Fallback>
                <p:oleObj name="Image" r:id="rId2" imgW="13320635" imgH="1079365" progId="">
                  <p:embed/>
                  <p:pic>
                    <p:nvPicPr>
                      <p:cNvPr id="7"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580188"/>
            <a:ext cx="12192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7906" name="Rectangle 7"/>
          <p:cNvSpPr>
            <a:spLocks noGrp="1" noChangeArrowheads="1"/>
          </p:cNvSpPr>
          <p:nvPr>
            <p:ph type="ctrTitle"/>
          </p:nvPr>
        </p:nvSpPr>
        <p:spPr>
          <a:xfrm>
            <a:off x="929217" y="1700214"/>
            <a:ext cx="10363200" cy="1470025"/>
          </a:xfrm>
        </p:spPr>
        <p:txBody>
          <a:bodyPr/>
          <a:lstStyle>
            <a:lvl1pPr algn="ctr">
              <a:defRPr sz="4200">
                <a:solidFill>
                  <a:srgbClr val="9900CC"/>
                </a:solidFill>
              </a:defRPr>
            </a:lvl1pPr>
          </a:lstStyle>
          <a:p>
            <a:pPr lvl="0"/>
            <a:r>
              <a:rPr lang="zh-CN" altLang="en-US" noProof="0"/>
              <a:t>单击此处编辑母版标题样式</a:t>
            </a:r>
          </a:p>
        </p:txBody>
      </p:sp>
      <p:sp>
        <p:nvSpPr>
          <p:cNvPr id="507907" name="AutoShape 8"/>
          <p:cNvSpPr>
            <a:spLocks noGrp="1" noChangeArrowheads="1"/>
          </p:cNvSpPr>
          <p:nvPr>
            <p:ph type="subTitle" idx="1"/>
          </p:nvPr>
        </p:nvSpPr>
        <p:spPr>
          <a:xfrm>
            <a:off x="1200151" y="4005263"/>
            <a:ext cx="9793816" cy="1752600"/>
          </a:xfrm>
          <a:prstGeom prst="roundRect">
            <a:avLst>
              <a:gd name="adj" fmla="val 9412"/>
            </a:avLst>
          </a:prstGeom>
          <a:extLst>
            <a:ext uri="{909E8E84-426E-40DD-AFC4-6F175D3DCCD1}">
              <a14:hiddenFill xmlns:a14="http://schemas.microsoft.com/office/drawing/2010/main">
                <a:solidFill>
                  <a:srgbClr val="D8F1D7"/>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0" indent="0" algn="ctr">
              <a:lnSpc>
                <a:spcPct val="90000"/>
              </a:lnSpc>
              <a:spcBef>
                <a:spcPct val="15000"/>
              </a:spcBef>
              <a:buSzPct val="90000"/>
              <a:buFont typeface="Wingdings" panose="05000000000000000000" pitchFamily="2" charset="2"/>
              <a:buNone/>
              <a:defRPr sz="3400">
                <a:solidFill>
                  <a:srgbClr val="000000"/>
                </a:solidFill>
                <a:latin typeface="CMU Typewriter Text" pitchFamily="49" charset="0"/>
                <a:ea typeface="文鼎ＰＬ简中楷" pitchFamily="2" charset="-122"/>
              </a:defRPr>
            </a:lvl1pPr>
          </a:lstStyle>
          <a:p>
            <a:pPr lvl="0"/>
            <a:r>
              <a:rPr lang="zh-CN" altLang="en-US" noProof="0"/>
              <a:t>单击此处编辑母版副标题样式</a:t>
            </a:r>
          </a:p>
        </p:txBody>
      </p:sp>
    </p:spTree>
    <p:extLst>
      <p:ext uri="{BB962C8B-B14F-4D97-AF65-F5344CB8AC3E}">
        <p14:creationId xmlns:p14="http://schemas.microsoft.com/office/powerpoint/2010/main" val="126394696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spcAft>
                <a:spcPct val="0"/>
              </a:spcAft>
              <a:buClr>
                <a:srgbClr val="FFFFFF"/>
              </a:buClr>
              <a:defRPr/>
            </a:pPr>
            <a:fld id="{B2D4ACCA-2750-45FA-B054-2E3D1CF58566}" type="datetime1">
              <a:rPr lang="zh-CN" altLang="en-US" b="1" smtClean="0">
                <a:solidFill>
                  <a:srgbClr val="FFFFFF"/>
                </a:solidFill>
              </a:rPr>
              <a:pPr>
                <a:spcAft>
                  <a:spcPct val="0"/>
                </a:spcAft>
                <a:buClr>
                  <a:srgbClr val="FFFFFF"/>
                </a:buClr>
                <a:defRPr/>
              </a:pPr>
              <a:t>2021/6/11</a:t>
            </a:fld>
            <a:endParaRPr lang="en-US" altLang="zh-CN" b="1">
              <a:solidFill>
                <a:srgbClr val="FFFFFF"/>
              </a:solidFill>
            </a:endParaRPr>
          </a:p>
        </p:txBody>
      </p:sp>
      <p:sp>
        <p:nvSpPr>
          <p:cNvPr id="5" name="Rectangle 9"/>
          <p:cNvSpPr>
            <a:spLocks noGrp="1" noChangeArrowheads="1"/>
          </p:cNvSpPr>
          <p:nvPr>
            <p:ph type="ftr" sz="quarter" idx="11"/>
          </p:nvPr>
        </p:nvSpPr>
        <p:spPr>
          <a:ln/>
        </p:spPr>
        <p:txBody>
          <a:bodyPr/>
          <a:lstStyle>
            <a:lvl1pPr>
              <a:defRPr/>
            </a:lvl1pPr>
          </a:lstStyle>
          <a:p>
            <a:pPr>
              <a:spcAft>
                <a:spcPct val="0"/>
              </a:spcAft>
              <a:buClr>
                <a:srgbClr val="FFFFFF"/>
              </a:buClr>
              <a:defRPr/>
            </a:pPr>
            <a:r>
              <a:rPr lang="en-US" altLang="zh-CN" b="1" dirty="0">
                <a:solidFill>
                  <a:srgbClr val="FFFFFF"/>
                </a:solidFill>
              </a:rPr>
              <a:t>80C51 </a:t>
            </a:r>
            <a:r>
              <a:rPr lang="zh-CN" altLang="en-US" b="1" dirty="0">
                <a:solidFill>
                  <a:srgbClr val="FFFFFF"/>
                </a:solidFill>
              </a:rPr>
              <a:t>时钟电路、工作时序、工作方式</a:t>
            </a:r>
            <a:endParaRPr lang="en-US" altLang="zh-CN" b="1" dirty="0">
              <a:solidFill>
                <a:srgbClr val="FFFFFF"/>
              </a:solidFill>
            </a:endParaRPr>
          </a:p>
        </p:txBody>
      </p:sp>
      <p:sp>
        <p:nvSpPr>
          <p:cNvPr id="6" name="Rectangle 10"/>
          <p:cNvSpPr>
            <a:spLocks noGrp="1" noChangeArrowheads="1"/>
          </p:cNvSpPr>
          <p:nvPr>
            <p:ph type="sldNum" sz="quarter" idx="12"/>
          </p:nvPr>
        </p:nvSpPr>
        <p:spPr>
          <a:ln/>
        </p:spPr>
        <p:txBody>
          <a:bodyPr/>
          <a:lstStyle>
            <a:lvl1pPr>
              <a:defRPr/>
            </a:lvl1pPr>
          </a:lstStyle>
          <a:p>
            <a:pPr eaLnBrk="0" fontAlgn="base" hangingPunct="0">
              <a:spcAft>
                <a:spcPct val="0"/>
              </a:spcAft>
              <a:buClr>
                <a:srgbClr val="FFFFFF"/>
              </a:buClr>
              <a:defRPr/>
            </a:pPr>
            <a:fld id="{2BAAB2DD-6E80-468E-8D8E-7F533F9D2062}" type="slidenum">
              <a:rPr lang="zh-CN" altLang="en-US" b="1" smtClean="0">
                <a:solidFill>
                  <a:srgbClr val="FFFFFF"/>
                </a:solidFill>
              </a:rPr>
              <a:pPr eaLnBrk="0" fontAlgn="base" hangingPunct="0">
                <a:spcAft>
                  <a:spcPct val="0"/>
                </a:spcAft>
                <a:buClr>
                  <a:srgbClr val="FFFFFF"/>
                </a:buClr>
                <a:defRPr/>
              </a:pPr>
              <a:t>‹#›</a:t>
            </a:fld>
            <a:endParaRPr lang="en-US" altLang="zh-CN" b="1">
              <a:solidFill>
                <a:srgbClr val="FFFFFF"/>
              </a:solidFill>
            </a:endParaRPr>
          </a:p>
        </p:txBody>
      </p:sp>
    </p:spTree>
    <p:extLst>
      <p:ext uri="{BB962C8B-B14F-4D97-AF65-F5344CB8AC3E}">
        <p14:creationId xmlns:p14="http://schemas.microsoft.com/office/powerpoint/2010/main" val="312280626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818640" y="6590319"/>
            <a:ext cx="7186909" cy="276161"/>
          </a:xfrm>
        </p:spPr>
        <p:txBody>
          <a:bodyPr lIns="0" tIns="0" rIns="0" bIns="0"/>
          <a:lstStyle>
            <a:lvl1pPr algn="ctr">
              <a:defRPr sz="1400" baseline="0">
                <a:solidFill>
                  <a:schemeClr val="bg1"/>
                </a:solidFill>
                <a:latin typeface="Times New Roman" panose="02020603050405020304" pitchFamily="18" charset="0"/>
              </a:defRPr>
            </a:lvl1pPr>
          </a:lstStyle>
          <a:p>
            <a:pPr>
              <a:spcAft>
                <a:spcPct val="0"/>
              </a:spcAft>
              <a:buClr>
                <a:srgbClr val="FFFFFF"/>
              </a:buClr>
            </a:pPr>
            <a:r>
              <a:rPr lang="en-US" altLang="zh-CN" b="1">
                <a:solidFill>
                  <a:prstClr val="white"/>
                </a:solidFill>
              </a:rPr>
              <a:t>ARM UART</a:t>
            </a:r>
            <a:endParaRPr lang="zh-CN" altLang="en-US" b="1">
              <a:solidFill>
                <a:prstClr val="white"/>
              </a:solidFill>
            </a:endParaRPr>
          </a:p>
        </p:txBody>
      </p:sp>
      <p:sp>
        <p:nvSpPr>
          <p:cNvPr id="3" name="Holder 3"/>
          <p:cNvSpPr>
            <a:spLocks noGrp="1"/>
          </p:cNvSpPr>
          <p:nvPr>
            <p:ph type="dt" sz="half" idx="6"/>
          </p:nvPr>
        </p:nvSpPr>
        <p:spPr>
          <a:xfrm>
            <a:off x="14481" y="6590319"/>
            <a:ext cx="2780535" cy="276161"/>
          </a:xfrm>
        </p:spPr>
        <p:txBody>
          <a:bodyPr lIns="0" tIns="0" rIns="0" bIns="0"/>
          <a:lstStyle>
            <a:lvl1pPr algn="ctr">
              <a:defRPr sz="1400" baseline="0">
                <a:solidFill>
                  <a:schemeClr val="bg1"/>
                </a:solidFill>
                <a:latin typeface="Times New Roman" panose="02020603050405020304" pitchFamily="18" charset="0"/>
              </a:defRPr>
            </a:lvl1pPr>
          </a:lstStyle>
          <a:p>
            <a:pPr>
              <a:spcAft>
                <a:spcPct val="0"/>
              </a:spcAft>
              <a:buClr>
                <a:srgbClr val="FFFFFF"/>
              </a:buClr>
            </a:pPr>
            <a:fld id="{74C2A42F-D144-4255-8082-D35EB7ABFE0C}" type="datetime4">
              <a:rPr lang="en-US" altLang="zh-CN" b="1" smtClean="0">
                <a:solidFill>
                  <a:prstClr val="white"/>
                </a:solidFill>
              </a:rPr>
              <a:pPr>
                <a:spcAft>
                  <a:spcPct val="0"/>
                </a:spcAft>
                <a:buClr>
                  <a:srgbClr val="FFFFFF"/>
                </a:buClr>
              </a:pPr>
              <a:t>June 11, 2021</a:t>
            </a:fld>
            <a:endParaRPr lang="en-US" b="1" dirty="0">
              <a:solidFill>
                <a:prstClr val="white"/>
              </a:solidFill>
            </a:endParaRPr>
          </a:p>
        </p:txBody>
      </p:sp>
      <p:sp>
        <p:nvSpPr>
          <p:cNvPr id="4" name="Holder 4"/>
          <p:cNvSpPr>
            <a:spLocks noGrp="1"/>
          </p:cNvSpPr>
          <p:nvPr>
            <p:ph type="sldNum" sz="quarter" idx="7"/>
          </p:nvPr>
        </p:nvSpPr>
        <p:spPr>
          <a:xfrm>
            <a:off x="10029174" y="6590319"/>
            <a:ext cx="2159788" cy="276161"/>
          </a:xfrm>
        </p:spPr>
        <p:txBody>
          <a:bodyPr lIns="0" tIns="0" rIns="0" bIns="0"/>
          <a:lstStyle>
            <a:lvl1pPr marL="84571" algn="ctr">
              <a:defRPr sz="1400" baseline="0">
                <a:solidFill>
                  <a:schemeClr val="bg1"/>
                </a:solidFill>
                <a:latin typeface="Times New Roman" panose="02020603050405020304" pitchFamily="18" charset="0"/>
              </a:defRPr>
            </a:lvl1pPr>
          </a:lstStyle>
          <a:p>
            <a:pPr eaLnBrk="0" fontAlgn="base" hangingPunct="0">
              <a:spcAft>
                <a:spcPct val="0"/>
              </a:spcAft>
              <a:buClr>
                <a:srgbClr val="FFFFFF"/>
              </a:buClr>
            </a:pPr>
            <a:fld id="{81D60167-4931-47E6-BA6A-407CBD079E47}" type="slidenum">
              <a:rPr lang="en-US" altLang="zh-CN" b="1" spc="-9" smtClean="0">
                <a:solidFill>
                  <a:prstClr val="white"/>
                </a:solidFill>
                <a:cs typeface="Garamond"/>
              </a:rPr>
              <a:pPr eaLnBrk="0" fontAlgn="base" hangingPunct="0">
                <a:spcAft>
                  <a:spcPct val="0"/>
                </a:spcAft>
                <a:buClr>
                  <a:srgbClr val="FFFFFF"/>
                </a:buClr>
              </a:pPr>
              <a:t>‹#›</a:t>
            </a:fld>
            <a:endParaRPr lang="zh-CN" altLang="en-US" b="1" dirty="0">
              <a:solidFill>
                <a:prstClr val="white"/>
              </a:solidFill>
              <a:cs typeface="Garamond"/>
            </a:endParaRPr>
          </a:p>
        </p:txBody>
      </p:sp>
      <p:sp>
        <p:nvSpPr>
          <p:cNvPr id="5" name="Line 6"/>
          <p:cNvSpPr>
            <a:spLocks noChangeShapeType="1"/>
          </p:cNvSpPr>
          <p:nvPr userDrawn="1"/>
        </p:nvSpPr>
        <p:spPr bwMode="auto">
          <a:xfrm>
            <a:off x="5432" y="1081632"/>
            <a:ext cx="12186569" cy="2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0" tIns="40060" rIns="80120" bIns="4006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prstClr val="black"/>
              </a:solidFill>
              <a:effectLst/>
              <a:uLnTx/>
              <a:uFillTx/>
              <a:latin typeface="Arial" panose="020B0604020202020204" pitchFamily="34" charset="0"/>
              <a:ea typeface="仿宋_GB2312" pitchFamily="49" charset="-122"/>
              <a:cs typeface="+mn-cs"/>
            </a:endParaRPr>
          </a:p>
        </p:txBody>
      </p:sp>
      <p:pic>
        <p:nvPicPr>
          <p:cNvPr id="6" name="Picture 11" descr="SlideHead01副本"/>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616359"/>
            <a:ext cx="12191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p:cNvSpPr>
            <a:spLocks noChangeShapeType="1"/>
          </p:cNvSpPr>
          <p:nvPr userDrawn="1"/>
        </p:nvSpPr>
        <p:spPr bwMode="auto">
          <a:xfrm>
            <a:off x="5431" y="6590470"/>
            <a:ext cx="12183532"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0" tIns="40060" rIns="80120" bIns="4006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200" b="1" i="0" u="none" strike="noStrike" kern="1200" cap="none" spc="0" normalizeH="0" baseline="0" noProof="0">
              <a:ln>
                <a:noFill/>
              </a:ln>
              <a:solidFill>
                <a:prstClr val="black"/>
              </a:solidFill>
              <a:effectLst/>
              <a:uLnTx/>
              <a:uFillTx/>
              <a:latin typeface="Arial" panose="020B0604020202020204" pitchFamily="34" charset="0"/>
              <a:ea typeface="仿宋_GB2312" pitchFamily="49" charset="-122"/>
              <a:cs typeface="+mn-cs"/>
            </a:endParaRPr>
          </a:p>
        </p:txBody>
      </p:sp>
    </p:spTree>
    <p:extLst>
      <p:ext uri="{BB962C8B-B14F-4D97-AF65-F5344CB8AC3E}">
        <p14:creationId xmlns:p14="http://schemas.microsoft.com/office/powerpoint/2010/main" val="2014460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8874" y="1772034"/>
            <a:ext cx="11294252" cy="1164939"/>
          </a:xfrm>
          <a:prstGeom prst="rect">
            <a:avLst/>
          </a:prstGeom>
        </p:spPr>
        <p:txBody>
          <a:bodyPr wrap="square" lIns="0" tIns="0" rIns="0" bIns="0" anchor="ctr" anchorCtr="0">
            <a:noAutofit/>
          </a:bodyPr>
          <a:lstStyle>
            <a:lvl1pPr algn="ctr">
              <a:defRPr sz="4349" b="1" kern="1200" baseline="0" dirty="0">
                <a:solidFill>
                  <a:srgbClr val="9900CC"/>
                </a:solidFill>
                <a:latin typeface="Arial" panose="020B0604020202020204" pitchFamily="34" charset="0"/>
                <a:ea typeface="黑体" panose="02010609060101010101" pitchFamily="49" charset="-122"/>
                <a:cs typeface="+mj-cs"/>
              </a:defRPr>
            </a:lvl1pPr>
          </a:lstStyle>
          <a:p>
            <a:endParaRPr dirty="0"/>
          </a:p>
        </p:txBody>
      </p:sp>
      <p:sp>
        <p:nvSpPr>
          <p:cNvPr id="3" name="Holder 3"/>
          <p:cNvSpPr>
            <a:spLocks noGrp="1"/>
          </p:cNvSpPr>
          <p:nvPr>
            <p:ph type="subTitle" idx="4"/>
          </p:nvPr>
        </p:nvSpPr>
        <p:spPr>
          <a:xfrm>
            <a:off x="970148" y="3840480"/>
            <a:ext cx="10251705" cy="1714500"/>
          </a:xfrm>
          <a:prstGeom prst="rect">
            <a:avLst/>
          </a:prstGeom>
        </p:spPr>
        <p:txBody>
          <a:bodyPr wrap="square" lIns="0" tIns="0" rIns="0" bIns="0">
            <a:noAutofit/>
          </a:bodyPr>
          <a:lstStyle>
            <a:lvl1pPr marL="0" indent="0" algn="ctr">
              <a:buNone/>
              <a:defRPr sz="3443" b="1" kern="1200" baseline="0" dirty="0">
                <a:solidFill>
                  <a:srgbClr val="000000"/>
                </a:solidFill>
                <a:latin typeface="Times New Roman" panose="02020603050405020304" pitchFamily="18" charset="0"/>
                <a:ea typeface="楷体" panose="02010609060101010101" pitchFamily="49" charset="-122"/>
                <a:cs typeface="+mn-cs"/>
              </a:defRPr>
            </a:lvl1pPr>
          </a:lstStyle>
          <a:p>
            <a:endParaRPr dirty="0"/>
          </a:p>
        </p:txBody>
      </p:sp>
      <p:sp>
        <p:nvSpPr>
          <p:cNvPr id="7" name="Line 5"/>
          <p:cNvSpPr>
            <a:spLocks noChangeShapeType="1"/>
          </p:cNvSpPr>
          <p:nvPr userDrawn="1"/>
        </p:nvSpPr>
        <p:spPr bwMode="auto">
          <a:xfrm>
            <a:off x="5430" y="736430"/>
            <a:ext cx="12186570"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aphicFrame>
        <p:nvGraphicFramePr>
          <p:cNvPr id="8" name="Object 7"/>
          <p:cNvGraphicFramePr>
            <a:graphicFrameLocks noChangeAspect="1"/>
          </p:cNvGraphicFramePr>
          <p:nvPr userDrawn="1"/>
        </p:nvGraphicFramePr>
        <p:xfrm>
          <a:off x="-1" y="0"/>
          <a:ext cx="12192001" cy="739808"/>
        </p:xfrm>
        <a:graphic>
          <a:graphicData uri="http://schemas.openxmlformats.org/presentationml/2006/ole">
            <mc:AlternateContent xmlns:mc="http://schemas.openxmlformats.org/markup-compatibility/2006">
              <mc:Choice xmlns:v="urn:schemas-microsoft-com:vml" Requires="v">
                <p:oleObj name="Image" r:id="rId2" imgW="13320635" imgH="1079365" progId="">
                  <p:embed/>
                </p:oleObj>
              </mc:Choice>
              <mc:Fallback>
                <p:oleObj name="Image" r:id="rId2" imgW="13320635" imgH="1079365" progId="">
                  <p:embed/>
                  <p:pic>
                    <p:nvPicPr>
                      <p:cNvPr id="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7398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4"/>
          <p:cNvSpPr>
            <a:spLocks noChangeShapeType="1"/>
          </p:cNvSpPr>
          <p:nvPr userDrawn="1"/>
        </p:nvSpPr>
        <p:spPr bwMode="auto">
          <a:xfrm>
            <a:off x="5430" y="6593346"/>
            <a:ext cx="12183532"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10" name="Picture 10" descr="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 y="6616359"/>
            <a:ext cx="12191999" cy="30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6"/>
          <p:cNvSpPr>
            <a:spLocks/>
          </p:cNvSpPr>
          <p:nvPr userDrawn="1"/>
        </p:nvSpPr>
        <p:spPr bwMode="auto">
          <a:xfrm>
            <a:off x="681636" y="1012591"/>
            <a:ext cx="10828725" cy="5385141"/>
          </a:xfrm>
          <a:custGeom>
            <a:avLst/>
            <a:gdLst>
              <a:gd name="T0" fmla="*/ 2147483646 w 4049"/>
              <a:gd name="T1" fmla="*/ 2147483646 h 2343"/>
              <a:gd name="T2" fmla="*/ 2147483646 w 4049"/>
              <a:gd name="T3" fmla="*/ 2147483646 h 2343"/>
              <a:gd name="T4" fmla="*/ 2147483646 w 4049"/>
              <a:gd name="T5" fmla="*/ 2147483646 h 2343"/>
              <a:gd name="T6" fmla="*/ 2147483646 w 4049"/>
              <a:gd name="T7" fmla="*/ 2147483646 h 2343"/>
              <a:gd name="T8" fmla="*/ 2147483646 w 4049"/>
              <a:gd name="T9" fmla="*/ 2147483646 h 2343"/>
              <a:gd name="T10" fmla="*/ 2147483646 w 4049"/>
              <a:gd name="T11" fmla="*/ 2147483646 h 2343"/>
              <a:gd name="T12" fmla="*/ 2147483646 w 4049"/>
              <a:gd name="T13" fmla="*/ 2147483646 h 2343"/>
              <a:gd name="T14" fmla="*/ 2147483646 w 4049"/>
              <a:gd name="T15" fmla="*/ 2147483646 h 2343"/>
              <a:gd name="T16" fmla="*/ 2147483646 w 4049"/>
              <a:gd name="T17" fmla="*/ 2147483646 h 2343"/>
              <a:gd name="T18" fmla="*/ 2147483646 w 4049"/>
              <a:gd name="T19" fmla="*/ 2147483646 h 2343"/>
              <a:gd name="T20" fmla="*/ 2147483646 w 4049"/>
              <a:gd name="T21" fmla="*/ 2147483646 h 2343"/>
              <a:gd name="T22" fmla="*/ 2147483646 w 4049"/>
              <a:gd name="T23" fmla="*/ 2147483646 h 2343"/>
              <a:gd name="T24" fmla="*/ 2147483646 w 4049"/>
              <a:gd name="T25" fmla="*/ 2147483646 h 2343"/>
              <a:gd name="T26" fmla="*/ 2147483646 w 4049"/>
              <a:gd name="T27" fmla="*/ 2147483646 h 2343"/>
              <a:gd name="T28" fmla="*/ 2147483646 w 4049"/>
              <a:gd name="T29" fmla="*/ 2147483646 h 2343"/>
              <a:gd name="T30" fmla="*/ 2147483646 w 4049"/>
              <a:gd name="T31" fmla="*/ 2147483646 h 2343"/>
              <a:gd name="T32" fmla="*/ 2147483646 w 4049"/>
              <a:gd name="T33" fmla="*/ 2147483646 h 2343"/>
              <a:gd name="T34" fmla="*/ 2147483646 w 4049"/>
              <a:gd name="T35" fmla="*/ 2147483646 h 2343"/>
              <a:gd name="T36" fmla="*/ 2147483646 w 4049"/>
              <a:gd name="T37" fmla="*/ 2147483646 h 2343"/>
              <a:gd name="T38" fmla="*/ 2147483646 w 4049"/>
              <a:gd name="T39" fmla="*/ 2147483646 h 2343"/>
              <a:gd name="T40" fmla="*/ 2147483646 w 4049"/>
              <a:gd name="T41" fmla="*/ 2147483646 h 2343"/>
              <a:gd name="T42" fmla="*/ 2147483646 w 4049"/>
              <a:gd name="T43" fmla="*/ 2147483646 h 2343"/>
              <a:gd name="T44" fmla="*/ 2147483646 w 4049"/>
              <a:gd name="T45" fmla="*/ 2147483646 h 2343"/>
              <a:gd name="T46" fmla="*/ 2147483646 w 4049"/>
              <a:gd name="T47" fmla="*/ 2147483646 h 2343"/>
              <a:gd name="T48" fmla="*/ 2147483646 w 4049"/>
              <a:gd name="T49" fmla="*/ 2147483646 h 2343"/>
              <a:gd name="T50" fmla="*/ 2147483646 w 4049"/>
              <a:gd name="T51" fmla="*/ 2147483646 h 2343"/>
              <a:gd name="T52" fmla="*/ 2147483646 w 4049"/>
              <a:gd name="T53" fmla="*/ 2147483646 h 2343"/>
              <a:gd name="T54" fmla="*/ 2147483646 w 4049"/>
              <a:gd name="T55" fmla="*/ 2147483646 h 2343"/>
              <a:gd name="T56" fmla="*/ 2147483646 w 4049"/>
              <a:gd name="T57" fmla="*/ 2147483646 h 2343"/>
              <a:gd name="T58" fmla="*/ 2147483646 w 4049"/>
              <a:gd name="T59" fmla="*/ 2147483646 h 2343"/>
              <a:gd name="T60" fmla="*/ 2147483646 w 4049"/>
              <a:gd name="T61" fmla="*/ 2147483646 h 2343"/>
              <a:gd name="T62" fmla="*/ 2147483646 w 4049"/>
              <a:gd name="T63" fmla="*/ 2147483646 h 2343"/>
              <a:gd name="T64" fmla="*/ 2147483646 w 4049"/>
              <a:gd name="T65" fmla="*/ 2147483646 h 2343"/>
              <a:gd name="T66" fmla="*/ 2147483646 w 4049"/>
              <a:gd name="T67" fmla="*/ 2147483646 h 2343"/>
              <a:gd name="T68" fmla="*/ 2147483646 w 4049"/>
              <a:gd name="T69" fmla="*/ 2147483646 h 2343"/>
              <a:gd name="T70" fmla="*/ 2147483646 w 4049"/>
              <a:gd name="T71" fmla="*/ 2147483646 h 2343"/>
              <a:gd name="T72" fmla="*/ 2147483646 w 4049"/>
              <a:gd name="T73" fmla="*/ 2147483646 h 2343"/>
              <a:gd name="T74" fmla="*/ 2147483646 w 4049"/>
              <a:gd name="T75" fmla="*/ 2147483646 h 2343"/>
              <a:gd name="T76" fmla="*/ 2147483646 w 4049"/>
              <a:gd name="T77" fmla="*/ 2147483646 h 2343"/>
              <a:gd name="T78" fmla="*/ 2147483646 w 4049"/>
              <a:gd name="T79" fmla="*/ 2147483646 h 2343"/>
              <a:gd name="T80" fmla="*/ 2147483646 w 4049"/>
              <a:gd name="T81" fmla="*/ 2147483646 h 2343"/>
              <a:gd name="T82" fmla="*/ 2147483646 w 4049"/>
              <a:gd name="T83" fmla="*/ 2147483646 h 2343"/>
              <a:gd name="T84" fmla="*/ 2147483646 w 4049"/>
              <a:gd name="T85" fmla="*/ 2147483646 h 2343"/>
              <a:gd name="T86" fmla="*/ 2147483646 w 4049"/>
              <a:gd name="T87" fmla="*/ 2147483646 h 2343"/>
              <a:gd name="T88" fmla="*/ 2147483646 w 4049"/>
              <a:gd name="T89" fmla="*/ 2147483646 h 2343"/>
              <a:gd name="T90" fmla="*/ 2147483646 w 4049"/>
              <a:gd name="T91" fmla="*/ 2147483646 h 2343"/>
              <a:gd name="T92" fmla="*/ 2147483646 w 4049"/>
              <a:gd name="T93" fmla="*/ 2147483646 h 2343"/>
              <a:gd name="T94" fmla="*/ 2147483646 w 4049"/>
              <a:gd name="T95" fmla="*/ 2147483646 h 2343"/>
              <a:gd name="T96" fmla="*/ 2147483646 w 4049"/>
              <a:gd name="T97" fmla="*/ 2147483646 h 2343"/>
              <a:gd name="T98" fmla="*/ 2147483646 w 4049"/>
              <a:gd name="T99" fmla="*/ 2147483646 h 2343"/>
              <a:gd name="T100" fmla="*/ 2147483646 w 4049"/>
              <a:gd name="T101" fmla="*/ 2147483646 h 2343"/>
              <a:gd name="T102" fmla="*/ 2147483646 w 4049"/>
              <a:gd name="T103" fmla="*/ 2147483646 h 2343"/>
              <a:gd name="T104" fmla="*/ 2147483646 w 4049"/>
              <a:gd name="T105" fmla="*/ 2147483646 h 2343"/>
              <a:gd name="T106" fmla="*/ 2147483646 w 4049"/>
              <a:gd name="T107" fmla="*/ 2147483646 h 2343"/>
              <a:gd name="T108" fmla="*/ 2147483646 w 4049"/>
              <a:gd name="T109" fmla="*/ 2147483646 h 2343"/>
              <a:gd name="T110" fmla="*/ 2147483646 w 4049"/>
              <a:gd name="T111" fmla="*/ 2147483646 h 2343"/>
              <a:gd name="T112" fmla="*/ 2147483646 w 4049"/>
              <a:gd name="T113" fmla="*/ 2147483646 h 2343"/>
              <a:gd name="T114" fmla="*/ 2147483646 w 4049"/>
              <a:gd name="T115" fmla="*/ 2147483646 h 2343"/>
              <a:gd name="T116" fmla="*/ 2147483646 w 4049"/>
              <a:gd name="T117" fmla="*/ 2147483646 h 2343"/>
              <a:gd name="T118" fmla="*/ 2147483646 w 4049"/>
              <a:gd name="T119" fmla="*/ 2147483646 h 2343"/>
              <a:gd name="T120" fmla="*/ 2147483646 w 4049"/>
              <a:gd name="T121" fmla="*/ 2147483646 h 2343"/>
              <a:gd name="T122" fmla="*/ 2147483646 w 4049"/>
              <a:gd name="T123" fmla="*/ 2147483646 h 2343"/>
              <a:gd name="T124" fmla="*/ 2147483646 w 4049"/>
              <a:gd name="T125" fmla="*/ 2147483646 h 23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49" h="2343">
                <a:moveTo>
                  <a:pt x="435" y="203"/>
                </a:moveTo>
                <a:lnTo>
                  <a:pt x="485" y="207"/>
                </a:lnTo>
                <a:lnTo>
                  <a:pt x="512" y="179"/>
                </a:lnTo>
                <a:lnTo>
                  <a:pt x="553" y="163"/>
                </a:lnTo>
                <a:lnTo>
                  <a:pt x="585" y="139"/>
                </a:lnTo>
                <a:lnTo>
                  <a:pt x="630" y="114"/>
                </a:lnTo>
                <a:lnTo>
                  <a:pt x="664" y="104"/>
                </a:lnTo>
                <a:lnTo>
                  <a:pt x="707" y="93"/>
                </a:lnTo>
                <a:lnTo>
                  <a:pt x="741" y="93"/>
                </a:lnTo>
                <a:lnTo>
                  <a:pt x="758" y="83"/>
                </a:lnTo>
                <a:lnTo>
                  <a:pt x="796" y="83"/>
                </a:lnTo>
                <a:lnTo>
                  <a:pt x="814" y="66"/>
                </a:lnTo>
                <a:lnTo>
                  <a:pt x="853" y="72"/>
                </a:lnTo>
                <a:lnTo>
                  <a:pt x="892" y="62"/>
                </a:lnTo>
                <a:lnTo>
                  <a:pt x="930" y="66"/>
                </a:lnTo>
                <a:lnTo>
                  <a:pt x="942" y="79"/>
                </a:lnTo>
                <a:lnTo>
                  <a:pt x="930" y="93"/>
                </a:lnTo>
                <a:lnTo>
                  <a:pt x="892" y="83"/>
                </a:lnTo>
                <a:lnTo>
                  <a:pt x="862" y="101"/>
                </a:lnTo>
                <a:lnTo>
                  <a:pt x="841" y="118"/>
                </a:lnTo>
                <a:lnTo>
                  <a:pt x="835" y="144"/>
                </a:lnTo>
                <a:lnTo>
                  <a:pt x="800" y="146"/>
                </a:lnTo>
                <a:lnTo>
                  <a:pt x="758" y="163"/>
                </a:lnTo>
                <a:lnTo>
                  <a:pt x="753" y="199"/>
                </a:lnTo>
                <a:lnTo>
                  <a:pt x="751" y="224"/>
                </a:lnTo>
                <a:lnTo>
                  <a:pt x="741" y="252"/>
                </a:lnTo>
                <a:lnTo>
                  <a:pt x="753" y="271"/>
                </a:lnTo>
                <a:lnTo>
                  <a:pt x="782" y="210"/>
                </a:lnTo>
                <a:lnTo>
                  <a:pt x="800" y="203"/>
                </a:lnTo>
                <a:lnTo>
                  <a:pt x="835" y="172"/>
                </a:lnTo>
                <a:lnTo>
                  <a:pt x="858" y="137"/>
                </a:lnTo>
                <a:lnTo>
                  <a:pt x="907" y="128"/>
                </a:lnTo>
                <a:lnTo>
                  <a:pt x="951" y="108"/>
                </a:lnTo>
                <a:lnTo>
                  <a:pt x="982" y="76"/>
                </a:lnTo>
                <a:lnTo>
                  <a:pt x="1025" y="76"/>
                </a:lnTo>
                <a:lnTo>
                  <a:pt x="1103" y="72"/>
                </a:lnTo>
                <a:lnTo>
                  <a:pt x="1189" y="62"/>
                </a:lnTo>
                <a:lnTo>
                  <a:pt x="1225" y="55"/>
                </a:lnTo>
                <a:lnTo>
                  <a:pt x="1260" y="55"/>
                </a:lnTo>
                <a:lnTo>
                  <a:pt x="1301" y="55"/>
                </a:lnTo>
                <a:lnTo>
                  <a:pt x="1337" y="66"/>
                </a:lnTo>
                <a:lnTo>
                  <a:pt x="1382" y="97"/>
                </a:lnTo>
                <a:lnTo>
                  <a:pt x="1358" y="101"/>
                </a:lnTo>
                <a:lnTo>
                  <a:pt x="1310" y="111"/>
                </a:lnTo>
                <a:lnTo>
                  <a:pt x="1314" y="144"/>
                </a:lnTo>
                <a:lnTo>
                  <a:pt x="1355" y="146"/>
                </a:lnTo>
                <a:lnTo>
                  <a:pt x="1376" y="146"/>
                </a:lnTo>
                <a:lnTo>
                  <a:pt x="1364" y="175"/>
                </a:lnTo>
                <a:lnTo>
                  <a:pt x="1314" y="207"/>
                </a:lnTo>
                <a:lnTo>
                  <a:pt x="1287" y="210"/>
                </a:lnTo>
                <a:lnTo>
                  <a:pt x="1298" y="235"/>
                </a:lnTo>
                <a:lnTo>
                  <a:pt x="1305" y="245"/>
                </a:lnTo>
                <a:lnTo>
                  <a:pt x="1287" y="271"/>
                </a:lnTo>
                <a:lnTo>
                  <a:pt x="1310" y="295"/>
                </a:lnTo>
                <a:lnTo>
                  <a:pt x="1266" y="309"/>
                </a:lnTo>
                <a:lnTo>
                  <a:pt x="1225" y="320"/>
                </a:lnTo>
                <a:lnTo>
                  <a:pt x="1216" y="358"/>
                </a:lnTo>
                <a:lnTo>
                  <a:pt x="1189" y="391"/>
                </a:lnTo>
                <a:lnTo>
                  <a:pt x="1158" y="416"/>
                </a:lnTo>
                <a:lnTo>
                  <a:pt x="1121" y="429"/>
                </a:lnTo>
                <a:lnTo>
                  <a:pt x="1216" y="429"/>
                </a:lnTo>
                <a:lnTo>
                  <a:pt x="1266" y="429"/>
                </a:lnTo>
                <a:lnTo>
                  <a:pt x="1298" y="436"/>
                </a:lnTo>
                <a:lnTo>
                  <a:pt x="1337" y="422"/>
                </a:lnTo>
                <a:lnTo>
                  <a:pt x="1355" y="453"/>
                </a:lnTo>
                <a:lnTo>
                  <a:pt x="1878" y="453"/>
                </a:lnTo>
                <a:lnTo>
                  <a:pt x="1901" y="429"/>
                </a:lnTo>
                <a:lnTo>
                  <a:pt x="1950" y="398"/>
                </a:lnTo>
                <a:lnTo>
                  <a:pt x="1982" y="356"/>
                </a:lnTo>
                <a:lnTo>
                  <a:pt x="2026" y="316"/>
                </a:lnTo>
                <a:lnTo>
                  <a:pt x="2044" y="276"/>
                </a:lnTo>
                <a:lnTo>
                  <a:pt x="2067" y="238"/>
                </a:lnTo>
                <a:lnTo>
                  <a:pt x="2107" y="224"/>
                </a:lnTo>
                <a:lnTo>
                  <a:pt x="2116" y="203"/>
                </a:lnTo>
                <a:lnTo>
                  <a:pt x="2151" y="210"/>
                </a:lnTo>
                <a:lnTo>
                  <a:pt x="2189" y="189"/>
                </a:lnTo>
                <a:lnTo>
                  <a:pt x="2205" y="207"/>
                </a:lnTo>
                <a:lnTo>
                  <a:pt x="2246" y="220"/>
                </a:lnTo>
                <a:lnTo>
                  <a:pt x="2285" y="228"/>
                </a:lnTo>
                <a:lnTo>
                  <a:pt x="2326" y="238"/>
                </a:lnTo>
                <a:lnTo>
                  <a:pt x="2355" y="224"/>
                </a:lnTo>
                <a:lnTo>
                  <a:pt x="2389" y="241"/>
                </a:lnTo>
                <a:lnTo>
                  <a:pt x="2412" y="271"/>
                </a:lnTo>
                <a:lnTo>
                  <a:pt x="2457" y="276"/>
                </a:lnTo>
                <a:lnTo>
                  <a:pt x="2475" y="309"/>
                </a:lnTo>
                <a:lnTo>
                  <a:pt x="2451" y="326"/>
                </a:lnTo>
                <a:lnTo>
                  <a:pt x="2394" y="320"/>
                </a:lnTo>
                <a:lnTo>
                  <a:pt x="2350" y="306"/>
                </a:lnTo>
                <a:lnTo>
                  <a:pt x="2339" y="330"/>
                </a:lnTo>
                <a:lnTo>
                  <a:pt x="2401" y="334"/>
                </a:lnTo>
                <a:lnTo>
                  <a:pt x="2451" y="363"/>
                </a:lnTo>
                <a:lnTo>
                  <a:pt x="2523" y="347"/>
                </a:lnTo>
                <a:lnTo>
                  <a:pt x="2537" y="299"/>
                </a:lnTo>
                <a:lnTo>
                  <a:pt x="2573" y="264"/>
                </a:lnTo>
                <a:lnTo>
                  <a:pt x="2608" y="274"/>
                </a:lnTo>
                <a:lnTo>
                  <a:pt x="2600" y="291"/>
                </a:lnTo>
                <a:lnTo>
                  <a:pt x="2578" y="309"/>
                </a:lnTo>
                <a:lnTo>
                  <a:pt x="2578" y="334"/>
                </a:lnTo>
                <a:lnTo>
                  <a:pt x="2623" y="306"/>
                </a:lnTo>
                <a:lnTo>
                  <a:pt x="2657" y="276"/>
                </a:lnTo>
                <a:lnTo>
                  <a:pt x="2725" y="271"/>
                </a:lnTo>
                <a:lnTo>
                  <a:pt x="2807" y="245"/>
                </a:lnTo>
                <a:lnTo>
                  <a:pt x="2864" y="224"/>
                </a:lnTo>
                <a:lnTo>
                  <a:pt x="2882" y="199"/>
                </a:lnTo>
                <a:lnTo>
                  <a:pt x="2833" y="203"/>
                </a:lnTo>
                <a:lnTo>
                  <a:pt x="2783" y="175"/>
                </a:lnTo>
                <a:lnTo>
                  <a:pt x="2757" y="137"/>
                </a:lnTo>
                <a:lnTo>
                  <a:pt x="2783" y="83"/>
                </a:lnTo>
                <a:lnTo>
                  <a:pt x="2837" y="48"/>
                </a:lnTo>
                <a:lnTo>
                  <a:pt x="2878" y="19"/>
                </a:lnTo>
                <a:lnTo>
                  <a:pt x="2935" y="19"/>
                </a:lnTo>
                <a:lnTo>
                  <a:pt x="2985" y="0"/>
                </a:lnTo>
                <a:lnTo>
                  <a:pt x="2980" y="22"/>
                </a:lnTo>
                <a:lnTo>
                  <a:pt x="2941" y="31"/>
                </a:lnTo>
                <a:lnTo>
                  <a:pt x="2926" y="40"/>
                </a:lnTo>
                <a:lnTo>
                  <a:pt x="2885" y="45"/>
                </a:lnTo>
                <a:lnTo>
                  <a:pt x="2858" y="72"/>
                </a:lnTo>
                <a:lnTo>
                  <a:pt x="2841" y="104"/>
                </a:lnTo>
                <a:lnTo>
                  <a:pt x="2833" y="137"/>
                </a:lnTo>
                <a:lnTo>
                  <a:pt x="2878" y="189"/>
                </a:lnTo>
                <a:lnTo>
                  <a:pt x="2944" y="214"/>
                </a:lnTo>
                <a:lnTo>
                  <a:pt x="2998" y="235"/>
                </a:lnTo>
                <a:lnTo>
                  <a:pt x="3017" y="241"/>
                </a:lnTo>
                <a:lnTo>
                  <a:pt x="3042" y="271"/>
                </a:lnTo>
                <a:lnTo>
                  <a:pt x="3062" y="264"/>
                </a:lnTo>
                <a:lnTo>
                  <a:pt x="3062" y="241"/>
                </a:lnTo>
                <a:lnTo>
                  <a:pt x="3051" y="210"/>
                </a:lnTo>
                <a:lnTo>
                  <a:pt x="3035" y="193"/>
                </a:lnTo>
                <a:lnTo>
                  <a:pt x="3025" y="172"/>
                </a:lnTo>
                <a:lnTo>
                  <a:pt x="3042" y="132"/>
                </a:lnTo>
                <a:lnTo>
                  <a:pt x="3092" y="132"/>
                </a:lnTo>
                <a:lnTo>
                  <a:pt x="3132" y="132"/>
                </a:lnTo>
                <a:lnTo>
                  <a:pt x="3151" y="146"/>
                </a:lnTo>
                <a:lnTo>
                  <a:pt x="3158" y="182"/>
                </a:lnTo>
                <a:lnTo>
                  <a:pt x="3182" y="214"/>
                </a:lnTo>
                <a:lnTo>
                  <a:pt x="3191" y="182"/>
                </a:lnTo>
                <a:lnTo>
                  <a:pt x="3226" y="163"/>
                </a:lnTo>
                <a:lnTo>
                  <a:pt x="3262" y="163"/>
                </a:lnTo>
                <a:lnTo>
                  <a:pt x="3298" y="163"/>
                </a:lnTo>
                <a:lnTo>
                  <a:pt x="3335" y="168"/>
                </a:lnTo>
                <a:lnTo>
                  <a:pt x="3335" y="132"/>
                </a:lnTo>
                <a:lnTo>
                  <a:pt x="3360" y="137"/>
                </a:lnTo>
                <a:lnTo>
                  <a:pt x="3383" y="158"/>
                </a:lnTo>
                <a:lnTo>
                  <a:pt x="3428" y="158"/>
                </a:lnTo>
                <a:lnTo>
                  <a:pt x="3464" y="144"/>
                </a:lnTo>
                <a:lnTo>
                  <a:pt x="3503" y="172"/>
                </a:lnTo>
                <a:lnTo>
                  <a:pt x="3553" y="207"/>
                </a:lnTo>
                <a:lnTo>
                  <a:pt x="3608" y="214"/>
                </a:lnTo>
                <a:lnTo>
                  <a:pt x="3683" y="238"/>
                </a:lnTo>
                <a:lnTo>
                  <a:pt x="3698" y="235"/>
                </a:lnTo>
                <a:lnTo>
                  <a:pt x="3750" y="306"/>
                </a:lnTo>
                <a:lnTo>
                  <a:pt x="3832" y="416"/>
                </a:lnTo>
                <a:lnTo>
                  <a:pt x="3885" y="478"/>
                </a:lnTo>
                <a:lnTo>
                  <a:pt x="3910" y="545"/>
                </a:lnTo>
                <a:lnTo>
                  <a:pt x="3876" y="560"/>
                </a:lnTo>
                <a:lnTo>
                  <a:pt x="3858" y="589"/>
                </a:lnTo>
                <a:lnTo>
                  <a:pt x="3876" y="641"/>
                </a:lnTo>
                <a:lnTo>
                  <a:pt x="3898" y="690"/>
                </a:lnTo>
                <a:lnTo>
                  <a:pt x="3926" y="690"/>
                </a:lnTo>
                <a:lnTo>
                  <a:pt x="3930" y="652"/>
                </a:lnTo>
                <a:lnTo>
                  <a:pt x="3953" y="641"/>
                </a:lnTo>
                <a:lnTo>
                  <a:pt x="3966" y="676"/>
                </a:lnTo>
                <a:lnTo>
                  <a:pt x="3933" y="690"/>
                </a:lnTo>
                <a:lnTo>
                  <a:pt x="3987" y="729"/>
                </a:lnTo>
                <a:lnTo>
                  <a:pt x="3948" y="768"/>
                </a:lnTo>
                <a:lnTo>
                  <a:pt x="3939" y="794"/>
                </a:lnTo>
                <a:lnTo>
                  <a:pt x="4005" y="803"/>
                </a:lnTo>
                <a:lnTo>
                  <a:pt x="3978" y="835"/>
                </a:lnTo>
                <a:lnTo>
                  <a:pt x="3942" y="846"/>
                </a:lnTo>
                <a:lnTo>
                  <a:pt x="3942" y="895"/>
                </a:lnTo>
                <a:lnTo>
                  <a:pt x="3978" y="938"/>
                </a:lnTo>
                <a:lnTo>
                  <a:pt x="3942" y="949"/>
                </a:lnTo>
                <a:lnTo>
                  <a:pt x="3885" y="935"/>
                </a:lnTo>
                <a:lnTo>
                  <a:pt x="3908" y="909"/>
                </a:lnTo>
                <a:lnTo>
                  <a:pt x="3948" y="909"/>
                </a:lnTo>
                <a:lnTo>
                  <a:pt x="3948" y="860"/>
                </a:lnTo>
                <a:lnTo>
                  <a:pt x="3903" y="874"/>
                </a:lnTo>
                <a:lnTo>
                  <a:pt x="3898" y="833"/>
                </a:lnTo>
                <a:lnTo>
                  <a:pt x="3939" y="803"/>
                </a:lnTo>
                <a:lnTo>
                  <a:pt x="3948" y="775"/>
                </a:lnTo>
                <a:lnTo>
                  <a:pt x="3930" y="733"/>
                </a:lnTo>
                <a:lnTo>
                  <a:pt x="3926" y="688"/>
                </a:lnTo>
                <a:lnTo>
                  <a:pt x="3894" y="707"/>
                </a:lnTo>
                <a:lnTo>
                  <a:pt x="3864" y="743"/>
                </a:lnTo>
                <a:lnTo>
                  <a:pt x="3814" y="775"/>
                </a:lnTo>
                <a:lnTo>
                  <a:pt x="3832" y="822"/>
                </a:lnTo>
                <a:lnTo>
                  <a:pt x="3826" y="860"/>
                </a:lnTo>
                <a:lnTo>
                  <a:pt x="3826" y="885"/>
                </a:lnTo>
                <a:lnTo>
                  <a:pt x="3850" y="921"/>
                </a:lnTo>
                <a:lnTo>
                  <a:pt x="3832" y="931"/>
                </a:lnTo>
                <a:lnTo>
                  <a:pt x="3782" y="891"/>
                </a:lnTo>
                <a:lnTo>
                  <a:pt x="3750" y="846"/>
                </a:lnTo>
                <a:lnTo>
                  <a:pt x="3737" y="815"/>
                </a:lnTo>
                <a:lnTo>
                  <a:pt x="3710" y="798"/>
                </a:lnTo>
                <a:lnTo>
                  <a:pt x="3675" y="822"/>
                </a:lnTo>
                <a:lnTo>
                  <a:pt x="3653" y="853"/>
                </a:lnTo>
                <a:lnTo>
                  <a:pt x="3701" y="891"/>
                </a:lnTo>
                <a:lnTo>
                  <a:pt x="3728" y="931"/>
                </a:lnTo>
                <a:lnTo>
                  <a:pt x="3737" y="983"/>
                </a:lnTo>
                <a:lnTo>
                  <a:pt x="3732" y="1031"/>
                </a:lnTo>
                <a:lnTo>
                  <a:pt x="3732" y="1076"/>
                </a:lnTo>
                <a:lnTo>
                  <a:pt x="3755" y="1044"/>
                </a:lnTo>
                <a:lnTo>
                  <a:pt x="3796" y="1048"/>
                </a:lnTo>
                <a:lnTo>
                  <a:pt x="3808" y="1079"/>
                </a:lnTo>
                <a:lnTo>
                  <a:pt x="3776" y="1114"/>
                </a:lnTo>
                <a:lnTo>
                  <a:pt x="3742" y="1111"/>
                </a:lnTo>
                <a:lnTo>
                  <a:pt x="3737" y="1140"/>
                </a:lnTo>
                <a:lnTo>
                  <a:pt x="3764" y="1161"/>
                </a:lnTo>
                <a:lnTo>
                  <a:pt x="3750" y="1196"/>
                </a:lnTo>
                <a:lnTo>
                  <a:pt x="3791" y="1227"/>
                </a:lnTo>
                <a:lnTo>
                  <a:pt x="3764" y="1251"/>
                </a:lnTo>
                <a:lnTo>
                  <a:pt x="3805" y="1285"/>
                </a:lnTo>
                <a:lnTo>
                  <a:pt x="3776" y="1316"/>
                </a:lnTo>
                <a:lnTo>
                  <a:pt x="3821" y="1298"/>
                </a:lnTo>
                <a:lnTo>
                  <a:pt x="3808" y="1330"/>
                </a:lnTo>
                <a:lnTo>
                  <a:pt x="3889" y="1316"/>
                </a:lnTo>
                <a:lnTo>
                  <a:pt x="3864" y="1356"/>
                </a:lnTo>
                <a:lnTo>
                  <a:pt x="3808" y="1330"/>
                </a:lnTo>
                <a:lnTo>
                  <a:pt x="3805" y="1373"/>
                </a:lnTo>
                <a:lnTo>
                  <a:pt x="3885" y="1369"/>
                </a:lnTo>
                <a:lnTo>
                  <a:pt x="3850" y="1412"/>
                </a:lnTo>
                <a:lnTo>
                  <a:pt x="3796" y="1366"/>
                </a:lnTo>
                <a:lnTo>
                  <a:pt x="3826" y="1434"/>
                </a:lnTo>
                <a:lnTo>
                  <a:pt x="3889" y="1475"/>
                </a:lnTo>
                <a:lnTo>
                  <a:pt x="3832" y="1475"/>
                </a:lnTo>
                <a:lnTo>
                  <a:pt x="3796" y="1373"/>
                </a:lnTo>
                <a:lnTo>
                  <a:pt x="3808" y="1302"/>
                </a:lnTo>
                <a:lnTo>
                  <a:pt x="3764" y="1306"/>
                </a:lnTo>
                <a:lnTo>
                  <a:pt x="3732" y="1267"/>
                </a:lnTo>
                <a:lnTo>
                  <a:pt x="3764" y="1250"/>
                </a:lnTo>
                <a:lnTo>
                  <a:pt x="3764" y="1210"/>
                </a:lnTo>
                <a:lnTo>
                  <a:pt x="3742" y="1123"/>
                </a:lnTo>
                <a:lnTo>
                  <a:pt x="3737" y="1065"/>
                </a:lnTo>
                <a:lnTo>
                  <a:pt x="3728" y="1027"/>
                </a:lnTo>
                <a:lnTo>
                  <a:pt x="3687" y="1076"/>
                </a:lnTo>
                <a:lnTo>
                  <a:pt x="3616" y="1089"/>
                </a:lnTo>
                <a:lnTo>
                  <a:pt x="3580" y="1124"/>
                </a:lnTo>
                <a:lnTo>
                  <a:pt x="3592" y="1171"/>
                </a:lnTo>
                <a:lnTo>
                  <a:pt x="3567" y="1196"/>
                </a:lnTo>
                <a:lnTo>
                  <a:pt x="3526" y="1189"/>
                </a:lnTo>
                <a:lnTo>
                  <a:pt x="3564" y="1150"/>
                </a:lnTo>
                <a:lnTo>
                  <a:pt x="3535" y="1133"/>
                </a:lnTo>
                <a:lnTo>
                  <a:pt x="3496" y="1154"/>
                </a:lnTo>
                <a:lnTo>
                  <a:pt x="3496" y="1193"/>
                </a:lnTo>
                <a:lnTo>
                  <a:pt x="3564" y="1250"/>
                </a:lnTo>
                <a:lnTo>
                  <a:pt x="3580" y="1288"/>
                </a:lnTo>
                <a:lnTo>
                  <a:pt x="3532" y="1342"/>
                </a:lnTo>
                <a:lnTo>
                  <a:pt x="3532" y="1469"/>
                </a:lnTo>
                <a:lnTo>
                  <a:pt x="3532" y="1521"/>
                </a:lnTo>
                <a:lnTo>
                  <a:pt x="3541" y="1552"/>
                </a:lnTo>
                <a:lnTo>
                  <a:pt x="3612" y="1545"/>
                </a:lnTo>
                <a:lnTo>
                  <a:pt x="3660" y="1557"/>
                </a:lnTo>
                <a:lnTo>
                  <a:pt x="3698" y="1506"/>
                </a:lnTo>
                <a:lnTo>
                  <a:pt x="3737" y="1506"/>
                </a:lnTo>
                <a:lnTo>
                  <a:pt x="3725" y="1535"/>
                </a:lnTo>
                <a:lnTo>
                  <a:pt x="3764" y="1571"/>
                </a:lnTo>
                <a:lnTo>
                  <a:pt x="3821" y="1581"/>
                </a:lnTo>
                <a:lnTo>
                  <a:pt x="3814" y="1545"/>
                </a:lnTo>
                <a:lnTo>
                  <a:pt x="3942" y="1545"/>
                </a:lnTo>
                <a:lnTo>
                  <a:pt x="3898" y="1561"/>
                </a:lnTo>
                <a:lnTo>
                  <a:pt x="3894" y="1588"/>
                </a:lnTo>
                <a:lnTo>
                  <a:pt x="3953" y="1602"/>
                </a:lnTo>
                <a:lnTo>
                  <a:pt x="4010" y="1616"/>
                </a:lnTo>
                <a:lnTo>
                  <a:pt x="4037" y="1566"/>
                </a:lnTo>
                <a:lnTo>
                  <a:pt x="4048" y="1535"/>
                </a:lnTo>
                <a:lnTo>
                  <a:pt x="4005" y="1542"/>
                </a:lnTo>
                <a:lnTo>
                  <a:pt x="3966" y="1524"/>
                </a:lnTo>
                <a:lnTo>
                  <a:pt x="3942" y="1514"/>
                </a:lnTo>
                <a:lnTo>
                  <a:pt x="3930" y="1557"/>
                </a:lnTo>
                <a:lnTo>
                  <a:pt x="3930" y="1552"/>
                </a:lnTo>
                <a:lnTo>
                  <a:pt x="3805" y="1552"/>
                </a:lnTo>
                <a:lnTo>
                  <a:pt x="3776" y="1504"/>
                </a:lnTo>
                <a:lnTo>
                  <a:pt x="3742" y="1510"/>
                </a:lnTo>
                <a:lnTo>
                  <a:pt x="3701" y="1506"/>
                </a:lnTo>
                <a:lnTo>
                  <a:pt x="3687" y="1451"/>
                </a:lnTo>
                <a:lnTo>
                  <a:pt x="3666" y="1425"/>
                </a:lnTo>
                <a:lnTo>
                  <a:pt x="3705" y="1404"/>
                </a:lnTo>
                <a:lnTo>
                  <a:pt x="3705" y="1373"/>
                </a:lnTo>
                <a:lnTo>
                  <a:pt x="3648" y="1394"/>
                </a:lnTo>
                <a:lnTo>
                  <a:pt x="3608" y="1415"/>
                </a:lnTo>
                <a:lnTo>
                  <a:pt x="3580" y="1460"/>
                </a:lnTo>
                <a:lnTo>
                  <a:pt x="3532" y="1460"/>
                </a:lnTo>
                <a:lnTo>
                  <a:pt x="3532" y="1362"/>
                </a:lnTo>
                <a:lnTo>
                  <a:pt x="3500" y="1377"/>
                </a:lnTo>
                <a:lnTo>
                  <a:pt x="3464" y="1338"/>
                </a:lnTo>
                <a:lnTo>
                  <a:pt x="3425" y="1291"/>
                </a:lnTo>
                <a:lnTo>
                  <a:pt x="3366" y="1306"/>
                </a:lnTo>
                <a:lnTo>
                  <a:pt x="3360" y="1343"/>
                </a:lnTo>
                <a:lnTo>
                  <a:pt x="3387" y="1401"/>
                </a:lnTo>
                <a:lnTo>
                  <a:pt x="3387" y="1443"/>
                </a:lnTo>
                <a:lnTo>
                  <a:pt x="3428" y="1489"/>
                </a:lnTo>
                <a:lnTo>
                  <a:pt x="3451" y="1510"/>
                </a:lnTo>
                <a:lnTo>
                  <a:pt x="3407" y="1510"/>
                </a:lnTo>
                <a:lnTo>
                  <a:pt x="3375" y="1489"/>
                </a:lnTo>
                <a:lnTo>
                  <a:pt x="3351" y="1514"/>
                </a:lnTo>
                <a:lnTo>
                  <a:pt x="3414" y="1575"/>
                </a:lnTo>
                <a:lnTo>
                  <a:pt x="3464" y="1613"/>
                </a:lnTo>
                <a:lnTo>
                  <a:pt x="3508" y="1606"/>
                </a:lnTo>
                <a:lnTo>
                  <a:pt x="3564" y="1620"/>
                </a:lnTo>
                <a:lnTo>
                  <a:pt x="3630" y="1620"/>
                </a:lnTo>
                <a:lnTo>
                  <a:pt x="3687" y="1613"/>
                </a:lnTo>
                <a:lnTo>
                  <a:pt x="3742" y="1631"/>
                </a:lnTo>
                <a:lnTo>
                  <a:pt x="3728" y="1646"/>
                </a:lnTo>
                <a:lnTo>
                  <a:pt x="3666" y="1627"/>
                </a:lnTo>
                <a:lnTo>
                  <a:pt x="3666" y="1712"/>
                </a:lnTo>
                <a:lnTo>
                  <a:pt x="3710" y="1712"/>
                </a:lnTo>
                <a:lnTo>
                  <a:pt x="3737" y="1702"/>
                </a:lnTo>
                <a:lnTo>
                  <a:pt x="3742" y="1679"/>
                </a:lnTo>
                <a:lnTo>
                  <a:pt x="3796" y="1684"/>
                </a:lnTo>
                <a:lnTo>
                  <a:pt x="3858" y="1662"/>
                </a:lnTo>
                <a:lnTo>
                  <a:pt x="3853" y="1698"/>
                </a:lnTo>
                <a:lnTo>
                  <a:pt x="3876" y="1726"/>
                </a:lnTo>
                <a:lnTo>
                  <a:pt x="3908" y="1747"/>
                </a:lnTo>
                <a:lnTo>
                  <a:pt x="3942" y="1726"/>
                </a:lnTo>
                <a:lnTo>
                  <a:pt x="3939" y="1688"/>
                </a:lnTo>
                <a:lnTo>
                  <a:pt x="3942" y="1651"/>
                </a:lnTo>
                <a:lnTo>
                  <a:pt x="3966" y="1688"/>
                </a:lnTo>
                <a:lnTo>
                  <a:pt x="3978" y="1729"/>
                </a:lnTo>
                <a:lnTo>
                  <a:pt x="3930" y="1821"/>
                </a:lnTo>
                <a:lnTo>
                  <a:pt x="3876" y="1906"/>
                </a:lnTo>
                <a:lnTo>
                  <a:pt x="3826" y="1987"/>
                </a:lnTo>
                <a:lnTo>
                  <a:pt x="3764" y="2079"/>
                </a:lnTo>
                <a:lnTo>
                  <a:pt x="3725" y="2051"/>
                </a:lnTo>
                <a:lnTo>
                  <a:pt x="3666" y="2072"/>
                </a:lnTo>
                <a:lnTo>
                  <a:pt x="3648" y="2100"/>
                </a:lnTo>
                <a:lnTo>
                  <a:pt x="3608" y="2122"/>
                </a:lnTo>
                <a:lnTo>
                  <a:pt x="3535" y="2132"/>
                </a:lnTo>
                <a:lnTo>
                  <a:pt x="3491" y="2129"/>
                </a:lnTo>
                <a:lnTo>
                  <a:pt x="3503" y="2075"/>
                </a:lnTo>
                <a:lnTo>
                  <a:pt x="3500" y="2037"/>
                </a:lnTo>
                <a:lnTo>
                  <a:pt x="3532" y="2004"/>
                </a:lnTo>
                <a:lnTo>
                  <a:pt x="3526" y="1978"/>
                </a:lnTo>
                <a:lnTo>
                  <a:pt x="3473" y="1952"/>
                </a:lnTo>
                <a:lnTo>
                  <a:pt x="3482" y="1906"/>
                </a:lnTo>
                <a:lnTo>
                  <a:pt x="3496" y="1856"/>
                </a:lnTo>
                <a:lnTo>
                  <a:pt x="3544" y="1815"/>
                </a:lnTo>
                <a:lnTo>
                  <a:pt x="3612" y="1811"/>
                </a:lnTo>
                <a:lnTo>
                  <a:pt x="3625" y="1778"/>
                </a:lnTo>
                <a:lnTo>
                  <a:pt x="3608" y="1729"/>
                </a:lnTo>
                <a:lnTo>
                  <a:pt x="3648" y="1715"/>
                </a:lnTo>
                <a:lnTo>
                  <a:pt x="3666" y="1712"/>
                </a:lnTo>
                <a:lnTo>
                  <a:pt x="3666" y="1631"/>
                </a:lnTo>
                <a:lnTo>
                  <a:pt x="3612" y="1637"/>
                </a:lnTo>
                <a:lnTo>
                  <a:pt x="3564" y="1655"/>
                </a:lnTo>
                <a:lnTo>
                  <a:pt x="3514" y="1631"/>
                </a:lnTo>
                <a:lnTo>
                  <a:pt x="3458" y="1631"/>
                </a:lnTo>
                <a:lnTo>
                  <a:pt x="3392" y="1613"/>
                </a:lnTo>
                <a:lnTo>
                  <a:pt x="3351" y="1575"/>
                </a:lnTo>
                <a:lnTo>
                  <a:pt x="3330" y="1540"/>
                </a:lnTo>
                <a:lnTo>
                  <a:pt x="3292" y="1506"/>
                </a:lnTo>
                <a:lnTo>
                  <a:pt x="3330" y="1500"/>
                </a:lnTo>
                <a:lnTo>
                  <a:pt x="3351" y="1510"/>
                </a:lnTo>
                <a:lnTo>
                  <a:pt x="3380" y="1483"/>
                </a:lnTo>
                <a:lnTo>
                  <a:pt x="3366" y="1439"/>
                </a:lnTo>
                <a:lnTo>
                  <a:pt x="3330" y="1435"/>
                </a:lnTo>
                <a:lnTo>
                  <a:pt x="3307" y="1387"/>
                </a:lnTo>
                <a:lnTo>
                  <a:pt x="3325" y="1338"/>
                </a:lnTo>
                <a:lnTo>
                  <a:pt x="3351" y="1298"/>
                </a:lnTo>
                <a:lnTo>
                  <a:pt x="3342" y="1250"/>
                </a:lnTo>
                <a:lnTo>
                  <a:pt x="3325" y="1246"/>
                </a:lnTo>
                <a:lnTo>
                  <a:pt x="3292" y="1270"/>
                </a:lnTo>
                <a:lnTo>
                  <a:pt x="3291" y="1298"/>
                </a:lnTo>
                <a:lnTo>
                  <a:pt x="3253" y="1250"/>
                </a:lnTo>
                <a:lnTo>
                  <a:pt x="3201" y="1215"/>
                </a:lnTo>
                <a:lnTo>
                  <a:pt x="3158" y="1216"/>
                </a:lnTo>
                <a:lnTo>
                  <a:pt x="3125" y="1267"/>
                </a:lnTo>
                <a:lnTo>
                  <a:pt x="3069" y="1291"/>
                </a:lnTo>
                <a:lnTo>
                  <a:pt x="3069" y="1323"/>
                </a:lnTo>
                <a:lnTo>
                  <a:pt x="3087" y="1362"/>
                </a:lnTo>
                <a:lnTo>
                  <a:pt x="3083" y="1397"/>
                </a:lnTo>
                <a:lnTo>
                  <a:pt x="3042" y="1394"/>
                </a:lnTo>
                <a:lnTo>
                  <a:pt x="3012" y="1343"/>
                </a:lnTo>
                <a:lnTo>
                  <a:pt x="2967" y="1298"/>
                </a:lnTo>
                <a:lnTo>
                  <a:pt x="2917" y="1267"/>
                </a:lnTo>
                <a:lnTo>
                  <a:pt x="2882" y="1215"/>
                </a:lnTo>
                <a:lnTo>
                  <a:pt x="2846" y="1193"/>
                </a:lnTo>
                <a:lnTo>
                  <a:pt x="2778" y="1193"/>
                </a:lnTo>
                <a:lnTo>
                  <a:pt x="2725" y="1193"/>
                </a:lnTo>
                <a:lnTo>
                  <a:pt x="2689" y="1216"/>
                </a:lnTo>
                <a:lnTo>
                  <a:pt x="2653" y="1181"/>
                </a:lnTo>
                <a:lnTo>
                  <a:pt x="2612" y="1158"/>
                </a:lnTo>
                <a:lnTo>
                  <a:pt x="2560" y="1123"/>
                </a:lnTo>
                <a:lnTo>
                  <a:pt x="2600" y="1181"/>
                </a:lnTo>
                <a:lnTo>
                  <a:pt x="2657" y="1196"/>
                </a:lnTo>
                <a:lnTo>
                  <a:pt x="2698" y="1250"/>
                </a:lnTo>
                <a:lnTo>
                  <a:pt x="2685" y="1291"/>
                </a:lnTo>
                <a:lnTo>
                  <a:pt x="2644" y="1316"/>
                </a:lnTo>
                <a:lnTo>
                  <a:pt x="2582" y="1323"/>
                </a:lnTo>
                <a:lnTo>
                  <a:pt x="2533" y="1342"/>
                </a:lnTo>
                <a:lnTo>
                  <a:pt x="2496" y="1378"/>
                </a:lnTo>
                <a:lnTo>
                  <a:pt x="2475" y="1404"/>
                </a:lnTo>
                <a:lnTo>
                  <a:pt x="2457" y="1356"/>
                </a:lnTo>
                <a:lnTo>
                  <a:pt x="2430" y="1291"/>
                </a:lnTo>
                <a:lnTo>
                  <a:pt x="2389" y="1256"/>
                </a:lnTo>
                <a:lnTo>
                  <a:pt x="2389" y="1216"/>
                </a:lnTo>
                <a:lnTo>
                  <a:pt x="2355" y="1220"/>
                </a:lnTo>
                <a:lnTo>
                  <a:pt x="2362" y="1285"/>
                </a:lnTo>
                <a:lnTo>
                  <a:pt x="2400" y="1338"/>
                </a:lnTo>
                <a:lnTo>
                  <a:pt x="2400" y="1377"/>
                </a:lnTo>
                <a:lnTo>
                  <a:pt x="2451" y="1401"/>
                </a:lnTo>
                <a:lnTo>
                  <a:pt x="2475" y="1434"/>
                </a:lnTo>
                <a:lnTo>
                  <a:pt x="2528" y="1415"/>
                </a:lnTo>
                <a:lnTo>
                  <a:pt x="2573" y="1412"/>
                </a:lnTo>
                <a:lnTo>
                  <a:pt x="2630" y="1394"/>
                </a:lnTo>
                <a:lnTo>
                  <a:pt x="2605" y="1448"/>
                </a:lnTo>
                <a:lnTo>
                  <a:pt x="2560" y="1521"/>
                </a:lnTo>
                <a:lnTo>
                  <a:pt x="2528" y="1566"/>
                </a:lnTo>
                <a:lnTo>
                  <a:pt x="2483" y="1606"/>
                </a:lnTo>
                <a:lnTo>
                  <a:pt x="2457" y="1646"/>
                </a:lnTo>
                <a:lnTo>
                  <a:pt x="2446" y="1726"/>
                </a:lnTo>
                <a:lnTo>
                  <a:pt x="2439" y="1785"/>
                </a:lnTo>
                <a:lnTo>
                  <a:pt x="2444" y="1839"/>
                </a:lnTo>
                <a:lnTo>
                  <a:pt x="2451" y="1891"/>
                </a:lnTo>
                <a:lnTo>
                  <a:pt x="2451" y="1906"/>
                </a:lnTo>
                <a:lnTo>
                  <a:pt x="2496" y="1903"/>
                </a:lnTo>
                <a:lnTo>
                  <a:pt x="2501" y="1856"/>
                </a:lnTo>
                <a:lnTo>
                  <a:pt x="2551" y="1811"/>
                </a:lnTo>
                <a:lnTo>
                  <a:pt x="2600" y="1785"/>
                </a:lnTo>
                <a:lnTo>
                  <a:pt x="2608" y="1835"/>
                </a:lnTo>
                <a:lnTo>
                  <a:pt x="2605" y="1881"/>
                </a:lnTo>
                <a:lnTo>
                  <a:pt x="2578" y="1906"/>
                </a:lnTo>
                <a:lnTo>
                  <a:pt x="2582" y="1935"/>
                </a:lnTo>
                <a:lnTo>
                  <a:pt x="2564" y="1995"/>
                </a:lnTo>
                <a:lnTo>
                  <a:pt x="2555" y="2027"/>
                </a:lnTo>
                <a:lnTo>
                  <a:pt x="2523" y="2037"/>
                </a:lnTo>
                <a:lnTo>
                  <a:pt x="2489" y="2004"/>
                </a:lnTo>
                <a:lnTo>
                  <a:pt x="2501" y="1956"/>
                </a:lnTo>
                <a:lnTo>
                  <a:pt x="2514" y="1938"/>
                </a:lnTo>
                <a:lnTo>
                  <a:pt x="2492" y="1906"/>
                </a:lnTo>
                <a:lnTo>
                  <a:pt x="2446" y="1910"/>
                </a:lnTo>
                <a:lnTo>
                  <a:pt x="2433" y="1952"/>
                </a:lnTo>
                <a:lnTo>
                  <a:pt x="2371" y="1978"/>
                </a:lnTo>
                <a:lnTo>
                  <a:pt x="2332" y="2004"/>
                </a:lnTo>
                <a:lnTo>
                  <a:pt x="2335" y="2051"/>
                </a:lnTo>
                <a:lnTo>
                  <a:pt x="2332" y="2110"/>
                </a:lnTo>
                <a:lnTo>
                  <a:pt x="2312" y="2167"/>
                </a:lnTo>
                <a:lnTo>
                  <a:pt x="2228" y="2235"/>
                </a:lnTo>
                <a:lnTo>
                  <a:pt x="2189" y="2238"/>
                </a:lnTo>
                <a:lnTo>
                  <a:pt x="2157" y="2197"/>
                </a:lnTo>
                <a:lnTo>
                  <a:pt x="2107" y="2167"/>
                </a:lnTo>
                <a:lnTo>
                  <a:pt x="2080" y="2154"/>
                </a:lnTo>
                <a:lnTo>
                  <a:pt x="2032" y="2072"/>
                </a:lnTo>
                <a:lnTo>
                  <a:pt x="1987" y="2030"/>
                </a:lnTo>
                <a:lnTo>
                  <a:pt x="1950" y="1987"/>
                </a:lnTo>
                <a:lnTo>
                  <a:pt x="1932" y="1948"/>
                </a:lnTo>
                <a:lnTo>
                  <a:pt x="1928" y="1891"/>
                </a:lnTo>
                <a:lnTo>
                  <a:pt x="1887" y="1856"/>
                </a:lnTo>
                <a:lnTo>
                  <a:pt x="1875" y="1821"/>
                </a:lnTo>
                <a:lnTo>
                  <a:pt x="1901" y="1776"/>
                </a:lnTo>
                <a:lnTo>
                  <a:pt x="1901" y="1733"/>
                </a:lnTo>
                <a:lnTo>
                  <a:pt x="1860" y="1712"/>
                </a:lnTo>
                <a:lnTo>
                  <a:pt x="1798" y="1702"/>
                </a:lnTo>
                <a:lnTo>
                  <a:pt x="1750" y="1688"/>
                </a:lnTo>
                <a:lnTo>
                  <a:pt x="1721" y="1702"/>
                </a:lnTo>
                <a:lnTo>
                  <a:pt x="1676" y="1712"/>
                </a:lnTo>
                <a:lnTo>
                  <a:pt x="1637" y="1688"/>
                </a:lnTo>
                <a:lnTo>
                  <a:pt x="1600" y="1658"/>
                </a:lnTo>
                <a:lnTo>
                  <a:pt x="1553" y="1651"/>
                </a:lnTo>
                <a:lnTo>
                  <a:pt x="1503" y="1631"/>
                </a:lnTo>
                <a:lnTo>
                  <a:pt x="1458" y="1602"/>
                </a:lnTo>
                <a:lnTo>
                  <a:pt x="1444" y="1535"/>
                </a:lnTo>
                <a:lnTo>
                  <a:pt x="1439" y="1489"/>
                </a:lnTo>
                <a:lnTo>
                  <a:pt x="1480" y="1460"/>
                </a:lnTo>
                <a:lnTo>
                  <a:pt x="1476" y="1429"/>
                </a:lnTo>
                <a:lnTo>
                  <a:pt x="1462" y="1373"/>
                </a:lnTo>
                <a:lnTo>
                  <a:pt x="1466" y="1321"/>
                </a:lnTo>
                <a:lnTo>
                  <a:pt x="1458" y="1270"/>
                </a:lnTo>
                <a:lnTo>
                  <a:pt x="1503" y="1227"/>
                </a:lnTo>
                <a:lnTo>
                  <a:pt x="1539" y="1203"/>
                </a:lnTo>
                <a:lnTo>
                  <a:pt x="1578" y="1196"/>
                </a:lnTo>
                <a:lnTo>
                  <a:pt x="1566" y="1158"/>
                </a:lnTo>
                <a:lnTo>
                  <a:pt x="1592" y="1123"/>
                </a:lnTo>
                <a:lnTo>
                  <a:pt x="1632" y="1100"/>
                </a:lnTo>
                <a:lnTo>
                  <a:pt x="1682" y="1119"/>
                </a:lnTo>
                <a:lnTo>
                  <a:pt x="1744" y="1133"/>
                </a:lnTo>
                <a:lnTo>
                  <a:pt x="1807" y="1123"/>
                </a:lnTo>
                <a:lnTo>
                  <a:pt x="1866" y="1123"/>
                </a:lnTo>
                <a:lnTo>
                  <a:pt x="1892" y="1124"/>
                </a:lnTo>
                <a:lnTo>
                  <a:pt x="1905" y="1171"/>
                </a:lnTo>
                <a:lnTo>
                  <a:pt x="1960" y="1179"/>
                </a:lnTo>
                <a:lnTo>
                  <a:pt x="2012" y="1193"/>
                </a:lnTo>
                <a:lnTo>
                  <a:pt x="2044" y="1189"/>
                </a:lnTo>
                <a:lnTo>
                  <a:pt x="2067" y="1161"/>
                </a:lnTo>
                <a:lnTo>
                  <a:pt x="2083" y="1140"/>
                </a:lnTo>
                <a:lnTo>
                  <a:pt x="2133" y="1150"/>
                </a:lnTo>
                <a:lnTo>
                  <a:pt x="2192" y="1171"/>
                </a:lnTo>
                <a:lnTo>
                  <a:pt x="2255" y="1179"/>
                </a:lnTo>
                <a:lnTo>
                  <a:pt x="2300" y="1181"/>
                </a:lnTo>
                <a:lnTo>
                  <a:pt x="2355" y="1179"/>
                </a:lnTo>
                <a:lnTo>
                  <a:pt x="2389" y="1150"/>
                </a:lnTo>
                <a:lnTo>
                  <a:pt x="2407" y="1111"/>
                </a:lnTo>
                <a:lnTo>
                  <a:pt x="2430" y="1079"/>
                </a:lnTo>
                <a:lnTo>
                  <a:pt x="2407" y="1069"/>
                </a:lnTo>
                <a:lnTo>
                  <a:pt x="2380" y="1044"/>
                </a:lnTo>
                <a:lnTo>
                  <a:pt x="2350" y="1052"/>
                </a:lnTo>
                <a:lnTo>
                  <a:pt x="2291" y="1052"/>
                </a:lnTo>
                <a:lnTo>
                  <a:pt x="2250" y="1037"/>
                </a:lnTo>
                <a:lnTo>
                  <a:pt x="2246" y="1001"/>
                </a:lnTo>
                <a:lnTo>
                  <a:pt x="2228" y="991"/>
                </a:lnTo>
                <a:lnTo>
                  <a:pt x="2205" y="1001"/>
                </a:lnTo>
                <a:lnTo>
                  <a:pt x="2216" y="1037"/>
                </a:lnTo>
                <a:lnTo>
                  <a:pt x="2196" y="1065"/>
                </a:lnTo>
                <a:lnTo>
                  <a:pt x="2151" y="1062"/>
                </a:lnTo>
                <a:lnTo>
                  <a:pt x="2128" y="1034"/>
                </a:lnTo>
                <a:lnTo>
                  <a:pt x="2116" y="997"/>
                </a:lnTo>
                <a:lnTo>
                  <a:pt x="2116" y="956"/>
                </a:lnTo>
                <a:lnTo>
                  <a:pt x="2089" y="938"/>
                </a:lnTo>
                <a:lnTo>
                  <a:pt x="2076" y="966"/>
                </a:lnTo>
                <a:lnTo>
                  <a:pt x="2080" y="1001"/>
                </a:lnTo>
                <a:lnTo>
                  <a:pt x="2098" y="1031"/>
                </a:lnTo>
                <a:lnTo>
                  <a:pt x="2128" y="1054"/>
                </a:lnTo>
                <a:lnTo>
                  <a:pt x="2098" y="1087"/>
                </a:lnTo>
                <a:lnTo>
                  <a:pt x="2067" y="1107"/>
                </a:lnTo>
                <a:lnTo>
                  <a:pt x="2026" y="1100"/>
                </a:lnTo>
                <a:lnTo>
                  <a:pt x="2026" y="1124"/>
                </a:lnTo>
                <a:lnTo>
                  <a:pt x="1994" y="1145"/>
                </a:lnTo>
                <a:lnTo>
                  <a:pt x="1955" y="1107"/>
                </a:lnTo>
                <a:lnTo>
                  <a:pt x="1960" y="1083"/>
                </a:lnTo>
                <a:lnTo>
                  <a:pt x="2008" y="1100"/>
                </a:lnTo>
                <a:lnTo>
                  <a:pt x="2039" y="1100"/>
                </a:lnTo>
                <a:lnTo>
                  <a:pt x="2080" y="1076"/>
                </a:lnTo>
                <a:lnTo>
                  <a:pt x="2067" y="1037"/>
                </a:lnTo>
                <a:lnTo>
                  <a:pt x="2032" y="1013"/>
                </a:lnTo>
                <a:lnTo>
                  <a:pt x="1994" y="991"/>
                </a:lnTo>
                <a:lnTo>
                  <a:pt x="1955" y="960"/>
                </a:lnTo>
                <a:lnTo>
                  <a:pt x="1910" y="926"/>
                </a:lnTo>
                <a:lnTo>
                  <a:pt x="1910" y="966"/>
                </a:lnTo>
                <a:lnTo>
                  <a:pt x="1942" y="996"/>
                </a:lnTo>
                <a:lnTo>
                  <a:pt x="1932" y="1037"/>
                </a:lnTo>
                <a:lnTo>
                  <a:pt x="1932" y="1076"/>
                </a:lnTo>
                <a:lnTo>
                  <a:pt x="1887" y="1048"/>
                </a:lnTo>
                <a:lnTo>
                  <a:pt x="1878" y="1018"/>
                </a:lnTo>
                <a:lnTo>
                  <a:pt x="1901" y="997"/>
                </a:lnTo>
                <a:lnTo>
                  <a:pt x="1892" y="973"/>
                </a:lnTo>
                <a:lnTo>
                  <a:pt x="1916" y="962"/>
                </a:lnTo>
                <a:lnTo>
                  <a:pt x="1916" y="926"/>
                </a:lnTo>
                <a:lnTo>
                  <a:pt x="1878" y="935"/>
                </a:lnTo>
                <a:lnTo>
                  <a:pt x="1848" y="966"/>
                </a:lnTo>
                <a:lnTo>
                  <a:pt x="1807" y="960"/>
                </a:lnTo>
                <a:lnTo>
                  <a:pt x="1750" y="980"/>
                </a:lnTo>
                <a:lnTo>
                  <a:pt x="1739" y="1027"/>
                </a:lnTo>
                <a:lnTo>
                  <a:pt x="1691" y="1054"/>
                </a:lnTo>
                <a:lnTo>
                  <a:pt x="1637" y="1079"/>
                </a:lnTo>
                <a:lnTo>
                  <a:pt x="1587" y="1083"/>
                </a:lnTo>
                <a:lnTo>
                  <a:pt x="1539" y="1069"/>
                </a:lnTo>
                <a:lnTo>
                  <a:pt x="1508" y="1048"/>
                </a:lnTo>
                <a:lnTo>
                  <a:pt x="1530" y="1027"/>
                </a:lnTo>
                <a:lnTo>
                  <a:pt x="1508" y="996"/>
                </a:lnTo>
                <a:lnTo>
                  <a:pt x="1542" y="970"/>
                </a:lnTo>
                <a:lnTo>
                  <a:pt x="1548" y="942"/>
                </a:lnTo>
                <a:lnTo>
                  <a:pt x="1548" y="904"/>
                </a:lnTo>
                <a:lnTo>
                  <a:pt x="1592" y="868"/>
                </a:lnTo>
                <a:lnTo>
                  <a:pt x="1660" y="885"/>
                </a:lnTo>
                <a:lnTo>
                  <a:pt x="1732" y="895"/>
                </a:lnTo>
                <a:lnTo>
                  <a:pt x="1758" y="870"/>
                </a:lnTo>
                <a:lnTo>
                  <a:pt x="1758" y="833"/>
                </a:lnTo>
                <a:lnTo>
                  <a:pt x="1726" y="803"/>
                </a:lnTo>
                <a:lnTo>
                  <a:pt x="1667" y="782"/>
                </a:lnTo>
                <a:lnTo>
                  <a:pt x="1700" y="764"/>
                </a:lnTo>
                <a:lnTo>
                  <a:pt x="1753" y="747"/>
                </a:lnTo>
                <a:lnTo>
                  <a:pt x="1762" y="741"/>
                </a:lnTo>
                <a:lnTo>
                  <a:pt x="1750" y="733"/>
                </a:lnTo>
                <a:lnTo>
                  <a:pt x="1705" y="741"/>
                </a:lnTo>
                <a:lnTo>
                  <a:pt x="1660" y="747"/>
                </a:lnTo>
                <a:lnTo>
                  <a:pt x="1632" y="754"/>
                </a:lnTo>
                <a:lnTo>
                  <a:pt x="1650" y="729"/>
                </a:lnTo>
                <a:lnTo>
                  <a:pt x="1660" y="690"/>
                </a:lnTo>
                <a:lnTo>
                  <a:pt x="1676" y="672"/>
                </a:lnTo>
                <a:lnTo>
                  <a:pt x="1687" y="648"/>
                </a:lnTo>
                <a:lnTo>
                  <a:pt x="1664" y="620"/>
                </a:lnTo>
                <a:lnTo>
                  <a:pt x="1632" y="637"/>
                </a:lnTo>
                <a:lnTo>
                  <a:pt x="1637" y="671"/>
                </a:lnTo>
                <a:lnTo>
                  <a:pt x="1632" y="697"/>
                </a:lnTo>
                <a:lnTo>
                  <a:pt x="1610" y="741"/>
                </a:lnTo>
                <a:lnTo>
                  <a:pt x="1566" y="733"/>
                </a:lnTo>
                <a:lnTo>
                  <a:pt x="1553" y="697"/>
                </a:lnTo>
                <a:lnTo>
                  <a:pt x="1525" y="655"/>
                </a:lnTo>
                <a:lnTo>
                  <a:pt x="1578" y="648"/>
                </a:lnTo>
                <a:lnTo>
                  <a:pt x="1598" y="634"/>
                </a:lnTo>
                <a:lnTo>
                  <a:pt x="1619" y="624"/>
                </a:lnTo>
                <a:lnTo>
                  <a:pt x="1619" y="606"/>
                </a:lnTo>
                <a:lnTo>
                  <a:pt x="1605" y="579"/>
                </a:lnTo>
                <a:lnTo>
                  <a:pt x="1646" y="560"/>
                </a:lnTo>
                <a:lnTo>
                  <a:pt x="1687" y="543"/>
                </a:lnTo>
                <a:lnTo>
                  <a:pt x="1714" y="556"/>
                </a:lnTo>
                <a:lnTo>
                  <a:pt x="1726" y="596"/>
                </a:lnTo>
                <a:lnTo>
                  <a:pt x="1744" y="637"/>
                </a:lnTo>
                <a:lnTo>
                  <a:pt x="1771" y="659"/>
                </a:lnTo>
                <a:lnTo>
                  <a:pt x="1783" y="697"/>
                </a:lnTo>
                <a:lnTo>
                  <a:pt x="1762" y="723"/>
                </a:lnTo>
                <a:lnTo>
                  <a:pt x="1758" y="743"/>
                </a:lnTo>
                <a:lnTo>
                  <a:pt x="1798" y="733"/>
                </a:lnTo>
                <a:lnTo>
                  <a:pt x="1842" y="716"/>
                </a:lnTo>
                <a:lnTo>
                  <a:pt x="1860" y="671"/>
                </a:lnTo>
                <a:lnTo>
                  <a:pt x="1905" y="671"/>
                </a:lnTo>
                <a:lnTo>
                  <a:pt x="1928" y="655"/>
                </a:lnTo>
                <a:lnTo>
                  <a:pt x="1923" y="620"/>
                </a:lnTo>
                <a:lnTo>
                  <a:pt x="1901" y="584"/>
                </a:lnTo>
                <a:lnTo>
                  <a:pt x="1942" y="584"/>
                </a:lnTo>
                <a:lnTo>
                  <a:pt x="1987" y="620"/>
                </a:lnTo>
                <a:lnTo>
                  <a:pt x="2026" y="648"/>
                </a:lnTo>
                <a:lnTo>
                  <a:pt x="2057" y="648"/>
                </a:lnTo>
                <a:lnTo>
                  <a:pt x="2112" y="634"/>
                </a:lnTo>
                <a:lnTo>
                  <a:pt x="2148" y="589"/>
                </a:lnTo>
                <a:lnTo>
                  <a:pt x="2166" y="556"/>
                </a:lnTo>
                <a:lnTo>
                  <a:pt x="2246" y="570"/>
                </a:lnTo>
                <a:lnTo>
                  <a:pt x="2178" y="539"/>
                </a:lnTo>
                <a:lnTo>
                  <a:pt x="2128" y="543"/>
                </a:lnTo>
                <a:lnTo>
                  <a:pt x="2116" y="493"/>
                </a:lnTo>
                <a:lnTo>
                  <a:pt x="2116" y="464"/>
                </a:lnTo>
                <a:lnTo>
                  <a:pt x="2173" y="452"/>
                </a:lnTo>
                <a:lnTo>
                  <a:pt x="2189" y="422"/>
                </a:lnTo>
                <a:lnTo>
                  <a:pt x="2148" y="436"/>
                </a:lnTo>
                <a:lnTo>
                  <a:pt x="2098" y="462"/>
                </a:lnTo>
                <a:lnTo>
                  <a:pt x="2050" y="464"/>
                </a:lnTo>
                <a:lnTo>
                  <a:pt x="2076" y="510"/>
                </a:lnTo>
                <a:lnTo>
                  <a:pt x="2067" y="549"/>
                </a:lnTo>
                <a:lnTo>
                  <a:pt x="2067" y="580"/>
                </a:lnTo>
                <a:lnTo>
                  <a:pt x="2032" y="606"/>
                </a:lnTo>
                <a:lnTo>
                  <a:pt x="1991" y="613"/>
                </a:lnTo>
                <a:lnTo>
                  <a:pt x="1960" y="584"/>
                </a:lnTo>
                <a:lnTo>
                  <a:pt x="1964" y="556"/>
                </a:lnTo>
                <a:lnTo>
                  <a:pt x="1973" y="539"/>
                </a:lnTo>
                <a:lnTo>
                  <a:pt x="1928" y="549"/>
                </a:lnTo>
                <a:lnTo>
                  <a:pt x="1883" y="531"/>
                </a:lnTo>
                <a:lnTo>
                  <a:pt x="1860" y="507"/>
                </a:lnTo>
                <a:lnTo>
                  <a:pt x="1875" y="464"/>
                </a:lnTo>
                <a:lnTo>
                  <a:pt x="1866" y="462"/>
                </a:lnTo>
                <a:lnTo>
                  <a:pt x="1875" y="457"/>
                </a:lnTo>
                <a:lnTo>
                  <a:pt x="1878" y="453"/>
                </a:lnTo>
                <a:lnTo>
                  <a:pt x="1355" y="453"/>
                </a:lnTo>
                <a:lnTo>
                  <a:pt x="1326" y="478"/>
                </a:lnTo>
                <a:lnTo>
                  <a:pt x="1282" y="500"/>
                </a:lnTo>
                <a:lnTo>
                  <a:pt x="1237" y="486"/>
                </a:lnTo>
                <a:lnTo>
                  <a:pt x="1225" y="462"/>
                </a:lnTo>
                <a:lnTo>
                  <a:pt x="1225" y="433"/>
                </a:lnTo>
                <a:lnTo>
                  <a:pt x="1230" y="429"/>
                </a:lnTo>
                <a:lnTo>
                  <a:pt x="1121" y="429"/>
                </a:lnTo>
                <a:lnTo>
                  <a:pt x="1085" y="433"/>
                </a:lnTo>
                <a:lnTo>
                  <a:pt x="1055" y="486"/>
                </a:lnTo>
                <a:lnTo>
                  <a:pt x="1037" y="525"/>
                </a:lnTo>
                <a:lnTo>
                  <a:pt x="1025" y="560"/>
                </a:lnTo>
                <a:lnTo>
                  <a:pt x="969" y="549"/>
                </a:lnTo>
                <a:lnTo>
                  <a:pt x="935" y="525"/>
                </a:lnTo>
                <a:lnTo>
                  <a:pt x="930" y="464"/>
                </a:lnTo>
                <a:lnTo>
                  <a:pt x="907" y="404"/>
                </a:lnTo>
                <a:lnTo>
                  <a:pt x="875" y="370"/>
                </a:lnTo>
                <a:lnTo>
                  <a:pt x="891" y="347"/>
                </a:lnTo>
                <a:lnTo>
                  <a:pt x="858" y="295"/>
                </a:lnTo>
                <a:lnTo>
                  <a:pt x="830" y="276"/>
                </a:lnTo>
                <a:lnTo>
                  <a:pt x="796" y="299"/>
                </a:lnTo>
                <a:lnTo>
                  <a:pt x="746" y="274"/>
                </a:lnTo>
                <a:lnTo>
                  <a:pt x="714" y="291"/>
                </a:lnTo>
                <a:lnTo>
                  <a:pt x="692" y="309"/>
                </a:lnTo>
                <a:lnTo>
                  <a:pt x="630" y="323"/>
                </a:lnTo>
                <a:lnTo>
                  <a:pt x="594" y="358"/>
                </a:lnTo>
                <a:lnTo>
                  <a:pt x="664" y="365"/>
                </a:lnTo>
                <a:lnTo>
                  <a:pt x="728" y="387"/>
                </a:lnTo>
                <a:lnTo>
                  <a:pt x="753" y="422"/>
                </a:lnTo>
                <a:lnTo>
                  <a:pt x="796" y="457"/>
                </a:lnTo>
                <a:lnTo>
                  <a:pt x="800" y="514"/>
                </a:lnTo>
                <a:lnTo>
                  <a:pt x="785" y="570"/>
                </a:lnTo>
                <a:lnTo>
                  <a:pt x="746" y="584"/>
                </a:lnTo>
                <a:lnTo>
                  <a:pt x="701" y="549"/>
                </a:lnTo>
                <a:lnTo>
                  <a:pt x="616" y="545"/>
                </a:lnTo>
                <a:lnTo>
                  <a:pt x="616" y="521"/>
                </a:lnTo>
                <a:lnTo>
                  <a:pt x="692" y="507"/>
                </a:lnTo>
                <a:lnTo>
                  <a:pt x="696" y="474"/>
                </a:lnTo>
                <a:lnTo>
                  <a:pt x="687" y="462"/>
                </a:lnTo>
                <a:lnTo>
                  <a:pt x="662" y="493"/>
                </a:lnTo>
                <a:lnTo>
                  <a:pt x="625" y="469"/>
                </a:lnTo>
                <a:lnTo>
                  <a:pt x="675" y="436"/>
                </a:lnTo>
                <a:lnTo>
                  <a:pt x="701" y="464"/>
                </a:lnTo>
                <a:lnTo>
                  <a:pt x="662" y="433"/>
                </a:lnTo>
                <a:lnTo>
                  <a:pt x="616" y="433"/>
                </a:lnTo>
                <a:lnTo>
                  <a:pt x="585" y="457"/>
                </a:lnTo>
                <a:lnTo>
                  <a:pt x="589" y="493"/>
                </a:lnTo>
                <a:lnTo>
                  <a:pt x="589" y="539"/>
                </a:lnTo>
                <a:lnTo>
                  <a:pt x="580" y="575"/>
                </a:lnTo>
                <a:lnTo>
                  <a:pt x="589" y="610"/>
                </a:lnTo>
                <a:lnTo>
                  <a:pt x="544" y="580"/>
                </a:lnTo>
                <a:lnTo>
                  <a:pt x="526" y="601"/>
                </a:lnTo>
                <a:lnTo>
                  <a:pt x="508" y="579"/>
                </a:lnTo>
                <a:lnTo>
                  <a:pt x="526" y="543"/>
                </a:lnTo>
                <a:lnTo>
                  <a:pt x="485" y="556"/>
                </a:lnTo>
                <a:lnTo>
                  <a:pt x="464" y="584"/>
                </a:lnTo>
                <a:lnTo>
                  <a:pt x="433" y="613"/>
                </a:lnTo>
                <a:lnTo>
                  <a:pt x="433" y="641"/>
                </a:lnTo>
                <a:lnTo>
                  <a:pt x="383" y="641"/>
                </a:lnTo>
                <a:lnTo>
                  <a:pt x="364" y="659"/>
                </a:lnTo>
                <a:lnTo>
                  <a:pt x="383" y="706"/>
                </a:lnTo>
                <a:lnTo>
                  <a:pt x="435" y="729"/>
                </a:lnTo>
                <a:lnTo>
                  <a:pt x="464" y="747"/>
                </a:lnTo>
                <a:lnTo>
                  <a:pt x="458" y="789"/>
                </a:lnTo>
                <a:lnTo>
                  <a:pt x="496" y="779"/>
                </a:lnTo>
                <a:lnTo>
                  <a:pt x="500" y="741"/>
                </a:lnTo>
                <a:lnTo>
                  <a:pt x="557" y="741"/>
                </a:lnTo>
                <a:lnTo>
                  <a:pt x="594" y="706"/>
                </a:lnTo>
                <a:lnTo>
                  <a:pt x="598" y="671"/>
                </a:lnTo>
                <a:lnTo>
                  <a:pt x="594" y="606"/>
                </a:lnTo>
                <a:lnTo>
                  <a:pt x="616" y="563"/>
                </a:lnTo>
                <a:lnTo>
                  <a:pt x="648" y="539"/>
                </a:lnTo>
                <a:lnTo>
                  <a:pt x="696" y="560"/>
                </a:lnTo>
                <a:lnTo>
                  <a:pt x="751" y="584"/>
                </a:lnTo>
                <a:lnTo>
                  <a:pt x="782" y="606"/>
                </a:lnTo>
                <a:lnTo>
                  <a:pt x="808" y="641"/>
                </a:lnTo>
                <a:lnTo>
                  <a:pt x="848" y="659"/>
                </a:lnTo>
                <a:lnTo>
                  <a:pt x="862" y="706"/>
                </a:lnTo>
                <a:lnTo>
                  <a:pt x="867" y="733"/>
                </a:lnTo>
                <a:lnTo>
                  <a:pt x="907" y="761"/>
                </a:lnTo>
                <a:lnTo>
                  <a:pt x="875" y="794"/>
                </a:lnTo>
                <a:lnTo>
                  <a:pt x="826" y="794"/>
                </a:lnTo>
                <a:lnTo>
                  <a:pt x="769" y="815"/>
                </a:lnTo>
                <a:lnTo>
                  <a:pt x="728" y="839"/>
                </a:lnTo>
                <a:lnTo>
                  <a:pt x="664" y="864"/>
                </a:lnTo>
                <a:lnTo>
                  <a:pt x="616" y="904"/>
                </a:lnTo>
                <a:lnTo>
                  <a:pt x="567" y="935"/>
                </a:lnTo>
                <a:lnTo>
                  <a:pt x="557" y="966"/>
                </a:lnTo>
                <a:lnTo>
                  <a:pt x="557" y="991"/>
                </a:lnTo>
                <a:lnTo>
                  <a:pt x="526" y="1015"/>
                </a:lnTo>
                <a:lnTo>
                  <a:pt x="530" y="1044"/>
                </a:lnTo>
                <a:lnTo>
                  <a:pt x="491" y="1079"/>
                </a:lnTo>
                <a:lnTo>
                  <a:pt x="491" y="1123"/>
                </a:lnTo>
                <a:lnTo>
                  <a:pt x="512" y="1158"/>
                </a:lnTo>
                <a:lnTo>
                  <a:pt x="500" y="1185"/>
                </a:lnTo>
                <a:lnTo>
                  <a:pt x="458" y="1171"/>
                </a:lnTo>
                <a:lnTo>
                  <a:pt x="451" y="1123"/>
                </a:lnTo>
                <a:lnTo>
                  <a:pt x="410" y="1100"/>
                </a:lnTo>
                <a:lnTo>
                  <a:pt x="378" y="1107"/>
                </a:lnTo>
                <a:lnTo>
                  <a:pt x="357" y="1140"/>
                </a:lnTo>
                <a:lnTo>
                  <a:pt x="316" y="1123"/>
                </a:lnTo>
                <a:lnTo>
                  <a:pt x="275" y="1123"/>
                </a:lnTo>
                <a:lnTo>
                  <a:pt x="230" y="1154"/>
                </a:lnTo>
                <a:lnTo>
                  <a:pt x="217" y="1185"/>
                </a:lnTo>
                <a:lnTo>
                  <a:pt x="205" y="1216"/>
                </a:lnTo>
                <a:lnTo>
                  <a:pt x="194" y="1267"/>
                </a:lnTo>
                <a:lnTo>
                  <a:pt x="230" y="1298"/>
                </a:lnTo>
                <a:lnTo>
                  <a:pt x="267" y="1274"/>
                </a:lnTo>
                <a:lnTo>
                  <a:pt x="312" y="1274"/>
                </a:lnTo>
                <a:lnTo>
                  <a:pt x="316" y="1316"/>
                </a:lnTo>
                <a:lnTo>
                  <a:pt x="289" y="1343"/>
                </a:lnTo>
                <a:lnTo>
                  <a:pt x="342" y="1352"/>
                </a:lnTo>
                <a:lnTo>
                  <a:pt x="364" y="1362"/>
                </a:lnTo>
                <a:lnTo>
                  <a:pt x="378" y="1401"/>
                </a:lnTo>
                <a:lnTo>
                  <a:pt x="423" y="1415"/>
                </a:lnTo>
                <a:lnTo>
                  <a:pt x="473" y="1448"/>
                </a:lnTo>
                <a:lnTo>
                  <a:pt x="508" y="1429"/>
                </a:lnTo>
                <a:lnTo>
                  <a:pt x="589" y="1448"/>
                </a:lnTo>
                <a:lnTo>
                  <a:pt x="651" y="1451"/>
                </a:lnTo>
                <a:lnTo>
                  <a:pt x="741" y="1489"/>
                </a:lnTo>
                <a:lnTo>
                  <a:pt x="753" y="1521"/>
                </a:lnTo>
                <a:lnTo>
                  <a:pt x="808" y="1557"/>
                </a:lnTo>
                <a:lnTo>
                  <a:pt x="835" y="1606"/>
                </a:lnTo>
                <a:lnTo>
                  <a:pt x="898" y="1631"/>
                </a:lnTo>
                <a:lnTo>
                  <a:pt x="951" y="1637"/>
                </a:lnTo>
                <a:lnTo>
                  <a:pt x="1010" y="1679"/>
                </a:lnTo>
                <a:lnTo>
                  <a:pt x="1082" y="1679"/>
                </a:lnTo>
                <a:lnTo>
                  <a:pt x="1085" y="1715"/>
                </a:lnTo>
                <a:lnTo>
                  <a:pt x="1085" y="1750"/>
                </a:lnTo>
                <a:lnTo>
                  <a:pt x="1055" y="1785"/>
                </a:lnTo>
                <a:lnTo>
                  <a:pt x="1046" y="1829"/>
                </a:lnTo>
                <a:lnTo>
                  <a:pt x="1037" y="1874"/>
                </a:lnTo>
                <a:lnTo>
                  <a:pt x="996" y="1917"/>
                </a:lnTo>
                <a:lnTo>
                  <a:pt x="942" y="1942"/>
                </a:lnTo>
                <a:lnTo>
                  <a:pt x="892" y="1948"/>
                </a:lnTo>
                <a:lnTo>
                  <a:pt x="912" y="1983"/>
                </a:lnTo>
                <a:lnTo>
                  <a:pt x="867" y="2027"/>
                </a:lnTo>
                <a:lnTo>
                  <a:pt x="830" y="2062"/>
                </a:lnTo>
                <a:lnTo>
                  <a:pt x="785" y="2084"/>
                </a:lnTo>
                <a:lnTo>
                  <a:pt x="746" y="2136"/>
                </a:lnTo>
                <a:lnTo>
                  <a:pt x="714" y="2171"/>
                </a:lnTo>
                <a:lnTo>
                  <a:pt x="675" y="2192"/>
                </a:lnTo>
                <a:lnTo>
                  <a:pt x="648" y="2225"/>
                </a:lnTo>
                <a:lnTo>
                  <a:pt x="625" y="2256"/>
                </a:lnTo>
                <a:lnTo>
                  <a:pt x="598" y="2287"/>
                </a:lnTo>
                <a:lnTo>
                  <a:pt x="607" y="2317"/>
                </a:lnTo>
                <a:lnTo>
                  <a:pt x="585" y="2342"/>
                </a:lnTo>
                <a:lnTo>
                  <a:pt x="548" y="2298"/>
                </a:lnTo>
                <a:lnTo>
                  <a:pt x="503" y="2263"/>
                </a:lnTo>
                <a:lnTo>
                  <a:pt x="491" y="2216"/>
                </a:lnTo>
                <a:lnTo>
                  <a:pt x="491" y="2171"/>
                </a:lnTo>
                <a:lnTo>
                  <a:pt x="485" y="2122"/>
                </a:lnTo>
                <a:lnTo>
                  <a:pt x="503" y="2051"/>
                </a:lnTo>
                <a:lnTo>
                  <a:pt x="508" y="1983"/>
                </a:lnTo>
                <a:lnTo>
                  <a:pt x="500" y="1921"/>
                </a:lnTo>
                <a:lnTo>
                  <a:pt x="485" y="1874"/>
                </a:lnTo>
                <a:lnTo>
                  <a:pt x="433" y="1829"/>
                </a:lnTo>
                <a:lnTo>
                  <a:pt x="383" y="1794"/>
                </a:lnTo>
                <a:lnTo>
                  <a:pt x="342" y="1747"/>
                </a:lnTo>
                <a:lnTo>
                  <a:pt x="333" y="1688"/>
                </a:lnTo>
                <a:lnTo>
                  <a:pt x="357" y="1648"/>
                </a:lnTo>
                <a:lnTo>
                  <a:pt x="357" y="1613"/>
                </a:lnTo>
                <a:lnTo>
                  <a:pt x="383" y="1552"/>
                </a:lnTo>
                <a:lnTo>
                  <a:pt x="414" y="1506"/>
                </a:lnTo>
                <a:lnTo>
                  <a:pt x="458" y="1479"/>
                </a:lnTo>
                <a:lnTo>
                  <a:pt x="478" y="1451"/>
                </a:lnTo>
                <a:lnTo>
                  <a:pt x="423" y="1439"/>
                </a:lnTo>
                <a:lnTo>
                  <a:pt x="387" y="1448"/>
                </a:lnTo>
                <a:lnTo>
                  <a:pt x="351" y="1435"/>
                </a:lnTo>
                <a:lnTo>
                  <a:pt x="307" y="1408"/>
                </a:lnTo>
                <a:lnTo>
                  <a:pt x="262" y="1377"/>
                </a:lnTo>
                <a:lnTo>
                  <a:pt x="235" y="1342"/>
                </a:lnTo>
                <a:lnTo>
                  <a:pt x="217" y="1333"/>
                </a:lnTo>
                <a:lnTo>
                  <a:pt x="191" y="1343"/>
                </a:lnTo>
                <a:lnTo>
                  <a:pt x="146" y="1323"/>
                </a:lnTo>
                <a:lnTo>
                  <a:pt x="110" y="1291"/>
                </a:lnTo>
                <a:lnTo>
                  <a:pt x="96" y="1267"/>
                </a:lnTo>
                <a:lnTo>
                  <a:pt x="96" y="1220"/>
                </a:lnTo>
                <a:lnTo>
                  <a:pt x="89" y="1196"/>
                </a:lnTo>
                <a:lnTo>
                  <a:pt x="46" y="1175"/>
                </a:lnTo>
                <a:lnTo>
                  <a:pt x="46" y="1193"/>
                </a:lnTo>
                <a:lnTo>
                  <a:pt x="66" y="1224"/>
                </a:lnTo>
                <a:lnTo>
                  <a:pt x="73" y="1256"/>
                </a:lnTo>
                <a:lnTo>
                  <a:pt x="33" y="1234"/>
                </a:lnTo>
                <a:lnTo>
                  <a:pt x="12" y="1215"/>
                </a:lnTo>
                <a:lnTo>
                  <a:pt x="1" y="1179"/>
                </a:lnTo>
                <a:lnTo>
                  <a:pt x="7" y="1119"/>
                </a:lnTo>
                <a:lnTo>
                  <a:pt x="0" y="1048"/>
                </a:lnTo>
                <a:lnTo>
                  <a:pt x="7" y="956"/>
                </a:lnTo>
                <a:lnTo>
                  <a:pt x="33" y="815"/>
                </a:lnTo>
                <a:lnTo>
                  <a:pt x="91" y="676"/>
                </a:lnTo>
                <a:lnTo>
                  <a:pt x="182" y="514"/>
                </a:lnTo>
                <a:lnTo>
                  <a:pt x="250" y="401"/>
                </a:lnTo>
                <a:lnTo>
                  <a:pt x="351" y="276"/>
                </a:lnTo>
                <a:lnTo>
                  <a:pt x="435" y="203"/>
                </a:lnTo>
              </a:path>
            </a:pathLst>
          </a:custGeom>
          <a:solidFill>
            <a:srgbClr val="CCFFCC">
              <a:alpha val="50195"/>
            </a:srgb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090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BC7C4-1547-4FA9-840F-4704A87EFC1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DCE09B-5E98-46D5-BB63-5FA4A46A87E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931BB3-7E07-414E-9452-91CD736061C1}"/>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5" name="页脚占位符 4">
            <a:extLst>
              <a:ext uri="{FF2B5EF4-FFF2-40B4-BE49-F238E27FC236}">
                <a16:creationId xmlns:a16="http://schemas.microsoft.com/office/drawing/2014/main" id="{0C0A7D15-519E-4994-AD5D-01D6E4CB77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361320-381E-4F6B-8036-BFC40E0E1EDE}"/>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1033391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0" y="322188"/>
            <a:ext cx="12192000" cy="570403"/>
          </a:xfrm>
        </p:spPr>
        <p:txBody>
          <a:bodyPr lIns="0" tIns="0" rIns="0" bIns="0"/>
          <a:lstStyle>
            <a:lvl1pPr>
              <a:defRPr sz="3624"/>
            </a:lvl1pPr>
          </a:lstStyle>
          <a:p>
            <a:endParaRPr dirty="0"/>
          </a:p>
        </p:txBody>
      </p:sp>
      <p:sp>
        <p:nvSpPr>
          <p:cNvPr id="3" name="Holder 3"/>
          <p:cNvSpPr>
            <a:spLocks noGrp="1"/>
          </p:cNvSpPr>
          <p:nvPr>
            <p:ph type="body" idx="1"/>
          </p:nvPr>
        </p:nvSpPr>
        <p:spPr>
          <a:xfrm>
            <a:off x="-1" y="1012590"/>
            <a:ext cx="12188962" cy="5552808"/>
          </a:xfrm>
        </p:spPr>
        <p:txBody>
          <a:bodyPr lIns="0" tIns="0" rIns="0" bIns="0"/>
          <a:lstStyle>
            <a:lvl1pPr>
              <a:lnSpc>
                <a:spcPct val="100000"/>
              </a:lnSpc>
              <a:defRPr sz="2718"/>
            </a:lvl1pPr>
            <a:lvl2pPr>
              <a:lnSpc>
                <a:spcPct val="100000"/>
              </a:lnSpc>
              <a:defRPr sz="2356"/>
            </a:lvl2pPr>
            <a:lvl3pPr>
              <a:lnSpc>
                <a:spcPct val="100000"/>
              </a:lnSpc>
              <a:defRPr/>
            </a:lvl3pPr>
          </a:lstStyle>
          <a:p>
            <a:endParaRPr lang="en-US" dirty="0"/>
          </a:p>
          <a:p>
            <a:pPr lvl="1"/>
            <a:endParaRPr lang="en-US" dirty="0"/>
          </a:p>
          <a:p>
            <a:pPr lvl="2"/>
            <a:endParaRPr dirty="0"/>
          </a:p>
        </p:txBody>
      </p:sp>
      <p:sp>
        <p:nvSpPr>
          <p:cNvPr id="4" name="Holder 4"/>
          <p:cNvSpPr>
            <a:spLocks noGrp="1"/>
          </p:cNvSpPr>
          <p:nvPr>
            <p:ph type="ftr" sz="quarter" idx="5"/>
          </p:nvPr>
        </p:nvSpPr>
        <p:spPr>
          <a:xfrm>
            <a:off x="2889592" y="6604852"/>
            <a:ext cx="7115957" cy="276161"/>
          </a:xfrm>
        </p:spPr>
        <p:txBody>
          <a:bodyPr lIns="0" tIns="0" rIns="0" bIns="0"/>
          <a:lstStyle>
            <a:lvl1pPr algn="ctr">
              <a:defRPr sz="1450" baseline="0">
                <a:solidFill>
                  <a:schemeClr val="bg1"/>
                </a:solidFill>
                <a:latin typeface="Times New Roman" panose="02020603050405020304" pitchFamily="18" charset="0"/>
              </a:defRPr>
            </a:lvl1pPr>
          </a:lstStyle>
          <a:p>
            <a:pPr defTabSz="828446"/>
            <a:r>
              <a:rPr lang="en-US" altLang="zh-CN">
                <a:solidFill>
                  <a:prstClr val="white"/>
                </a:solidFill>
              </a:rPr>
              <a:t>Andriod</a:t>
            </a:r>
            <a:endParaRPr lang="zh-CN" altLang="en-US" dirty="0">
              <a:solidFill>
                <a:prstClr val="white"/>
              </a:solidFill>
            </a:endParaRPr>
          </a:p>
        </p:txBody>
      </p:sp>
      <p:sp>
        <p:nvSpPr>
          <p:cNvPr id="5" name="Holder 5"/>
          <p:cNvSpPr>
            <a:spLocks noGrp="1"/>
          </p:cNvSpPr>
          <p:nvPr>
            <p:ph type="dt" sz="half" idx="6"/>
          </p:nvPr>
        </p:nvSpPr>
        <p:spPr>
          <a:xfrm>
            <a:off x="14479" y="6604852"/>
            <a:ext cx="2804160" cy="276161"/>
          </a:xfrm>
        </p:spPr>
        <p:txBody>
          <a:bodyPr lIns="0" tIns="0" rIns="0" bIns="0"/>
          <a:lstStyle>
            <a:lvl1pPr algn="ctr">
              <a:defRPr sz="1450" baseline="0">
                <a:solidFill>
                  <a:schemeClr val="bg1"/>
                </a:solidFill>
                <a:latin typeface="Times New Roman" panose="02020603050405020304" pitchFamily="18" charset="0"/>
              </a:defRPr>
            </a:lvl1pPr>
          </a:lstStyle>
          <a:p>
            <a:pPr defTabSz="828446"/>
            <a:fld id="{B26C1E08-0480-4423-8209-2E269C5E35ED}" type="datetime4">
              <a:rPr lang="en-US" altLang="zh-CN" smtClean="0">
                <a:solidFill>
                  <a:prstClr val="white"/>
                </a:solidFill>
              </a:rPr>
              <a:pPr defTabSz="828446"/>
              <a:t>June 11, 2021</a:t>
            </a:fld>
            <a:endParaRPr lang="en-US" dirty="0">
              <a:solidFill>
                <a:prstClr val="white"/>
              </a:solidFill>
            </a:endParaRPr>
          </a:p>
        </p:txBody>
      </p:sp>
      <p:sp>
        <p:nvSpPr>
          <p:cNvPr id="6" name="Holder 6"/>
          <p:cNvSpPr>
            <a:spLocks noGrp="1"/>
          </p:cNvSpPr>
          <p:nvPr>
            <p:ph type="sldNum" sz="quarter" idx="7"/>
          </p:nvPr>
        </p:nvSpPr>
        <p:spPr>
          <a:xfrm>
            <a:off x="10076502" y="6604852"/>
            <a:ext cx="2112458" cy="276161"/>
          </a:xfrm>
        </p:spPr>
        <p:txBody>
          <a:bodyPr lIns="0" tIns="0" rIns="0" bIns="0"/>
          <a:lstStyle>
            <a:lvl1pPr algn="ctr">
              <a:defRPr sz="1450" baseline="0">
                <a:solidFill>
                  <a:schemeClr val="bg1"/>
                </a:solidFill>
                <a:latin typeface="Times New Roman" panose="02020603050405020304" pitchFamily="18" charset="0"/>
              </a:defRPr>
            </a:lvl1pPr>
          </a:lstStyle>
          <a:p>
            <a:pPr marL="87447" defTabSz="828446"/>
            <a:fld id="{81D60167-4931-47E6-BA6A-407CBD079E47}" type="slidenum">
              <a:rPr lang="en-US" altLang="zh-CN" spc="-9" smtClean="0">
                <a:solidFill>
                  <a:prstClr val="white"/>
                </a:solidFill>
                <a:cs typeface="Garamond"/>
              </a:rPr>
              <a:pPr marL="87447" defTabSz="828446"/>
              <a:t>‹#›</a:t>
            </a:fld>
            <a:endParaRPr lang="zh-CN" altLang="en-US" dirty="0">
              <a:solidFill>
                <a:prstClr val="white"/>
              </a:solidFill>
              <a:cs typeface="Garamond"/>
            </a:endParaRPr>
          </a:p>
        </p:txBody>
      </p:sp>
      <p:sp>
        <p:nvSpPr>
          <p:cNvPr id="7" name="Line 6"/>
          <p:cNvSpPr>
            <a:spLocks noChangeShapeType="1"/>
          </p:cNvSpPr>
          <p:nvPr userDrawn="1"/>
        </p:nvSpPr>
        <p:spPr bwMode="auto">
          <a:xfrm>
            <a:off x="14479" y="943550"/>
            <a:ext cx="12177519" cy="22428"/>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8" name="Picture 11" descr="SlideHead01副本"/>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55363"/>
            <a:ext cx="12191999"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616359"/>
            <a:ext cx="12191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p:cNvSpPr>
            <a:spLocks noChangeShapeType="1"/>
          </p:cNvSpPr>
          <p:nvPr userDrawn="1"/>
        </p:nvSpPr>
        <p:spPr bwMode="auto">
          <a:xfrm>
            <a:off x="5430" y="6590469"/>
            <a:ext cx="12183532"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733125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dirty="0"/>
          </a:p>
        </p:txBody>
      </p:sp>
      <p:sp>
        <p:nvSpPr>
          <p:cNvPr id="3" name="Holder 3"/>
          <p:cNvSpPr>
            <a:spLocks noGrp="1"/>
          </p:cNvSpPr>
          <p:nvPr>
            <p:ph type="ftr" sz="quarter" idx="5"/>
          </p:nvPr>
        </p:nvSpPr>
        <p:spPr>
          <a:xfrm>
            <a:off x="2818640" y="6590318"/>
            <a:ext cx="7186909" cy="276161"/>
          </a:xfrm>
        </p:spPr>
        <p:txBody>
          <a:bodyPr lIns="0" tIns="0" rIns="0" bIns="0"/>
          <a:lstStyle>
            <a:lvl1pPr algn="ctr">
              <a:defRPr sz="1450" baseline="0">
                <a:solidFill>
                  <a:schemeClr val="bg1"/>
                </a:solidFill>
                <a:latin typeface="Times New Roman" panose="02020603050405020304" pitchFamily="18" charset="0"/>
              </a:defRPr>
            </a:lvl1pPr>
          </a:lstStyle>
          <a:p>
            <a:pPr defTabSz="828446"/>
            <a:r>
              <a:rPr lang="en-US" altLang="zh-CN">
                <a:solidFill>
                  <a:prstClr val="white"/>
                </a:solidFill>
              </a:rPr>
              <a:t>Andriod</a:t>
            </a:r>
            <a:endParaRPr lang="zh-CN" altLang="en-US" dirty="0">
              <a:solidFill>
                <a:prstClr val="white"/>
              </a:solidFill>
            </a:endParaRPr>
          </a:p>
        </p:txBody>
      </p:sp>
      <p:sp>
        <p:nvSpPr>
          <p:cNvPr id="4" name="Holder 4"/>
          <p:cNvSpPr>
            <a:spLocks noGrp="1"/>
          </p:cNvSpPr>
          <p:nvPr>
            <p:ph type="dt" sz="half" idx="6"/>
          </p:nvPr>
        </p:nvSpPr>
        <p:spPr>
          <a:xfrm>
            <a:off x="14480" y="6590318"/>
            <a:ext cx="2780535" cy="276161"/>
          </a:xfrm>
        </p:spPr>
        <p:txBody>
          <a:bodyPr lIns="0" tIns="0" rIns="0" bIns="0"/>
          <a:lstStyle>
            <a:lvl1pPr algn="ctr">
              <a:defRPr sz="1450" baseline="0">
                <a:solidFill>
                  <a:schemeClr val="bg1"/>
                </a:solidFill>
                <a:latin typeface="Times New Roman" panose="02020603050405020304" pitchFamily="18" charset="0"/>
              </a:defRPr>
            </a:lvl1pPr>
          </a:lstStyle>
          <a:p>
            <a:pPr defTabSz="828446"/>
            <a:fld id="{B4645D83-8FA3-4C84-9D6E-20A9DA8259FF}" type="datetime4">
              <a:rPr lang="en-US" altLang="zh-CN" smtClean="0">
                <a:solidFill>
                  <a:prstClr val="white"/>
                </a:solidFill>
              </a:rPr>
              <a:pPr defTabSz="828446"/>
              <a:t>June 11, 2021</a:t>
            </a:fld>
            <a:endParaRPr lang="en-US" dirty="0">
              <a:solidFill>
                <a:prstClr val="white"/>
              </a:solidFill>
            </a:endParaRPr>
          </a:p>
        </p:txBody>
      </p:sp>
      <p:sp>
        <p:nvSpPr>
          <p:cNvPr id="5" name="Holder 5"/>
          <p:cNvSpPr>
            <a:spLocks noGrp="1"/>
          </p:cNvSpPr>
          <p:nvPr>
            <p:ph type="sldNum" sz="quarter" idx="7"/>
          </p:nvPr>
        </p:nvSpPr>
        <p:spPr>
          <a:xfrm>
            <a:off x="10029174" y="6590318"/>
            <a:ext cx="2159788" cy="276161"/>
          </a:xfrm>
        </p:spPr>
        <p:txBody>
          <a:bodyPr lIns="0" tIns="0" rIns="0" bIns="0"/>
          <a:lstStyle>
            <a:lvl1pPr algn="ctr">
              <a:defRPr sz="1450" baseline="0">
                <a:solidFill>
                  <a:schemeClr val="bg1"/>
                </a:solidFill>
                <a:latin typeface="Times New Roman" panose="02020603050405020304" pitchFamily="18" charset="0"/>
              </a:defRPr>
            </a:lvl1pPr>
          </a:lstStyle>
          <a:p>
            <a:pPr marL="87447" defTabSz="828446"/>
            <a:fld id="{81D60167-4931-47E6-BA6A-407CBD079E47}" type="slidenum">
              <a:rPr lang="en-US" altLang="zh-CN" spc="-9" smtClean="0">
                <a:solidFill>
                  <a:prstClr val="white"/>
                </a:solidFill>
                <a:cs typeface="Garamond"/>
              </a:rPr>
              <a:pPr marL="87447" defTabSz="828446"/>
              <a:t>‹#›</a:t>
            </a:fld>
            <a:endParaRPr lang="zh-CN" altLang="en-US">
              <a:solidFill>
                <a:prstClr val="white"/>
              </a:solidFill>
              <a:cs typeface="Garamond"/>
            </a:endParaRPr>
          </a:p>
        </p:txBody>
      </p:sp>
      <p:sp>
        <p:nvSpPr>
          <p:cNvPr id="7" name="Line 6"/>
          <p:cNvSpPr>
            <a:spLocks noChangeShapeType="1"/>
          </p:cNvSpPr>
          <p:nvPr userDrawn="1"/>
        </p:nvSpPr>
        <p:spPr bwMode="auto">
          <a:xfrm>
            <a:off x="5430" y="1081631"/>
            <a:ext cx="12186570" cy="2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8" name="Picture 11" descr="SlideHead01副本"/>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616359"/>
            <a:ext cx="12191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p:cNvSpPr>
            <a:spLocks noChangeShapeType="1"/>
          </p:cNvSpPr>
          <p:nvPr userDrawn="1"/>
        </p:nvSpPr>
        <p:spPr bwMode="auto">
          <a:xfrm>
            <a:off x="5430" y="6590469"/>
            <a:ext cx="12183532"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6537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D36E497-15DA-4CB4-ACF8-F5028B49EE2E}"/>
              </a:ext>
            </a:extLst>
          </p:cNvPr>
          <p:cNvGrpSpPr>
            <a:grpSpLocks/>
          </p:cNvGrpSpPr>
          <p:nvPr/>
        </p:nvGrpSpPr>
        <p:grpSpPr bwMode="auto">
          <a:xfrm>
            <a:off x="-6350" y="21167"/>
            <a:ext cx="12189884" cy="6858000"/>
            <a:chOff x="0" y="0"/>
            <a:chExt cx="5760" cy="4320"/>
          </a:xfrm>
        </p:grpSpPr>
        <p:sp>
          <p:nvSpPr>
            <p:cNvPr id="5" name="Freeform 3">
              <a:extLst>
                <a:ext uri="{FF2B5EF4-FFF2-40B4-BE49-F238E27FC236}">
                  <a16:creationId xmlns:a16="http://schemas.microsoft.com/office/drawing/2014/main" id="{F92E616C-C6C3-47C7-AA78-FB9D2FF567D4}"/>
                </a:ext>
              </a:extLst>
            </p:cNvPr>
            <p:cNvSpPr>
              <a:spLocks/>
            </p:cNvSpPr>
            <p:nvPr/>
          </p:nvSpPr>
          <p:spPr bwMode="auto">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6" name="Freeform 4">
              <a:extLst>
                <a:ext uri="{FF2B5EF4-FFF2-40B4-BE49-F238E27FC236}">
                  <a16:creationId xmlns:a16="http://schemas.microsoft.com/office/drawing/2014/main" id="{7711D0F2-4248-4EA4-A0AA-22BB0DAB67D0}"/>
                </a:ext>
              </a:extLst>
            </p:cNvPr>
            <p:cNvSpPr>
              <a:spLocks/>
            </p:cNvSpPr>
            <p:nvPr/>
          </p:nvSpPr>
          <p:spPr bwMode="auto">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7" name="Freeform 5">
            <a:extLst>
              <a:ext uri="{FF2B5EF4-FFF2-40B4-BE49-F238E27FC236}">
                <a16:creationId xmlns:a16="http://schemas.microsoft.com/office/drawing/2014/main" id="{A4A0A4F6-EEED-45E5-92C4-67353FF964FC}"/>
              </a:ext>
            </a:extLst>
          </p:cNvPr>
          <p:cNvSpPr>
            <a:spLocks/>
          </p:cNvSpPr>
          <p:nvPr/>
        </p:nvSpPr>
        <p:spPr bwMode="auto">
          <a:xfrm>
            <a:off x="8322733" y="6269567"/>
            <a:ext cx="38608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nvGrpSpPr>
          <p:cNvPr id="8" name="Group 6">
            <a:extLst>
              <a:ext uri="{FF2B5EF4-FFF2-40B4-BE49-F238E27FC236}">
                <a16:creationId xmlns:a16="http://schemas.microsoft.com/office/drawing/2014/main" id="{771E9F45-F500-460E-A5D1-02ECCB98F085}"/>
              </a:ext>
            </a:extLst>
          </p:cNvPr>
          <p:cNvGrpSpPr>
            <a:grpSpLocks/>
          </p:cNvGrpSpPr>
          <p:nvPr/>
        </p:nvGrpSpPr>
        <p:grpSpPr bwMode="auto">
          <a:xfrm>
            <a:off x="0" y="6034618"/>
            <a:ext cx="10458451" cy="850900"/>
            <a:chOff x="0" y="0"/>
            <a:chExt cx="4942" cy="536"/>
          </a:xfrm>
        </p:grpSpPr>
        <p:sp>
          <p:nvSpPr>
            <p:cNvPr id="9" name="Freeform 7">
              <a:extLst>
                <a:ext uri="{FF2B5EF4-FFF2-40B4-BE49-F238E27FC236}">
                  <a16:creationId xmlns:a16="http://schemas.microsoft.com/office/drawing/2014/main" id="{90224ACE-E97A-4647-930F-60D76CDB9D1A}"/>
                </a:ext>
              </a:extLst>
            </p:cNvPr>
            <p:cNvSpPr>
              <a:spLocks/>
            </p:cNvSpPr>
            <p:nvPr userDrawn="1"/>
          </p:nvSpPr>
          <p:spPr bwMode="auto">
            <a:xfrm>
              <a:off x="1488" y="0"/>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nvGrpSpPr>
            <p:cNvPr id="10" name="Group 8">
              <a:extLst>
                <a:ext uri="{FF2B5EF4-FFF2-40B4-BE49-F238E27FC236}">
                  <a16:creationId xmlns:a16="http://schemas.microsoft.com/office/drawing/2014/main" id="{FB81C2B0-9772-4617-87B1-EC84689539E0}"/>
                </a:ext>
              </a:extLst>
            </p:cNvPr>
            <p:cNvGrpSpPr>
              <a:grpSpLocks/>
            </p:cNvGrpSpPr>
            <p:nvPr userDrawn="1"/>
          </p:nvGrpSpPr>
          <p:grpSpPr bwMode="auto">
            <a:xfrm>
              <a:off x="2486" y="0"/>
              <a:ext cx="2456" cy="536"/>
              <a:chOff x="0" y="0"/>
              <a:chExt cx="2456" cy="536"/>
            </a:xfrm>
          </p:grpSpPr>
          <p:sp>
            <p:nvSpPr>
              <p:cNvPr id="12" name="Freeform 9">
                <a:extLst>
                  <a:ext uri="{FF2B5EF4-FFF2-40B4-BE49-F238E27FC236}">
                    <a16:creationId xmlns:a16="http://schemas.microsoft.com/office/drawing/2014/main" id="{09A9F5D3-1E62-4250-A379-C601D80704E5}"/>
                  </a:ext>
                </a:extLst>
              </p:cNvPr>
              <p:cNvSpPr>
                <a:spLocks/>
              </p:cNvSpPr>
              <p:nvPr userDrawn="1"/>
            </p:nvSpPr>
            <p:spPr bwMode="auto">
              <a:xfrm>
                <a:off x="1462" y="7"/>
                <a:ext cx="994" cy="529"/>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592" y="527"/>
                  </a:cxn>
                  <a:cxn ang="0">
                    <a:pos x="994" y="529"/>
                  </a:cxn>
                  <a:cxn ang="0">
                    <a:pos x="828" y="473"/>
                  </a:cxn>
                  <a:cxn ang="0">
                    <a:pos x="636" y="373"/>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3" name="Freeform 10">
                <a:extLst>
                  <a:ext uri="{FF2B5EF4-FFF2-40B4-BE49-F238E27FC236}">
                    <a16:creationId xmlns:a16="http://schemas.microsoft.com/office/drawing/2014/main" id="{B2D0BCFE-E19B-4D46-A134-DC3DA14812CA}"/>
                  </a:ext>
                </a:extLst>
              </p:cNvPr>
              <p:cNvSpPr>
                <a:spLocks/>
              </p:cNvSpPr>
              <p:nvPr userDrawn="1"/>
            </p:nvSpPr>
            <p:spPr bwMode="auto">
              <a:xfrm>
                <a:off x="191" y="0"/>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4" name="Freeform 11">
                <a:extLst>
                  <a:ext uri="{FF2B5EF4-FFF2-40B4-BE49-F238E27FC236}">
                    <a16:creationId xmlns:a16="http://schemas.microsoft.com/office/drawing/2014/main" id="{01B28166-809F-407B-853F-7CA44B201316}"/>
                  </a:ext>
                </a:extLst>
              </p:cNvPr>
              <p:cNvSpPr>
                <a:spLocks/>
              </p:cNvSpPr>
              <p:nvPr userDrawn="1"/>
            </p:nvSpPr>
            <p:spPr bwMode="auto">
              <a:xfrm>
                <a:off x="544" y="101"/>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5" name="Freeform 12">
                <a:extLst>
                  <a:ext uri="{FF2B5EF4-FFF2-40B4-BE49-F238E27FC236}">
                    <a16:creationId xmlns:a16="http://schemas.microsoft.com/office/drawing/2014/main" id="{EDE9C36D-BCA2-4A1E-AAC2-5F2069CA162C}"/>
                  </a:ext>
                </a:extLst>
              </p:cNvPr>
              <p:cNvSpPr>
                <a:spLocks/>
              </p:cNvSpPr>
              <p:nvPr userDrawn="1"/>
            </p:nvSpPr>
            <p:spPr bwMode="auto">
              <a:xfrm>
                <a:off x="1142" y="75"/>
                <a:ext cx="155" cy="73"/>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6" name="Freeform 13">
                <a:extLst>
                  <a:ext uri="{FF2B5EF4-FFF2-40B4-BE49-F238E27FC236}">
                    <a16:creationId xmlns:a16="http://schemas.microsoft.com/office/drawing/2014/main" id="{006A56D3-4427-4C06-9957-747BFC710811}"/>
                  </a:ext>
                </a:extLst>
              </p:cNvPr>
              <p:cNvSpPr>
                <a:spLocks/>
              </p:cNvSpPr>
              <p:nvPr userDrawn="1"/>
            </p:nvSpPr>
            <p:spPr bwMode="auto">
              <a:xfrm>
                <a:off x="0" y="67"/>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11" name="Freeform 14">
              <a:extLst>
                <a:ext uri="{FF2B5EF4-FFF2-40B4-BE49-F238E27FC236}">
                  <a16:creationId xmlns:a16="http://schemas.microsoft.com/office/drawing/2014/main" id="{5ECAEE71-FCAC-47F5-B0A7-E1F324000A5D}"/>
                </a:ext>
              </a:extLst>
            </p:cNvPr>
            <p:cNvSpPr>
              <a:spLocks/>
            </p:cNvSpPr>
            <p:nvPr userDrawn="1"/>
          </p:nvSpPr>
          <p:spPr bwMode="auto">
            <a:xfrm>
              <a:off x="0" y="0"/>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grpSp>
        <p:nvGrpSpPr>
          <p:cNvPr id="17" name="Group 15">
            <a:extLst>
              <a:ext uri="{FF2B5EF4-FFF2-40B4-BE49-F238E27FC236}">
                <a16:creationId xmlns:a16="http://schemas.microsoft.com/office/drawing/2014/main" id="{9DDDF552-9AFB-4E65-B655-22B9ED99C20C}"/>
              </a:ext>
            </a:extLst>
          </p:cNvPr>
          <p:cNvGrpSpPr>
            <a:grpSpLocks/>
          </p:cNvGrpSpPr>
          <p:nvPr/>
        </p:nvGrpSpPr>
        <p:grpSpPr bwMode="auto">
          <a:xfrm>
            <a:off x="836085" y="6021918"/>
            <a:ext cx="7579783" cy="848783"/>
            <a:chOff x="0" y="0"/>
            <a:chExt cx="3581" cy="535"/>
          </a:xfrm>
        </p:grpSpPr>
        <p:sp>
          <p:nvSpPr>
            <p:cNvPr id="18" name="Freeform 16">
              <a:extLst>
                <a:ext uri="{FF2B5EF4-FFF2-40B4-BE49-F238E27FC236}">
                  <a16:creationId xmlns:a16="http://schemas.microsoft.com/office/drawing/2014/main" id="{44DA9B52-B7C2-410E-84B8-244EDF16AD2B}"/>
                </a:ext>
              </a:extLst>
            </p:cNvPr>
            <p:cNvSpPr>
              <a:spLocks/>
            </p:cNvSpPr>
            <p:nvPr userDrawn="1"/>
          </p:nvSpPr>
          <p:spPr bwMode="auto">
            <a:xfrm>
              <a:off x="801" y="0"/>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9" name="Freeform 17">
              <a:extLst>
                <a:ext uri="{FF2B5EF4-FFF2-40B4-BE49-F238E27FC236}">
                  <a16:creationId xmlns:a16="http://schemas.microsoft.com/office/drawing/2014/main" id="{3EDB2D56-C62D-478D-8F0A-02B1F2F8F457}"/>
                </a:ext>
              </a:extLst>
            </p:cNvPr>
            <p:cNvSpPr>
              <a:spLocks/>
            </p:cNvSpPr>
            <p:nvPr userDrawn="1"/>
          </p:nvSpPr>
          <p:spPr bwMode="auto">
            <a:xfrm>
              <a:off x="1548" y="36"/>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0" name="Freeform 18">
              <a:extLst>
                <a:ext uri="{FF2B5EF4-FFF2-40B4-BE49-F238E27FC236}">
                  <a16:creationId xmlns:a16="http://schemas.microsoft.com/office/drawing/2014/main" id="{40F4F0B0-D93A-48FB-AA6B-5DB1A889A587}"/>
                </a:ext>
              </a:extLst>
            </p:cNvPr>
            <p:cNvSpPr>
              <a:spLocks/>
            </p:cNvSpPr>
            <p:nvPr userDrawn="1"/>
          </p:nvSpPr>
          <p:spPr bwMode="auto">
            <a:xfrm>
              <a:off x="1435" y="29"/>
              <a:ext cx="71" cy="60"/>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1" name="Freeform 19">
              <a:extLst>
                <a:ext uri="{FF2B5EF4-FFF2-40B4-BE49-F238E27FC236}">
                  <a16:creationId xmlns:a16="http://schemas.microsoft.com/office/drawing/2014/main" id="{95D03A7B-8B6D-4D17-8A4B-DA39878B6584}"/>
                </a:ext>
              </a:extLst>
            </p:cNvPr>
            <p:cNvSpPr>
              <a:spLocks/>
            </p:cNvSpPr>
            <p:nvPr userDrawn="1"/>
          </p:nvSpPr>
          <p:spPr bwMode="auto">
            <a:xfrm>
              <a:off x="460" y="49"/>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2" name="Freeform 20">
              <a:extLst>
                <a:ext uri="{FF2B5EF4-FFF2-40B4-BE49-F238E27FC236}">
                  <a16:creationId xmlns:a16="http://schemas.microsoft.com/office/drawing/2014/main" id="{ACBBE627-ADAA-4E27-9DDD-2B5193F4011D}"/>
                </a:ext>
              </a:extLst>
            </p:cNvPr>
            <p:cNvSpPr>
              <a:spLocks/>
            </p:cNvSpPr>
            <p:nvPr userDrawn="1"/>
          </p:nvSpPr>
          <p:spPr bwMode="auto">
            <a:xfrm>
              <a:off x="311" y="61"/>
              <a:ext cx="59" cy="60"/>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3" name="Freeform 21">
              <a:extLst>
                <a:ext uri="{FF2B5EF4-FFF2-40B4-BE49-F238E27FC236}">
                  <a16:creationId xmlns:a16="http://schemas.microsoft.com/office/drawing/2014/main" id="{2C16E291-D896-418F-882E-1449F6073149}"/>
                </a:ext>
              </a:extLst>
            </p:cNvPr>
            <p:cNvSpPr>
              <a:spLocks/>
            </p:cNvSpPr>
            <p:nvPr userDrawn="1"/>
          </p:nvSpPr>
          <p:spPr bwMode="auto">
            <a:xfrm>
              <a:off x="0" y="17"/>
              <a:ext cx="245" cy="208"/>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pPr marL="0" marR="0" lvl="0" indent="0" algn="l" defTabSz="121917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grpSp>
      <p:sp>
        <p:nvSpPr>
          <p:cNvPr id="2070" name="Rectangle 22"/>
          <p:cNvSpPr>
            <a:spLocks noGrp="1" noChangeArrowheads="1"/>
          </p:cNvSpPr>
          <p:nvPr>
            <p:ph type="ctrTitle" sz="quarter"/>
          </p:nvPr>
        </p:nvSpPr>
        <p:spPr>
          <a:xfrm>
            <a:off x="609600" y="1447800"/>
            <a:ext cx="10972800" cy="1736725"/>
          </a:xfrm>
        </p:spPr>
        <p:txBody>
          <a:bodyPr/>
          <a:lstStyle>
            <a:lvl1pPr>
              <a:defRPr sz="7200"/>
            </a:lvl1pPr>
          </a:lstStyle>
          <a:p>
            <a:r>
              <a:rPr lang="zh-CN"/>
              <a:t>单击此处编辑母版标题样式</a:t>
            </a:r>
          </a:p>
        </p:txBody>
      </p:sp>
      <p:sp>
        <p:nvSpPr>
          <p:cNvPr id="2071" name="Rectangle 23"/>
          <p:cNvSpPr>
            <a:spLocks noGrp="1" noChangeArrowheads="1"/>
          </p:cNvSpPr>
          <p:nvPr>
            <p:ph type="subTitle" sz="quarter" idx="1"/>
          </p:nvPr>
        </p:nvSpPr>
        <p:spPr>
          <a:xfrm>
            <a:off x="1828800" y="3429000"/>
            <a:ext cx="8534400" cy="1752600"/>
          </a:xfrm>
        </p:spPr>
        <p:txBody>
          <a:bodyPr/>
          <a:lstStyle>
            <a:lvl1pPr marL="0" indent="0" algn="ctr">
              <a:buFontTx/>
              <a:buNone/>
              <a:defRPr>
                <a:effectLst>
                  <a:outerShdw blurRad="38100" dist="38100" dir="2700000" algn="tl">
                    <a:srgbClr val="000000"/>
                  </a:outerShdw>
                </a:effectLst>
              </a:defRPr>
            </a:lvl1pPr>
          </a:lstStyle>
          <a:p>
            <a:r>
              <a:rPr lang="zh-CN"/>
              <a:t>单击此处编辑母版副标题样式</a:t>
            </a:r>
          </a:p>
        </p:txBody>
      </p:sp>
      <p:sp>
        <p:nvSpPr>
          <p:cNvPr id="24" name="Rectangle 24">
            <a:extLst>
              <a:ext uri="{FF2B5EF4-FFF2-40B4-BE49-F238E27FC236}">
                <a16:creationId xmlns:a16="http://schemas.microsoft.com/office/drawing/2014/main" id="{C4514938-7D5A-4876-B14C-2C38B0181BAB}"/>
              </a:ext>
            </a:extLst>
          </p:cNvPr>
          <p:cNvSpPr>
            <a:spLocks noGrp="1" noChangeArrowheads="1"/>
          </p:cNvSpPr>
          <p:nvPr>
            <p:ph type="dt" sz="quarter" idx="10"/>
          </p:nvPr>
        </p:nvSpPr>
        <p:spPr/>
        <p:txBody>
          <a:bodyPr/>
          <a:lstStyle>
            <a:lvl1pPr>
              <a:defRPr/>
            </a:lvl1pPr>
          </a:lstStyle>
          <a:p>
            <a:pPr defTabSz="1219170" fontAlgn="base">
              <a:spcBef>
                <a:spcPct val="0"/>
              </a:spcBef>
              <a:spcAft>
                <a:spcPct val="0"/>
              </a:spcAft>
              <a:defRPr/>
            </a:pPr>
            <a:endParaRPr lang="zh-CN" altLang="zh-CN">
              <a:solidFill>
                <a:srgbClr val="FFFFFF"/>
              </a:solidFill>
            </a:endParaRPr>
          </a:p>
        </p:txBody>
      </p:sp>
      <p:sp>
        <p:nvSpPr>
          <p:cNvPr id="25" name="Rectangle 25">
            <a:extLst>
              <a:ext uri="{FF2B5EF4-FFF2-40B4-BE49-F238E27FC236}">
                <a16:creationId xmlns:a16="http://schemas.microsoft.com/office/drawing/2014/main" id="{921DF3AF-B5C1-4A14-94F3-1D6EBEB2837C}"/>
              </a:ext>
            </a:extLst>
          </p:cNvPr>
          <p:cNvSpPr>
            <a:spLocks noGrp="1" noChangeArrowheads="1"/>
          </p:cNvSpPr>
          <p:nvPr>
            <p:ph type="sldNum" sz="quarter" idx="11"/>
          </p:nvPr>
        </p:nvSpPr>
        <p:spPr/>
        <p:txBody>
          <a:bodyPr/>
          <a:lstStyle>
            <a:lvl1pPr>
              <a:defRPr/>
            </a:lvl1pPr>
          </a:lstStyle>
          <a:p>
            <a:pPr defTabSz="1219170" fontAlgn="base">
              <a:spcBef>
                <a:spcPct val="0"/>
              </a:spcBef>
              <a:spcAft>
                <a:spcPct val="0"/>
              </a:spcAft>
            </a:pPr>
            <a:fld id="{C2F7AA00-47A2-4E3E-BC04-0AE869D415D3}" type="slidenum">
              <a:rPr lang="zh-CN" altLang="zh-CN" smtClean="0">
                <a:solidFill>
                  <a:srgbClr val="FFFFFF"/>
                </a:solidFill>
              </a:rPr>
              <a:pPr defTabSz="1219170" fontAlgn="base">
                <a:spcBef>
                  <a:spcPct val="0"/>
                </a:spcBef>
                <a:spcAft>
                  <a:spcPct val="0"/>
                </a:spcAft>
              </a:pPr>
              <a:t>‹#›</a:t>
            </a:fld>
            <a:endParaRPr lang="zh-CN" altLang="zh-CN">
              <a:solidFill>
                <a:srgbClr val="FFFFFF"/>
              </a:solidFill>
            </a:endParaRPr>
          </a:p>
        </p:txBody>
      </p:sp>
      <p:sp>
        <p:nvSpPr>
          <p:cNvPr id="26" name="Rectangle 26">
            <a:extLst>
              <a:ext uri="{FF2B5EF4-FFF2-40B4-BE49-F238E27FC236}">
                <a16:creationId xmlns:a16="http://schemas.microsoft.com/office/drawing/2014/main" id="{03364316-88D1-41C2-8F71-76AABBA0FF43}"/>
              </a:ext>
            </a:extLst>
          </p:cNvPr>
          <p:cNvSpPr>
            <a:spLocks noGrp="1" noChangeArrowheads="1"/>
          </p:cNvSpPr>
          <p:nvPr>
            <p:ph type="ftr" sz="quarter" idx="12"/>
          </p:nvPr>
        </p:nvSpPr>
        <p:spPr/>
        <p:txBody>
          <a:bodyPr/>
          <a:lstStyle>
            <a:lvl1pPr>
              <a:defRPr/>
            </a:lvl1pPr>
          </a:lstStyle>
          <a:p>
            <a:pPr defTabSz="1219170" fontAlgn="base">
              <a:spcBef>
                <a:spcPct val="0"/>
              </a:spcBef>
              <a:spcAft>
                <a:spcPct val="0"/>
              </a:spcAft>
              <a:defRPr/>
            </a:pPr>
            <a:endParaRPr lang="zh-CN" altLang="zh-CN">
              <a:solidFill>
                <a:srgbClr val="FFFFFF"/>
              </a:solidFill>
            </a:endParaRPr>
          </a:p>
        </p:txBody>
      </p:sp>
    </p:spTree>
    <p:extLst>
      <p:ext uri="{BB962C8B-B14F-4D97-AF65-F5344CB8AC3E}">
        <p14:creationId xmlns:p14="http://schemas.microsoft.com/office/powerpoint/2010/main" val="2542399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24">
            <a:extLst>
              <a:ext uri="{FF2B5EF4-FFF2-40B4-BE49-F238E27FC236}">
                <a16:creationId xmlns:a16="http://schemas.microsoft.com/office/drawing/2014/main" id="{93EBA337-4DE0-4A53-9014-D384313B5A66}"/>
              </a:ext>
            </a:extLst>
          </p:cNvPr>
          <p:cNvSpPr>
            <a:spLocks noGrp="1" noChangeArrowheads="1"/>
          </p:cNvSpPr>
          <p:nvPr>
            <p:ph type="dt" sz="half" idx="10"/>
          </p:nvPr>
        </p:nvSpPr>
        <p:spPr>
          <a:ln/>
        </p:spPr>
        <p:txBody>
          <a:bodyPr/>
          <a:lstStyle>
            <a:lvl1pPr>
              <a:defRPr/>
            </a:lvl1pPr>
          </a:lstStyle>
          <a:p>
            <a:pPr defTabSz="1219170" fontAlgn="base">
              <a:spcBef>
                <a:spcPct val="0"/>
              </a:spcBef>
              <a:spcAft>
                <a:spcPct val="0"/>
              </a:spcAft>
              <a:defRPr/>
            </a:pPr>
            <a:endParaRPr lang="zh-CN" altLang="zh-CN">
              <a:solidFill>
                <a:srgbClr val="FFFFFF"/>
              </a:solidFill>
            </a:endParaRPr>
          </a:p>
        </p:txBody>
      </p:sp>
      <p:sp>
        <p:nvSpPr>
          <p:cNvPr id="5" name="Rectangle 25">
            <a:extLst>
              <a:ext uri="{FF2B5EF4-FFF2-40B4-BE49-F238E27FC236}">
                <a16:creationId xmlns:a16="http://schemas.microsoft.com/office/drawing/2014/main" id="{45E93075-FE83-427C-8092-86E25F09D405}"/>
              </a:ext>
            </a:extLst>
          </p:cNvPr>
          <p:cNvSpPr>
            <a:spLocks noGrp="1" noChangeArrowheads="1"/>
          </p:cNvSpPr>
          <p:nvPr>
            <p:ph type="ftr" sz="quarter" idx="11"/>
          </p:nvPr>
        </p:nvSpPr>
        <p:spPr>
          <a:ln/>
        </p:spPr>
        <p:txBody>
          <a:bodyPr/>
          <a:lstStyle>
            <a:lvl1pPr>
              <a:defRPr/>
            </a:lvl1pPr>
          </a:lstStyle>
          <a:p>
            <a:pPr defTabSz="1219170" fontAlgn="base">
              <a:spcBef>
                <a:spcPct val="0"/>
              </a:spcBef>
              <a:spcAft>
                <a:spcPct val="0"/>
              </a:spcAft>
              <a:defRPr/>
            </a:pPr>
            <a:endParaRPr lang="zh-CN" altLang="zh-CN">
              <a:solidFill>
                <a:srgbClr val="FFFFFF"/>
              </a:solidFill>
            </a:endParaRPr>
          </a:p>
        </p:txBody>
      </p:sp>
      <p:sp>
        <p:nvSpPr>
          <p:cNvPr id="6" name="Rectangle 26">
            <a:extLst>
              <a:ext uri="{FF2B5EF4-FFF2-40B4-BE49-F238E27FC236}">
                <a16:creationId xmlns:a16="http://schemas.microsoft.com/office/drawing/2014/main" id="{902CF6DA-AD13-4B37-8B18-10FAD046DB4B}"/>
              </a:ext>
            </a:extLst>
          </p:cNvPr>
          <p:cNvSpPr>
            <a:spLocks noGrp="1" noChangeArrowheads="1"/>
          </p:cNvSpPr>
          <p:nvPr>
            <p:ph type="sldNum" sz="quarter" idx="12"/>
          </p:nvPr>
        </p:nvSpPr>
        <p:spPr>
          <a:ln/>
        </p:spPr>
        <p:txBody>
          <a:bodyPr/>
          <a:lstStyle>
            <a:lvl1pPr>
              <a:defRPr/>
            </a:lvl1pPr>
          </a:lstStyle>
          <a:p>
            <a:pPr defTabSz="1219170" fontAlgn="base">
              <a:spcBef>
                <a:spcPct val="0"/>
              </a:spcBef>
              <a:spcAft>
                <a:spcPct val="0"/>
              </a:spcAft>
            </a:pPr>
            <a:fld id="{CD346B2C-A6FD-4195-8A10-525FBE7CF910}" type="slidenum">
              <a:rPr lang="zh-CN" altLang="zh-CN" smtClean="0">
                <a:solidFill>
                  <a:srgbClr val="FFFFFF"/>
                </a:solidFill>
              </a:rPr>
              <a:pPr defTabSz="1219170" fontAlgn="base">
                <a:spcBef>
                  <a:spcPct val="0"/>
                </a:spcBef>
                <a:spcAft>
                  <a:spcPct val="0"/>
                </a:spcAft>
              </a:pPr>
              <a:t>‹#›</a:t>
            </a:fld>
            <a:endParaRPr lang="zh-CN" altLang="zh-CN">
              <a:solidFill>
                <a:srgbClr val="FFFFFF"/>
              </a:solidFill>
            </a:endParaRPr>
          </a:p>
        </p:txBody>
      </p:sp>
    </p:spTree>
    <p:extLst>
      <p:ext uri="{BB962C8B-B14F-4D97-AF65-F5344CB8AC3E}">
        <p14:creationId xmlns:p14="http://schemas.microsoft.com/office/powerpoint/2010/main" val="30813767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a_1"/>
          <p:cNvPicPr>
            <a:picLocks noChangeAspect="1" noChangeArrowheads="1"/>
          </p:cNvPicPr>
          <p:nvPr/>
        </p:nvPicPr>
        <p:blipFill>
          <a:blip r:embed="rId3" cstate="print">
            <a:extLst>
              <a:ext uri="{28A0092B-C50C-407E-A947-70E740481C1C}">
                <a14:useLocalDpi xmlns:a14="http://schemas.microsoft.com/office/drawing/2010/main" val="0"/>
              </a:ext>
            </a:extLst>
          </a:blip>
          <a:srcRect l="2174"/>
          <a:stretch>
            <a:fillRect/>
          </a:stretch>
        </p:blipFill>
        <p:spPr bwMode="auto">
          <a:xfrm>
            <a:off x="0" y="0"/>
            <a:ext cx="121920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2"/>
          <p:cNvSpPr>
            <a:spLocks noChangeArrowheads="1"/>
          </p:cNvSpPr>
          <p:nvPr/>
        </p:nvSpPr>
        <p:spPr bwMode="gray">
          <a:xfrm>
            <a:off x="0" y="2590800"/>
            <a:ext cx="12192000" cy="1066800"/>
          </a:xfrm>
          <a:prstGeom prst="rect">
            <a:avLst/>
          </a:prstGeom>
          <a:gradFill rotWithShape="1">
            <a:gsLst>
              <a:gs pos="0">
                <a:srgbClr val="3191D3"/>
              </a:gs>
              <a:gs pos="100000">
                <a:srgbClr val="174362"/>
              </a:gs>
            </a:gsLst>
            <a:lin ang="5400000" scaled="1"/>
          </a:gradFill>
          <a:ln w="9525">
            <a:no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Line 26"/>
          <p:cNvSpPr>
            <a:spLocks noChangeShapeType="1"/>
          </p:cNvSpPr>
          <p:nvPr/>
        </p:nvSpPr>
        <p:spPr bwMode="auto">
          <a:xfrm>
            <a:off x="0" y="3657600"/>
            <a:ext cx="12192000" cy="0"/>
          </a:xfrm>
          <a:prstGeom prst="line">
            <a:avLst/>
          </a:prstGeom>
          <a:noFill/>
          <a:ln w="38100">
            <a:solidFill>
              <a:srgbClr val="FFFFFF"/>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27"/>
          <p:cNvSpPr>
            <a:spLocks noChangeShapeType="1"/>
          </p:cNvSpPr>
          <p:nvPr/>
        </p:nvSpPr>
        <p:spPr bwMode="auto">
          <a:xfrm>
            <a:off x="0" y="2590800"/>
            <a:ext cx="12192000" cy="0"/>
          </a:xfrm>
          <a:prstGeom prst="line">
            <a:avLst/>
          </a:prstGeom>
          <a:noFill/>
          <a:ln w="38100">
            <a:solidFill>
              <a:srgbClr val="FFFFFF"/>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29"/>
          <p:cNvSpPr>
            <a:spLocks noChangeArrowheads="1"/>
          </p:cNvSpPr>
          <p:nvPr/>
        </p:nvSpPr>
        <p:spPr bwMode="gray">
          <a:xfrm>
            <a:off x="1" y="0"/>
            <a:ext cx="12189884" cy="1447800"/>
          </a:xfrm>
          <a:prstGeom prst="rect">
            <a:avLst/>
          </a:prstGeom>
          <a:gradFill rotWithShape="1">
            <a:gsLst>
              <a:gs pos="0">
                <a:srgbClr val="81CFEB">
                  <a:alpha val="18999"/>
                </a:srgbClr>
              </a:gs>
              <a:gs pos="100000">
                <a:srgbClr val="FFFFFF"/>
              </a:gs>
            </a:gsLst>
            <a:lin ang="5400000" scaled="1"/>
          </a:gradFill>
          <a:ln w="0" algn="ctr">
            <a:no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Rectangle 33"/>
          <p:cNvSpPr>
            <a:spLocks noChangeArrowheads="1"/>
          </p:cNvSpPr>
          <p:nvPr/>
        </p:nvSpPr>
        <p:spPr bwMode="auto">
          <a:xfrm>
            <a:off x="0" y="1447800"/>
            <a:ext cx="12192000" cy="1143000"/>
          </a:xfrm>
          <a:prstGeom prst="rect">
            <a:avLst/>
          </a:prstGeom>
          <a:solidFill>
            <a:srgbClr val="FFFFFF"/>
          </a:solidFill>
          <a:ln w="9525">
            <a:no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34"/>
          <p:cNvSpPr>
            <a:spLocks noChangeShapeType="1"/>
          </p:cNvSpPr>
          <p:nvPr/>
        </p:nvSpPr>
        <p:spPr bwMode="auto">
          <a:xfrm>
            <a:off x="0" y="2590800"/>
            <a:ext cx="12192000" cy="0"/>
          </a:xfrm>
          <a:prstGeom prst="line">
            <a:avLst/>
          </a:prstGeom>
          <a:noFill/>
          <a:ln w="38100">
            <a:solidFill>
              <a:srgbClr val="FFFFFF"/>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4634" y="1292226"/>
            <a:ext cx="832273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H:\Picture\收藏\WHU\library (8).jpg"/>
          <p:cNvPicPr>
            <a:picLocks noChangeAspect="1" noChangeArrowheads="1"/>
          </p:cNvPicPr>
          <p:nvPr/>
        </p:nvPicPr>
        <p:blipFill rotWithShape="1">
          <a:blip r:embed="rId5" cstate="print"/>
          <a:srcRect b="33801"/>
          <a:stretch>
            <a:fillRect/>
          </a:stretch>
        </p:blipFill>
        <p:spPr bwMode="auto">
          <a:xfrm>
            <a:off x="9378951" y="5918200"/>
            <a:ext cx="1291167" cy="895350"/>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4" name="Picture 7" descr="H:\Picture\收藏\WHU\0verview.jpg"/>
          <p:cNvPicPr>
            <a:picLocks noChangeAspect="1" noChangeArrowheads="1"/>
          </p:cNvPicPr>
          <p:nvPr/>
        </p:nvPicPr>
        <p:blipFill rotWithShape="1">
          <a:blip r:embed="rId6" cstate="print"/>
          <a:srcRect r="16718"/>
          <a:stretch>
            <a:fillRect/>
          </a:stretch>
        </p:blipFill>
        <p:spPr bwMode="auto">
          <a:xfrm>
            <a:off x="9362018" y="4941889"/>
            <a:ext cx="1308100"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5" name="Picture 8" descr="H:\Picture\收藏\WHU\castle (2).jpg"/>
          <p:cNvPicPr>
            <a:picLocks noChangeAspect="1" noChangeArrowheads="1"/>
          </p:cNvPicPr>
          <p:nvPr/>
        </p:nvPicPr>
        <p:blipFill rotWithShape="1">
          <a:blip r:embed="rId7" cstate="print"/>
          <a:srcRect l="19049"/>
          <a:stretch>
            <a:fillRect/>
          </a:stretch>
        </p:blipFill>
        <p:spPr bwMode="auto">
          <a:xfrm>
            <a:off x="10801351" y="5913438"/>
            <a:ext cx="1295400" cy="900112"/>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6" name="Picture 11" descr="H:\Picture\收藏\WHU\武大经典照片\侧望行政楼.jpg"/>
          <p:cNvPicPr>
            <a:picLocks noChangeAspect="1" noChangeArrowheads="1"/>
          </p:cNvPicPr>
          <p:nvPr/>
        </p:nvPicPr>
        <p:blipFill rotWithShape="1">
          <a:blip r:embed="rId8" cstate="print"/>
          <a:srcRect r="19149"/>
          <a:stretch>
            <a:fillRect/>
          </a:stretch>
        </p:blipFill>
        <p:spPr bwMode="auto">
          <a:xfrm>
            <a:off x="10801351" y="4941889"/>
            <a:ext cx="1295400"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7" name="Picture 13" descr="H:\Picture\收藏\WHU\经典\large_12184o69.jpg"/>
          <p:cNvPicPr>
            <a:picLocks noChangeAspect="1" noChangeArrowheads="1"/>
          </p:cNvPicPr>
          <p:nvPr/>
        </p:nvPicPr>
        <p:blipFill rotWithShape="1">
          <a:blip r:embed="rId9" cstate="print"/>
          <a:srcRect l="1250" t="1866" r="1563" b="2955"/>
          <a:stretch>
            <a:fillRect/>
          </a:stretch>
        </p:blipFill>
        <p:spPr bwMode="auto">
          <a:xfrm>
            <a:off x="7943851" y="5913438"/>
            <a:ext cx="1320800" cy="900112"/>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8" name="Picture 14" descr="H:\Picture\收藏\WHU\frontdoor.jpg"/>
          <p:cNvPicPr>
            <a:picLocks noChangeAspect="1" noChangeArrowheads="1"/>
          </p:cNvPicPr>
          <p:nvPr/>
        </p:nvPicPr>
        <p:blipFill rotWithShape="1">
          <a:blip r:embed="rId10" cstate="print"/>
          <a:srcRect l="13908" t="5538" r="13954" b="7088"/>
          <a:stretch>
            <a:fillRect/>
          </a:stretch>
        </p:blipFill>
        <p:spPr bwMode="auto">
          <a:xfrm>
            <a:off x="10801351" y="3933826"/>
            <a:ext cx="1308100"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sp>
        <p:nvSpPr>
          <p:cNvPr id="4098" name="Rectangle 2"/>
          <p:cNvSpPr>
            <a:spLocks noGrp="1" noChangeArrowheads="1"/>
          </p:cNvSpPr>
          <p:nvPr>
            <p:ph type="ctrTitle"/>
          </p:nvPr>
        </p:nvSpPr>
        <p:spPr>
          <a:xfrm>
            <a:off x="1219200" y="2743200"/>
            <a:ext cx="10363200" cy="685800"/>
          </a:xfrm>
        </p:spPr>
        <p:txBody>
          <a:bodyPr/>
          <a:lstStyle>
            <a:lvl1pPr algn="ctr">
              <a:defRPr>
                <a:solidFill>
                  <a:schemeClr val="bg1"/>
                </a:solidFill>
              </a:defRPr>
            </a:lvl1pPr>
          </a:lstStyle>
          <a:p>
            <a:r>
              <a:rPr lang="zh-CN" altLang="en-US"/>
              <a:t>单击此处编辑母版标题样式</a:t>
            </a:r>
            <a:endParaRPr lang="zh-CN" altLang="en-US" dirty="0"/>
          </a:p>
        </p:txBody>
      </p:sp>
      <p:sp>
        <p:nvSpPr>
          <p:cNvPr id="4099" name="Rectangle 3"/>
          <p:cNvSpPr>
            <a:spLocks noGrp="1" noChangeArrowheads="1"/>
          </p:cNvSpPr>
          <p:nvPr>
            <p:ph type="subTitle" idx="1"/>
          </p:nvPr>
        </p:nvSpPr>
        <p:spPr>
          <a:xfrm>
            <a:off x="1828800" y="3733800"/>
            <a:ext cx="8534400" cy="533400"/>
          </a:xfrm>
        </p:spPr>
        <p:txBody>
          <a:bodyPr/>
          <a:lstStyle>
            <a:lvl1pPr marL="0" indent="0" algn="ctr">
              <a:buFontTx/>
              <a:buNone/>
              <a:defRPr sz="2400" b="1">
                <a:solidFill>
                  <a:schemeClr val="accent2"/>
                </a:solidFill>
              </a:defRPr>
            </a:lvl1pPr>
          </a:lstStyle>
          <a:p>
            <a:r>
              <a:rPr lang="zh-CN" altLang="en-US" dirty="0"/>
              <a:t>单击此处编辑母版副标题样式</a:t>
            </a:r>
          </a:p>
        </p:txBody>
      </p:sp>
      <p:sp>
        <p:nvSpPr>
          <p:cNvPr id="19" name="Rectangle 4"/>
          <p:cNvSpPr>
            <a:spLocks noGrp="1" noChangeArrowheads="1"/>
          </p:cNvSpPr>
          <p:nvPr>
            <p:ph type="dt" sz="half" idx="10"/>
          </p:nvPr>
        </p:nvSpPr>
        <p:spPr/>
        <p:txBody>
          <a:bodyPr/>
          <a:lstStyle>
            <a:lvl1pPr>
              <a:defRPr/>
            </a:lvl1pPr>
          </a:lstStyle>
          <a:p>
            <a:pPr>
              <a:defRPr/>
            </a:pPr>
            <a:fld id="{750E8348-A042-42D6-A8A5-8394B4D88665}" type="datetime1">
              <a:rPr lang="zh-CN" altLang="en-US" smtClean="0">
                <a:solidFill>
                  <a:srgbClr val="000000"/>
                </a:solidFill>
              </a:rPr>
              <a:pPr>
                <a:defRPr/>
              </a:pPr>
              <a:t>2021/6/11</a:t>
            </a:fld>
            <a:endParaRPr lang="zh-CN" altLang="en-US">
              <a:solidFill>
                <a:srgbClr val="000000"/>
              </a:solidFill>
            </a:endParaRPr>
          </a:p>
        </p:txBody>
      </p:sp>
      <p:sp>
        <p:nvSpPr>
          <p:cNvPr id="20" name="Rectangle 5"/>
          <p:cNvSpPr>
            <a:spLocks noGrp="1" noChangeArrowheads="1"/>
          </p:cNvSpPr>
          <p:nvPr>
            <p:ph type="ftr" sz="quarter" idx="11"/>
          </p:nvPr>
        </p:nvSpPr>
        <p:spPr>
          <a:xfrm>
            <a:off x="4165600" y="6245225"/>
            <a:ext cx="38608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21" name="Rectangle 6"/>
          <p:cNvSpPr>
            <a:spLocks noGrp="1" noChangeArrowheads="1"/>
          </p:cNvSpPr>
          <p:nvPr>
            <p:ph type="sldNum" sz="quarter" idx="12"/>
          </p:nvPr>
        </p:nvSpPr>
        <p:spPr/>
        <p:txBody>
          <a:bodyPr/>
          <a:lstStyle>
            <a:lvl1pPr>
              <a:defRPr/>
            </a:lvl1pPr>
          </a:lstStyle>
          <a:p>
            <a:pPr>
              <a:defRPr/>
            </a:pPr>
            <a:fld id="{4787B197-E973-49A4-B087-5B612F68B47D}" type="slidenum">
              <a:rPr lang="zh-CN" altLang="en-US" smtClean="0">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20545155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320800" y="152400"/>
            <a:ext cx="9767755" cy="609600"/>
          </a:xfrm>
        </p:spPr>
        <p:txBody>
          <a:bodyPr/>
          <a:lstStyle>
            <a:lvl1pPr algn="l">
              <a:defRPr b="0" baseline="0">
                <a:latin typeface="Times New Roman" panose="02020603050405020304" pitchFamily="18" charset="0"/>
                <a:ea typeface="黑体" panose="0201060906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1320800" y="914400"/>
            <a:ext cx="9959776" cy="5105400"/>
          </a:xfrm>
        </p:spPr>
        <p:txBody>
          <a:bodyPr/>
          <a:lstStyle>
            <a:lvl1pPr>
              <a:defRPr>
                <a:latin typeface="楷体_GB2312" pitchFamily="49" charset="-122"/>
                <a:ea typeface="楷体_GB2312" pitchFamily="49" charset="-122"/>
              </a:defRPr>
            </a:lvl1pPr>
            <a:lvl2pPr>
              <a:defRPr>
                <a:latin typeface="楷体_GB2312" pitchFamily="49" charset="-122"/>
                <a:ea typeface="楷体_GB2312" pitchFamily="49" charset="-122"/>
              </a:defRPr>
            </a:lvl2pPr>
            <a:lvl3pPr>
              <a:defRPr>
                <a:latin typeface="楷体_GB2312" pitchFamily="49" charset="-122"/>
                <a:ea typeface="楷体_GB2312" pitchFamily="49" charset="-122"/>
              </a:defRPr>
            </a:lvl3pPr>
            <a:lvl4pPr>
              <a:defRPr>
                <a:latin typeface="楷体_GB2312" pitchFamily="49" charset="-122"/>
                <a:ea typeface="楷体_GB2312" pitchFamily="49" charset="-122"/>
              </a:defRPr>
            </a:lvl4pPr>
            <a:lvl5pPr>
              <a:defRPr>
                <a:latin typeface="楷体_GB2312" pitchFamily="49" charset="-122"/>
                <a:ea typeface="楷体_GB2312"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fld id="{F0E4D2F6-7DB8-498A-8636-47F6CE98568C}" type="datetime1">
              <a:rPr lang="zh-CN" altLang="en-US" smtClean="0">
                <a:solidFill>
                  <a:srgbClr val="000000"/>
                </a:solidFill>
              </a:rPr>
              <a:pPr>
                <a:defRPr/>
              </a:pPr>
              <a:t>2021/6/11</a:t>
            </a:fld>
            <a:endParaRPr lang="zh-CN" altLang="en-US">
              <a:solidFill>
                <a:srgbClr val="000000"/>
              </a:solidFill>
            </a:endParaRPr>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sz="1600"/>
            </a:lvl1pPr>
          </a:lstStyle>
          <a:p>
            <a:pPr>
              <a:defRPr/>
            </a:pPr>
            <a:fld id="{8F7798FF-F770-46DC-81D9-0975D981B165}" type="slidenum">
              <a:rPr lang="zh-CN" altLang="en-US" smtClean="0">
                <a:solidFill>
                  <a:srgbClr val="000000"/>
                </a:solidFill>
              </a:rPr>
              <a:pPr>
                <a:defRPr/>
              </a:pPr>
              <a:t>‹#›</a:t>
            </a:fld>
            <a:r>
              <a:rPr lang="en-US" altLang="zh-CN">
                <a:solidFill>
                  <a:srgbClr val="000000"/>
                </a:solidFill>
              </a:rPr>
              <a:t>/19</a:t>
            </a:r>
            <a:endParaRPr lang="zh-CN" altLang="en-US" dirty="0">
              <a:solidFill>
                <a:srgbClr val="000000"/>
              </a:solidFill>
            </a:endParaRPr>
          </a:p>
        </p:txBody>
      </p:sp>
    </p:spTree>
    <p:extLst>
      <p:ext uri="{BB962C8B-B14F-4D97-AF65-F5344CB8AC3E}">
        <p14:creationId xmlns:p14="http://schemas.microsoft.com/office/powerpoint/2010/main" val="1631098828"/>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0175DF88-0FC1-4FA8-B7C6-DE193B4A3349}" type="datetime1">
              <a:rPr lang="zh-CN" altLang="en-US" smtClean="0">
                <a:solidFill>
                  <a:srgbClr val="000000"/>
                </a:solidFill>
              </a:rPr>
              <a:pPr>
                <a:defRPr/>
              </a:pPr>
              <a:t>2021/6/11</a:t>
            </a:fld>
            <a:endParaRPr lang="zh-CN" altLang="en-US">
              <a:solidFill>
                <a:srgbClr val="000000"/>
              </a:solidFill>
            </a:endParaRPr>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839DD6-7899-46C9-A085-D7A24A1B5455}" type="slidenum">
              <a:rPr lang="zh-CN" altLang="en-US" smtClean="0">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559221935"/>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a_1"/>
          <p:cNvPicPr>
            <a:picLocks noChangeAspect="1" noChangeArrowheads="1"/>
          </p:cNvPicPr>
          <p:nvPr/>
        </p:nvPicPr>
        <p:blipFill>
          <a:blip r:embed="rId3" cstate="print">
            <a:extLst>
              <a:ext uri="{28A0092B-C50C-407E-A947-70E740481C1C}">
                <a14:useLocalDpi xmlns:a14="http://schemas.microsoft.com/office/drawing/2010/main" val="0"/>
              </a:ext>
            </a:extLst>
          </a:blip>
          <a:srcRect l="2174"/>
          <a:stretch>
            <a:fillRect/>
          </a:stretch>
        </p:blipFill>
        <p:spPr bwMode="auto">
          <a:xfrm>
            <a:off x="0" y="0"/>
            <a:ext cx="121920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2"/>
          <p:cNvSpPr>
            <a:spLocks noChangeArrowheads="1"/>
          </p:cNvSpPr>
          <p:nvPr/>
        </p:nvSpPr>
        <p:spPr bwMode="gray">
          <a:xfrm>
            <a:off x="0" y="2590800"/>
            <a:ext cx="12192000" cy="1066800"/>
          </a:xfrm>
          <a:prstGeom prst="rect">
            <a:avLst/>
          </a:prstGeom>
          <a:gradFill rotWithShape="1">
            <a:gsLst>
              <a:gs pos="0">
                <a:srgbClr val="3191D3"/>
              </a:gs>
              <a:gs pos="100000">
                <a:srgbClr val="174362"/>
              </a:gs>
            </a:gsLst>
            <a:lin ang="5400000" scaled="1"/>
          </a:gradFill>
          <a:ln w="9525">
            <a:no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Line 26"/>
          <p:cNvSpPr>
            <a:spLocks noChangeShapeType="1"/>
          </p:cNvSpPr>
          <p:nvPr/>
        </p:nvSpPr>
        <p:spPr bwMode="auto">
          <a:xfrm>
            <a:off x="0" y="3657600"/>
            <a:ext cx="12192000" cy="0"/>
          </a:xfrm>
          <a:prstGeom prst="line">
            <a:avLst/>
          </a:prstGeom>
          <a:noFill/>
          <a:ln w="38100">
            <a:solidFill>
              <a:srgbClr val="FFFFFF"/>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Line 27"/>
          <p:cNvSpPr>
            <a:spLocks noChangeShapeType="1"/>
          </p:cNvSpPr>
          <p:nvPr/>
        </p:nvSpPr>
        <p:spPr bwMode="auto">
          <a:xfrm>
            <a:off x="0" y="2590800"/>
            <a:ext cx="12192000" cy="0"/>
          </a:xfrm>
          <a:prstGeom prst="line">
            <a:avLst/>
          </a:prstGeom>
          <a:noFill/>
          <a:ln w="38100">
            <a:solidFill>
              <a:srgbClr val="FFFFFF"/>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Rectangle 29"/>
          <p:cNvSpPr>
            <a:spLocks noChangeArrowheads="1"/>
          </p:cNvSpPr>
          <p:nvPr/>
        </p:nvSpPr>
        <p:spPr bwMode="gray">
          <a:xfrm>
            <a:off x="1" y="0"/>
            <a:ext cx="12189884" cy="1447800"/>
          </a:xfrm>
          <a:prstGeom prst="rect">
            <a:avLst/>
          </a:prstGeom>
          <a:gradFill rotWithShape="1">
            <a:gsLst>
              <a:gs pos="0">
                <a:srgbClr val="81CFEB">
                  <a:alpha val="18999"/>
                </a:srgbClr>
              </a:gs>
              <a:gs pos="100000">
                <a:srgbClr val="FFFFFF"/>
              </a:gs>
            </a:gsLst>
            <a:lin ang="5400000" scaled="1"/>
          </a:gradFill>
          <a:ln w="0" algn="ctr">
            <a:no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Rectangle 33"/>
          <p:cNvSpPr>
            <a:spLocks noChangeArrowheads="1"/>
          </p:cNvSpPr>
          <p:nvPr/>
        </p:nvSpPr>
        <p:spPr bwMode="auto">
          <a:xfrm>
            <a:off x="0" y="1447800"/>
            <a:ext cx="12192000" cy="1143000"/>
          </a:xfrm>
          <a:prstGeom prst="rect">
            <a:avLst/>
          </a:prstGeom>
          <a:solidFill>
            <a:srgbClr val="FFFFFF"/>
          </a:solidFill>
          <a:ln w="9525">
            <a:no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 name="Line 34"/>
          <p:cNvSpPr>
            <a:spLocks noChangeShapeType="1"/>
          </p:cNvSpPr>
          <p:nvPr/>
        </p:nvSpPr>
        <p:spPr bwMode="auto">
          <a:xfrm>
            <a:off x="0" y="2590800"/>
            <a:ext cx="12192000" cy="0"/>
          </a:xfrm>
          <a:prstGeom prst="line">
            <a:avLst/>
          </a:prstGeom>
          <a:noFill/>
          <a:ln w="38100">
            <a:solidFill>
              <a:srgbClr val="FFFFFF"/>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4634" y="1292226"/>
            <a:ext cx="832273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H:\Picture\收藏\WHU\library (8).jpg"/>
          <p:cNvPicPr>
            <a:picLocks noChangeAspect="1" noChangeArrowheads="1"/>
          </p:cNvPicPr>
          <p:nvPr/>
        </p:nvPicPr>
        <p:blipFill rotWithShape="1">
          <a:blip r:embed="rId5" cstate="print"/>
          <a:srcRect b="33801"/>
          <a:stretch>
            <a:fillRect/>
          </a:stretch>
        </p:blipFill>
        <p:spPr bwMode="auto">
          <a:xfrm>
            <a:off x="9378951" y="5918200"/>
            <a:ext cx="1291167" cy="895350"/>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4" name="Picture 7" descr="H:\Picture\收藏\WHU\0verview.jpg"/>
          <p:cNvPicPr>
            <a:picLocks noChangeAspect="1" noChangeArrowheads="1"/>
          </p:cNvPicPr>
          <p:nvPr/>
        </p:nvPicPr>
        <p:blipFill rotWithShape="1">
          <a:blip r:embed="rId6" cstate="print"/>
          <a:srcRect r="16718"/>
          <a:stretch>
            <a:fillRect/>
          </a:stretch>
        </p:blipFill>
        <p:spPr bwMode="auto">
          <a:xfrm>
            <a:off x="9362018" y="4941889"/>
            <a:ext cx="1308100"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5" name="Picture 8" descr="H:\Picture\收藏\WHU\castle (2).jpg"/>
          <p:cNvPicPr>
            <a:picLocks noChangeAspect="1" noChangeArrowheads="1"/>
          </p:cNvPicPr>
          <p:nvPr/>
        </p:nvPicPr>
        <p:blipFill rotWithShape="1">
          <a:blip r:embed="rId7" cstate="print"/>
          <a:srcRect l="19049"/>
          <a:stretch>
            <a:fillRect/>
          </a:stretch>
        </p:blipFill>
        <p:spPr bwMode="auto">
          <a:xfrm>
            <a:off x="10801351" y="5913438"/>
            <a:ext cx="1295400" cy="900112"/>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6" name="Picture 11" descr="H:\Picture\收藏\WHU\武大经典照片\侧望行政楼.jpg"/>
          <p:cNvPicPr>
            <a:picLocks noChangeAspect="1" noChangeArrowheads="1"/>
          </p:cNvPicPr>
          <p:nvPr/>
        </p:nvPicPr>
        <p:blipFill rotWithShape="1">
          <a:blip r:embed="rId8" cstate="print"/>
          <a:srcRect r="19149"/>
          <a:stretch>
            <a:fillRect/>
          </a:stretch>
        </p:blipFill>
        <p:spPr bwMode="auto">
          <a:xfrm>
            <a:off x="10801351" y="4941889"/>
            <a:ext cx="1295400"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7" name="Picture 13" descr="H:\Picture\收藏\WHU\经典\large_12184o69.jpg"/>
          <p:cNvPicPr>
            <a:picLocks noChangeAspect="1" noChangeArrowheads="1"/>
          </p:cNvPicPr>
          <p:nvPr/>
        </p:nvPicPr>
        <p:blipFill rotWithShape="1">
          <a:blip r:embed="rId9" cstate="print"/>
          <a:srcRect l="1250" t="1866" r="1563" b="2955"/>
          <a:stretch>
            <a:fillRect/>
          </a:stretch>
        </p:blipFill>
        <p:spPr bwMode="auto">
          <a:xfrm>
            <a:off x="7943851" y="5913438"/>
            <a:ext cx="1320800" cy="900112"/>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8" name="Picture 14" descr="H:\Picture\收藏\WHU\frontdoor.jpg"/>
          <p:cNvPicPr>
            <a:picLocks noChangeAspect="1" noChangeArrowheads="1"/>
          </p:cNvPicPr>
          <p:nvPr/>
        </p:nvPicPr>
        <p:blipFill rotWithShape="1">
          <a:blip r:embed="rId10" cstate="print"/>
          <a:srcRect l="13908" t="5538" r="13954" b="7088"/>
          <a:stretch>
            <a:fillRect/>
          </a:stretch>
        </p:blipFill>
        <p:spPr bwMode="auto">
          <a:xfrm>
            <a:off x="10801351" y="3933826"/>
            <a:ext cx="1308100" cy="898525"/>
          </a:xfrm>
          <a:prstGeom prst="rect">
            <a:avLst/>
          </a:prstGeom>
          <a:ln w="22225" cap="sq">
            <a:solidFill>
              <a:schemeClr val="bg1"/>
            </a:solidFill>
            <a:prstDash val="solid"/>
            <a:miter lim="800000"/>
            <a:headEnd/>
            <a:tailEnd/>
          </a:ln>
          <a:effectLst>
            <a:outerShdw blurRad="50800" dist="38100" dir="2700000" algn="tl" rotWithShape="0">
              <a:srgbClr val="000000">
                <a:alpha val="43000"/>
              </a:srgbClr>
            </a:outerShdw>
          </a:effectLst>
        </p:spPr>
      </p:pic>
      <p:sp>
        <p:nvSpPr>
          <p:cNvPr id="4098" name="Rectangle 2"/>
          <p:cNvSpPr>
            <a:spLocks noGrp="1" noChangeArrowheads="1"/>
          </p:cNvSpPr>
          <p:nvPr>
            <p:ph type="ctrTitle"/>
          </p:nvPr>
        </p:nvSpPr>
        <p:spPr>
          <a:xfrm>
            <a:off x="1219200" y="2743200"/>
            <a:ext cx="10363200" cy="685800"/>
          </a:xfrm>
        </p:spPr>
        <p:txBody>
          <a:bodyPr/>
          <a:lstStyle>
            <a:lvl1pPr algn="ctr">
              <a:defRPr>
                <a:solidFill>
                  <a:schemeClr val="bg1"/>
                </a:solidFill>
              </a:defRPr>
            </a:lvl1pPr>
          </a:lstStyle>
          <a:p>
            <a:r>
              <a:rPr lang="zh-CN" altLang="en-US"/>
              <a:t>单击此处编辑母版标题样式</a:t>
            </a:r>
            <a:endParaRPr lang="zh-CN" altLang="en-US" dirty="0"/>
          </a:p>
        </p:txBody>
      </p:sp>
      <p:sp>
        <p:nvSpPr>
          <p:cNvPr id="4099" name="Rectangle 3"/>
          <p:cNvSpPr>
            <a:spLocks noGrp="1" noChangeArrowheads="1"/>
          </p:cNvSpPr>
          <p:nvPr>
            <p:ph type="subTitle" idx="1"/>
          </p:nvPr>
        </p:nvSpPr>
        <p:spPr>
          <a:xfrm>
            <a:off x="1828800" y="3733800"/>
            <a:ext cx="8534400" cy="533400"/>
          </a:xfrm>
        </p:spPr>
        <p:txBody>
          <a:bodyPr/>
          <a:lstStyle>
            <a:lvl1pPr marL="0" indent="0" algn="ctr">
              <a:buFontTx/>
              <a:buNone/>
              <a:defRPr sz="2400" b="1">
                <a:solidFill>
                  <a:schemeClr val="accent2"/>
                </a:solidFill>
              </a:defRPr>
            </a:lvl1pPr>
          </a:lstStyle>
          <a:p>
            <a:r>
              <a:rPr lang="zh-CN" altLang="en-US" dirty="0"/>
              <a:t>单击此处编辑母版副标题样式</a:t>
            </a:r>
          </a:p>
        </p:txBody>
      </p:sp>
      <p:sp>
        <p:nvSpPr>
          <p:cNvPr id="19" name="Rectangle 4"/>
          <p:cNvSpPr>
            <a:spLocks noGrp="1" noChangeArrowheads="1"/>
          </p:cNvSpPr>
          <p:nvPr>
            <p:ph type="dt" sz="half" idx="10"/>
          </p:nvPr>
        </p:nvSpPr>
        <p:spPr/>
        <p:txBody>
          <a:bodyPr/>
          <a:lstStyle>
            <a:lvl1pPr>
              <a:defRPr/>
            </a:lvl1pPr>
          </a:lstStyle>
          <a:p>
            <a:pPr>
              <a:defRPr/>
            </a:pPr>
            <a:fld id="{750E8348-A042-42D6-A8A5-8394B4D88665}" type="datetime1">
              <a:rPr lang="zh-CN" altLang="en-US" smtClean="0">
                <a:solidFill>
                  <a:srgbClr val="000000"/>
                </a:solidFill>
              </a:rPr>
              <a:pPr>
                <a:defRPr/>
              </a:pPr>
              <a:t>2021/6/11</a:t>
            </a:fld>
            <a:endParaRPr lang="zh-CN" altLang="en-US">
              <a:solidFill>
                <a:srgbClr val="000000"/>
              </a:solidFill>
            </a:endParaRPr>
          </a:p>
        </p:txBody>
      </p:sp>
      <p:sp>
        <p:nvSpPr>
          <p:cNvPr id="20" name="Rectangle 5"/>
          <p:cNvSpPr>
            <a:spLocks noGrp="1" noChangeArrowheads="1"/>
          </p:cNvSpPr>
          <p:nvPr>
            <p:ph type="ftr" sz="quarter" idx="11"/>
          </p:nvPr>
        </p:nvSpPr>
        <p:spPr>
          <a:xfrm>
            <a:off x="4165600" y="6245225"/>
            <a:ext cx="38608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21" name="Rectangle 6"/>
          <p:cNvSpPr>
            <a:spLocks noGrp="1" noChangeArrowheads="1"/>
          </p:cNvSpPr>
          <p:nvPr>
            <p:ph type="sldNum" sz="quarter" idx="12"/>
          </p:nvPr>
        </p:nvSpPr>
        <p:spPr/>
        <p:txBody>
          <a:bodyPr/>
          <a:lstStyle>
            <a:lvl1pPr>
              <a:defRPr/>
            </a:lvl1pPr>
          </a:lstStyle>
          <a:p>
            <a:pPr>
              <a:defRPr/>
            </a:pPr>
            <a:fld id="{4787B197-E973-49A4-B087-5B612F68B47D}" type="slidenum">
              <a:rPr lang="zh-CN" altLang="en-US" smtClean="0">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3346394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320800" y="152400"/>
            <a:ext cx="9767755" cy="609600"/>
          </a:xfrm>
        </p:spPr>
        <p:txBody>
          <a:bodyPr/>
          <a:lstStyle>
            <a:lvl1pPr algn="l">
              <a:defRPr b="0" baseline="0">
                <a:latin typeface="Times New Roman" panose="02020603050405020304" pitchFamily="18" charset="0"/>
                <a:ea typeface="黑体" panose="0201060906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1320800" y="914400"/>
            <a:ext cx="9959776" cy="5105400"/>
          </a:xfrm>
        </p:spPr>
        <p:txBody>
          <a:bodyPr/>
          <a:lstStyle>
            <a:lvl1pPr>
              <a:defRPr>
                <a:latin typeface="楷体_GB2312" pitchFamily="49" charset="-122"/>
                <a:ea typeface="楷体_GB2312" pitchFamily="49" charset="-122"/>
              </a:defRPr>
            </a:lvl1pPr>
            <a:lvl2pPr>
              <a:defRPr>
                <a:latin typeface="楷体_GB2312" pitchFamily="49" charset="-122"/>
                <a:ea typeface="楷体_GB2312" pitchFamily="49" charset="-122"/>
              </a:defRPr>
            </a:lvl2pPr>
            <a:lvl3pPr>
              <a:defRPr>
                <a:latin typeface="楷体_GB2312" pitchFamily="49" charset="-122"/>
                <a:ea typeface="楷体_GB2312" pitchFamily="49" charset="-122"/>
              </a:defRPr>
            </a:lvl3pPr>
            <a:lvl4pPr>
              <a:defRPr>
                <a:latin typeface="楷体_GB2312" pitchFamily="49" charset="-122"/>
                <a:ea typeface="楷体_GB2312" pitchFamily="49" charset="-122"/>
              </a:defRPr>
            </a:lvl4pPr>
            <a:lvl5pPr>
              <a:defRPr>
                <a:latin typeface="楷体_GB2312" pitchFamily="49" charset="-122"/>
                <a:ea typeface="楷体_GB2312"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fld id="{F0E4D2F6-7DB8-498A-8636-47F6CE98568C}" type="datetime1">
              <a:rPr lang="zh-CN" altLang="en-US" smtClean="0">
                <a:solidFill>
                  <a:srgbClr val="000000"/>
                </a:solidFill>
              </a:rPr>
              <a:pPr>
                <a:defRPr/>
              </a:pPr>
              <a:t>2021/6/11</a:t>
            </a:fld>
            <a:endParaRPr lang="zh-CN" altLang="en-US">
              <a:solidFill>
                <a:srgbClr val="000000"/>
              </a:solidFill>
            </a:endParaRPr>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6" name="Rectangle 6"/>
          <p:cNvSpPr>
            <a:spLocks noGrp="1" noChangeArrowheads="1"/>
          </p:cNvSpPr>
          <p:nvPr>
            <p:ph type="sldNum" sz="quarter" idx="12"/>
          </p:nvPr>
        </p:nvSpPr>
        <p:spPr/>
        <p:txBody>
          <a:bodyPr/>
          <a:lstStyle>
            <a:lvl1pPr>
              <a:defRPr sz="1600"/>
            </a:lvl1pPr>
          </a:lstStyle>
          <a:p>
            <a:pPr>
              <a:defRPr/>
            </a:pPr>
            <a:fld id="{8F7798FF-F770-46DC-81D9-0975D981B165}" type="slidenum">
              <a:rPr lang="zh-CN" altLang="en-US" smtClean="0">
                <a:solidFill>
                  <a:srgbClr val="000000"/>
                </a:solidFill>
              </a:rPr>
              <a:pPr>
                <a:defRPr/>
              </a:pPr>
              <a:t>‹#›</a:t>
            </a:fld>
            <a:r>
              <a:rPr lang="en-US" altLang="zh-CN">
                <a:solidFill>
                  <a:srgbClr val="000000"/>
                </a:solidFill>
              </a:rPr>
              <a:t>/19</a:t>
            </a:r>
            <a:endParaRPr lang="zh-CN" altLang="en-US" dirty="0">
              <a:solidFill>
                <a:srgbClr val="000000"/>
              </a:solidFill>
            </a:endParaRPr>
          </a:p>
        </p:txBody>
      </p:sp>
    </p:spTree>
    <p:extLst>
      <p:ext uri="{BB962C8B-B14F-4D97-AF65-F5344CB8AC3E}">
        <p14:creationId xmlns:p14="http://schemas.microsoft.com/office/powerpoint/2010/main" val="326513728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0175DF88-0FC1-4FA8-B7C6-DE193B4A3349}" type="datetime1">
              <a:rPr lang="zh-CN" altLang="en-US" smtClean="0">
                <a:solidFill>
                  <a:srgbClr val="000000"/>
                </a:solidFill>
              </a:rPr>
              <a:pPr>
                <a:defRPr/>
              </a:pPr>
              <a:t>2021/6/11</a:t>
            </a:fld>
            <a:endParaRPr lang="zh-CN" altLang="en-US">
              <a:solidFill>
                <a:srgbClr val="000000"/>
              </a:solidFill>
            </a:endParaRPr>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solidFill>
                <a:srgbClr val="000000"/>
              </a:solidFill>
            </a:endParaRPr>
          </a:p>
        </p:txBody>
      </p:sp>
      <p:sp>
        <p:nvSpPr>
          <p:cNvPr id="4" name="Rectangle 6"/>
          <p:cNvSpPr>
            <a:spLocks noGrp="1" noChangeArrowheads="1"/>
          </p:cNvSpPr>
          <p:nvPr>
            <p:ph type="sldNum" sz="quarter" idx="12"/>
          </p:nvPr>
        </p:nvSpPr>
        <p:spPr/>
        <p:txBody>
          <a:bodyPr/>
          <a:lstStyle>
            <a:lvl1pPr>
              <a:defRPr/>
            </a:lvl1pPr>
          </a:lstStyle>
          <a:p>
            <a:pPr>
              <a:defRPr/>
            </a:pPr>
            <a:fld id="{99839DD6-7899-46C9-A085-D7A24A1B5455}" type="slidenum">
              <a:rPr lang="zh-CN" altLang="en-US" smtClean="0">
                <a:solidFill>
                  <a:srgbClr val="000000"/>
                </a:solidFill>
              </a:rPr>
              <a:pPr>
                <a:defRPr/>
              </a:pPr>
              <a:t>‹#›</a:t>
            </a:fld>
            <a:endParaRPr lang="zh-CN" altLang="en-US">
              <a:solidFill>
                <a:srgbClr val="000000"/>
              </a:solidFill>
            </a:endParaRPr>
          </a:p>
        </p:txBody>
      </p:sp>
    </p:spTree>
    <p:extLst>
      <p:ext uri="{BB962C8B-B14F-4D97-AF65-F5344CB8AC3E}">
        <p14:creationId xmlns:p14="http://schemas.microsoft.com/office/powerpoint/2010/main" val="2499799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FF78C-96CA-4D4F-861C-4D4DAC78486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12AD12-D851-4083-9267-1A386B3A9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70F911F-0F67-480C-BFF3-C445CEE09CB1}"/>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5" name="页脚占位符 4">
            <a:extLst>
              <a:ext uri="{FF2B5EF4-FFF2-40B4-BE49-F238E27FC236}">
                <a16:creationId xmlns:a16="http://schemas.microsoft.com/office/drawing/2014/main" id="{47357422-092A-4249-9187-6974DEA50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A53FA2-6B2A-4144-BAEE-DBC5001B7A59}"/>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3567073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odule 2 - Blank">
    <p:spTree>
      <p:nvGrpSpPr>
        <p:cNvPr id="1" name=""/>
        <p:cNvGrpSpPr/>
        <p:nvPr/>
      </p:nvGrpSpPr>
      <p:grpSpPr>
        <a:xfrm>
          <a:off x="0" y="0"/>
          <a:ext cx="0" cy="0"/>
          <a:chOff x="0" y="0"/>
          <a:chExt cx="0" cy="0"/>
        </a:xfrm>
      </p:grpSpPr>
      <p:sp>
        <p:nvSpPr>
          <p:cNvPr id="17" name="Text Placeholder 3"/>
          <p:cNvSpPr>
            <a:spLocks noGrp="1"/>
          </p:cNvSpPr>
          <p:nvPr>
            <p:ph type="body" sz="quarter" idx="14" hasCustomPrompt="1"/>
          </p:nvPr>
        </p:nvSpPr>
        <p:spPr>
          <a:xfrm>
            <a:off x="609600" y="614903"/>
            <a:ext cx="8697496" cy="436879"/>
          </a:xfrm>
          <a:prstGeom prst="rect">
            <a:avLst/>
          </a:prstGeom>
        </p:spPr>
        <p:txBody>
          <a:bodyPr anchor="b"/>
          <a:lstStyle>
            <a:lvl1pPr marL="0" indent="0">
              <a:buNone/>
              <a:defRPr sz="2400" b="1" baseline="0">
                <a:solidFill>
                  <a:srgbClr val="002A5B"/>
                </a:solidFill>
                <a:latin typeface="Samsung InterFace" pitchFamily="34" charset="0"/>
                <a:cs typeface="Arial" panose="020B0604020202020204" pitchFamily="34" charset="0"/>
              </a:defRPr>
            </a:lvl1pPr>
          </a:lstStyle>
          <a:p>
            <a:pPr lvl="0"/>
            <a:r>
              <a:rPr lang="en-US" dirty="0"/>
              <a:t>Slide title</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80263" y="568211"/>
            <a:ext cx="2095792" cy="276264"/>
          </a:xfrm>
          <a:prstGeom prst="rect">
            <a:avLst/>
          </a:prstGeom>
        </p:spPr>
      </p:pic>
      <p:sp>
        <p:nvSpPr>
          <p:cNvPr id="8" name="Date Placeholder 3"/>
          <p:cNvSpPr>
            <a:spLocks noGrp="1"/>
          </p:cNvSpPr>
          <p:nvPr>
            <p:ph type="dt" sz="half" idx="2"/>
          </p:nvPr>
        </p:nvSpPr>
        <p:spPr>
          <a:xfrm>
            <a:off x="611455" y="6508115"/>
            <a:ext cx="1238860" cy="270361"/>
          </a:xfrm>
          <a:prstGeom prst="rect">
            <a:avLst/>
          </a:prstGeom>
        </p:spPr>
        <p:txBody>
          <a:bodyPr/>
          <a:lstStyle>
            <a:lvl1pPr>
              <a:defRPr sz="1050">
                <a:solidFill>
                  <a:srgbClr val="7F7F7F"/>
                </a:solidFill>
                <a:latin typeface="Samsung InterFace" pitchFamily="34" charset="0"/>
              </a:defRPr>
            </a:lvl1pPr>
          </a:lstStyle>
          <a:p>
            <a:fld id="{040E77AB-D186-4E62-8C9D-9EBEB6F01CA6}" type="datetime1">
              <a:rPr lang="en-US" smtClean="0"/>
              <a:pPr/>
              <a:t>6/11/2021</a:t>
            </a:fld>
            <a:endParaRPr lang="en-US" dirty="0"/>
          </a:p>
        </p:txBody>
      </p:sp>
      <p:sp>
        <p:nvSpPr>
          <p:cNvPr id="9" name="Footer Placeholder 4"/>
          <p:cNvSpPr>
            <a:spLocks noGrp="1"/>
          </p:cNvSpPr>
          <p:nvPr>
            <p:ph type="ftr" sz="quarter" idx="3"/>
          </p:nvPr>
        </p:nvSpPr>
        <p:spPr>
          <a:xfrm>
            <a:off x="2151529" y="6508115"/>
            <a:ext cx="8233185" cy="270361"/>
          </a:xfrm>
          <a:prstGeom prst="rect">
            <a:avLst/>
          </a:prstGeom>
        </p:spPr>
        <p:txBody>
          <a:bodyPr/>
          <a:lstStyle>
            <a:lvl1pPr>
              <a:defRPr sz="1050">
                <a:solidFill>
                  <a:srgbClr val="7F7F7F"/>
                </a:solidFill>
                <a:latin typeface="Samsung InterFace" pitchFamily="34" charset="0"/>
              </a:defRPr>
            </a:lvl1pPr>
          </a:lstStyle>
          <a:p>
            <a:pPr algn="ctr" fontAlgn="base">
              <a:spcBef>
                <a:spcPct val="0"/>
              </a:spcBef>
              <a:spcAft>
                <a:spcPct val="0"/>
              </a:spcAft>
            </a:pPr>
            <a:r>
              <a:rPr lang="en-US"/>
              <a:t>© Samsung 2013. All rights reserved.</a:t>
            </a:r>
            <a:endParaRPr lang="en-US" dirty="0"/>
          </a:p>
        </p:txBody>
      </p:sp>
      <p:sp>
        <p:nvSpPr>
          <p:cNvPr id="10" name="Slide Number Placeholder 5"/>
          <p:cNvSpPr>
            <a:spLocks noGrp="1"/>
          </p:cNvSpPr>
          <p:nvPr>
            <p:ph type="sldNum" sz="quarter" idx="4"/>
          </p:nvPr>
        </p:nvSpPr>
        <p:spPr>
          <a:xfrm>
            <a:off x="10693235" y="6508115"/>
            <a:ext cx="882820" cy="270361"/>
          </a:xfrm>
          <a:prstGeom prst="rect">
            <a:avLst/>
          </a:prstGeom>
        </p:spPr>
        <p:txBody>
          <a:bodyPr/>
          <a:lstStyle>
            <a:lvl1pPr algn="r">
              <a:defRPr sz="1050">
                <a:solidFill>
                  <a:srgbClr val="7F7F7F"/>
                </a:solidFill>
                <a:latin typeface="Samsung InterFace" pitchFamily="34" charset="0"/>
              </a:defRPr>
            </a:lvl1pPr>
          </a:lstStyle>
          <a:p>
            <a:fld id="{E9FF3124-0A41-4C8B-A9C1-E4EA63CDDCA0}" type="slidenum">
              <a:rPr lang="en-US" smtClean="0"/>
              <a:pPr/>
              <a:t>‹#›</a:t>
            </a:fld>
            <a:endParaRPr lang="en-US" dirty="0"/>
          </a:p>
        </p:txBody>
      </p:sp>
    </p:spTree>
    <p:extLst>
      <p:ext uri="{BB962C8B-B14F-4D97-AF65-F5344CB8AC3E}">
        <p14:creationId xmlns:p14="http://schemas.microsoft.com/office/powerpoint/2010/main" val="396084107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72767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35427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21011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defTabSz="457200"/>
            <a:fld id="{B3059DBC-31C9-4CF5-8347-D834222C8085}" type="datetimeFigureOut">
              <a:rPr lang="en-US" smtClean="0"/>
              <a:pPr defTabSz="457200"/>
              <a:t>6/11/2021</a:t>
            </a:fld>
            <a:endParaRPr lang="en-US"/>
          </a:p>
        </p:txBody>
      </p:sp>
      <p:sp>
        <p:nvSpPr>
          <p:cNvPr id="5" name="Footer Placeholder 4"/>
          <p:cNvSpPr>
            <a:spLocks noGrp="1"/>
          </p:cNvSpPr>
          <p:nvPr>
            <p:ph type="ftr" sz="quarter" idx="11"/>
          </p:nvPr>
        </p:nvSpPr>
        <p:spPr/>
        <p:txBody>
          <a:bodyPr/>
          <a:lstStyle/>
          <a:p>
            <a:pPr defTabSz="457200"/>
            <a:endParaRPr lang="en-US"/>
          </a:p>
        </p:txBody>
      </p:sp>
      <p:sp>
        <p:nvSpPr>
          <p:cNvPr id="6" name="Slide Number Placeholder 5"/>
          <p:cNvSpPr>
            <a:spLocks noGrp="1"/>
          </p:cNvSpPr>
          <p:nvPr>
            <p:ph type="sldNum" sz="quarter" idx="12"/>
          </p:nvPr>
        </p:nvSpPr>
        <p:spPr/>
        <p:txBody>
          <a:bodyPr/>
          <a:lstStyle/>
          <a:p>
            <a:pPr defTabSz="457200"/>
            <a:fld id="{8C1411FC-8722-4B99-9981-F24A235A588F}" type="slidenum">
              <a:rPr lang="en-US" smtClean="0"/>
              <a:pPr defTabSz="45720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5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幼圆" panose="02010509060101010101" pitchFamily="49" charset="-122"/>
                <a:ea typeface="幼圆" panose="020105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pPr defTabSz="457200"/>
            <a:fld id="{B3059DBC-31C9-4CF5-8347-D834222C8085}" type="datetimeFigureOut">
              <a:rPr lang="en-US" smtClean="0"/>
              <a:pPr defTabSz="457200"/>
              <a:t>6/11/2021</a:t>
            </a:fld>
            <a:endParaRPr lang="en-US"/>
          </a:p>
        </p:txBody>
      </p:sp>
      <p:sp>
        <p:nvSpPr>
          <p:cNvPr id="5" name="Footer Placeholder 4"/>
          <p:cNvSpPr>
            <a:spLocks noGrp="1"/>
          </p:cNvSpPr>
          <p:nvPr>
            <p:ph type="ftr" sz="quarter" idx="11"/>
          </p:nvPr>
        </p:nvSpPr>
        <p:spPr/>
        <p:txBody>
          <a:bodyPr/>
          <a:lstStyle/>
          <a:p>
            <a:pPr defTabSz="457200"/>
            <a:endParaRPr lang="en-US"/>
          </a:p>
        </p:txBody>
      </p:sp>
      <p:sp>
        <p:nvSpPr>
          <p:cNvPr id="6" name="Slide Number Placeholder 5"/>
          <p:cNvSpPr>
            <a:spLocks noGrp="1"/>
          </p:cNvSpPr>
          <p:nvPr>
            <p:ph type="sldNum" sz="quarter" idx="12"/>
          </p:nvPr>
        </p:nvSpPr>
        <p:spPr/>
        <p:txBody>
          <a:bodyPr/>
          <a:lstStyle/>
          <a:p>
            <a:pPr defTabSz="457200"/>
            <a:fld id="{8C1411FC-8722-4B99-9981-F24A235A588F}" type="slidenum">
              <a:rPr lang="en-US" smtClean="0"/>
              <a:pPr defTabSz="457200"/>
              <a:t>‹#›</a:t>
            </a:fld>
            <a:endParaRPr lang="en-US"/>
          </a:p>
        </p:txBody>
      </p:sp>
    </p:spTree>
    <p:extLst>
      <p:ext uri="{BB962C8B-B14F-4D97-AF65-F5344CB8AC3E}">
        <p14:creationId xmlns:p14="http://schemas.microsoft.com/office/powerpoint/2010/main" val="38938472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8874" y="1772034"/>
            <a:ext cx="11294252" cy="1164939"/>
          </a:xfrm>
          <a:prstGeom prst="rect">
            <a:avLst/>
          </a:prstGeom>
        </p:spPr>
        <p:txBody>
          <a:bodyPr wrap="square" lIns="0" tIns="0" rIns="0" bIns="0" anchor="ctr" anchorCtr="0">
            <a:noAutofit/>
          </a:bodyPr>
          <a:lstStyle>
            <a:lvl1pPr algn="ctr">
              <a:defRPr sz="4349" b="1" kern="1200" baseline="0" dirty="0">
                <a:solidFill>
                  <a:srgbClr val="9900CC"/>
                </a:solidFill>
                <a:latin typeface="Arial" panose="020B0604020202020204" pitchFamily="34" charset="0"/>
                <a:ea typeface="黑体" panose="02010609060101010101" pitchFamily="49" charset="-122"/>
                <a:cs typeface="+mj-cs"/>
              </a:defRPr>
            </a:lvl1pPr>
          </a:lstStyle>
          <a:p>
            <a:endParaRPr dirty="0"/>
          </a:p>
        </p:txBody>
      </p:sp>
      <p:sp>
        <p:nvSpPr>
          <p:cNvPr id="3" name="Holder 3"/>
          <p:cNvSpPr>
            <a:spLocks noGrp="1"/>
          </p:cNvSpPr>
          <p:nvPr>
            <p:ph type="subTitle" idx="4"/>
          </p:nvPr>
        </p:nvSpPr>
        <p:spPr>
          <a:xfrm>
            <a:off x="970148" y="3840480"/>
            <a:ext cx="10251705" cy="1714500"/>
          </a:xfrm>
          <a:prstGeom prst="rect">
            <a:avLst/>
          </a:prstGeom>
        </p:spPr>
        <p:txBody>
          <a:bodyPr wrap="square" lIns="0" tIns="0" rIns="0" bIns="0">
            <a:noAutofit/>
          </a:bodyPr>
          <a:lstStyle>
            <a:lvl1pPr marL="0" indent="0" algn="ctr">
              <a:buNone/>
              <a:defRPr sz="3443" b="1" kern="1200" baseline="0" dirty="0">
                <a:solidFill>
                  <a:srgbClr val="000000"/>
                </a:solidFill>
                <a:latin typeface="Times New Roman" panose="02020603050405020304" pitchFamily="18" charset="0"/>
                <a:ea typeface="楷体" panose="02010609060101010101" pitchFamily="49" charset="-122"/>
                <a:cs typeface="+mn-cs"/>
              </a:defRPr>
            </a:lvl1pPr>
          </a:lstStyle>
          <a:p>
            <a:endParaRPr dirty="0"/>
          </a:p>
        </p:txBody>
      </p:sp>
      <p:sp>
        <p:nvSpPr>
          <p:cNvPr id="7" name="Line 5"/>
          <p:cNvSpPr>
            <a:spLocks noChangeShapeType="1"/>
          </p:cNvSpPr>
          <p:nvPr userDrawn="1"/>
        </p:nvSpPr>
        <p:spPr bwMode="auto">
          <a:xfrm>
            <a:off x="5430" y="736430"/>
            <a:ext cx="12186570"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aphicFrame>
        <p:nvGraphicFramePr>
          <p:cNvPr id="8" name="Object 7"/>
          <p:cNvGraphicFramePr>
            <a:graphicFrameLocks noChangeAspect="1"/>
          </p:cNvGraphicFramePr>
          <p:nvPr userDrawn="1"/>
        </p:nvGraphicFramePr>
        <p:xfrm>
          <a:off x="-1" y="0"/>
          <a:ext cx="12192001" cy="739808"/>
        </p:xfrm>
        <a:graphic>
          <a:graphicData uri="http://schemas.openxmlformats.org/presentationml/2006/ole">
            <mc:AlternateContent xmlns:mc="http://schemas.openxmlformats.org/markup-compatibility/2006">
              <mc:Choice xmlns:v="urn:schemas-microsoft-com:vml" Requires="v">
                <p:oleObj name="Image" r:id="rId2" imgW="13320635" imgH="1079365" progId="">
                  <p:embed/>
                </p:oleObj>
              </mc:Choice>
              <mc:Fallback>
                <p:oleObj name="Image" r:id="rId2" imgW="13320635" imgH="1079365" progId="">
                  <p:embed/>
                  <p:pic>
                    <p:nvPicPr>
                      <p:cNvPr id="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7398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4"/>
          <p:cNvSpPr>
            <a:spLocks noChangeShapeType="1"/>
          </p:cNvSpPr>
          <p:nvPr userDrawn="1"/>
        </p:nvSpPr>
        <p:spPr bwMode="auto">
          <a:xfrm>
            <a:off x="5430" y="6593346"/>
            <a:ext cx="12183532"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10" name="Picture 10" descr="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 y="6616359"/>
            <a:ext cx="12191999" cy="30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6"/>
          <p:cNvSpPr>
            <a:spLocks/>
          </p:cNvSpPr>
          <p:nvPr userDrawn="1"/>
        </p:nvSpPr>
        <p:spPr bwMode="auto">
          <a:xfrm>
            <a:off x="681636" y="1012591"/>
            <a:ext cx="10828725" cy="5385141"/>
          </a:xfrm>
          <a:custGeom>
            <a:avLst/>
            <a:gdLst>
              <a:gd name="T0" fmla="*/ 2147483646 w 4049"/>
              <a:gd name="T1" fmla="*/ 2147483646 h 2343"/>
              <a:gd name="T2" fmla="*/ 2147483646 w 4049"/>
              <a:gd name="T3" fmla="*/ 2147483646 h 2343"/>
              <a:gd name="T4" fmla="*/ 2147483646 w 4049"/>
              <a:gd name="T5" fmla="*/ 2147483646 h 2343"/>
              <a:gd name="T6" fmla="*/ 2147483646 w 4049"/>
              <a:gd name="T7" fmla="*/ 2147483646 h 2343"/>
              <a:gd name="T8" fmla="*/ 2147483646 w 4049"/>
              <a:gd name="T9" fmla="*/ 2147483646 h 2343"/>
              <a:gd name="T10" fmla="*/ 2147483646 w 4049"/>
              <a:gd name="T11" fmla="*/ 2147483646 h 2343"/>
              <a:gd name="T12" fmla="*/ 2147483646 w 4049"/>
              <a:gd name="T13" fmla="*/ 2147483646 h 2343"/>
              <a:gd name="T14" fmla="*/ 2147483646 w 4049"/>
              <a:gd name="T15" fmla="*/ 2147483646 h 2343"/>
              <a:gd name="T16" fmla="*/ 2147483646 w 4049"/>
              <a:gd name="T17" fmla="*/ 2147483646 h 2343"/>
              <a:gd name="T18" fmla="*/ 2147483646 w 4049"/>
              <a:gd name="T19" fmla="*/ 2147483646 h 2343"/>
              <a:gd name="T20" fmla="*/ 2147483646 w 4049"/>
              <a:gd name="T21" fmla="*/ 2147483646 h 2343"/>
              <a:gd name="T22" fmla="*/ 2147483646 w 4049"/>
              <a:gd name="T23" fmla="*/ 2147483646 h 2343"/>
              <a:gd name="T24" fmla="*/ 2147483646 w 4049"/>
              <a:gd name="T25" fmla="*/ 2147483646 h 2343"/>
              <a:gd name="T26" fmla="*/ 2147483646 w 4049"/>
              <a:gd name="T27" fmla="*/ 2147483646 h 2343"/>
              <a:gd name="T28" fmla="*/ 2147483646 w 4049"/>
              <a:gd name="T29" fmla="*/ 2147483646 h 2343"/>
              <a:gd name="T30" fmla="*/ 2147483646 w 4049"/>
              <a:gd name="T31" fmla="*/ 2147483646 h 2343"/>
              <a:gd name="T32" fmla="*/ 2147483646 w 4049"/>
              <a:gd name="T33" fmla="*/ 2147483646 h 2343"/>
              <a:gd name="T34" fmla="*/ 2147483646 w 4049"/>
              <a:gd name="T35" fmla="*/ 2147483646 h 2343"/>
              <a:gd name="T36" fmla="*/ 2147483646 w 4049"/>
              <a:gd name="T37" fmla="*/ 2147483646 h 2343"/>
              <a:gd name="T38" fmla="*/ 2147483646 w 4049"/>
              <a:gd name="T39" fmla="*/ 2147483646 h 2343"/>
              <a:gd name="T40" fmla="*/ 2147483646 w 4049"/>
              <a:gd name="T41" fmla="*/ 2147483646 h 2343"/>
              <a:gd name="T42" fmla="*/ 2147483646 w 4049"/>
              <a:gd name="T43" fmla="*/ 2147483646 h 2343"/>
              <a:gd name="T44" fmla="*/ 2147483646 w 4049"/>
              <a:gd name="T45" fmla="*/ 2147483646 h 2343"/>
              <a:gd name="T46" fmla="*/ 2147483646 w 4049"/>
              <a:gd name="T47" fmla="*/ 2147483646 h 2343"/>
              <a:gd name="T48" fmla="*/ 2147483646 w 4049"/>
              <a:gd name="T49" fmla="*/ 2147483646 h 2343"/>
              <a:gd name="T50" fmla="*/ 2147483646 w 4049"/>
              <a:gd name="T51" fmla="*/ 2147483646 h 2343"/>
              <a:gd name="T52" fmla="*/ 2147483646 w 4049"/>
              <a:gd name="T53" fmla="*/ 2147483646 h 2343"/>
              <a:gd name="T54" fmla="*/ 2147483646 w 4049"/>
              <a:gd name="T55" fmla="*/ 2147483646 h 2343"/>
              <a:gd name="T56" fmla="*/ 2147483646 w 4049"/>
              <a:gd name="T57" fmla="*/ 2147483646 h 2343"/>
              <a:gd name="T58" fmla="*/ 2147483646 w 4049"/>
              <a:gd name="T59" fmla="*/ 2147483646 h 2343"/>
              <a:gd name="T60" fmla="*/ 2147483646 w 4049"/>
              <a:gd name="T61" fmla="*/ 2147483646 h 2343"/>
              <a:gd name="T62" fmla="*/ 2147483646 w 4049"/>
              <a:gd name="T63" fmla="*/ 2147483646 h 2343"/>
              <a:gd name="T64" fmla="*/ 2147483646 w 4049"/>
              <a:gd name="T65" fmla="*/ 2147483646 h 2343"/>
              <a:gd name="T66" fmla="*/ 2147483646 w 4049"/>
              <a:gd name="T67" fmla="*/ 2147483646 h 2343"/>
              <a:gd name="T68" fmla="*/ 2147483646 w 4049"/>
              <a:gd name="T69" fmla="*/ 2147483646 h 2343"/>
              <a:gd name="T70" fmla="*/ 2147483646 w 4049"/>
              <a:gd name="T71" fmla="*/ 2147483646 h 2343"/>
              <a:gd name="T72" fmla="*/ 2147483646 w 4049"/>
              <a:gd name="T73" fmla="*/ 2147483646 h 2343"/>
              <a:gd name="T74" fmla="*/ 2147483646 w 4049"/>
              <a:gd name="T75" fmla="*/ 2147483646 h 2343"/>
              <a:gd name="T76" fmla="*/ 2147483646 w 4049"/>
              <a:gd name="T77" fmla="*/ 2147483646 h 2343"/>
              <a:gd name="T78" fmla="*/ 2147483646 w 4049"/>
              <a:gd name="T79" fmla="*/ 2147483646 h 2343"/>
              <a:gd name="T80" fmla="*/ 2147483646 w 4049"/>
              <a:gd name="T81" fmla="*/ 2147483646 h 2343"/>
              <a:gd name="T82" fmla="*/ 2147483646 w 4049"/>
              <a:gd name="T83" fmla="*/ 2147483646 h 2343"/>
              <a:gd name="T84" fmla="*/ 2147483646 w 4049"/>
              <a:gd name="T85" fmla="*/ 2147483646 h 2343"/>
              <a:gd name="T86" fmla="*/ 2147483646 w 4049"/>
              <a:gd name="T87" fmla="*/ 2147483646 h 2343"/>
              <a:gd name="T88" fmla="*/ 2147483646 w 4049"/>
              <a:gd name="T89" fmla="*/ 2147483646 h 2343"/>
              <a:gd name="T90" fmla="*/ 2147483646 w 4049"/>
              <a:gd name="T91" fmla="*/ 2147483646 h 2343"/>
              <a:gd name="T92" fmla="*/ 2147483646 w 4049"/>
              <a:gd name="T93" fmla="*/ 2147483646 h 2343"/>
              <a:gd name="T94" fmla="*/ 2147483646 w 4049"/>
              <a:gd name="T95" fmla="*/ 2147483646 h 2343"/>
              <a:gd name="T96" fmla="*/ 2147483646 w 4049"/>
              <a:gd name="T97" fmla="*/ 2147483646 h 2343"/>
              <a:gd name="T98" fmla="*/ 2147483646 w 4049"/>
              <a:gd name="T99" fmla="*/ 2147483646 h 2343"/>
              <a:gd name="T100" fmla="*/ 2147483646 w 4049"/>
              <a:gd name="T101" fmla="*/ 2147483646 h 2343"/>
              <a:gd name="T102" fmla="*/ 2147483646 w 4049"/>
              <a:gd name="T103" fmla="*/ 2147483646 h 2343"/>
              <a:gd name="T104" fmla="*/ 2147483646 w 4049"/>
              <a:gd name="T105" fmla="*/ 2147483646 h 2343"/>
              <a:gd name="T106" fmla="*/ 2147483646 w 4049"/>
              <a:gd name="T107" fmla="*/ 2147483646 h 2343"/>
              <a:gd name="T108" fmla="*/ 2147483646 w 4049"/>
              <a:gd name="T109" fmla="*/ 2147483646 h 2343"/>
              <a:gd name="T110" fmla="*/ 2147483646 w 4049"/>
              <a:gd name="T111" fmla="*/ 2147483646 h 2343"/>
              <a:gd name="T112" fmla="*/ 2147483646 w 4049"/>
              <a:gd name="T113" fmla="*/ 2147483646 h 2343"/>
              <a:gd name="T114" fmla="*/ 2147483646 w 4049"/>
              <a:gd name="T115" fmla="*/ 2147483646 h 2343"/>
              <a:gd name="T116" fmla="*/ 2147483646 w 4049"/>
              <a:gd name="T117" fmla="*/ 2147483646 h 2343"/>
              <a:gd name="T118" fmla="*/ 2147483646 w 4049"/>
              <a:gd name="T119" fmla="*/ 2147483646 h 2343"/>
              <a:gd name="T120" fmla="*/ 2147483646 w 4049"/>
              <a:gd name="T121" fmla="*/ 2147483646 h 2343"/>
              <a:gd name="T122" fmla="*/ 2147483646 w 4049"/>
              <a:gd name="T123" fmla="*/ 2147483646 h 2343"/>
              <a:gd name="T124" fmla="*/ 2147483646 w 4049"/>
              <a:gd name="T125" fmla="*/ 2147483646 h 23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49" h="2343">
                <a:moveTo>
                  <a:pt x="435" y="203"/>
                </a:moveTo>
                <a:lnTo>
                  <a:pt x="485" y="207"/>
                </a:lnTo>
                <a:lnTo>
                  <a:pt x="512" y="179"/>
                </a:lnTo>
                <a:lnTo>
                  <a:pt x="553" y="163"/>
                </a:lnTo>
                <a:lnTo>
                  <a:pt x="585" y="139"/>
                </a:lnTo>
                <a:lnTo>
                  <a:pt x="630" y="114"/>
                </a:lnTo>
                <a:lnTo>
                  <a:pt x="664" y="104"/>
                </a:lnTo>
                <a:lnTo>
                  <a:pt x="707" y="93"/>
                </a:lnTo>
                <a:lnTo>
                  <a:pt x="741" y="93"/>
                </a:lnTo>
                <a:lnTo>
                  <a:pt x="758" y="83"/>
                </a:lnTo>
                <a:lnTo>
                  <a:pt x="796" y="83"/>
                </a:lnTo>
                <a:lnTo>
                  <a:pt x="814" y="66"/>
                </a:lnTo>
                <a:lnTo>
                  <a:pt x="853" y="72"/>
                </a:lnTo>
                <a:lnTo>
                  <a:pt x="892" y="62"/>
                </a:lnTo>
                <a:lnTo>
                  <a:pt x="930" y="66"/>
                </a:lnTo>
                <a:lnTo>
                  <a:pt x="942" y="79"/>
                </a:lnTo>
                <a:lnTo>
                  <a:pt x="930" y="93"/>
                </a:lnTo>
                <a:lnTo>
                  <a:pt x="892" y="83"/>
                </a:lnTo>
                <a:lnTo>
                  <a:pt x="862" y="101"/>
                </a:lnTo>
                <a:lnTo>
                  <a:pt x="841" y="118"/>
                </a:lnTo>
                <a:lnTo>
                  <a:pt x="835" y="144"/>
                </a:lnTo>
                <a:lnTo>
                  <a:pt x="800" y="146"/>
                </a:lnTo>
                <a:lnTo>
                  <a:pt x="758" y="163"/>
                </a:lnTo>
                <a:lnTo>
                  <a:pt x="753" y="199"/>
                </a:lnTo>
                <a:lnTo>
                  <a:pt x="751" y="224"/>
                </a:lnTo>
                <a:lnTo>
                  <a:pt x="741" y="252"/>
                </a:lnTo>
                <a:lnTo>
                  <a:pt x="753" y="271"/>
                </a:lnTo>
                <a:lnTo>
                  <a:pt x="782" y="210"/>
                </a:lnTo>
                <a:lnTo>
                  <a:pt x="800" y="203"/>
                </a:lnTo>
                <a:lnTo>
                  <a:pt x="835" y="172"/>
                </a:lnTo>
                <a:lnTo>
                  <a:pt x="858" y="137"/>
                </a:lnTo>
                <a:lnTo>
                  <a:pt x="907" y="128"/>
                </a:lnTo>
                <a:lnTo>
                  <a:pt x="951" y="108"/>
                </a:lnTo>
                <a:lnTo>
                  <a:pt x="982" y="76"/>
                </a:lnTo>
                <a:lnTo>
                  <a:pt x="1025" y="76"/>
                </a:lnTo>
                <a:lnTo>
                  <a:pt x="1103" y="72"/>
                </a:lnTo>
                <a:lnTo>
                  <a:pt x="1189" y="62"/>
                </a:lnTo>
                <a:lnTo>
                  <a:pt x="1225" y="55"/>
                </a:lnTo>
                <a:lnTo>
                  <a:pt x="1260" y="55"/>
                </a:lnTo>
                <a:lnTo>
                  <a:pt x="1301" y="55"/>
                </a:lnTo>
                <a:lnTo>
                  <a:pt x="1337" y="66"/>
                </a:lnTo>
                <a:lnTo>
                  <a:pt x="1382" y="97"/>
                </a:lnTo>
                <a:lnTo>
                  <a:pt x="1358" y="101"/>
                </a:lnTo>
                <a:lnTo>
                  <a:pt x="1310" y="111"/>
                </a:lnTo>
                <a:lnTo>
                  <a:pt x="1314" y="144"/>
                </a:lnTo>
                <a:lnTo>
                  <a:pt x="1355" y="146"/>
                </a:lnTo>
                <a:lnTo>
                  <a:pt x="1376" y="146"/>
                </a:lnTo>
                <a:lnTo>
                  <a:pt x="1364" y="175"/>
                </a:lnTo>
                <a:lnTo>
                  <a:pt x="1314" y="207"/>
                </a:lnTo>
                <a:lnTo>
                  <a:pt x="1287" y="210"/>
                </a:lnTo>
                <a:lnTo>
                  <a:pt x="1298" y="235"/>
                </a:lnTo>
                <a:lnTo>
                  <a:pt x="1305" y="245"/>
                </a:lnTo>
                <a:lnTo>
                  <a:pt x="1287" y="271"/>
                </a:lnTo>
                <a:lnTo>
                  <a:pt x="1310" y="295"/>
                </a:lnTo>
                <a:lnTo>
                  <a:pt x="1266" y="309"/>
                </a:lnTo>
                <a:lnTo>
                  <a:pt x="1225" y="320"/>
                </a:lnTo>
                <a:lnTo>
                  <a:pt x="1216" y="358"/>
                </a:lnTo>
                <a:lnTo>
                  <a:pt x="1189" y="391"/>
                </a:lnTo>
                <a:lnTo>
                  <a:pt x="1158" y="416"/>
                </a:lnTo>
                <a:lnTo>
                  <a:pt x="1121" y="429"/>
                </a:lnTo>
                <a:lnTo>
                  <a:pt x="1216" y="429"/>
                </a:lnTo>
                <a:lnTo>
                  <a:pt x="1266" y="429"/>
                </a:lnTo>
                <a:lnTo>
                  <a:pt x="1298" y="436"/>
                </a:lnTo>
                <a:lnTo>
                  <a:pt x="1337" y="422"/>
                </a:lnTo>
                <a:lnTo>
                  <a:pt x="1355" y="453"/>
                </a:lnTo>
                <a:lnTo>
                  <a:pt x="1878" y="453"/>
                </a:lnTo>
                <a:lnTo>
                  <a:pt x="1901" y="429"/>
                </a:lnTo>
                <a:lnTo>
                  <a:pt x="1950" y="398"/>
                </a:lnTo>
                <a:lnTo>
                  <a:pt x="1982" y="356"/>
                </a:lnTo>
                <a:lnTo>
                  <a:pt x="2026" y="316"/>
                </a:lnTo>
                <a:lnTo>
                  <a:pt x="2044" y="276"/>
                </a:lnTo>
                <a:lnTo>
                  <a:pt x="2067" y="238"/>
                </a:lnTo>
                <a:lnTo>
                  <a:pt x="2107" y="224"/>
                </a:lnTo>
                <a:lnTo>
                  <a:pt x="2116" y="203"/>
                </a:lnTo>
                <a:lnTo>
                  <a:pt x="2151" y="210"/>
                </a:lnTo>
                <a:lnTo>
                  <a:pt x="2189" y="189"/>
                </a:lnTo>
                <a:lnTo>
                  <a:pt x="2205" y="207"/>
                </a:lnTo>
                <a:lnTo>
                  <a:pt x="2246" y="220"/>
                </a:lnTo>
                <a:lnTo>
                  <a:pt x="2285" y="228"/>
                </a:lnTo>
                <a:lnTo>
                  <a:pt x="2326" y="238"/>
                </a:lnTo>
                <a:lnTo>
                  <a:pt x="2355" y="224"/>
                </a:lnTo>
                <a:lnTo>
                  <a:pt x="2389" y="241"/>
                </a:lnTo>
                <a:lnTo>
                  <a:pt x="2412" y="271"/>
                </a:lnTo>
                <a:lnTo>
                  <a:pt x="2457" y="276"/>
                </a:lnTo>
                <a:lnTo>
                  <a:pt x="2475" y="309"/>
                </a:lnTo>
                <a:lnTo>
                  <a:pt x="2451" y="326"/>
                </a:lnTo>
                <a:lnTo>
                  <a:pt x="2394" y="320"/>
                </a:lnTo>
                <a:lnTo>
                  <a:pt x="2350" y="306"/>
                </a:lnTo>
                <a:lnTo>
                  <a:pt x="2339" y="330"/>
                </a:lnTo>
                <a:lnTo>
                  <a:pt x="2401" y="334"/>
                </a:lnTo>
                <a:lnTo>
                  <a:pt x="2451" y="363"/>
                </a:lnTo>
                <a:lnTo>
                  <a:pt x="2523" y="347"/>
                </a:lnTo>
                <a:lnTo>
                  <a:pt x="2537" y="299"/>
                </a:lnTo>
                <a:lnTo>
                  <a:pt x="2573" y="264"/>
                </a:lnTo>
                <a:lnTo>
                  <a:pt x="2608" y="274"/>
                </a:lnTo>
                <a:lnTo>
                  <a:pt x="2600" y="291"/>
                </a:lnTo>
                <a:lnTo>
                  <a:pt x="2578" y="309"/>
                </a:lnTo>
                <a:lnTo>
                  <a:pt x="2578" y="334"/>
                </a:lnTo>
                <a:lnTo>
                  <a:pt x="2623" y="306"/>
                </a:lnTo>
                <a:lnTo>
                  <a:pt x="2657" y="276"/>
                </a:lnTo>
                <a:lnTo>
                  <a:pt x="2725" y="271"/>
                </a:lnTo>
                <a:lnTo>
                  <a:pt x="2807" y="245"/>
                </a:lnTo>
                <a:lnTo>
                  <a:pt x="2864" y="224"/>
                </a:lnTo>
                <a:lnTo>
                  <a:pt x="2882" y="199"/>
                </a:lnTo>
                <a:lnTo>
                  <a:pt x="2833" y="203"/>
                </a:lnTo>
                <a:lnTo>
                  <a:pt x="2783" y="175"/>
                </a:lnTo>
                <a:lnTo>
                  <a:pt x="2757" y="137"/>
                </a:lnTo>
                <a:lnTo>
                  <a:pt x="2783" y="83"/>
                </a:lnTo>
                <a:lnTo>
                  <a:pt x="2837" y="48"/>
                </a:lnTo>
                <a:lnTo>
                  <a:pt x="2878" y="19"/>
                </a:lnTo>
                <a:lnTo>
                  <a:pt x="2935" y="19"/>
                </a:lnTo>
                <a:lnTo>
                  <a:pt x="2985" y="0"/>
                </a:lnTo>
                <a:lnTo>
                  <a:pt x="2980" y="22"/>
                </a:lnTo>
                <a:lnTo>
                  <a:pt x="2941" y="31"/>
                </a:lnTo>
                <a:lnTo>
                  <a:pt x="2926" y="40"/>
                </a:lnTo>
                <a:lnTo>
                  <a:pt x="2885" y="45"/>
                </a:lnTo>
                <a:lnTo>
                  <a:pt x="2858" y="72"/>
                </a:lnTo>
                <a:lnTo>
                  <a:pt x="2841" y="104"/>
                </a:lnTo>
                <a:lnTo>
                  <a:pt x="2833" y="137"/>
                </a:lnTo>
                <a:lnTo>
                  <a:pt x="2878" y="189"/>
                </a:lnTo>
                <a:lnTo>
                  <a:pt x="2944" y="214"/>
                </a:lnTo>
                <a:lnTo>
                  <a:pt x="2998" y="235"/>
                </a:lnTo>
                <a:lnTo>
                  <a:pt x="3017" y="241"/>
                </a:lnTo>
                <a:lnTo>
                  <a:pt x="3042" y="271"/>
                </a:lnTo>
                <a:lnTo>
                  <a:pt x="3062" y="264"/>
                </a:lnTo>
                <a:lnTo>
                  <a:pt x="3062" y="241"/>
                </a:lnTo>
                <a:lnTo>
                  <a:pt x="3051" y="210"/>
                </a:lnTo>
                <a:lnTo>
                  <a:pt x="3035" y="193"/>
                </a:lnTo>
                <a:lnTo>
                  <a:pt x="3025" y="172"/>
                </a:lnTo>
                <a:lnTo>
                  <a:pt x="3042" y="132"/>
                </a:lnTo>
                <a:lnTo>
                  <a:pt x="3092" y="132"/>
                </a:lnTo>
                <a:lnTo>
                  <a:pt x="3132" y="132"/>
                </a:lnTo>
                <a:lnTo>
                  <a:pt x="3151" y="146"/>
                </a:lnTo>
                <a:lnTo>
                  <a:pt x="3158" y="182"/>
                </a:lnTo>
                <a:lnTo>
                  <a:pt x="3182" y="214"/>
                </a:lnTo>
                <a:lnTo>
                  <a:pt x="3191" y="182"/>
                </a:lnTo>
                <a:lnTo>
                  <a:pt x="3226" y="163"/>
                </a:lnTo>
                <a:lnTo>
                  <a:pt x="3262" y="163"/>
                </a:lnTo>
                <a:lnTo>
                  <a:pt x="3298" y="163"/>
                </a:lnTo>
                <a:lnTo>
                  <a:pt x="3335" y="168"/>
                </a:lnTo>
                <a:lnTo>
                  <a:pt x="3335" y="132"/>
                </a:lnTo>
                <a:lnTo>
                  <a:pt x="3360" y="137"/>
                </a:lnTo>
                <a:lnTo>
                  <a:pt x="3383" y="158"/>
                </a:lnTo>
                <a:lnTo>
                  <a:pt x="3428" y="158"/>
                </a:lnTo>
                <a:lnTo>
                  <a:pt x="3464" y="144"/>
                </a:lnTo>
                <a:lnTo>
                  <a:pt x="3503" y="172"/>
                </a:lnTo>
                <a:lnTo>
                  <a:pt x="3553" y="207"/>
                </a:lnTo>
                <a:lnTo>
                  <a:pt x="3608" y="214"/>
                </a:lnTo>
                <a:lnTo>
                  <a:pt x="3683" y="238"/>
                </a:lnTo>
                <a:lnTo>
                  <a:pt x="3698" y="235"/>
                </a:lnTo>
                <a:lnTo>
                  <a:pt x="3750" y="306"/>
                </a:lnTo>
                <a:lnTo>
                  <a:pt x="3832" y="416"/>
                </a:lnTo>
                <a:lnTo>
                  <a:pt x="3885" y="478"/>
                </a:lnTo>
                <a:lnTo>
                  <a:pt x="3910" y="545"/>
                </a:lnTo>
                <a:lnTo>
                  <a:pt x="3876" y="560"/>
                </a:lnTo>
                <a:lnTo>
                  <a:pt x="3858" y="589"/>
                </a:lnTo>
                <a:lnTo>
                  <a:pt x="3876" y="641"/>
                </a:lnTo>
                <a:lnTo>
                  <a:pt x="3898" y="690"/>
                </a:lnTo>
                <a:lnTo>
                  <a:pt x="3926" y="690"/>
                </a:lnTo>
                <a:lnTo>
                  <a:pt x="3930" y="652"/>
                </a:lnTo>
                <a:lnTo>
                  <a:pt x="3953" y="641"/>
                </a:lnTo>
                <a:lnTo>
                  <a:pt x="3966" y="676"/>
                </a:lnTo>
                <a:lnTo>
                  <a:pt x="3933" y="690"/>
                </a:lnTo>
                <a:lnTo>
                  <a:pt x="3987" y="729"/>
                </a:lnTo>
                <a:lnTo>
                  <a:pt x="3948" y="768"/>
                </a:lnTo>
                <a:lnTo>
                  <a:pt x="3939" y="794"/>
                </a:lnTo>
                <a:lnTo>
                  <a:pt x="4005" y="803"/>
                </a:lnTo>
                <a:lnTo>
                  <a:pt x="3978" y="835"/>
                </a:lnTo>
                <a:lnTo>
                  <a:pt x="3942" y="846"/>
                </a:lnTo>
                <a:lnTo>
                  <a:pt x="3942" y="895"/>
                </a:lnTo>
                <a:lnTo>
                  <a:pt x="3978" y="938"/>
                </a:lnTo>
                <a:lnTo>
                  <a:pt x="3942" y="949"/>
                </a:lnTo>
                <a:lnTo>
                  <a:pt x="3885" y="935"/>
                </a:lnTo>
                <a:lnTo>
                  <a:pt x="3908" y="909"/>
                </a:lnTo>
                <a:lnTo>
                  <a:pt x="3948" y="909"/>
                </a:lnTo>
                <a:lnTo>
                  <a:pt x="3948" y="860"/>
                </a:lnTo>
                <a:lnTo>
                  <a:pt x="3903" y="874"/>
                </a:lnTo>
                <a:lnTo>
                  <a:pt x="3898" y="833"/>
                </a:lnTo>
                <a:lnTo>
                  <a:pt x="3939" y="803"/>
                </a:lnTo>
                <a:lnTo>
                  <a:pt x="3948" y="775"/>
                </a:lnTo>
                <a:lnTo>
                  <a:pt x="3930" y="733"/>
                </a:lnTo>
                <a:lnTo>
                  <a:pt x="3926" y="688"/>
                </a:lnTo>
                <a:lnTo>
                  <a:pt x="3894" y="707"/>
                </a:lnTo>
                <a:lnTo>
                  <a:pt x="3864" y="743"/>
                </a:lnTo>
                <a:lnTo>
                  <a:pt x="3814" y="775"/>
                </a:lnTo>
                <a:lnTo>
                  <a:pt x="3832" y="822"/>
                </a:lnTo>
                <a:lnTo>
                  <a:pt x="3826" y="860"/>
                </a:lnTo>
                <a:lnTo>
                  <a:pt x="3826" y="885"/>
                </a:lnTo>
                <a:lnTo>
                  <a:pt x="3850" y="921"/>
                </a:lnTo>
                <a:lnTo>
                  <a:pt x="3832" y="931"/>
                </a:lnTo>
                <a:lnTo>
                  <a:pt x="3782" y="891"/>
                </a:lnTo>
                <a:lnTo>
                  <a:pt x="3750" y="846"/>
                </a:lnTo>
                <a:lnTo>
                  <a:pt x="3737" y="815"/>
                </a:lnTo>
                <a:lnTo>
                  <a:pt x="3710" y="798"/>
                </a:lnTo>
                <a:lnTo>
                  <a:pt x="3675" y="822"/>
                </a:lnTo>
                <a:lnTo>
                  <a:pt x="3653" y="853"/>
                </a:lnTo>
                <a:lnTo>
                  <a:pt x="3701" y="891"/>
                </a:lnTo>
                <a:lnTo>
                  <a:pt x="3728" y="931"/>
                </a:lnTo>
                <a:lnTo>
                  <a:pt x="3737" y="983"/>
                </a:lnTo>
                <a:lnTo>
                  <a:pt x="3732" y="1031"/>
                </a:lnTo>
                <a:lnTo>
                  <a:pt x="3732" y="1076"/>
                </a:lnTo>
                <a:lnTo>
                  <a:pt x="3755" y="1044"/>
                </a:lnTo>
                <a:lnTo>
                  <a:pt x="3796" y="1048"/>
                </a:lnTo>
                <a:lnTo>
                  <a:pt x="3808" y="1079"/>
                </a:lnTo>
                <a:lnTo>
                  <a:pt x="3776" y="1114"/>
                </a:lnTo>
                <a:lnTo>
                  <a:pt x="3742" y="1111"/>
                </a:lnTo>
                <a:lnTo>
                  <a:pt x="3737" y="1140"/>
                </a:lnTo>
                <a:lnTo>
                  <a:pt x="3764" y="1161"/>
                </a:lnTo>
                <a:lnTo>
                  <a:pt x="3750" y="1196"/>
                </a:lnTo>
                <a:lnTo>
                  <a:pt x="3791" y="1227"/>
                </a:lnTo>
                <a:lnTo>
                  <a:pt x="3764" y="1251"/>
                </a:lnTo>
                <a:lnTo>
                  <a:pt x="3805" y="1285"/>
                </a:lnTo>
                <a:lnTo>
                  <a:pt x="3776" y="1316"/>
                </a:lnTo>
                <a:lnTo>
                  <a:pt x="3821" y="1298"/>
                </a:lnTo>
                <a:lnTo>
                  <a:pt x="3808" y="1330"/>
                </a:lnTo>
                <a:lnTo>
                  <a:pt x="3889" y="1316"/>
                </a:lnTo>
                <a:lnTo>
                  <a:pt x="3864" y="1356"/>
                </a:lnTo>
                <a:lnTo>
                  <a:pt x="3808" y="1330"/>
                </a:lnTo>
                <a:lnTo>
                  <a:pt x="3805" y="1373"/>
                </a:lnTo>
                <a:lnTo>
                  <a:pt x="3885" y="1369"/>
                </a:lnTo>
                <a:lnTo>
                  <a:pt x="3850" y="1412"/>
                </a:lnTo>
                <a:lnTo>
                  <a:pt x="3796" y="1366"/>
                </a:lnTo>
                <a:lnTo>
                  <a:pt x="3826" y="1434"/>
                </a:lnTo>
                <a:lnTo>
                  <a:pt x="3889" y="1475"/>
                </a:lnTo>
                <a:lnTo>
                  <a:pt x="3832" y="1475"/>
                </a:lnTo>
                <a:lnTo>
                  <a:pt x="3796" y="1373"/>
                </a:lnTo>
                <a:lnTo>
                  <a:pt x="3808" y="1302"/>
                </a:lnTo>
                <a:lnTo>
                  <a:pt x="3764" y="1306"/>
                </a:lnTo>
                <a:lnTo>
                  <a:pt x="3732" y="1267"/>
                </a:lnTo>
                <a:lnTo>
                  <a:pt x="3764" y="1250"/>
                </a:lnTo>
                <a:lnTo>
                  <a:pt x="3764" y="1210"/>
                </a:lnTo>
                <a:lnTo>
                  <a:pt x="3742" y="1123"/>
                </a:lnTo>
                <a:lnTo>
                  <a:pt x="3737" y="1065"/>
                </a:lnTo>
                <a:lnTo>
                  <a:pt x="3728" y="1027"/>
                </a:lnTo>
                <a:lnTo>
                  <a:pt x="3687" y="1076"/>
                </a:lnTo>
                <a:lnTo>
                  <a:pt x="3616" y="1089"/>
                </a:lnTo>
                <a:lnTo>
                  <a:pt x="3580" y="1124"/>
                </a:lnTo>
                <a:lnTo>
                  <a:pt x="3592" y="1171"/>
                </a:lnTo>
                <a:lnTo>
                  <a:pt x="3567" y="1196"/>
                </a:lnTo>
                <a:lnTo>
                  <a:pt x="3526" y="1189"/>
                </a:lnTo>
                <a:lnTo>
                  <a:pt x="3564" y="1150"/>
                </a:lnTo>
                <a:lnTo>
                  <a:pt x="3535" y="1133"/>
                </a:lnTo>
                <a:lnTo>
                  <a:pt x="3496" y="1154"/>
                </a:lnTo>
                <a:lnTo>
                  <a:pt x="3496" y="1193"/>
                </a:lnTo>
                <a:lnTo>
                  <a:pt x="3564" y="1250"/>
                </a:lnTo>
                <a:lnTo>
                  <a:pt x="3580" y="1288"/>
                </a:lnTo>
                <a:lnTo>
                  <a:pt x="3532" y="1342"/>
                </a:lnTo>
                <a:lnTo>
                  <a:pt x="3532" y="1469"/>
                </a:lnTo>
                <a:lnTo>
                  <a:pt x="3532" y="1521"/>
                </a:lnTo>
                <a:lnTo>
                  <a:pt x="3541" y="1552"/>
                </a:lnTo>
                <a:lnTo>
                  <a:pt x="3612" y="1545"/>
                </a:lnTo>
                <a:lnTo>
                  <a:pt x="3660" y="1557"/>
                </a:lnTo>
                <a:lnTo>
                  <a:pt x="3698" y="1506"/>
                </a:lnTo>
                <a:lnTo>
                  <a:pt x="3737" y="1506"/>
                </a:lnTo>
                <a:lnTo>
                  <a:pt x="3725" y="1535"/>
                </a:lnTo>
                <a:lnTo>
                  <a:pt x="3764" y="1571"/>
                </a:lnTo>
                <a:lnTo>
                  <a:pt x="3821" y="1581"/>
                </a:lnTo>
                <a:lnTo>
                  <a:pt x="3814" y="1545"/>
                </a:lnTo>
                <a:lnTo>
                  <a:pt x="3942" y="1545"/>
                </a:lnTo>
                <a:lnTo>
                  <a:pt x="3898" y="1561"/>
                </a:lnTo>
                <a:lnTo>
                  <a:pt x="3894" y="1588"/>
                </a:lnTo>
                <a:lnTo>
                  <a:pt x="3953" y="1602"/>
                </a:lnTo>
                <a:lnTo>
                  <a:pt x="4010" y="1616"/>
                </a:lnTo>
                <a:lnTo>
                  <a:pt x="4037" y="1566"/>
                </a:lnTo>
                <a:lnTo>
                  <a:pt x="4048" y="1535"/>
                </a:lnTo>
                <a:lnTo>
                  <a:pt x="4005" y="1542"/>
                </a:lnTo>
                <a:lnTo>
                  <a:pt x="3966" y="1524"/>
                </a:lnTo>
                <a:lnTo>
                  <a:pt x="3942" y="1514"/>
                </a:lnTo>
                <a:lnTo>
                  <a:pt x="3930" y="1557"/>
                </a:lnTo>
                <a:lnTo>
                  <a:pt x="3930" y="1552"/>
                </a:lnTo>
                <a:lnTo>
                  <a:pt x="3805" y="1552"/>
                </a:lnTo>
                <a:lnTo>
                  <a:pt x="3776" y="1504"/>
                </a:lnTo>
                <a:lnTo>
                  <a:pt x="3742" y="1510"/>
                </a:lnTo>
                <a:lnTo>
                  <a:pt x="3701" y="1506"/>
                </a:lnTo>
                <a:lnTo>
                  <a:pt x="3687" y="1451"/>
                </a:lnTo>
                <a:lnTo>
                  <a:pt x="3666" y="1425"/>
                </a:lnTo>
                <a:lnTo>
                  <a:pt x="3705" y="1404"/>
                </a:lnTo>
                <a:lnTo>
                  <a:pt x="3705" y="1373"/>
                </a:lnTo>
                <a:lnTo>
                  <a:pt x="3648" y="1394"/>
                </a:lnTo>
                <a:lnTo>
                  <a:pt x="3608" y="1415"/>
                </a:lnTo>
                <a:lnTo>
                  <a:pt x="3580" y="1460"/>
                </a:lnTo>
                <a:lnTo>
                  <a:pt x="3532" y="1460"/>
                </a:lnTo>
                <a:lnTo>
                  <a:pt x="3532" y="1362"/>
                </a:lnTo>
                <a:lnTo>
                  <a:pt x="3500" y="1377"/>
                </a:lnTo>
                <a:lnTo>
                  <a:pt x="3464" y="1338"/>
                </a:lnTo>
                <a:lnTo>
                  <a:pt x="3425" y="1291"/>
                </a:lnTo>
                <a:lnTo>
                  <a:pt x="3366" y="1306"/>
                </a:lnTo>
                <a:lnTo>
                  <a:pt x="3360" y="1343"/>
                </a:lnTo>
                <a:lnTo>
                  <a:pt x="3387" y="1401"/>
                </a:lnTo>
                <a:lnTo>
                  <a:pt x="3387" y="1443"/>
                </a:lnTo>
                <a:lnTo>
                  <a:pt x="3428" y="1489"/>
                </a:lnTo>
                <a:lnTo>
                  <a:pt x="3451" y="1510"/>
                </a:lnTo>
                <a:lnTo>
                  <a:pt x="3407" y="1510"/>
                </a:lnTo>
                <a:lnTo>
                  <a:pt x="3375" y="1489"/>
                </a:lnTo>
                <a:lnTo>
                  <a:pt x="3351" y="1514"/>
                </a:lnTo>
                <a:lnTo>
                  <a:pt x="3414" y="1575"/>
                </a:lnTo>
                <a:lnTo>
                  <a:pt x="3464" y="1613"/>
                </a:lnTo>
                <a:lnTo>
                  <a:pt x="3508" y="1606"/>
                </a:lnTo>
                <a:lnTo>
                  <a:pt x="3564" y="1620"/>
                </a:lnTo>
                <a:lnTo>
                  <a:pt x="3630" y="1620"/>
                </a:lnTo>
                <a:lnTo>
                  <a:pt x="3687" y="1613"/>
                </a:lnTo>
                <a:lnTo>
                  <a:pt x="3742" y="1631"/>
                </a:lnTo>
                <a:lnTo>
                  <a:pt x="3728" y="1646"/>
                </a:lnTo>
                <a:lnTo>
                  <a:pt x="3666" y="1627"/>
                </a:lnTo>
                <a:lnTo>
                  <a:pt x="3666" y="1712"/>
                </a:lnTo>
                <a:lnTo>
                  <a:pt x="3710" y="1712"/>
                </a:lnTo>
                <a:lnTo>
                  <a:pt x="3737" y="1702"/>
                </a:lnTo>
                <a:lnTo>
                  <a:pt x="3742" y="1679"/>
                </a:lnTo>
                <a:lnTo>
                  <a:pt x="3796" y="1684"/>
                </a:lnTo>
                <a:lnTo>
                  <a:pt x="3858" y="1662"/>
                </a:lnTo>
                <a:lnTo>
                  <a:pt x="3853" y="1698"/>
                </a:lnTo>
                <a:lnTo>
                  <a:pt x="3876" y="1726"/>
                </a:lnTo>
                <a:lnTo>
                  <a:pt x="3908" y="1747"/>
                </a:lnTo>
                <a:lnTo>
                  <a:pt x="3942" y="1726"/>
                </a:lnTo>
                <a:lnTo>
                  <a:pt x="3939" y="1688"/>
                </a:lnTo>
                <a:lnTo>
                  <a:pt x="3942" y="1651"/>
                </a:lnTo>
                <a:lnTo>
                  <a:pt x="3966" y="1688"/>
                </a:lnTo>
                <a:lnTo>
                  <a:pt x="3978" y="1729"/>
                </a:lnTo>
                <a:lnTo>
                  <a:pt x="3930" y="1821"/>
                </a:lnTo>
                <a:lnTo>
                  <a:pt x="3876" y="1906"/>
                </a:lnTo>
                <a:lnTo>
                  <a:pt x="3826" y="1987"/>
                </a:lnTo>
                <a:lnTo>
                  <a:pt x="3764" y="2079"/>
                </a:lnTo>
                <a:lnTo>
                  <a:pt x="3725" y="2051"/>
                </a:lnTo>
                <a:lnTo>
                  <a:pt x="3666" y="2072"/>
                </a:lnTo>
                <a:lnTo>
                  <a:pt x="3648" y="2100"/>
                </a:lnTo>
                <a:lnTo>
                  <a:pt x="3608" y="2122"/>
                </a:lnTo>
                <a:lnTo>
                  <a:pt x="3535" y="2132"/>
                </a:lnTo>
                <a:lnTo>
                  <a:pt x="3491" y="2129"/>
                </a:lnTo>
                <a:lnTo>
                  <a:pt x="3503" y="2075"/>
                </a:lnTo>
                <a:lnTo>
                  <a:pt x="3500" y="2037"/>
                </a:lnTo>
                <a:lnTo>
                  <a:pt x="3532" y="2004"/>
                </a:lnTo>
                <a:lnTo>
                  <a:pt x="3526" y="1978"/>
                </a:lnTo>
                <a:lnTo>
                  <a:pt x="3473" y="1952"/>
                </a:lnTo>
                <a:lnTo>
                  <a:pt x="3482" y="1906"/>
                </a:lnTo>
                <a:lnTo>
                  <a:pt x="3496" y="1856"/>
                </a:lnTo>
                <a:lnTo>
                  <a:pt x="3544" y="1815"/>
                </a:lnTo>
                <a:lnTo>
                  <a:pt x="3612" y="1811"/>
                </a:lnTo>
                <a:lnTo>
                  <a:pt x="3625" y="1778"/>
                </a:lnTo>
                <a:lnTo>
                  <a:pt x="3608" y="1729"/>
                </a:lnTo>
                <a:lnTo>
                  <a:pt x="3648" y="1715"/>
                </a:lnTo>
                <a:lnTo>
                  <a:pt x="3666" y="1712"/>
                </a:lnTo>
                <a:lnTo>
                  <a:pt x="3666" y="1631"/>
                </a:lnTo>
                <a:lnTo>
                  <a:pt x="3612" y="1637"/>
                </a:lnTo>
                <a:lnTo>
                  <a:pt x="3564" y="1655"/>
                </a:lnTo>
                <a:lnTo>
                  <a:pt x="3514" y="1631"/>
                </a:lnTo>
                <a:lnTo>
                  <a:pt x="3458" y="1631"/>
                </a:lnTo>
                <a:lnTo>
                  <a:pt x="3392" y="1613"/>
                </a:lnTo>
                <a:lnTo>
                  <a:pt x="3351" y="1575"/>
                </a:lnTo>
                <a:lnTo>
                  <a:pt x="3330" y="1540"/>
                </a:lnTo>
                <a:lnTo>
                  <a:pt x="3292" y="1506"/>
                </a:lnTo>
                <a:lnTo>
                  <a:pt x="3330" y="1500"/>
                </a:lnTo>
                <a:lnTo>
                  <a:pt x="3351" y="1510"/>
                </a:lnTo>
                <a:lnTo>
                  <a:pt x="3380" y="1483"/>
                </a:lnTo>
                <a:lnTo>
                  <a:pt x="3366" y="1439"/>
                </a:lnTo>
                <a:lnTo>
                  <a:pt x="3330" y="1435"/>
                </a:lnTo>
                <a:lnTo>
                  <a:pt x="3307" y="1387"/>
                </a:lnTo>
                <a:lnTo>
                  <a:pt x="3325" y="1338"/>
                </a:lnTo>
                <a:lnTo>
                  <a:pt x="3351" y="1298"/>
                </a:lnTo>
                <a:lnTo>
                  <a:pt x="3342" y="1250"/>
                </a:lnTo>
                <a:lnTo>
                  <a:pt x="3325" y="1246"/>
                </a:lnTo>
                <a:lnTo>
                  <a:pt x="3292" y="1270"/>
                </a:lnTo>
                <a:lnTo>
                  <a:pt x="3291" y="1298"/>
                </a:lnTo>
                <a:lnTo>
                  <a:pt x="3253" y="1250"/>
                </a:lnTo>
                <a:lnTo>
                  <a:pt x="3201" y="1215"/>
                </a:lnTo>
                <a:lnTo>
                  <a:pt x="3158" y="1216"/>
                </a:lnTo>
                <a:lnTo>
                  <a:pt x="3125" y="1267"/>
                </a:lnTo>
                <a:lnTo>
                  <a:pt x="3069" y="1291"/>
                </a:lnTo>
                <a:lnTo>
                  <a:pt x="3069" y="1323"/>
                </a:lnTo>
                <a:lnTo>
                  <a:pt x="3087" y="1362"/>
                </a:lnTo>
                <a:lnTo>
                  <a:pt x="3083" y="1397"/>
                </a:lnTo>
                <a:lnTo>
                  <a:pt x="3042" y="1394"/>
                </a:lnTo>
                <a:lnTo>
                  <a:pt x="3012" y="1343"/>
                </a:lnTo>
                <a:lnTo>
                  <a:pt x="2967" y="1298"/>
                </a:lnTo>
                <a:lnTo>
                  <a:pt x="2917" y="1267"/>
                </a:lnTo>
                <a:lnTo>
                  <a:pt x="2882" y="1215"/>
                </a:lnTo>
                <a:lnTo>
                  <a:pt x="2846" y="1193"/>
                </a:lnTo>
                <a:lnTo>
                  <a:pt x="2778" y="1193"/>
                </a:lnTo>
                <a:lnTo>
                  <a:pt x="2725" y="1193"/>
                </a:lnTo>
                <a:lnTo>
                  <a:pt x="2689" y="1216"/>
                </a:lnTo>
                <a:lnTo>
                  <a:pt x="2653" y="1181"/>
                </a:lnTo>
                <a:lnTo>
                  <a:pt x="2612" y="1158"/>
                </a:lnTo>
                <a:lnTo>
                  <a:pt x="2560" y="1123"/>
                </a:lnTo>
                <a:lnTo>
                  <a:pt x="2600" y="1181"/>
                </a:lnTo>
                <a:lnTo>
                  <a:pt x="2657" y="1196"/>
                </a:lnTo>
                <a:lnTo>
                  <a:pt x="2698" y="1250"/>
                </a:lnTo>
                <a:lnTo>
                  <a:pt x="2685" y="1291"/>
                </a:lnTo>
                <a:lnTo>
                  <a:pt x="2644" y="1316"/>
                </a:lnTo>
                <a:lnTo>
                  <a:pt x="2582" y="1323"/>
                </a:lnTo>
                <a:lnTo>
                  <a:pt x="2533" y="1342"/>
                </a:lnTo>
                <a:lnTo>
                  <a:pt x="2496" y="1378"/>
                </a:lnTo>
                <a:lnTo>
                  <a:pt x="2475" y="1404"/>
                </a:lnTo>
                <a:lnTo>
                  <a:pt x="2457" y="1356"/>
                </a:lnTo>
                <a:lnTo>
                  <a:pt x="2430" y="1291"/>
                </a:lnTo>
                <a:lnTo>
                  <a:pt x="2389" y="1256"/>
                </a:lnTo>
                <a:lnTo>
                  <a:pt x="2389" y="1216"/>
                </a:lnTo>
                <a:lnTo>
                  <a:pt x="2355" y="1220"/>
                </a:lnTo>
                <a:lnTo>
                  <a:pt x="2362" y="1285"/>
                </a:lnTo>
                <a:lnTo>
                  <a:pt x="2400" y="1338"/>
                </a:lnTo>
                <a:lnTo>
                  <a:pt x="2400" y="1377"/>
                </a:lnTo>
                <a:lnTo>
                  <a:pt x="2451" y="1401"/>
                </a:lnTo>
                <a:lnTo>
                  <a:pt x="2475" y="1434"/>
                </a:lnTo>
                <a:lnTo>
                  <a:pt x="2528" y="1415"/>
                </a:lnTo>
                <a:lnTo>
                  <a:pt x="2573" y="1412"/>
                </a:lnTo>
                <a:lnTo>
                  <a:pt x="2630" y="1394"/>
                </a:lnTo>
                <a:lnTo>
                  <a:pt x="2605" y="1448"/>
                </a:lnTo>
                <a:lnTo>
                  <a:pt x="2560" y="1521"/>
                </a:lnTo>
                <a:lnTo>
                  <a:pt x="2528" y="1566"/>
                </a:lnTo>
                <a:lnTo>
                  <a:pt x="2483" y="1606"/>
                </a:lnTo>
                <a:lnTo>
                  <a:pt x="2457" y="1646"/>
                </a:lnTo>
                <a:lnTo>
                  <a:pt x="2446" y="1726"/>
                </a:lnTo>
                <a:lnTo>
                  <a:pt x="2439" y="1785"/>
                </a:lnTo>
                <a:lnTo>
                  <a:pt x="2444" y="1839"/>
                </a:lnTo>
                <a:lnTo>
                  <a:pt x="2451" y="1891"/>
                </a:lnTo>
                <a:lnTo>
                  <a:pt x="2451" y="1906"/>
                </a:lnTo>
                <a:lnTo>
                  <a:pt x="2496" y="1903"/>
                </a:lnTo>
                <a:lnTo>
                  <a:pt x="2501" y="1856"/>
                </a:lnTo>
                <a:lnTo>
                  <a:pt x="2551" y="1811"/>
                </a:lnTo>
                <a:lnTo>
                  <a:pt x="2600" y="1785"/>
                </a:lnTo>
                <a:lnTo>
                  <a:pt x="2608" y="1835"/>
                </a:lnTo>
                <a:lnTo>
                  <a:pt x="2605" y="1881"/>
                </a:lnTo>
                <a:lnTo>
                  <a:pt x="2578" y="1906"/>
                </a:lnTo>
                <a:lnTo>
                  <a:pt x="2582" y="1935"/>
                </a:lnTo>
                <a:lnTo>
                  <a:pt x="2564" y="1995"/>
                </a:lnTo>
                <a:lnTo>
                  <a:pt x="2555" y="2027"/>
                </a:lnTo>
                <a:lnTo>
                  <a:pt x="2523" y="2037"/>
                </a:lnTo>
                <a:lnTo>
                  <a:pt x="2489" y="2004"/>
                </a:lnTo>
                <a:lnTo>
                  <a:pt x="2501" y="1956"/>
                </a:lnTo>
                <a:lnTo>
                  <a:pt x="2514" y="1938"/>
                </a:lnTo>
                <a:lnTo>
                  <a:pt x="2492" y="1906"/>
                </a:lnTo>
                <a:lnTo>
                  <a:pt x="2446" y="1910"/>
                </a:lnTo>
                <a:lnTo>
                  <a:pt x="2433" y="1952"/>
                </a:lnTo>
                <a:lnTo>
                  <a:pt x="2371" y="1978"/>
                </a:lnTo>
                <a:lnTo>
                  <a:pt x="2332" y="2004"/>
                </a:lnTo>
                <a:lnTo>
                  <a:pt x="2335" y="2051"/>
                </a:lnTo>
                <a:lnTo>
                  <a:pt x="2332" y="2110"/>
                </a:lnTo>
                <a:lnTo>
                  <a:pt x="2312" y="2167"/>
                </a:lnTo>
                <a:lnTo>
                  <a:pt x="2228" y="2235"/>
                </a:lnTo>
                <a:lnTo>
                  <a:pt x="2189" y="2238"/>
                </a:lnTo>
                <a:lnTo>
                  <a:pt x="2157" y="2197"/>
                </a:lnTo>
                <a:lnTo>
                  <a:pt x="2107" y="2167"/>
                </a:lnTo>
                <a:lnTo>
                  <a:pt x="2080" y="2154"/>
                </a:lnTo>
                <a:lnTo>
                  <a:pt x="2032" y="2072"/>
                </a:lnTo>
                <a:lnTo>
                  <a:pt x="1987" y="2030"/>
                </a:lnTo>
                <a:lnTo>
                  <a:pt x="1950" y="1987"/>
                </a:lnTo>
                <a:lnTo>
                  <a:pt x="1932" y="1948"/>
                </a:lnTo>
                <a:lnTo>
                  <a:pt x="1928" y="1891"/>
                </a:lnTo>
                <a:lnTo>
                  <a:pt x="1887" y="1856"/>
                </a:lnTo>
                <a:lnTo>
                  <a:pt x="1875" y="1821"/>
                </a:lnTo>
                <a:lnTo>
                  <a:pt x="1901" y="1776"/>
                </a:lnTo>
                <a:lnTo>
                  <a:pt x="1901" y="1733"/>
                </a:lnTo>
                <a:lnTo>
                  <a:pt x="1860" y="1712"/>
                </a:lnTo>
                <a:lnTo>
                  <a:pt x="1798" y="1702"/>
                </a:lnTo>
                <a:lnTo>
                  <a:pt x="1750" y="1688"/>
                </a:lnTo>
                <a:lnTo>
                  <a:pt x="1721" y="1702"/>
                </a:lnTo>
                <a:lnTo>
                  <a:pt x="1676" y="1712"/>
                </a:lnTo>
                <a:lnTo>
                  <a:pt x="1637" y="1688"/>
                </a:lnTo>
                <a:lnTo>
                  <a:pt x="1600" y="1658"/>
                </a:lnTo>
                <a:lnTo>
                  <a:pt x="1553" y="1651"/>
                </a:lnTo>
                <a:lnTo>
                  <a:pt x="1503" y="1631"/>
                </a:lnTo>
                <a:lnTo>
                  <a:pt x="1458" y="1602"/>
                </a:lnTo>
                <a:lnTo>
                  <a:pt x="1444" y="1535"/>
                </a:lnTo>
                <a:lnTo>
                  <a:pt x="1439" y="1489"/>
                </a:lnTo>
                <a:lnTo>
                  <a:pt x="1480" y="1460"/>
                </a:lnTo>
                <a:lnTo>
                  <a:pt x="1476" y="1429"/>
                </a:lnTo>
                <a:lnTo>
                  <a:pt x="1462" y="1373"/>
                </a:lnTo>
                <a:lnTo>
                  <a:pt x="1466" y="1321"/>
                </a:lnTo>
                <a:lnTo>
                  <a:pt x="1458" y="1270"/>
                </a:lnTo>
                <a:lnTo>
                  <a:pt x="1503" y="1227"/>
                </a:lnTo>
                <a:lnTo>
                  <a:pt x="1539" y="1203"/>
                </a:lnTo>
                <a:lnTo>
                  <a:pt x="1578" y="1196"/>
                </a:lnTo>
                <a:lnTo>
                  <a:pt x="1566" y="1158"/>
                </a:lnTo>
                <a:lnTo>
                  <a:pt x="1592" y="1123"/>
                </a:lnTo>
                <a:lnTo>
                  <a:pt x="1632" y="1100"/>
                </a:lnTo>
                <a:lnTo>
                  <a:pt x="1682" y="1119"/>
                </a:lnTo>
                <a:lnTo>
                  <a:pt x="1744" y="1133"/>
                </a:lnTo>
                <a:lnTo>
                  <a:pt x="1807" y="1123"/>
                </a:lnTo>
                <a:lnTo>
                  <a:pt x="1866" y="1123"/>
                </a:lnTo>
                <a:lnTo>
                  <a:pt x="1892" y="1124"/>
                </a:lnTo>
                <a:lnTo>
                  <a:pt x="1905" y="1171"/>
                </a:lnTo>
                <a:lnTo>
                  <a:pt x="1960" y="1179"/>
                </a:lnTo>
                <a:lnTo>
                  <a:pt x="2012" y="1193"/>
                </a:lnTo>
                <a:lnTo>
                  <a:pt x="2044" y="1189"/>
                </a:lnTo>
                <a:lnTo>
                  <a:pt x="2067" y="1161"/>
                </a:lnTo>
                <a:lnTo>
                  <a:pt x="2083" y="1140"/>
                </a:lnTo>
                <a:lnTo>
                  <a:pt x="2133" y="1150"/>
                </a:lnTo>
                <a:lnTo>
                  <a:pt x="2192" y="1171"/>
                </a:lnTo>
                <a:lnTo>
                  <a:pt x="2255" y="1179"/>
                </a:lnTo>
                <a:lnTo>
                  <a:pt x="2300" y="1181"/>
                </a:lnTo>
                <a:lnTo>
                  <a:pt x="2355" y="1179"/>
                </a:lnTo>
                <a:lnTo>
                  <a:pt x="2389" y="1150"/>
                </a:lnTo>
                <a:lnTo>
                  <a:pt x="2407" y="1111"/>
                </a:lnTo>
                <a:lnTo>
                  <a:pt x="2430" y="1079"/>
                </a:lnTo>
                <a:lnTo>
                  <a:pt x="2407" y="1069"/>
                </a:lnTo>
                <a:lnTo>
                  <a:pt x="2380" y="1044"/>
                </a:lnTo>
                <a:lnTo>
                  <a:pt x="2350" y="1052"/>
                </a:lnTo>
                <a:lnTo>
                  <a:pt x="2291" y="1052"/>
                </a:lnTo>
                <a:lnTo>
                  <a:pt x="2250" y="1037"/>
                </a:lnTo>
                <a:lnTo>
                  <a:pt x="2246" y="1001"/>
                </a:lnTo>
                <a:lnTo>
                  <a:pt x="2228" y="991"/>
                </a:lnTo>
                <a:lnTo>
                  <a:pt x="2205" y="1001"/>
                </a:lnTo>
                <a:lnTo>
                  <a:pt x="2216" y="1037"/>
                </a:lnTo>
                <a:lnTo>
                  <a:pt x="2196" y="1065"/>
                </a:lnTo>
                <a:lnTo>
                  <a:pt x="2151" y="1062"/>
                </a:lnTo>
                <a:lnTo>
                  <a:pt x="2128" y="1034"/>
                </a:lnTo>
                <a:lnTo>
                  <a:pt x="2116" y="997"/>
                </a:lnTo>
                <a:lnTo>
                  <a:pt x="2116" y="956"/>
                </a:lnTo>
                <a:lnTo>
                  <a:pt x="2089" y="938"/>
                </a:lnTo>
                <a:lnTo>
                  <a:pt x="2076" y="966"/>
                </a:lnTo>
                <a:lnTo>
                  <a:pt x="2080" y="1001"/>
                </a:lnTo>
                <a:lnTo>
                  <a:pt x="2098" y="1031"/>
                </a:lnTo>
                <a:lnTo>
                  <a:pt x="2128" y="1054"/>
                </a:lnTo>
                <a:lnTo>
                  <a:pt x="2098" y="1087"/>
                </a:lnTo>
                <a:lnTo>
                  <a:pt x="2067" y="1107"/>
                </a:lnTo>
                <a:lnTo>
                  <a:pt x="2026" y="1100"/>
                </a:lnTo>
                <a:lnTo>
                  <a:pt x="2026" y="1124"/>
                </a:lnTo>
                <a:lnTo>
                  <a:pt x="1994" y="1145"/>
                </a:lnTo>
                <a:lnTo>
                  <a:pt x="1955" y="1107"/>
                </a:lnTo>
                <a:lnTo>
                  <a:pt x="1960" y="1083"/>
                </a:lnTo>
                <a:lnTo>
                  <a:pt x="2008" y="1100"/>
                </a:lnTo>
                <a:lnTo>
                  <a:pt x="2039" y="1100"/>
                </a:lnTo>
                <a:lnTo>
                  <a:pt x="2080" y="1076"/>
                </a:lnTo>
                <a:lnTo>
                  <a:pt x="2067" y="1037"/>
                </a:lnTo>
                <a:lnTo>
                  <a:pt x="2032" y="1013"/>
                </a:lnTo>
                <a:lnTo>
                  <a:pt x="1994" y="991"/>
                </a:lnTo>
                <a:lnTo>
                  <a:pt x="1955" y="960"/>
                </a:lnTo>
                <a:lnTo>
                  <a:pt x="1910" y="926"/>
                </a:lnTo>
                <a:lnTo>
                  <a:pt x="1910" y="966"/>
                </a:lnTo>
                <a:lnTo>
                  <a:pt x="1942" y="996"/>
                </a:lnTo>
                <a:lnTo>
                  <a:pt x="1932" y="1037"/>
                </a:lnTo>
                <a:lnTo>
                  <a:pt x="1932" y="1076"/>
                </a:lnTo>
                <a:lnTo>
                  <a:pt x="1887" y="1048"/>
                </a:lnTo>
                <a:lnTo>
                  <a:pt x="1878" y="1018"/>
                </a:lnTo>
                <a:lnTo>
                  <a:pt x="1901" y="997"/>
                </a:lnTo>
                <a:lnTo>
                  <a:pt x="1892" y="973"/>
                </a:lnTo>
                <a:lnTo>
                  <a:pt x="1916" y="962"/>
                </a:lnTo>
                <a:lnTo>
                  <a:pt x="1916" y="926"/>
                </a:lnTo>
                <a:lnTo>
                  <a:pt x="1878" y="935"/>
                </a:lnTo>
                <a:lnTo>
                  <a:pt x="1848" y="966"/>
                </a:lnTo>
                <a:lnTo>
                  <a:pt x="1807" y="960"/>
                </a:lnTo>
                <a:lnTo>
                  <a:pt x="1750" y="980"/>
                </a:lnTo>
                <a:lnTo>
                  <a:pt x="1739" y="1027"/>
                </a:lnTo>
                <a:lnTo>
                  <a:pt x="1691" y="1054"/>
                </a:lnTo>
                <a:lnTo>
                  <a:pt x="1637" y="1079"/>
                </a:lnTo>
                <a:lnTo>
                  <a:pt x="1587" y="1083"/>
                </a:lnTo>
                <a:lnTo>
                  <a:pt x="1539" y="1069"/>
                </a:lnTo>
                <a:lnTo>
                  <a:pt x="1508" y="1048"/>
                </a:lnTo>
                <a:lnTo>
                  <a:pt x="1530" y="1027"/>
                </a:lnTo>
                <a:lnTo>
                  <a:pt x="1508" y="996"/>
                </a:lnTo>
                <a:lnTo>
                  <a:pt x="1542" y="970"/>
                </a:lnTo>
                <a:lnTo>
                  <a:pt x="1548" y="942"/>
                </a:lnTo>
                <a:lnTo>
                  <a:pt x="1548" y="904"/>
                </a:lnTo>
                <a:lnTo>
                  <a:pt x="1592" y="868"/>
                </a:lnTo>
                <a:lnTo>
                  <a:pt x="1660" y="885"/>
                </a:lnTo>
                <a:lnTo>
                  <a:pt x="1732" y="895"/>
                </a:lnTo>
                <a:lnTo>
                  <a:pt x="1758" y="870"/>
                </a:lnTo>
                <a:lnTo>
                  <a:pt x="1758" y="833"/>
                </a:lnTo>
                <a:lnTo>
                  <a:pt x="1726" y="803"/>
                </a:lnTo>
                <a:lnTo>
                  <a:pt x="1667" y="782"/>
                </a:lnTo>
                <a:lnTo>
                  <a:pt x="1700" y="764"/>
                </a:lnTo>
                <a:lnTo>
                  <a:pt x="1753" y="747"/>
                </a:lnTo>
                <a:lnTo>
                  <a:pt x="1762" y="741"/>
                </a:lnTo>
                <a:lnTo>
                  <a:pt x="1750" y="733"/>
                </a:lnTo>
                <a:lnTo>
                  <a:pt x="1705" y="741"/>
                </a:lnTo>
                <a:lnTo>
                  <a:pt x="1660" y="747"/>
                </a:lnTo>
                <a:lnTo>
                  <a:pt x="1632" y="754"/>
                </a:lnTo>
                <a:lnTo>
                  <a:pt x="1650" y="729"/>
                </a:lnTo>
                <a:lnTo>
                  <a:pt x="1660" y="690"/>
                </a:lnTo>
                <a:lnTo>
                  <a:pt x="1676" y="672"/>
                </a:lnTo>
                <a:lnTo>
                  <a:pt x="1687" y="648"/>
                </a:lnTo>
                <a:lnTo>
                  <a:pt x="1664" y="620"/>
                </a:lnTo>
                <a:lnTo>
                  <a:pt x="1632" y="637"/>
                </a:lnTo>
                <a:lnTo>
                  <a:pt x="1637" y="671"/>
                </a:lnTo>
                <a:lnTo>
                  <a:pt x="1632" y="697"/>
                </a:lnTo>
                <a:lnTo>
                  <a:pt x="1610" y="741"/>
                </a:lnTo>
                <a:lnTo>
                  <a:pt x="1566" y="733"/>
                </a:lnTo>
                <a:lnTo>
                  <a:pt x="1553" y="697"/>
                </a:lnTo>
                <a:lnTo>
                  <a:pt x="1525" y="655"/>
                </a:lnTo>
                <a:lnTo>
                  <a:pt x="1578" y="648"/>
                </a:lnTo>
                <a:lnTo>
                  <a:pt x="1598" y="634"/>
                </a:lnTo>
                <a:lnTo>
                  <a:pt x="1619" y="624"/>
                </a:lnTo>
                <a:lnTo>
                  <a:pt x="1619" y="606"/>
                </a:lnTo>
                <a:lnTo>
                  <a:pt x="1605" y="579"/>
                </a:lnTo>
                <a:lnTo>
                  <a:pt x="1646" y="560"/>
                </a:lnTo>
                <a:lnTo>
                  <a:pt x="1687" y="543"/>
                </a:lnTo>
                <a:lnTo>
                  <a:pt x="1714" y="556"/>
                </a:lnTo>
                <a:lnTo>
                  <a:pt x="1726" y="596"/>
                </a:lnTo>
                <a:lnTo>
                  <a:pt x="1744" y="637"/>
                </a:lnTo>
                <a:lnTo>
                  <a:pt x="1771" y="659"/>
                </a:lnTo>
                <a:lnTo>
                  <a:pt x="1783" y="697"/>
                </a:lnTo>
                <a:lnTo>
                  <a:pt x="1762" y="723"/>
                </a:lnTo>
                <a:lnTo>
                  <a:pt x="1758" y="743"/>
                </a:lnTo>
                <a:lnTo>
                  <a:pt x="1798" y="733"/>
                </a:lnTo>
                <a:lnTo>
                  <a:pt x="1842" y="716"/>
                </a:lnTo>
                <a:lnTo>
                  <a:pt x="1860" y="671"/>
                </a:lnTo>
                <a:lnTo>
                  <a:pt x="1905" y="671"/>
                </a:lnTo>
                <a:lnTo>
                  <a:pt x="1928" y="655"/>
                </a:lnTo>
                <a:lnTo>
                  <a:pt x="1923" y="620"/>
                </a:lnTo>
                <a:lnTo>
                  <a:pt x="1901" y="584"/>
                </a:lnTo>
                <a:lnTo>
                  <a:pt x="1942" y="584"/>
                </a:lnTo>
                <a:lnTo>
                  <a:pt x="1987" y="620"/>
                </a:lnTo>
                <a:lnTo>
                  <a:pt x="2026" y="648"/>
                </a:lnTo>
                <a:lnTo>
                  <a:pt x="2057" y="648"/>
                </a:lnTo>
                <a:lnTo>
                  <a:pt x="2112" y="634"/>
                </a:lnTo>
                <a:lnTo>
                  <a:pt x="2148" y="589"/>
                </a:lnTo>
                <a:lnTo>
                  <a:pt x="2166" y="556"/>
                </a:lnTo>
                <a:lnTo>
                  <a:pt x="2246" y="570"/>
                </a:lnTo>
                <a:lnTo>
                  <a:pt x="2178" y="539"/>
                </a:lnTo>
                <a:lnTo>
                  <a:pt x="2128" y="543"/>
                </a:lnTo>
                <a:lnTo>
                  <a:pt x="2116" y="493"/>
                </a:lnTo>
                <a:lnTo>
                  <a:pt x="2116" y="464"/>
                </a:lnTo>
                <a:lnTo>
                  <a:pt x="2173" y="452"/>
                </a:lnTo>
                <a:lnTo>
                  <a:pt x="2189" y="422"/>
                </a:lnTo>
                <a:lnTo>
                  <a:pt x="2148" y="436"/>
                </a:lnTo>
                <a:lnTo>
                  <a:pt x="2098" y="462"/>
                </a:lnTo>
                <a:lnTo>
                  <a:pt x="2050" y="464"/>
                </a:lnTo>
                <a:lnTo>
                  <a:pt x="2076" y="510"/>
                </a:lnTo>
                <a:lnTo>
                  <a:pt x="2067" y="549"/>
                </a:lnTo>
                <a:lnTo>
                  <a:pt x="2067" y="580"/>
                </a:lnTo>
                <a:lnTo>
                  <a:pt x="2032" y="606"/>
                </a:lnTo>
                <a:lnTo>
                  <a:pt x="1991" y="613"/>
                </a:lnTo>
                <a:lnTo>
                  <a:pt x="1960" y="584"/>
                </a:lnTo>
                <a:lnTo>
                  <a:pt x="1964" y="556"/>
                </a:lnTo>
                <a:lnTo>
                  <a:pt x="1973" y="539"/>
                </a:lnTo>
                <a:lnTo>
                  <a:pt x="1928" y="549"/>
                </a:lnTo>
                <a:lnTo>
                  <a:pt x="1883" y="531"/>
                </a:lnTo>
                <a:lnTo>
                  <a:pt x="1860" y="507"/>
                </a:lnTo>
                <a:lnTo>
                  <a:pt x="1875" y="464"/>
                </a:lnTo>
                <a:lnTo>
                  <a:pt x="1866" y="462"/>
                </a:lnTo>
                <a:lnTo>
                  <a:pt x="1875" y="457"/>
                </a:lnTo>
                <a:lnTo>
                  <a:pt x="1878" y="453"/>
                </a:lnTo>
                <a:lnTo>
                  <a:pt x="1355" y="453"/>
                </a:lnTo>
                <a:lnTo>
                  <a:pt x="1326" y="478"/>
                </a:lnTo>
                <a:lnTo>
                  <a:pt x="1282" y="500"/>
                </a:lnTo>
                <a:lnTo>
                  <a:pt x="1237" y="486"/>
                </a:lnTo>
                <a:lnTo>
                  <a:pt x="1225" y="462"/>
                </a:lnTo>
                <a:lnTo>
                  <a:pt x="1225" y="433"/>
                </a:lnTo>
                <a:lnTo>
                  <a:pt x="1230" y="429"/>
                </a:lnTo>
                <a:lnTo>
                  <a:pt x="1121" y="429"/>
                </a:lnTo>
                <a:lnTo>
                  <a:pt x="1085" y="433"/>
                </a:lnTo>
                <a:lnTo>
                  <a:pt x="1055" y="486"/>
                </a:lnTo>
                <a:lnTo>
                  <a:pt x="1037" y="525"/>
                </a:lnTo>
                <a:lnTo>
                  <a:pt x="1025" y="560"/>
                </a:lnTo>
                <a:lnTo>
                  <a:pt x="969" y="549"/>
                </a:lnTo>
                <a:lnTo>
                  <a:pt x="935" y="525"/>
                </a:lnTo>
                <a:lnTo>
                  <a:pt x="930" y="464"/>
                </a:lnTo>
                <a:lnTo>
                  <a:pt x="907" y="404"/>
                </a:lnTo>
                <a:lnTo>
                  <a:pt x="875" y="370"/>
                </a:lnTo>
                <a:lnTo>
                  <a:pt x="891" y="347"/>
                </a:lnTo>
                <a:lnTo>
                  <a:pt x="858" y="295"/>
                </a:lnTo>
                <a:lnTo>
                  <a:pt x="830" y="276"/>
                </a:lnTo>
                <a:lnTo>
                  <a:pt x="796" y="299"/>
                </a:lnTo>
                <a:lnTo>
                  <a:pt x="746" y="274"/>
                </a:lnTo>
                <a:lnTo>
                  <a:pt x="714" y="291"/>
                </a:lnTo>
                <a:lnTo>
                  <a:pt x="692" y="309"/>
                </a:lnTo>
                <a:lnTo>
                  <a:pt x="630" y="323"/>
                </a:lnTo>
                <a:lnTo>
                  <a:pt x="594" y="358"/>
                </a:lnTo>
                <a:lnTo>
                  <a:pt x="664" y="365"/>
                </a:lnTo>
                <a:lnTo>
                  <a:pt x="728" y="387"/>
                </a:lnTo>
                <a:lnTo>
                  <a:pt x="753" y="422"/>
                </a:lnTo>
                <a:lnTo>
                  <a:pt x="796" y="457"/>
                </a:lnTo>
                <a:lnTo>
                  <a:pt x="800" y="514"/>
                </a:lnTo>
                <a:lnTo>
                  <a:pt x="785" y="570"/>
                </a:lnTo>
                <a:lnTo>
                  <a:pt x="746" y="584"/>
                </a:lnTo>
                <a:lnTo>
                  <a:pt x="701" y="549"/>
                </a:lnTo>
                <a:lnTo>
                  <a:pt x="616" y="545"/>
                </a:lnTo>
                <a:lnTo>
                  <a:pt x="616" y="521"/>
                </a:lnTo>
                <a:lnTo>
                  <a:pt x="692" y="507"/>
                </a:lnTo>
                <a:lnTo>
                  <a:pt x="696" y="474"/>
                </a:lnTo>
                <a:lnTo>
                  <a:pt x="687" y="462"/>
                </a:lnTo>
                <a:lnTo>
                  <a:pt x="662" y="493"/>
                </a:lnTo>
                <a:lnTo>
                  <a:pt x="625" y="469"/>
                </a:lnTo>
                <a:lnTo>
                  <a:pt x="675" y="436"/>
                </a:lnTo>
                <a:lnTo>
                  <a:pt x="701" y="464"/>
                </a:lnTo>
                <a:lnTo>
                  <a:pt x="662" y="433"/>
                </a:lnTo>
                <a:lnTo>
                  <a:pt x="616" y="433"/>
                </a:lnTo>
                <a:lnTo>
                  <a:pt x="585" y="457"/>
                </a:lnTo>
                <a:lnTo>
                  <a:pt x="589" y="493"/>
                </a:lnTo>
                <a:lnTo>
                  <a:pt x="589" y="539"/>
                </a:lnTo>
                <a:lnTo>
                  <a:pt x="580" y="575"/>
                </a:lnTo>
                <a:lnTo>
                  <a:pt x="589" y="610"/>
                </a:lnTo>
                <a:lnTo>
                  <a:pt x="544" y="580"/>
                </a:lnTo>
                <a:lnTo>
                  <a:pt x="526" y="601"/>
                </a:lnTo>
                <a:lnTo>
                  <a:pt x="508" y="579"/>
                </a:lnTo>
                <a:lnTo>
                  <a:pt x="526" y="543"/>
                </a:lnTo>
                <a:lnTo>
                  <a:pt x="485" y="556"/>
                </a:lnTo>
                <a:lnTo>
                  <a:pt x="464" y="584"/>
                </a:lnTo>
                <a:lnTo>
                  <a:pt x="433" y="613"/>
                </a:lnTo>
                <a:lnTo>
                  <a:pt x="433" y="641"/>
                </a:lnTo>
                <a:lnTo>
                  <a:pt x="383" y="641"/>
                </a:lnTo>
                <a:lnTo>
                  <a:pt x="364" y="659"/>
                </a:lnTo>
                <a:lnTo>
                  <a:pt x="383" y="706"/>
                </a:lnTo>
                <a:lnTo>
                  <a:pt x="435" y="729"/>
                </a:lnTo>
                <a:lnTo>
                  <a:pt x="464" y="747"/>
                </a:lnTo>
                <a:lnTo>
                  <a:pt x="458" y="789"/>
                </a:lnTo>
                <a:lnTo>
                  <a:pt x="496" y="779"/>
                </a:lnTo>
                <a:lnTo>
                  <a:pt x="500" y="741"/>
                </a:lnTo>
                <a:lnTo>
                  <a:pt x="557" y="741"/>
                </a:lnTo>
                <a:lnTo>
                  <a:pt x="594" y="706"/>
                </a:lnTo>
                <a:lnTo>
                  <a:pt x="598" y="671"/>
                </a:lnTo>
                <a:lnTo>
                  <a:pt x="594" y="606"/>
                </a:lnTo>
                <a:lnTo>
                  <a:pt x="616" y="563"/>
                </a:lnTo>
                <a:lnTo>
                  <a:pt x="648" y="539"/>
                </a:lnTo>
                <a:lnTo>
                  <a:pt x="696" y="560"/>
                </a:lnTo>
                <a:lnTo>
                  <a:pt x="751" y="584"/>
                </a:lnTo>
                <a:lnTo>
                  <a:pt x="782" y="606"/>
                </a:lnTo>
                <a:lnTo>
                  <a:pt x="808" y="641"/>
                </a:lnTo>
                <a:lnTo>
                  <a:pt x="848" y="659"/>
                </a:lnTo>
                <a:lnTo>
                  <a:pt x="862" y="706"/>
                </a:lnTo>
                <a:lnTo>
                  <a:pt x="867" y="733"/>
                </a:lnTo>
                <a:lnTo>
                  <a:pt x="907" y="761"/>
                </a:lnTo>
                <a:lnTo>
                  <a:pt x="875" y="794"/>
                </a:lnTo>
                <a:lnTo>
                  <a:pt x="826" y="794"/>
                </a:lnTo>
                <a:lnTo>
                  <a:pt x="769" y="815"/>
                </a:lnTo>
                <a:lnTo>
                  <a:pt x="728" y="839"/>
                </a:lnTo>
                <a:lnTo>
                  <a:pt x="664" y="864"/>
                </a:lnTo>
                <a:lnTo>
                  <a:pt x="616" y="904"/>
                </a:lnTo>
                <a:lnTo>
                  <a:pt x="567" y="935"/>
                </a:lnTo>
                <a:lnTo>
                  <a:pt x="557" y="966"/>
                </a:lnTo>
                <a:lnTo>
                  <a:pt x="557" y="991"/>
                </a:lnTo>
                <a:lnTo>
                  <a:pt x="526" y="1015"/>
                </a:lnTo>
                <a:lnTo>
                  <a:pt x="530" y="1044"/>
                </a:lnTo>
                <a:lnTo>
                  <a:pt x="491" y="1079"/>
                </a:lnTo>
                <a:lnTo>
                  <a:pt x="491" y="1123"/>
                </a:lnTo>
                <a:lnTo>
                  <a:pt x="512" y="1158"/>
                </a:lnTo>
                <a:lnTo>
                  <a:pt x="500" y="1185"/>
                </a:lnTo>
                <a:lnTo>
                  <a:pt x="458" y="1171"/>
                </a:lnTo>
                <a:lnTo>
                  <a:pt x="451" y="1123"/>
                </a:lnTo>
                <a:lnTo>
                  <a:pt x="410" y="1100"/>
                </a:lnTo>
                <a:lnTo>
                  <a:pt x="378" y="1107"/>
                </a:lnTo>
                <a:lnTo>
                  <a:pt x="357" y="1140"/>
                </a:lnTo>
                <a:lnTo>
                  <a:pt x="316" y="1123"/>
                </a:lnTo>
                <a:lnTo>
                  <a:pt x="275" y="1123"/>
                </a:lnTo>
                <a:lnTo>
                  <a:pt x="230" y="1154"/>
                </a:lnTo>
                <a:lnTo>
                  <a:pt x="217" y="1185"/>
                </a:lnTo>
                <a:lnTo>
                  <a:pt x="205" y="1216"/>
                </a:lnTo>
                <a:lnTo>
                  <a:pt x="194" y="1267"/>
                </a:lnTo>
                <a:lnTo>
                  <a:pt x="230" y="1298"/>
                </a:lnTo>
                <a:lnTo>
                  <a:pt x="267" y="1274"/>
                </a:lnTo>
                <a:lnTo>
                  <a:pt x="312" y="1274"/>
                </a:lnTo>
                <a:lnTo>
                  <a:pt x="316" y="1316"/>
                </a:lnTo>
                <a:lnTo>
                  <a:pt x="289" y="1343"/>
                </a:lnTo>
                <a:lnTo>
                  <a:pt x="342" y="1352"/>
                </a:lnTo>
                <a:lnTo>
                  <a:pt x="364" y="1362"/>
                </a:lnTo>
                <a:lnTo>
                  <a:pt x="378" y="1401"/>
                </a:lnTo>
                <a:lnTo>
                  <a:pt x="423" y="1415"/>
                </a:lnTo>
                <a:lnTo>
                  <a:pt x="473" y="1448"/>
                </a:lnTo>
                <a:lnTo>
                  <a:pt x="508" y="1429"/>
                </a:lnTo>
                <a:lnTo>
                  <a:pt x="589" y="1448"/>
                </a:lnTo>
                <a:lnTo>
                  <a:pt x="651" y="1451"/>
                </a:lnTo>
                <a:lnTo>
                  <a:pt x="741" y="1489"/>
                </a:lnTo>
                <a:lnTo>
                  <a:pt x="753" y="1521"/>
                </a:lnTo>
                <a:lnTo>
                  <a:pt x="808" y="1557"/>
                </a:lnTo>
                <a:lnTo>
                  <a:pt x="835" y="1606"/>
                </a:lnTo>
                <a:lnTo>
                  <a:pt x="898" y="1631"/>
                </a:lnTo>
                <a:lnTo>
                  <a:pt x="951" y="1637"/>
                </a:lnTo>
                <a:lnTo>
                  <a:pt x="1010" y="1679"/>
                </a:lnTo>
                <a:lnTo>
                  <a:pt x="1082" y="1679"/>
                </a:lnTo>
                <a:lnTo>
                  <a:pt x="1085" y="1715"/>
                </a:lnTo>
                <a:lnTo>
                  <a:pt x="1085" y="1750"/>
                </a:lnTo>
                <a:lnTo>
                  <a:pt x="1055" y="1785"/>
                </a:lnTo>
                <a:lnTo>
                  <a:pt x="1046" y="1829"/>
                </a:lnTo>
                <a:lnTo>
                  <a:pt x="1037" y="1874"/>
                </a:lnTo>
                <a:lnTo>
                  <a:pt x="996" y="1917"/>
                </a:lnTo>
                <a:lnTo>
                  <a:pt x="942" y="1942"/>
                </a:lnTo>
                <a:lnTo>
                  <a:pt x="892" y="1948"/>
                </a:lnTo>
                <a:lnTo>
                  <a:pt x="912" y="1983"/>
                </a:lnTo>
                <a:lnTo>
                  <a:pt x="867" y="2027"/>
                </a:lnTo>
                <a:lnTo>
                  <a:pt x="830" y="2062"/>
                </a:lnTo>
                <a:lnTo>
                  <a:pt x="785" y="2084"/>
                </a:lnTo>
                <a:lnTo>
                  <a:pt x="746" y="2136"/>
                </a:lnTo>
                <a:lnTo>
                  <a:pt x="714" y="2171"/>
                </a:lnTo>
                <a:lnTo>
                  <a:pt x="675" y="2192"/>
                </a:lnTo>
                <a:lnTo>
                  <a:pt x="648" y="2225"/>
                </a:lnTo>
                <a:lnTo>
                  <a:pt x="625" y="2256"/>
                </a:lnTo>
                <a:lnTo>
                  <a:pt x="598" y="2287"/>
                </a:lnTo>
                <a:lnTo>
                  <a:pt x="607" y="2317"/>
                </a:lnTo>
                <a:lnTo>
                  <a:pt x="585" y="2342"/>
                </a:lnTo>
                <a:lnTo>
                  <a:pt x="548" y="2298"/>
                </a:lnTo>
                <a:lnTo>
                  <a:pt x="503" y="2263"/>
                </a:lnTo>
                <a:lnTo>
                  <a:pt x="491" y="2216"/>
                </a:lnTo>
                <a:lnTo>
                  <a:pt x="491" y="2171"/>
                </a:lnTo>
                <a:lnTo>
                  <a:pt x="485" y="2122"/>
                </a:lnTo>
                <a:lnTo>
                  <a:pt x="503" y="2051"/>
                </a:lnTo>
                <a:lnTo>
                  <a:pt x="508" y="1983"/>
                </a:lnTo>
                <a:lnTo>
                  <a:pt x="500" y="1921"/>
                </a:lnTo>
                <a:lnTo>
                  <a:pt x="485" y="1874"/>
                </a:lnTo>
                <a:lnTo>
                  <a:pt x="433" y="1829"/>
                </a:lnTo>
                <a:lnTo>
                  <a:pt x="383" y="1794"/>
                </a:lnTo>
                <a:lnTo>
                  <a:pt x="342" y="1747"/>
                </a:lnTo>
                <a:lnTo>
                  <a:pt x="333" y="1688"/>
                </a:lnTo>
                <a:lnTo>
                  <a:pt x="357" y="1648"/>
                </a:lnTo>
                <a:lnTo>
                  <a:pt x="357" y="1613"/>
                </a:lnTo>
                <a:lnTo>
                  <a:pt x="383" y="1552"/>
                </a:lnTo>
                <a:lnTo>
                  <a:pt x="414" y="1506"/>
                </a:lnTo>
                <a:lnTo>
                  <a:pt x="458" y="1479"/>
                </a:lnTo>
                <a:lnTo>
                  <a:pt x="478" y="1451"/>
                </a:lnTo>
                <a:lnTo>
                  <a:pt x="423" y="1439"/>
                </a:lnTo>
                <a:lnTo>
                  <a:pt x="387" y="1448"/>
                </a:lnTo>
                <a:lnTo>
                  <a:pt x="351" y="1435"/>
                </a:lnTo>
                <a:lnTo>
                  <a:pt x="307" y="1408"/>
                </a:lnTo>
                <a:lnTo>
                  <a:pt x="262" y="1377"/>
                </a:lnTo>
                <a:lnTo>
                  <a:pt x="235" y="1342"/>
                </a:lnTo>
                <a:lnTo>
                  <a:pt x="217" y="1333"/>
                </a:lnTo>
                <a:lnTo>
                  <a:pt x="191" y="1343"/>
                </a:lnTo>
                <a:lnTo>
                  <a:pt x="146" y="1323"/>
                </a:lnTo>
                <a:lnTo>
                  <a:pt x="110" y="1291"/>
                </a:lnTo>
                <a:lnTo>
                  <a:pt x="96" y="1267"/>
                </a:lnTo>
                <a:lnTo>
                  <a:pt x="96" y="1220"/>
                </a:lnTo>
                <a:lnTo>
                  <a:pt x="89" y="1196"/>
                </a:lnTo>
                <a:lnTo>
                  <a:pt x="46" y="1175"/>
                </a:lnTo>
                <a:lnTo>
                  <a:pt x="46" y="1193"/>
                </a:lnTo>
                <a:lnTo>
                  <a:pt x="66" y="1224"/>
                </a:lnTo>
                <a:lnTo>
                  <a:pt x="73" y="1256"/>
                </a:lnTo>
                <a:lnTo>
                  <a:pt x="33" y="1234"/>
                </a:lnTo>
                <a:lnTo>
                  <a:pt x="12" y="1215"/>
                </a:lnTo>
                <a:lnTo>
                  <a:pt x="1" y="1179"/>
                </a:lnTo>
                <a:lnTo>
                  <a:pt x="7" y="1119"/>
                </a:lnTo>
                <a:lnTo>
                  <a:pt x="0" y="1048"/>
                </a:lnTo>
                <a:lnTo>
                  <a:pt x="7" y="956"/>
                </a:lnTo>
                <a:lnTo>
                  <a:pt x="33" y="815"/>
                </a:lnTo>
                <a:lnTo>
                  <a:pt x="91" y="676"/>
                </a:lnTo>
                <a:lnTo>
                  <a:pt x="182" y="514"/>
                </a:lnTo>
                <a:lnTo>
                  <a:pt x="250" y="401"/>
                </a:lnTo>
                <a:lnTo>
                  <a:pt x="351" y="276"/>
                </a:lnTo>
                <a:lnTo>
                  <a:pt x="435" y="203"/>
                </a:lnTo>
              </a:path>
            </a:pathLst>
          </a:custGeom>
          <a:solidFill>
            <a:srgbClr val="CCFFCC">
              <a:alpha val="50195"/>
            </a:srgb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01321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dirty="0"/>
          </a:p>
        </p:txBody>
      </p:sp>
      <p:sp>
        <p:nvSpPr>
          <p:cNvPr id="3" name="Holder 3"/>
          <p:cNvSpPr>
            <a:spLocks noGrp="1"/>
          </p:cNvSpPr>
          <p:nvPr>
            <p:ph type="ftr" sz="quarter" idx="5"/>
          </p:nvPr>
        </p:nvSpPr>
        <p:spPr>
          <a:xfrm>
            <a:off x="2818640" y="6590318"/>
            <a:ext cx="7186909" cy="276161"/>
          </a:xfrm>
        </p:spPr>
        <p:txBody>
          <a:bodyPr lIns="0" tIns="0" rIns="0" bIns="0"/>
          <a:lstStyle>
            <a:lvl1pPr algn="ctr">
              <a:defRPr sz="1450" baseline="0">
                <a:solidFill>
                  <a:schemeClr val="bg1"/>
                </a:solidFill>
                <a:latin typeface="Times New Roman" panose="02020603050405020304" pitchFamily="18" charset="0"/>
              </a:defRPr>
            </a:lvl1pPr>
          </a:lstStyle>
          <a:p>
            <a:pPr defTabSz="828446"/>
            <a:r>
              <a:rPr lang="en-US" altLang="zh-CN">
                <a:solidFill>
                  <a:prstClr val="white"/>
                </a:solidFill>
              </a:rPr>
              <a:t>Embedded OS Introduction</a:t>
            </a:r>
            <a:endParaRPr lang="zh-CN" altLang="en-US" dirty="0">
              <a:solidFill>
                <a:prstClr val="white"/>
              </a:solidFill>
            </a:endParaRPr>
          </a:p>
        </p:txBody>
      </p:sp>
      <p:sp>
        <p:nvSpPr>
          <p:cNvPr id="4" name="Holder 4"/>
          <p:cNvSpPr>
            <a:spLocks noGrp="1"/>
          </p:cNvSpPr>
          <p:nvPr>
            <p:ph type="dt" sz="half" idx="6"/>
          </p:nvPr>
        </p:nvSpPr>
        <p:spPr>
          <a:xfrm>
            <a:off x="14480" y="6590318"/>
            <a:ext cx="2780535" cy="276161"/>
          </a:xfrm>
        </p:spPr>
        <p:txBody>
          <a:bodyPr lIns="0" tIns="0" rIns="0" bIns="0"/>
          <a:lstStyle>
            <a:lvl1pPr algn="ctr">
              <a:defRPr sz="1450" baseline="0">
                <a:solidFill>
                  <a:schemeClr val="bg1"/>
                </a:solidFill>
                <a:latin typeface="Times New Roman" panose="02020603050405020304" pitchFamily="18" charset="0"/>
              </a:defRPr>
            </a:lvl1pPr>
          </a:lstStyle>
          <a:p>
            <a:pPr defTabSz="828446"/>
            <a:fld id="{4297F460-774D-4FAB-80E3-EE5A126762B1}" type="datetime4">
              <a:rPr lang="en-US" altLang="zh-CN" smtClean="0">
                <a:solidFill>
                  <a:prstClr val="white"/>
                </a:solidFill>
              </a:rPr>
              <a:pPr defTabSz="828446"/>
              <a:t>June 11, 2021</a:t>
            </a:fld>
            <a:endParaRPr lang="en-US" dirty="0">
              <a:solidFill>
                <a:prstClr val="white"/>
              </a:solidFill>
            </a:endParaRPr>
          </a:p>
        </p:txBody>
      </p:sp>
      <p:sp>
        <p:nvSpPr>
          <p:cNvPr id="5" name="Holder 5"/>
          <p:cNvSpPr>
            <a:spLocks noGrp="1"/>
          </p:cNvSpPr>
          <p:nvPr>
            <p:ph type="sldNum" sz="quarter" idx="7"/>
          </p:nvPr>
        </p:nvSpPr>
        <p:spPr>
          <a:xfrm>
            <a:off x="10029174" y="6590318"/>
            <a:ext cx="2159788" cy="276161"/>
          </a:xfrm>
        </p:spPr>
        <p:txBody>
          <a:bodyPr lIns="0" tIns="0" rIns="0" bIns="0"/>
          <a:lstStyle>
            <a:lvl1pPr algn="ctr">
              <a:defRPr sz="1450" baseline="0">
                <a:solidFill>
                  <a:schemeClr val="bg1"/>
                </a:solidFill>
                <a:latin typeface="Times New Roman" panose="02020603050405020304" pitchFamily="18" charset="0"/>
              </a:defRPr>
            </a:lvl1pPr>
          </a:lstStyle>
          <a:p>
            <a:pPr marL="87447" defTabSz="828446"/>
            <a:fld id="{81D60167-4931-47E6-BA6A-407CBD079E47}" type="slidenum">
              <a:rPr lang="en-US" altLang="zh-CN" spc="-9" smtClean="0">
                <a:solidFill>
                  <a:prstClr val="white"/>
                </a:solidFill>
                <a:cs typeface="Garamond"/>
              </a:rPr>
              <a:pPr marL="87447" defTabSz="828446"/>
              <a:t>‹#›</a:t>
            </a:fld>
            <a:endParaRPr lang="zh-CN" altLang="en-US">
              <a:solidFill>
                <a:prstClr val="white"/>
              </a:solidFill>
              <a:cs typeface="Garamond"/>
            </a:endParaRPr>
          </a:p>
        </p:txBody>
      </p:sp>
      <p:sp>
        <p:nvSpPr>
          <p:cNvPr id="7" name="Line 6"/>
          <p:cNvSpPr>
            <a:spLocks noChangeShapeType="1"/>
          </p:cNvSpPr>
          <p:nvPr userDrawn="1"/>
        </p:nvSpPr>
        <p:spPr bwMode="auto">
          <a:xfrm>
            <a:off x="5430" y="1081631"/>
            <a:ext cx="12186570" cy="2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8" name="Picture 11" descr="SlideHead01副本"/>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616359"/>
            <a:ext cx="12191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p:cNvSpPr>
            <a:spLocks noChangeShapeType="1"/>
          </p:cNvSpPr>
          <p:nvPr userDrawn="1"/>
        </p:nvSpPr>
        <p:spPr bwMode="auto">
          <a:xfrm>
            <a:off x="5430" y="6590469"/>
            <a:ext cx="12183532"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1590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0" y="322188"/>
            <a:ext cx="12192000" cy="570403"/>
          </a:xfrm>
        </p:spPr>
        <p:txBody>
          <a:bodyPr lIns="0" tIns="0" rIns="0" bIns="0"/>
          <a:lstStyle>
            <a:lvl1pPr>
              <a:defRPr sz="3624"/>
            </a:lvl1pPr>
          </a:lstStyle>
          <a:p>
            <a:endParaRPr dirty="0"/>
          </a:p>
        </p:txBody>
      </p:sp>
      <p:sp>
        <p:nvSpPr>
          <p:cNvPr id="3" name="Holder 3"/>
          <p:cNvSpPr>
            <a:spLocks noGrp="1"/>
          </p:cNvSpPr>
          <p:nvPr>
            <p:ph type="body" idx="1"/>
          </p:nvPr>
        </p:nvSpPr>
        <p:spPr>
          <a:xfrm>
            <a:off x="-1" y="1012590"/>
            <a:ext cx="12188962" cy="5552808"/>
          </a:xfrm>
        </p:spPr>
        <p:txBody>
          <a:bodyPr lIns="0" tIns="0" rIns="0" bIns="0"/>
          <a:lstStyle>
            <a:lvl1pPr>
              <a:lnSpc>
                <a:spcPct val="100000"/>
              </a:lnSpc>
              <a:defRPr sz="2718"/>
            </a:lvl1pPr>
            <a:lvl2pPr>
              <a:lnSpc>
                <a:spcPct val="100000"/>
              </a:lnSpc>
              <a:defRPr sz="2356"/>
            </a:lvl2pPr>
            <a:lvl3pPr>
              <a:lnSpc>
                <a:spcPct val="100000"/>
              </a:lnSpc>
              <a:defRPr/>
            </a:lvl3pPr>
          </a:lstStyle>
          <a:p>
            <a:endParaRPr lang="en-US" dirty="0"/>
          </a:p>
          <a:p>
            <a:pPr lvl="1"/>
            <a:endParaRPr lang="en-US" dirty="0"/>
          </a:p>
          <a:p>
            <a:pPr lvl="2"/>
            <a:endParaRPr dirty="0"/>
          </a:p>
        </p:txBody>
      </p:sp>
      <p:sp>
        <p:nvSpPr>
          <p:cNvPr id="4" name="Holder 4"/>
          <p:cNvSpPr>
            <a:spLocks noGrp="1"/>
          </p:cNvSpPr>
          <p:nvPr>
            <p:ph type="ftr" sz="quarter" idx="5"/>
          </p:nvPr>
        </p:nvSpPr>
        <p:spPr>
          <a:xfrm>
            <a:off x="2889592" y="6604852"/>
            <a:ext cx="7115957" cy="276161"/>
          </a:xfrm>
        </p:spPr>
        <p:txBody>
          <a:bodyPr lIns="0" tIns="0" rIns="0" bIns="0"/>
          <a:lstStyle>
            <a:lvl1pPr algn="ctr">
              <a:defRPr sz="1450" baseline="0">
                <a:solidFill>
                  <a:schemeClr val="bg1"/>
                </a:solidFill>
                <a:latin typeface="Times New Roman" panose="02020603050405020304" pitchFamily="18" charset="0"/>
              </a:defRPr>
            </a:lvl1pPr>
          </a:lstStyle>
          <a:p>
            <a:pPr defTabSz="828446"/>
            <a:r>
              <a:rPr lang="en-US" altLang="zh-CN">
                <a:solidFill>
                  <a:prstClr val="white"/>
                </a:solidFill>
              </a:rPr>
              <a:t>Embedded OS Introduction</a:t>
            </a:r>
            <a:endParaRPr lang="zh-CN" altLang="en-US" dirty="0">
              <a:solidFill>
                <a:prstClr val="white"/>
              </a:solidFill>
            </a:endParaRPr>
          </a:p>
        </p:txBody>
      </p:sp>
      <p:sp>
        <p:nvSpPr>
          <p:cNvPr id="5" name="Holder 5"/>
          <p:cNvSpPr>
            <a:spLocks noGrp="1"/>
          </p:cNvSpPr>
          <p:nvPr>
            <p:ph type="dt" sz="half" idx="6"/>
          </p:nvPr>
        </p:nvSpPr>
        <p:spPr>
          <a:xfrm>
            <a:off x="14479" y="6604852"/>
            <a:ext cx="2804160" cy="276161"/>
          </a:xfrm>
        </p:spPr>
        <p:txBody>
          <a:bodyPr lIns="0" tIns="0" rIns="0" bIns="0"/>
          <a:lstStyle>
            <a:lvl1pPr algn="ctr">
              <a:defRPr sz="1450" baseline="0">
                <a:solidFill>
                  <a:schemeClr val="bg1"/>
                </a:solidFill>
                <a:latin typeface="Times New Roman" panose="02020603050405020304" pitchFamily="18" charset="0"/>
              </a:defRPr>
            </a:lvl1pPr>
          </a:lstStyle>
          <a:p>
            <a:pPr defTabSz="828446"/>
            <a:fld id="{371880F6-179E-4A8D-AF00-CE045C346144}" type="datetime4">
              <a:rPr lang="en-US" altLang="zh-CN" smtClean="0">
                <a:solidFill>
                  <a:prstClr val="white"/>
                </a:solidFill>
              </a:rPr>
              <a:pPr defTabSz="828446"/>
              <a:t>June 11, 2021</a:t>
            </a:fld>
            <a:endParaRPr lang="en-US" dirty="0">
              <a:solidFill>
                <a:prstClr val="white"/>
              </a:solidFill>
            </a:endParaRPr>
          </a:p>
        </p:txBody>
      </p:sp>
      <p:sp>
        <p:nvSpPr>
          <p:cNvPr id="6" name="Holder 6"/>
          <p:cNvSpPr>
            <a:spLocks noGrp="1"/>
          </p:cNvSpPr>
          <p:nvPr>
            <p:ph type="sldNum" sz="quarter" idx="7"/>
          </p:nvPr>
        </p:nvSpPr>
        <p:spPr>
          <a:xfrm>
            <a:off x="10076502" y="6604852"/>
            <a:ext cx="2112458" cy="276161"/>
          </a:xfrm>
        </p:spPr>
        <p:txBody>
          <a:bodyPr lIns="0" tIns="0" rIns="0" bIns="0"/>
          <a:lstStyle>
            <a:lvl1pPr algn="ctr">
              <a:defRPr sz="1450" baseline="0">
                <a:solidFill>
                  <a:schemeClr val="bg1"/>
                </a:solidFill>
                <a:latin typeface="Times New Roman" panose="02020603050405020304" pitchFamily="18" charset="0"/>
              </a:defRPr>
            </a:lvl1pPr>
          </a:lstStyle>
          <a:p>
            <a:pPr marL="87447" defTabSz="828446"/>
            <a:fld id="{81D60167-4931-47E6-BA6A-407CBD079E47}" type="slidenum">
              <a:rPr lang="en-US" altLang="zh-CN" spc="-9" smtClean="0">
                <a:solidFill>
                  <a:prstClr val="white"/>
                </a:solidFill>
                <a:cs typeface="Garamond"/>
              </a:rPr>
              <a:pPr marL="87447" defTabSz="828446"/>
              <a:t>‹#›</a:t>
            </a:fld>
            <a:endParaRPr lang="zh-CN" altLang="en-US" dirty="0">
              <a:solidFill>
                <a:prstClr val="white"/>
              </a:solidFill>
              <a:cs typeface="Garamond"/>
            </a:endParaRPr>
          </a:p>
        </p:txBody>
      </p:sp>
      <p:sp>
        <p:nvSpPr>
          <p:cNvPr id="7" name="Line 6"/>
          <p:cNvSpPr>
            <a:spLocks noChangeShapeType="1"/>
          </p:cNvSpPr>
          <p:nvPr userDrawn="1"/>
        </p:nvSpPr>
        <p:spPr bwMode="auto">
          <a:xfrm>
            <a:off x="14479" y="943550"/>
            <a:ext cx="12177519" cy="22428"/>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pic>
        <p:nvPicPr>
          <p:cNvPr id="8" name="Picture 11" descr="SlideHead01副本"/>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55363"/>
            <a:ext cx="12191999"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616359"/>
            <a:ext cx="12191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p:cNvSpPr>
            <a:spLocks noChangeShapeType="1"/>
          </p:cNvSpPr>
          <p:nvPr userDrawn="1"/>
        </p:nvSpPr>
        <p:spPr bwMode="auto">
          <a:xfrm>
            <a:off x="5430" y="6590469"/>
            <a:ext cx="12183532"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zh-CN" altLang="en-US" sz="1631"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9348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2AAB9-24DB-46D8-9E18-CB1A05F5D0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B4CBCE-B1DF-40CE-91AB-E5B71442FCA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C6B0344-C5E5-4A6A-8F98-B0761C2B0A0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FF17E35-4988-49FE-A6A9-29E3F9C21E41}"/>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6" name="页脚占位符 5">
            <a:extLst>
              <a:ext uri="{FF2B5EF4-FFF2-40B4-BE49-F238E27FC236}">
                <a16:creationId xmlns:a16="http://schemas.microsoft.com/office/drawing/2014/main" id="{2FAB0BD5-DA2F-4826-95A5-8BFB378C72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0D8DED-CD22-4A7B-8C99-DBDF4FB28A45}"/>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2391925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4610C-14F5-4EDE-81D8-014328994F9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EACA46-C710-4416-A739-E8B34F5232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F8F7078-1C1B-45A4-A315-27428E2881D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54E30E2-042D-4C50-871A-1FD773FA12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603AF16-04A3-41A0-9698-07BF07C4C40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34272D4-8EBC-4D2C-A7EA-284F9015FCCF}"/>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8" name="页脚占位符 7">
            <a:extLst>
              <a:ext uri="{FF2B5EF4-FFF2-40B4-BE49-F238E27FC236}">
                <a16:creationId xmlns:a16="http://schemas.microsoft.com/office/drawing/2014/main" id="{75B2AE84-06EF-4B80-8FF3-182621EBC7A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1CC3AF6-F583-4D94-A961-255CB2C693F7}"/>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4541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43DB3-486B-4C5A-AC35-38B23781463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7696662-731A-43F2-B17E-770363A13F99}"/>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4" name="页脚占位符 3">
            <a:extLst>
              <a:ext uri="{FF2B5EF4-FFF2-40B4-BE49-F238E27FC236}">
                <a16:creationId xmlns:a16="http://schemas.microsoft.com/office/drawing/2014/main" id="{BA351A23-C326-4AB5-8B9A-15C37427194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839D5AE-15F4-4EF5-9F0C-24D5E6ECDF91}"/>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4019769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C61EECD-6830-476D-B3C3-798DD06CE32E}"/>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3" name="页脚占位符 2">
            <a:extLst>
              <a:ext uri="{FF2B5EF4-FFF2-40B4-BE49-F238E27FC236}">
                <a16:creationId xmlns:a16="http://schemas.microsoft.com/office/drawing/2014/main" id="{6717AA75-50B9-47B9-B9B8-0F06A28DDC4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1B4413E-C301-498D-9C1C-DEBD4F677B71}"/>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284522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954C9-5979-4C33-8796-5FC601CA98D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9B2A55C-01E8-4B26-8434-275733227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D9EAD1-32DF-4C2C-9F89-14E31EBE74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2DA265-C2DA-4667-905C-7C27E021DC3E}"/>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6" name="页脚占位符 5">
            <a:extLst>
              <a:ext uri="{FF2B5EF4-FFF2-40B4-BE49-F238E27FC236}">
                <a16:creationId xmlns:a16="http://schemas.microsoft.com/office/drawing/2014/main" id="{C2CA4986-0124-4B40-91AB-6FCFAE35AC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A9A6A8-ABE0-4D5A-9A91-9CEB7A692E8A}"/>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3229892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7200B-08A0-471E-851E-7B8A68F0337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7A4693D-A222-4F69-856B-63DDCB7DD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7D3533E-68B1-43C8-9AA4-39C0BF143C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B5815E-F7CC-4844-AD86-18029DC0F585}"/>
              </a:ext>
            </a:extLst>
          </p:cNvPr>
          <p:cNvSpPr>
            <a:spLocks noGrp="1"/>
          </p:cNvSpPr>
          <p:nvPr>
            <p:ph type="dt" sz="half" idx="10"/>
          </p:nvPr>
        </p:nvSpPr>
        <p:spPr/>
        <p:txBody>
          <a:bodyPr/>
          <a:lstStyle/>
          <a:p>
            <a:fld id="{BED9B2DC-656E-4157-8F98-3125D7499531}" type="datetimeFigureOut">
              <a:rPr lang="zh-CN" altLang="en-US" smtClean="0"/>
              <a:t>2021/6/11</a:t>
            </a:fld>
            <a:endParaRPr lang="zh-CN" altLang="en-US"/>
          </a:p>
        </p:txBody>
      </p:sp>
      <p:sp>
        <p:nvSpPr>
          <p:cNvPr id="6" name="页脚占位符 5">
            <a:extLst>
              <a:ext uri="{FF2B5EF4-FFF2-40B4-BE49-F238E27FC236}">
                <a16:creationId xmlns:a16="http://schemas.microsoft.com/office/drawing/2014/main" id="{B6F82B31-BD56-4BA9-9EE0-C8EA169EE3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B02506-88C5-487F-A612-9E2B6E09166B}"/>
              </a:ext>
            </a:extLst>
          </p:cNvPr>
          <p:cNvSpPr>
            <a:spLocks noGrp="1"/>
          </p:cNvSpPr>
          <p:nvPr>
            <p:ph type="sldNum" sz="quarter" idx="12"/>
          </p:nvPr>
        </p:nvSpPr>
        <p:spPr/>
        <p:txBody>
          <a:body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280333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jpeg"/><Relationship Id="rId5" Type="http://schemas.openxmlformats.org/officeDocument/2006/relationships/image" Target="../media/image2.jpeg"/><Relationship Id="rId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jpeg"/><Relationship Id="rId5" Type="http://schemas.openxmlformats.org/officeDocument/2006/relationships/image" Target="../media/image2.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38C2AB2-B5C1-4480-B716-CEDE02B7F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A43066E-8270-4844-8757-A48598CA4D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A354B0-D68F-4B2B-BED1-678214E221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D9B2DC-656E-4157-8F98-3125D7499531}" type="datetimeFigureOut">
              <a:rPr lang="zh-CN" altLang="en-US" smtClean="0"/>
              <a:t>2021/6/11</a:t>
            </a:fld>
            <a:endParaRPr lang="zh-CN" altLang="en-US"/>
          </a:p>
        </p:txBody>
      </p:sp>
      <p:sp>
        <p:nvSpPr>
          <p:cNvPr id="5" name="页脚占位符 4">
            <a:extLst>
              <a:ext uri="{FF2B5EF4-FFF2-40B4-BE49-F238E27FC236}">
                <a16:creationId xmlns:a16="http://schemas.microsoft.com/office/drawing/2014/main" id="{8A2ECC5F-5484-4A84-A402-33CEFA8B79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40E46EF-F32D-4852-BD3A-C8B164DFD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04280-FBC1-4653-9E29-618A826DDE83}" type="slidenum">
              <a:rPr lang="zh-CN" altLang="en-US" smtClean="0"/>
              <a:t>‹#›</a:t>
            </a:fld>
            <a:endParaRPr lang="zh-CN" altLang="en-US"/>
          </a:p>
        </p:txBody>
      </p:sp>
    </p:spTree>
    <p:extLst>
      <p:ext uri="{BB962C8B-B14F-4D97-AF65-F5344CB8AC3E}">
        <p14:creationId xmlns:p14="http://schemas.microsoft.com/office/powerpoint/2010/main" val="127681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 y="391228"/>
            <a:ext cx="12191999" cy="622801"/>
          </a:xfrm>
          <a:prstGeom prst="rect">
            <a:avLst/>
          </a:prstGeom>
        </p:spPr>
        <p:txBody>
          <a:bodyPr wrap="square" lIns="0" tIns="0" rIns="0" bIns="0" anchor="ctr" anchorCtr="0">
            <a:noAutofit/>
          </a:bodyPr>
          <a:lstStyle/>
          <a:p>
            <a:endParaRPr dirty="0"/>
          </a:p>
        </p:txBody>
      </p:sp>
      <p:sp>
        <p:nvSpPr>
          <p:cNvPr id="3" name="Holder 3"/>
          <p:cNvSpPr>
            <a:spLocks noGrp="1"/>
          </p:cNvSpPr>
          <p:nvPr>
            <p:ph type="body" idx="1"/>
          </p:nvPr>
        </p:nvSpPr>
        <p:spPr>
          <a:xfrm>
            <a:off x="-1" y="1152051"/>
            <a:ext cx="12188962" cy="5413348"/>
          </a:xfrm>
          <a:prstGeom prst="rect">
            <a:avLst/>
          </a:prstGeom>
        </p:spPr>
        <p:txBody>
          <a:bodyPr wrap="square" lIns="0" tIns="0" rIns="0" bIns="0">
            <a:noAutofit/>
          </a:bodyPr>
          <a:lstStyle/>
          <a:p>
            <a:endParaRPr lang="en-US" dirty="0"/>
          </a:p>
          <a:p>
            <a:pPr lvl="1"/>
            <a:endParaRPr lang="en-US" dirty="0"/>
          </a:p>
          <a:p>
            <a:pPr lvl="2"/>
            <a:endParaRPr dirty="0"/>
          </a:p>
        </p:txBody>
      </p:sp>
      <p:sp>
        <p:nvSpPr>
          <p:cNvPr id="4" name="Holder 4"/>
          <p:cNvSpPr>
            <a:spLocks noGrp="1"/>
          </p:cNvSpPr>
          <p:nvPr>
            <p:ph type="ftr" sz="quarter" idx="5"/>
          </p:nvPr>
        </p:nvSpPr>
        <p:spPr>
          <a:xfrm>
            <a:off x="2818640" y="6604852"/>
            <a:ext cx="7186909" cy="276161"/>
          </a:xfrm>
          <a:prstGeom prst="rect">
            <a:avLst/>
          </a:prstGeom>
        </p:spPr>
        <p:txBody>
          <a:bodyPr wrap="square" lIns="0" tIns="0" rIns="0" bIns="0" anchor="ctr" anchorCtr="0">
            <a:noAutofit/>
          </a:bodyPr>
          <a:lstStyle>
            <a:lvl1pPr algn="ctr">
              <a:defRPr sz="1450" baseline="0">
                <a:solidFill>
                  <a:schemeClr val="bg1"/>
                </a:solidFill>
                <a:latin typeface="Times New Roman" panose="02020603050405020304" pitchFamily="18" charset="0"/>
                <a:ea typeface="楷体" panose="02010609060101010101" pitchFamily="49" charset="-122"/>
              </a:defRPr>
            </a:lvl1pPr>
          </a:lstStyle>
          <a:p>
            <a:r>
              <a:rPr lang="en-US" altLang="zh-CN" dirty="0">
                <a:solidFill>
                  <a:prstClr val="white"/>
                </a:solidFill>
              </a:rPr>
              <a:t>Embedded OS Introduction</a:t>
            </a:r>
            <a:endParaRPr lang="zh-CN" altLang="en-US" dirty="0">
              <a:solidFill>
                <a:prstClr val="white"/>
              </a:solidFill>
            </a:endParaRPr>
          </a:p>
        </p:txBody>
      </p:sp>
      <p:sp>
        <p:nvSpPr>
          <p:cNvPr id="5" name="Holder 5"/>
          <p:cNvSpPr>
            <a:spLocks noGrp="1"/>
          </p:cNvSpPr>
          <p:nvPr>
            <p:ph type="dt" sz="half" idx="6"/>
          </p:nvPr>
        </p:nvSpPr>
        <p:spPr>
          <a:xfrm>
            <a:off x="14480" y="6604852"/>
            <a:ext cx="2780535" cy="276161"/>
          </a:xfrm>
          <a:prstGeom prst="rect">
            <a:avLst/>
          </a:prstGeom>
        </p:spPr>
        <p:txBody>
          <a:bodyPr wrap="square" lIns="0" tIns="0" rIns="0" bIns="0" anchor="ctr" anchorCtr="0">
            <a:noAutofit/>
          </a:bodyPr>
          <a:lstStyle>
            <a:lvl1pPr algn="ctr">
              <a:defRPr sz="1450" baseline="0">
                <a:solidFill>
                  <a:schemeClr val="bg1"/>
                </a:solidFill>
                <a:latin typeface="Times New Roman" panose="02020603050405020304" pitchFamily="18" charset="0"/>
                <a:ea typeface="楷体" panose="02010609060101010101" pitchFamily="49" charset="-122"/>
              </a:defRPr>
            </a:lvl1pPr>
          </a:lstStyle>
          <a:p>
            <a:fld id="{A08612E6-8A88-403B-9FA2-1E1235630575}" type="datetime4">
              <a:rPr lang="en-US" altLang="zh-CN" smtClean="0">
                <a:solidFill>
                  <a:prstClr val="white"/>
                </a:solidFill>
              </a:rPr>
              <a:pPr/>
              <a:t>June 11, 2021</a:t>
            </a:fld>
            <a:endParaRPr lang="en-US" dirty="0">
              <a:solidFill>
                <a:prstClr val="white"/>
              </a:solidFill>
            </a:endParaRPr>
          </a:p>
        </p:txBody>
      </p:sp>
      <p:sp>
        <p:nvSpPr>
          <p:cNvPr id="6" name="Holder 6"/>
          <p:cNvSpPr>
            <a:spLocks noGrp="1"/>
          </p:cNvSpPr>
          <p:nvPr>
            <p:ph type="sldNum" sz="quarter" idx="7"/>
          </p:nvPr>
        </p:nvSpPr>
        <p:spPr>
          <a:xfrm>
            <a:off x="10029174" y="6604852"/>
            <a:ext cx="2159788" cy="276161"/>
          </a:xfrm>
          <a:prstGeom prst="rect">
            <a:avLst/>
          </a:prstGeom>
        </p:spPr>
        <p:txBody>
          <a:bodyPr wrap="square" lIns="0" tIns="0" rIns="0" bIns="0" anchor="ctr" anchorCtr="0">
            <a:noAutofit/>
          </a:bodyPr>
          <a:lstStyle>
            <a:lvl1pPr algn="ctr">
              <a:defRPr sz="1450" baseline="0">
                <a:solidFill>
                  <a:schemeClr val="bg1"/>
                </a:solidFill>
                <a:latin typeface="Times New Roman" panose="02020603050405020304" pitchFamily="18" charset="0"/>
                <a:ea typeface="楷体" panose="02010609060101010101" pitchFamily="49" charset="-122"/>
              </a:defRPr>
            </a:lvl1pPr>
          </a:lstStyle>
          <a:p>
            <a:pPr marL="87447"/>
            <a:fld id="{81D60167-4931-47E6-BA6A-407CBD079E47}" type="slidenum">
              <a:rPr lang="en-US" altLang="zh-CN" spc="-9" smtClean="0">
                <a:solidFill>
                  <a:prstClr val="white"/>
                </a:solidFill>
                <a:cs typeface="Garamond"/>
              </a:rPr>
              <a:pPr marL="87447"/>
              <a:t>‹#›</a:t>
            </a:fld>
            <a:endParaRPr lang="zh-CN" altLang="en-US" dirty="0">
              <a:solidFill>
                <a:prstClr val="white"/>
              </a:solidFill>
              <a:cs typeface="Garamond"/>
            </a:endParaRPr>
          </a:p>
        </p:txBody>
      </p:sp>
      <p:sp>
        <p:nvSpPr>
          <p:cNvPr id="8" name="Line 6"/>
          <p:cNvSpPr>
            <a:spLocks noChangeShapeType="1"/>
          </p:cNvSpPr>
          <p:nvPr userDrawn="1"/>
        </p:nvSpPr>
        <p:spPr bwMode="auto">
          <a:xfrm>
            <a:off x="5430" y="1081631"/>
            <a:ext cx="12186570" cy="2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31">
              <a:solidFill>
                <a:prstClr val="black"/>
              </a:solidFill>
            </a:endParaRPr>
          </a:p>
        </p:txBody>
      </p:sp>
      <p:pic>
        <p:nvPicPr>
          <p:cNvPr id="9" name="Picture 11" descr="SlideHead01副本"/>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2192000"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 y="6616359"/>
            <a:ext cx="12191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p:cNvSpPr>
            <a:spLocks noChangeShapeType="1"/>
          </p:cNvSpPr>
          <p:nvPr userDrawn="1"/>
        </p:nvSpPr>
        <p:spPr bwMode="auto">
          <a:xfrm>
            <a:off x="5430" y="6590469"/>
            <a:ext cx="12183532"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31">
              <a:solidFill>
                <a:prstClr val="black"/>
              </a:solidFill>
            </a:endParaRPr>
          </a:p>
        </p:txBody>
      </p:sp>
    </p:spTree>
    <p:extLst>
      <p:ext uri="{BB962C8B-B14F-4D97-AF65-F5344CB8AC3E}">
        <p14:creationId xmlns:p14="http://schemas.microsoft.com/office/powerpoint/2010/main" val="283412146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hf hdr="0"/>
  <p:txStyles>
    <p:titleStyle>
      <a:lvl1pPr algn="l" defTabSz="828446" rtl="0" eaLnBrk="1" latinLnBrk="0" hangingPunct="1">
        <a:lnSpc>
          <a:spcPct val="90000"/>
        </a:lnSpc>
        <a:spcBef>
          <a:spcPct val="0"/>
        </a:spcBef>
        <a:buNone/>
        <a:defRPr sz="3986" kern="1200" baseline="0">
          <a:solidFill>
            <a:srgbClr val="0070C0"/>
          </a:solidFill>
          <a:latin typeface="Arial" panose="020B0604020202020204" pitchFamily="34" charset="0"/>
          <a:ea typeface="黑体" panose="02010609060101010101" pitchFamily="49" charset="-122"/>
          <a:cs typeface="+mj-cs"/>
        </a:defRPr>
      </a:lvl1pPr>
    </p:titleStyle>
    <p:bodyStyle>
      <a:lvl1pPr marL="207112" indent="-207112" algn="l" defTabSz="828446" rtl="0" eaLnBrk="1" latinLnBrk="0" hangingPunct="1">
        <a:lnSpc>
          <a:spcPct val="90000"/>
        </a:lnSpc>
        <a:spcBef>
          <a:spcPts val="906"/>
        </a:spcBef>
        <a:buFont typeface="Wingdings" panose="05000000000000000000" pitchFamily="2" charset="2"/>
        <a:buChar char="n"/>
        <a:defRPr sz="2899" kern="1200" baseline="0">
          <a:solidFill>
            <a:srgbClr val="0070C0"/>
          </a:solidFill>
          <a:latin typeface="Arial" panose="020B0604020202020204" pitchFamily="34" charset="0"/>
          <a:ea typeface="黑体" panose="02010609060101010101" pitchFamily="49" charset="-122"/>
          <a:cs typeface="+mn-cs"/>
        </a:defRPr>
      </a:lvl1pPr>
      <a:lvl2pPr marL="621335" indent="-207112" algn="l" defTabSz="828446" rtl="0" eaLnBrk="1" latinLnBrk="0" hangingPunct="1">
        <a:lnSpc>
          <a:spcPct val="90000"/>
        </a:lnSpc>
        <a:spcBef>
          <a:spcPts val="453"/>
        </a:spcBef>
        <a:buFont typeface="Wingdings" panose="05000000000000000000" pitchFamily="2" charset="2"/>
        <a:buChar char="u"/>
        <a:defRPr sz="2537" kern="1200" baseline="0">
          <a:solidFill>
            <a:schemeClr val="tx1"/>
          </a:solidFill>
          <a:latin typeface="Arial" panose="020B0604020202020204" pitchFamily="34" charset="0"/>
          <a:ea typeface="黑体" panose="02010609060101010101" pitchFamily="49" charset="-122"/>
          <a:cs typeface="+mn-cs"/>
        </a:defRPr>
      </a:lvl2pPr>
      <a:lvl3pPr marL="1035558" indent="-207112" algn="l" defTabSz="828446" rtl="0" eaLnBrk="1" latinLnBrk="0" hangingPunct="1">
        <a:lnSpc>
          <a:spcPct val="90000"/>
        </a:lnSpc>
        <a:spcBef>
          <a:spcPts val="453"/>
        </a:spcBef>
        <a:buFont typeface="Wingdings" panose="05000000000000000000" pitchFamily="2" charset="2"/>
        <a:buChar char="l"/>
        <a:defRPr sz="2174" kern="1200" baseline="0">
          <a:solidFill>
            <a:schemeClr val="tx1"/>
          </a:solidFill>
          <a:latin typeface="Arial" panose="020B0604020202020204" pitchFamily="34" charset="0"/>
          <a:ea typeface="黑体" panose="02010609060101010101" pitchFamily="49" charset="-122"/>
          <a:cs typeface="+mn-cs"/>
        </a:defRPr>
      </a:lvl3pPr>
      <a:lvl4pPr marL="1449781"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4pPr>
      <a:lvl5pPr marL="1864004"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5pPr>
      <a:lvl6pPr marL="2278228"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6pPr>
      <a:lvl7pPr marL="2692451"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7pPr>
      <a:lvl8pPr marL="3106674"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8pPr>
      <a:lvl9pPr marL="3520897"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9pPr>
    </p:bodyStyle>
    <p:otherStyle>
      <a:defPPr>
        <a:defRPr lang="zh-CN"/>
      </a:defPPr>
      <a:lvl1pPr marL="0" algn="l" defTabSz="828446" rtl="0" eaLnBrk="1" latinLnBrk="0" hangingPunct="1">
        <a:defRPr sz="1631" kern="1200">
          <a:solidFill>
            <a:schemeClr val="tx1"/>
          </a:solidFill>
          <a:latin typeface="+mn-lt"/>
          <a:ea typeface="+mn-ea"/>
          <a:cs typeface="+mn-cs"/>
        </a:defRPr>
      </a:lvl1pPr>
      <a:lvl2pPr marL="414223" algn="l" defTabSz="828446" rtl="0" eaLnBrk="1" latinLnBrk="0" hangingPunct="1">
        <a:defRPr sz="1631" kern="1200">
          <a:solidFill>
            <a:schemeClr val="tx1"/>
          </a:solidFill>
          <a:latin typeface="+mn-lt"/>
          <a:ea typeface="+mn-ea"/>
          <a:cs typeface="+mn-cs"/>
        </a:defRPr>
      </a:lvl2pPr>
      <a:lvl3pPr marL="828446" algn="l" defTabSz="828446" rtl="0" eaLnBrk="1" latinLnBrk="0" hangingPunct="1">
        <a:defRPr sz="1631" kern="1200">
          <a:solidFill>
            <a:schemeClr val="tx1"/>
          </a:solidFill>
          <a:latin typeface="+mn-lt"/>
          <a:ea typeface="+mn-ea"/>
          <a:cs typeface="+mn-cs"/>
        </a:defRPr>
      </a:lvl3pPr>
      <a:lvl4pPr marL="1242670" algn="l" defTabSz="828446" rtl="0" eaLnBrk="1" latinLnBrk="0" hangingPunct="1">
        <a:defRPr sz="1631" kern="1200">
          <a:solidFill>
            <a:schemeClr val="tx1"/>
          </a:solidFill>
          <a:latin typeface="+mn-lt"/>
          <a:ea typeface="+mn-ea"/>
          <a:cs typeface="+mn-cs"/>
        </a:defRPr>
      </a:lvl4pPr>
      <a:lvl5pPr marL="1656893" algn="l" defTabSz="828446" rtl="0" eaLnBrk="1" latinLnBrk="0" hangingPunct="1">
        <a:defRPr sz="1631" kern="1200">
          <a:solidFill>
            <a:schemeClr val="tx1"/>
          </a:solidFill>
          <a:latin typeface="+mn-lt"/>
          <a:ea typeface="+mn-ea"/>
          <a:cs typeface="+mn-cs"/>
        </a:defRPr>
      </a:lvl5pPr>
      <a:lvl6pPr marL="2071116" algn="l" defTabSz="828446" rtl="0" eaLnBrk="1" latinLnBrk="0" hangingPunct="1">
        <a:defRPr sz="1631" kern="1200">
          <a:solidFill>
            <a:schemeClr val="tx1"/>
          </a:solidFill>
          <a:latin typeface="+mn-lt"/>
          <a:ea typeface="+mn-ea"/>
          <a:cs typeface="+mn-cs"/>
        </a:defRPr>
      </a:lvl6pPr>
      <a:lvl7pPr marL="2485339" algn="l" defTabSz="828446" rtl="0" eaLnBrk="1" latinLnBrk="0" hangingPunct="1">
        <a:defRPr sz="1631" kern="1200">
          <a:solidFill>
            <a:schemeClr val="tx1"/>
          </a:solidFill>
          <a:latin typeface="+mn-lt"/>
          <a:ea typeface="+mn-ea"/>
          <a:cs typeface="+mn-cs"/>
        </a:defRPr>
      </a:lvl7pPr>
      <a:lvl8pPr marL="2899562" algn="l" defTabSz="828446" rtl="0" eaLnBrk="1" latinLnBrk="0" hangingPunct="1">
        <a:defRPr sz="1631" kern="1200">
          <a:solidFill>
            <a:schemeClr val="tx1"/>
          </a:solidFill>
          <a:latin typeface="+mn-lt"/>
          <a:ea typeface="+mn-ea"/>
          <a:cs typeface="+mn-cs"/>
        </a:defRPr>
      </a:lvl8pPr>
      <a:lvl9pPr marL="3313786" algn="l" defTabSz="828446" rtl="0" eaLnBrk="1" latinLnBrk="0" hangingPunct="1">
        <a:defRPr sz="163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2836D5D-2405-4B02-AC0F-1363EBF3FACF}"/>
              </a:ext>
            </a:extLst>
          </p:cNvPr>
          <p:cNvSpPr>
            <a:spLocks noChangeArrowheads="1"/>
          </p:cNvSpPr>
          <p:nvPr/>
        </p:nvSpPr>
        <p:spPr bwMode="ltGray">
          <a:xfrm>
            <a:off x="556684" y="1098551"/>
            <a:ext cx="584200" cy="474663"/>
          </a:xfrm>
          <a:prstGeom prst="rect">
            <a:avLst/>
          </a:prstGeom>
          <a:solidFill>
            <a:schemeClr val="accent2"/>
          </a:soli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eaLnBrk="1" hangingPunct="1">
              <a:defRPr/>
            </a:pPr>
            <a:endParaRPr lang="zh-CN" altLang="en-US" sz="2400" b="0">
              <a:ea typeface="宋体" panose="02010600030101010101" pitchFamily="2" charset="-122"/>
            </a:endParaRPr>
          </a:p>
        </p:txBody>
      </p:sp>
      <p:sp>
        <p:nvSpPr>
          <p:cNvPr id="1027" name="Rectangle 3">
            <a:extLst>
              <a:ext uri="{FF2B5EF4-FFF2-40B4-BE49-F238E27FC236}">
                <a16:creationId xmlns:a16="http://schemas.microsoft.com/office/drawing/2014/main" id="{08531632-6AD5-46DC-9D13-CAB7ACA95EAD}"/>
              </a:ext>
            </a:extLst>
          </p:cNvPr>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eaLnBrk="1" hangingPunct="1">
              <a:defRPr/>
            </a:pPr>
            <a:endParaRPr lang="zh-CN" altLang="en-US" sz="2400" b="0">
              <a:ea typeface="宋体" panose="02010600030101010101" pitchFamily="2" charset="-122"/>
            </a:endParaRPr>
          </a:p>
        </p:txBody>
      </p:sp>
      <p:sp>
        <p:nvSpPr>
          <p:cNvPr id="1028" name="Rectangle 4">
            <a:extLst>
              <a:ext uri="{FF2B5EF4-FFF2-40B4-BE49-F238E27FC236}">
                <a16:creationId xmlns:a16="http://schemas.microsoft.com/office/drawing/2014/main" id="{A93F4B47-E303-4C44-A132-57954465E1BE}"/>
              </a:ext>
            </a:extLst>
          </p:cNvPr>
          <p:cNvSpPr>
            <a:spLocks noChangeArrowheads="1"/>
          </p:cNvSpPr>
          <p:nvPr/>
        </p:nvSpPr>
        <p:spPr bwMode="ltGray">
          <a:xfrm>
            <a:off x="721785" y="1520826"/>
            <a:ext cx="563033" cy="474663"/>
          </a:xfrm>
          <a:prstGeom prst="rect">
            <a:avLst/>
          </a:prstGeom>
          <a:solidFill>
            <a:schemeClr val="folHlink"/>
          </a:soli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eaLnBrk="1" hangingPunct="1">
              <a:defRPr/>
            </a:pPr>
            <a:endParaRPr lang="zh-CN" altLang="en-US" sz="2400" b="0">
              <a:ea typeface="宋体" panose="02010600030101010101" pitchFamily="2" charset="-122"/>
            </a:endParaRPr>
          </a:p>
        </p:txBody>
      </p:sp>
      <p:sp>
        <p:nvSpPr>
          <p:cNvPr id="1029" name="Rectangle 5">
            <a:extLst>
              <a:ext uri="{FF2B5EF4-FFF2-40B4-BE49-F238E27FC236}">
                <a16:creationId xmlns:a16="http://schemas.microsoft.com/office/drawing/2014/main" id="{5E0087D8-E4A8-4E15-AF26-D739621C3C0B}"/>
              </a:ext>
            </a:extLst>
          </p:cNvPr>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eaLnBrk="1" hangingPunct="1">
              <a:defRPr/>
            </a:pPr>
            <a:endParaRPr lang="zh-CN" altLang="en-US" sz="2400" b="0">
              <a:ea typeface="宋体" panose="02010600030101010101" pitchFamily="2" charset="-122"/>
            </a:endParaRPr>
          </a:p>
        </p:txBody>
      </p:sp>
      <p:sp>
        <p:nvSpPr>
          <p:cNvPr id="1030" name="Rectangle 6">
            <a:extLst>
              <a:ext uri="{FF2B5EF4-FFF2-40B4-BE49-F238E27FC236}">
                <a16:creationId xmlns:a16="http://schemas.microsoft.com/office/drawing/2014/main" id="{95656E36-655E-4B25-A19B-43A9B40D438B}"/>
              </a:ext>
            </a:extLst>
          </p:cNvPr>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eaLnBrk="1" hangingPunct="1">
              <a:defRPr/>
            </a:pPr>
            <a:endParaRPr lang="zh-CN" altLang="en-US" sz="2400" b="0">
              <a:ea typeface="宋体" panose="02010600030101010101" pitchFamily="2" charset="-122"/>
            </a:endParaRPr>
          </a:p>
        </p:txBody>
      </p:sp>
      <p:sp>
        <p:nvSpPr>
          <p:cNvPr id="1031" name="Rectangle 7">
            <a:extLst>
              <a:ext uri="{FF2B5EF4-FFF2-40B4-BE49-F238E27FC236}">
                <a16:creationId xmlns:a16="http://schemas.microsoft.com/office/drawing/2014/main" id="{BC7A7F24-CF47-41E7-BA64-111DF57ED5D7}"/>
              </a:ext>
            </a:extLst>
          </p:cNvPr>
          <p:cNvSpPr>
            <a:spLocks noChangeArrowheads="1"/>
          </p:cNvSpPr>
          <p:nvPr/>
        </p:nvSpPr>
        <p:spPr bwMode="gray">
          <a:xfrm>
            <a:off x="1016000" y="990601"/>
            <a:ext cx="42333" cy="1052513"/>
          </a:xfrm>
          <a:prstGeom prst="rect">
            <a:avLst/>
          </a:prstGeom>
          <a:solidFill>
            <a:schemeClr val="bg2"/>
          </a:soli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eaLnBrk="1" hangingPunct="1">
              <a:defRPr/>
            </a:pPr>
            <a:endParaRPr lang="zh-CN" altLang="en-US" sz="2400" b="0">
              <a:ea typeface="宋体" panose="02010600030101010101" pitchFamily="2" charset="-122"/>
            </a:endParaRPr>
          </a:p>
        </p:txBody>
      </p:sp>
      <p:sp>
        <p:nvSpPr>
          <p:cNvPr id="1032" name="Rectangle 8">
            <a:extLst>
              <a:ext uri="{FF2B5EF4-FFF2-40B4-BE49-F238E27FC236}">
                <a16:creationId xmlns:a16="http://schemas.microsoft.com/office/drawing/2014/main" id="{16C3CE55-35B0-49B2-A57C-D7E7B5D0D58F}"/>
              </a:ext>
            </a:extLst>
          </p:cNvPr>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a:noFill/>
          </a:ln>
          <a:effectLst/>
        </p:spPr>
        <p:txBody>
          <a:bodyPr wrap="none" anchor="ctr"/>
          <a:lstStyle>
            <a:lvl1pPr algn="ctr">
              <a:defRPr kumimoji="1" sz="2400" b="1">
                <a:solidFill>
                  <a:schemeClr val="tx1"/>
                </a:solidFill>
                <a:latin typeface="Tahoma" panose="020B0604030504040204" pitchFamily="34" charset="0"/>
                <a:ea typeface="楷体_GB2312" pitchFamily="49" charset="-122"/>
              </a:defRPr>
            </a:lvl1pPr>
            <a:lvl2pPr marL="742950" indent="-285750" algn="ctr">
              <a:defRPr kumimoji="1" sz="2400" b="1">
                <a:solidFill>
                  <a:schemeClr val="tx1"/>
                </a:solidFill>
                <a:latin typeface="Tahoma" panose="020B0604030504040204" pitchFamily="34" charset="0"/>
                <a:ea typeface="楷体_GB2312" pitchFamily="49" charset="-122"/>
              </a:defRPr>
            </a:lvl2pPr>
            <a:lvl3pPr marL="1143000" indent="-228600" algn="ctr">
              <a:defRPr kumimoji="1" sz="2400" b="1">
                <a:solidFill>
                  <a:schemeClr val="tx1"/>
                </a:solidFill>
                <a:latin typeface="Tahoma" panose="020B0604030504040204" pitchFamily="34" charset="0"/>
                <a:ea typeface="楷体_GB2312" pitchFamily="49" charset="-122"/>
              </a:defRPr>
            </a:lvl3pPr>
            <a:lvl4pPr marL="1600200" indent="-228600" algn="ctr">
              <a:defRPr kumimoji="1" sz="2400" b="1">
                <a:solidFill>
                  <a:schemeClr val="tx1"/>
                </a:solidFill>
                <a:latin typeface="Tahoma" panose="020B0604030504040204" pitchFamily="34" charset="0"/>
                <a:ea typeface="楷体_GB2312" pitchFamily="49" charset="-122"/>
              </a:defRPr>
            </a:lvl4pPr>
            <a:lvl5pPr marL="2057400" indent="-228600" algn="ctr">
              <a:defRPr kumimoji="1" sz="2400" b="1">
                <a:solidFill>
                  <a:schemeClr val="tx1"/>
                </a:solidFill>
                <a:latin typeface="Tahoma" panose="020B0604030504040204" pitchFamily="34" charset="0"/>
                <a:ea typeface="楷体_GB2312" pitchFamily="49" charset="-122"/>
              </a:defRPr>
            </a:lvl5pPr>
            <a:lvl6pPr marL="25146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algn="ctr"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pPr eaLnBrk="1" hangingPunct="1">
              <a:defRPr/>
            </a:pPr>
            <a:endParaRPr lang="zh-CN" altLang="en-US" sz="2400" b="0">
              <a:ea typeface="宋体" panose="02010600030101010101" pitchFamily="2" charset="-122"/>
            </a:endParaRPr>
          </a:p>
        </p:txBody>
      </p:sp>
      <p:sp>
        <p:nvSpPr>
          <p:cNvPr id="1033" name="Rectangle 9">
            <a:extLst>
              <a:ext uri="{FF2B5EF4-FFF2-40B4-BE49-F238E27FC236}">
                <a16:creationId xmlns:a16="http://schemas.microsoft.com/office/drawing/2014/main" id="{92F0715E-E460-4CF5-8E77-CF940446CE4C}"/>
              </a:ext>
            </a:extLst>
          </p:cNvPr>
          <p:cNvSpPr>
            <a:spLocks noGrp="1" noChangeArrowheads="1"/>
          </p:cNvSpPr>
          <p:nvPr>
            <p:ph type="title"/>
          </p:nvPr>
        </p:nvSpPr>
        <p:spPr bwMode="auto">
          <a:xfrm>
            <a:off x="1534585" y="617538"/>
            <a:ext cx="1039071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a:extLst>
              <a:ext uri="{FF2B5EF4-FFF2-40B4-BE49-F238E27FC236}">
                <a16:creationId xmlns:a16="http://schemas.microsoft.com/office/drawing/2014/main" id="{DA2A32BE-0086-40AB-90F7-EFA5F2DFDD3E}"/>
              </a:ext>
            </a:extLst>
          </p:cNvPr>
          <p:cNvSpPr>
            <a:spLocks noGrp="1" noChangeArrowheads="1"/>
          </p:cNvSpPr>
          <p:nvPr>
            <p:ph type="body" idx="1"/>
          </p:nvPr>
        </p:nvSpPr>
        <p:spPr bwMode="auto">
          <a:xfrm>
            <a:off x="1576917" y="2017713"/>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4523" name="Rectangle 11">
            <a:extLst>
              <a:ext uri="{FF2B5EF4-FFF2-40B4-BE49-F238E27FC236}">
                <a16:creationId xmlns:a16="http://schemas.microsoft.com/office/drawing/2014/main" id="{93585809-1269-473D-9EED-D7B051BED35F}"/>
              </a:ext>
            </a:extLst>
          </p:cNvPr>
          <p:cNvSpPr>
            <a:spLocks noGrp="1" noChangeArrowheads="1"/>
          </p:cNvSpPr>
          <p:nvPr>
            <p:ph type="dt" sz="half" idx="2"/>
          </p:nvPr>
        </p:nvSpPr>
        <p:spPr bwMode="auto">
          <a:xfrm>
            <a:off x="1219200" y="6324600"/>
            <a:ext cx="2540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kumimoji="0" sz="1400" b="0">
                <a:ea typeface="+mj-ea"/>
              </a:defRPr>
            </a:lvl1pPr>
          </a:lstStyle>
          <a:p>
            <a:pPr>
              <a:defRPr/>
            </a:pPr>
            <a:endParaRPr lang="en-US" altLang="zh-CN"/>
          </a:p>
        </p:txBody>
      </p:sp>
      <p:sp>
        <p:nvSpPr>
          <p:cNvPr id="64524" name="Rectangle 12">
            <a:extLst>
              <a:ext uri="{FF2B5EF4-FFF2-40B4-BE49-F238E27FC236}">
                <a16:creationId xmlns:a16="http://schemas.microsoft.com/office/drawing/2014/main" id="{45F771AB-2452-4C1C-A302-1542BA62984C}"/>
              </a:ext>
            </a:extLst>
          </p:cNvPr>
          <p:cNvSpPr>
            <a:spLocks noGrp="1" noChangeArrowheads="1"/>
          </p:cNvSpPr>
          <p:nvPr>
            <p:ph type="ftr" sz="quarter" idx="3"/>
          </p:nvPr>
        </p:nvSpPr>
        <p:spPr bwMode="auto">
          <a:xfrm>
            <a:off x="4470400" y="6324600"/>
            <a:ext cx="3860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ctr" eaLnBrk="1" hangingPunct="1">
              <a:defRPr kumimoji="0" sz="1400" b="0">
                <a:ea typeface="+mj-ea"/>
              </a:defRPr>
            </a:lvl1pPr>
          </a:lstStyle>
          <a:p>
            <a:pPr>
              <a:defRPr/>
            </a:pPr>
            <a:endParaRPr lang="en-US" altLang="zh-CN"/>
          </a:p>
        </p:txBody>
      </p:sp>
      <p:sp>
        <p:nvSpPr>
          <p:cNvPr id="64525" name="Rectangle 13">
            <a:extLst>
              <a:ext uri="{FF2B5EF4-FFF2-40B4-BE49-F238E27FC236}">
                <a16:creationId xmlns:a16="http://schemas.microsoft.com/office/drawing/2014/main" id="{594A2340-29A2-4E1B-9096-EA55E0974224}"/>
              </a:ext>
            </a:extLst>
          </p:cNvPr>
          <p:cNvSpPr>
            <a:spLocks noGrp="1" noChangeArrowheads="1"/>
          </p:cNvSpPr>
          <p:nvPr>
            <p:ph type="sldNum" sz="quarter" idx="4"/>
          </p:nvPr>
        </p:nvSpPr>
        <p:spPr bwMode="auto">
          <a:xfrm>
            <a:off x="9042400" y="6324600"/>
            <a:ext cx="2540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kumimoji="0" sz="1400" b="0">
                <a:ea typeface="宋体" panose="02010600030101010101" pitchFamily="2" charset="-122"/>
              </a:defRPr>
            </a:lvl1pPr>
          </a:lstStyle>
          <a:p>
            <a:pPr>
              <a:defRPr/>
            </a:pPr>
            <a:fld id="{A9438F7E-F551-4132-8CB3-9D0CB79893C1}" type="slidenum">
              <a:rPr lang="zh-CN" altLang="en-US"/>
              <a:pPr>
                <a:defRPr/>
              </a:pPr>
              <a:t>‹#›</a:t>
            </a:fld>
            <a:endParaRPr lang="en-US" altLang="zh-CN"/>
          </a:p>
        </p:txBody>
      </p:sp>
    </p:spTree>
    <p:extLst>
      <p:ext uri="{BB962C8B-B14F-4D97-AF65-F5344CB8AC3E}">
        <p14:creationId xmlns:p14="http://schemas.microsoft.com/office/powerpoint/2010/main" val="1368896437"/>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kumimoji="1" sz="4400" kern="12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b="1" kern="1200">
          <a:solidFill>
            <a:schemeClr val="folHlink"/>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descr="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581775"/>
            <a:ext cx="12192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4" name="Rectangle 4"/>
          <p:cNvSpPr>
            <a:spLocks noGrp="1" noChangeArrowheads="1"/>
          </p:cNvSpPr>
          <p:nvPr>
            <p:ph type="body" idx="1"/>
          </p:nvPr>
        </p:nvSpPr>
        <p:spPr bwMode="auto">
          <a:xfrm>
            <a:off x="239184" y="1125538"/>
            <a:ext cx="11808883"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p:txBody>
      </p:sp>
      <p:sp>
        <p:nvSpPr>
          <p:cNvPr id="1028" name="Rectangle 7"/>
          <p:cNvSpPr>
            <a:spLocks noGrp="1" noChangeArrowheads="1"/>
          </p:cNvSpPr>
          <p:nvPr>
            <p:ph type="title"/>
          </p:nvPr>
        </p:nvSpPr>
        <p:spPr bwMode="auto">
          <a:xfrm>
            <a:off x="239184" y="322263"/>
            <a:ext cx="118088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Line 6"/>
          <p:cNvSpPr>
            <a:spLocks noChangeShapeType="1"/>
          </p:cNvSpPr>
          <p:nvPr userDrawn="1"/>
        </p:nvSpPr>
        <p:spPr bwMode="auto">
          <a:xfrm>
            <a:off x="6351" y="996950"/>
            <a:ext cx="12183533" cy="1588"/>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030" name="Line 7"/>
          <p:cNvSpPr>
            <a:spLocks noChangeShapeType="1"/>
          </p:cNvSpPr>
          <p:nvPr userDrawn="1"/>
        </p:nvSpPr>
        <p:spPr bwMode="auto">
          <a:xfrm>
            <a:off x="6351" y="6553200"/>
            <a:ext cx="12183533" cy="1588"/>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06888" name="Rectangle 8"/>
          <p:cNvSpPr>
            <a:spLocks noGrp="1" noChangeArrowheads="1"/>
          </p:cNvSpPr>
          <p:nvPr>
            <p:ph type="dt" sz="half" idx="2"/>
          </p:nvPr>
        </p:nvSpPr>
        <p:spPr bwMode="auto">
          <a:xfrm>
            <a:off x="239184" y="6597650"/>
            <a:ext cx="2495549"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0" fontAlgn="base" hangingPunct="0">
              <a:spcBef>
                <a:spcPct val="20000"/>
              </a:spcBef>
              <a:buClr>
                <a:schemeClr val="bg1"/>
              </a:buClr>
              <a:buSzTx/>
              <a:buFontTx/>
              <a:buNone/>
              <a:defRPr sz="1400">
                <a:solidFill>
                  <a:schemeClr val="bg1"/>
                </a:solidFill>
                <a:latin typeface="CMU Typewriter Text" pitchFamily="49" charset="0"/>
                <a:ea typeface="文鼎ＰＬ简中楷" pitchFamily="2" charset="-122"/>
              </a:defRPr>
            </a:lvl1pPr>
          </a:lstStyle>
          <a:p>
            <a:pPr>
              <a:defRPr/>
            </a:pPr>
            <a:fld id="{C21DDF2D-D46E-492C-A391-32843ABB8D4A}" type="datetime1">
              <a:rPr lang="en-US" altLang="zh-CN" smtClean="0"/>
              <a:pPr>
                <a:defRPr/>
              </a:pPr>
              <a:t>6/11/2021</a:t>
            </a:fld>
            <a:endParaRPr lang="en-US" altLang="zh-CN"/>
          </a:p>
        </p:txBody>
      </p:sp>
      <p:sp>
        <p:nvSpPr>
          <p:cNvPr id="506889" name="Rectangle 9"/>
          <p:cNvSpPr>
            <a:spLocks noGrp="1" noChangeArrowheads="1"/>
          </p:cNvSpPr>
          <p:nvPr>
            <p:ph type="ftr" sz="quarter" idx="3"/>
          </p:nvPr>
        </p:nvSpPr>
        <p:spPr bwMode="auto">
          <a:xfrm>
            <a:off x="2832101" y="6602414"/>
            <a:ext cx="7296151"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0" fontAlgn="base" hangingPunct="0">
              <a:spcBef>
                <a:spcPct val="20000"/>
              </a:spcBef>
              <a:buClr>
                <a:schemeClr val="bg1"/>
              </a:buClr>
              <a:buSzTx/>
              <a:buFontTx/>
              <a:buNone/>
              <a:defRPr sz="1400">
                <a:solidFill>
                  <a:schemeClr val="bg1"/>
                </a:solidFill>
                <a:latin typeface="CMU Typewriter Text" pitchFamily="49" charset="0"/>
                <a:ea typeface="文鼎ＰＬ简中楷" pitchFamily="2" charset="-122"/>
              </a:defRPr>
            </a:lvl1pPr>
          </a:lstStyle>
          <a:p>
            <a:pPr>
              <a:defRPr/>
            </a:pPr>
            <a:r>
              <a:rPr lang="zh-CN" altLang="en-US"/>
              <a:t>嵌入式系统及安全简介</a:t>
            </a:r>
            <a:endParaRPr lang="en-US" altLang="zh-CN"/>
          </a:p>
        </p:txBody>
      </p:sp>
      <p:sp>
        <p:nvSpPr>
          <p:cNvPr id="506890" name="Rectangle 10"/>
          <p:cNvSpPr>
            <a:spLocks noGrp="1" noChangeArrowheads="1"/>
          </p:cNvSpPr>
          <p:nvPr>
            <p:ph type="sldNum" sz="quarter" idx="4"/>
          </p:nvPr>
        </p:nvSpPr>
        <p:spPr bwMode="auto">
          <a:xfrm>
            <a:off x="10225618" y="6608764"/>
            <a:ext cx="1822449"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spcBef>
                <a:spcPct val="20000"/>
              </a:spcBef>
              <a:buClr>
                <a:schemeClr val="bg1"/>
              </a:buClr>
              <a:defRPr sz="1400" smtClean="0">
                <a:solidFill>
                  <a:schemeClr val="bg1"/>
                </a:solidFill>
                <a:latin typeface="CMU Typewriter Text" pitchFamily="49" charset="0"/>
                <a:ea typeface="文鼎ＰＬ简中楷" pitchFamily="2" charset="-122"/>
              </a:defRPr>
            </a:lvl1pPr>
          </a:lstStyle>
          <a:p>
            <a:pPr>
              <a:defRPr/>
            </a:pPr>
            <a:fld id="{714C45B0-E1F8-453B-8E25-43CD2516E527}" type="slidenum">
              <a:rPr lang="zh-CN" altLang="en-US"/>
              <a:pPr>
                <a:defRPr/>
              </a:pPr>
              <a:t>‹#›</a:t>
            </a:fld>
            <a:endParaRPr lang="en-US" altLang="zh-CN"/>
          </a:p>
        </p:txBody>
      </p:sp>
      <p:pic>
        <p:nvPicPr>
          <p:cNvPr id="1034" name="Picture 11" descr="SlideHead01副本"/>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21920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783505"/>
      </p:ext>
    </p:extLst>
  </p:cSld>
  <p:clrMap bg1="lt1" tx1="dk1" bg2="lt2" tx2="dk2" accent1="accent1" accent2="accent2" accent3="accent3" accent4="accent4" accent5="accent5" accent6="accent6" hlink="hlink" folHlink="folHlink"/>
  <p:sldLayoutIdLst>
    <p:sldLayoutId id="2147483664" r:id="rId1"/>
    <p:sldLayoutId id="2147483665" r:id="rId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506884">
                                            <p:txEl>
                                              <p:pRg st="0" end="0"/>
                                            </p:txEl>
                                          </p:spTgt>
                                        </p:tgtEl>
                                        <p:attrNameLst>
                                          <p:attrName>style.visibility</p:attrName>
                                        </p:attrNameLst>
                                      </p:cBhvr>
                                      <p:to>
                                        <p:strVal val="visible"/>
                                      </p:to>
                                    </p:set>
                                    <p:anim calcmode="lin" valueType="num">
                                      <p:cBhvr additive="base">
                                        <p:cTn id="7" dur="500" fill="hold"/>
                                        <p:tgtEl>
                                          <p:spTgt spid="50688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688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6884">
                                            <p:txEl>
                                              <p:pRg st="1" end="1"/>
                                            </p:txEl>
                                          </p:spTgt>
                                        </p:tgtEl>
                                        <p:attrNameLst>
                                          <p:attrName>style.visibility</p:attrName>
                                        </p:attrNameLst>
                                      </p:cBhvr>
                                      <p:to>
                                        <p:strVal val="visible"/>
                                      </p:to>
                                    </p:set>
                                    <p:anim calcmode="lin" valueType="num">
                                      <p:cBhvr additive="base">
                                        <p:cTn id="11" dur="500" fill="hold"/>
                                        <p:tgtEl>
                                          <p:spTgt spid="50688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0688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6884">
                                            <p:txEl>
                                              <p:pRg st="2" end="2"/>
                                            </p:txEl>
                                          </p:spTgt>
                                        </p:tgtEl>
                                        <p:attrNameLst>
                                          <p:attrName>style.visibility</p:attrName>
                                        </p:attrNameLst>
                                      </p:cBhvr>
                                      <p:to>
                                        <p:strVal val="visible"/>
                                      </p:to>
                                    </p:set>
                                    <p:anim calcmode="lin" valueType="num">
                                      <p:cBhvr additive="base">
                                        <p:cTn id="15" dur="500" fill="hold"/>
                                        <p:tgtEl>
                                          <p:spTgt spid="506884">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0688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4" grpId="0" build="p">
        <p:tmplLst>
          <p:tmpl lvl="1">
            <p:tnLst>
              <p:par>
                <p:cTn presetID="2" presetClass="entr" presetSubtype="2" fill="hold" nodeType="withEffect">
                  <p:stCondLst>
                    <p:cond delay="0"/>
                  </p:stCondLst>
                  <p:childTnLst>
                    <p:set>
                      <p:cBhvr>
                        <p:cTn dur="1" fill="hold">
                          <p:stCondLst>
                            <p:cond delay="0"/>
                          </p:stCondLst>
                        </p:cTn>
                        <p:tgtEl>
                          <p:spTgt spid="506884"/>
                        </p:tgtEl>
                        <p:attrNameLst>
                          <p:attrName>style.visibility</p:attrName>
                        </p:attrNameLst>
                      </p:cBhvr>
                      <p:to>
                        <p:strVal val="visible"/>
                      </p:to>
                    </p:set>
                    <p:anim calcmode="lin" valueType="num">
                      <p:cBhvr additive="base">
                        <p:cTn dur="500" fill="hold"/>
                        <p:tgtEl>
                          <p:spTgt spid="506884"/>
                        </p:tgtEl>
                        <p:attrNameLst>
                          <p:attrName>ppt_x</p:attrName>
                        </p:attrNameLst>
                      </p:cBhvr>
                      <p:tavLst>
                        <p:tav tm="0">
                          <p:val>
                            <p:strVal val="1+#ppt_w/2"/>
                          </p:val>
                        </p:tav>
                        <p:tav tm="100000">
                          <p:val>
                            <p:strVal val="#ppt_x"/>
                          </p:val>
                        </p:tav>
                      </p:tavLst>
                    </p:anim>
                    <p:anim calcmode="lin" valueType="num">
                      <p:cBhvr additive="base">
                        <p:cTn dur="500" fill="hold"/>
                        <p:tgtEl>
                          <p:spTgt spid="506884"/>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506884"/>
                        </p:tgtEl>
                        <p:attrNameLst>
                          <p:attrName>style.visibility</p:attrName>
                        </p:attrNameLst>
                      </p:cBhvr>
                      <p:to>
                        <p:strVal val="visible"/>
                      </p:to>
                    </p:set>
                    <p:anim calcmode="lin" valueType="num">
                      <p:cBhvr additive="base">
                        <p:cTn dur="500" fill="hold"/>
                        <p:tgtEl>
                          <p:spTgt spid="506884"/>
                        </p:tgtEl>
                        <p:attrNameLst>
                          <p:attrName>ppt_x</p:attrName>
                        </p:attrNameLst>
                      </p:cBhvr>
                      <p:tavLst>
                        <p:tav tm="0">
                          <p:val>
                            <p:strVal val="1+#ppt_w/2"/>
                          </p:val>
                        </p:tav>
                        <p:tav tm="100000">
                          <p:val>
                            <p:strVal val="#ppt_x"/>
                          </p:val>
                        </p:tav>
                      </p:tavLst>
                    </p:anim>
                    <p:anim calcmode="lin" valueType="num">
                      <p:cBhvr additive="base">
                        <p:cTn dur="500" fill="hold"/>
                        <p:tgtEl>
                          <p:spTgt spid="506884"/>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506884"/>
                        </p:tgtEl>
                        <p:attrNameLst>
                          <p:attrName>style.visibility</p:attrName>
                        </p:attrNameLst>
                      </p:cBhvr>
                      <p:to>
                        <p:strVal val="visible"/>
                      </p:to>
                    </p:set>
                    <p:anim calcmode="lin" valueType="num">
                      <p:cBhvr additive="base">
                        <p:cTn dur="500" fill="hold"/>
                        <p:tgtEl>
                          <p:spTgt spid="506884"/>
                        </p:tgtEl>
                        <p:attrNameLst>
                          <p:attrName>ppt_x</p:attrName>
                        </p:attrNameLst>
                      </p:cBhvr>
                      <p:tavLst>
                        <p:tav tm="0">
                          <p:val>
                            <p:strVal val="1+#ppt_w/2"/>
                          </p:val>
                        </p:tav>
                        <p:tav tm="100000">
                          <p:val>
                            <p:strVal val="#ppt_x"/>
                          </p:val>
                        </p:tav>
                      </p:tavLst>
                    </p:anim>
                    <p:anim calcmode="lin" valueType="num">
                      <p:cBhvr additive="base">
                        <p:cTn dur="500" fill="hold"/>
                        <p:tgtEl>
                          <p:spTgt spid="506884"/>
                        </p:tgtEl>
                        <p:attrNameLst>
                          <p:attrName>ppt_y</p:attrName>
                        </p:attrNameLst>
                      </p:cBhvr>
                      <p:tavLst>
                        <p:tav tm="0">
                          <p:val>
                            <p:strVal val="#ppt_y"/>
                          </p:val>
                        </p:tav>
                        <p:tav tm="100000">
                          <p:val>
                            <p:strVal val="#ppt_y"/>
                          </p:val>
                        </p:tav>
                      </p:tavLst>
                    </p:anim>
                  </p:childTnLst>
                </p:cTn>
              </p:par>
            </p:tnLst>
          </p:tmpl>
        </p:tmplLst>
      </p:bldP>
    </p:bldLst>
  </p:timing>
  <p:hf hdr="0"/>
  <p:txStyles>
    <p:titleStyle>
      <a:lvl1pPr algn="l" rtl="0" eaLnBrk="0" fontAlgn="base" hangingPunct="0">
        <a:spcBef>
          <a:spcPct val="0"/>
        </a:spcBef>
        <a:spcAft>
          <a:spcPct val="0"/>
        </a:spcAft>
        <a:defRPr sz="4000" b="1" kern="1200">
          <a:solidFill>
            <a:schemeClr val="tx1"/>
          </a:solidFill>
          <a:latin typeface="+mj-lt"/>
          <a:ea typeface="+mj-ea"/>
          <a:cs typeface="+mj-cs"/>
        </a:defRPr>
      </a:lvl1pPr>
      <a:lvl2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2pPr>
      <a:lvl3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3pPr>
      <a:lvl4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4pPr>
      <a:lvl5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5pPr>
      <a:lvl6pPr marL="457200" algn="l" rtl="0" fontAlgn="base">
        <a:spcBef>
          <a:spcPct val="0"/>
        </a:spcBef>
        <a:spcAft>
          <a:spcPct val="0"/>
        </a:spcAft>
        <a:defRPr sz="4000" b="1">
          <a:solidFill>
            <a:schemeClr val="tx1"/>
          </a:solidFill>
          <a:latin typeface="CMU Sans Serif" pitchFamily="50" charset="0"/>
          <a:ea typeface="文泉驿正黑" pitchFamily="2" charset="-122"/>
        </a:defRPr>
      </a:lvl6pPr>
      <a:lvl7pPr marL="914400" algn="l" rtl="0" fontAlgn="base">
        <a:spcBef>
          <a:spcPct val="0"/>
        </a:spcBef>
        <a:spcAft>
          <a:spcPct val="0"/>
        </a:spcAft>
        <a:defRPr sz="4000" b="1">
          <a:solidFill>
            <a:schemeClr val="tx1"/>
          </a:solidFill>
          <a:latin typeface="CMU Sans Serif" pitchFamily="50" charset="0"/>
          <a:ea typeface="文泉驿正黑" pitchFamily="2" charset="-122"/>
        </a:defRPr>
      </a:lvl7pPr>
      <a:lvl8pPr marL="1371600" algn="l" rtl="0" fontAlgn="base">
        <a:spcBef>
          <a:spcPct val="0"/>
        </a:spcBef>
        <a:spcAft>
          <a:spcPct val="0"/>
        </a:spcAft>
        <a:defRPr sz="4000" b="1">
          <a:solidFill>
            <a:schemeClr val="tx1"/>
          </a:solidFill>
          <a:latin typeface="CMU Sans Serif" pitchFamily="50" charset="0"/>
          <a:ea typeface="文泉驿正黑" pitchFamily="2" charset="-122"/>
        </a:defRPr>
      </a:lvl8pPr>
      <a:lvl9pPr marL="1828800" algn="l" rtl="0" fontAlgn="base">
        <a:spcBef>
          <a:spcPct val="0"/>
        </a:spcBef>
        <a:spcAft>
          <a:spcPct val="0"/>
        </a:spcAft>
        <a:defRPr sz="4000" b="1">
          <a:solidFill>
            <a:schemeClr val="tx1"/>
          </a:solidFill>
          <a:latin typeface="CMU Sans Serif" pitchFamily="50" charset="0"/>
          <a:ea typeface="文泉驿正黑" pitchFamily="2" charset="-122"/>
        </a:defRPr>
      </a:lvl9pPr>
    </p:titleStyle>
    <p:bodyStyle>
      <a:lvl1pPr marL="342900" indent="-342900" algn="l" rtl="0" eaLnBrk="0" fontAlgn="ctr" hangingPunct="0">
        <a:spcBef>
          <a:spcPct val="20000"/>
        </a:spcBef>
        <a:spcAft>
          <a:spcPct val="0"/>
        </a:spcAft>
        <a:buClr>
          <a:srgbClr val="9900CC"/>
        </a:buClr>
        <a:buSzPct val="80000"/>
        <a:buFont typeface="Wingdings" panose="05000000000000000000" pitchFamily="2" charset="2"/>
        <a:buChar char="n"/>
        <a:defRPr sz="3200" b="1" kern="1200">
          <a:solidFill>
            <a:srgbClr val="9900CC"/>
          </a:solidFill>
          <a:latin typeface="+mn-lt"/>
          <a:ea typeface="+mn-ea"/>
          <a:cs typeface="+mn-cs"/>
        </a:defRPr>
      </a:lvl1pPr>
      <a:lvl2pPr marL="742950" indent="-285750" algn="l" rtl="0" eaLnBrk="0" fontAlgn="ctr" hangingPunct="0">
        <a:spcBef>
          <a:spcPct val="20000"/>
        </a:spcBef>
        <a:spcAft>
          <a:spcPct val="0"/>
        </a:spcAft>
        <a:buClr>
          <a:schemeClr val="tx1"/>
        </a:buClr>
        <a:buSzPct val="80000"/>
        <a:buFont typeface="Wingdings" panose="05000000000000000000" pitchFamily="2" charset="2"/>
        <a:buChar char="u"/>
        <a:defRPr kumimoji="1" sz="2800" b="1" kern="1200">
          <a:solidFill>
            <a:schemeClr val="tx1"/>
          </a:solidFill>
          <a:latin typeface="+mn-lt"/>
          <a:ea typeface="+mn-ea"/>
          <a:cs typeface="+mn-cs"/>
        </a:defRPr>
      </a:lvl2pPr>
      <a:lvl3pPr marL="1143000" indent="-228600" algn="l" rtl="0" eaLnBrk="0" fontAlgn="ctr" hangingPunct="0">
        <a:spcBef>
          <a:spcPct val="20000"/>
        </a:spcBef>
        <a:spcAft>
          <a:spcPct val="0"/>
        </a:spcAft>
        <a:buClr>
          <a:schemeClr val="tx1"/>
        </a:buClr>
        <a:buSzPct val="80000"/>
        <a:buFont typeface="Wingdings" panose="05000000000000000000" pitchFamily="2" charset="2"/>
        <a:buChar char="l"/>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descr="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6581775"/>
            <a:ext cx="12192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4" name="Rectangle 4"/>
          <p:cNvSpPr>
            <a:spLocks noGrp="1" noChangeArrowheads="1"/>
          </p:cNvSpPr>
          <p:nvPr>
            <p:ph type="body" idx="1"/>
          </p:nvPr>
        </p:nvSpPr>
        <p:spPr bwMode="auto">
          <a:xfrm>
            <a:off x="239184" y="1125538"/>
            <a:ext cx="11808883"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p:txBody>
      </p:sp>
      <p:sp>
        <p:nvSpPr>
          <p:cNvPr id="1028" name="Rectangle 7"/>
          <p:cNvSpPr>
            <a:spLocks noGrp="1" noChangeArrowheads="1"/>
          </p:cNvSpPr>
          <p:nvPr>
            <p:ph type="title"/>
          </p:nvPr>
        </p:nvSpPr>
        <p:spPr bwMode="auto">
          <a:xfrm>
            <a:off x="239184" y="322263"/>
            <a:ext cx="1180888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Line 6"/>
          <p:cNvSpPr>
            <a:spLocks noChangeShapeType="1"/>
          </p:cNvSpPr>
          <p:nvPr userDrawn="1"/>
        </p:nvSpPr>
        <p:spPr bwMode="auto">
          <a:xfrm>
            <a:off x="6351" y="996950"/>
            <a:ext cx="12183533" cy="1588"/>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1030" name="Line 7"/>
          <p:cNvSpPr>
            <a:spLocks noChangeShapeType="1"/>
          </p:cNvSpPr>
          <p:nvPr userDrawn="1"/>
        </p:nvSpPr>
        <p:spPr bwMode="auto">
          <a:xfrm>
            <a:off x="6351" y="6553200"/>
            <a:ext cx="12183533" cy="1588"/>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506888" name="Rectangle 8"/>
          <p:cNvSpPr>
            <a:spLocks noGrp="1" noChangeArrowheads="1"/>
          </p:cNvSpPr>
          <p:nvPr>
            <p:ph type="dt" sz="half" idx="2"/>
          </p:nvPr>
        </p:nvSpPr>
        <p:spPr bwMode="auto">
          <a:xfrm>
            <a:off x="239184" y="6597650"/>
            <a:ext cx="2495549"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0" fontAlgn="base" hangingPunct="0">
              <a:spcBef>
                <a:spcPct val="20000"/>
              </a:spcBef>
              <a:buClr>
                <a:schemeClr val="bg1"/>
              </a:buClr>
              <a:buSzTx/>
              <a:buFontTx/>
              <a:buNone/>
              <a:defRPr sz="1400">
                <a:solidFill>
                  <a:schemeClr val="bg1"/>
                </a:solidFill>
                <a:latin typeface="CMU Typewriter Text" pitchFamily="49" charset="0"/>
                <a:ea typeface="文鼎ＰＬ简中楷" pitchFamily="2" charset="-122"/>
              </a:defRPr>
            </a:lvl1pPr>
          </a:lstStyle>
          <a:p>
            <a:pPr>
              <a:defRPr/>
            </a:pPr>
            <a:fld id="{749395BB-102F-4280-B718-27AACE98A161}" type="datetime1">
              <a:rPr lang="zh-CN" altLang="en-US" smtClean="0"/>
              <a:pPr>
                <a:defRPr/>
              </a:pPr>
              <a:t>2021/6/11</a:t>
            </a:fld>
            <a:endParaRPr lang="en-US" altLang="zh-CN"/>
          </a:p>
        </p:txBody>
      </p:sp>
      <p:sp>
        <p:nvSpPr>
          <p:cNvPr id="506889" name="Rectangle 9"/>
          <p:cNvSpPr>
            <a:spLocks noGrp="1" noChangeArrowheads="1"/>
          </p:cNvSpPr>
          <p:nvPr>
            <p:ph type="ftr" sz="quarter" idx="3"/>
          </p:nvPr>
        </p:nvSpPr>
        <p:spPr bwMode="auto">
          <a:xfrm>
            <a:off x="2832101" y="6602414"/>
            <a:ext cx="7296151"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0" fontAlgn="base" hangingPunct="0">
              <a:spcBef>
                <a:spcPct val="20000"/>
              </a:spcBef>
              <a:buClr>
                <a:schemeClr val="bg1"/>
              </a:buClr>
              <a:buSzTx/>
              <a:buFontTx/>
              <a:buNone/>
              <a:defRPr sz="1400">
                <a:solidFill>
                  <a:schemeClr val="bg1"/>
                </a:solidFill>
                <a:latin typeface="CMU Typewriter Text" pitchFamily="49" charset="0"/>
                <a:ea typeface="文鼎ＰＬ简中楷" pitchFamily="2" charset="-122"/>
              </a:defRPr>
            </a:lvl1pPr>
          </a:lstStyle>
          <a:p>
            <a:pPr>
              <a:defRPr/>
            </a:pPr>
            <a:r>
              <a:rPr lang="en-US" altLang="zh-CN" dirty="0"/>
              <a:t>80C51 </a:t>
            </a:r>
            <a:r>
              <a:rPr lang="zh-CN" altLang="en-US" dirty="0"/>
              <a:t>时钟电路、工作时序、工作方式</a:t>
            </a:r>
            <a:endParaRPr lang="en-US" altLang="zh-CN" dirty="0"/>
          </a:p>
        </p:txBody>
      </p:sp>
      <p:sp>
        <p:nvSpPr>
          <p:cNvPr id="506890" name="Rectangle 10"/>
          <p:cNvSpPr>
            <a:spLocks noGrp="1" noChangeArrowheads="1"/>
          </p:cNvSpPr>
          <p:nvPr>
            <p:ph type="sldNum" sz="quarter" idx="4"/>
          </p:nvPr>
        </p:nvSpPr>
        <p:spPr bwMode="auto">
          <a:xfrm>
            <a:off x="10225618" y="6608764"/>
            <a:ext cx="1822449"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spcBef>
                <a:spcPct val="20000"/>
              </a:spcBef>
              <a:buClr>
                <a:schemeClr val="bg1"/>
              </a:buClr>
              <a:defRPr sz="1400" smtClean="0">
                <a:solidFill>
                  <a:schemeClr val="bg1"/>
                </a:solidFill>
                <a:latin typeface="CMU Typewriter Text" pitchFamily="49" charset="0"/>
                <a:ea typeface="文鼎ＰＬ简中楷" pitchFamily="2" charset="-122"/>
              </a:defRPr>
            </a:lvl1pPr>
          </a:lstStyle>
          <a:p>
            <a:pPr>
              <a:defRPr/>
            </a:pPr>
            <a:fld id="{714C45B0-E1F8-453B-8E25-43CD2516E527}" type="slidenum">
              <a:rPr lang="zh-CN" altLang="en-US"/>
              <a:pPr>
                <a:defRPr/>
              </a:pPr>
              <a:t>‹#›</a:t>
            </a:fld>
            <a:endParaRPr lang="en-US" altLang="zh-CN"/>
          </a:p>
        </p:txBody>
      </p:sp>
      <p:pic>
        <p:nvPicPr>
          <p:cNvPr id="1034" name="Picture 11" descr="SlideHead01副本"/>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0"/>
            <a:ext cx="121920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41895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506884">
                                            <p:txEl>
                                              <p:pRg st="0" end="0"/>
                                            </p:txEl>
                                          </p:spTgt>
                                        </p:tgtEl>
                                        <p:attrNameLst>
                                          <p:attrName>style.visibility</p:attrName>
                                        </p:attrNameLst>
                                      </p:cBhvr>
                                      <p:to>
                                        <p:strVal val="visible"/>
                                      </p:to>
                                    </p:set>
                                    <p:anim calcmode="lin" valueType="num">
                                      <p:cBhvr additive="base">
                                        <p:cTn id="7" dur="500" fill="hold"/>
                                        <p:tgtEl>
                                          <p:spTgt spid="50688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688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6884">
                                            <p:txEl>
                                              <p:pRg st="1" end="1"/>
                                            </p:txEl>
                                          </p:spTgt>
                                        </p:tgtEl>
                                        <p:attrNameLst>
                                          <p:attrName>style.visibility</p:attrName>
                                        </p:attrNameLst>
                                      </p:cBhvr>
                                      <p:to>
                                        <p:strVal val="visible"/>
                                      </p:to>
                                    </p:set>
                                    <p:anim calcmode="lin" valueType="num">
                                      <p:cBhvr additive="base">
                                        <p:cTn id="11" dur="500" fill="hold"/>
                                        <p:tgtEl>
                                          <p:spTgt spid="50688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0688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6884">
                                            <p:txEl>
                                              <p:pRg st="2" end="2"/>
                                            </p:txEl>
                                          </p:spTgt>
                                        </p:tgtEl>
                                        <p:attrNameLst>
                                          <p:attrName>style.visibility</p:attrName>
                                        </p:attrNameLst>
                                      </p:cBhvr>
                                      <p:to>
                                        <p:strVal val="visible"/>
                                      </p:to>
                                    </p:set>
                                    <p:anim calcmode="lin" valueType="num">
                                      <p:cBhvr additive="base">
                                        <p:cTn id="15" dur="500" fill="hold"/>
                                        <p:tgtEl>
                                          <p:spTgt spid="506884">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0688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4" grpId="0" build="p">
        <p:tmplLst>
          <p:tmpl lvl="1">
            <p:tnLst>
              <p:par>
                <p:cTn presetID="2" presetClass="entr" presetSubtype="2" fill="hold" nodeType="withEffect">
                  <p:stCondLst>
                    <p:cond delay="0"/>
                  </p:stCondLst>
                  <p:childTnLst>
                    <p:set>
                      <p:cBhvr>
                        <p:cTn dur="1" fill="hold">
                          <p:stCondLst>
                            <p:cond delay="0"/>
                          </p:stCondLst>
                        </p:cTn>
                        <p:tgtEl>
                          <p:spTgt spid="506884"/>
                        </p:tgtEl>
                        <p:attrNameLst>
                          <p:attrName>style.visibility</p:attrName>
                        </p:attrNameLst>
                      </p:cBhvr>
                      <p:to>
                        <p:strVal val="visible"/>
                      </p:to>
                    </p:set>
                    <p:anim calcmode="lin" valueType="num">
                      <p:cBhvr additive="base">
                        <p:cTn dur="500" fill="hold"/>
                        <p:tgtEl>
                          <p:spTgt spid="506884"/>
                        </p:tgtEl>
                        <p:attrNameLst>
                          <p:attrName>ppt_x</p:attrName>
                        </p:attrNameLst>
                      </p:cBhvr>
                      <p:tavLst>
                        <p:tav tm="0">
                          <p:val>
                            <p:strVal val="1+#ppt_w/2"/>
                          </p:val>
                        </p:tav>
                        <p:tav tm="100000">
                          <p:val>
                            <p:strVal val="#ppt_x"/>
                          </p:val>
                        </p:tav>
                      </p:tavLst>
                    </p:anim>
                    <p:anim calcmode="lin" valueType="num">
                      <p:cBhvr additive="base">
                        <p:cTn dur="500" fill="hold"/>
                        <p:tgtEl>
                          <p:spTgt spid="506884"/>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506884"/>
                        </p:tgtEl>
                        <p:attrNameLst>
                          <p:attrName>style.visibility</p:attrName>
                        </p:attrNameLst>
                      </p:cBhvr>
                      <p:to>
                        <p:strVal val="visible"/>
                      </p:to>
                    </p:set>
                    <p:anim calcmode="lin" valueType="num">
                      <p:cBhvr additive="base">
                        <p:cTn dur="500" fill="hold"/>
                        <p:tgtEl>
                          <p:spTgt spid="506884"/>
                        </p:tgtEl>
                        <p:attrNameLst>
                          <p:attrName>ppt_x</p:attrName>
                        </p:attrNameLst>
                      </p:cBhvr>
                      <p:tavLst>
                        <p:tav tm="0">
                          <p:val>
                            <p:strVal val="1+#ppt_w/2"/>
                          </p:val>
                        </p:tav>
                        <p:tav tm="100000">
                          <p:val>
                            <p:strVal val="#ppt_x"/>
                          </p:val>
                        </p:tav>
                      </p:tavLst>
                    </p:anim>
                    <p:anim calcmode="lin" valueType="num">
                      <p:cBhvr additive="base">
                        <p:cTn dur="500" fill="hold"/>
                        <p:tgtEl>
                          <p:spTgt spid="506884"/>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506884"/>
                        </p:tgtEl>
                        <p:attrNameLst>
                          <p:attrName>style.visibility</p:attrName>
                        </p:attrNameLst>
                      </p:cBhvr>
                      <p:to>
                        <p:strVal val="visible"/>
                      </p:to>
                    </p:set>
                    <p:anim calcmode="lin" valueType="num">
                      <p:cBhvr additive="base">
                        <p:cTn dur="500" fill="hold"/>
                        <p:tgtEl>
                          <p:spTgt spid="506884"/>
                        </p:tgtEl>
                        <p:attrNameLst>
                          <p:attrName>ppt_x</p:attrName>
                        </p:attrNameLst>
                      </p:cBhvr>
                      <p:tavLst>
                        <p:tav tm="0">
                          <p:val>
                            <p:strVal val="1+#ppt_w/2"/>
                          </p:val>
                        </p:tav>
                        <p:tav tm="100000">
                          <p:val>
                            <p:strVal val="#ppt_x"/>
                          </p:val>
                        </p:tav>
                      </p:tavLst>
                    </p:anim>
                    <p:anim calcmode="lin" valueType="num">
                      <p:cBhvr additive="base">
                        <p:cTn dur="500" fill="hold"/>
                        <p:tgtEl>
                          <p:spTgt spid="506884"/>
                        </p:tgtEl>
                        <p:attrNameLst>
                          <p:attrName>ppt_y</p:attrName>
                        </p:attrNameLst>
                      </p:cBhvr>
                      <p:tavLst>
                        <p:tav tm="0">
                          <p:val>
                            <p:strVal val="#ppt_y"/>
                          </p:val>
                        </p:tav>
                        <p:tav tm="100000">
                          <p:val>
                            <p:strVal val="#ppt_y"/>
                          </p:val>
                        </p:tav>
                      </p:tavLst>
                    </p:anim>
                  </p:childTnLst>
                </p:cTn>
              </p:par>
            </p:tnLst>
          </p:tmpl>
        </p:tmplLst>
      </p:bldP>
    </p:bldLst>
  </p:timing>
  <p:hf hdr="0"/>
  <p:txStyles>
    <p:titleStyle>
      <a:lvl1pPr algn="l" rtl="0" eaLnBrk="0" fontAlgn="base" hangingPunct="0">
        <a:spcBef>
          <a:spcPct val="0"/>
        </a:spcBef>
        <a:spcAft>
          <a:spcPct val="0"/>
        </a:spcAft>
        <a:defRPr sz="4000" b="1" kern="1200">
          <a:solidFill>
            <a:schemeClr val="tx1"/>
          </a:solidFill>
          <a:latin typeface="+mj-lt"/>
          <a:ea typeface="+mj-ea"/>
          <a:cs typeface="+mj-cs"/>
        </a:defRPr>
      </a:lvl1pPr>
      <a:lvl2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2pPr>
      <a:lvl3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3pPr>
      <a:lvl4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4pPr>
      <a:lvl5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5pPr>
      <a:lvl6pPr marL="457200" algn="l" rtl="0" fontAlgn="base">
        <a:spcBef>
          <a:spcPct val="0"/>
        </a:spcBef>
        <a:spcAft>
          <a:spcPct val="0"/>
        </a:spcAft>
        <a:defRPr sz="4000" b="1">
          <a:solidFill>
            <a:schemeClr val="tx1"/>
          </a:solidFill>
          <a:latin typeface="CMU Sans Serif" pitchFamily="50" charset="0"/>
          <a:ea typeface="文泉驿正黑" pitchFamily="2" charset="-122"/>
        </a:defRPr>
      </a:lvl6pPr>
      <a:lvl7pPr marL="914400" algn="l" rtl="0" fontAlgn="base">
        <a:spcBef>
          <a:spcPct val="0"/>
        </a:spcBef>
        <a:spcAft>
          <a:spcPct val="0"/>
        </a:spcAft>
        <a:defRPr sz="4000" b="1">
          <a:solidFill>
            <a:schemeClr val="tx1"/>
          </a:solidFill>
          <a:latin typeface="CMU Sans Serif" pitchFamily="50" charset="0"/>
          <a:ea typeface="文泉驿正黑" pitchFamily="2" charset="-122"/>
        </a:defRPr>
      </a:lvl7pPr>
      <a:lvl8pPr marL="1371600" algn="l" rtl="0" fontAlgn="base">
        <a:spcBef>
          <a:spcPct val="0"/>
        </a:spcBef>
        <a:spcAft>
          <a:spcPct val="0"/>
        </a:spcAft>
        <a:defRPr sz="4000" b="1">
          <a:solidFill>
            <a:schemeClr val="tx1"/>
          </a:solidFill>
          <a:latin typeface="CMU Sans Serif" pitchFamily="50" charset="0"/>
          <a:ea typeface="文泉驿正黑" pitchFamily="2" charset="-122"/>
        </a:defRPr>
      </a:lvl8pPr>
      <a:lvl9pPr marL="1828800" algn="l" rtl="0" fontAlgn="base">
        <a:spcBef>
          <a:spcPct val="0"/>
        </a:spcBef>
        <a:spcAft>
          <a:spcPct val="0"/>
        </a:spcAft>
        <a:defRPr sz="4000" b="1">
          <a:solidFill>
            <a:schemeClr val="tx1"/>
          </a:solidFill>
          <a:latin typeface="CMU Sans Serif" pitchFamily="50" charset="0"/>
          <a:ea typeface="文泉驿正黑" pitchFamily="2" charset="-122"/>
        </a:defRPr>
      </a:lvl9pPr>
    </p:titleStyle>
    <p:bodyStyle>
      <a:lvl1pPr marL="342900" indent="-342900" algn="l" rtl="0" eaLnBrk="0" fontAlgn="ctr" hangingPunct="0">
        <a:spcBef>
          <a:spcPct val="20000"/>
        </a:spcBef>
        <a:spcAft>
          <a:spcPct val="0"/>
        </a:spcAft>
        <a:buClr>
          <a:srgbClr val="9900CC"/>
        </a:buClr>
        <a:buSzPct val="80000"/>
        <a:buFont typeface="Wingdings" panose="05000000000000000000" pitchFamily="2" charset="2"/>
        <a:buChar char="n"/>
        <a:defRPr sz="3200" b="1" kern="1200">
          <a:solidFill>
            <a:srgbClr val="9900CC"/>
          </a:solidFill>
          <a:latin typeface="+mn-lt"/>
          <a:ea typeface="+mn-ea"/>
          <a:cs typeface="+mn-cs"/>
        </a:defRPr>
      </a:lvl1pPr>
      <a:lvl2pPr marL="742950" indent="-285750" algn="l" rtl="0" eaLnBrk="0" fontAlgn="ctr" hangingPunct="0">
        <a:spcBef>
          <a:spcPct val="20000"/>
        </a:spcBef>
        <a:spcAft>
          <a:spcPct val="0"/>
        </a:spcAft>
        <a:buClr>
          <a:schemeClr val="tx1"/>
        </a:buClr>
        <a:buSzPct val="80000"/>
        <a:buFont typeface="Wingdings" panose="05000000000000000000" pitchFamily="2" charset="2"/>
        <a:buChar char="u"/>
        <a:defRPr kumimoji="1" sz="2800" b="1" kern="1200">
          <a:solidFill>
            <a:schemeClr val="tx1"/>
          </a:solidFill>
          <a:latin typeface="+mn-lt"/>
          <a:ea typeface="+mn-ea"/>
          <a:cs typeface="+mn-cs"/>
        </a:defRPr>
      </a:lvl2pPr>
      <a:lvl3pPr marL="1143000" indent="-228600" algn="l" rtl="0" eaLnBrk="0" fontAlgn="ctr" hangingPunct="0">
        <a:spcBef>
          <a:spcPct val="20000"/>
        </a:spcBef>
        <a:spcAft>
          <a:spcPct val="0"/>
        </a:spcAft>
        <a:buClr>
          <a:schemeClr val="tx1"/>
        </a:buClr>
        <a:buSzPct val="80000"/>
        <a:buFont typeface="Wingdings" panose="05000000000000000000" pitchFamily="2" charset="2"/>
        <a:buChar char="l"/>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 y="391228"/>
            <a:ext cx="12191999" cy="622801"/>
          </a:xfrm>
          <a:prstGeom prst="rect">
            <a:avLst/>
          </a:prstGeom>
        </p:spPr>
        <p:txBody>
          <a:bodyPr wrap="square" lIns="0" tIns="0" rIns="0" bIns="0" anchor="ctr" anchorCtr="0">
            <a:noAutofit/>
          </a:bodyPr>
          <a:lstStyle/>
          <a:p>
            <a:endParaRPr dirty="0"/>
          </a:p>
        </p:txBody>
      </p:sp>
      <p:sp>
        <p:nvSpPr>
          <p:cNvPr id="3" name="Holder 3"/>
          <p:cNvSpPr>
            <a:spLocks noGrp="1"/>
          </p:cNvSpPr>
          <p:nvPr>
            <p:ph type="body" idx="1"/>
          </p:nvPr>
        </p:nvSpPr>
        <p:spPr>
          <a:xfrm>
            <a:off x="-1" y="1152051"/>
            <a:ext cx="12188962" cy="5413348"/>
          </a:xfrm>
          <a:prstGeom prst="rect">
            <a:avLst/>
          </a:prstGeom>
        </p:spPr>
        <p:txBody>
          <a:bodyPr wrap="square" lIns="0" tIns="0" rIns="0" bIns="0">
            <a:noAutofit/>
          </a:bodyPr>
          <a:lstStyle/>
          <a:p>
            <a:endParaRPr lang="en-US" dirty="0"/>
          </a:p>
          <a:p>
            <a:pPr lvl="1"/>
            <a:endParaRPr lang="en-US" dirty="0"/>
          </a:p>
          <a:p>
            <a:pPr lvl="2"/>
            <a:endParaRPr dirty="0"/>
          </a:p>
        </p:txBody>
      </p:sp>
      <p:sp>
        <p:nvSpPr>
          <p:cNvPr id="4" name="Holder 4"/>
          <p:cNvSpPr>
            <a:spLocks noGrp="1"/>
          </p:cNvSpPr>
          <p:nvPr>
            <p:ph type="ftr" sz="quarter" idx="5"/>
          </p:nvPr>
        </p:nvSpPr>
        <p:spPr>
          <a:xfrm>
            <a:off x="2818640" y="6604852"/>
            <a:ext cx="7186909" cy="276161"/>
          </a:xfrm>
          <a:prstGeom prst="rect">
            <a:avLst/>
          </a:prstGeom>
        </p:spPr>
        <p:txBody>
          <a:bodyPr wrap="square" lIns="0" tIns="0" rIns="0" bIns="0" anchor="ctr" anchorCtr="0">
            <a:noAutofit/>
          </a:bodyPr>
          <a:lstStyle>
            <a:lvl1pPr algn="ctr">
              <a:defRPr sz="1450" baseline="0">
                <a:solidFill>
                  <a:schemeClr val="bg1"/>
                </a:solidFill>
                <a:latin typeface="Times New Roman" panose="02020603050405020304" pitchFamily="18" charset="0"/>
                <a:ea typeface="楷体" panose="02010609060101010101" pitchFamily="49" charset="-122"/>
              </a:defRPr>
            </a:lvl1pPr>
          </a:lstStyle>
          <a:p>
            <a:r>
              <a:rPr lang="en-US" altLang="zh-CN" dirty="0">
                <a:solidFill>
                  <a:prstClr val="white"/>
                </a:solidFill>
              </a:rPr>
              <a:t>Andriod</a:t>
            </a:r>
            <a:endParaRPr lang="zh-CN" altLang="en-US" dirty="0">
              <a:solidFill>
                <a:prstClr val="white"/>
              </a:solidFill>
            </a:endParaRPr>
          </a:p>
        </p:txBody>
      </p:sp>
      <p:sp>
        <p:nvSpPr>
          <p:cNvPr id="5" name="Holder 5"/>
          <p:cNvSpPr>
            <a:spLocks noGrp="1"/>
          </p:cNvSpPr>
          <p:nvPr>
            <p:ph type="dt" sz="half" idx="6"/>
          </p:nvPr>
        </p:nvSpPr>
        <p:spPr>
          <a:xfrm>
            <a:off x="14480" y="6604852"/>
            <a:ext cx="2780535" cy="276161"/>
          </a:xfrm>
          <a:prstGeom prst="rect">
            <a:avLst/>
          </a:prstGeom>
        </p:spPr>
        <p:txBody>
          <a:bodyPr wrap="square" lIns="0" tIns="0" rIns="0" bIns="0" anchor="ctr" anchorCtr="0">
            <a:noAutofit/>
          </a:bodyPr>
          <a:lstStyle>
            <a:lvl1pPr algn="ctr">
              <a:defRPr sz="1450" baseline="0">
                <a:solidFill>
                  <a:schemeClr val="bg1"/>
                </a:solidFill>
                <a:latin typeface="Times New Roman" panose="02020603050405020304" pitchFamily="18" charset="0"/>
                <a:ea typeface="楷体" panose="02010609060101010101" pitchFamily="49" charset="-122"/>
              </a:defRPr>
            </a:lvl1pPr>
          </a:lstStyle>
          <a:p>
            <a:fld id="{34D1CE2D-9220-4292-8BF4-A7A36C5DECA7}" type="datetime4">
              <a:rPr lang="en-US" altLang="zh-CN" smtClean="0">
                <a:solidFill>
                  <a:prstClr val="white"/>
                </a:solidFill>
              </a:rPr>
              <a:pPr/>
              <a:t>June 11, 2021</a:t>
            </a:fld>
            <a:endParaRPr lang="en-US" dirty="0">
              <a:solidFill>
                <a:prstClr val="white"/>
              </a:solidFill>
            </a:endParaRPr>
          </a:p>
        </p:txBody>
      </p:sp>
      <p:sp>
        <p:nvSpPr>
          <p:cNvPr id="6" name="Holder 6"/>
          <p:cNvSpPr>
            <a:spLocks noGrp="1"/>
          </p:cNvSpPr>
          <p:nvPr>
            <p:ph type="sldNum" sz="quarter" idx="7"/>
          </p:nvPr>
        </p:nvSpPr>
        <p:spPr>
          <a:xfrm>
            <a:off x="10029174" y="6604852"/>
            <a:ext cx="2159788" cy="276161"/>
          </a:xfrm>
          <a:prstGeom prst="rect">
            <a:avLst/>
          </a:prstGeom>
        </p:spPr>
        <p:txBody>
          <a:bodyPr wrap="square" lIns="0" tIns="0" rIns="0" bIns="0" anchor="ctr" anchorCtr="0">
            <a:noAutofit/>
          </a:bodyPr>
          <a:lstStyle>
            <a:lvl1pPr algn="ctr">
              <a:defRPr sz="1450" baseline="0">
                <a:solidFill>
                  <a:schemeClr val="bg1"/>
                </a:solidFill>
                <a:latin typeface="Times New Roman" panose="02020603050405020304" pitchFamily="18" charset="0"/>
                <a:ea typeface="楷体" panose="02010609060101010101" pitchFamily="49" charset="-122"/>
              </a:defRPr>
            </a:lvl1pPr>
          </a:lstStyle>
          <a:p>
            <a:pPr marL="87447"/>
            <a:fld id="{81D60167-4931-47E6-BA6A-407CBD079E47}" type="slidenum">
              <a:rPr lang="en-US" altLang="zh-CN" spc="-9" smtClean="0">
                <a:solidFill>
                  <a:prstClr val="white"/>
                </a:solidFill>
                <a:cs typeface="Garamond"/>
              </a:rPr>
              <a:pPr marL="87447"/>
              <a:t>‹#›</a:t>
            </a:fld>
            <a:endParaRPr lang="zh-CN" altLang="en-US" dirty="0">
              <a:solidFill>
                <a:prstClr val="white"/>
              </a:solidFill>
              <a:cs typeface="Garamond"/>
            </a:endParaRPr>
          </a:p>
        </p:txBody>
      </p:sp>
      <p:sp>
        <p:nvSpPr>
          <p:cNvPr id="8" name="Line 6"/>
          <p:cNvSpPr>
            <a:spLocks noChangeShapeType="1"/>
          </p:cNvSpPr>
          <p:nvPr userDrawn="1"/>
        </p:nvSpPr>
        <p:spPr bwMode="auto">
          <a:xfrm>
            <a:off x="5430" y="1081631"/>
            <a:ext cx="12186570" cy="2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31">
              <a:solidFill>
                <a:prstClr val="black"/>
              </a:solidFill>
            </a:endParaRPr>
          </a:p>
        </p:txBody>
      </p:sp>
      <p:pic>
        <p:nvPicPr>
          <p:cNvPr id="9" name="Picture 11" descr="SlideHead01副本"/>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12192000"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 y="6616359"/>
            <a:ext cx="12191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p:cNvSpPr>
            <a:spLocks noChangeShapeType="1"/>
          </p:cNvSpPr>
          <p:nvPr userDrawn="1"/>
        </p:nvSpPr>
        <p:spPr bwMode="auto">
          <a:xfrm>
            <a:off x="5430" y="6590469"/>
            <a:ext cx="12183532"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31">
              <a:solidFill>
                <a:prstClr val="black"/>
              </a:solidFill>
            </a:endParaRPr>
          </a:p>
        </p:txBody>
      </p:sp>
    </p:spTree>
    <p:extLst>
      <p:ext uri="{BB962C8B-B14F-4D97-AF65-F5344CB8AC3E}">
        <p14:creationId xmlns:p14="http://schemas.microsoft.com/office/powerpoint/2010/main" val="250692031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Lst>
  <p:hf hdr="0"/>
  <p:txStyles>
    <p:titleStyle>
      <a:lvl1pPr algn="l" defTabSz="828446" rtl="0" eaLnBrk="1" latinLnBrk="0" hangingPunct="1">
        <a:lnSpc>
          <a:spcPct val="90000"/>
        </a:lnSpc>
        <a:spcBef>
          <a:spcPct val="0"/>
        </a:spcBef>
        <a:buNone/>
        <a:defRPr sz="3986" kern="1200" baseline="0">
          <a:solidFill>
            <a:srgbClr val="0070C0"/>
          </a:solidFill>
          <a:latin typeface="Arial" panose="020B0604020202020204" pitchFamily="34" charset="0"/>
          <a:ea typeface="黑体" panose="02010609060101010101" pitchFamily="49" charset="-122"/>
          <a:cs typeface="+mj-cs"/>
        </a:defRPr>
      </a:lvl1pPr>
    </p:titleStyle>
    <p:bodyStyle>
      <a:lvl1pPr marL="207112" indent="-207112" algn="l" defTabSz="828446" rtl="0" eaLnBrk="1" latinLnBrk="0" hangingPunct="1">
        <a:lnSpc>
          <a:spcPct val="90000"/>
        </a:lnSpc>
        <a:spcBef>
          <a:spcPts val="906"/>
        </a:spcBef>
        <a:buFont typeface="Wingdings" panose="05000000000000000000" pitchFamily="2" charset="2"/>
        <a:buChar char="n"/>
        <a:defRPr sz="2899" kern="1200" baseline="0">
          <a:solidFill>
            <a:srgbClr val="0070C0"/>
          </a:solidFill>
          <a:latin typeface="Arial" panose="020B0604020202020204" pitchFamily="34" charset="0"/>
          <a:ea typeface="黑体" panose="02010609060101010101" pitchFamily="49" charset="-122"/>
          <a:cs typeface="+mn-cs"/>
        </a:defRPr>
      </a:lvl1pPr>
      <a:lvl2pPr marL="621335" indent="-207112" algn="l" defTabSz="828446" rtl="0" eaLnBrk="1" latinLnBrk="0" hangingPunct="1">
        <a:lnSpc>
          <a:spcPct val="90000"/>
        </a:lnSpc>
        <a:spcBef>
          <a:spcPts val="453"/>
        </a:spcBef>
        <a:buFont typeface="Wingdings" panose="05000000000000000000" pitchFamily="2" charset="2"/>
        <a:buChar char="u"/>
        <a:defRPr sz="2537" kern="1200" baseline="0">
          <a:solidFill>
            <a:schemeClr val="tx1"/>
          </a:solidFill>
          <a:latin typeface="Arial" panose="020B0604020202020204" pitchFamily="34" charset="0"/>
          <a:ea typeface="黑体" panose="02010609060101010101" pitchFamily="49" charset="-122"/>
          <a:cs typeface="+mn-cs"/>
        </a:defRPr>
      </a:lvl2pPr>
      <a:lvl3pPr marL="1035558" indent="-207112" algn="l" defTabSz="828446" rtl="0" eaLnBrk="1" latinLnBrk="0" hangingPunct="1">
        <a:lnSpc>
          <a:spcPct val="90000"/>
        </a:lnSpc>
        <a:spcBef>
          <a:spcPts val="453"/>
        </a:spcBef>
        <a:buFont typeface="Wingdings" panose="05000000000000000000" pitchFamily="2" charset="2"/>
        <a:buChar char="l"/>
        <a:defRPr sz="2174" kern="1200" baseline="0">
          <a:solidFill>
            <a:schemeClr val="tx1"/>
          </a:solidFill>
          <a:latin typeface="Arial" panose="020B0604020202020204" pitchFamily="34" charset="0"/>
          <a:ea typeface="黑体" panose="02010609060101010101" pitchFamily="49" charset="-122"/>
          <a:cs typeface="+mn-cs"/>
        </a:defRPr>
      </a:lvl3pPr>
      <a:lvl4pPr marL="1449781"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4pPr>
      <a:lvl5pPr marL="1864004"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5pPr>
      <a:lvl6pPr marL="2278228"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6pPr>
      <a:lvl7pPr marL="2692451"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7pPr>
      <a:lvl8pPr marL="3106674"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8pPr>
      <a:lvl9pPr marL="3520897" indent="-207112" algn="l" defTabSz="828446" rtl="0" eaLnBrk="1" latinLnBrk="0" hangingPunct="1">
        <a:lnSpc>
          <a:spcPct val="90000"/>
        </a:lnSpc>
        <a:spcBef>
          <a:spcPts val="453"/>
        </a:spcBef>
        <a:buFont typeface="Arial" panose="020B0604020202020204" pitchFamily="34" charset="0"/>
        <a:buChar char="•"/>
        <a:defRPr sz="1631" kern="1200">
          <a:solidFill>
            <a:schemeClr val="tx1"/>
          </a:solidFill>
          <a:latin typeface="+mn-lt"/>
          <a:ea typeface="+mn-ea"/>
          <a:cs typeface="+mn-cs"/>
        </a:defRPr>
      </a:lvl9pPr>
    </p:bodyStyle>
    <p:otherStyle>
      <a:defPPr>
        <a:defRPr lang="zh-CN"/>
      </a:defPPr>
      <a:lvl1pPr marL="0" algn="l" defTabSz="828446" rtl="0" eaLnBrk="1" latinLnBrk="0" hangingPunct="1">
        <a:defRPr sz="1631" kern="1200">
          <a:solidFill>
            <a:schemeClr val="tx1"/>
          </a:solidFill>
          <a:latin typeface="+mn-lt"/>
          <a:ea typeface="+mn-ea"/>
          <a:cs typeface="+mn-cs"/>
        </a:defRPr>
      </a:lvl1pPr>
      <a:lvl2pPr marL="414223" algn="l" defTabSz="828446" rtl="0" eaLnBrk="1" latinLnBrk="0" hangingPunct="1">
        <a:defRPr sz="1631" kern="1200">
          <a:solidFill>
            <a:schemeClr val="tx1"/>
          </a:solidFill>
          <a:latin typeface="+mn-lt"/>
          <a:ea typeface="+mn-ea"/>
          <a:cs typeface="+mn-cs"/>
        </a:defRPr>
      </a:lvl2pPr>
      <a:lvl3pPr marL="828446" algn="l" defTabSz="828446" rtl="0" eaLnBrk="1" latinLnBrk="0" hangingPunct="1">
        <a:defRPr sz="1631" kern="1200">
          <a:solidFill>
            <a:schemeClr val="tx1"/>
          </a:solidFill>
          <a:latin typeface="+mn-lt"/>
          <a:ea typeface="+mn-ea"/>
          <a:cs typeface="+mn-cs"/>
        </a:defRPr>
      </a:lvl3pPr>
      <a:lvl4pPr marL="1242670" algn="l" defTabSz="828446" rtl="0" eaLnBrk="1" latinLnBrk="0" hangingPunct="1">
        <a:defRPr sz="1631" kern="1200">
          <a:solidFill>
            <a:schemeClr val="tx1"/>
          </a:solidFill>
          <a:latin typeface="+mn-lt"/>
          <a:ea typeface="+mn-ea"/>
          <a:cs typeface="+mn-cs"/>
        </a:defRPr>
      </a:lvl4pPr>
      <a:lvl5pPr marL="1656893" algn="l" defTabSz="828446" rtl="0" eaLnBrk="1" latinLnBrk="0" hangingPunct="1">
        <a:defRPr sz="1631" kern="1200">
          <a:solidFill>
            <a:schemeClr val="tx1"/>
          </a:solidFill>
          <a:latin typeface="+mn-lt"/>
          <a:ea typeface="+mn-ea"/>
          <a:cs typeface="+mn-cs"/>
        </a:defRPr>
      </a:lvl5pPr>
      <a:lvl6pPr marL="2071116" algn="l" defTabSz="828446" rtl="0" eaLnBrk="1" latinLnBrk="0" hangingPunct="1">
        <a:defRPr sz="1631" kern="1200">
          <a:solidFill>
            <a:schemeClr val="tx1"/>
          </a:solidFill>
          <a:latin typeface="+mn-lt"/>
          <a:ea typeface="+mn-ea"/>
          <a:cs typeface="+mn-cs"/>
        </a:defRPr>
      </a:lvl6pPr>
      <a:lvl7pPr marL="2485339" algn="l" defTabSz="828446" rtl="0" eaLnBrk="1" latinLnBrk="0" hangingPunct="1">
        <a:defRPr sz="1631" kern="1200">
          <a:solidFill>
            <a:schemeClr val="tx1"/>
          </a:solidFill>
          <a:latin typeface="+mn-lt"/>
          <a:ea typeface="+mn-ea"/>
          <a:cs typeface="+mn-cs"/>
        </a:defRPr>
      </a:lvl7pPr>
      <a:lvl8pPr marL="2899562" algn="l" defTabSz="828446" rtl="0" eaLnBrk="1" latinLnBrk="0" hangingPunct="1">
        <a:defRPr sz="1631" kern="1200">
          <a:solidFill>
            <a:schemeClr val="tx1"/>
          </a:solidFill>
          <a:latin typeface="+mn-lt"/>
          <a:ea typeface="+mn-ea"/>
          <a:cs typeface="+mn-cs"/>
        </a:defRPr>
      </a:lvl8pPr>
      <a:lvl9pPr marL="3313786" algn="l" defTabSz="828446" rtl="0" eaLnBrk="1" latinLnBrk="0" hangingPunct="1">
        <a:defRPr sz="163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rgbClr val="001847"/>
            </a:gs>
            <a:gs pos="100000">
              <a:schemeClr val="bg1"/>
            </a:gs>
          </a:gsLst>
          <a:lin ang="5400000" scaled="1"/>
        </a:gra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E34A2E9D-0EB5-4827-8616-8F902ADB2B32}"/>
              </a:ext>
            </a:extLst>
          </p:cNvPr>
          <p:cNvGrpSpPr>
            <a:grpSpLocks/>
          </p:cNvGrpSpPr>
          <p:nvPr/>
        </p:nvGrpSpPr>
        <p:grpSpPr bwMode="auto">
          <a:xfrm>
            <a:off x="0" y="0"/>
            <a:ext cx="12192000" cy="6858000"/>
            <a:chOff x="0" y="0"/>
            <a:chExt cx="5760" cy="4320"/>
          </a:xfrm>
        </p:grpSpPr>
        <p:sp>
          <p:nvSpPr>
            <p:cNvPr id="1027" name="Freeform 3">
              <a:extLst>
                <a:ext uri="{FF2B5EF4-FFF2-40B4-BE49-F238E27FC236}">
                  <a16:creationId xmlns:a16="http://schemas.microsoft.com/office/drawing/2014/main" id="{062CD3C9-6E85-4125-8ADA-9A4415689B06}"/>
                </a:ext>
              </a:extLst>
            </p:cNvPr>
            <p:cNvSpPr>
              <a:spLocks/>
            </p:cNvSpPr>
            <p:nvPr/>
          </p:nvSpPr>
          <p:spPr bwMode="auto">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zh-CN" altLang="en-US" sz="2400"/>
            </a:p>
          </p:txBody>
        </p:sp>
        <p:sp>
          <p:nvSpPr>
            <p:cNvPr id="2" name="Freeform 4">
              <a:extLst>
                <a:ext uri="{FF2B5EF4-FFF2-40B4-BE49-F238E27FC236}">
                  <a16:creationId xmlns:a16="http://schemas.microsoft.com/office/drawing/2014/main" id="{30453378-EC37-47E0-AC87-245DC8D06AF7}"/>
                </a:ext>
              </a:extLst>
            </p:cNvPr>
            <p:cNvSpPr>
              <a:spLocks/>
            </p:cNvSpPr>
            <p:nvPr/>
          </p:nvSpPr>
          <p:spPr bwMode="auto">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pPr>
                <a:defRPr/>
              </a:pPr>
              <a:endParaRPr lang="zh-CN" altLang="en-US" sz="2400"/>
            </a:p>
          </p:txBody>
        </p:sp>
      </p:grpSp>
      <p:sp>
        <p:nvSpPr>
          <p:cNvPr id="1029" name="Freeform 5">
            <a:extLst>
              <a:ext uri="{FF2B5EF4-FFF2-40B4-BE49-F238E27FC236}">
                <a16:creationId xmlns:a16="http://schemas.microsoft.com/office/drawing/2014/main" id="{AEC96CF7-52A0-4CE8-BCEA-0B14ECBFBFCB}"/>
              </a:ext>
            </a:extLst>
          </p:cNvPr>
          <p:cNvSpPr>
            <a:spLocks/>
          </p:cNvSpPr>
          <p:nvPr/>
        </p:nvSpPr>
        <p:spPr bwMode="auto">
          <a:xfrm>
            <a:off x="8331200" y="6263217"/>
            <a:ext cx="38608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pPr>
              <a:defRPr/>
            </a:pPr>
            <a:endParaRPr lang="zh-CN" altLang="en-US" sz="2400"/>
          </a:p>
        </p:txBody>
      </p:sp>
      <p:grpSp>
        <p:nvGrpSpPr>
          <p:cNvPr id="1028" name="Group 6">
            <a:extLst>
              <a:ext uri="{FF2B5EF4-FFF2-40B4-BE49-F238E27FC236}">
                <a16:creationId xmlns:a16="http://schemas.microsoft.com/office/drawing/2014/main" id="{65148212-AE27-47FD-B685-BD98B0D7AA2E}"/>
              </a:ext>
            </a:extLst>
          </p:cNvPr>
          <p:cNvGrpSpPr>
            <a:grpSpLocks/>
          </p:cNvGrpSpPr>
          <p:nvPr/>
        </p:nvGrpSpPr>
        <p:grpSpPr bwMode="auto">
          <a:xfrm>
            <a:off x="0" y="6019800"/>
            <a:ext cx="10464800" cy="857251"/>
            <a:chOff x="0" y="0"/>
            <a:chExt cx="4944" cy="540"/>
          </a:xfrm>
        </p:grpSpPr>
        <p:sp>
          <p:nvSpPr>
            <p:cNvPr id="3" name="Freeform 7">
              <a:extLst>
                <a:ext uri="{FF2B5EF4-FFF2-40B4-BE49-F238E27FC236}">
                  <a16:creationId xmlns:a16="http://schemas.microsoft.com/office/drawing/2014/main" id="{90FB0715-99C4-44C4-96E4-6A552FF43256}"/>
                </a:ext>
              </a:extLst>
            </p:cNvPr>
            <p:cNvSpPr>
              <a:spLocks/>
            </p:cNvSpPr>
            <p:nvPr userDrawn="1"/>
          </p:nvSpPr>
          <p:spPr bwMode="auto">
            <a:xfrm>
              <a:off x="1488" y="0"/>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pPr>
                <a:defRPr/>
              </a:pPr>
              <a:endParaRPr lang="zh-CN" altLang="en-US" sz="2400"/>
            </a:p>
          </p:txBody>
        </p:sp>
        <p:grpSp>
          <p:nvGrpSpPr>
            <p:cNvPr id="4" name="Group 8">
              <a:extLst>
                <a:ext uri="{FF2B5EF4-FFF2-40B4-BE49-F238E27FC236}">
                  <a16:creationId xmlns:a16="http://schemas.microsoft.com/office/drawing/2014/main" id="{BD7F1073-DC5A-4A39-9532-5ED8C76E053F}"/>
                </a:ext>
              </a:extLst>
            </p:cNvPr>
            <p:cNvGrpSpPr>
              <a:grpSpLocks/>
            </p:cNvGrpSpPr>
            <p:nvPr userDrawn="1"/>
          </p:nvGrpSpPr>
          <p:grpSpPr bwMode="auto">
            <a:xfrm>
              <a:off x="2486" y="0"/>
              <a:ext cx="2458" cy="540"/>
              <a:chOff x="0" y="0"/>
              <a:chExt cx="2458" cy="540"/>
            </a:xfrm>
          </p:grpSpPr>
          <p:sp>
            <p:nvSpPr>
              <p:cNvPr id="1033" name="Freeform 9">
                <a:extLst>
                  <a:ext uri="{FF2B5EF4-FFF2-40B4-BE49-F238E27FC236}">
                    <a16:creationId xmlns:a16="http://schemas.microsoft.com/office/drawing/2014/main" id="{22D82172-6EF7-42D5-8080-CA713B99C695}"/>
                  </a:ext>
                </a:extLst>
              </p:cNvPr>
              <p:cNvSpPr>
                <a:spLocks/>
              </p:cNvSpPr>
              <p:nvPr userDrawn="1"/>
            </p:nvSpPr>
            <p:spPr bwMode="auto">
              <a:xfrm>
                <a:off x="1462" y="7"/>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headEnd/>
                <a:tailEnd/>
              </a:ln>
            </p:spPr>
            <p:txBody>
              <a:bodyPr/>
              <a:lstStyle/>
              <a:p>
                <a:pPr>
                  <a:defRPr/>
                </a:pPr>
                <a:endParaRPr lang="zh-CN" altLang="en-US" sz="2400"/>
              </a:p>
            </p:txBody>
          </p:sp>
          <p:sp>
            <p:nvSpPr>
              <p:cNvPr id="1034" name="Freeform 10">
                <a:extLst>
                  <a:ext uri="{FF2B5EF4-FFF2-40B4-BE49-F238E27FC236}">
                    <a16:creationId xmlns:a16="http://schemas.microsoft.com/office/drawing/2014/main" id="{6CEDC8C8-4499-49F6-8413-06448102B9E5}"/>
                  </a:ext>
                </a:extLst>
              </p:cNvPr>
              <p:cNvSpPr>
                <a:spLocks/>
              </p:cNvSpPr>
              <p:nvPr userDrawn="1"/>
            </p:nvSpPr>
            <p:spPr bwMode="auto">
              <a:xfrm>
                <a:off x="191" y="0"/>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headEnd/>
                <a:tailEnd/>
              </a:ln>
            </p:spPr>
            <p:txBody>
              <a:bodyPr/>
              <a:lstStyle/>
              <a:p>
                <a:pPr>
                  <a:defRPr/>
                </a:pPr>
                <a:endParaRPr lang="zh-CN" altLang="en-US" sz="2400"/>
              </a:p>
            </p:txBody>
          </p:sp>
          <p:sp>
            <p:nvSpPr>
              <p:cNvPr id="1035" name="Freeform 11">
                <a:extLst>
                  <a:ext uri="{FF2B5EF4-FFF2-40B4-BE49-F238E27FC236}">
                    <a16:creationId xmlns:a16="http://schemas.microsoft.com/office/drawing/2014/main" id="{ADBC206C-04FD-4586-8677-8E06FC582035}"/>
                  </a:ext>
                </a:extLst>
              </p:cNvPr>
              <p:cNvSpPr>
                <a:spLocks/>
              </p:cNvSpPr>
              <p:nvPr userDrawn="1"/>
            </p:nvSpPr>
            <p:spPr bwMode="auto">
              <a:xfrm>
                <a:off x="544" y="101"/>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headEnd/>
                <a:tailEnd/>
              </a:ln>
            </p:spPr>
            <p:txBody>
              <a:bodyPr/>
              <a:lstStyle/>
              <a:p>
                <a:pPr>
                  <a:defRPr/>
                </a:pPr>
                <a:endParaRPr lang="zh-CN" altLang="en-US" sz="2400"/>
              </a:p>
            </p:txBody>
          </p:sp>
          <p:sp>
            <p:nvSpPr>
              <p:cNvPr id="1036" name="Freeform 12">
                <a:extLst>
                  <a:ext uri="{FF2B5EF4-FFF2-40B4-BE49-F238E27FC236}">
                    <a16:creationId xmlns:a16="http://schemas.microsoft.com/office/drawing/2014/main" id="{17DAFB12-04B7-4ED1-BEDA-532800AC35FB}"/>
                  </a:ext>
                </a:extLst>
              </p:cNvPr>
              <p:cNvSpPr>
                <a:spLocks/>
              </p:cNvSpPr>
              <p:nvPr userDrawn="1"/>
            </p:nvSpPr>
            <p:spPr bwMode="auto">
              <a:xfrm>
                <a:off x="1142" y="75"/>
                <a:ext cx="155" cy="73"/>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headEnd/>
                <a:tailEnd/>
              </a:ln>
            </p:spPr>
            <p:txBody>
              <a:bodyPr/>
              <a:lstStyle/>
              <a:p>
                <a:pPr>
                  <a:defRPr/>
                </a:pPr>
                <a:endParaRPr lang="zh-CN" altLang="en-US" sz="2400"/>
              </a:p>
            </p:txBody>
          </p:sp>
          <p:sp>
            <p:nvSpPr>
              <p:cNvPr id="1037" name="Freeform 13">
                <a:extLst>
                  <a:ext uri="{FF2B5EF4-FFF2-40B4-BE49-F238E27FC236}">
                    <a16:creationId xmlns:a16="http://schemas.microsoft.com/office/drawing/2014/main" id="{88D3CD79-03B9-4AEA-A445-4D00573AD8C9}"/>
                  </a:ext>
                </a:extLst>
              </p:cNvPr>
              <p:cNvSpPr>
                <a:spLocks/>
              </p:cNvSpPr>
              <p:nvPr userDrawn="1"/>
            </p:nvSpPr>
            <p:spPr bwMode="auto">
              <a:xfrm>
                <a:off x="0" y="67"/>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headEnd/>
                <a:tailEnd/>
              </a:ln>
            </p:spPr>
            <p:txBody>
              <a:bodyPr/>
              <a:lstStyle/>
              <a:p>
                <a:pPr>
                  <a:defRPr/>
                </a:pPr>
                <a:endParaRPr lang="zh-CN" altLang="en-US" sz="2400"/>
              </a:p>
            </p:txBody>
          </p:sp>
        </p:grpSp>
        <p:sp>
          <p:nvSpPr>
            <p:cNvPr id="1038" name="Freeform 14">
              <a:extLst>
                <a:ext uri="{FF2B5EF4-FFF2-40B4-BE49-F238E27FC236}">
                  <a16:creationId xmlns:a16="http://schemas.microsoft.com/office/drawing/2014/main" id="{0C54937E-93EC-42BD-AE51-A1119D7D07B7}"/>
                </a:ext>
              </a:extLst>
            </p:cNvPr>
            <p:cNvSpPr>
              <a:spLocks/>
            </p:cNvSpPr>
            <p:nvPr userDrawn="1"/>
          </p:nvSpPr>
          <p:spPr bwMode="auto">
            <a:xfrm>
              <a:off x="0" y="0"/>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pPr>
                <a:defRPr/>
              </a:pPr>
              <a:endParaRPr lang="zh-CN" altLang="en-US" sz="2400"/>
            </a:p>
          </p:txBody>
        </p:sp>
      </p:grpSp>
      <p:grpSp>
        <p:nvGrpSpPr>
          <p:cNvPr id="5" name="Group 15">
            <a:extLst>
              <a:ext uri="{FF2B5EF4-FFF2-40B4-BE49-F238E27FC236}">
                <a16:creationId xmlns:a16="http://schemas.microsoft.com/office/drawing/2014/main" id="{8833960C-F8D1-4527-956A-FA6EC66D287E}"/>
              </a:ext>
            </a:extLst>
          </p:cNvPr>
          <p:cNvGrpSpPr>
            <a:grpSpLocks/>
          </p:cNvGrpSpPr>
          <p:nvPr/>
        </p:nvGrpSpPr>
        <p:grpSpPr bwMode="auto">
          <a:xfrm>
            <a:off x="836085" y="6021918"/>
            <a:ext cx="7579783" cy="848783"/>
            <a:chOff x="0" y="0"/>
            <a:chExt cx="3581" cy="535"/>
          </a:xfrm>
        </p:grpSpPr>
        <p:sp>
          <p:nvSpPr>
            <p:cNvPr id="1040" name="Freeform 16">
              <a:extLst>
                <a:ext uri="{FF2B5EF4-FFF2-40B4-BE49-F238E27FC236}">
                  <a16:creationId xmlns:a16="http://schemas.microsoft.com/office/drawing/2014/main" id="{9E88DE44-1478-4616-92D7-B251C406DEC5}"/>
                </a:ext>
              </a:extLst>
            </p:cNvPr>
            <p:cNvSpPr>
              <a:spLocks/>
            </p:cNvSpPr>
            <p:nvPr/>
          </p:nvSpPr>
          <p:spPr bwMode="auto">
            <a:xfrm>
              <a:off x="801" y="0"/>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headEnd/>
              <a:tailEnd/>
            </a:ln>
          </p:spPr>
          <p:txBody>
            <a:bodyPr/>
            <a:lstStyle/>
            <a:p>
              <a:pPr>
                <a:defRPr/>
              </a:pPr>
              <a:endParaRPr lang="zh-CN" altLang="en-US" sz="2400"/>
            </a:p>
          </p:txBody>
        </p:sp>
        <p:sp>
          <p:nvSpPr>
            <p:cNvPr id="1041" name="Freeform 17">
              <a:extLst>
                <a:ext uri="{FF2B5EF4-FFF2-40B4-BE49-F238E27FC236}">
                  <a16:creationId xmlns:a16="http://schemas.microsoft.com/office/drawing/2014/main" id="{EA082A25-B471-43EC-9C89-35CA6E4FC1F0}"/>
                </a:ext>
              </a:extLst>
            </p:cNvPr>
            <p:cNvSpPr>
              <a:spLocks/>
            </p:cNvSpPr>
            <p:nvPr/>
          </p:nvSpPr>
          <p:spPr bwMode="auto">
            <a:xfrm>
              <a:off x="1548" y="36"/>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headEnd/>
              <a:tailEnd/>
            </a:ln>
          </p:spPr>
          <p:txBody>
            <a:bodyPr/>
            <a:lstStyle/>
            <a:p>
              <a:pPr>
                <a:defRPr/>
              </a:pPr>
              <a:endParaRPr lang="zh-CN" altLang="en-US" sz="2400"/>
            </a:p>
          </p:txBody>
        </p:sp>
        <p:sp>
          <p:nvSpPr>
            <p:cNvPr id="1042" name="Freeform 18">
              <a:extLst>
                <a:ext uri="{FF2B5EF4-FFF2-40B4-BE49-F238E27FC236}">
                  <a16:creationId xmlns:a16="http://schemas.microsoft.com/office/drawing/2014/main" id="{E310EDBC-ADCE-4A64-B402-9E035F158A1B}"/>
                </a:ext>
              </a:extLst>
            </p:cNvPr>
            <p:cNvSpPr>
              <a:spLocks/>
            </p:cNvSpPr>
            <p:nvPr/>
          </p:nvSpPr>
          <p:spPr bwMode="auto">
            <a:xfrm>
              <a:off x="1435" y="29"/>
              <a:ext cx="71" cy="60"/>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headEnd/>
              <a:tailEnd/>
            </a:ln>
          </p:spPr>
          <p:txBody>
            <a:bodyPr/>
            <a:lstStyle/>
            <a:p>
              <a:pPr>
                <a:defRPr/>
              </a:pPr>
              <a:endParaRPr lang="zh-CN" altLang="en-US" sz="2400"/>
            </a:p>
          </p:txBody>
        </p:sp>
        <p:sp>
          <p:nvSpPr>
            <p:cNvPr id="1043" name="Freeform 19">
              <a:extLst>
                <a:ext uri="{FF2B5EF4-FFF2-40B4-BE49-F238E27FC236}">
                  <a16:creationId xmlns:a16="http://schemas.microsoft.com/office/drawing/2014/main" id="{1F235F83-0CBC-49D9-8EFB-6A734AA62BC6}"/>
                </a:ext>
              </a:extLst>
            </p:cNvPr>
            <p:cNvSpPr>
              <a:spLocks/>
            </p:cNvSpPr>
            <p:nvPr/>
          </p:nvSpPr>
          <p:spPr bwMode="auto">
            <a:xfrm>
              <a:off x="460" y="49"/>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headEnd/>
              <a:tailEnd/>
            </a:ln>
          </p:spPr>
          <p:txBody>
            <a:bodyPr/>
            <a:lstStyle/>
            <a:p>
              <a:pPr>
                <a:defRPr/>
              </a:pPr>
              <a:endParaRPr lang="zh-CN" altLang="en-US" sz="2400"/>
            </a:p>
          </p:txBody>
        </p:sp>
        <p:sp>
          <p:nvSpPr>
            <p:cNvPr id="1044" name="Freeform 20">
              <a:extLst>
                <a:ext uri="{FF2B5EF4-FFF2-40B4-BE49-F238E27FC236}">
                  <a16:creationId xmlns:a16="http://schemas.microsoft.com/office/drawing/2014/main" id="{395DEED2-8A82-44B1-B3AD-C7CAA276F77F}"/>
                </a:ext>
              </a:extLst>
            </p:cNvPr>
            <p:cNvSpPr>
              <a:spLocks/>
            </p:cNvSpPr>
            <p:nvPr/>
          </p:nvSpPr>
          <p:spPr bwMode="auto">
            <a:xfrm>
              <a:off x="311" y="61"/>
              <a:ext cx="59" cy="60"/>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headEnd/>
              <a:tailEnd/>
            </a:ln>
          </p:spPr>
          <p:txBody>
            <a:bodyPr/>
            <a:lstStyle/>
            <a:p>
              <a:pPr>
                <a:defRPr/>
              </a:pPr>
              <a:endParaRPr lang="zh-CN" altLang="en-US" sz="2400"/>
            </a:p>
          </p:txBody>
        </p:sp>
        <p:sp>
          <p:nvSpPr>
            <p:cNvPr id="1045" name="Freeform 21">
              <a:extLst>
                <a:ext uri="{FF2B5EF4-FFF2-40B4-BE49-F238E27FC236}">
                  <a16:creationId xmlns:a16="http://schemas.microsoft.com/office/drawing/2014/main" id="{90EFAB68-5C6D-4F64-A12E-8F734FF04950}"/>
                </a:ext>
              </a:extLst>
            </p:cNvPr>
            <p:cNvSpPr>
              <a:spLocks/>
            </p:cNvSpPr>
            <p:nvPr/>
          </p:nvSpPr>
          <p:spPr bwMode="auto">
            <a:xfrm>
              <a:off x="0" y="17"/>
              <a:ext cx="245" cy="208"/>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headEnd/>
              <a:tailEnd/>
            </a:ln>
          </p:spPr>
          <p:txBody>
            <a:bodyPr/>
            <a:lstStyle/>
            <a:p>
              <a:pPr>
                <a:defRPr/>
              </a:pPr>
              <a:endParaRPr lang="zh-CN" altLang="en-US" sz="2400"/>
            </a:p>
          </p:txBody>
        </p:sp>
      </p:grpSp>
      <p:sp>
        <p:nvSpPr>
          <p:cNvPr id="1046" name="Rectangle 22">
            <a:extLst>
              <a:ext uri="{FF2B5EF4-FFF2-40B4-BE49-F238E27FC236}">
                <a16:creationId xmlns:a16="http://schemas.microsoft.com/office/drawing/2014/main" id="{E28CF12D-5555-47E7-9F92-1CD5B08266B1}"/>
              </a:ext>
            </a:extLst>
          </p:cNvPr>
          <p:cNvSpPr>
            <a:spLocks noGrp="1" noChangeArrowheads="1"/>
          </p:cNvSpPr>
          <p:nvPr>
            <p:ph type="title"/>
          </p:nvPr>
        </p:nvSpPr>
        <p:spPr bwMode="auto">
          <a:xfrm>
            <a:off x="609600" y="228600"/>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31" name="Rectangle 23">
            <a:extLst>
              <a:ext uri="{FF2B5EF4-FFF2-40B4-BE49-F238E27FC236}">
                <a16:creationId xmlns:a16="http://schemas.microsoft.com/office/drawing/2014/main" id="{CCC2A3B3-0713-494A-8BA7-1F33E6F0C960}"/>
              </a:ext>
            </a:extLst>
          </p:cNvPr>
          <p:cNvSpPr>
            <a:spLocks noGrp="1" noChangeArrowheads="1"/>
          </p:cNvSpPr>
          <p:nvPr>
            <p:ph type="body" idx="1"/>
          </p:nvPr>
        </p:nvSpPr>
        <p:spPr bwMode="auto">
          <a:xfrm>
            <a:off x="609600" y="1600200"/>
            <a:ext cx="10972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48" name="Rectangle 24">
            <a:extLst>
              <a:ext uri="{FF2B5EF4-FFF2-40B4-BE49-F238E27FC236}">
                <a16:creationId xmlns:a16="http://schemas.microsoft.com/office/drawing/2014/main" id="{C30B1C19-5FF4-46E4-96A1-F9724B323A88}"/>
              </a:ext>
            </a:extLst>
          </p:cNvPr>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buFont typeface="Arial" pitchFamily="34" charset="0"/>
              <a:buNone/>
              <a:defRPr sz="1600">
                <a:effectLst>
                  <a:outerShdw blurRad="38100" dist="38100" dir="2700000" algn="tl">
                    <a:srgbClr val="000000"/>
                  </a:outerShdw>
                </a:effectLst>
                <a:latin typeface="Arial" pitchFamily="34" charset="0"/>
              </a:defRPr>
            </a:lvl1pPr>
          </a:lstStyle>
          <a:p>
            <a:pPr>
              <a:defRPr/>
            </a:pPr>
            <a:endParaRPr lang="zh-CN" altLang="zh-CN"/>
          </a:p>
        </p:txBody>
      </p:sp>
      <p:sp>
        <p:nvSpPr>
          <p:cNvPr id="1049" name="Rectangle 25">
            <a:extLst>
              <a:ext uri="{FF2B5EF4-FFF2-40B4-BE49-F238E27FC236}">
                <a16:creationId xmlns:a16="http://schemas.microsoft.com/office/drawing/2014/main" id="{6710DC65-0337-4A32-A18B-3DBC2FE793BD}"/>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buFont typeface="Arial" pitchFamily="34" charset="0"/>
              <a:buNone/>
              <a:defRPr sz="1600">
                <a:effectLst>
                  <a:outerShdw blurRad="38100" dist="38100" dir="2700000" algn="tl">
                    <a:srgbClr val="000000"/>
                  </a:outerShdw>
                </a:effectLst>
                <a:latin typeface="Arial" pitchFamily="34" charset="0"/>
              </a:defRPr>
            </a:lvl1pPr>
          </a:lstStyle>
          <a:p>
            <a:pPr>
              <a:defRPr/>
            </a:pPr>
            <a:endParaRPr lang="zh-CN" altLang="zh-CN"/>
          </a:p>
        </p:txBody>
      </p:sp>
      <p:sp>
        <p:nvSpPr>
          <p:cNvPr id="1050" name="Rectangle 26">
            <a:extLst>
              <a:ext uri="{FF2B5EF4-FFF2-40B4-BE49-F238E27FC236}">
                <a16:creationId xmlns:a16="http://schemas.microsoft.com/office/drawing/2014/main" id="{0C208E26-7C05-457C-9E21-AAC2C52E23F9}"/>
              </a:ext>
            </a:extLst>
          </p:cNvPr>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effectLst>
                  <a:outerShdw blurRad="38100" dist="38100" dir="2700000" algn="tl">
                    <a:srgbClr val="000000"/>
                  </a:outerShdw>
                </a:effectLst>
              </a:defRPr>
            </a:lvl1pPr>
          </a:lstStyle>
          <a:p>
            <a:fld id="{811A6BA3-0928-43C4-957C-378F437A8138}" type="slidenum">
              <a:rPr lang="zh-CN" altLang="zh-CN"/>
              <a:pPr/>
              <a:t>‹#›</a:t>
            </a:fld>
            <a:endParaRPr lang="zh-CN" altLang="zh-CN"/>
          </a:p>
        </p:txBody>
      </p:sp>
    </p:spTree>
    <p:extLst>
      <p:ext uri="{BB962C8B-B14F-4D97-AF65-F5344CB8AC3E}">
        <p14:creationId xmlns:p14="http://schemas.microsoft.com/office/powerpoint/2010/main" val="1699289913"/>
      </p:ext>
    </p:extLst>
  </p:cSld>
  <p:clrMap bg1="dk2" tx1="lt1" bg2="dk1" tx2="lt2" accent1="accent1" accent2="accent2" accent3="accent3" accent4="accent4" accent5="accent5" accent6="accent6" hlink="hlink" folHlink="folHlink"/>
  <p:sldLayoutIdLst>
    <p:sldLayoutId id="2147483675" r:id="rId1"/>
    <p:sldLayoutId id="2147483676" r:id="rId2"/>
  </p:sldLayoutIdLst>
  <p:txStyles>
    <p:titleStyle>
      <a:lvl1pPr algn="ctr" rtl="0" eaLnBrk="0" fontAlgn="base" hangingPunct="0">
        <a:spcBef>
          <a:spcPct val="0"/>
        </a:spcBef>
        <a:spcAft>
          <a:spcPct val="0"/>
        </a:spcAft>
        <a:defRPr sz="5867">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5867">
          <a:solidFill>
            <a:schemeClr val="tx2"/>
          </a:solidFill>
          <a:effectLst>
            <a:outerShdw blurRad="38100" dist="38100" dir="2700000" algn="tl">
              <a:srgbClr val="000000"/>
            </a:outerShdw>
          </a:effectLst>
          <a:latin typeface="Arial" pitchFamily="34" charset="0"/>
          <a:ea typeface="宋体" pitchFamily="2" charset="-122"/>
        </a:defRPr>
      </a:lvl2pPr>
      <a:lvl3pPr algn="ctr" rtl="0" eaLnBrk="0" fontAlgn="base" hangingPunct="0">
        <a:spcBef>
          <a:spcPct val="0"/>
        </a:spcBef>
        <a:spcAft>
          <a:spcPct val="0"/>
        </a:spcAft>
        <a:defRPr sz="5867">
          <a:solidFill>
            <a:schemeClr val="tx2"/>
          </a:solidFill>
          <a:effectLst>
            <a:outerShdw blurRad="38100" dist="38100" dir="2700000" algn="tl">
              <a:srgbClr val="000000"/>
            </a:outerShdw>
          </a:effectLst>
          <a:latin typeface="Arial" pitchFamily="34" charset="0"/>
          <a:ea typeface="宋体" pitchFamily="2" charset="-122"/>
        </a:defRPr>
      </a:lvl3pPr>
      <a:lvl4pPr algn="ctr" rtl="0" eaLnBrk="0" fontAlgn="base" hangingPunct="0">
        <a:spcBef>
          <a:spcPct val="0"/>
        </a:spcBef>
        <a:spcAft>
          <a:spcPct val="0"/>
        </a:spcAft>
        <a:defRPr sz="5867">
          <a:solidFill>
            <a:schemeClr val="tx2"/>
          </a:solidFill>
          <a:effectLst>
            <a:outerShdw blurRad="38100" dist="38100" dir="2700000" algn="tl">
              <a:srgbClr val="000000"/>
            </a:outerShdw>
          </a:effectLst>
          <a:latin typeface="Arial" pitchFamily="34" charset="0"/>
          <a:ea typeface="宋体" pitchFamily="2" charset="-122"/>
        </a:defRPr>
      </a:lvl4pPr>
      <a:lvl5pPr algn="ctr" rtl="0" eaLnBrk="0" fontAlgn="base" hangingPunct="0">
        <a:spcBef>
          <a:spcPct val="0"/>
        </a:spcBef>
        <a:spcAft>
          <a:spcPct val="0"/>
        </a:spcAft>
        <a:defRPr sz="5867">
          <a:solidFill>
            <a:schemeClr val="tx2"/>
          </a:solidFill>
          <a:effectLst>
            <a:outerShdw blurRad="38100" dist="38100" dir="2700000" algn="tl">
              <a:srgbClr val="000000"/>
            </a:outerShdw>
          </a:effectLst>
          <a:latin typeface="Arial" pitchFamily="34" charset="0"/>
          <a:ea typeface="宋体" pitchFamily="2" charset="-122"/>
        </a:defRPr>
      </a:lvl5pPr>
      <a:lvl6pPr marL="609585" algn="ctr" rtl="0" fontAlgn="base">
        <a:spcBef>
          <a:spcPct val="0"/>
        </a:spcBef>
        <a:spcAft>
          <a:spcPct val="0"/>
        </a:spcAft>
        <a:defRPr sz="5867">
          <a:solidFill>
            <a:schemeClr val="tx2"/>
          </a:solidFill>
          <a:effectLst>
            <a:outerShdw blurRad="38100" dist="38100" dir="2700000" algn="tl">
              <a:srgbClr val="000000"/>
            </a:outerShdw>
          </a:effectLst>
          <a:latin typeface="Arial" pitchFamily="34" charset="0"/>
          <a:ea typeface="宋体" pitchFamily="2" charset="-122"/>
        </a:defRPr>
      </a:lvl6pPr>
      <a:lvl7pPr marL="1219170" algn="ctr" rtl="0" fontAlgn="base">
        <a:spcBef>
          <a:spcPct val="0"/>
        </a:spcBef>
        <a:spcAft>
          <a:spcPct val="0"/>
        </a:spcAft>
        <a:defRPr sz="5867">
          <a:solidFill>
            <a:schemeClr val="tx2"/>
          </a:solidFill>
          <a:effectLst>
            <a:outerShdw blurRad="38100" dist="38100" dir="2700000" algn="tl">
              <a:srgbClr val="000000"/>
            </a:outerShdw>
          </a:effectLst>
          <a:latin typeface="Arial" pitchFamily="34" charset="0"/>
          <a:ea typeface="宋体" pitchFamily="2" charset="-122"/>
        </a:defRPr>
      </a:lvl7pPr>
      <a:lvl8pPr marL="1828754" algn="ctr" rtl="0" fontAlgn="base">
        <a:spcBef>
          <a:spcPct val="0"/>
        </a:spcBef>
        <a:spcAft>
          <a:spcPct val="0"/>
        </a:spcAft>
        <a:defRPr sz="5867">
          <a:solidFill>
            <a:schemeClr val="tx2"/>
          </a:solidFill>
          <a:effectLst>
            <a:outerShdw blurRad="38100" dist="38100" dir="2700000" algn="tl">
              <a:srgbClr val="000000"/>
            </a:outerShdw>
          </a:effectLst>
          <a:latin typeface="Arial" pitchFamily="34" charset="0"/>
          <a:ea typeface="宋体" pitchFamily="2" charset="-122"/>
        </a:defRPr>
      </a:lvl8pPr>
      <a:lvl9pPr marL="2438339" algn="ctr" rtl="0" fontAlgn="base">
        <a:spcBef>
          <a:spcPct val="0"/>
        </a:spcBef>
        <a:spcAft>
          <a:spcPct val="0"/>
        </a:spcAft>
        <a:defRPr sz="5867">
          <a:solidFill>
            <a:schemeClr val="tx2"/>
          </a:solidFill>
          <a:effectLst>
            <a:outerShdw blurRad="38100" dist="38100" dir="2700000" algn="tl">
              <a:srgbClr val="000000"/>
            </a:outerShdw>
          </a:effectLst>
          <a:latin typeface="Arial" pitchFamily="34" charset="0"/>
          <a:ea typeface="宋体" pitchFamily="2" charset="-122"/>
        </a:defRPr>
      </a:lvl9pPr>
    </p:titleStyle>
    <p:bodyStyle>
      <a:lvl1pPr marL="457189" indent="-457189" algn="l" rtl="0" eaLnBrk="0" fontAlgn="base" hangingPunct="0">
        <a:spcBef>
          <a:spcPct val="20000"/>
        </a:spcBef>
        <a:spcAft>
          <a:spcPct val="0"/>
        </a:spcAft>
        <a:buClr>
          <a:schemeClr val="tx2"/>
        </a:buClr>
        <a:buChar char="•"/>
        <a:defRPr sz="4267">
          <a:solidFill>
            <a:schemeClr val="tx1"/>
          </a:solidFill>
          <a:latin typeface="+mn-lt"/>
          <a:ea typeface="+mn-ea"/>
          <a:cs typeface="+mn-cs"/>
        </a:defRPr>
      </a:lvl1pPr>
      <a:lvl2pPr marL="990575" indent="-380990" algn="l" rtl="0" eaLnBrk="0" fontAlgn="base" hangingPunct="0">
        <a:spcBef>
          <a:spcPct val="20000"/>
        </a:spcBef>
        <a:spcAft>
          <a:spcPct val="0"/>
        </a:spcAft>
        <a:buChar char="–"/>
        <a:defRPr sz="3733">
          <a:solidFill>
            <a:schemeClr val="tx1"/>
          </a:solidFill>
          <a:latin typeface="+mn-lt"/>
          <a:ea typeface="+mn-ea"/>
        </a:defRPr>
      </a:lvl2pPr>
      <a:lvl3pPr marL="1523962" indent="-304792" algn="l" rtl="0" eaLnBrk="0" fontAlgn="base" hangingPunct="0">
        <a:spcBef>
          <a:spcPct val="20000"/>
        </a:spcBef>
        <a:spcAft>
          <a:spcPct val="0"/>
        </a:spcAft>
        <a:buClr>
          <a:schemeClr val="tx2"/>
        </a:buClr>
        <a:buChar char="•"/>
        <a:defRPr sz="3200">
          <a:solidFill>
            <a:schemeClr val="tx1"/>
          </a:solidFill>
          <a:latin typeface="+mn-lt"/>
          <a:ea typeface="+mn-ea"/>
        </a:defRPr>
      </a:lvl3pPr>
      <a:lvl4pPr marL="2133547" indent="-304792" algn="l" rtl="0" eaLnBrk="0" fontAlgn="base" hangingPunct="0">
        <a:spcBef>
          <a:spcPct val="20000"/>
        </a:spcBef>
        <a:spcAft>
          <a:spcPct val="0"/>
        </a:spcAft>
        <a:buChar char="–"/>
        <a:defRPr sz="2667">
          <a:solidFill>
            <a:schemeClr val="tx1"/>
          </a:solidFill>
          <a:latin typeface="+mn-lt"/>
          <a:ea typeface="+mn-ea"/>
        </a:defRPr>
      </a:lvl4pPr>
      <a:lvl5pPr marL="2743131" indent="-304792" algn="l" rtl="0" eaLnBrk="0" fontAlgn="base" hangingPunct="0">
        <a:spcBef>
          <a:spcPct val="20000"/>
        </a:spcBef>
        <a:spcAft>
          <a:spcPct val="0"/>
        </a:spcAft>
        <a:buClr>
          <a:schemeClr val="tx2"/>
        </a:buClr>
        <a:buChar char="•"/>
        <a:defRPr sz="2667">
          <a:solidFill>
            <a:schemeClr val="tx1"/>
          </a:solidFill>
          <a:latin typeface="+mn-lt"/>
          <a:ea typeface="+mn-ea"/>
        </a:defRPr>
      </a:lvl5pPr>
      <a:lvl6pPr marL="3352716" indent="-304792" algn="l" rtl="0" fontAlgn="base">
        <a:spcBef>
          <a:spcPct val="20000"/>
        </a:spcBef>
        <a:spcAft>
          <a:spcPct val="0"/>
        </a:spcAft>
        <a:buClr>
          <a:schemeClr val="tx2"/>
        </a:buClr>
        <a:buChar char="•"/>
        <a:defRPr sz="2667">
          <a:solidFill>
            <a:schemeClr val="tx1"/>
          </a:solidFill>
          <a:latin typeface="+mn-lt"/>
          <a:ea typeface="+mn-ea"/>
        </a:defRPr>
      </a:lvl6pPr>
      <a:lvl7pPr marL="3962301" indent="-304792" algn="l" rtl="0" fontAlgn="base">
        <a:spcBef>
          <a:spcPct val="20000"/>
        </a:spcBef>
        <a:spcAft>
          <a:spcPct val="0"/>
        </a:spcAft>
        <a:buClr>
          <a:schemeClr val="tx2"/>
        </a:buClr>
        <a:buChar char="•"/>
        <a:defRPr sz="2667">
          <a:solidFill>
            <a:schemeClr val="tx1"/>
          </a:solidFill>
          <a:latin typeface="+mn-lt"/>
          <a:ea typeface="+mn-ea"/>
        </a:defRPr>
      </a:lvl7pPr>
      <a:lvl8pPr marL="4571886" indent="-304792" algn="l" rtl="0" fontAlgn="base">
        <a:spcBef>
          <a:spcPct val="20000"/>
        </a:spcBef>
        <a:spcAft>
          <a:spcPct val="0"/>
        </a:spcAft>
        <a:buClr>
          <a:schemeClr val="tx2"/>
        </a:buClr>
        <a:buChar char="•"/>
        <a:defRPr sz="2667">
          <a:solidFill>
            <a:schemeClr val="tx1"/>
          </a:solidFill>
          <a:latin typeface="+mn-lt"/>
          <a:ea typeface="+mn-ea"/>
        </a:defRPr>
      </a:lvl8pPr>
      <a:lvl9pPr marL="5181470" indent="-304792" algn="l" rtl="0" fontAlgn="base">
        <a:spcBef>
          <a:spcPct val="20000"/>
        </a:spcBef>
        <a:spcAft>
          <a:spcPct val="0"/>
        </a:spcAft>
        <a:buClr>
          <a:schemeClr val="tx2"/>
        </a:buClr>
        <a:buChar char="•"/>
        <a:defRPr sz="2667">
          <a:solidFill>
            <a:schemeClr val="tx1"/>
          </a:solidFill>
          <a:latin typeface="+mn-lt"/>
          <a:ea typeface="+mn-ea"/>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320801" y="914400"/>
            <a:ext cx="10056284"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431800" y="6245225"/>
            <a:ext cx="2844800" cy="476250"/>
          </a:xfrm>
          <a:prstGeom prst="rect">
            <a:avLst/>
          </a:prstGeom>
          <a:noFill/>
          <a:ln w="9525">
            <a:noFill/>
            <a:miter lim="800000"/>
          </a:ln>
          <a:effectLst/>
        </p:spPr>
        <p:txBody>
          <a:bodyPr vert="horz" wrap="square" lIns="91440" tIns="45720" rIns="91440" bIns="45720" numCol="1" anchor="t" anchorCtr="0" compatLnSpc="1"/>
          <a:lstStyle>
            <a:lvl1pPr fontAlgn="auto">
              <a:spcBef>
                <a:spcPts val="0"/>
              </a:spcBef>
              <a:spcAft>
                <a:spcPts val="0"/>
              </a:spcAft>
              <a:defRPr sz="1400">
                <a:latin typeface="+mn-lt"/>
                <a:ea typeface="宋体" panose="02010600030101010101" pitchFamily="2" charset="-122"/>
              </a:defRPr>
            </a:lvl1pPr>
          </a:lstStyle>
          <a:p>
            <a:pPr>
              <a:defRPr/>
            </a:pPr>
            <a:fld id="{DD83A668-6692-4CE5-BF37-283B84A1F976}" type="datetime1">
              <a:rPr lang="zh-CN" altLang="en-US">
                <a:solidFill>
                  <a:srgbClr val="000000"/>
                </a:solidFill>
              </a:rPr>
              <a:pPr>
                <a:defRPr/>
              </a:pPr>
              <a:t>2021/6/11</a:t>
            </a:fld>
            <a:endParaRPr lang="zh-CN" altLang="en-US">
              <a:solidFill>
                <a:srgbClr val="000000"/>
              </a:solidFill>
            </a:endParaRPr>
          </a:p>
        </p:txBody>
      </p:sp>
      <p:sp>
        <p:nvSpPr>
          <p:cNvPr id="1030" name="Rectangle 6"/>
          <p:cNvSpPr>
            <a:spLocks noGrp="1" noChangeArrowheads="1"/>
          </p:cNvSpPr>
          <p:nvPr>
            <p:ph type="sldNum" sz="quarter" idx="4"/>
          </p:nvPr>
        </p:nvSpPr>
        <p:spPr bwMode="auto">
          <a:xfrm>
            <a:off x="4690534" y="6245225"/>
            <a:ext cx="1310217" cy="476250"/>
          </a:xfrm>
          <a:prstGeom prst="rect">
            <a:avLst/>
          </a:prstGeom>
          <a:noFill/>
          <a:ln w="9525">
            <a:noFill/>
            <a:miter lim="800000"/>
          </a:ln>
          <a:effectLst/>
        </p:spPr>
        <p:txBody>
          <a:bodyPr vert="horz" wrap="square" lIns="91440" tIns="45720" rIns="91440" bIns="45720" numCol="1" anchor="b" anchorCtr="0" compatLnSpc="1"/>
          <a:lstStyle>
            <a:lvl1pPr algn="r" fontAlgn="auto">
              <a:spcBef>
                <a:spcPts val="0"/>
              </a:spcBef>
              <a:spcAft>
                <a:spcPts val="0"/>
              </a:spcAft>
              <a:defRPr sz="1600">
                <a:latin typeface="+mn-lt"/>
                <a:ea typeface="宋体" panose="02010600030101010101" pitchFamily="2" charset="-122"/>
              </a:defRPr>
            </a:lvl1pPr>
          </a:lstStyle>
          <a:p>
            <a:pPr>
              <a:defRPr/>
            </a:pPr>
            <a:fld id="{E9AFB6DB-EC4F-42EF-86D9-2EC60F8F84D5}" type="slidenum">
              <a:rPr lang="zh-CN" altLang="en-US">
                <a:solidFill>
                  <a:srgbClr val="000000"/>
                </a:solidFill>
              </a:rPr>
              <a:pPr>
                <a:defRPr/>
              </a:pPr>
              <a:t>‹#›</a:t>
            </a:fld>
            <a:r>
              <a:rPr lang="en-US" altLang="zh-CN" dirty="0">
                <a:solidFill>
                  <a:srgbClr val="000000"/>
                </a:solidFill>
              </a:rPr>
              <a:t>/19</a:t>
            </a:r>
            <a:endParaRPr lang="zh-CN" altLang="en-US" dirty="0">
              <a:solidFill>
                <a:srgbClr val="000000"/>
              </a:solidFill>
            </a:endParaRPr>
          </a:p>
        </p:txBody>
      </p:sp>
      <p:sp>
        <p:nvSpPr>
          <p:cNvPr id="1029" name="Rectangle 13"/>
          <p:cNvSpPr>
            <a:spLocks noChangeArrowheads="1"/>
          </p:cNvSpPr>
          <p:nvPr/>
        </p:nvSpPr>
        <p:spPr bwMode="gray">
          <a:xfrm>
            <a:off x="0" y="0"/>
            <a:ext cx="12192000" cy="685800"/>
          </a:xfrm>
          <a:prstGeom prst="rect">
            <a:avLst/>
          </a:prstGeom>
          <a:gradFill rotWithShape="1">
            <a:gsLst>
              <a:gs pos="0">
                <a:srgbClr val="81CFEB"/>
              </a:gs>
              <a:gs pos="100000">
                <a:srgbClr val="FFFFFF"/>
              </a:gs>
            </a:gsLst>
            <a:lin ang="5400000" scaled="1"/>
          </a:gradFill>
          <a:ln w="0" algn="ctr">
            <a:noFill/>
            <a:miter lim="800000"/>
          </a:ln>
        </p:spPr>
        <p:txBody>
          <a:bodyPr wrap="none" anchor="ctr"/>
          <a:lstStyle/>
          <a:p>
            <a:pPr>
              <a:defRPr/>
            </a:pPr>
            <a:endParaRPr lang="zh-CN" altLang="en-US" sz="1800">
              <a:solidFill>
                <a:srgbClr val="000000"/>
              </a:solidFill>
            </a:endParaRPr>
          </a:p>
        </p:txBody>
      </p:sp>
      <p:sp>
        <p:nvSpPr>
          <p:cNvPr id="3" name="Rectangle 2"/>
          <p:cNvSpPr>
            <a:spLocks noGrp="1" noChangeArrowheads="1"/>
          </p:cNvSpPr>
          <p:nvPr>
            <p:ph type="title"/>
          </p:nvPr>
        </p:nvSpPr>
        <p:spPr bwMode="auto">
          <a:xfrm>
            <a:off x="1320800" y="152400"/>
            <a:ext cx="1024678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grpSp>
        <p:nvGrpSpPr>
          <p:cNvPr id="4" name="Group 31"/>
          <p:cNvGrpSpPr/>
          <p:nvPr/>
        </p:nvGrpSpPr>
        <p:grpSpPr bwMode="auto">
          <a:xfrm rot="16200000" flipH="1">
            <a:off x="76200" y="-76200"/>
            <a:ext cx="762000" cy="914400"/>
            <a:chOff x="5216" y="628"/>
            <a:chExt cx="546" cy="543"/>
          </a:xfrm>
        </p:grpSpPr>
        <p:sp>
          <p:nvSpPr>
            <p:cNvPr id="1033" name="Rectangle 14"/>
            <p:cNvSpPr>
              <a:spLocks noChangeArrowheads="1"/>
            </p:cNvSpPr>
            <p:nvPr/>
          </p:nvSpPr>
          <p:spPr bwMode="gray">
            <a:xfrm rot="-5400000">
              <a:off x="5212" y="626"/>
              <a:ext cx="165" cy="166"/>
            </a:xfrm>
            <a:prstGeom prst="rect">
              <a:avLst/>
            </a:prstGeom>
            <a:solidFill>
              <a:srgbClr val="297CDD">
                <a:alpha val="89803"/>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4" name="Rectangle 15"/>
            <p:cNvSpPr>
              <a:spLocks noChangeArrowheads="1"/>
            </p:cNvSpPr>
            <p:nvPr/>
          </p:nvSpPr>
          <p:spPr bwMode="gray">
            <a:xfrm rot="-5400000">
              <a:off x="5403" y="625"/>
              <a:ext cx="166" cy="166"/>
            </a:xfrm>
            <a:prstGeom prst="rect">
              <a:avLst/>
            </a:prstGeom>
            <a:solidFill>
              <a:srgbClr val="297CDD">
                <a:alpha val="59999"/>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5" name="Rectangle 16"/>
            <p:cNvSpPr>
              <a:spLocks noChangeArrowheads="1"/>
            </p:cNvSpPr>
            <p:nvPr/>
          </p:nvSpPr>
          <p:spPr bwMode="gray">
            <a:xfrm rot="-5400000">
              <a:off x="5595" y="624"/>
              <a:ext cx="166" cy="168"/>
            </a:xfrm>
            <a:prstGeom prst="rect">
              <a:avLst/>
            </a:prstGeom>
            <a:solidFill>
              <a:srgbClr val="297CDD">
                <a:alpha val="85097"/>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6" name="Rectangle 17"/>
            <p:cNvSpPr>
              <a:spLocks noChangeArrowheads="1"/>
            </p:cNvSpPr>
            <p:nvPr/>
          </p:nvSpPr>
          <p:spPr bwMode="gray">
            <a:xfrm rot="-5400000">
              <a:off x="5406" y="815"/>
              <a:ext cx="166" cy="168"/>
            </a:xfrm>
            <a:prstGeom prst="rect">
              <a:avLst/>
            </a:prstGeom>
            <a:solidFill>
              <a:srgbClr val="297CDD"/>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7" name="Rectangle 18"/>
            <p:cNvSpPr>
              <a:spLocks noChangeArrowheads="1"/>
            </p:cNvSpPr>
            <p:nvPr/>
          </p:nvSpPr>
          <p:spPr bwMode="gray">
            <a:xfrm rot="-5400000">
              <a:off x="5217" y="818"/>
              <a:ext cx="166" cy="168"/>
            </a:xfrm>
            <a:prstGeom prst="rect">
              <a:avLst/>
            </a:prstGeom>
            <a:solidFill>
              <a:srgbClr val="297CDD">
                <a:alpha val="59999"/>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8" name="Rectangle 19"/>
            <p:cNvSpPr>
              <a:spLocks noChangeArrowheads="1"/>
            </p:cNvSpPr>
            <p:nvPr/>
          </p:nvSpPr>
          <p:spPr bwMode="gray">
            <a:xfrm rot="-5400000">
              <a:off x="5218" y="1008"/>
              <a:ext cx="166" cy="168"/>
            </a:xfrm>
            <a:prstGeom prst="rect">
              <a:avLst/>
            </a:prstGeom>
            <a:solidFill>
              <a:srgbClr val="297CDD">
                <a:alpha val="89803"/>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grpSp>
      <p:pic>
        <p:nvPicPr>
          <p:cNvPr id="1032" name="Picture 2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0667" y="6381750"/>
            <a:ext cx="3471333"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762001" y="857250"/>
            <a:ext cx="12382500" cy="71438"/>
          </a:xfrm>
          <a:prstGeom prst="rect">
            <a:avLst/>
          </a:prstGeom>
          <a:gradFill flip="none" rotWithShape="1">
            <a:gsLst>
              <a:gs pos="0">
                <a:srgbClr val="0996FF"/>
              </a:gs>
              <a:gs pos="64999">
                <a:schemeClr val="accent3">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rgbClr val="FFFFFF"/>
              </a:solidFill>
            </a:endParaRPr>
          </a:p>
        </p:txBody>
      </p:sp>
    </p:spTree>
    <p:extLst>
      <p:ext uri="{BB962C8B-B14F-4D97-AF65-F5344CB8AC3E}">
        <p14:creationId xmlns:p14="http://schemas.microsoft.com/office/powerpoint/2010/main" val="132452859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p:transition>
    <p:wipe dir="r"/>
  </p:transition>
  <p:hf hdr="0" ftr="0" dt="0"/>
  <p:txStyles>
    <p:title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楷体_GB2312" pitchFamily="49" charset="-122"/>
          <a:ea typeface="楷体_GB2312" pitchFamily="49" charset="-122"/>
          <a:cs typeface="楷体_GB2312"/>
        </a:defRPr>
      </a:lvl1pPr>
      <a:lvl2pPr marL="742950" indent="-285750" algn="l" rtl="0" eaLnBrk="0" fontAlgn="base" hangingPunct="0">
        <a:spcBef>
          <a:spcPct val="20000"/>
        </a:spcBef>
        <a:spcAft>
          <a:spcPct val="0"/>
        </a:spcAft>
        <a:buChar char="–"/>
        <a:defRPr sz="2800">
          <a:solidFill>
            <a:schemeClr val="tx1"/>
          </a:solidFill>
          <a:latin typeface="楷体_GB2312" pitchFamily="49" charset="-122"/>
          <a:ea typeface="楷体_GB2312" pitchFamily="49" charset="-122"/>
          <a:cs typeface="楷体_GB2312"/>
        </a:defRPr>
      </a:lvl2pPr>
      <a:lvl3pPr marL="1143000" indent="-228600" algn="l" rtl="0" eaLnBrk="0" fontAlgn="base" hangingPunct="0">
        <a:spcBef>
          <a:spcPct val="20000"/>
        </a:spcBef>
        <a:spcAft>
          <a:spcPct val="0"/>
        </a:spcAft>
        <a:buChar char="•"/>
        <a:defRPr sz="2400">
          <a:solidFill>
            <a:schemeClr val="tx1"/>
          </a:solidFill>
          <a:latin typeface="楷体_GB2312" pitchFamily="49" charset="-122"/>
          <a:ea typeface="楷体_GB2312" pitchFamily="49" charset="-122"/>
          <a:cs typeface="楷体_GB2312"/>
        </a:defRPr>
      </a:lvl3pPr>
      <a:lvl4pPr marL="1600200" indent="-228600" algn="l" rtl="0" eaLnBrk="0" fontAlgn="base" hangingPunct="0">
        <a:spcBef>
          <a:spcPct val="20000"/>
        </a:spcBef>
        <a:spcAft>
          <a:spcPct val="0"/>
        </a:spcAft>
        <a:buChar char="–"/>
        <a:defRPr sz="2000">
          <a:solidFill>
            <a:schemeClr val="tx1"/>
          </a:solidFill>
          <a:latin typeface="楷体_GB2312" pitchFamily="49" charset="-122"/>
          <a:ea typeface="楷体_GB2312" pitchFamily="49" charset="-122"/>
          <a:cs typeface="楷体_GB2312"/>
        </a:defRPr>
      </a:lvl4pPr>
      <a:lvl5pPr marL="2057400" indent="-228600" algn="l" rtl="0" eaLnBrk="0" fontAlgn="base" hangingPunct="0">
        <a:spcBef>
          <a:spcPct val="20000"/>
        </a:spcBef>
        <a:spcAft>
          <a:spcPct val="0"/>
        </a:spcAft>
        <a:buChar char="»"/>
        <a:defRPr sz="2000">
          <a:solidFill>
            <a:schemeClr val="tx1"/>
          </a:solidFill>
          <a:latin typeface="楷体_GB2312" pitchFamily="49" charset="-122"/>
          <a:ea typeface="楷体_GB2312" pitchFamily="49" charset="-122"/>
          <a:cs typeface="楷体_GB231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320801" y="914400"/>
            <a:ext cx="10056284"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431800" y="6245225"/>
            <a:ext cx="2844800" cy="476250"/>
          </a:xfrm>
          <a:prstGeom prst="rect">
            <a:avLst/>
          </a:prstGeom>
          <a:noFill/>
          <a:ln w="9525">
            <a:noFill/>
            <a:miter lim="800000"/>
          </a:ln>
          <a:effectLst/>
        </p:spPr>
        <p:txBody>
          <a:bodyPr vert="horz" wrap="square" lIns="91440" tIns="45720" rIns="91440" bIns="45720" numCol="1" anchor="t" anchorCtr="0" compatLnSpc="1"/>
          <a:lstStyle>
            <a:lvl1pPr fontAlgn="auto">
              <a:spcBef>
                <a:spcPts val="0"/>
              </a:spcBef>
              <a:spcAft>
                <a:spcPts val="0"/>
              </a:spcAft>
              <a:defRPr sz="1400">
                <a:latin typeface="+mn-lt"/>
                <a:ea typeface="宋体" panose="02010600030101010101" pitchFamily="2" charset="-122"/>
              </a:defRPr>
            </a:lvl1pPr>
          </a:lstStyle>
          <a:p>
            <a:pPr>
              <a:defRPr/>
            </a:pPr>
            <a:fld id="{DD83A668-6692-4CE5-BF37-283B84A1F976}" type="datetime1">
              <a:rPr lang="zh-CN" altLang="en-US">
                <a:solidFill>
                  <a:srgbClr val="000000"/>
                </a:solidFill>
              </a:rPr>
              <a:pPr>
                <a:defRPr/>
              </a:pPr>
              <a:t>2021/6/11</a:t>
            </a:fld>
            <a:endParaRPr lang="zh-CN" altLang="en-US">
              <a:solidFill>
                <a:srgbClr val="000000"/>
              </a:solidFill>
            </a:endParaRPr>
          </a:p>
        </p:txBody>
      </p:sp>
      <p:sp>
        <p:nvSpPr>
          <p:cNvPr id="1030" name="Rectangle 6"/>
          <p:cNvSpPr>
            <a:spLocks noGrp="1" noChangeArrowheads="1"/>
          </p:cNvSpPr>
          <p:nvPr>
            <p:ph type="sldNum" sz="quarter" idx="4"/>
          </p:nvPr>
        </p:nvSpPr>
        <p:spPr bwMode="auto">
          <a:xfrm>
            <a:off x="4690534" y="6245225"/>
            <a:ext cx="1310217" cy="476250"/>
          </a:xfrm>
          <a:prstGeom prst="rect">
            <a:avLst/>
          </a:prstGeom>
          <a:noFill/>
          <a:ln w="9525">
            <a:noFill/>
            <a:miter lim="800000"/>
          </a:ln>
          <a:effectLst/>
        </p:spPr>
        <p:txBody>
          <a:bodyPr vert="horz" wrap="square" lIns="91440" tIns="45720" rIns="91440" bIns="45720" numCol="1" anchor="b" anchorCtr="0" compatLnSpc="1"/>
          <a:lstStyle>
            <a:lvl1pPr algn="r" fontAlgn="auto">
              <a:spcBef>
                <a:spcPts val="0"/>
              </a:spcBef>
              <a:spcAft>
                <a:spcPts val="0"/>
              </a:spcAft>
              <a:defRPr sz="1600">
                <a:latin typeface="+mn-lt"/>
                <a:ea typeface="宋体" panose="02010600030101010101" pitchFamily="2" charset="-122"/>
              </a:defRPr>
            </a:lvl1pPr>
          </a:lstStyle>
          <a:p>
            <a:pPr>
              <a:defRPr/>
            </a:pPr>
            <a:fld id="{E9AFB6DB-EC4F-42EF-86D9-2EC60F8F84D5}" type="slidenum">
              <a:rPr lang="zh-CN" altLang="en-US">
                <a:solidFill>
                  <a:srgbClr val="000000"/>
                </a:solidFill>
              </a:rPr>
              <a:pPr>
                <a:defRPr/>
              </a:pPr>
              <a:t>‹#›</a:t>
            </a:fld>
            <a:r>
              <a:rPr lang="en-US" altLang="zh-CN" dirty="0">
                <a:solidFill>
                  <a:srgbClr val="000000"/>
                </a:solidFill>
              </a:rPr>
              <a:t>/19</a:t>
            </a:r>
            <a:endParaRPr lang="zh-CN" altLang="en-US" dirty="0">
              <a:solidFill>
                <a:srgbClr val="000000"/>
              </a:solidFill>
            </a:endParaRPr>
          </a:p>
        </p:txBody>
      </p:sp>
      <p:sp>
        <p:nvSpPr>
          <p:cNvPr id="1029" name="Rectangle 13"/>
          <p:cNvSpPr>
            <a:spLocks noChangeArrowheads="1"/>
          </p:cNvSpPr>
          <p:nvPr/>
        </p:nvSpPr>
        <p:spPr bwMode="gray">
          <a:xfrm>
            <a:off x="0" y="0"/>
            <a:ext cx="12192000" cy="685800"/>
          </a:xfrm>
          <a:prstGeom prst="rect">
            <a:avLst/>
          </a:prstGeom>
          <a:gradFill rotWithShape="1">
            <a:gsLst>
              <a:gs pos="0">
                <a:srgbClr val="81CFEB"/>
              </a:gs>
              <a:gs pos="100000">
                <a:srgbClr val="FFFFFF"/>
              </a:gs>
            </a:gsLst>
            <a:lin ang="5400000" scaled="1"/>
          </a:gradFill>
          <a:ln w="0" algn="ctr">
            <a:noFill/>
            <a:miter lim="800000"/>
          </a:ln>
        </p:spPr>
        <p:txBody>
          <a:bodyPr wrap="none" anchor="ctr"/>
          <a:lstStyle/>
          <a:p>
            <a:pPr>
              <a:defRPr/>
            </a:pPr>
            <a:endParaRPr lang="zh-CN" altLang="en-US" sz="1800">
              <a:solidFill>
                <a:srgbClr val="000000"/>
              </a:solidFill>
            </a:endParaRPr>
          </a:p>
        </p:txBody>
      </p:sp>
      <p:sp>
        <p:nvSpPr>
          <p:cNvPr id="3" name="Title Placeholder 2"/>
          <p:cNvSpPr>
            <a:spLocks noGrp="1" noChangeArrowheads="1"/>
          </p:cNvSpPr>
          <p:nvPr>
            <p:ph type="title"/>
          </p:nvPr>
        </p:nvSpPr>
        <p:spPr bwMode="auto">
          <a:xfrm>
            <a:off x="1320800" y="152400"/>
            <a:ext cx="1024678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grpSp>
        <p:nvGrpSpPr>
          <p:cNvPr id="4" name="Group 31"/>
          <p:cNvGrpSpPr/>
          <p:nvPr/>
        </p:nvGrpSpPr>
        <p:grpSpPr bwMode="auto">
          <a:xfrm rot="16200000" flipH="1">
            <a:off x="76200" y="-76200"/>
            <a:ext cx="762000" cy="914400"/>
            <a:chOff x="5216" y="628"/>
            <a:chExt cx="546" cy="543"/>
          </a:xfrm>
        </p:grpSpPr>
        <p:sp>
          <p:nvSpPr>
            <p:cNvPr id="1033" name="Rectangle 14"/>
            <p:cNvSpPr>
              <a:spLocks noChangeArrowheads="1"/>
            </p:cNvSpPr>
            <p:nvPr/>
          </p:nvSpPr>
          <p:spPr bwMode="gray">
            <a:xfrm rot="-5400000">
              <a:off x="5212" y="626"/>
              <a:ext cx="165" cy="166"/>
            </a:xfrm>
            <a:prstGeom prst="rect">
              <a:avLst/>
            </a:prstGeom>
            <a:solidFill>
              <a:srgbClr val="297CDD">
                <a:alpha val="89803"/>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4" name="Rectangle 15"/>
            <p:cNvSpPr>
              <a:spLocks noChangeArrowheads="1"/>
            </p:cNvSpPr>
            <p:nvPr/>
          </p:nvSpPr>
          <p:spPr bwMode="gray">
            <a:xfrm rot="-5400000">
              <a:off x="5403" y="625"/>
              <a:ext cx="166" cy="166"/>
            </a:xfrm>
            <a:prstGeom prst="rect">
              <a:avLst/>
            </a:prstGeom>
            <a:solidFill>
              <a:srgbClr val="297CDD">
                <a:alpha val="59999"/>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5" name="Rectangle 16"/>
            <p:cNvSpPr>
              <a:spLocks noChangeArrowheads="1"/>
            </p:cNvSpPr>
            <p:nvPr/>
          </p:nvSpPr>
          <p:spPr bwMode="gray">
            <a:xfrm rot="-5400000">
              <a:off x="5595" y="624"/>
              <a:ext cx="166" cy="168"/>
            </a:xfrm>
            <a:prstGeom prst="rect">
              <a:avLst/>
            </a:prstGeom>
            <a:solidFill>
              <a:srgbClr val="297CDD">
                <a:alpha val="85097"/>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6" name="Rectangle 17"/>
            <p:cNvSpPr>
              <a:spLocks noChangeArrowheads="1"/>
            </p:cNvSpPr>
            <p:nvPr/>
          </p:nvSpPr>
          <p:spPr bwMode="gray">
            <a:xfrm rot="-5400000">
              <a:off x="5406" y="815"/>
              <a:ext cx="166" cy="168"/>
            </a:xfrm>
            <a:prstGeom prst="rect">
              <a:avLst/>
            </a:prstGeom>
            <a:solidFill>
              <a:srgbClr val="297CDD"/>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7" name="Rectangle 18"/>
            <p:cNvSpPr>
              <a:spLocks noChangeArrowheads="1"/>
            </p:cNvSpPr>
            <p:nvPr/>
          </p:nvSpPr>
          <p:spPr bwMode="gray">
            <a:xfrm rot="-5400000">
              <a:off x="5217" y="818"/>
              <a:ext cx="166" cy="168"/>
            </a:xfrm>
            <a:prstGeom prst="rect">
              <a:avLst/>
            </a:prstGeom>
            <a:solidFill>
              <a:srgbClr val="297CDD">
                <a:alpha val="59999"/>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sp>
          <p:nvSpPr>
            <p:cNvPr id="1038" name="Rectangle 19"/>
            <p:cNvSpPr>
              <a:spLocks noChangeArrowheads="1"/>
            </p:cNvSpPr>
            <p:nvPr/>
          </p:nvSpPr>
          <p:spPr bwMode="gray">
            <a:xfrm rot="-5400000">
              <a:off x="5218" y="1008"/>
              <a:ext cx="166" cy="168"/>
            </a:xfrm>
            <a:prstGeom prst="rect">
              <a:avLst/>
            </a:prstGeom>
            <a:solidFill>
              <a:srgbClr val="297CDD">
                <a:alpha val="89803"/>
              </a:srgbClr>
            </a:solidFill>
            <a:ln w="19050" algn="ctr">
              <a:solidFill>
                <a:schemeClr val="bg1">
                  <a:alpha val="70195"/>
                </a:schemeClr>
              </a:solidFill>
              <a:miter lim="800000"/>
            </a:ln>
          </p:spPr>
          <p:txBody>
            <a:bodyPr wrap="none" anchor="ctr"/>
            <a:lstStyle/>
            <a:p>
              <a:pPr>
                <a:defRPr/>
              </a:pPr>
              <a:endParaRPr lang="zh-CN" altLang="en-US" sz="1800">
                <a:solidFill>
                  <a:srgbClr val="000000"/>
                </a:solidFill>
              </a:endParaRPr>
            </a:p>
          </p:txBody>
        </p:sp>
      </p:grpSp>
      <p:pic>
        <p:nvPicPr>
          <p:cNvPr id="1032" name="Picture 2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20667" y="6381750"/>
            <a:ext cx="3471333"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userDrawn="1"/>
        </p:nvSpPr>
        <p:spPr>
          <a:xfrm>
            <a:off x="762001" y="857250"/>
            <a:ext cx="12382500" cy="71438"/>
          </a:xfrm>
          <a:prstGeom prst="rect">
            <a:avLst/>
          </a:prstGeom>
          <a:gradFill flip="none" rotWithShape="1">
            <a:gsLst>
              <a:gs pos="0">
                <a:srgbClr val="0996FF"/>
              </a:gs>
              <a:gs pos="64999">
                <a:schemeClr val="accent3">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solidFill>
                <a:srgbClr val="FFFFFF"/>
              </a:solidFill>
            </a:endParaRPr>
          </a:p>
        </p:txBody>
      </p:sp>
    </p:spTree>
    <p:extLst>
      <p:ext uri="{BB962C8B-B14F-4D97-AF65-F5344CB8AC3E}">
        <p14:creationId xmlns:p14="http://schemas.microsoft.com/office/powerpoint/2010/main" val="105881461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transition/>
  <p:hf hdr="0" ftr="0" dt="0"/>
  <p:txStyles>
    <p:title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楷体_GB2312" pitchFamily="49" charset="-122"/>
          <a:ea typeface="楷体_GB2312" pitchFamily="49" charset="-122"/>
          <a:cs typeface="楷体_GB2312"/>
        </a:defRPr>
      </a:lvl1pPr>
      <a:lvl2pPr marL="742950" indent="-285750" algn="l" rtl="0" eaLnBrk="0" fontAlgn="base" hangingPunct="0">
        <a:spcBef>
          <a:spcPct val="20000"/>
        </a:spcBef>
        <a:spcAft>
          <a:spcPct val="0"/>
        </a:spcAft>
        <a:buChar char="–"/>
        <a:defRPr sz="2800">
          <a:solidFill>
            <a:schemeClr val="tx1"/>
          </a:solidFill>
          <a:latin typeface="楷体_GB2312" pitchFamily="49" charset="-122"/>
          <a:ea typeface="楷体_GB2312" pitchFamily="49" charset="-122"/>
          <a:cs typeface="楷体_GB2312"/>
        </a:defRPr>
      </a:lvl2pPr>
      <a:lvl3pPr marL="1143000" indent="-228600" algn="l" rtl="0" eaLnBrk="0" fontAlgn="base" hangingPunct="0">
        <a:spcBef>
          <a:spcPct val="20000"/>
        </a:spcBef>
        <a:spcAft>
          <a:spcPct val="0"/>
        </a:spcAft>
        <a:buChar char="•"/>
        <a:defRPr sz="2400">
          <a:solidFill>
            <a:schemeClr val="tx1"/>
          </a:solidFill>
          <a:latin typeface="楷体_GB2312" pitchFamily="49" charset="-122"/>
          <a:ea typeface="楷体_GB2312" pitchFamily="49" charset="-122"/>
          <a:cs typeface="楷体_GB2312"/>
        </a:defRPr>
      </a:lvl3pPr>
      <a:lvl4pPr marL="1600200" indent="-228600" algn="l" rtl="0" eaLnBrk="0" fontAlgn="base" hangingPunct="0">
        <a:spcBef>
          <a:spcPct val="20000"/>
        </a:spcBef>
        <a:spcAft>
          <a:spcPct val="0"/>
        </a:spcAft>
        <a:buChar char="–"/>
        <a:defRPr sz="2000">
          <a:solidFill>
            <a:schemeClr val="tx1"/>
          </a:solidFill>
          <a:latin typeface="楷体_GB2312" pitchFamily="49" charset="-122"/>
          <a:ea typeface="楷体_GB2312" pitchFamily="49" charset="-122"/>
          <a:cs typeface="楷体_GB2312"/>
        </a:defRPr>
      </a:lvl4pPr>
      <a:lvl5pPr marL="2057400" indent="-228600" algn="l" rtl="0" eaLnBrk="0" fontAlgn="base" hangingPunct="0">
        <a:spcBef>
          <a:spcPct val="20000"/>
        </a:spcBef>
        <a:spcAft>
          <a:spcPct val="0"/>
        </a:spcAft>
        <a:buChar char="»"/>
        <a:defRPr sz="2000">
          <a:solidFill>
            <a:schemeClr val="tx1"/>
          </a:solidFill>
          <a:latin typeface="楷体_GB2312" pitchFamily="49" charset="-122"/>
          <a:ea typeface="楷体_GB2312" pitchFamily="49" charset="-122"/>
          <a:cs typeface="楷体_GB2312"/>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986020"/>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097279" y="1339631"/>
            <a:ext cx="10058401" cy="4886711"/>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B3059DBC-31C9-4CF5-8347-D834222C8085}" type="datetimeFigureOut">
              <a:rPr lang="en-US" smtClean="0"/>
              <a:t>6/11/2021</a:t>
            </a:fld>
            <a:endParaRPr lang="en-US"/>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8C1411FC-8722-4B99-9981-F24A235A588F}" type="slidenum">
              <a:rPr lang="en-US" smtClean="0"/>
              <a:t>‹#›</a:t>
            </a:fld>
            <a:endParaRPr lang="en-US"/>
          </a:p>
        </p:txBody>
      </p:sp>
      <p:cxnSp>
        <p:nvCxnSpPr>
          <p:cNvPr id="10" name="Straight Connector 9"/>
          <p:cNvCxnSpPr>
            <a:cxnSpLocks/>
          </p:cNvCxnSpPr>
          <p:nvPr/>
        </p:nvCxnSpPr>
        <p:spPr>
          <a:xfrm>
            <a:off x="1097279" y="1280644"/>
            <a:ext cx="100632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479"/>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软雅黑" panose="020B0503020204020204" pitchFamily="34" charset="-122"/>
          <a:ea typeface="微软雅黑" panose="020B0503020204020204" pitchFamily="34" charset="-122"/>
          <a:cs typeface="+mj-cs"/>
        </a:defRPr>
      </a:lvl1pPr>
    </p:titleStyle>
    <p:body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http://www.arm.com/products/processors/securcore/index.php"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baike.baidu.com/item/Thumb/63166"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7.xml"/></Relationships>
</file>

<file path=ppt/slides/_rels/slide1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7.xml"/></Relationships>
</file>

<file path=ppt/slides/_rels/slide1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7.xml"/></Relationships>
</file>

<file path=ppt/slides/_rels/slide1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7.xml"/><Relationship Id="rId4" Type="http://schemas.openxmlformats.org/officeDocument/2006/relationships/image" Target="../media/image128.png"/></Relationships>
</file>

<file path=ppt/slides/_rels/slide19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7.xml"/><Relationship Id="rId4" Type="http://schemas.openxmlformats.org/officeDocument/2006/relationships/image" Target="../media/image132.png"/></Relationships>
</file>

<file path=ppt/slides/_rels/slide2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7.xml"/></Relationships>
</file>

<file path=ppt/slides/_rels/slide2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7.xml"/></Relationships>
</file>

<file path=ppt/slides/_rels/slide2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7.xml"/></Relationships>
</file>

<file path=ppt/slides/_rels/slide2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7.xml"/></Relationships>
</file>

<file path=ppt/slides/_rels/slide2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7.xml"/></Relationships>
</file>

<file path=ppt/slides/_rels/slide2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7.xml"/></Relationships>
</file>

<file path=ppt/slides/_rels/slide21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7.xml"/><Relationship Id="rId4" Type="http://schemas.openxmlformats.org/officeDocument/2006/relationships/image" Target="../media/image14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7.xml"/></Relationships>
</file>

<file path=ppt/slides/_rels/slide22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7.xml"/></Relationships>
</file>

<file path=ppt/slides/_rels/slide2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7.xml"/></Relationships>
</file>

<file path=ppt/slides/_rels/slide22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7.xml"/><Relationship Id="rId4" Type="http://schemas.openxmlformats.org/officeDocument/2006/relationships/image" Target="../media/image15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7.xml"/></Relationships>
</file>

<file path=ppt/slides/_rels/slide2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2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8.xml"/></Relationships>
</file>

<file path=ppt/slides/_rels/slide2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oleObject" Target="../embeddings/oleObject5.bin"/><Relationship Id="rId1" Type="http://schemas.openxmlformats.org/officeDocument/2006/relationships/slideLayout" Target="../slideLayouts/slideLayout37.xml"/></Relationships>
</file>

<file path=ppt/slides/_rels/slide26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37.xml"/><Relationship Id="rId4" Type="http://schemas.openxmlformats.org/officeDocument/2006/relationships/image" Target="../media/image163.jpeg"/></Relationships>
</file>

<file path=ppt/slides/_rels/slide26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oleObject" Target="../embeddings/oleObject6.bin"/><Relationship Id="rId1" Type="http://schemas.openxmlformats.org/officeDocument/2006/relationships/slideLayout" Target="../slideLayouts/slideLayout3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0.xml"/></Relationships>
</file>

<file path=ppt/slides/_rels/slide28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0.xml"/></Relationships>
</file>

<file path=ppt/slides/_rels/slide28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0.xml"/></Relationships>
</file>

<file path=ppt/slides/_rels/slide2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0.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28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0.xml"/></Relationships>
</file>

<file path=ppt/slides/_rels/slide28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3.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0.xml"/></Relationships>
</file>

<file path=ppt/slides/_rels/slide294.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0.xml"/></Relationships>
</file>

<file path=ppt/slides/_rels/slide29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0.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0.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0.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60.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image" Target="../media/image180.emf"/></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4.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3.xml"/></Relationships>
</file>

<file path=ppt/slides/_rels/slide375.x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slideLayout" Target="../slideLayouts/slideLayout23.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7.x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slideLayout" Target="../slideLayouts/slideLayout23.xml"/></Relationships>
</file>

<file path=ppt/slides/_rels/slide378.x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slideLayout" Target="../slideLayouts/slideLayout2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2.x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slideLayout" Target="../slideLayouts/slideLayout23.xml"/></Relationships>
</file>

<file path=ppt/slides/_rels/slide383.xml.rels><?xml version="1.0" encoding="UTF-8" standalone="yes"?>
<Relationships xmlns="http://schemas.openxmlformats.org/package/2006/relationships"><Relationship Id="rId2" Type="http://schemas.openxmlformats.org/officeDocument/2006/relationships/image" Target="../media/image186.wmf"/><Relationship Id="rId1" Type="http://schemas.openxmlformats.org/officeDocument/2006/relationships/slideLayout" Target="../slideLayouts/slideLayout2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7.x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slideLayout" Target="../slideLayouts/slideLayout2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9.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4.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3.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25.xml"/></Relationships>
</file>

<file path=ppt/slides/_rels/slide42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5.xml"/></Relationships>
</file>

<file path=ppt/slides/_rels/slide425.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7.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9.xml"/><Relationship Id="rId1" Type="http://schemas.openxmlformats.org/officeDocument/2006/relationships/slideLayout" Target="../slideLayouts/slideLayout25.xml"/><Relationship Id="rId5" Type="http://schemas.openxmlformats.org/officeDocument/2006/relationships/image" Target="../media/image198.jpeg"/><Relationship Id="rId4" Type="http://schemas.openxmlformats.org/officeDocument/2006/relationships/image" Target="../media/image197.png"/></Relationships>
</file>

<file path=ppt/slides/_rels/slide43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433.xml.rels><?xml version="1.0" encoding="UTF-8" standalone="yes"?>
<Relationships xmlns="http://schemas.openxmlformats.org/package/2006/relationships"><Relationship Id="rId3" Type="http://schemas.openxmlformats.org/officeDocument/2006/relationships/image" Target="../media/image201.gif"/><Relationship Id="rId2" Type="http://schemas.openxmlformats.org/officeDocument/2006/relationships/image" Target="../media/image200.jpeg"/><Relationship Id="rId1" Type="http://schemas.openxmlformats.org/officeDocument/2006/relationships/slideLayout" Target="../slideLayouts/slideLayout25.xml"/><Relationship Id="rId4" Type="http://schemas.openxmlformats.org/officeDocument/2006/relationships/image" Target="../media/image202.png"/></Relationships>
</file>

<file path=ppt/slides/_rels/slide43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44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2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3.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25.xml"/></Relationships>
</file>

<file path=ppt/slides/_rels/slide444.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5.xml"/></Relationships>
</file>

<file path=ppt/slides/_rels/slide45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4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emf"/><Relationship Id="rId1" Type="http://schemas.openxmlformats.org/officeDocument/2006/relationships/slideLayout" Target="../slideLayouts/slideLayout25.xml"/></Relationships>
</file>

<file path=ppt/slides/_rels/slide45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5.xml"/><Relationship Id="rId1" Type="http://schemas.openxmlformats.org/officeDocument/2006/relationships/slideLayout" Target="../slideLayouts/slideLayout25.xml"/><Relationship Id="rId4" Type="http://schemas.openxmlformats.org/officeDocument/2006/relationships/image" Target="../media/image213.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46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57.xml"/><Relationship Id="rId1" Type="http://schemas.openxmlformats.org/officeDocument/2006/relationships/slideLayout" Target="../slideLayouts/slideLayout25.xml"/><Relationship Id="rId4" Type="http://schemas.openxmlformats.org/officeDocument/2006/relationships/image" Target="../media/image215.emf"/></Relationships>
</file>

<file path=ppt/slides/_rels/slide466.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25.xml"/></Relationships>
</file>

<file path=ppt/slides/_rels/slide467.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25.xml"/></Relationships>
</file>

<file path=ppt/slides/_rels/slide46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5.xml"/></Relationships>
</file>

<file path=ppt/slides/_rels/slide46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4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5.xml"/></Relationships>
</file>

<file path=ppt/slides/_rels/slide47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5.xml"/></Relationships>
</file>

<file path=ppt/slides/_rels/slide472.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2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5.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5.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5.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9.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8.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9.xml"/></Relationships>
</file>

<file path=ppt/slides/_rels/slide4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9.xml"/></Relationships>
</file>

<file path=ppt/slides/_rels/slide50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9.xml"/></Relationships>
</file>

<file path=ppt/slides/_rels/slide50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9.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9.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9.xml"/></Relationships>
</file>

<file path=ppt/slides/_rels/slide507.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29.xml"/></Relationships>
</file>

<file path=ppt/slides/_rels/slide50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9.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0.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9.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2.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9.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9.xml"/></Relationships>
</file>

<file path=ppt/slides/_rels/slide51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9.xml"/></Relationships>
</file>

<file path=ppt/slides/_rels/slide51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0.xml"/><Relationship Id="rId1" Type="http://schemas.openxmlformats.org/officeDocument/2006/relationships/tags" Target="../tags/tag1.xml"/><Relationship Id="rId6" Type="http://schemas.openxmlformats.org/officeDocument/2006/relationships/image" Target="../media/image242.jpeg"/><Relationship Id="rId5" Type="http://schemas.openxmlformats.org/officeDocument/2006/relationships/image" Target="../media/image241.png"/><Relationship Id="rId4" Type="http://schemas.openxmlformats.org/officeDocument/2006/relationships/image" Target="../media/image240.jpeg"/></Relationships>
</file>

<file path=ppt/slides/_rels/slide51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9.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hyperlink" Target="https://zhuanlan.zhihu.com/p/144345863" TargetMode="External"/><Relationship Id="rId2" Type="http://schemas.openxmlformats.org/officeDocument/2006/relationships/hyperlink" Target="https://zh.wikipedia.org/zh-cn/%E5%93%88%E4%BD%9B%E7%BB%93%E6%9E%84" TargetMode="External"/><Relationship Id="rId1" Type="http://schemas.openxmlformats.org/officeDocument/2006/relationships/slideLayout" Target="../slideLayouts/slideLayout15.xml"/></Relationships>
</file>

<file path=ppt/slides/_rels/slide520.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slideLayout" Target="../slideLayouts/slideLayout28.xml"/><Relationship Id="rId4" Type="http://schemas.openxmlformats.org/officeDocument/2006/relationships/image" Target="../media/image246.jpeg"/></Relationships>
</file>

<file path=ppt/slides/_rels/slide521.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31.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5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61.xml"/><Relationship Id="rId1" Type="http://schemas.openxmlformats.org/officeDocument/2006/relationships/slideLayout" Target="../slideLayouts/slideLayout32.xml"/><Relationship Id="rId4" Type="http://schemas.openxmlformats.org/officeDocument/2006/relationships/image" Target="../media/image248.emf"/></Relationships>
</file>

<file path=ppt/slides/_rels/slide5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62.xml"/><Relationship Id="rId1" Type="http://schemas.openxmlformats.org/officeDocument/2006/relationships/slideLayout" Target="../slideLayouts/slideLayout32.xml"/><Relationship Id="rId4" Type="http://schemas.openxmlformats.org/officeDocument/2006/relationships/image" Target="../media/image249.emf"/></Relationships>
</file>

<file path=ppt/slides/_rels/slide5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63.xml"/><Relationship Id="rId1" Type="http://schemas.openxmlformats.org/officeDocument/2006/relationships/slideLayout" Target="../slideLayouts/slideLayout32.xml"/><Relationship Id="rId6" Type="http://schemas.openxmlformats.org/officeDocument/2006/relationships/image" Target="../media/image250.emf"/><Relationship Id="rId5" Type="http://schemas.openxmlformats.org/officeDocument/2006/relationships/oleObject" Target="../embeddings/oleObject11.bin"/><Relationship Id="rId4" Type="http://schemas.openxmlformats.org/officeDocument/2006/relationships/image" Target="../media/image248.emf"/></Relationships>
</file>

<file path=ppt/slides/_rels/slide527.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oleObject" Target="../embeddings/oleObject12.bin"/><Relationship Id="rId1" Type="http://schemas.openxmlformats.org/officeDocument/2006/relationships/slideLayout" Target="../slideLayouts/slideLayout32.xml"/></Relationships>
</file>

<file path=ppt/slides/_rels/slide528.xml.rels><?xml version="1.0" encoding="UTF-8" standalone="yes"?>
<Relationships xmlns="http://schemas.openxmlformats.org/package/2006/relationships"><Relationship Id="rId2" Type="http://schemas.openxmlformats.org/officeDocument/2006/relationships/image" Target="../media/image251.emf"/><Relationship Id="rId1" Type="http://schemas.openxmlformats.org/officeDocument/2006/relationships/slideLayout" Target="../slideLayouts/slideLayout28.xml"/></Relationships>
</file>

<file path=ppt/slides/_rels/slide5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image" Target="../media/image252.emf"/><Relationship Id="rId1" Type="http://schemas.openxmlformats.org/officeDocument/2006/relationships/slideLayout" Target="../slideLayouts/slideLayout28.xml"/><Relationship Id="rId4" Type="http://schemas.openxmlformats.org/officeDocument/2006/relationships/image" Target="../media/image25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0.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28.xml"/></Relationships>
</file>

<file path=ppt/slides/_rels/slide531.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28.xml"/></Relationships>
</file>

<file path=ppt/slides/_rels/slide532.x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slideLayout" Target="../slideLayouts/slideLayout28.xml"/></Relationships>
</file>

<file path=ppt/slides/_rels/slide533.x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slideLayout" Target="../slideLayouts/slideLayout28.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5.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image" Target="../media/image258.jpeg"/><Relationship Id="rId1" Type="http://schemas.openxmlformats.org/officeDocument/2006/relationships/slideLayout" Target="../slideLayouts/slideLayout28.xml"/><Relationship Id="rId5" Type="http://schemas.openxmlformats.org/officeDocument/2006/relationships/image" Target="../media/image261.png"/><Relationship Id="rId4" Type="http://schemas.openxmlformats.org/officeDocument/2006/relationships/image" Target="../media/image260.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7.x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oleObject" Target="../embeddings/oleObject14.bin"/><Relationship Id="rId1" Type="http://schemas.openxmlformats.org/officeDocument/2006/relationships/slideLayout" Target="../slideLayouts/slideLayout29.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3.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8.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5.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8.xml"/></Relationships>
</file>

<file path=ppt/slides/_rels/slide546.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8.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8.xml"/></Relationships>
</file>

<file path=ppt/slides/_rels/slide549.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0.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8.xml"/></Relationships>
</file>

<file path=ppt/slides/_rels/slide55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jpeg"/><Relationship Id="rId1" Type="http://schemas.openxmlformats.org/officeDocument/2006/relationships/slideLayout" Target="../slideLayouts/slideLayout28.xml"/><Relationship Id="rId4" Type="http://schemas.openxmlformats.org/officeDocument/2006/relationships/image" Target="../media/image271.jpeg"/></Relationships>
</file>

<file path=ppt/slides/_rels/slide552.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8.xml"/></Relationships>
</file>

<file path=ppt/slides/_rels/slide55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8.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555.x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slideLayout" Target="../slideLayouts/slideLayout35.xml"/></Relationships>
</file>

<file path=ppt/slides/_rels/slide556.xml.rels><?xml version="1.0" encoding="UTF-8" standalone="yes"?>
<Relationships xmlns="http://schemas.openxmlformats.org/package/2006/relationships"><Relationship Id="rId2" Type="http://schemas.openxmlformats.org/officeDocument/2006/relationships/image" Target="../media/image276.emf"/><Relationship Id="rId1" Type="http://schemas.openxmlformats.org/officeDocument/2006/relationships/slideLayout" Target="../slideLayouts/slideLayout35.xml"/></Relationships>
</file>

<file path=ppt/slides/_rels/slide557.xml.rels><?xml version="1.0" encoding="UTF-8" standalone="yes"?>
<Relationships xmlns="http://schemas.openxmlformats.org/package/2006/relationships"><Relationship Id="rId2" Type="http://schemas.openxmlformats.org/officeDocument/2006/relationships/image" Target="../media/image277.emf"/><Relationship Id="rId1" Type="http://schemas.openxmlformats.org/officeDocument/2006/relationships/slideLayout" Target="../slideLayouts/slideLayout35.xml"/></Relationships>
</file>

<file path=ppt/slides/_rels/slide558.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35.xml"/></Relationships>
</file>

<file path=ppt/slides/_rels/slide559.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35.xml"/></Relationships>
</file>

<file path=ppt/slides/_rels/slide56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35.xml"/></Relationships>
</file>

<file path=ppt/slides/_rels/slide562.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35.xml"/></Relationships>
</file>

<file path=ppt/slides/_rels/slide563.xml.rels><?xml version="1.0" encoding="UTF-8" standalone="yes"?>
<Relationships xmlns="http://schemas.openxmlformats.org/package/2006/relationships"><Relationship Id="rId2" Type="http://schemas.openxmlformats.org/officeDocument/2006/relationships/image" Target="../media/image284.emf"/><Relationship Id="rId1" Type="http://schemas.openxmlformats.org/officeDocument/2006/relationships/slideLayout" Target="../slideLayouts/slideLayout35.xml"/></Relationships>
</file>

<file path=ppt/slides/_rels/slide564.xml.rels><?xml version="1.0" encoding="UTF-8" standalone="yes"?>
<Relationships xmlns="http://schemas.openxmlformats.org/package/2006/relationships"><Relationship Id="rId2" Type="http://schemas.openxmlformats.org/officeDocument/2006/relationships/image" Target="../media/image285.emf"/><Relationship Id="rId1" Type="http://schemas.openxmlformats.org/officeDocument/2006/relationships/slideLayout" Target="../slideLayouts/slideLayout3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6.xml.rels><?xml version="1.0" encoding="UTF-8" standalone="yes"?>
<Relationships xmlns="http://schemas.openxmlformats.org/package/2006/relationships"><Relationship Id="rId2" Type="http://schemas.openxmlformats.org/officeDocument/2006/relationships/image" Target="../media/image286.emf"/><Relationship Id="rId1" Type="http://schemas.openxmlformats.org/officeDocument/2006/relationships/slideLayout" Target="../slideLayouts/slideLayout3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35.xml"/></Relationships>
</file>

<file path=ppt/slides/_rels/slide569.xml.rels><?xml version="1.0" encoding="UTF-8" standalone="yes"?>
<Relationships xmlns="http://schemas.openxmlformats.org/package/2006/relationships"><Relationship Id="rId2" Type="http://schemas.openxmlformats.org/officeDocument/2006/relationships/image" Target="../media/image288.emf"/><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35.xml"/></Relationships>
</file>

<file path=ppt/slides/_rels/slide571.xml.rels><?xml version="1.0" encoding="UTF-8" standalone="yes"?>
<Relationships xmlns="http://schemas.openxmlformats.org/package/2006/relationships"><Relationship Id="rId2" Type="http://schemas.openxmlformats.org/officeDocument/2006/relationships/image" Target="../media/image290.emf"/><Relationship Id="rId1" Type="http://schemas.openxmlformats.org/officeDocument/2006/relationships/slideLayout" Target="../slideLayouts/slideLayout3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4.xml.rels><?xml version="1.0" encoding="UTF-8" standalone="yes"?>
<Relationships xmlns="http://schemas.openxmlformats.org/package/2006/relationships"><Relationship Id="rId2" Type="http://schemas.openxmlformats.org/officeDocument/2006/relationships/image" Target="../media/image291.emf"/><Relationship Id="rId1" Type="http://schemas.openxmlformats.org/officeDocument/2006/relationships/slideLayout" Target="../slideLayouts/slideLayout35.xml"/></Relationships>
</file>

<file path=ppt/slides/_rels/slide575.xml.rels><?xml version="1.0" encoding="UTF-8" standalone="yes"?>
<Relationships xmlns="http://schemas.openxmlformats.org/package/2006/relationships"><Relationship Id="rId2" Type="http://schemas.openxmlformats.org/officeDocument/2006/relationships/image" Target="../media/image292.emf"/><Relationship Id="rId1" Type="http://schemas.openxmlformats.org/officeDocument/2006/relationships/slideLayout" Target="../slideLayouts/slideLayout3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7.xml.rels><?xml version="1.0" encoding="UTF-8" standalone="yes"?>
<Relationships xmlns="http://schemas.openxmlformats.org/package/2006/relationships"><Relationship Id="rId2" Type="http://schemas.openxmlformats.org/officeDocument/2006/relationships/image" Target="../media/image293.emf"/><Relationship Id="rId1" Type="http://schemas.openxmlformats.org/officeDocument/2006/relationships/slideLayout" Target="../slideLayouts/slideLayout35.xml"/></Relationships>
</file>

<file path=ppt/slides/_rels/slide578.xml.rels><?xml version="1.0" encoding="UTF-8" standalone="yes"?>
<Relationships xmlns="http://schemas.openxmlformats.org/package/2006/relationships"><Relationship Id="rId2" Type="http://schemas.openxmlformats.org/officeDocument/2006/relationships/image" Target="../media/image294.emf"/><Relationship Id="rId1" Type="http://schemas.openxmlformats.org/officeDocument/2006/relationships/slideLayout" Target="../slideLayouts/slideLayout3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0.xml.rels><?xml version="1.0" encoding="UTF-8" standalone="yes"?>
<Relationships xmlns="http://schemas.openxmlformats.org/package/2006/relationships"><Relationship Id="rId2" Type="http://schemas.openxmlformats.org/officeDocument/2006/relationships/image" Target="../media/image295.emf"/><Relationship Id="rId1" Type="http://schemas.openxmlformats.org/officeDocument/2006/relationships/slideLayout" Target="../slideLayouts/slideLayout35.xml"/></Relationships>
</file>

<file path=ppt/slides/_rels/slide581.xml.rels><?xml version="1.0" encoding="UTF-8" standalone="yes"?>
<Relationships xmlns="http://schemas.openxmlformats.org/package/2006/relationships"><Relationship Id="rId2" Type="http://schemas.openxmlformats.org/officeDocument/2006/relationships/image" Target="../media/image296.emf"/><Relationship Id="rId1" Type="http://schemas.openxmlformats.org/officeDocument/2006/relationships/slideLayout" Target="../slideLayouts/slideLayout35.xml"/></Relationships>
</file>

<file path=ppt/slides/_rels/slide58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97.emf"/><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3.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35.xml"/></Relationships>
</file>

<file path=ppt/slides/_rels/slide584.xml.rels><?xml version="1.0" encoding="UTF-8" standalone="yes"?>
<Relationships xmlns="http://schemas.openxmlformats.org/package/2006/relationships"><Relationship Id="rId2" Type="http://schemas.openxmlformats.org/officeDocument/2006/relationships/image" Target="../media/image299.emf"/><Relationship Id="rId1" Type="http://schemas.openxmlformats.org/officeDocument/2006/relationships/slideLayout" Target="../slideLayouts/slideLayout35.xml"/></Relationships>
</file>

<file path=ppt/slides/_rels/slide585.xml.rels><?xml version="1.0" encoding="UTF-8" standalone="yes"?>
<Relationships xmlns="http://schemas.openxmlformats.org/package/2006/relationships"><Relationship Id="rId2" Type="http://schemas.openxmlformats.org/officeDocument/2006/relationships/image" Target="../media/image300.jpg"/><Relationship Id="rId1" Type="http://schemas.openxmlformats.org/officeDocument/2006/relationships/slideLayout" Target="../slideLayouts/slideLayout35.xml"/></Relationships>
</file>

<file path=ppt/slides/_rels/slide586.xml.rels><?xml version="1.0" encoding="UTF-8" standalone="yes"?>
<Relationships xmlns="http://schemas.openxmlformats.org/package/2006/relationships"><Relationship Id="rId2" Type="http://schemas.openxmlformats.org/officeDocument/2006/relationships/image" Target="../media/image301.emf"/><Relationship Id="rId1" Type="http://schemas.openxmlformats.org/officeDocument/2006/relationships/slideLayout" Target="../slideLayouts/slideLayout35.xml"/></Relationships>
</file>

<file path=ppt/slides/_rels/slide587.xml.rels><?xml version="1.0" encoding="UTF-8" standalone="yes"?>
<Relationships xmlns="http://schemas.openxmlformats.org/package/2006/relationships"><Relationship Id="rId3" Type="http://schemas.openxmlformats.org/officeDocument/2006/relationships/image" Target="../media/image303.emf"/><Relationship Id="rId2" Type="http://schemas.openxmlformats.org/officeDocument/2006/relationships/image" Target="../media/image302.emf"/><Relationship Id="rId1" Type="http://schemas.openxmlformats.org/officeDocument/2006/relationships/slideLayout" Target="../slideLayouts/slideLayout35.xml"/></Relationships>
</file>

<file path=ppt/slides/_rels/slide588.xml.rels><?xml version="1.0" encoding="UTF-8" standalone="yes"?>
<Relationships xmlns="http://schemas.openxmlformats.org/package/2006/relationships"><Relationship Id="rId2" Type="http://schemas.openxmlformats.org/officeDocument/2006/relationships/image" Target="../media/image304.emf"/><Relationship Id="rId1" Type="http://schemas.openxmlformats.org/officeDocument/2006/relationships/slideLayout" Target="../slideLayouts/slideLayout35.xml"/></Relationships>
</file>

<file path=ppt/slides/_rels/slide589.xml.rels><?xml version="1.0" encoding="UTF-8" standalone="yes"?>
<Relationships xmlns="http://schemas.openxmlformats.org/package/2006/relationships"><Relationship Id="rId2" Type="http://schemas.openxmlformats.org/officeDocument/2006/relationships/image" Target="../media/image305.emf"/><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1.xml.rels><?xml version="1.0" encoding="UTF-8" standalone="yes"?>
<Relationships xmlns="http://schemas.openxmlformats.org/package/2006/relationships"><Relationship Id="rId2" Type="http://schemas.openxmlformats.org/officeDocument/2006/relationships/image" Target="../media/image306.emf"/><Relationship Id="rId1" Type="http://schemas.openxmlformats.org/officeDocument/2006/relationships/slideLayout" Target="../slideLayouts/slideLayout3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3.xml.rels><?xml version="1.0" encoding="UTF-8" standalone="yes"?>
<Relationships xmlns="http://schemas.openxmlformats.org/package/2006/relationships"><Relationship Id="rId3" Type="http://schemas.openxmlformats.org/officeDocument/2006/relationships/image" Target="../media/image307.emf"/><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594.xml.rels><?xml version="1.0" encoding="UTF-8" standalone="yes"?>
<Relationships xmlns="http://schemas.openxmlformats.org/package/2006/relationships"><Relationship Id="rId3" Type="http://schemas.openxmlformats.org/officeDocument/2006/relationships/image" Target="../media/image308.emf"/><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595.xml.rels><?xml version="1.0" encoding="UTF-8" standalone="yes"?>
<Relationships xmlns="http://schemas.openxmlformats.org/package/2006/relationships"><Relationship Id="rId3" Type="http://schemas.openxmlformats.org/officeDocument/2006/relationships/image" Target="../media/image309.emf"/><Relationship Id="rId2" Type="http://schemas.openxmlformats.org/officeDocument/2006/relationships/notesSlide" Target="../notesSlides/notesSlide67.xml"/><Relationship Id="rId1" Type="http://schemas.openxmlformats.org/officeDocument/2006/relationships/slideLayout" Target="../slideLayouts/slideLayout35.xml"/><Relationship Id="rId4" Type="http://schemas.openxmlformats.org/officeDocument/2006/relationships/image" Target="../media/image310.emf"/></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7.xml.rels><?xml version="1.0" encoding="UTF-8" standalone="yes"?>
<Relationships xmlns="http://schemas.openxmlformats.org/package/2006/relationships"><Relationship Id="rId3" Type="http://schemas.openxmlformats.org/officeDocument/2006/relationships/image" Target="../media/image312.emf"/><Relationship Id="rId2" Type="http://schemas.openxmlformats.org/officeDocument/2006/relationships/image" Target="../media/image311.emf"/><Relationship Id="rId1" Type="http://schemas.openxmlformats.org/officeDocument/2006/relationships/slideLayout" Target="../slideLayouts/slideLayout35.xml"/></Relationships>
</file>

<file path=ppt/slides/_rels/slide598.xml.rels><?xml version="1.0" encoding="UTF-8" standalone="yes"?>
<Relationships xmlns="http://schemas.openxmlformats.org/package/2006/relationships"><Relationship Id="rId2" Type="http://schemas.openxmlformats.org/officeDocument/2006/relationships/image" Target="../media/image313.emf"/><Relationship Id="rId1" Type="http://schemas.openxmlformats.org/officeDocument/2006/relationships/slideLayout" Target="../slideLayouts/slideLayout35.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5.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8.xml.rels><?xml version="1.0" encoding="UTF-8" standalone="yes"?>
<Relationships xmlns="http://schemas.openxmlformats.org/package/2006/relationships"><Relationship Id="rId2" Type="http://schemas.openxmlformats.org/officeDocument/2006/relationships/image" Target="../media/image314.emf"/><Relationship Id="rId1" Type="http://schemas.openxmlformats.org/officeDocument/2006/relationships/slideLayout" Target="../slideLayouts/slideLayout35.xml"/></Relationships>
</file>

<file path=ppt/slides/_rels/slide609.xml.rels><?xml version="1.0" encoding="UTF-8" standalone="yes"?>
<Relationships xmlns="http://schemas.openxmlformats.org/package/2006/relationships"><Relationship Id="rId3" Type="http://schemas.openxmlformats.org/officeDocument/2006/relationships/image" Target="../media/image316.emf"/><Relationship Id="rId2" Type="http://schemas.openxmlformats.org/officeDocument/2006/relationships/image" Target="../media/image315.emf"/><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1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610.xml.rels><?xml version="1.0" encoding="UTF-8" standalone="yes"?>
<Relationships xmlns="http://schemas.openxmlformats.org/package/2006/relationships"><Relationship Id="rId2" Type="http://schemas.openxmlformats.org/officeDocument/2006/relationships/image" Target="../media/image317.emf"/><Relationship Id="rId1" Type="http://schemas.openxmlformats.org/officeDocument/2006/relationships/slideLayout" Target="../slideLayouts/slideLayout35.xml"/></Relationships>
</file>

<file path=ppt/slides/_rels/slide611.xml.rels><?xml version="1.0" encoding="UTF-8" standalone="yes"?>
<Relationships xmlns="http://schemas.openxmlformats.org/package/2006/relationships"><Relationship Id="rId2" Type="http://schemas.openxmlformats.org/officeDocument/2006/relationships/image" Target="../media/image318.emf"/><Relationship Id="rId1" Type="http://schemas.openxmlformats.org/officeDocument/2006/relationships/slideLayout" Target="../slideLayouts/slideLayout35.xml"/></Relationships>
</file>

<file path=ppt/slides/_rels/slide612.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35.xml"/></Relationships>
</file>

<file path=ppt/slides/_rels/slide61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35.xml"/></Relationships>
</file>

<file path=ppt/slides/_rels/slide614.xml.rels><?xml version="1.0" encoding="UTF-8" standalone="yes"?>
<Relationships xmlns="http://schemas.openxmlformats.org/package/2006/relationships"><Relationship Id="rId2" Type="http://schemas.openxmlformats.org/officeDocument/2006/relationships/image" Target="../media/image321.emf"/><Relationship Id="rId1" Type="http://schemas.openxmlformats.org/officeDocument/2006/relationships/slideLayout" Target="../slideLayouts/slideLayout35.xml"/></Relationships>
</file>

<file path=ppt/slides/_rels/slide615.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3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7.xml.rels><?xml version="1.0" encoding="UTF-8" standalone="yes"?>
<Relationships xmlns="http://schemas.openxmlformats.org/package/2006/relationships"><Relationship Id="rId2" Type="http://schemas.openxmlformats.org/officeDocument/2006/relationships/image" Target="../media/image323.emf"/><Relationship Id="rId1" Type="http://schemas.openxmlformats.org/officeDocument/2006/relationships/slideLayout" Target="../slideLayouts/slideLayout35.xml"/></Relationships>
</file>

<file path=ppt/slides/_rels/slide618.xml.rels><?xml version="1.0" encoding="UTF-8" standalone="yes"?>
<Relationships xmlns="http://schemas.openxmlformats.org/package/2006/relationships"><Relationship Id="rId2" Type="http://schemas.openxmlformats.org/officeDocument/2006/relationships/image" Target="../media/image324.emf"/><Relationship Id="rId1" Type="http://schemas.openxmlformats.org/officeDocument/2006/relationships/slideLayout" Target="../slideLayouts/slideLayout35.xml"/></Relationships>
</file>

<file path=ppt/slides/_rels/slide619.xml.rels><?xml version="1.0" encoding="UTF-8" standalone="yes"?>
<Relationships xmlns="http://schemas.openxmlformats.org/package/2006/relationships"><Relationship Id="rId2" Type="http://schemas.openxmlformats.org/officeDocument/2006/relationships/image" Target="../media/image325.emf"/><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jpeg"/><Relationship Id="rId2" Type="http://schemas.openxmlformats.org/officeDocument/2006/relationships/hyperlink" Target="http://www.amazon.co.jp/%E3%83%90%E3%83%B3%E3%83%97%E3%83%AC%E3%82%B9%E3%83%88-%E8%B5%B7%E5%BA%8A%E8%A3%85%E7%BD%AE-DANGERBOMB-CLOCK/dp/B000LPRZTS" TargetMode="External"/><Relationship Id="rId1" Type="http://schemas.openxmlformats.org/officeDocument/2006/relationships/slideLayout" Target="../slideLayouts/slideLayout15.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hyperlink" Target="http://philippgilgen.ch/pofo_bonus_06.html" TargetMode="Externa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1.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35.xml"/></Relationships>
</file>

<file path=ppt/slides/_rels/slide622.xml.rels><?xml version="1.0" encoding="UTF-8" standalone="yes"?>
<Relationships xmlns="http://schemas.openxmlformats.org/package/2006/relationships"><Relationship Id="rId2" Type="http://schemas.openxmlformats.org/officeDocument/2006/relationships/image" Target="../media/image327.emf"/><Relationship Id="rId1" Type="http://schemas.openxmlformats.org/officeDocument/2006/relationships/slideLayout" Target="../slideLayouts/slideLayout35.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4.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35.xml"/></Relationships>
</file>

<file path=ppt/slides/_rels/slide625.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3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1.jpeg"/><Relationship Id="rId7" Type="http://schemas.openxmlformats.org/officeDocument/2006/relationships/hyperlink" Target="http://robotgossip.blogspot.com/2007/02/unmanned-helicopter-for-everest.html" TargetMode="External"/><Relationship Id="rId2" Type="http://schemas.openxmlformats.org/officeDocument/2006/relationships/hyperlink" Target="http://tech.sina.com.cn/d/2006-11-14/09311235763.shtml" TargetMode="External"/><Relationship Id="rId1" Type="http://schemas.openxmlformats.org/officeDocument/2006/relationships/slideLayout" Target="../slideLayouts/slideLayout15.xml"/><Relationship Id="rId6" Type="http://schemas.openxmlformats.org/officeDocument/2006/relationships/image" Target="../media/image33.jpeg"/><Relationship Id="rId11" Type="http://schemas.openxmlformats.org/officeDocument/2006/relationships/image" Target="../media/image36.png"/><Relationship Id="rId5" Type="http://schemas.openxmlformats.org/officeDocument/2006/relationships/hyperlink" Target="http://www.gadgetuniverse.com/product_detail.asp?roi=echo3-1073273532-1166105&amp;SRC=EM070203&amp;rsource=EMAIL&amp;keywd=EM070203&amp;SKU=TV+322+W" TargetMode="External"/><Relationship Id="rId10" Type="http://schemas.openxmlformats.org/officeDocument/2006/relationships/image" Target="../media/image35.jpeg"/><Relationship Id="rId4" Type="http://schemas.openxmlformats.org/officeDocument/2006/relationships/image" Target="../media/image32.jpeg"/><Relationship Id="rId9" Type="http://schemas.openxmlformats.org/officeDocument/2006/relationships/hyperlink" Target="http://www.sfgate.com/cgi-bin/blogs/sfgate/indexn/detail?blogid=5&amp;entry_id=12853" TargetMode="Externa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35.xml"/></Relationships>
</file>

<file path=ppt/slides/_rels/slide633.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35.xml"/></Relationships>
</file>

<file path=ppt/slides/_rels/slide634.xml.rels><?xml version="1.0" encoding="UTF-8" standalone="yes"?>
<Relationships xmlns="http://schemas.openxmlformats.org/package/2006/relationships"><Relationship Id="rId2" Type="http://schemas.openxmlformats.org/officeDocument/2006/relationships/image" Target="../media/image332.emf"/><Relationship Id="rId1" Type="http://schemas.openxmlformats.org/officeDocument/2006/relationships/slideLayout" Target="../slideLayouts/slideLayout35.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6.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35.xml"/></Relationships>
</file>

<file path=ppt/slides/_rels/slide637.xml.rels><?xml version="1.0" encoding="UTF-8" standalone="yes"?>
<Relationships xmlns="http://schemas.openxmlformats.org/package/2006/relationships"><Relationship Id="rId2" Type="http://schemas.openxmlformats.org/officeDocument/2006/relationships/image" Target="../media/image334.emf"/><Relationship Id="rId1" Type="http://schemas.openxmlformats.org/officeDocument/2006/relationships/slideLayout" Target="../slideLayouts/slideLayout35.xml"/></Relationships>
</file>

<file path=ppt/slides/_rels/slide638.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35.xml"/></Relationships>
</file>

<file path=ppt/slides/_rels/slide639.xml.rels><?xml version="1.0" encoding="UTF-8" standalone="yes"?>
<Relationships xmlns="http://schemas.openxmlformats.org/package/2006/relationships"><Relationship Id="rId2" Type="http://schemas.openxmlformats.org/officeDocument/2006/relationships/image" Target="../media/image336.emf"/><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5.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1.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35.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6.xml.rels><?xml version="1.0" encoding="UTF-8" standalone="yes"?>
<Relationships xmlns="http://schemas.openxmlformats.org/package/2006/relationships"><Relationship Id="rId2" Type="http://schemas.openxmlformats.org/officeDocument/2006/relationships/image" Target="../media/image338.emf"/><Relationship Id="rId1" Type="http://schemas.openxmlformats.org/officeDocument/2006/relationships/slideLayout" Target="../slideLayouts/slideLayout35.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8" Type="http://schemas.openxmlformats.org/officeDocument/2006/relationships/image" Target="http://image2.sina.com.cn/jc/2005-04-12/U28P27T1D280320F26DT20050412074831.jpg" TargetMode="External"/><Relationship Id="rId3" Type="http://schemas.openxmlformats.org/officeDocument/2006/relationships/image" Target="../media/image43.jpeg"/><Relationship Id="rId7" Type="http://schemas.openxmlformats.org/officeDocument/2006/relationships/image" Target="../media/image46.jpeg"/><Relationship Id="rId2" Type="http://schemas.openxmlformats.org/officeDocument/2006/relationships/image" Target="../media/image42.jpeg"/><Relationship Id="rId1" Type="http://schemas.openxmlformats.org/officeDocument/2006/relationships/slideLayout" Target="../slideLayouts/slideLayout15.xml"/><Relationship Id="rId6" Type="http://schemas.openxmlformats.org/officeDocument/2006/relationships/image" Target="../media/image45.jpeg"/><Relationship Id="rId5" Type="http://schemas.openxmlformats.org/officeDocument/2006/relationships/image" Target="http://news.huash.com/img/2003-10/16/xin_a207e41cff3e11d79f5d000bcddce6dc.jpg" TargetMode="External"/><Relationship Id="rId4" Type="http://schemas.openxmlformats.org/officeDocument/2006/relationships/image" Target="../media/image44.jpeg"/><Relationship Id="rId9" Type="http://schemas.openxmlformats.org/officeDocument/2006/relationships/image" Target="../media/image47.jpeg"/></Relationships>
</file>

<file path=ppt/slides/_rels/slide65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68.xml"/><Relationship Id="rId1" Type="http://schemas.openxmlformats.org/officeDocument/2006/relationships/slideLayout" Target="../slideLayouts/slideLayout3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3.xml.rels><?xml version="1.0" encoding="UTF-8" standalone="yes"?>
<Relationships xmlns="http://schemas.openxmlformats.org/package/2006/relationships"><Relationship Id="rId2" Type="http://schemas.openxmlformats.org/officeDocument/2006/relationships/image" Target="../media/image340.emf"/><Relationship Id="rId1" Type="http://schemas.openxmlformats.org/officeDocument/2006/relationships/slideLayout" Target="../slideLayouts/slideLayout35.xml"/></Relationships>
</file>

<file path=ppt/slides/_rels/slide654.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35.xml"/></Relationships>
</file>

<file path=ppt/slides/_rels/slide655.xml.rels><?xml version="1.0" encoding="UTF-8" standalone="yes"?>
<Relationships xmlns="http://schemas.openxmlformats.org/package/2006/relationships"><Relationship Id="rId2" Type="http://schemas.openxmlformats.org/officeDocument/2006/relationships/image" Target="../media/image342.emf"/><Relationship Id="rId1" Type="http://schemas.openxmlformats.org/officeDocument/2006/relationships/slideLayout" Target="../slideLayouts/slideLayout35.xml"/></Relationships>
</file>

<file path=ppt/slides/_rels/slide656.xml.rels><?xml version="1.0" encoding="UTF-8" standalone="yes"?>
<Relationships xmlns="http://schemas.openxmlformats.org/package/2006/relationships"><Relationship Id="rId2" Type="http://schemas.openxmlformats.org/officeDocument/2006/relationships/image" Target="../media/image343.emf"/><Relationship Id="rId1" Type="http://schemas.openxmlformats.org/officeDocument/2006/relationships/slideLayout" Target="../slideLayouts/slideLayout35.xml"/></Relationships>
</file>

<file path=ppt/slides/_rels/slide657.xml.rels><?xml version="1.0" encoding="UTF-8" standalone="yes"?>
<Relationships xmlns="http://schemas.openxmlformats.org/package/2006/relationships"><Relationship Id="rId2" Type="http://schemas.openxmlformats.org/officeDocument/2006/relationships/image" Target="../media/image344.emf"/><Relationship Id="rId1" Type="http://schemas.openxmlformats.org/officeDocument/2006/relationships/slideLayout" Target="../slideLayouts/slideLayout35.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9.xml.rels><?xml version="1.0" encoding="UTF-8" standalone="yes"?>
<Relationships xmlns="http://schemas.openxmlformats.org/package/2006/relationships"><Relationship Id="rId2" Type="http://schemas.openxmlformats.org/officeDocument/2006/relationships/image" Target="../media/image345.emf"/><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15.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 Id="rId9" Type="http://schemas.openxmlformats.org/officeDocument/2006/relationships/image" Target="../media/image55.jpeg"/></Relationships>
</file>

<file path=ppt/slides/_rels/slide660.xml.rels><?xml version="1.0" encoding="UTF-8" standalone="yes"?>
<Relationships xmlns="http://schemas.openxmlformats.org/package/2006/relationships"><Relationship Id="rId2" Type="http://schemas.openxmlformats.org/officeDocument/2006/relationships/image" Target="../media/image346.emf"/><Relationship Id="rId1" Type="http://schemas.openxmlformats.org/officeDocument/2006/relationships/slideLayout" Target="../slideLayouts/slideLayout35.xml"/></Relationships>
</file>

<file path=ppt/slides/_rels/slide661.xml.rels><?xml version="1.0" encoding="UTF-8" standalone="yes"?>
<Relationships xmlns="http://schemas.openxmlformats.org/package/2006/relationships"><Relationship Id="rId2" Type="http://schemas.openxmlformats.org/officeDocument/2006/relationships/image" Target="../media/image347.emf"/><Relationship Id="rId1" Type="http://schemas.openxmlformats.org/officeDocument/2006/relationships/slideLayout" Target="../slideLayouts/slideLayout35.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8.xml.rels><?xml version="1.0" encoding="UTF-8" standalone="yes"?>
<Relationships xmlns="http://schemas.openxmlformats.org/package/2006/relationships"><Relationship Id="rId2" Type="http://schemas.openxmlformats.org/officeDocument/2006/relationships/image" Target="../media/image348.emf"/><Relationship Id="rId1" Type="http://schemas.openxmlformats.org/officeDocument/2006/relationships/slideLayout" Target="../slideLayouts/slideLayout35.xml"/></Relationships>
</file>

<file path=ppt/slides/_rels/slide669.xml.rels><?xml version="1.0" encoding="UTF-8" standalone="yes"?>
<Relationships xmlns="http://schemas.openxmlformats.org/package/2006/relationships"><Relationship Id="rId2" Type="http://schemas.openxmlformats.org/officeDocument/2006/relationships/image" Target="../media/image349.emf"/><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5.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670.xml.rels><?xml version="1.0" encoding="UTF-8" standalone="yes"?>
<Relationships xmlns="http://schemas.openxmlformats.org/package/2006/relationships"><Relationship Id="rId2" Type="http://schemas.openxmlformats.org/officeDocument/2006/relationships/image" Target="../media/image350.emf"/><Relationship Id="rId1" Type="http://schemas.openxmlformats.org/officeDocument/2006/relationships/slideLayout" Target="../slideLayouts/slideLayout35.xml"/></Relationships>
</file>

<file path=ppt/slides/_rels/slide671.xml.rels><?xml version="1.0" encoding="UTF-8" standalone="yes"?>
<Relationships xmlns="http://schemas.openxmlformats.org/package/2006/relationships"><Relationship Id="rId2" Type="http://schemas.openxmlformats.org/officeDocument/2006/relationships/image" Target="../media/image351.emf"/><Relationship Id="rId1" Type="http://schemas.openxmlformats.org/officeDocument/2006/relationships/slideLayout" Target="../slideLayouts/slideLayout35.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6.xml.rels><?xml version="1.0" encoding="UTF-8" standalone="yes"?>
<Relationships xmlns="http://schemas.openxmlformats.org/package/2006/relationships"><Relationship Id="rId2" Type="http://schemas.openxmlformats.org/officeDocument/2006/relationships/image" Target="../media/image352.emf"/><Relationship Id="rId1" Type="http://schemas.openxmlformats.org/officeDocument/2006/relationships/slideLayout" Target="../slideLayouts/slideLayout35.xml"/></Relationships>
</file>

<file path=ppt/slides/_rels/slide677.xml.rels><?xml version="1.0" encoding="UTF-8" standalone="yes"?>
<Relationships xmlns="http://schemas.openxmlformats.org/package/2006/relationships"><Relationship Id="rId2" Type="http://schemas.openxmlformats.org/officeDocument/2006/relationships/image" Target="../media/image353.emf"/><Relationship Id="rId1" Type="http://schemas.openxmlformats.org/officeDocument/2006/relationships/slideLayout" Target="../slideLayouts/slideLayout35.xml"/></Relationships>
</file>

<file path=ppt/slides/_rels/slide678.xml.rels><?xml version="1.0" encoding="UTF-8" standalone="yes"?>
<Relationships xmlns="http://schemas.openxmlformats.org/package/2006/relationships"><Relationship Id="rId2" Type="http://schemas.openxmlformats.org/officeDocument/2006/relationships/image" Target="../media/image354.emf"/><Relationship Id="rId1" Type="http://schemas.openxmlformats.org/officeDocument/2006/relationships/slideLayout" Target="../slideLayouts/slideLayout35.xml"/></Relationships>
</file>

<file path=ppt/slides/_rels/slide679.xml.rels><?xml version="1.0" encoding="UTF-8" standalone="yes"?>
<Relationships xmlns="http://schemas.openxmlformats.org/package/2006/relationships"><Relationship Id="rId2" Type="http://schemas.openxmlformats.org/officeDocument/2006/relationships/image" Target="../media/image355.emf"/><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5.xml"/><Relationship Id="rId5" Type="http://schemas.openxmlformats.org/officeDocument/2006/relationships/image" Target="../media/image64.jpeg"/><Relationship Id="rId4" Type="http://schemas.openxmlformats.org/officeDocument/2006/relationships/image" Target="../media/image63.jpe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1.xml.rels><?xml version="1.0" encoding="UTF-8" standalone="yes"?>
<Relationships xmlns="http://schemas.openxmlformats.org/package/2006/relationships"><Relationship Id="rId2" Type="http://schemas.openxmlformats.org/officeDocument/2006/relationships/image" Target="../media/image356.emf"/><Relationship Id="rId1" Type="http://schemas.openxmlformats.org/officeDocument/2006/relationships/slideLayout" Target="../slideLayouts/slideLayout35.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684.xml.rels><?xml version="1.0" encoding="UTF-8" standalone="yes"?>
<Relationships xmlns="http://schemas.openxmlformats.org/package/2006/relationships"><Relationship Id="rId2" Type="http://schemas.openxmlformats.org/officeDocument/2006/relationships/image" Target="../media/image357.emf"/><Relationship Id="rId1" Type="http://schemas.openxmlformats.org/officeDocument/2006/relationships/slideLayout" Target="../slideLayouts/slideLayout35.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6.xml.rels><?xml version="1.0" encoding="UTF-8" standalone="yes"?>
<Relationships xmlns="http://schemas.openxmlformats.org/package/2006/relationships"><Relationship Id="rId2" Type="http://schemas.openxmlformats.org/officeDocument/2006/relationships/image" Target="../media/image358.emf"/><Relationship Id="rId1" Type="http://schemas.openxmlformats.org/officeDocument/2006/relationships/slideLayout" Target="../slideLayouts/slideLayout35.xml"/></Relationships>
</file>

<file path=ppt/slides/_rels/slide687.xml.rels><?xml version="1.0" encoding="UTF-8" standalone="yes"?>
<Relationships xmlns="http://schemas.openxmlformats.org/package/2006/relationships"><Relationship Id="rId3" Type="http://schemas.openxmlformats.org/officeDocument/2006/relationships/image" Target="../media/image360.emf"/><Relationship Id="rId2" Type="http://schemas.openxmlformats.org/officeDocument/2006/relationships/image" Target="../media/image359.emf"/><Relationship Id="rId1" Type="http://schemas.openxmlformats.org/officeDocument/2006/relationships/slideLayout" Target="../slideLayouts/slideLayout35.xml"/></Relationships>
</file>

<file path=ppt/slides/_rels/slide688.x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slideLayout" Target="../slideLayouts/slideLayout35.xml"/></Relationships>
</file>

<file path=ppt/slides/_rels/slide689.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emf"/><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3.xml.rels><?xml version="1.0" encoding="UTF-8" standalone="yes"?>
<Relationships xmlns="http://schemas.openxmlformats.org/package/2006/relationships"><Relationship Id="rId2" Type="http://schemas.openxmlformats.org/officeDocument/2006/relationships/image" Target="../media/image365.emf"/><Relationship Id="rId1" Type="http://schemas.openxmlformats.org/officeDocument/2006/relationships/slideLayout" Target="../slideLayouts/slideLayout35.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5.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8.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35.xml"/></Relationships>
</file>

<file path=ppt/slides/_rels/slide699.xml.rels><?xml version="1.0" encoding="UTF-8" standalone="yes"?>
<Relationships xmlns="http://schemas.openxmlformats.org/package/2006/relationships"><Relationship Id="rId3" Type="http://schemas.openxmlformats.org/officeDocument/2006/relationships/image" Target="../media/image367.emf"/><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1.xml.rels><?xml version="1.0" encoding="UTF-8" standalone="yes"?>
<Relationships xmlns="http://schemas.openxmlformats.org/package/2006/relationships"><Relationship Id="rId3" Type="http://schemas.openxmlformats.org/officeDocument/2006/relationships/image" Target="../media/image368.emf"/><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702.xml.rels><?xml version="1.0" encoding="UTF-8" standalone="yes"?>
<Relationships xmlns="http://schemas.openxmlformats.org/package/2006/relationships"><Relationship Id="rId2" Type="http://schemas.openxmlformats.org/officeDocument/2006/relationships/image" Target="../media/image369.emf"/><Relationship Id="rId1" Type="http://schemas.openxmlformats.org/officeDocument/2006/relationships/slideLayout" Target="../slideLayouts/slideLayout35.xml"/></Relationships>
</file>

<file path=ppt/slides/_rels/slide703.xml.rels><?xml version="1.0" encoding="UTF-8" standalone="yes"?>
<Relationships xmlns="http://schemas.openxmlformats.org/package/2006/relationships"><Relationship Id="rId3" Type="http://schemas.openxmlformats.org/officeDocument/2006/relationships/image" Target="../media/image370.emf"/><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704.xml.rels><?xml version="1.0" encoding="UTF-8" standalone="yes"?>
<Relationships xmlns="http://schemas.openxmlformats.org/package/2006/relationships"><Relationship Id="rId2" Type="http://schemas.openxmlformats.org/officeDocument/2006/relationships/image" Target="../media/image371.emf"/><Relationship Id="rId1" Type="http://schemas.openxmlformats.org/officeDocument/2006/relationships/slideLayout" Target="../slideLayouts/slideLayout35.xml"/></Relationships>
</file>

<file path=ppt/slides/_rels/slide705.xml.rels><?xml version="1.0" encoding="UTF-8" standalone="yes"?>
<Relationships xmlns="http://schemas.openxmlformats.org/package/2006/relationships"><Relationship Id="rId3" Type="http://schemas.openxmlformats.org/officeDocument/2006/relationships/image" Target="../media/image372.emf"/><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706.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75.xml"/><Relationship Id="rId1" Type="http://schemas.openxmlformats.org/officeDocument/2006/relationships/slideLayout" Target="../slideLayouts/slideLayout35.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9.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0.xml.rels><?xml version="1.0" encoding="UTF-8" standalone="yes"?>
<Relationships xmlns="http://schemas.openxmlformats.org/package/2006/relationships"><Relationship Id="rId2" Type="http://schemas.openxmlformats.org/officeDocument/2006/relationships/image" Target="../media/image375.emf"/><Relationship Id="rId1" Type="http://schemas.openxmlformats.org/officeDocument/2006/relationships/slideLayout" Target="../slideLayouts/slideLayout3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4.xml.rels><?xml version="1.0" encoding="UTF-8" standalone="yes"?>
<Relationships xmlns="http://schemas.openxmlformats.org/package/2006/relationships"><Relationship Id="rId2" Type="http://schemas.openxmlformats.org/officeDocument/2006/relationships/image" Target="../media/image376.emf"/><Relationship Id="rId1" Type="http://schemas.openxmlformats.org/officeDocument/2006/relationships/slideLayout" Target="../slideLayouts/slideLayout35.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7.xml.rels><?xml version="1.0" encoding="UTF-8" standalone="yes"?>
<Relationships xmlns="http://schemas.openxmlformats.org/package/2006/relationships"><Relationship Id="rId2" Type="http://schemas.openxmlformats.org/officeDocument/2006/relationships/image" Target="../media/image377.emf"/><Relationship Id="rId1" Type="http://schemas.openxmlformats.org/officeDocument/2006/relationships/slideLayout" Target="../slideLayouts/slideLayout35.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9.xml.rels><?xml version="1.0" encoding="UTF-8" standalone="yes"?>
<Relationships xmlns="http://schemas.openxmlformats.org/package/2006/relationships"><Relationship Id="rId2" Type="http://schemas.openxmlformats.org/officeDocument/2006/relationships/image" Target="../media/image378.emf"/><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1.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35.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35.xml"/></Relationships>
</file>

<file path=ppt/slides/_rels/slide725.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35.xml"/></Relationships>
</file>

<file path=ppt/slides/_rels/slide726.xml.rels><?xml version="1.0" encoding="UTF-8" standalone="yes"?>
<Relationships xmlns="http://schemas.openxmlformats.org/package/2006/relationships"><Relationship Id="rId2" Type="http://schemas.openxmlformats.org/officeDocument/2006/relationships/image" Target="../media/image382.emf"/><Relationship Id="rId1" Type="http://schemas.openxmlformats.org/officeDocument/2006/relationships/slideLayout" Target="../slideLayouts/slideLayout35.xml"/></Relationships>
</file>

<file path=ppt/slides/_rels/slide727.xml.rels><?xml version="1.0" encoding="UTF-8" standalone="yes"?>
<Relationships xmlns="http://schemas.openxmlformats.org/package/2006/relationships"><Relationship Id="rId2" Type="http://schemas.openxmlformats.org/officeDocument/2006/relationships/image" Target="../media/image383.emf"/><Relationship Id="rId1" Type="http://schemas.openxmlformats.org/officeDocument/2006/relationships/slideLayout" Target="../slideLayouts/slideLayout35.xml"/></Relationships>
</file>

<file path=ppt/slides/_rels/slide728.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35.xml"/></Relationships>
</file>

<file path=ppt/slides/_rels/slide729.xml.rels><?xml version="1.0" encoding="UTF-8" standalone="yes"?>
<Relationships xmlns="http://schemas.openxmlformats.org/package/2006/relationships"><Relationship Id="rId2" Type="http://schemas.openxmlformats.org/officeDocument/2006/relationships/image" Target="../media/image385.emf"/><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0.xml.rels><?xml version="1.0" encoding="UTF-8" standalone="yes"?>
<Relationships xmlns="http://schemas.openxmlformats.org/package/2006/relationships"><Relationship Id="rId2" Type="http://schemas.openxmlformats.org/officeDocument/2006/relationships/image" Target="../media/image386.emf"/><Relationship Id="rId1" Type="http://schemas.openxmlformats.org/officeDocument/2006/relationships/slideLayout" Target="../slideLayouts/slideLayout35.xml"/></Relationships>
</file>

<file path=ppt/slides/_rels/slide7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3.xml.rels><?xml version="1.0" encoding="UTF-8" standalone="yes"?>
<Relationships xmlns="http://schemas.openxmlformats.org/package/2006/relationships"><Relationship Id="rId2" Type="http://schemas.openxmlformats.org/officeDocument/2006/relationships/image" Target="../media/image387.emf"/><Relationship Id="rId1" Type="http://schemas.openxmlformats.org/officeDocument/2006/relationships/slideLayout" Target="../slideLayouts/slideLayout35.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5.xml.rels><?xml version="1.0" encoding="UTF-8" standalone="yes"?>
<Relationships xmlns="http://schemas.openxmlformats.org/package/2006/relationships"><Relationship Id="rId3" Type="http://schemas.openxmlformats.org/officeDocument/2006/relationships/image" Target="../media/image389.emf"/><Relationship Id="rId2" Type="http://schemas.openxmlformats.org/officeDocument/2006/relationships/image" Target="../media/image388.emf"/><Relationship Id="rId1" Type="http://schemas.openxmlformats.org/officeDocument/2006/relationships/slideLayout" Target="../slideLayouts/slideLayout3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8.xml.rels><?xml version="1.0" encoding="UTF-8" standalone="yes"?>
<Relationships xmlns="http://schemas.openxmlformats.org/package/2006/relationships"><Relationship Id="rId2" Type="http://schemas.openxmlformats.org/officeDocument/2006/relationships/image" Target="../media/image390.emf"/><Relationship Id="rId1" Type="http://schemas.openxmlformats.org/officeDocument/2006/relationships/slideLayout" Target="../slideLayouts/slideLayout35.xml"/></Relationships>
</file>

<file path=ppt/slides/_rels/slide739.xml.rels><?xml version="1.0" encoding="UTF-8" standalone="yes"?>
<Relationships xmlns="http://schemas.openxmlformats.org/package/2006/relationships"><Relationship Id="rId3" Type="http://schemas.openxmlformats.org/officeDocument/2006/relationships/image" Target="../media/image392.emf"/><Relationship Id="rId2" Type="http://schemas.openxmlformats.org/officeDocument/2006/relationships/image" Target="../media/image391.emf"/><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7.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35.xml"/></Relationships>
</file>

<file path=ppt/slides/_rels/slide748.xml.rels><?xml version="1.0" encoding="UTF-8" standalone="yes"?>
<Relationships xmlns="http://schemas.openxmlformats.org/package/2006/relationships"><Relationship Id="rId2" Type="http://schemas.openxmlformats.org/officeDocument/2006/relationships/image" Target="../media/image394.emf"/><Relationship Id="rId1" Type="http://schemas.openxmlformats.org/officeDocument/2006/relationships/slideLayout" Target="../slideLayouts/slideLayout35.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0.xml.rels><?xml version="1.0" encoding="UTF-8" standalone="yes"?>
<Relationships xmlns="http://schemas.openxmlformats.org/package/2006/relationships"><Relationship Id="rId2" Type="http://schemas.openxmlformats.org/officeDocument/2006/relationships/image" Target="../media/image395.emf"/><Relationship Id="rId1" Type="http://schemas.openxmlformats.org/officeDocument/2006/relationships/slideLayout" Target="../slideLayouts/slideLayout35.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9.xml.rels><?xml version="1.0" encoding="UTF-8" standalone="yes"?>
<Relationships xmlns="http://schemas.openxmlformats.org/package/2006/relationships"><Relationship Id="rId3" Type="http://schemas.openxmlformats.org/officeDocument/2006/relationships/image" Target="../media/image396.emf"/><Relationship Id="rId2" Type="http://schemas.openxmlformats.org/officeDocument/2006/relationships/oleObject" Target="../embeddings/oleObject15.bin"/><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2.xml.rels><?xml version="1.0" encoding="UTF-8" standalone="yes"?>
<Relationships xmlns="http://schemas.openxmlformats.org/package/2006/relationships"><Relationship Id="rId2" Type="http://schemas.openxmlformats.org/officeDocument/2006/relationships/image" Target="../media/image397.emf"/><Relationship Id="rId1" Type="http://schemas.openxmlformats.org/officeDocument/2006/relationships/slideLayout" Target="../slideLayouts/slideLayout35.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7.xml.rels><?xml version="1.0" encoding="UTF-8" standalone="yes"?>
<Relationships xmlns="http://schemas.openxmlformats.org/package/2006/relationships"><Relationship Id="rId2" Type="http://schemas.openxmlformats.org/officeDocument/2006/relationships/image" Target="../media/image398.emf"/><Relationship Id="rId1" Type="http://schemas.openxmlformats.org/officeDocument/2006/relationships/slideLayout" Target="../slideLayouts/slideLayout35.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1.xml.rels><?xml version="1.0" encoding="UTF-8" standalone="yes"?>
<Relationships xmlns="http://schemas.openxmlformats.org/package/2006/relationships"><Relationship Id="rId2" Type="http://schemas.openxmlformats.org/officeDocument/2006/relationships/image" Target="../media/image399.emf"/><Relationship Id="rId1" Type="http://schemas.openxmlformats.org/officeDocument/2006/relationships/slideLayout" Target="../slideLayouts/slideLayout35.xml"/></Relationships>
</file>

<file path=ppt/slides/_rels/slide772.xml.rels><?xml version="1.0" encoding="UTF-8" standalone="yes"?>
<Relationships xmlns="http://schemas.openxmlformats.org/package/2006/relationships"><Relationship Id="rId2" Type="http://schemas.openxmlformats.org/officeDocument/2006/relationships/image" Target="../media/image400.emf"/><Relationship Id="rId1" Type="http://schemas.openxmlformats.org/officeDocument/2006/relationships/slideLayout" Target="../slideLayouts/slideLayout35.xml"/></Relationships>
</file>

<file path=ppt/slides/_rels/slide773.xml.rels><?xml version="1.0" encoding="UTF-8" standalone="yes"?>
<Relationships xmlns="http://schemas.openxmlformats.org/package/2006/relationships"><Relationship Id="rId2" Type="http://schemas.openxmlformats.org/officeDocument/2006/relationships/image" Target="../media/image401.emf"/><Relationship Id="rId1" Type="http://schemas.openxmlformats.org/officeDocument/2006/relationships/slideLayout" Target="../slideLayouts/slideLayout35.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7.xml.rels><?xml version="1.0" encoding="UTF-8" standalone="yes"?>
<Relationships xmlns="http://schemas.openxmlformats.org/package/2006/relationships"><Relationship Id="rId2" Type="http://schemas.openxmlformats.org/officeDocument/2006/relationships/image" Target="../media/image402.emf"/><Relationship Id="rId1" Type="http://schemas.openxmlformats.org/officeDocument/2006/relationships/slideLayout" Target="../slideLayouts/slideLayout35.xml"/></Relationships>
</file>

<file path=ppt/slides/_rels/slide778.xml.rels><?xml version="1.0" encoding="UTF-8" standalone="yes"?>
<Relationships xmlns="http://schemas.openxmlformats.org/package/2006/relationships"><Relationship Id="rId2" Type="http://schemas.openxmlformats.org/officeDocument/2006/relationships/image" Target="../media/image403.emf"/><Relationship Id="rId1" Type="http://schemas.openxmlformats.org/officeDocument/2006/relationships/slideLayout" Target="../slideLayouts/slideLayout35.xml"/></Relationships>
</file>

<file path=ppt/slides/_rels/slide779.xml.rels><?xml version="1.0" encoding="UTF-8" standalone="yes"?>
<Relationships xmlns="http://schemas.openxmlformats.org/package/2006/relationships"><Relationship Id="rId2" Type="http://schemas.openxmlformats.org/officeDocument/2006/relationships/image" Target="../media/image404.emf"/><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3.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35.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5.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89.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0.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80.xml"/><Relationship Id="rId1" Type="http://schemas.openxmlformats.org/officeDocument/2006/relationships/slideLayout" Target="../slideLayouts/slideLayout35.xml"/></Relationships>
</file>

<file path=ppt/slides/_rels/slide79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81.xml"/><Relationship Id="rId1" Type="http://schemas.openxmlformats.org/officeDocument/2006/relationships/slideLayout" Target="../slideLayouts/slideLayout35.xml"/></Relationships>
</file>

<file path=ppt/slides/_rels/slide792.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35.xml"/></Relationships>
</file>

<file path=ppt/slides/_rels/slide793.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35.xml"/></Relationships>
</file>

<file path=ppt/slides/_rels/slide79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35.xml"/></Relationships>
</file>

<file path=ppt/slides/_rels/slide795.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35.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7.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5.xml"/></Relationships>
</file>

<file path=ppt/slides/_rels/slide798.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35.xml"/></Relationships>
</file>

<file path=ppt/slides/_rels/slide799.xml.rels><?xml version="1.0" encoding="UTF-8" standalone="yes"?>
<Relationships xmlns="http://schemas.openxmlformats.org/package/2006/relationships"><Relationship Id="rId2" Type="http://schemas.openxmlformats.org/officeDocument/2006/relationships/image" Target="../media/image414.jp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800.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35.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5.xml.rels><?xml version="1.0" encoding="UTF-8" standalone="yes"?>
<Relationships xmlns="http://schemas.openxmlformats.org/package/2006/relationships"><Relationship Id="rId2" Type="http://schemas.openxmlformats.org/officeDocument/2006/relationships/image" Target="../media/image416.emf"/><Relationship Id="rId1" Type="http://schemas.openxmlformats.org/officeDocument/2006/relationships/slideLayout" Target="../slideLayouts/slideLayout35.xml"/></Relationships>
</file>

<file path=ppt/slides/_rels/slide806.xml.rels><?xml version="1.0" encoding="UTF-8" standalone="yes"?>
<Relationships xmlns="http://schemas.openxmlformats.org/package/2006/relationships"><Relationship Id="rId2" Type="http://schemas.openxmlformats.org/officeDocument/2006/relationships/image" Target="../media/image417.emf"/><Relationship Id="rId1" Type="http://schemas.openxmlformats.org/officeDocument/2006/relationships/slideLayout" Target="../slideLayouts/slideLayout35.xml"/></Relationships>
</file>

<file path=ppt/slides/_rels/slide807.xml.rels><?xml version="1.0" encoding="UTF-8" standalone="yes"?>
<Relationships xmlns="http://schemas.openxmlformats.org/package/2006/relationships"><Relationship Id="rId2" Type="http://schemas.openxmlformats.org/officeDocument/2006/relationships/image" Target="../media/image418.emf"/><Relationship Id="rId1" Type="http://schemas.openxmlformats.org/officeDocument/2006/relationships/slideLayout" Target="../slideLayouts/slideLayout35.xml"/></Relationships>
</file>

<file path=ppt/slides/_rels/slide808.xml.rels><?xml version="1.0" encoding="UTF-8" standalone="yes"?>
<Relationships xmlns="http://schemas.openxmlformats.org/package/2006/relationships"><Relationship Id="rId3" Type="http://schemas.openxmlformats.org/officeDocument/2006/relationships/image" Target="../media/image420.emf"/><Relationship Id="rId2" Type="http://schemas.openxmlformats.org/officeDocument/2006/relationships/image" Target="../media/image419.emf"/><Relationship Id="rId1" Type="http://schemas.openxmlformats.org/officeDocument/2006/relationships/slideLayout" Target="../slideLayouts/slideLayout35.xml"/></Relationships>
</file>

<file path=ppt/slides/_rels/slide809.xml.rels><?xml version="1.0" encoding="UTF-8" standalone="yes"?>
<Relationships xmlns="http://schemas.openxmlformats.org/package/2006/relationships"><Relationship Id="rId3" Type="http://schemas.openxmlformats.org/officeDocument/2006/relationships/image" Target="../media/image422.emf"/><Relationship Id="rId2" Type="http://schemas.openxmlformats.org/officeDocument/2006/relationships/image" Target="../media/image421.emf"/><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0.xml.rels><?xml version="1.0" encoding="UTF-8" standalone="yes"?>
<Relationships xmlns="http://schemas.openxmlformats.org/package/2006/relationships"><Relationship Id="rId2" Type="http://schemas.openxmlformats.org/officeDocument/2006/relationships/image" Target="../media/image423.emf"/><Relationship Id="rId1" Type="http://schemas.openxmlformats.org/officeDocument/2006/relationships/slideLayout" Target="../slideLayouts/slideLayout35.xml"/></Relationships>
</file>

<file path=ppt/slides/_rels/slide811.xml.rels><?xml version="1.0" encoding="UTF-8" standalone="yes"?>
<Relationships xmlns="http://schemas.openxmlformats.org/package/2006/relationships"><Relationship Id="rId2" Type="http://schemas.openxmlformats.org/officeDocument/2006/relationships/image" Target="../media/image424.emf"/><Relationship Id="rId1" Type="http://schemas.openxmlformats.org/officeDocument/2006/relationships/slideLayout" Target="../slideLayouts/slideLayout35.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5.xml"/></Relationships>
</file>

<file path=ppt/slides/_rels/slide815.xml.rels><?xml version="1.0" encoding="UTF-8" standalone="yes"?>
<Relationships xmlns="http://schemas.openxmlformats.org/package/2006/relationships"><Relationship Id="rId3" Type="http://schemas.openxmlformats.org/officeDocument/2006/relationships/image" Target="../media/image425.emf"/><Relationship Id="rId2" Type="http://schemas.openxmlformats.org/officeDocument/2006/relationships/notesSlide" Target="../notesSlides/notesSlide83.xml"/><Relationship Id="rId1" Type="http://schemas.openxmlformats.org/officeDocument/2006/relationships/slideLayout" Target="../slideLayouts/slideLayout35.xml"/></Relationships>
</file>

<file path=ppt/slides/_rels/slide816.xml.rels><?xml version="1.0" encoding="UTF-8" standalone="yes"?>
<Relationships xmlns="http://schemas.openxmlformats.org/package/2006/relationships"><Relationship Id="rId3" Type="http://schemas.openxmlformats.org/officeDocument/2006/relationships/image" Target="../media/image426.emf"/><Relationship Id="rId2" Type="http://schemas.openxmlformats.org/officeDocument/2006/relationships/notesSlide" Target="../notesSlides/notesSlide84.xml"/><Relationship Id="rId1" Type="http://schemas.openxmlformats.org/officeDocument/2006/relationships/slideLayout" Target="../slideLayouts/slideLayout35.xml"/></Relationships>
</file>

<file path=ppt/slides/_rels/slide817.xml.rels><?xml version="1.0" encoding="UTF-8" standalone="yes"?>
<Relationships xmlns="http://schemas.openxmlformats.org/package/2006/relationships"><Relationship Id="rId3" Type="http://schemas.openxmlformats.org/officeDocument/2006/relationships/image" Target="../media/image427.emf"/><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818.xml.rels><?xml version="1.0" encoding="UTF-8" standalone="yes"?>
<Relationships xmlns="http://schemas.openxmlformats.org/package/2006/relationships"><Relationship Id="rId3" Type="http://schemas.openxmlformats.org/officeDocument/2006/relationships/image" Target="../media/image428.emf"/><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819.xml.rels><?xml version="1.0" encoding="UTF-8" standalone="yes"?>
<Relationships xmlns="http://schemas.openxmlformats.org/package/2006/relationships"><Relationship Id="rId3" Type="http://schemas.openxmlformats.org/officeDocument/2006/relationships/image" Target="../media/image429.emf"/><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0.xml.rels><?xml version="1.0" encoding="UTF-8" standalone="yes"?>
<Relationships xmlns="http://schemas.openxmlformats.org/package/2006/relationships"><Relationship Id="rId3" Type="http://schemas.openxmlformats.org/officeDocument/2006/relationships/image" Target="../media/image430.emf"/><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821.xml.rels><?xml version="1.0" encoding="UTF-8" standalone="yes"?>
<Relationships xmlns="http://schemas.openxmlformats.org/package/2006/relationships"><Relationship Id="rId3" Type="http://schemas.openxmlformats.org/officeDocument/2006/relationships/image" Target="../media/image431.emf"/><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822.xml.rels><?xml version="1.0" encoding="UTF-8" standalone="yes"?>
<Relationships xmlns="http://schemas.openxmlformats.org/package/2006/relationships"><Relationship Id="rId3" Type="http://schemas.openxmlformats.org/officeDocument/2006/relationships/image" Target="../media/image432.emf"/><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823.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6.xml.rels><?xml version="1.0" encoding="UTF-8" standalone="yes"?>
<Relationships xmlns="http://schemas.openxmlformats.org/package/2006/relationships"><Relationship Id="rId3" Type="http://schemas.openxmlformats.org/officeDocument/2006/relationships/image" Target="../media/image434.emf"/><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827.xml.rels><?xml version="1.0" encoding="UTF-8" standalone="yes"?>
<Relationships xmlns="http://schemas.openxmlformats.org/package/2006/relationships"><Relationship Id="rId3" Type="http://schemas.openxmlformats.org/officeDocument/2006/relationships/image" Target="../media/image435.emf"/><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828.xml.rels><?xml version="1.0" encoding="UTF-8" standalone="yes"?>
<Relationships xmlns="http://schemas.openxmlformats.org/package/2006/relationships"><Relationship Id="rId3" Type="http://schemas.openxmlformats.org/officeDocument/2006/relationships/image" Target="../media/image436.emf"/><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_rels/slide829.xml.rels><?xml version="1.0" encoding="UTF-8" standalone="yes"?>
<Relationships xmlns="http://schemas.openxmlformats.org/package/2006/relationships"><Relationship Id="rId3" Type="http://schemas.openxmlformats.org/officeDocument/2006/relationships/image" Target="../media/image437.emf"/><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2" Type="http://schemas.openxmlformats.org/officeDocument/2006/relationships/hyperlink" Target="http://www.arm.com/products/processors/securcore/index.php" TargetMode="External"/><Relationship Id="rId1" Type="http://schemas.openxmlformats.org/officeDocument/2006/relationships/slideLayout" Target="../slideLayouts/slideLayout15.xml"/></Relationships>
</file>

<file path=ppt/slides/_rels/slide830.xml.rels><?xml version="1.0" encoding="UTF-8" standalone="yes"?>
<Relationships xmlns="http://schemas.openxmlformats.org/package/2006/relationships"><Relationship Id="rId3" Type="http://schemas.openxmlformats.org/officeDocument/2006/relationships/image" Target="../media/image438.emf"/><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831.xml.rels><?xml version="1.0" encoding="UTF-8" standalone="yes"?>
<Relationships xmlns="http://schemas.openxmlformats.org/package/2006/relationships"><Relationship Id="rId2" Type="http://schemas.openxmlformats.org/officeDocument/2006/relationships/image" Target="../media/image439.emf"/><Relationship Id="rId1" Type="http://schemas.openxmlformats.org/officeDocument/2006/relationships/slideLayout" Target="../slideLayouts/slideLayout35.xml"/></Relationships>
</file>

<file path=ppt/slides/_rels/slide832.xml.rels><?xml version="1.0" encoding="UTF-8" standalone="yes"?>
<Relationships xmlns="http://schemas.openxmlformats.org/package/2006/relationships"><Relationship Id="rId2" Type="http://schemas.openxmlformats.org/officeDocument/2006/relationships/image" Target="../media/image440.emf"/><Relationship Id="rId1" Type="http://schemas.openxmlformats.org/officeDocument/2006/relationships/slideLayout" Target="../slideLayouts/slideLayout35.xml"/></Relationships>
</file>

<file path=ppt/slides/_rels/slide833.xml.rels><?xml version="1.0" encoding="UTF-8" standalone="yes"?>
<Relationships xmlns="http://schemas.openxmlformats.org/package/2006/relationships"><Relationship Id="rId2" Type="http://schemas.openxmlformats.org/officeDocument/2006/relationships/image" Target="../media/image441.emf"/><Relationship Id="rId1" Type="http://schemas.openxmlformats.org/officeDocument/2006/relationships/slideLayout" Target="../slideLayouts/slideLayout35.xml"/></Relationships>
</file>

<file path=ppt/slides/_rels/slide834.xml.rels><?xml version="1.0" encoding="UTF-8" standalone="yes"?>
<Relationships xmlns="http://schemas.openxmlformats.org/package/2006/relationships"><Relationship Id="rId3" Type="http://schemas.openxmlformats.org/officeDocument/2006/relationships/image" Target="../media/image442.emf"/><Relationship Id="rId2" Type="http://schemas.openxmlformats.org/officeDocument/2006/relationships/notesSlide" Target="../notesSlides/notesSlide97.xml"/><Relationship Id="rId1" Type="http://schemas.openxmlformats.org/officeDocument/2006/relationships/slideLayout" Target="../slideLayouts/slideLayout35.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6.xml.rels><?xml version="1.0" encoding="UTF-8" standalone="yes"?>
<Relationships xmlns="http://schemas.openxmlformats.org/package/2006/relationships"><Relationship Id="rId3" Type="http://schemas.openxmlformats.org/officeDocument/2006/relationships/image" Target="../media/image443.emf"/><Relationship Id="rId2" Type="http://schemas.openxmlformats.org/officeDocument/2006/relationships/notesSlide" Target="../notesSlides/notesSlide98.xml"/><Relationship Id="rId1" Type="http://schemas.openxmlformats.org/officeDocument/2006/relationships/slideLayout" Target="../slideLayouts/slideLayout35.xml"/></Relationships>
</file>

<file path=ppt/slides/_rels/slide837.xml.rels><?xml version="1.0" encoding="UTF-8" standalone="yes"?>
<Relationships xmlns="http://schemas.openxmlformats.org/package/2006/relationships"><Relationship Id="rId3" Type="http://schemas.openxmlformats.org/officeDocument/2006/relationships/image" Target="../media/image444.emf"/><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41.xml.rels><?xml version="1.0" encoding="UTF-8" standalone="yes"?>
<Relationships xmlns="http://schemas.openxmlformats.org/package/2006/relationships"><Relationship Id="rId3" Type="http://schemas.openxmlformats.org/officeDocument/2006/relationships/image" Target="../media/image445.emf"/><Relationship Id="rId2" Type="http://schemas.openxmlformats.org/officeDocument/2006/relationships/notesSlide" Target="../notesSlides/notesSlide100.xml"/><Relationship Id="rId1" Type="http://schemas.openxmlformats.org/officeDocument/2006/relationships/slideLayout" Target="../slideLayouts/slideLayout35.xml"/></Relationships>
</file>

<file path=ppt/slides/_rels/slide84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5.xml"/></Relationships>
</file>

<file path=ppt/slides/_rels/slide843.xml.rels><?xml version="1.0" encoding="UTF-8" standalone="yes"?>
<Relationships xmlns="http://schemas.openxmlformats.org/package/2006/relationships"><Relationship Id="rId2" Type="http://schemas.openxmlformats.org/officeDocument/2006/relationships/image" Target="../media/image446.emf"/><Relationship Id="rId1" Type="http://schemas.openxmlformats.org/officeDocument/2006/relationships/slideLayout" Target="../slideLayouts/slideLayout35.xml"/></Relationships>
</file>

<file path=ppt/slides/_rels/slide84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5.xml"/></Relationships>
</file>

<file path=ppt/slides/_rels/slide84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5.xml"/></Relationships>
</file>

<file path=ppt/slides/_rels/slide846.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104.xml"/><Relationship Id="rId1" Type="http://schemas.openxmlformats.org/officeDocument/2006/relationships/slideLayout" Target="../slideLayouts/slideLayout35.xml"/></Relationships>
</file>

<file path=ppt/slides/_rels/slide847.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105.xml"/><Relationship Id="rId1" Type="http://schemas.openxmlformats.org/officeDocument/2006/relationships/slideLayout" Target="../slideLayouts/slideLayout35.xml"/></Relationships>
</file>

<file path=ppt/slides/_rels/slide848.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106.xml"/><Relationship Id="rId1" Type="http://schemas.openxmlformats.org/officeDocument/2006/relationships/slideLayout" Target="../slideLayouts/slideLayout35.xml"/></Relationships>
</file>

<file path=ppt/slides/_rels/slide8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8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852.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notesSlide" Target="../notesSlides/notesSlide110.xml"/><Relationship Id="rId1" Type="http://schemas.openxmlformats.org/officeDocument/2006/relationships/slideLayout" Target="../slideLayouts/slideLayout35.xml"/></Relationships>
</file>

<file path=ppt/slides/_rels/slide85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xml"/></Relationships>
</file>

<file path=ppt/slides/_rels/slide85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5.xml"/></Relationships>
</file>

<file path=ppt/slides/_rels/slide85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856.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114.xml"/><Relationship Id="rId1" Type="http://schemas.openxmlformats.org/officeDocument/2006/relationships/slideLayout" Target="../slideLayouts/slideLayout35.xml"/></Relationships>
</file>

<file path=ppt/slides/_rels/slide857.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85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5.xml"/></Relationships>
</file>

<file path=ppt/slides/_rels/slide85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860.xml.rels><?xml version="1.0" encoding="UTF-8" standalone="yes"?>
<Relationships xmlns="http://schemas.openxmlformats.org/package/2006/relationships"><Relationship Id="rId3" Type="http://schemas.openxmlformats.org/officeDocument/2006/relationships/image" Target="../media/image455.emf"/><Relationship Id="rId2" Type="http://schemas.openxmlformats.org/officeDocument/2006/relationships/notesSlide" Target="../notesSlides/notesSlide118.xml"/><Relationship Id="rId1" Type="http://schemas.openxmlformats.org/officeDocument/2006/relationships/slideLayout" Target="../slideLayouts/slideLayout35.xml"/></Relationships>
</file>

<file path=ppt/slides/_rels/slide861.xml.rels><?xml version="1.0" encoding="UTF-8" standalone="yes"?>
<Relationships xmlns="http://schemas.openxmlformats.org/package/2006/relationships"><Relationship Id="rId3" Type="http://schemas.openxmlformats.org/officeDocument/2006/relationships/image" Target="../media/image456.emf"/><Relationship Id="rId2" Type="http://schemas.openxmlformats.org/officeDocument/2006/relationships/notesSlide" Target="../notesSlides/notesSlide119.xml"/><Relationship Id="rId1" Type="http://schemas.openxmlformats.org/officeDocument/2006/relationships/slideLayout" Target="../slideLayouts/slideLayout35.xml"/></Relationships>
</file>

<file path=ppt/slides/_rels/slide862.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120.xml"/><Relationship Id="rId1" Type="http://schemas.openxmlformats.org/officeDocument/2006/relationships/slideLayout" Target="../slideLayouts/slideLayout35.xml"/></Relationships>
</file>

<file path=ppt/slides/_rels/slide863.xml.rels><?xml version="1.0" encoding="UTF-8" standalone="yes"?>
<Relationships xmlns="http://schemas.openxmlformats.org/package/2006/relationships"><Relationship Id="rId3" Type="http://schemas.openxmlformats.org/officeDocument/2006/relationships/image" Target="../media/image458.emf"/><Relationship Id="rId2" Type="http://schemas.openxmlformats.org/officeDocument/2006/relationships/notesSlide" Target="../notesSlides/notesSlide121.xml"/><Relationship Id="rId1" Type="http://schemas.openxmlformats.org/officeDocument/2006/relationships/slideLayout" Target="../slideLayouts/slideLayout35.xml"/></Relationships>
</file>

<file path=ppt/slides/_rels/slide864.xml.rels><?xml version="1.0" encoding="UTF-8" standalone="yes"?>
<Relationships xmlns="http://schemas.openxmlformats.org/package/2006/relationships"><Relationship Id="rId3" Type="http://schemas.openxmlformats.org/officeDocument/2006/relationships/image" Target="../media/image459.emf"/><Relationship Id="rId2" Type="http://schemas.openxmlformats.org/officeDocument/2006/relationships/notesSlide" Target="../notesSlides/notesSlide122.xml"/><Relationship Id="rId1" Type="http://schemas.openxmlformats.org/officeDocument/2006/relationships/slideLayout" Target="../slideLayouts/slideLayout35.xml"/></Relationships>
</file>

<file path=ppt/slides/_rels/slide865.xml.rels><?xml version="1.0" encoding="UTF-8" standalone="yes"?>
<Relationships xmlns="http://schemas.openxmlformats.org/package/2006/relationships"><Relationship Id="rId3" Type="http://schemas.openxmlformats.org/officeDocument/2006/relationships/image" Target="../media/image460.emf"/><Relationship Id="rId2" Type="http://schemas.openxmlformats.org/officeDocument/2006/relationships/notesSlide" Target="../notesSlides/notesSlide123.xml"/><Relationship Id="rId1" Type="http://schemas.openxmlformats.org/officeDocument/2006/relationships/slideLayout" Target="../slideLayouts/slideLayout35.xml"/></Relationships>
</file>

<file path=ppt/slides/_rels/slide866.xml.rels><?xml version="1.0" encoding="UTF-8" standalone="yes"?>
<Relationships xmlns="http://schemas.openxmlformats.org/package/2006/relationships"><Relationship Id="rId3" Type="http://schemas.openxmlformats.org/officeDocument/2006/relationships/image" Target="../media/image461.emf"/><Relationship Id="rId2" Type="http://schemas.openxmlformats.org/officeDocument/2006/relationships/notesSlide" Target="../notesSlides/notesSlide124.xml"/><Relationship Id="rId1" Type="http://schemas.openxmlformats.org/officeDocument/2006/relationships/slideLayout" Target="../slideLayouts/slideLayout35.xml"/></Relationships>
</file>

<file path=ppt/slides/_rels/slide867.xml.rels><?xml version="1.0" encoding="UTF-8" standalone="yes"?>
<Relationships xmlns="http://schemas.openxmlformats.org/package/2006/relationships"><Relationship Id="rId3" Type="http://schemas.openxmlformats.org/officeDocument/2006/relationships/image" Target="../media/image462.emf"/><Relationship Id="rId2" Type="http://schemas.openxmlformats.org/officeDocument/2006/relationships/notesSlide" Target="../notesSlides/notesSlide125.xml"/><Relationship Id="rId1" Type="http://schemas.openxmlformats.org/officeDocument/2006/relationships/slideLayout" Target="../slideLayouts/slideLayout35.xml"/></Relationships>
</file>

<file path=ppt/slides/_rels/slide868.xml.rels><?xml version="1.0" encoding="UTF-8" standalone="yes"?>
<Relationships xmlns="http://schemas.openxmlformats.org/package/2006/relationships"><Relationship Id="rId3" Type="http://schemas.openxmlformats.org/officeDocument/2006/relationships/image" Target="../media/image463.emf"/><Relationship Id="rId2" Type="http://schemas.openxmlformats.org/officeDocument/2006/relationships/notesSlide" Target="../notesSlides/notesSlide126.xml"/><Relationship Id="rId1" Type="http://schemas.openxmlformats.org/officeDocument/2006/relationships/slideLayout" Target="../slideLayouts/slideLayout35.xml"/></Relationships>
</file>

<file path=ppt/slides/_rels/slide869.xml.rels><?xml version="1.0" encoding="UTF-8" standalone="yes"?>
<Relationships xmlns="http://schemas.openxmlformats.org/package/2006/relationships"><Relationship Id="rId3" Type="http://schemas.openxmlformats.org/officeDocument/2006/relationships/image" Target="../media/image464.emf"/><Relationship Id="rId2" Type="http://schemas.openxmlformats.org/officeDocument/2006/relationships/notesSlide" Target="../notesSlides/notesSlide127.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870.xml.rels><?xml version="1.0" encoding="UTF-8" standalone="yes"?>
<Relationships xmlns="http://schemas.openxmlformats.org/package/2006/relationships"><Relationship Id="rId3" Type="http://schemas.openxmlformats.org/officeDocument/2006/relationships/image" Target="../media/image465.emf"/><Relationship Id="rId2" Type="http://schemas.openxmlformats.org/officeDocument/2006/relationships/notesSlide" Target="../notesSlides/notesSlide128.xml"/><Relationship Id="rId1" Type="http://schemas.openxmlformats.org/officeDocument/2006/relationships/slideLayout" Target="../slideLayouts/slideLayout35.xml"/></Relationships>
</file>

<file path=ppt/slides/_rels/slide871.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notesSlide" Target="../notesSlides/notesSlide129.xml"/><Relationship Id="rId1" Type="http://schemas.openxmlformats.org/officeDocument/2006/relationships/slideLayout" Target="../slideLayouts/slideLayout35.xml"/></Relationships>
</file>

<file path=ppt/slides/_rels/slide872.xml.rels><?xml version="1.0" encoding="UTF-8" standalone="yes"?>
<Relationships xmlns="http://schemas.openxmlformats.org/package/2006/relationships"><Relationship Id="rId3" Type="http://schemas.openxmlformats.org/officeDocument/2006/relationships/image" Target="../media/image467.emf"/><Relationship Id="rId2" Type="http://schemas.openxmlformats.org/officeDocument/2006/relationships/notesSlide" Target="../notesSlides/notesSlide130.xml"/><Relationship Id="rId1" Type="http://schemas.openxmlformats.org/officeDocument/2006/relationships/slideLayout" Target="../slideLayouts/slideLayout35.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6">
            <a:extLst>
              <a:ext uri="{FF2B5EF4-FFF2-40B4-BE49-F238E27FC236}">
                <a16:creationId xmlns:a16="http://schemas.microsoft.com/office/drawing/2014/main" id="{AA93925E-75DC-449B-BDF7-FA24900B65F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F15F617F-3CC3-4E83-BF8B-0044A6521FF6}" type="slidenum">
              <a:rPr kumimoji="0" lang="zh-CN" altLang="en-US" sz="1400" b="0">
                <a:solidFill>
                  <a:srgbClr val="1C1C1C"/>
                </a:solidFill>
                <a:latin typeface="Tahoma" panose="020B0604030504040204" pitchFamily="34" charset="0"/>
                <a:ea typeface="宋体" panose="02010600030101010101" pitchFamily="2" charset="-122"/>
              </a:rPr>
              <a:pPr fontAlgn="base">
                <a:spcBef>
                  <a:spcPct val="0"/>
                </a:spcBef>
                <a:spcAft>
                  <a:spcPct val="0"/>
                </a:spcAft>
                <a:buClrTx/>
                <a:buSzTx/>
                <a:buNone/>
              </a:pPr>
              <a:t>1</a:t>
            </a:fld>
            <a:endParaRPr kumimoji="0" lang="en-US" altLang="zh-CN" sz="1400" b="0">
              <a:solidFill>
                <a:srgbClr val="1C1C1C"/>
              </a:solidFill>
              <a:latin typeface="Tahoma" panose="020B0604030504040204" pitchFamily="34" charset="0"/>
              <a:ea typeface="宋体" panose="02010600030101010101" pitchFamily="2" charset="-122"/>
            </a:endParaRPr>
          </a:p>
        </p:txBody>
      </p:sp>
      <p:sp>
        <p:nvSpPr>
          <p:cNvPr id="5123" name="Rectangle 2">
            <a:extLst>
              <a:ext uri="{FF2B5EF4-FFF2-40B4-BE49-F238E27FC236}">
                <a16:creationId xmlns:a16="http://schemas.microsoft.com/office/drawing/2014/main" id="{AD30E5E3-01A5-4E30-96A2-C81CF47C2B03}"/>
              </a:ext>
            </a:extLst>
          </p:cNvPr>
          <p:cNvSpPr>
            <a:spLocks noGrp="1" noChangeArrowheads="1"/>
          </p:cNvSpPr>
          <p:nvPr>
            <p:ph type="ctrTitle"/>
          </p:nvPr>
        </p:nvSpPr>
        <p:spPr>
          <a:xfrm>
            <a:off x="1847851" y="404814"/>
            <a:ext cx="7845425" cy="2592387"/>
          </a:xfrm>
        </p:spPr>
        <p:txBody>
          <a:bodyPr/>
          <a:lstStyle/>
          <a:p>
            <a:pPr algn="ctr" eaLnBrk="1" hangingPunct="1">
              <a:spcBef>
                <a:spcPct val="50000"/>
              </a:spcBef>
            </a:pPr>
            <a:r>
              <a:rPr lang="zh-CN" altLang="en-US" sz="4000">
                <a:ea typeface="华文行楷" panose="02010800040101010101" pitchFamily="2" charset="-122"/>
              </a:rPr>
              <a:t>嵌入式系统复习</a:t>
            </a:r>
          </a:p>
        </p:txBody>
      </p:sp>
      <p:sp>
        <p:nvSpPr>
          <p:cNvPr id="5124" name="Rectangle 3">
            <a:extLst>
              <a:ext uri="{FF2B5EF4-FFF2-40B4-BE49-F238E27FC236}">
                <a16:creationId xmlns:a16="http://schemas.microsoft.com/office/drawing/2014/main" id="{6A6315B4-19E7-478E-8BB0-32D82B88FD02}"/>
              </a:ext>
            </a:extLst>
          </p:cNvPr>
          <p:cNvSpPr>
            <a:spLocks noGrp="1" noChangeArrowheads="1"/>
          </p:cNvSpPr>
          <p:nvPr>
            <p:ph type="subTitle" idx="1"/>
          </p:nvPr>
        </p:nvSpPr>
        <p:spPr>
          <a:xfrm>
            <a:off x="2492376" y="3429000"/>
            <a:ext cx="7200900" cy="2592388"/>
          </a:xfrm>
        </p:spPr>
        <p:txBody>
          <a:bodyPr/>
          <a:lstStyle/>
          <a:p>
            <a:pPr eaLnBrk="1" hangingPunct="1"/>
            <a:endParaRPr lang="en-US" altLang="zh-CN" sz="2800"/>
          </a:p>
          <a:p>
            <a:pPr eaLnBrk="1" hangingPunct="1"/>
            <a:r>
              <a:rPr lang="zh-CN" altLang="en-US" sz="4000" b="0">
                <a:solidFill>
                  <a:srgbClr val="FF0000"/>
                </a:solidFill>
                <a:latin typeface="楷体" panose="02010609060101010101" pitchFamily="49" charset="-122"/>
                <a:ea typeface="楷体" panose="02010609060101010101" pitchFamily="49" charset="-122"/>
              </a:rPr>
              <a:t>可靠</a:t>
            </a:r>
            <a:r>
              <a:rPr lang="en-US" altLang="zh-CN" sz="4000" b="0">
                <a:solidFill>
                  <a:srgbClr val="FF0000"/>
                </a:solidFill>
                <a:latin typeface="楷体" panose="02010609060101010101" pitchFamily="49" charset="-122"/>
                <a:ea typeface="楷体" panose="02010609060101010101" pitchFamily="49" charset="-122"/>
              </a:rPr>
              <a:t>+</a:t>
            </a:r>
            <a:r>
              <a:rPr lang="zh-CN" altLang="en-US" sz="4000" b="0">
                <a:solidFill>
                  <a:srgbClr val="FF0000"/>
                </a:solidFill>
                <a:latin typeface="楷体" panose="02010609060101010101" pitchFamily="49" charset="-122"/>
                <a:ea typeface="楷体" panose="02010609060101010101" pitchFamily="49" charset="-122"/>
              </a:rPr>
              <a:t>安全</a:t>
            </a:r>
            <a:endParaRPr lang="en-US" altLang="zh-CN" sz="4000" b="0">
              <a:solidFill>
                <a:srgbClr val="FF0000"/>
              </a:solidFill>
              <a:latin typeface="楷体" panose="02010609060101010101" pitchFamily="49" charset="-122"/>
              <a:ea typeface="楷体" panose="02010609060101010101" pitchFamily="49" charset="-122"/>
            </a:endParaRPr>
          </a:p>
          <a:p>
            <a:pPr eaLnBrk="1" hangingPunct="1"/>
            <a:endParaRPr lang="en-US" altLang="zh-CN" sz="2800" b="0"/>
          </a:p>
          <a:p>
            <a:pPr eaLnBrk="1" hangingPunct="1"/>
            <a:endParaRPr lang="zh-CN" altLang="en-US"/>
          </a:p>
        </p:txBody>
      </p:sp>
      <p:pic>
        <p:nvPicPr>
          <p:cNvPr id="5125" name="Picture 4" descr="pic00 copy">
            <a:extLst>
              <a:ext uri="{FF2B5EF4-FFF2-40B4-BE49-F238E27FC236}">
                <a16:creationId xmlns:a16="http://schemas.microsoft.com/office/drawing/2014/main" id="{854B46DD-14D9-4231-97F9-95AA4904A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663" y="333375"/>
            <a:ext cx="2195512"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068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31B63ECB-481D-4384-93D2-E8BAD3AA6882}"/>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硬件基础知识</a:t>
            </a:r>
          </a:p>
        </p:txBody>
      </p:sp>
      <p:sp>
        <p:nvSpPr>
          <p:cNvPr id="14339" name="内容占位符 2">
            <a:extLst>
              <a:ext uri="{FF2B5EF4-FFF2-40B4-BE49-F238E27FC236}">
                <a16:creationId xmlns:a16="http://schemas.microsoft.com/office/drawing/2014/main" id="{785AE232-425B-4906-8F60-D1F51864B677}"/>
              </a:ext>
            </a:extLst>
          </p:cNvPr>
          <p:cNvSpPr>
            <a:spLocks noGrp="1" noChangeArrowheads="1"/>
          </p:cNvSpPr>
          <p:nvPr>
            <p:ph idx="1"/>
          </p:nvPr>
        </p:nvSpPr>
        <p:spPr>
          <a:xfrm>
            <a:off x="1774826" y="2017713"/>
            <a:ext cx="8704263" cy="4114800"/>
          </a:xfrm>
        </p:spPr>
        <p:txBody>
          <a:bodyPr/>
          <a:lstStyle/>
          <a:p>
            <a:pPr>
              <a:buFont typeface="Wingdings" panose="05000000000000000000" pitchFamily="2" charset="2"/>
              <a:buNone/>
            </a:pPr>
            <a:r>
              <a:rPr lang="zh-CN" altLang="zh-CN" sz="2400" b="0" dirty="0">
                <a:solidFill>
                  <a:srgbClr val="FF0000"/>
                </a:solidFill>
                <a:latin typeface="楷体" panose="02010609060101010101" pitchFamily="49" charset="-122"/>
                <a:ea typeface="楷体" panose="02010609060101010101" pitchFamily="49" charset="-122"/>
              </a:rPr>
              <a:t>电源：三类（</a:t>
            </a:r>
            <a:r>
              <a:rPr lang="en-US" altLang="zh-CN" sz="2400" b="0" dirty="0">
                <a:solidFill>
                  <a:srgbClr val="FF0000"/>
                </a:solidFill>
                <a:latin typeface="楷体" panose="02010609060101010101" pitchFamily="49" charset="-122"/>
                <a:ea typeface="楷体" panose="02010609060101010101" pitchFamily="49" charset="-122"/>
              </a:rPr>
              <a:t> A:5V B:3.3V C:1.8V</a:t>
            </a:r>
            <a:r>
              <a:rPr lang="zh-CN" altLang="zh-CN" sz="2400" b="0" dirty="0">
                <a:solidFill>
                  <a:srgbClr val="FF0000"/>
                </a:solidFill>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、误差±</a:t>
            </a:r>
            <a:r>
              <a:rPr lang="en-US" altLang="zh-CN" sz="2400" b="0" dirty="0">
                <a:latin typeface="楷体" panose="02010609060101010101" pitchFamily="49" charset="-122"/>
                <a:ea typeface="楷体" panose="02010609060101010101" pitchFamily="49" charset="-122"/>
              </a:rPr>
              <a:t> 10%</a:t>
            </a:r>
            <a:r>
              <a:rPr lang="zh-CN" altLang="zh-CN" sz="2400" b="0" dirty="0">
                <a:latin typeface="楷体" panose="02010609060101010101" pitchFamily="49" charset="-122"/>
                <a:ea typeface="楷体" panose="02010609060101010101" pitchFamily="49" charset="-122"/>
              </a:rPr>
              <a:t>，少量芯片±</a:t>
            </a:r>
            <a:r>
              <a:rPr lang="en-US" altLang="zh-CN" sz="2400" b="0" dirty="0">
                <a:latin typeface="楷体" panose="02010609060101010101" pitchFamily="49" charset="-122"/>
                <a:ea typeface="楷体" panose="02010609060101010101" pitchFamily="49" charset="-122"/>
              </a:rPr>
              <a:t> 5%</a:t>
            </a:r>
            <a:r>
              <a:rPr lang="zh-CN" altLang="zh-CN" sz="2400" b="0" dirty="0">
                <a:latin typeface="楷体" panose="02010609060101010101" pitchFamily="49" charset="-122"/>
                <a:ea typeface="楷体" panose="02010609060101010101" pitchFamily="49" charset="-122"/>
              </a:rPr>
              <a:t>，宽电源芯片</a:t>
            </a:r>
            <a:r>
              <a:rPr lang="zh-CN" altLang="en-US" sz="2400" b="0" dirty="0">
                <a:latin typeface="楷体" panose="02010609060101010101" pitchFamily="49" charset="-122"/>
                <a:ea typeface="楷体" panose="02010609060101010101" pitchFamily="49" charset="-122"/>
              </a:rPr>
              <a:t>适用性</a:t>
            </a:r>
            <a:r>
              <a:rPr lang="zh-CN" altLang="zh-CN" sz="2400" b="0" dirty="0">
                <a:latin typeface="楷体" panose="02010609060101010101" pitchFamily="49" charset="-122"/>
                <a:ea typeface="楷体" panose="02010609060101010101" pitchFamily="49" charset="-122"/>
              </a:rPr>
              <a:t>好，电压高抗干扰能力强、电压低功耗低</a:t>
            </a:r>
            <a:r>
              <a:rPr lang="zh-CN" altLang="en-US" sz="2400" b="0" dirty="0">
                <a:latin typeface="楷体" panose="02010609060101010101" pitchFamily="49" charset="-122"/>
                <a:ea typeface="楷体" panose="02010609060101010101" pitchFamily="49" charset="-122"/>
              </a:rPr>
              <a:t>）</a:t>
            </a:r>
            <a:endParaRPr lang="zh-CN"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zh-CN" altLang="zh-CN" sz="2400" b="0" dirty="0">
                <a:solidFill>
                  <a:srgbClr val="FF0000"/>
                </a:solidFill>
                <a:latin typeface="楷体" panose="02010609060101010101" pitchFamily="49" charset="-122"/>
                <a:ea typeface="楷体" panose="02010609060101010101" pitchFamily="49" charset="-122"/>
              </a:rPr>
              <a:t>振荡器</a:t>
            </a:r>
            <a:r>
              <a:rPr lang="zh-CN" altLang="zh-CN" sz="2400" b="0" dirty="0">
                <a:latin typeface="楷体" panose="02010609060101010101" pitchFamily="49" charset="-122"/>
                <a:ea typeface="楷体" panose="02010609060101010101" pitchFamily="49" charset="-122"/>
              </a:rPr>
              <a:t>：内部（不</a:t>
            </a:r>
            <a:r>
              <a:rPr lang="zh-CN" altLang="en-US" sz="2400" b="0" dirty="0">
                <a:latin typeface="楷体" panose="02010609060101010101" pitchFamily="49" charset="-122"/>
                <a:ea typeface="楷体" panose="02010609060101010101" pitchFamily="49" charset="-122"/>
              </a:rPr>
              <a:t>精</a:t>
            </a:r>
            <a:r>
              <a:rPr lang="zh-CN" altLang="zh-CN" sz="2400" b="0" dirty="0">
                <a:latin typeface="楷体" panose="02010609060101010101" pitchFamily="49" charset="-122"/>
                <a:ea typeface="楷体" panose="02010609060101010101" pitchFamily="49" charset="-122"/>
              </a:rPr>
              <a:t>准）、外部（晶体振荡器、陶瓷振荡器、</a:t>
            </a:r>
            <a:r>
              <a:rPr lang="en-US" altLang="zh-CN" sz="2400" b="0" dirty="0">
                <a:latin typeface="楷体" panose="02010609060101010101" pitchFamily="49" charset="-122"/>
                <a:ea typeface="楷体" panose="02010609060101010101" pitchFamily="49" charset="-122"/>
              </a:rPr>
              <a:t>RC</a:t>
            </a:r>
            <a:r>
              <a:rPr lang="zh-CN" altLang="zh-CN" sz="2400" b="0" dirty="0">
                <a:latin typeface="楷体" panose="02010609060101010101" pitchFamily="49" charset="-122"/>
                <a:ea typeface="楷体" panose="02010609060101010101" pitchFamily="49" charset="-122"/>
              </a:rPr>
              <a:t>振荡器</a:t>
            </a:r>
            <a:r>
              <a:rPr lang="zh-CN" altLang="en-US" sz="2400" b="0" dirty="0">
                <a:latin typeface="楷体" panose="02010609060101010101" pitchFamily="49" charset="-122"/>
                <a:ea typeface="楷体" panose="02010609060101010101" pitchFamily="49" charset="-122"/>
              </a:rPr>
              <a:t>差异</a:t>
            </a:r>
            <a:r>
              <a:rPr lang="zh-CN" altLang="zh-CN" sz="2400" b="0" dirty="0">
                <a:latin typeface="楷体" panose="02010609060101010101" pitchFamily="49" charset="-122"/>
                <a:ea typeface="楷体" panose="02010609060101010101" pitchFamily="49" charset="-122"/>
              </a:rPr>
              <a:t>）、工作频率与功耗控制（节能模式）、信号占空比</a:t>
            </a:r>
            <a:r>
              <a:rPr lang="en-US" altLang="zh-CN" sz="2400" b="0" dirty="0">
                <a:latin typeface="楷体" panose="02010609060101010101" pitchFamily="49" charset="-122"/>
                <a:ea typeface="楷体" panose="02010609060101010101" pitchFamily="49" charset="-122"/>
              </a:rPr>
              <a:t>1</a:t>
            </a:r>
            <a:r>
              <a:rPr lang="zh-CN" altLang="zh-CN"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1</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指令周期</a:t>
            </a:r>
            <a:endParaRPr lang="zh-CN"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zh-CN" altLang="zh-CN" sz="2400" b="0" dirty="0">
                <a:solidFill>
                  <a:srgbClr val="FF0000"/>
                </a:solidFill>
                <a:latin typeface="楷体" panose="02010609060101010101" pitchFamily="49" charset="-122"/>
                <a:ea typeface="楷体" panose="02010609060101010101" pitchFamily="49" charset="-122"/>
              </a:rPr>
              <a:t>复位</a:t>
            </a:r>
            <a:r>
              <a:rPr lang="zh-CN" altLang="zh-CN" sz="2400" b="0" dirty="0">
                <a:latin typeface="楷体" panose="02010609060101010101" pitchFamily="49" charset="-122"/>
                <a:ea typeface="楷体" panose="02010609060101010101" pitchFamily="49" charset="-122"/>
              </a:rPr>
              <a:t>：内</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外部复位、电平</a:t>
            </a:r>
            <a:r>
              <a:rPr lang="zh-CN" altLang="en-US" sz="2400" b="0" dirty="0">
                <a:latin typeface="楷体" panose="02010609060101010101" pitchFamily="49" charset="-122"/>
                <a:ea typeface="楷体" panose="02010609060101010101" pitchFamily="49" charset="-122"/>
              </a:rPr>
              <a:t>及</a:t>
            </a:r>
            <a:r>
              <a:rPr lang="zh-CN" altLang="zh-CN" sz="2400" b="0" dirty="0">
                <a:latin typeface="楷体" panose="02010609060101010101" pitchFamily="49" charset="-122"/>
                <a:ea typeface="楷体" panose="02010609060101010101" pitchFamily="49" charset="-122"/>
              </a:rPr>
              <a:t>复位时长要求、特殊功能寄存器赋值与可靠性关系</a:t>
            </a:r>
            <a:r>
              <a:rPr lang="en-US" altLang="zh-CN" sz="2400" b="0" dirty="0">
                <a:latin typeface="楷体" panose="02010609060101010101" pitchFamily="49" charset="-122"/>
                <a:ea typeface="楷体" panose="02010609060101010101" pitchFamily="49" charset="-122"/>
              </a:rPr>
              <a:t> </a:t>
            </a:r>
          </a:p>
          <a:p>
            <a:pPr>
              <a:buFont typeface="Wingdings" panose="05000000000000000000" pitchFamily="2" charset="2"/>
              <a:buNone/>
            </a:pPr>
            <a:r>
              <a:rPr lang="en-US" altLang="zh-CN" sz="2400" dirty="0">
                <a:latin typeface="楷体" panose="02010609060101010101" pitchFamily="49" charset="-122"/>
                <a:ea typeface="楷体" panose="02010609060101010101" pitchFamily="49" charset="-122"/>
              </a:rPr>
              <a:t> </a:t>
            </a:r>
          </a:p>
          <a:p>
            <a:endParaRPr lang="zh-CN" altLang="en-US" sz="2400" dirty="0"/>
          </a:p>
        </p:txBody>
      </p:sp>
      <p:sp>
        <p:nvSpPr>
          <p:cNvPr id="14340" name="灯片编号占位符 3">
            <a:extLst>
              <a:ext uri="{FF2B5EF4-FFF2-40B4-BE49-F238E27FC236}">
                <a16:creationId xmlns:a16="http://schemas.microsoft.com/office/drawing/2014/main" id="{3347EC4C-8005-4614-B600-1B9049BFDA9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E414F42D-E6FF-4CA9-9402-27127EA29FBC}"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10</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7146870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81FB2D5C-0038-4091-A3CA-2A5382100CE1}"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100</a:t>
            </a:fld>
            <a:endParaRPr lang="en-US" altLang="zh-CN" b="1">
              <a:solidFill>
                <a:srgbClr val="FFFFFF"/>
              </a:solidFill>
            </a:endParaRPr>
          </a:p>
        </p:txBody>
      </p:sp>
      <p:sp>
        <p:nvSpPr>
          <p:cNvPr id="14" name="矩形 8"/>
          <p:cNvSpPr/>
          <p:nvPr/>
        </p:nvSpPr>
        <p:spPr>
          <a:xfrm>
            <a:off x="1919537" y="2085114"/>
            <a:ext cx="7771901" cy="2677656"/>
          </a:xfrm>
          <a:prstGeom prst="rect">
            <a:avLst/>
          </a:prstGeom>
        </p:spPr>
        <p:txBody>
          <a:bodyPr wrap="square">
            <a:spAutoFit/>
          </a:bodyPr>
          <a:lstStyle/>
          <a:p>
            <a:pPr marL="539750" lvl="1" indent="-285750" algn="just" fontAlgn="base">
              <a:lnSpc>
                <a:spcPct val="150000"/>
              </a:lnSpc>
              <a:spcBef>
                <a:spcPct val="0"/>
              </a:spcBef>
              <a:spcAft>
                <a:spcPct val="0"/>
              </a:spcAft>
              <a:buFont typeface="Wingdings" panose="05000000000000000000" pitchFamily="2" charset="2"/>
              <a:buChar char="Ø"/>
            </a:pPr>
            <a:r>
              <a:rPr lang="en-US" altLang="zh-CN" sz="1600" dirty="0">
                <a:solidFill>
                  <a:srgbClr val="000000"/>
                </a:solidFill>
                <a:latin typeface="宋体" pitchFamily="2" charset="-122"/>
                <a:ea typeface="宋体" pitchFamily="2" charset="-122"/>
              </a:rPr>
              <a:t>2014</a:t>
            </a:r>
            <a:r>
              <a:rPr lang="zh-CN" altLang="zh-CN" sz="1600" dirty="0">
                <a:solidFill>
                  <a:srgbClr val="000000"/>
                </a:solidFill>
                <a:latin typeface="宋体" pitchFamily="2" charset="-122"/>
                <a:ea typeface="宋体" pitchFamily="2" charset="-122"/>
              </a:rPr>
              <a:t>年</a:t>
            </a:r>
            <a:r>
              <a:rPr lang="en-US" altLang="zh-CN" sz="1600" dirty="0">
                <a:solidFill>
                  <a:srgbClr val="000000"/>
                </a:solidFill>
                <a:latin typeface="宋体" pitchFamily="2" charset="-122"/>
                <a:ea typeface="宋体" pitchFamily="2" charset="-122"/>
              </a:rPr>
              <a:t>6</a:t>
            </a:r>
            <a:r>
              <a:rPr lang="zh-CN" altLang="zh-CN" sz="1600" dirty="0">
                <a:solidFill>
                  <a:srgbClr val="000000"/>
                </a:solidFill>
                <a:latin typeface="宋体" pitchFamily="2" charset="-122"/>
                <a:ea typeface="宋体" pitchFamily="2" charset="-122"/>
              </a:rPr>
              <a:t>月，安全厂商</a:t>
            </a:r>
            <a:r>
              <a:rPr lang="en-US" altLang="zh-CN" sz="1600" dirty="0">
                <a:solidFill>
                  <a:srgbClr val="000000"/>
                </a:solidFill>
                <a:latin typeface="宋体" pitchFamily="2" charset="-122"/>
                <a:ea typeface="宋体" pitchFamily="2" charset="-122"/>
              </a:rPr>
              <a:t>F-Secure</a:t>
            </a:r>
            <a:r>
              <a:rPr lang="zh-CN" altLang="zh-CN" sz="1600" dirty="0">
                <a:solidFill>
                  <a:srgbClr val="000000"/>
                </a:solidFill>
                <a:latin typeface="宋体" pitchFamily="2" charset="-122"/>
                <a:ea typeface="宋体" pitchFamily="2" charset="-122"/>
              </a:rPr>
              <a:t>发现</a:t>
            </a:r>
            <a:r>
              <a:rPr lang="zh-CN" altLang="en-US" sz="1600" dirty="0">
                <a:solidFill>
                  <a:srgbClr val="000000"/>
                </a:solidFill>
                <a:latin typeface="宋体" pitchFamily="2" charset="-122"/>
                <a:ea typeface="宋体" pitchFamily="2" charset="-122"/>
              </a:rPr>
              <a:t>“</a:t>
            </a:r>
            <a:r>
              <a:rPr lang="en-US" altLang="zh-CN" sz="1600" dirty="0" err="1">
                <a:solidFill>
                  <a:srgbClr val="000000"/>
                </a:solidFill>
                <a:latin typeface="宋体" pitchFamily="2" charset="-122"/>
                <a:ea typeface="宋体" pitchFamily="2" charset="-122"/>
              </a:rPr>
              <a:t>Havex</a:t>
            </a:r>
            <a:r>
              <a:rPr lang="zh-CN" altLang="zh-CN" sz="1600" dirty="0">
                <a:solidFill>
                  <a:srgbClr val="000000"/>
                </a:solidFill>
                <a:latin typeface="宋体" pitchFamily="2" charset="-122"/>
                <a:ea typeface="宋体" pitchFamily="2" charset="-122"/>
              </a:rPr>
              <a:t>病毒</a:t>
            </a:r>
            <a:r>
              <a:rPr lang="zh-CN" altLang="en-US" sz="1600" dirty="0">
                <a:solidFill>
                  <a:srgbClr val="000000"/>
                </a:solidFill>
                <a:latin typeface="宋体" pitchFamily="2" charset="-122"/>
                <a:ea typeface="宋体" pitchFamily="2" charset="-122"/>
              </a:rPr>
              <a:t>”</a:t>
            </a:r>
            <a:r>
              <a:rPr lang="zh-CN" altLang="zh-CN" sz="1600" dirty="0">
                <a:solidFill>
                  <a:srgbClr val="000000"/>
                </a:solidFill>
                <a:latin typeface="宋体" pitchFamily="2" charset="-122"/>
                <a:ea typeface="宋体" pitchFamily="2" charset="-122"/>
              </a:rPr>
              <a:t>，</a:t>
            </a:r>
            <a:r>
              <a:rPr lang="en-US" altLang="zh-CN" sz="1600" dirty="0">
                <a:solidFill>
                  <a:srgbClr val="000000"/>
                </a:solidFill>
                <a:latin typeface="宋体" pitchFamily="2" charset="-122"/>
                <a:ea typeface="宋体" pitchFamily="2" charset="-122"/>
              </a:rPr>
              <a:t>ICS-CERT</a:t>
            </a:r>
            <a:r>
              <a:rPr lang="zh-CN" altLang="en-US" sz="1600" dirty="0">
                <a:solidFill>
                  <a:srgbClr val="000000"/>
                </a:solidFill>
                <a:latin typeface="宋体" pitchFamily="2" charset="-122"/>
                <a:ea typeface="宋体" pitchFamily="2" charset="-122"/>
              </a:rPr>
              <a:t>发布安全通行，</a:t>
            </a:r>
            <a:r>
              <a:rPr lang="zh-CN" altLang="zh-CN" sz="1600" dirty="0">
                <a:solidFill>
                  <a:srgbClr val="000000"/>
                </a:solidFill>
                <a:latin typeface="宋体" pitchFamily="2" charset="-122"/>
                <a:ea typeface="宋体" pitchFamily="2" charset="-122"/>
              </a:rPr>
              <a:t>该病毒主要攻击</a:t>
            </a:r>
            <a:r>
              <a:rPr lang="zh-CN" altLang="zh-CN" sz="1600" b="1" dirty="0">
                <a:solidFill>
                  <a:srgbClr val="000000"/>
                </a:solidFill>
                <a:latin typeface="宋体" pitchFamily="2" charset="-122"/>
                <a:ea typeface="宋体" pitchFamily="2" charset="-122"/>
              </a:rPr>
              <a:t>能源行业</a:t>
            </a:r>
            <a:r>
              <a:rPr lang="en-US" altLang="zh-CN" sz="1600" b="1" dirty="0">
                <a:solidFill>
                  <a:srgbClr val="000000"/>
                </a:solidFill>
                <a:latin typeface="宋体" pitchFamily="2" charset="-122"/>
                <a:ea typeface="宋体" pitchFamily="2" charset="-122"/>
              </a:rPr>
              <a:t>(</a:t>
            </a:r>
            <a:r>
              <a:rPr lang="zh-CN" altLang="zh-CN" sz="1600" b="1" dirty="0">
                <a:solidFill>
                  <a:srgbClr val="000000"/>
                </a:solidFill>
                <a:latin typeface="宋体" pitchFamily="2" charset="-122"/>
                <a:ea typeface="宋体" pitchFamily="2" charset="-122"/>
              </a:rPr>
              <a:t>水电大坝、核电站、电网</a:t>
            </a:r>
            <a:r>
              <a:rPr lang="en-US" altLang="zh-CN" sz="1600" b="1" dirty="0">
                <a:solidFill>
                  <a:srgbClr val="000000"/>
                </a:solidFill>
                <a:latin typeface="宋体" pitchFamily="2" charset="-122"/>
                <a:ea typeface="宋体" pitchFamily="2" charset="-122"/>
              </a:rPr>
              <a:t>)</a:t>
            </a:r>
            <a:r>
              <a:rPr lang="zh-CN" altLang="en-US" sz="1600" dirty="0">
                <a:solidFill>
                  <a:srgbClr val="000000"/>
                </a:solidFill>
                <a:latin typeface="宋体" pitchFamily="2" charset="-122"/>
                <a:ea typeface="宋体" pitchFamily="2" charset="-122"/>
              </a:rPr>
              <a:t>。</a:t>
            </a:r>
            <a:endParaRPr lang="en-US" altLang="zh-CN" sz="1600" dirty="0">
              <a:solidFill>
                <a:srgbClr val="000000"/>
              </a:solidFill>
              <a:latin typeface="宋体" pitchFamily="2" charset="-122"/>
              <a:ea typeface="宋体" pitchFamily="2" charset="-122"/>
            </a:endParaRPr>
          </a:p>
          <a:p>
            <a:pPr marL="539750" lvl="1" indent="-285750" algn="just" fontAlgn="base">
              <a:lnSpc>
                <a:spcPct val="150000"/>
              </a:lnSpc>
              <a:spcBef>
                <a:spcPct val="0"/>
              </a:spcBef>
              <a:spcAft>
                <a:spcPct val="0"/>
              </a:spcAft>
              <a:buFont typeface="Wingdings" panose="05000000000000000000" pitchFamily="2" charset="2"/>
              <a:buChar char="Ø"/>
            </a:pPr>
            <a:r>
              <a:rPr lang="en-US" altLang="zh-CN" sz="1600" dirty="0" err="1">
                <a:solidFill>
                  <a:srgbClr val="000000"/>
                </a:solidFill>
                <a:latin typeface="宋体" pitchFamily="2" charset="-122"/>
                <a:ea typeface="宋体" pitchFamily="2" charset="-122"/>
              </a:rPr>
              <a:t>Havex</a:t>
            </a:r>
            <a:r>
              <a:rPr lang="zh-CN" altLang="en-US" sz="1600" dirty="0">
                <a:solidFill>
                  <a:srgbClr val="000000"/>
                </a:solidFill>
                <a:latin typeface="宋体" pitchFamily="2" charset="-122"/>
                <a:ea typeface="宋体" pitchFamily="2" charset="-122"/>
              </a:rPr>
              <a:t>被编写来感染</a:t>
            </a:r>
            <a:r>
              <a:rPr lang="en-US" altLang="zh-CN" sz="1600" dirty="0">
                <a:solidFill>
                  <a:srgbClr val="000000"/>
                </a:solidFill>
                <a:latin typeface="宋体" pitchFamily="2" charset="-122"/>
                <a:ea typeface="宋体" pitchFamily="2" charset="-122"/>
              </a:rPr>
              <a:t>SCADA</a:t>
            </a:r>
            <a:r>
              <a:rPr lang="zh-CN" altLang="en-US" sz="1600" dirty="0">
                <a:solidFill>
                  <a:srgbClr val="000000"/>
                </a:solidFill>
                <a:latin typeface="宋体" pitchFamily="2" charset="-122"/>
                <a:ea typeface="宋体" pitchFamily="2" charset="-122"/>
              </a:rPr>
              <a:t>和工控系统中使用的工业控制软件，这种木马可能有能力禁用</a:t>
            </a:r>
            <a:r>
              <a:rPr lang="zh-CN" altLang="zh-CN" sz="1600" dirty="0">
                <a:solidFill>
                  <a:srgbClr val="000000"/>
                </a:solidFill>
                <a:latin typeface="宋体" pitchFamily="2" charset="-122"/>
                <a:ea typeface="宋体" pitchFamily="2" charset="-122"/>
              </a:rPr>
              <a:t>水电大坝、使核电站过载</a:t>
            </a:r>
            <a:r>
              <a:rPr lang="zh-CN" altLang="en-US" sz="1600" dirty="0">
                <a:solidFill>
                  <a:srgbClr val="000000"/>
                </a:solidFill>
                <a:latin typeface="宋体" pitchFamily="2" charset="-122"/>
                <a:ea typeface="宋体" pitchFamily="2" charset="-122"/>
              </a:rPr>
              <a:t>、甚至可以做到按一下键盘就关闭一个国家的电网。</a:t>
            </a:r>
            <a:endParaRPr lang="en-US" altLang="zh-CN" sz="1600" dirty="0">
              <a:solidFill>
                <a:srgbClr val="000000"/>
              </a:solidFill>
              <a:latin typeface="宋体" pitchFamily="2" charset="-122"/>
              <a:ea typeface="宋体" pitchFamily="2" charset="-122"/>
            </a:endParaRPr>
          </a:p>
          <a:p>
            <a:pPr marL="539750" lvl="1" indent="-285750" algn="just" fontAlgn="base">
              <a:lnSpc>
                <a:spcPct val="150000"/>
              </a:lnSpc>
              <a:spcBef>
                <a:spcPct val="0"/>
              </a:spcBef>
              <a:spcAft>
                <a:spcPct val="0"/>
              </a:spcAft>
              <a:buFont typeface="Wingdings" panose="05000000000000000000" pitchFamily="2" charset="2"/>
              <a:buChar char="Ø"/>
            </a:pPr>
            <a:r>
              <a:rPr lang="zh-CN" altLang="en-US" sz="1600" dirty="0">
                <a:solidFill>
                  <a:srgbClr val="000000"/>
                </a:solidFill>
                <a:latin typeface="宋体" pitchFamily="2" charset="-122"/>
                <a:ea typeface="宋体" pitchFamily="2" charset="-122"/>
              </a:rPr>
              <a:t>近来被用于从事工业间谍活动，主要攻击对象是欧洲的许多使用和开发工业应用程序和机械设备的公司。</a:t>
            </a:r>
            <a:endParaRPr lang="en-US" altLang="zh-CN" sz="1600" dirty="0">
              <a:solidFill>
                <a:srgbClr val="000000"/>
              </a:solidFill>
              <a:latin typeface="宋体" pitchFamily="2" charset="-122"/>
              <a:ea typeface="宋体" pitchFamily="2" charset="-122"/>
            </a:endParaRPr>
          </a:p>
        </p:txBody>
      </p:sp>
      <p:pic>
        <p:nvPicPr>
          <p:cNvPr id="15"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1585" y="4784776"/>
            <a:ext cx="3240360" cy="1668561"/>
          </a:xfrm>
          <a:prstGeom prst="rect">
            <a:avLst/>
          </a:prstGeom>
        </p:spPr>
      </p:pic>
      <p:pic>
        <p:nvPicPr>
          <p:cNvPr id="16"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931" y="4784776"/>
            <a:ext cx="3945507" cy="1668561"/>
          </a:xfrm>
          <a:prstGeom prst="rect">
            <a:avLst/>
          </a:prstGeom>
        </p:spPr>
      </p:pic>
      <p:grpSp>
        <p:nvGrpSpPr>
          <p:cNvPr id="17" name="组合 12"/>
          <p:cNvGrpSpPr/>
          <p:nvPr/>
        </p:nvGrpSpPr>
        <p:grpSpPr>
          <a:xfrm>
            <a:off x="2207570" y="1484784"/>
            <a:ext cx="7483869" cy="403938"/>
            <a:chOff x="785102" y="4346522"/>
            <a:chExt cx="11179371" cy="538865"/>
          </a:xfrm>
        </p:grpSpPr>
        <p:sp>
          <p:nvSpPr>
            <p:cNvPr id="18" name="矩形 13"/>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19" name="矩形 14"/>
            <p:cNvSpPr>
              <a:spLocks noChangeArrowheads="1"/>
            </p:cNvSpPr>
            <p:nvPr/>
          </p:nvSpPr>
          <p:spPr bwMode="auto">
            <a:xfrm>
              <a:off x="1490664" y="4346522"/>
              <a:ext cx="7416824" cy="52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en-US" altLang="zh-CN" kern="0" dirty="0" err="1">
                  <a:solidFill>
                    <a:srgbClr val="FFFFFF"/>
                  </a:solidFill>
                  <a:latin typeface="华康俪金黑W8(P)" pitchFamily="34" charset="-122"/>
                  <a:ea typeface="华康俪金黑W8(P)" pitchFamily="34" charset="-122"/>
                </a:rPr>
                <a:t>Havex</a:t>
              </a:r>
              <a:r>
                <a:rPr lang="zh-CN" altLang="en-US" kern="0" dirty="0">
                  <a:solidFill>
                    <a:srgbClr val="FFFFFF"/>
                  </a:solidFill>
                  <a:latin typeface="华康俪金黑W8(P)" pitchFamily="34" charset="-122"/>
                  <a:ea typeface="华康俪金黑W8(P)" pitchFamily="34" charset="-122"/>
                </a:rPr>
                <a:t>病毒</a:t>
              </a:r>
            </a:p>
          </p:txBody>
        </p:sp>
        <p:sp>
          <p:nvSpPr>
            <p:cNvPr id="20"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05</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sp>
        <p:nvSpPr>
          <p:cNvPr id="21" name="标题 1"/>
          <p:cNvSpPr txBox="1">
            <a:spLocks/>
          </p:cNvSpPr>
          <p:nvPr/>
        </p:nvSpPr>
        <p:spPr>
          <a:xfrm>
            <a:off x="1972264" y="949796"/>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14788232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7A754090-6DEB-4822-9CAC-127B14E48F17}"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101</a:t>
            </a:fld>
            <a:endParaRPr lang="en-US" altLang="zh-CN" b="1">
              <a:solidFill>
                <a:srgbClr val="FFFFFF"/>
              </a:solidFill>
            </a:endParaRPr>
          </a:p>
        </p:txBody>
      </p:sp>
      <p:sp>
        <p:nvSpPr>
          <p:cNvPr id="13" name="矩形 11"/>
          <p:cNvSpPr/>
          <p:nvPr/>
        </p:nvSpPr>
        <p:spPr>
          <a:xfrm>
            <a:off x="2423592" y="2567565"/>
            <a:ext cx="3835704" cy="3785652"/>
          </a:xfrm>
          <a:prstGeom prst="rect">
            <a:avLst/>
          </a:prstGeom>
        </p:spPr>
        <p:txBody>
          <a:bodyPr wrap="square">
            <a:spAutoFit/>
          </a:bodyPr>
          <a:lstStyle/>
          <a:p>
            <a:pPr marL="285750" indent="-285750" algn="just" fontAlgn="base">
              <a:lnSpc>
                <a:spcPct val="150000"/>
              </a:lnSpc>
              <a:spcBef>
                <a:spcPct val="0"/>
              </a:spcBef>
              <a:spcAft>
                <a:spcPct val="0"/>
              </a:spcAft>
              <a:buFont typeface="Wingdings" panose="05000000000000000000" pitchFamily="2" charset="2"/>
              <a:buChar char="Ø"/>
            </a:pPr>
            <a:r>
              <a:rPr lang="en-US" altLang="zh-CN" sz="1600" dirty="0">
                <a:solidFill>
                  <a:srgbClr val="000000"/>
                </a:solidFill>
                <a:latin typeface="宋体" pitchFamily="2" charset="-122"/>
                <a:ea typeface="宋体" pitchFamily="2" charset="-122"/>
              </a:rPr>
              <a:t>2015</a:t>
            </a:r>
            <a:r>
              <a:rPr lang="zh-CN" altLang="zh-CN" sz="1600" dirty="0">
                <a:solidFill>
                  <a:srgbClr val="000000"/>
                </a:solidFill>
                <a:latin typeface="宋体" pitchFamily="2" charset="-122"/>
                <a:ea typeface="宋体" pitchFamily="2" charset="-122"/>
              </a:rPr>
              <a:t>年</a:t>
            </a:r>
            <a:r>
              <a:rPr lang="en-US" altLang="zh-CN" sz="1600" dirty="0">
                <a:solidFill>
                  <a:srgbClr val="000000"/>
                </a:solidFill>
                <a:latin typeface="宋体" pitchFamily="2" charset="-122"/>
                <a:ea typeface="宋体" pitchFamily="2" charset="-122"/>
              </a:rPr>
              <a:t>12</a:t>
            </a:r>
            <a:r>
              <a:rPr lang="zh-CN" altLang="zh-CN" sz="1600" dirty="0">
                <a:solidFill>
                  <a:srgbClr val="000000"/>
                </a:solidFill>
                <a:latin typeface="宋体" pitchFamily="2" charset="-122"/>
                <a:ea typeface="宋体" pitchFamily="2" charset="-122"/>
              </a:rPr>
              <a:t>月，乌克兰的</a:t>
            </a:r>
            <a:r>
              <a:rPr lang="zh-CN" altLang="zh-CN" sz="1600" b="1" dirty="0">
                <a:solidFill>
                  <a:srgbClr val="000000"/>
                </a:solidFill>
                <a:latin typeface="宋体" pitchFamily="2" charset="-122"/>
                <a:ea typeface="宋体" pitchFamily="2" charset="-122"/>
              </a:rPr>
              <a:t>国家电网</a:t>
            </a:r>
            <a:r>
              <a:rPr lang="zh-CN" altLang="zh-CN" sz="1600" dirty="0">
                <a:solidFill>
                  <a:srgbClr val="000000"/>
                </a:solidFill>
                <a:latin typeface="宋体" pitchFamily="2" charset="-122"/>
                <a:ea typeface="宋体" pitchFamily="2" charset="-122"/>
              </a:rPr>
              <a:t>中被植入了恶意软件</a:t>
            </a:r>
            <a:r>
              <a:rPr lang="en-US" altLang="zh-CN" sz="1600" dirty="0" err="1">
                <a:solidFill>
                  <a:srgbClr val="000000"/>
                </a:solidFill>
                <a:latin typeface="宋体" pitchFamily="2" charset="-122"/>
                <a:ea typeface="宋体" pitchFamily="2" charset="-122"/>
              </a:rPr>
              <a:t>BlackEnergy</a:t>
            </a:r>
            <a:r>
              <a:rPr lang="zh-CN" altLang="zh-CN" sz="1600" dirty="0">
                <a:solidFill>
                  <a:srgbClr val="000000"/>
                </a:solidFill>
                <a:latin typeface="宋体" pitchFamily="2" charset="-122"/>
                <a:ea typeface="宋体" pitchFamily="2" charset="-122"/>
              </a:rPr>
              <a:t>，导致发电站意外关闭，造成地区大规模电力瘫痪；</a:t>
            </a:r>
            <a:endParaRPr lang="en-US" altLang="zh-CN" sz="1600" dirty="0">
              <a:solidFill>
                <a:srgbClr val="000000"/>
              </a:solidFill>
              <a:latin typeface="宋体" pitchFamily="2" charset="-122"/>
              <a:ea typeface="宋体" pitchFamily="2" charset="-122"/>
            </a:endParaRPr>
          </a:p>
          <a:p>
            <a:pPr marL="285750" indent="-285750" algn="just" fontAlgn="base">
              <a:lnSpc>
                <a:spcPct val="150000"/>
              </a:lnSpc>
              <a:spcBef>
                <a:spcPct val="0"/>
              </a:spcBef>
              <a:spcAft>
                <a:spcPct val="0"/>
              </a:spcAft>
              <a:buFont typeface="Wingdings" panose="05000000000000000000" pitchFamily="2" charset="2"/>
              <a:buChar char="Ø"/>
            </a:pPr>
            <a:r>
              <a:rPr lang="en-US" altLang="zh-CN" sz="1600" dirty="0">
                <a:solidFill>
                  <a:srgbClr val="000000"/>
                </a:solidFill>
                <a:latin typeface="宋体" pitchFamily="2" charset="-122"/>
                <a:ea typeface="宋体" pitchFamily="2" charset="-122"/>
              </a:rPr>
              <a:t>2016</a:t>
            </a:r>
            <a:r>
              <a:rPr lang="zh-CN" altLang="zh-CN" sz="1600" dirty="0">
                <a:solidFill>
                  <a:srgbClr val="000000"/>
                </a:solidFill>
                <a:latin typeface="宋体" pitchFamily="2" charset="-122"/>
                <a:ea typeface="宋体" pitchFamily="2" charset="-122"/>
              </a:rPr>
              <a:t>年</a:t>
            </a:r>
            <a:r>
              <a:rPr lang="en-US" altLang="zh-CN" sz="1600" dirty="0">
                <a:solidFill>
                  <a:srgbClr val="000000"/>
                </a:solidFill>
                <a:latin typeface="宋体" pitchFamily="2" charset="-122"/>
                <a:ea typeface="宋体" pitchFamily="2" charset="-122"/>
              </a:rPr>
              <a:t>1</a:t>
            </a:r>
            <a:r>
              <a:rPr lang="zh-CN" altLang="zh-CN" sz="1600" dirty="0">
                <a:solidFill>
                  <a:srgbClr val="000000"/>
                </a:solidFill>
                <a:latin typeface="宋体" pitchFamily="2" charset="-122"/>
                <a:ea typeface="宋体" pitchFamily="2" charset="-122"/>
              </a:rPr>
              <a:t>月，以色列</a:t>
            </a:r>
            <a:r>
              <a:rPr lang="zh-CN" altLang="zh-CN" sz="1600" b="1" dirty="0">
                <a:solidFill>
                  <a:srgbClr val="000000"/>
                </a:solidFill>
                <a:latin typeface="宋体" pitchFamily="2" charset="-122"/>
                <a:ea typeface="宋体" pitchFamily="2" charset="-122"/>
              </a:rPr>
              <a:t>国家电力局</a:t>
            </a:r>
            <a:r>
              <a:rPr lang="zh-CN" altLang="zh-CN" sz="1600" dirty="0">
                <a:solidFill>
                  <a:srgbClr val="000000"/>
                </a:solidFill>
                <a:latin typeface="宋体" pitchFamily="2" charset="-122"/>
                <a:ea typeface="宋体" pitchFamily="2" charset="-122"/>
              </a:rPr>
              <a:t>网络受到勒索软件</a:t>
            </a:r>
            <a:r>
              <a:rPr lang="en-US" altLang="zh-CN" sz="1600" dirty="0">
                <a:solidFill>
                  <a:srgbClr val="000000"/>
                </a:solidFill>
                <a:latin typeface="宋体" pitchFamily="2" charset="-122"/>
                <a:ea typeface="宋体" pitchFamily="2" charset="-122"/>
              </a:rPr>
              <a:t>ransomware</a:t>
            </a:r>
            <a:r>
              <a:rPr lang="zh-CN" altLang="zh-CN" sz="1600" dirty="0">
                <a:solidFill>
                  <a:srgbClr val="000000"/>
                </a:solidFill>
                <a:latin typeface="宋体" pitchFamily="2" charset="-122"/>
                <a:ea typeface="宋体" pitchFamily="2" charset="-122"/>
              </a:rPr>
              <a:t>攻击，攻击者通过发送钓鱼邮件诱骗收件人执行恶意代码，加密电脑中相关内容，电力供应系统受到重大网络攻击侵袭，近</a:t>
            </a:r>
            <a:r>
              <a:rPr lang="en-US" altLang="zh-CN" sz="1600" dirty="0">
                <a:solidFill>
                  <a:srgbClr val="000000"/>
                </a:solidFill>
                <a:latin typeface="宋体" pitchFamily="2" charset="-122"/>
                <a:ea typeface="宋体" pitchFamily="2" charset="-122"/>
              </a:rPr>
              <a:t>70</a:t>
            </a:r>
            <a:r>
              <a:rPr lang="zh-CN" altLang="zh-CN" sz="1600" dirty="0">
                <a:solidFill>
                  <a:srgbClr val="000000"/>
                </a:solidFill>
                <a:latin typeface="宋体" pitchFamily="2" charset="-122"/>
                <a:ea typeface="宋体" pitchFamily="2" charset="-122"/>
              </a:rPr>
              <a:t>万民众遭受停电困扰。</a:t>
            </a:r>
            <a:endParaRPr lang="zh-CN" altLang="en-US" sz="1600" dirty="0">
              <a:solidFill>
                <a:srgbClr val="000000"/>
              </a:solidFill>
              <a:latin typeface="宋体" pitchFamily="2" charset="-122"/>
              <a:ea typeface="宋体" pitchFamily="2" charset="-122"/>
            </a:endParaRPr>
          </a:p>
        </p:txBody>
      </p:sp>
      <p:pic>
        <p:nvPicPr>
          <p:cNvPr id="1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8299" y="3431661"/>
            <a:ext cx="3245101" cy="1728192"/>
          </a:xfrm>
          <a:prstGeom prst="rect">
            <a:avLst/>
          </a:prstGeom>
        </p:spPr>
      </p:pic>
      <p:grpSp>
        <p:nvGrpSpPr>
          <p:cNvPr id="15" name="组合 10"/>
          <p:cNvGrpSpPr/>
          <p:nvPr/>
        </p:nvGrpSpPr>
        <p:grpSpPr>
          <a:xfrm>
            <a:off x="2325062" y="1772817"/>
            <a:ext cx="7803387" cy="403937"/>
            <a:chOff x="785102" y="4346523"/>
            <a:chExt cx="11179371" cy="538864"/>
          </a:xfrm>
        </p:grpSpPr>
        <p:sp>
          <p:nvSpPr>
            <p:cNvPr id="16" name="矩形 12"/>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17" name="矩形 13"/>
            <p:cNvSpPr>
              <a:spLocks noChangeArrowheads="1"/>
            </p:cNvSpPr>
            <p:nvPr/>
          </p:nvSpPr>
          <p:spPr bwMode="auto">
            <a:xfrm>
              <a:off x="1490664" y="4346523"/>
              <a:ext cx="7416825" cy="52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攻击电力系统的攻击</a:t>
              </a:r>
            </a:p>
          </p:txBody>
        </p:sp>
        <p:sp>
          <p:nvSpPr>
            <p:cNvPr id="18"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06</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sp>
        <p:nvSpPr>
          <p:cNvPr id="19" name="标题 1"/>
          <p:cNvSpPr txBox="1">
            <a:spLocks/>
          </p:cNvSpPr>
          <p:nvPr/>
        </p:nvSpPr>
        <p:spPr>
          <a:xfrm>
            <a:off x="2086564" y="1093812"/>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3798163272"/>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DCBE54DB-D5D2-4E57-BD77-DEFF55C29F6B}"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102</a:t>
            </a:fld>
            <a:endParaRPr lang="en-US" altLang="zh-CN" b="1">
              <a:solidFill>
                <a:srgbClr val="FFFFFF"/>
              </a:solidFill>
            </a:endParaRPr>
          </a:p>
        </p:txBody>
      </p:sp>
      <p:pic>
        <p:nvPicPr>
          <p:cNvPr id="15"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2575" y="4086894"/>
            <a:ext cx="4389945" cy="2424298"/>
          </a:xfrm>
          <a:prstGeom prst="rect">
            <a:avLst/>
          </a:prstGeom>
        </p:spPr>
      </p:pic>
      <p:sp>
        <p:nvSpPr>
          <p:cNvPr id="16" name="矩形 7"/>
          <p:cNvSpPr/>
          <p:nvPr/>
        </p:nvSpPr>
        <p:spPr>
          <a:xfrm>
            <a:off x="1991545" y="2486506"/>
            <a:ext cx="4651213" cy="1446550"/>
          </a:xfrm>
          <a:prstGeom prst="rect">
            <a:avLst/>
          </a:prstGeom>
        </p:spPr>
        <p:txBody>
          <a:bodyPr wrap="square">
            <a:spAutoFit/>
          </a:bodyPr>
          <a:lstStyle/>
          <a:p>
            <a:pPr marL="539750" lvl="1" indent="-285750" algn="just" fontAlgn="base">
              <a:lnSpc>
                <a:spcPct val="110000"/>
              </a:lnSpc>
              <a:spcBef>
                <a:spcPct val="0"/>
              </a:spcBef>
              <a:spcAft>
                <a:spcPct val="0"/>
              </a:spcAft>
              <a:buFont typeface="Wingdings" panose="05000000000000000000" pitchFamily="2" charset="2"/>
              <a:buChar char="Ø"/>
            </a:pPr>
            <a:r>
              <a:rPr lang="zh-CN" altLang="zh-CN" sz="1600" dirty="0">
                <a:solidFill>
                  <a:srgbClr val="000000"/>
                </a:solidFill>
                <a:latin typeface="宋体" pitchFamily="2" charset="-122"/>
                <a:ea typeface="宋体" pitchFamily="2" charset="-122"/>
              </a:rPr>
              <a:t>截至</a:t>
            </a:r>
            <a:r>
              <a:rPr lang="en-US" altLang="zh-CN" sz="1600" dirty="0">
                <a:solidFill>
                  <a:srgbClr val="000000"/>
                </a:solidFill>
                <a:latin typeface="宋体" pitchFamily="2" charset="-122"/>
                <a:ea typeface="宋体" pitchFamily="2" charset="-122"/>
              </a:rPr>
              <a:t>2015</a:t>
            </a:r>
            <a:r>
              <a:rPr lang="zh-CN" altLang="zh-CN" sz="1600" dirty="0">
                <a:solidFill>
                  <a:srgbClr val="000000"/>
                </a:solidFill>
                <a:latin typeface="宋体" pitchFamily="2" charset="-122"/>
                <a:ea typeface="宋体" pitchFamily="2" charset="-122"/>
              </a:rPr>
              <a:t>年</a:t>
            </a:r>
            <a:r>
              <a:rPr lang="en-US" altLang="zh-CN" sz="1600" dirty="0">
                <a:solidFill>
                  <a:srgbClr val="000000"/>
                </a:solidFill>
                <a:latin typeface="宋体" pitchFamily="2" charset="-122"/>
                <a:ea typeface="宋体" pitchFamily="2" charset="-122"/>
              </a:rPr>
              <a:t>9</a:t>
            </a:r>
            <a:r>
              <a:rPr lang="zh-CN" altLang="zh-CN" sz="1600" dirty="0">
                <a:solidFill>
                  <a:srgbClr val="000000"/>
                </a:solidFill>
                <a:latin typeface="宋体" pitchFamily="2" charset="-122"/>
                <a:ea typeface="宋体" pitchFamily="2" charset="-122"/>
              </a:rPr>
              <a:t>月，一种名为“幽灵推（</a:t>
            </a:r>
            <a:r>
              <a:rPr lang="en-US" altLang="zh-CN" sz="1600" dirty="0">
                <a:solidFill>
                  <a:srgbClr val="000000"/>
                </a:solidFill>
                <a:latin typeface="宋体" pitchFamily="2" charset="-122"/>
                <a:ea typeface="宋体" pitchFamily="2" charset="-122"/>
              </a:rPr>
              <a:t>Ghost Push</a:t>
            </a:r>
            <a:r>
              <a:rPr lang="zh-CN" altLang="zh-CN" sz="1600" dirty="0">
                <a:solidFill>
                  <a:srgbClr val="000000"/>
                </a:solidFill>
                <a:latin typeface="宋体" pitchFamily="2" charset="-122"/>
                <a:ea typeface="宋体" pitchFamily="2" charset="-122"/>
              </a:rPr>
              <a:t>）的病毒感染了全球大量</a:t>
            </a:r>
            <a:r>
              <a:rPr lang="zh-CN" altLang="zh-CN" sz="1600" b="1" dirty="0">
                <a:solidFill>
                  <a:srgbClr val="000000"/>
                </a:solidFill>
                <a:latin typeface="宋体" pitchFamily="2" charset="-122"/>
                <a:ea typeface="宋体" pitchFamily="2" charset="-122"/>
              </a:rPr>
              <a:t>安卓手机</a:t>
            </a:r>
            <a:r>
              <a:rPr lang="zh-CN" altLang="zh-CN" sz="1600" dirty="0">
                <a:solidFill>
                  <a:srgbClr val="000000"/>
                </a:solidFill>
                <a:latin typeface="宋体" pitchFamily="2" charset="-122"/>
                <a:ea typeface="宋体" pitchFamily="2" charset="-122"/>
              </a:rPr>
              <a:t>，每日有超过</a:t>
            </a:r>
            <a:r>
              <a:rPr lang="en-US" altLang="zh-CN" sz="1600" dirty="0">
                <a:solidFill>
                  <a:srgbClr val="000000"/>
                </a:solidFill>
                <a:latin typeface="宋体" pitchFamily="2" charset="-122"/>
                <a:ea typeface="宋体" pitchFamily="2" charset="-122"/>
              </a:rPr>
              <a:t>60</a:t>
            </a:r>
            <a:r>
              <a:rPr lang="zh-CN" altLang="zh-CN" sz="1600" dirty="0">
                <a:solidFill>
                  <a:srgbClr val="000000"/>
                </a:solidFill>
                <a:latin typeface="宋体" pitchFamily="2" charset="-122"/>
                <a:ea typeface="宋体" pitchFamily="2" charset="-122"/>
              </a:rPr>
              <a:t>万台手机中毒。病毒自带</a:t>
            </a:r>
            <a:r>
              <a:rPr lang="en-US" altLang="zh-CN" sz="1600" dirty="0">
                <a:solidFill>
                  <a:srgbClr val="000000"/>
                </a:solidFill>
                <a:latin typeface="宋体" pitchFamily="2" charset="-122"/>
                <a:ea typeface="宋体" pitchFamily="2" charset="-122"/>
              </a:rPr>
              <a:t>Root</a:t>
            </a:r>
            <a:r>
              <a:rPr lang="zh-CN" altLang="zh-CN" sz="1600" dirty="0">
                <a:solidFill>
                  <a:srgbClr val="000000"/>
                </a:solidFill>
                <a:latin typeface="宋体" pitchFamily="2" charset="-122"/>
                <a:ea typeface="宋体" pitchFamily="2" charset="-122"/>
              </a:rPr>
              <a:t>功能，会先对手机进行</a:t>
            </a:r>
            <a:r>
              <a:rPr lang="en-US" altLang="zh-CN" sz="1600" dirty="0">
                <a:solidFill>
                  <a:srgbClr val="000000"/>
                </a:solidFill>
                <a:latin typeface="宋体" pitchFamily="2" charset="-122"/>
                <a:ea typeface="宋体" pitchFamily="2" charset="-122"/>
              </a:rPr>
              <a:t>Root</a:t>
            </a:r>
            <a:r>
              <a:rPr lang="zh-CN" altLang="zh-CN" sz="1600" dirty="0">
                <a:solidFill>
                  <a:srgbClr val="000000"/>
                </a:solidFill>
                <a:latin typeface="宋体" pitchFamily="2" charset="-122"/>
                <a:ea typeface="宋体" pitchFamily="2" charset="-122"/>
              </a:rPr>
              <a:t>操作，获取系统最高权限</a:t>
            </a:r>
            <a:r>
              <a:rPr lang="zh-CN" altLang="en-US" sz="1600" dirty="0">
                <a:solidFill>
                  <a:srgbClr val="000000"/>
                </a:solidFill>
                <a:latin typeface="宋体" pitchFamily="2" charset="-122"/>
                <a:ea typeface="宋体" pitchFamily="2" charset="-122"/>
              </a:rPr>
              <a:t>，再执行恶意代码</a:t>
            </a:r>
            <a:r>
              <a:rPr lang="zh-CN" altLang="zh-CN" sz="1600" dirty="0">
                <a:solidFill>
                  <a:srgbClr val="000000"/>
                </a:solidFill>
                <a:latin typeface="宋体" pitchFamily="2" charset="-122"/>
                <a:ea typeface="宋体" pitchFamily="2" charset="-122"/>
              </a:rPr>
              <a:t>。</a:t>
            </a:r>
            <a:endParaRPr lang="en-US" altLang="zh-CN" sz="1600" dirty="0">
              <a:solidFill>
                <a:srgbClr val="000000"/>
              </a:solidFill>
              <a:latin typeface="宋体" pitchFamily="2" charset="-122"/>
              <a:ea typeface="宋体" pitchFamily="2" charset="-122"/>
            </a:endParaRPr>
          </a:p>
        </p:txBody>
      </p:sp>
      <p:pic>
        <p:nvPicPr>
          <p:cNvPr id="17" name="图片 8"/>
          <p:cNvPicPr/>
          <p:nvPr/>
        </p:nvPicPr>
        <p:blipFill>
          <a:blip r:embed="rId3" cstate="print">
            <a:extLst>
              <a:ext uri="{28A0092B-C50C-407E-A947-70E740481C1C}">
                <a14:useLocalDpi xmlns:a14="http://schemas.microsoft.com/office/drawing/2010/main" val="0"/>
              </a:ext>
            </a:extLst>
          </a:blip>
          <a:stretch>
            <a:fillRect/>
          </a:stretch>
        </p:blipFill>
        <p:spPr bwMode="auto">
          <a:xfrm>
            <a:off x="7067655" y="2471973"/>
            <a:ext cx="2259632" cy="1384654"/>
          </a:xfrm>
          <a:prstGeom prst="rect">
            <a:avLst/>
          </a:prstGeom>
          <a:noFill/>
          <a:ln w="9525">
            <a:noFill/>
            <a:miter lim="800000"/>
            <a:headEnd/>
            <a:tailEnd/>
          </a:ln>
        </p:spPr>
      </p:pic>
      <p:grpSp>
        <p:nvGrpSpPr>
          <p:cNvPr id="18" name="组合 13"/>
          <p:cNvGrpSpPr/>
          <p:nvPr/>
        </p:nvGrpSpPr>
        <p:grpSpPr>
          <a:xfrm>
            <a:off x="2243120" y="1926492"/>
            <a:ext cx="7483869" cy="403938"/>
            <a:chOff x="785102" y="4346522"/>
            <a:chExt cx="11179371" cy="538865"/>
          </a:xfrm>
        </p:grpSpPr>
        <p:sp>
          <p:nvSpPr>
            <p:cNvPr id="19" name="矩形 14"/>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20" name="矩形 16"/>
            <p:cNvSpPr>
              <a:spLocks noChangeArrowheads="1"/>
            </p:cNvSpPr>
            <p:nvPr/>
          </p:nvSpPr>
          <p:spPr bwMode="auto">
            <a:xfrm>
              <a:off x="1490664" y="4346522"/>
              <a:ext cx="7416824" cy="52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手机病毒“幽灵推“</a:t>
              </a:r>
            </a:p>
          </p:txBody>
        </p:sp>
        <p:sp>
          <p:nvSpPr>
            <p:cNvPr id="21"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07</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sp>
        <p:nvSpPr>
          <p:cNvPr id="22" name="矩形 18"/>
          <p:cNvSpPr/>
          <p:nvPr/>
        </p:nvSpPr>
        <p:spPr>
          <a:xfrm>
            <a:off x="6912520" y="4918678"/>
            <a:ext cx="1900607" cy="1126462"/>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just">
              <a:lnSpc>
                <a:spcPct val="120000"/>
              </a:lnSpc>
            </a:pPr>
            <a:r>
              <a:rPr lang="zh-CN" altLang="en-US" sz="1400" dirty="0">
                <a:solidFill>
                  <a:srgbClr val="000000">
                    <a:lumMod val="65000"/>
                    <a:lumOff val="35000"/>
                  </a:srgbClr>
                </a:solidFill>
                <a:latin typeface="宋体" pitchFamily="2" charset="-122"/>
              </a:rPr>
              <a:t>超级手机病毒“幽灵推”已遍布全球，左图以不同颜色表示各地区病毒发现热度。</a:t>
            </a:r>
          </a:p>
        </p:txBody>
      </p:sp>
      <p:sp>
        <p:nvSpPr>
          <p:cNvPr id="23" name="标题 1"/>
          <p:cNvSpPr txBox="1">
            <a:spLocks/>
          </p:cNvSpPr>
          <p:nvPr/>
        </p:nvSpPr>
        <p:spPr>
          <a:xfrm>
            <a:off x="2086564" y="1093812"/>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413361143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332656"/>
            <a:ext cx="8856662" cy="647700"/>
          </a:xfrm>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3FE21A48-4D92-4CA9-AE8B-FFC37CBB8BC7}"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103</a:t>
            </a:fld>
            <a:endParaRPr lang="en-US" altLang="zh-CN" b="1">
              <a:solidFill>
                <a:srgbClr val="FFFFFF"/>
              </a:solidFill>
            </a:endParaRPr>
          </a:p>
        </p:txBody>
      </p:sp>
      <p:sp>
        <p:nvSpPr>
          <p:cNvPr id="21" name="矩形 27"/>
          <p:cNvSpPr/>
          <p:nvPr/>
        </p:nvSpPr>
        <p:spPr>
          <a:xfrm>
            <a:off x="6221637" y="4338771"/>
            <a:ext cx="1543428" cy="1476366"/>
          </a:xfrm>
          <a:prstGeom prst="rect">
            <a:avLst/>
          </a:prstGeom>
        </p:spPr>
        <p:txBody>
          <a:bodyPr wrap="square">
            <a:spAutoFit/>
          </a:bodyPr>
          <a:lstStyle/>
          <a:p>
            <a:pPr algn="just" fontAlgn="base">
              <a:lnSpc>
                <a:spcPct val="150000"/>
              </a:lnSpc>
              <a:spcBef>
                <a:spcPct val="0"/>
              </a:spcBef>
              <a:spcAft>
                <a:spcPct val="0"/>
              </a:spcAft>
            </a:pPr>
            <a:r>
              <a:rPr lang="zh-CN" altLang="en-US" sz="1199" kern="0" dirty="0">
                <a:solidFill>
                  <a:srgbClr val="FFFFFF"/>
                </a:solidFill>
                <a:latin typeface="微软雅黑" panose="020B0503020204020204" pitchFamily="34" charset="-122"/>
                <a:ea typeface="微软雅黑" panose="020B0503020204020204" pitchFamily="34" charset="-122"/>
              </a:rPr>
              <a:t>用于对安全性高、数据量小的数据进行加解密和签名。</a:t>
            </a:r>
            <a:endParaRPr lang="en-US" altLang="zh-CN" sz="1199" kern="0" dirty="0">
              <a:solidFill>
                <a:srgbClr val="FFFFFF"/>
              </a:solidFill>
              <a:latin typeface="微软雅黑" panose="020B0503020204020204" pitchFamily="34" charset="-122"/>
              <a:ea typeface="微软雅黑" panose="020B0503020204020204" pitchFamily="34" charset="-122"/>
            </a:endParaRPr>
          </a:p>
          <a:p>
            <a:pPr marL="171450" indent="-171450" algn="just" fontAlgn="base">
              <a:lnSpc>
                <a:spcPct val="150000"/>
              </a:lnSpc>
              <a:spcBef>
                <a:spcPct val="0"/>
              </a:spcBef>
              <a:spcAft>
                <a:spcPct val="0"/>
              </a:spcAft>
              <a:buFont typeface="Wingdings" panose="05000000000000000000" pitchFamily="2" charset="2"/>
              <a:buChar char="Ø"/>
            </a:pPr>
            <a:r>
              <a:rPr lang="en-US" altLang="zh-CN" sz="1199" kern="0" dirty="0">
                <a:solidFill>
                  <a:srgbClr val="FFFFFF"/>
                </a:solidFill>
                <a:latin typeface="微软雅黑" panose="020B0503020204020204" pitchFamily="34" charset="-122"/>
                <a:ea typeface="微软雅黑" panose="020B0503020204020204" pitchFamily="34" charset="-122"/>
              </a:rPr>
              <a:t>ECC</a:t>
            </a:r>
            <a:r>
              <a:rPr lang="zh-CN" altLang="en-US" sz="1199" kern="0" dirty="0">
                <a:solidFill>
                  <a:srgbClr val="FFFFFF"/>
                </a:solidFill>
                <a:latin typeface="微软雅黑" panose="020B0503020204020204" pitchFamily="34" charset="-122"/>
                <a:ea typeface="微软雅黑" panose="020B0503020204020204" pitchFamily="34" charset="-122"/>
              </a:rPr>
              <a:t>算法</a:t>
            </a:r>
            <a:endParaRPr lang="en-US" altLang="zh-CN" sz="1199" kern="0" dirty="0">
              <a:solidFill>
                <a:srgbClr val="FFFFFF"/>
              </a:solidFill>
              <a:latin typeface="微软雅黑" panose="020B0503020204020204" pitchFamily="34" charset="-122"/>
              <a:ea typeface="微软雅黑" panose="020B0503020204020204" pitchFamily="34" charset="-122"/>
            </a:endParaRPr>
          </a:p>
          <a:p>
            <a:pPr marL="171450" indent="-171450" algn="just" fontAlgn="base">
              <a:lnSpc>
                <a:spcPct val="150000"/>
              </a:lnSpc>
              <a:spcBef>
                <a:spcPct val="0"/>
              </a:spcBef>
              <a:spcAft>
                <a:spcPct val="0"/>
              </a:spcAft>
              <a:buFont typeface="Wingdings" panose="05000000000000000000" pitchFamily="2" charset="2"/>
              <a:buChar char="Ø"/>
            </a:pPr>
            <a:r>
              <a:rPr lang="en-US" altLang="zh-CN" sz="1199" kern="0" dirty="0">
                <a:solidFill>
                  <a:srgbClr val="FFFFFF"/>
                </a:solidFill>
                <a:latin typeface="微软雅黑" panose="020B0503020204020204" pitchFamily="34" charset="-122"/>
                <a:ea typeface="微软雅黑" panose="020B0503020204020204" pitchFamily="34" charset="-122"/>
              </a:rPr>
              <a:t>RSA</a:t>
            </a:r>
            <a:r>
              <a:rPr lang="zh-CN" altLang="en-US" sz="1199" kern="0" dirty="0">
                <a:solidFill>
                  <a:srgbClr val="FFFFFF"/>
                </a:solidFill>
                <a:latin typeface="微软雅黑" panose="020B0503020204020204" pitchFamily="34" charset="-122"/>
                <a:ea typeface="微软雅黑" panose="020B0503020204020204" pitchFamily="34" charset="-122"/>
              </a:rPr>
              <a:t>算法</a:t>
            </a:r>
          </a:p>
        </p:txBody>
      </p:sp>
      <p:sp>
        <p:nvSpPr>
          <p:cNvPr id="22" name="矩形 31"/>
          <p:cNvSpPr/>
          <p:nvPr/>
        </p:nvSpPr>
        <p:spPr>
          <a:xfrm>
            <a:off x="2216076" y="3618025"/>
            <a:ext cx="2304256" cy="2884376"/>
          </a:xfrm>
          <a:prstGeom prst="rect">
            <a:avLst/>
          </a:prstGeom>
          <a:solidFill>
            <a:srgbClr val="339966"/>
          </a:solidFill>
        </p:spPr>
        <p:txBody>
          <a:bodyPr wrap="square" lIns="108000" rIns="108000" anchor="ctr" anchorCtr="0">
            <a:noAutofit/>
          </a:bodyPr>
          <a:lstStyle/>
          <a:p>
            <a:pPr algn="just" fontAlgn="base">
              <a:lnSpc>
                <a:spcPct val="150000"/>
              </a:lnSpc>
              <a:spcBef>
                <a:spcPct val="0"/>
              </a:spcBef>
              <a:spcAft>
                <a:spcPct val="0"/>
              </a:spcAft>
            </a:pPr>
            <a:r>
              <a:rPr lang="zh-CN" altLang="zh-CN" sz="1199" kern="0" dirty="0">
                <a:solidFill>
                  <a:srgbClr val="FFFFFF"/>
                </a:solidFill>
                <a:latin typeface="微软雅黑" panose="020B0503020204020204" pitchFamily="34" charset="-122"/>
                <a:ea typeface="微软雅黑" panose="020B0503020204020204" pitchFamily="34" charset="-122"/>
              </a:rPr>
              <a:t>这种攻击的目的是获取嵌入式系统内存储、传递或操作的敏感信息数据；防范这类攻击的主要手段是对敏感信息数据进行加密保护，但实现加密保护需要密钥，密钥的创建、存储、使用和销毁等，需要引入能够信任的密钥管理机制以保障其安全性。此外，还可通过访问控制对敏感信息数据进行保护。</a:t>
            </a:r>
            <a:r>
              <a:rPr lang="zh-CN" altLang="en-US" sz="1199" kern="0" dirty="0">
                <a:solidFill>
                  <a:srgbClr val="FFFFFF"/>
                </a:solidFill>
                <a:latin typeface="微软雅黑" panose="020B0503020204020204" pitchFamily="34" charset="-122"/>
                <a:ea typeface="微软雅黑" panose="020B0503020204020204" pitchFamily="34" charset="-122"/>
              </a:rPr>
              <a:t> </a:t>
            </a:r>
          </a:p>
        </p:txBody>
      </p:sp>
      <p:sp>
        <p:nvSpPr>
          <p:cNvPr id="23" name="矩形 38"/>
          <p:cNvSpPr/>
          <p:nvPr/>
        </p:nvSpPr>
        <p:spPr>
          <a:xfrm>
            <a:off x="8083274" y="4507897"/>
            <a:ext cx="1543428" cy="922753"/>
          </a:xfrm>
          <a:prstGeom prst="rect">
            <a:avLst/>
          </a:prstGeom>
        </p:spPr>
        <p:txBody>
          <a:bodyPr wrap="square">
            <a:spAutoFit/>
          </a:bodyPr>
          <a:lstStyle/>
          <a:p>
            <a:pPr marL="171450" indent="-171450" algn="just" fontAlgn="base">
              <a:lnSpc>
                <a:spcPct val="150000"/>
              </a:lnSpc>
              <a:spcBef>
                <a:spcPct val="0"/>
              </a:spcBef>
              <a:spcAft>
                <a:spcPct val="0"/>
              </a:spcAft>
              <a:buFont typeface="Wingdings" panose="05000000000000000000" pitchFamily="2" charset="2"/>
              <a:buChar char="Ø"/>
            </a:pPr>
            <a:r>
              <a:rPr lang="en-US" altLang="zh-CN" sz="1199" kern="0" dirty="0">
                <a:solidFill>
                  <a:srgbClr val="FFFFFF"/>
                </a:solidFill>
                <a:latin typeface="微软雅黑" panose="020B0503020204020204" pitchFamily="34" charset="-122"/>
                <a:ea typeface="微软雅黑" panose="020B0503020204020204" pitchFamily="34" charset="-122"/>
              </a:rPr>
              <a:t>SM2</a:t>
            </a:r>
            <a:r>
              <a:rPr lang="zh-CN" altLang="en-US" sz="1199" kern="0" dirty="0">
                <a:solidFill>
                  <a:srgbClr val="FFFFFF"/>
                </a:solidFill>
                <a:latin typeface="微软雅黑" panose="020B0503020204020204" pitchFamily="34" charset="-122"/>
                <a:ea typeface="微软雅黑" panose="020B0503020204020204" pitchFamily="34" charset="-122"/>
              </a:rPr>
              <a:t>算法</a:t>
            </a:r>
            <a:endParaRPr lang="en-US" altLang="zh-CN" sz="1199" kern="0" dirty="0">
              <a:solidFill>
                <a:srgbClr val="FFFFFF"/>
              </a:solidFill>
              <a:latin typeface="微软雅黑" panose="020B0503020204020204" pitchFamily="34" charset="-122"/>
              <a:ea typeface="微软雅黑" panose="020B0503020204020204" pitchFamily="34" charset="-122"/>
            </a:endParaRPr>
          </a:p>
          <a:p>
            <a:pPr marL="171450" indent="-171450" algn="just" fontAlgn="base">
              <a:lnSpc>
                <a:spcPct val="150000"/>
              </a:lnSpc>
              <a:spcBef>
                <a:spcPct val="0"/>
              </a:spcBef>
              <a:spcAft>
                <a:spcPct val="0"/>
              </a:spcAft>
              <a:buFont typeface="Wingdings" panose="05000000000000000000" pitchFamily="2" charset="2"/>
              <a:buChar char="Ø"/>
            </a:pPr>
            <a:r>
              <a:rPr lang="en-US" altLang="zh-CN" sz="1199" kern="0" dirty="0">
                <a:solidFill>
                  <a:srgbClr val="FFFFFF"/>
                </a:solidFill>
                <a:latin typeface="微软雅黑" panose="020B0503020204020204" pitchFamily="34" charset="-122"/>
                <a:ea typeface="微软雅黑" panose="020B0503020204020204" pitchFamily="34" charset="-122"/>
              </a:rPr>
              <a:t>SM3</a:t>
            </a:r>
            <a:r>
              <a:rPr lang="zh-CN" altLang="en-US" sz="1199" kern="0" dirty="0">
                <a:solidFill>
                  <a:srgbClr val="FFFFFF"/>
                </a:solidFill>
                <a:latin typeface="微软雅黑" panose="020B0503020204020204" pitchFamily="34" charset="-122"/>
                <a:ea typeface="微软雅黑" panose="020B0503020204020204" pitchFamily="34" charset="-122"/>
              </a:rPr>
              <a:t>算法</a:t>
            </a:r>
            <a:endParaRPr lang="en-US" altLang="zh-CN" sz="1199" kern="0" dirty="0">
              <a:solidFill>
                <a:srgbClr val="FFFFFF"/>
              </a:solidFill>
              <a:latin typeface="微软雅黑" panose="020B0503020204020204" pitchFamily="34" charset="-122"/>
              <a:ea typeface="微软雅黑" panose="020B0503020204020204" pitchFamily="34" charset="-122"/>
            </a:endParaRPr>
          </a:p>
          <a:p>
            <a:pPr marL="171450" indent="-171450" algn="just" fontAlgn="base">
              <a:lnSpc>
                <a:spcPct val="150000"/>
              </a:lnSpc>
              <a:spcBef>
                <a:spcPct val="0"/>
              </a:spcBef>
              <a:spcAft>
                <a:spcPct val="0"/>
              </a:spcAft>
              <a:buFont typeface="Wingdings" panose="05000000000000000000" pitchFamily="2" charset="2"/>
              <a:buChar char="Ø"/>
            </a:pPr>
            <a:r>
              <a:rPr lang="en-US" altLang="zh-CN" sz="1199" kern="0" dirty="0">
                <a:solidFill>
                  <a:srgbClr val="FFFFFF"/>
                </a:solidFill>
                <a:latin typeface="微软雅黑" panose="020B0503020204020204" pitchFamily="34" charset="-122"/>
                <a:ea typeface="微软雅黑" panose="020B0503020204020204" pitchFamily="34" charset="-122"/>
              </a:rPr>
              <a:t>SM4</a:t>
            </a:r>
            <a:r>
              <a:rPr lang="zh-CN" altLang="en-US" sz="1199" kern="0" dirty="0">
                <a:solidFill>
                  <a:srgbClr val="FFFFFF"/>
                </a:solidFill>
                <a:latin typeface="微软雅黑" panose="020B0503020204020204" pitchFamily="34" charset="-122"/>
                <a:ea typeface="微软雅黑" panose="020B0503020204020204" pitchFamily="34" charset="-122"/>
              </a:rPr>
              <a:t>算法</a:t>
            </a:r>
            <a:endParaRPr lang="en-US" altLang="zh-CN" sz="1199" kern="0" dirty="0">
              <a:solidFill>
                <a:srgbClr val="FFFFFF"/>
              </a:solidFill>
              <a:latin typeface="微软雅黑" panose="020B0503020204020204" pitchFamily="34" charset="-122"/>
              <a:ea typeface="微软雅黑" panose="020B0503020204020204" pitchFamily="34" charset="-122"/>
            </a:endParaRPr>
          </a:p>
        </p:txBody>
      </p:sp>
      <p:sp>
        <p:nvSpPr>
          <p:cNvPr id="24" name="TextBox 15"/>
          <p:cNvSpPr txBox="1"/>
          <p:nvPr/>
        </p:nvSpPr>
        <p:spPr>
          <a:xfrm>
            <a:off x="2220268" y="2054465"/>
            <a:ext cx="7400382" cy="1007199"/>
          </a:xfrm>
          <a:prstGeom prst="rect">
            <a:avLst/>
          </a:prstGeom>
          <a:noFill/>
        </p:spPr>
        <p:txBody>
          <a:bodyPr wrap="square" rtlCol="0">
            <a:spAutoFit/>
          </a:bodyPr>
          <a:lstStyle/>
          <a:p>
            <a:pPr algn="just" fontAlgn="base">
              <a:lnSpc>
                <a:spcPct val="130000"/>
              </a:lnSpc>
              <a:spcBef>
                <a:spcPct val="0"/>
              </a:spcBef>
              <a:spcAft>
                <a:spcPct val="0"/>
              </a:spcAft>
            </a:pPr>
            <a:r>
              <a:rPr lang="en-US" altLang="zh-CN" sz="1600" dirty="0">
                <a:solidFill>
                  <a:srgbClr val="5F5E5C"/>
                </a:solidFill>
                <a:latin typeface="微软雅黑" pitchFamily="34" charset="-122"/>
                <a:ea typeface="微软雅黑" pitchFamily="34" charset="-122"/>
              </a:rPr>
              <a:t>     </a:t>
            </a:r>
            <a:r>
              <a:rPr lang="zh-CN" altLang="zh-CN" sz="1600" dirty="0">
                <a:solidFill>
                  <a:srgbClr val="5F5E5C"/>
                </a:solidFill>
                <a:latin typeface="宋体" pitchFamily="2" charset="-122"/>
                <a:ea typeface="宋体" pitchFamily="2" charset="-122"/>
              </a:rPr>
              <a:t>利用嵌入式自身的安全缺陷，或者利用其外部不受信任的环境，嵌入式系统面临诸多攻击威胁，根据攻击对象不同，可将其分为</a:t>
            </a:r>
            <a:r>
              <a:rPr lang="zh-CN" altLang="zh-CN" sz="1600" dirty="0">
                <a:solidFill>
                  <a:srgbClr val="FF0000"/>
                </a:solidFill>
                <a:latin typeface="宋体" pitchFamily="2" charset="-122"/>
                <a:ea typeface="宋体" pitchFamily="2" charset="-122"/>
              </a:rPr>
              <a:t>隐私数据攻击</a:t>
            </a:r>
            <a:r>
              <a:rPr lang="zh-CN" altLang="en-US" sz="1600" dirty="0">
                <a:solidFill>
                  <a:srgbClr val="FF0000"/>
                </a:solidFill>
                <a:latin typeface="宋体" pitchFamily="2" charset="-122"/>
                <a:ea typeface="宋体" pitchFamily="2" charset="-122"/>
              </a:rPr>
              <a:t>、</a:t>
            </a:r>
            <a:r>
              <a:rPr lang="zh-CN" altLang="zh-CN" sz="1600" dirty="0">
                <a:solidFill>
                  <a:srgbClr val="FF0000"/>
                </a:solidFill>
                <a:latin typeface="宋体" pitchFamily="2" charset="-122"/>
                <a:ea typeface="宋体" pitchFamily="2" charset="-122"/>
              </a:rPr>
              <a:t>可用性攻击</a:t>
            </a:r>
            <a:r>
              <a:rPr lang="zh-CN" altLang="en-US" sz="1600" dirty="0">
                <a:solidFill>
                  <a:srgbClr val="FF0000"/>
                </a:solidFill>
                <a:latin typeface="宋体" pitchFamily="2" charset="-122"/>
                <a:ea typeface="宋体" pitchFamily="2" charset="-122"/>
              </a:rPr>
              <a:t>、</a:t>
            </a:r>
            <a:r>
              <a:rPr lang="zh-CN" altLang="zh-CN" sz="1600" dirty="0">
                <a:solidFill>
                  <a:srgbClr val="FF0000"/>
                </a:solidFill>
                <a:latin typeface="宋体" pitchFamily="2" charset="-122"/>
                <a:ea typeface="宋体" pitchFamily="2" charset="-122"/>
              </a:rPr>
              <a:t>代码完整性攻击</a:t>
            </a:r>
            <a:r>
              <a:rPr lang="zh-CN" altLang="en-US" sz="1600" dirty="0">
                <a:solidFill>
                  <a:srgbClr val="5F5E5C"/>
                </a:solidFill>
                <a:latin typeface="宋体" pitchFamily="2" charset="-122"/>
                <a:ea typeface="宋体" pitchFamily="2" charset="-122"/>
              </a:rPr>
              <a:t>等。</a:t>
            </a:r>
            <a:endParaRPr lang="zh-CN" altLang="zh-CN" sz="1600" dirty="0">
              <a:solidFill>
                <a:srgbClr val="5F5E5C"/>
              </a:solidFill>
              <a:latin typeface="宋体" pitchFamily="2" charset="-122"/>
              <a:ea typeface="宋体" pitchFamily="2" charset="-122"/>
            </a:endParaRPr>
          </a:p>
        </p:txBody>
      </p:sp>
      <p:sp>
        <p:nvSpPr>
          <p:cNvPr id="25" name="AutoShape 6"/>
          <p:cNvSpPr>
            <a:spLocks noChangeArrowheads="1"/>
          </p:cNvSpPr>
          <p:nvPr/>
        </p:nvSpPr>
        <p:spPr bwMode="ltGray">
          <a:xfrm>
            <a:off x="2222898" y="3119760"/>
            <a:ext cx="2297435" cy="395082"/>
          </a:xfrm>
          <a:prstGeom prst="roundRect">
            <a:avLst>
              <a:gd name="adj" fmla="val 5979"/>
            </a:avLst>
          </a:prstGeom>
          <a:solidFill>
            <a:srgbClr val="339966"/>
          </a:solidFill>
          <a:ln w="9525" cap="flat" cmpd="sng" algn="ctr">
            <a:noFill/>
            <a:prstDash val="solid"/>
            <a:headEnd/>
            <a:tailEnd/>
          </a:ln>
          <a:effectLst>
            <a:outerShdw blurRad="40000" dist="23000" dir="5400000" rotWithShape="0">
              <a:srgbClr val="000000">
                <a:alpha val="35000"/>
              </a:srgbClr>
            </a:outerShdw>
          </a:effectLst>
        </p:spPr>
        <p:txBody>
          <a:bodyPr wrap="none" lIns="68536" tIns="34268" rIns="68536" bIns="34268" anchor="ctr"/>
          <a:lstStyle/>
          <a:p>
            <a:pPr algn="ctr" eaLnBrk="0" fontAlgn="base" hangingPunct="0">
              <a:spcBef>
                <a:spcPct val="0"/>
              </a:spcBef>
              <a:spcAft>
                <a:spcPct val="0"/>
              </a:spcAft>
            </a:pPr>
            <a:r>
              <a:rPr lang="zh-CN" altLang="en-US" sz="1799" kern="0" dirty="0">
                <a:solidFill>
                  <a:sysClr val="window" lastClr="FFFFFF"/>
                </a:solidFill>
                <a:latin typeface="华康俪金黑W8(P)" panose="020B0800000000000000" pitchFamily="34" charset="-122"/>
                <a:ea typeface="华康俪金黑W8(P)" panose="020B0800000000000000" pitchFamily="34" charset="-122"/>
              </a:rPr>
              <a:t>隐私数据攻击</a:t>
            </a:r>
            <a:endParaRPr lang="en-US" altLang="zh-CN" sz="1799" kern="0" dirty="0">
              <a:solidFill>
                <a:sysClr val="window" lastClr="FFFFFF"/>
              </a:solidFill>
              <a:latin typeface="华康俪金黑W8(P)" panose="020B0800000000000000" pitchFamily="34" charset="-122"/>
              <a:ea typeface="华康俪金黑W8(P)" panose="020B0800000000000000" pitchFamily="34" charset="-122"/>
            </a:endParaRPr>
          </a:p>
        </p:txBody>
      </p:sp>
      <p:sp>
        <p:nvSpPr>
          <p:cNvPr id="26" name="标题 1"/>
          <p:cNvSpPr txBox="1">
            <a:spLocks/>
          </p:cNvSpPr>
          <p:nvPr/>
        </p:nvSpPr>
        <p:spPr>
          <a:xfrm>
            <a:off x="2073281" y="877967"/>
            <a:ext cx="8082955"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嵌入式系统攻击分类</a:t>
            </a:r>
          </a:p>
        </p:txBody>
      </p:sp>
      <p:grpSp>
        <p:nvGrpSpPr>
          <p:cNvPr id="27" name="组合 21"/>
          <p:cNvGrpSpPr/>
          <p:nvPr/>
        </p:nvGrpSpPr>
        <p:grpSpPr>
          <a:xfrm>
            <a:off x="2136782" y="1621797"/>
            <a:ext cx="7483869" cy="403938"/>
            <a:chOff x="785102" y="4346522"/>
            <a:chExt cx="11179371" cy="538865"/>
          </a:xfrm>
        </p:grpSpPr>
        <p:sp>
          <p:nvSpPr>
            <p:cNvPr id="28" name="矩形 26"/>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29" name="矩形 28"/>
            <p:cNvSpPr>
              <a:spLocks noChangeArrowheads="1"/>
            </p:cNvSpPr>
            <p:nvPr/>
          </p:nvSpPr>
          <p:spPr bwMode="auto">
            <a:xfrm>
              <a:off x="1490664" y="4346522"/>
              <a:ext cx="7416824" cy="52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根据攻击对象分类</a:t>
              </a:r>
            </a:p>
          </p:txBody>
        </p:sp>
        <p:sp>
          <p:nvSpPr>
            <p:cNvPr id="30"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01</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sp>
        <p:nvSpPr>
          <p:cNvPr id="31" name="矩形 34"/>
          <p:cNvSpPr/>
          <p:nvPr/>
        </p:nvSpPr>
        <p:spPr>
          <a:xfrm>
            <a:off x="7345536" y="3601738"/>
            <a:ext cx="2304256" cy="2900662"/>
          </a:xfrm>
          <a:prstGeom prst="rect">
            <a:avLst/>
          </a:prstGeom>
          <a:solidFill>
            <a:srgbClr val="3399FF"/>
          </a:solidFill>
        </p:spPr>
        <p:txBody>
          <a:bodyPr wrap="square" lIns="108000" rIns="108000" anchor="ctr" anchorCtr="0">
            <a:noAutofit/>
          </a:bodyPr>
          <a:lstStyle/>
          <a:p>
            <a:pPr algn="just" fontAlgn="base">
              <a:lnSpc>
                <a:spcPct val="150000"/>
              </a:lnSpc>
              <a:spcBef>
                <a:spcPct val="0"/>
              </a:spcBef>
              <a:spcAft>
                <a:spcPct val="0"/>
              </a:spcAft>
            </a:pPr>
            <a:r>
              <a:rPr lang="zh-CN" altLang="zh-CN" sz="1199" kern="0" dirty="0">
                <a:solidFill>
                  <a:srgbClr val="FFFFFF"/>
                </a:solidFill>
                <a:latin typeface="微软雅黑" panose="020B0503020204020204" pitchFamily="34" charset="-122"/>
                <a:ea typeface="微软雅黑" panose="020B0503020204020204" pitchFamily="34" charset="-122"/>
              </a:rPr>
              <a:t>这种攻击的目的是获取嵌入式这种攻击试图修改嵌入式系统相关数据或代码。防范这类攻击的重点是保证嵌入式系统自身代码的完整性，可以在运行前通过对嵌入式系统相关代码进行安全度量，检测代码是否被篡改。</a:t>
            </a:r>
            <a:endParaRPr lang="zh-CN" altLang="en-US" sz="1199" kern="0" dirty="0">
              <a:solidFill>
                <a:srgbClr val="FFFFFF"/>
              </a:solidFill>
              <a:latin typeface="微软雅黑" panose="020B0503020204020204" pitchFamily="34" charset="-122"/>
              <a:ea typeface="微软雅黑" panose="020B0503020204020204" pitchFamily="34" charset="-122"/>
            </a:endParaRPr>
          </a:p>
        </p:txBody>
      </p:sp>
      <p:sp>
        <p:nvSpPr>
          <p:cNvPr id="32" name="AutoShape 6"/>
          <p:cNvSpPr>
            <a:spLocks noChangeArrowheads="1"/>
          </p:cNvSpPr>
          <p:nvPr/>
        </p:nvSpPr>
        <p:spPr bwMode="ltGray">
          <a:xfrm>
            <a:off x="7352358" y="3119760"/>
            <a:ext cx="2297435" cy="395082"/>
          </a:xfrm>
          <a:prstGeom prst="roundRect">
            <a:avLst>
              <a:gd name="adj" fmla="val 5979"/>
            </a:avLst>
          </a:prstGeom>
          <a:solidFill>
            <a:srgbClr val="3399FF"/>
          </a:solidFill>
          <a:ln w="9525" cap="flat" cmpd="sng" algn="ctr">
            <a:noFill/>
            <a:prstDash val="solid"/>
            <a:headEnd/>
            <a:tailEnd/>
          </a:ln>
          <a:effectLst>
            <a:outerShdw blurRad="40000" dist="23000" dir="5400000" rotWithShape="0">
              <a:srgbClr val="000000">
                <a:alpha val="35000"/>
              </a:srgbClr>
            </a:outerShdw>
          </a:effectLst>
        </p:spPr>
        <p:txBody>
          <a:bodyPr wrap="none" lIns="68536" tIns="34268" rIns="68536" bIns="34268" anchor="ctr"/>
          <a:lstStyle/>
          <a:p>
            <a:pPr algn="ctr" eaLnBrk="0" fontAlgn="base" hangingPunct="0">
              <a:spcBef>
                <a:spcPct val="0"/>
              </a:spcBef>
              <a:spcAft>
                <a:spcPct val="0"/>
              </a:spcAft>
            </a:pPr>
            <a:r>
              <a:rPr lang="zh-CN" altLang="en-US" sz="1799" kern="0" dirty="0">
                <a:solidFill>
                  <a:sysClr val="window" lastClr="FFFFFF"/>
                </a:solidFill>
                <a:latin typeface="华康俪金黑W8(P)" panose="020B0800000000000000" pitchFamily="34" charset="-122"/>
                <a:ea typeface="华康俪金黑W8(P)" panose="020B0800000000000000" pitchFamily="34" charset="-122"/>
              </a:rPr>
              <a:t>代码完整性攻击</a:t>
            </a:r>
            <a:endParaRPr lang="en-US" altLang="zh-CN" sz="1799" kern="0" dirty="0">
              <a:solidFill>
                <a:sysClr val="window" lastClr="FFFFFF"/>
              </a:solidFill>
              <a:latin typeface="华康俪金黑W8(P)" panose="020B0800000000000000" pitchFamily="34" charset="-122"/>
              <a:ea typeface="华康俪金黑W8(P)" panose="020B0800000000000000" pitchFamily="34" charset="-122"/>
            </a:endParaRPr>
          </a:p>
        </p:txBody>
      </p:sp>
      <p:sp>
        <p:nvSpPr>
          <p:cNvPr id="33" name="矩形 37"/>
          <p:cNvSpPr/>
          <p:nvPr/>
        </p:nvSpPr>
        <p:spPr>
          <a:xfrm>
            <a:off x="4776044" y="3618338"/>
            <a:ext cx="2304256" cy="2884062"/>
          </a:xfrm>
          <a:prstGeom prst="rect">
            <a:avLst/>
          </a:prstGeom>
          <a:solidFill>
            <a:srgbClr val="7575D1"/>
          </a:solidFill>
        </p:spPr>
        <p:txBody>
          <a:bodyPr wrap="square" lIns="108000" rIns="108000" anchor="ctr" anchorCtr="0">
            <a:noAutofit/>
          </a:bodyPr>
          <a:lstStyle/>
          <a:p>
            <a:pPr algn="just" fontAlgn="base">
              <a:lnSpc>
                <a:spcPct val="150000"/>
              </a:lnSpc>
              <a:spcBef>
                <a:spcPct val="0"/>
              </a:spcBef>
              <a:spcAft>
                <a:spcPct val="0"/>
              </a:spcAft>
            </a:pPr>
            <a:r>
              <a:rPr lang="zh-CN" altLang="zh-CN" sz="1199" kern="0" dirty="0">
                <a:solidFill>
                  <a:srgbClr val="FFFFFF"/>
                </a:solidFill>
                <a:latin typeface="微软雅黑" panose="020B0503020204020204" pitchFamily="34" charset="-122"/>
                <a:ea typeface="微软雅黑" panose="020B0503020204020204" pitchFamily="34" charset="-122"/>
              </a:rPr>
              <a:t>这类攻击挪用系统资源，扰乱系统的正常工作，使系统不能执行相应正常操作。可以通过在嵌入式系统中，添加可靠的资源分配管理组件，来防范这类攻击。</a:t>
            </a:r>
            <a:endParaRPr lang="zh-CN" altLang="en-US" sz="1199" kern="0" dirty="0">
              <a:solidFill>
                <a:srgbClr val="FFFFFF"/>
              </a:solidFill>
              <a:latin typeface="微软雅黑" panose="020B0503020204020204" pitchFamily="34" charset="-122"/>
              <a:ea typeface="微软雅黑" panose="020B0503020204020204" pitchFamily="34" charset="-122"/>
            </a:endParaRPr>
          </a:p>
        </p:txBody>
      </p:sp>
      <p:sp>
        <p:nvSpPr>
          <p:cNvPr id="34" name="AutoShape 6"/>
          <p:cNvSpPr>
            <a:spLocks noChangeArrowheads="1"/>
          </p:cNvSpPr>
          <p:nvPr/>
        </p:nvSpPr>
        <p:spPr bwMode="ltGray">
          <a:xfrm>
            <a:off x="4782866" y="3120074"/>
            <a:ext cx="2297435" cy="395082"/>
          </a:xfrm>
          <a:prstGeom prst="roundRect">
            <a:avLst>
              <a:gd name="adj" fmla="val 5979"/>
            </a:avLst>
          </a:prstGeom>
          <a:solidFill>
            <a:srgbClr val="7575D1"/>
          </a:solidFill>
          <a:ln w="9525" cap="flat" cmpd="sng" algn="ctr">
            <a:noFill/>
            <a:prstDash val="solid"/>
            <a:headEnd/>
            <a:tailEnd/>
          </a:ln>
          <a:effectLst>
            <a:outerShdw blurRad="40000" dist="23000" dir="5400000" rotWithShape="0">
              <a:srgbClr val="000000">
                <a:alpha val="35000"/>
              </a:srgbClr>
            </a:outerShdw>
          </a:effectLst>
        </p:spPr>
        <p:txBody>
          <a:bodyPr wrap="none" lIns="68536" tIns="34268" rIns="68536" bIns="34268" anchor="ctr"/>
          <a:lstStyle/>
          <a:p>
            <a:pPr algn="ctr" eaLnBrk="0" fontAlgn="base" hangingPunct="0">
              <a:spcBef>
                <a:spcPct val="0"/>
              </a:spcBef>
              <a:spcAft>
                <a:spcPct val="0"/>
              </a:spcAft>
            </a:pPr>
            <a:r>
              <a:rPr lang="zh-CN" altLang="en-US" sz="1799" kern="0" dirty="0">
                <a:solidFill>
                  <a:sysClr val="window" lastClr="FFFFFF"/>
                </a:solidFill>
                <a:latin typeface="华康俪金黑W8(P)" panose="020B0800000000000000" pitchFamily="34" charset="-122"/>
                <a:ea typeface="华康俪金黑W8(P)" panose="020B0800000000000000" pitchFamily="34" charset="-122"/>
              </a:rPr>
              <a:t>可用性攻击</a:t>
            </a:r>
            <a:endParaRPr lang="en-US" altLang="zh-CN" sz="1799" kern="0" dirty="0">
              <a:solidFill>
                <a:sysClr val="window" lastClr="FFFFFF"/>
              </a:solidFill>
              <a:latin typeface="华康俪金黑W8(P)" panose="020B0800000000000000" pitchFamily="34" charset="-122"/>
              <a:ea typeface="华康俪金黑W8(P)" panose="020B0800000000000000" pitchFamily="34" charset="-122"/>
            </a:endParaRPr>
          </a:p>
        </p:txBody>
      </p:sp>
    </p:spTree>
    <p:extLst>
      <p:ext uri="{BB962C8B-B14F-4D97-AF65-F5344CB8AC3E}">
        <p14:creationId xmlns:p14="http://schemas.microsoft.com/office/powerpoint/2010/main" val="320344354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A7857EC7-14B6-4A8A-87B2-02AF538EC6CE}"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104</a:t>
            </a:fld>
            <a:endParaRPr lang="en-US" altLang="zh-CN" b="1">
              <a:solidFill>
                <a:srgbClr val="FFFFFF"/>
              </a:solidFill>
            </a:endParaRPr>
          </a:p>
        </p:txBody>
      </p:sp>
      <p:sp>
        <p:nvSpPr>
          <p:cNvPr id="21" name="左大括号 4"/>
          <p:cNvSpPr>
            <a:spLocks/>
          </p:cNvSpPr>
          <p:nvPr/>
        </p:nvSpPr>
        <p:spPr bwMode="auto">
          <a:xfrm rot="5400000">
            <a:off x="5891933" y="-607054"/>
            <a:ext cx="309118" cy="6060739"/>
          </a:xfrm>
          <a:prstGeom prst="leftBrace">
            <a:avLst>
              <a:gd name="adj1" fmla="val 190253"/>
              <a:gd name="adj2" fmla="val 51583"/>
            </a:avLst>
          </a:prstGeom>
          <a:gradFill rotWithShape="1">
            <a:gsLst>
              <a:gs pos="0">
                <a:srgbClr val="DAEDEF">
                  <a:lumMod val="50000"/>
                </a:srgbClr>
              </a:gs>
              <a:gs pos="37000">
                <a:srgbClr val="DAEDEF">
                  <a:lumMod val="75000"/>
                </a:srgbClr>
              </a:gs>
              <a:gs pos="100000">
                <a:srgbClr val="FFFFFF"/>
              </a:gs>
            </a:gsLst>
            <a:lin ang="0" scaled="1"/>
          </a:gradFill>
          <a:ln>
            <a:noFill/>
          </a:ln>
        </p:spPr>
        <p:txBody>
          <a:bodyPr wrap="none" anchor="ctr"/>
          <a:lstStyle>
            <a:lvl1pPr>
              <a:spcBef>
                <a:spcPct val="20000"/>
              </a:spcBef>
              <a:buClr>
                <a:srgbClr val="7A0000"/>
              </a:buClr>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7A0000"/>
              </a:buClr>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rgbClr val="7A0000"/>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Clr>
                <a:srgbClr val="7A0000"/>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rgbClr val="7A0000"/>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9pPr>
          </a:lstStyle>
          <a:p>
            <a:pPr algn="ctr" latinLnBrk="1">
              <a:lnSpc>
                <a:spcPct val="80000"/>
              </a:lnSpc>
              <a:spcBef>
                <a:spcPct val="50000"/>
              </a:spcBef>
              <a:buClr>
                <a:srgbClr val="FF0000"/>
              </a:buClr>
              <a:buNone/>
              <a:defRPr/>
            </a:pPr>
            <a:endParaRPr lang="zh-CN" altLang="en-US" sz="1800" kern="0">
              <a:solidFill>
                <a:srgbClr val="000000"/>
              </a:solidFill>
              <a:latin typeface="微软雅黑" panose="020B0503020204020204" pitchFamily="34" charset="-122"/>
              <a:ea typeface="微软雅黑" panose="020B0503020204020204" pitchFamily="34" charset="-122"/>
              <a:sym typeface="Gulim" panose="020B0600000101010101" pitchFamily="34" charset="-127"/>
            </a:endParaRPr>
          </a:p>
        </p:txBody>
      </p:sp>
      <p:sp>
        <p:nvSpPr>
          <p:cNvPr id="22" name="圆角矩形 6"/>
          <p:cNvSpPr/>
          <p:nvPr/>
        </p:nvSpPr>
        <p:spPr>
          <a:xfrm>
            <a:off x="2279576" y="2735351"/>
            <a:ext cx="1656184" cy="653710"/>
          </a:xfrm>
          <a:prstGeom prst="roundRect">
            <a:avLst/>
          </a:prstGeom>
          <a:solidFill>
            <a:srgbClr val="DAEDEF"/>
          </a:solidFill>
          <a:ln w="25400" cap="flat" cmpd="sng" algn="ctr">
            <a:solidFill>
              <a:srgbClr val="BBE0E3">
                <a:lumMod val="75000"/>
              </a:srgbClr>
            </a:solidFill>
            <a:prstDash val="solid"/>
          </a:ln>
          <a:effectLst/>
        </p:spPr>
        <p:txBody>
          <a:bodyPr rtlCol="0" anchor="ctr"/>
          <a:lstStyle/>
          <a:p>
            <a:pPr algn="ctr">
              <a:defRPr/>
            </a:pPr>
            <a:r>
              <a:rPr lang="zh-CN" altLang="en-US" sz="2000" kern="0" dirty="0">
                <a:solidFill>
                  <a:srgbClr val="000000"/>
                </a:solidFill>
                <a:latin typeface="微软雅黑" panose="020B0503020204020204" pitchFamily="34" charset="-122"/>
                <a:ea typeface="微软雅黑" panose="020B0503020204020204" pitchFamily="34" charset="-122"/>
              </a:rPr>
              <a:t>软件攻击</a:t>
            </a:r>
          </a:p>
        </p:txBody>
      </p:sp>
      <p:sp>
        <p:nvSpPr>
          <p:cNvPr id="23" name="圆角矩形 7"/>
          <p:cNvSpPr/>
          <p:nvPr/>
        </p:nvSpPr>
        <p:spPr>
          <a:xfrm>
            <a:off x="5004396" y="2736694"/>
            <a:ext cx="1811685" cy="653710"/>
          </a:xfrm>
          <a:prstGeom prst="roundRect">
            <a:avLst/>
          </a:prstGeom>
          <a:solidFill>
            <a:srgbClr val="DAEDEF"/>
          </a:solidFill>
          <a:ln w="25400" cap="flat" cmpd="sng" algn="ctr">
            <a:solidFill>
              <a:srgbClr val="BBE0E3">
                <a:lumMod val="75000"/>
              </a:srgbClr>
            </a:solidFill>
            <a:prstDash val="solid"/>
          </a:ln>
          <a:effectLst/>
        </p:spPr>
        <p:txBody>
          <a:bodyPr rtlCol="0" anchor="ctr"/>
          <a:lstStyle/>
          <a:p>
            <a:pPr algn="ctr">
              <a:defRPr/>
            </a:pPr>
            <a:r>
              <a:rPr lang="zh-CN" altLang="en-US" sz="2000" kern="0" dirty="0">
                <a:solidFill>
                  <a:srgbClr val="000000"/>
                </a:solidFill>
                <a:latin typeface="微软雅黑" panose="020B0503020204020204" pitchFamily="34" charset="-122"/>
                <a:ea typeface="微软雅黑" panose="020B0503020204020204" pitchFamily="34" charset="-122"/>
              </a:rPr>
              <a:t>硬件攻击</a:t>
            </a:r>
          </a:p>
        </p:txBody>
      </p:sp>
      <p:sp>
        <p:nvSpPr>
          <p:cNvPr id="24" name="圆角矩形 9"/>
          <p:cNvSpPr/>
          <p:nvPr/>
        </p:nvSpPr>
        <p:spPr>
          <a:xfrm>
            <a:off x="8046676" y="2735351"/>
            <a:ext cx="1865748" cy="653710"/>
          </a:xfrm>
          <a:prstGeom prst="roundRect">
            <a:avLst/>
          </a:prstGeom>
          <a:solidFill>
            <a:srgbClr val="DAEDEF"/>
          </a:solidFill>
          <a:ln w="25400" cap="flat" cmpd="sng" algn="ctr">
            <a:solidFill>
              <a:srgbClr val="BBE0E3">
                <a:lumMod val="75000"/>
              </a:srgbClr>
            </a:solidFill>
            <a:prstDash val="solid"/>
          </a:ln>
          <a:effectLst/>
        </p:spPr>
        <p:txBody>
          <a:bodyPr rtlCol="0" anchor="ctr"/>
          <a:lstStyle/>
          <a:p>
            <a:pPr algn="ctr">
              <a:defRPr/>
            </a:pPr>
            <a:r>
              <a:rPr lang="zh-CN" altLang="en-US" sz="2000" kern="0" dirty="0">
                <a:solidFill>
                  <a:srgbClr val="FF0000"/>
                </a:solidFill>
                <a:latin typeface="微软雅黑" panose="020B0503020204020204" pitchFamily="34" charset="-122"/>
                <a:ea typeface="微软雅黑" panose="020B0503020204020204" pitchFamily="34" charset="-122"/>
              </a:rPr>
              <a:t>缓存溢出攻击</a:t>
            </a:r>
          </a:p>
        </p:txBody>
      </p:sp>
      <p:sp>
        <p:nvSpPr>
          <p:cNvPr id="25" name="AutoShape 14"/>
          <p:cNvSpPr>
            <a:spLocks noChangeArrowheads="1"/>
          </p:cNvSpPr>
          <p:nvPr/>
        </p:nvSpPr>
        <p:spPr bwMode="auto">
          <a:xfrm rot="10800000">
            <a:off x="2602843" y="3452125"/>
            <a:ext cx="1009650" cy="586351"/>
          </a:xfrm>
          <a:prstGeom prst="upArrow">
            <a:avLst>
              <a:gd name="adj1" fmla="val 40300"/>
              <a:gd name="adj2" fmla="val 36257"/>
            </a:avLst>
          </a:prstGeom>
          <a:gradFill rotWithShape="1">
            <a:gsLst>
              <a:gs pos="0">
                <a:srgbClr val="DAEDEF">
                  <a:lumMod val="50000"/>
                </a:srgbClr>
              </a:gs>
              <a:gs pos="100000">
                <a:srgbClr val="FFFFFF"/>
              </a:gs>
            </a:gsLst>
            <a:lin ang="5400000" scaled="0"/>
          </a:gradFill>
          <a:ln>
            <a:noFill/>
          </a:ln>
        </p:spPr>
        <p:txBody>
          <a:bodyPr wrap="none" anchor="ctr"/>
          <a:lstStyle/>
          <a:p>
            <a:pPr algn="ctr" latinLnBrk="1">
              <a:lnSpc>
                <a:spcPct val="80000"/>
              </a:lnSpc>
              <a:spcBef>
                <a:spcPct val="50000"/>
              </a:spcBef>
              <a:buClr>
                <a:srgbClr val="FF0000"/>
              </a:buCl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26" name="AutoShape 14"/>
          <p:cNvSpPr>
            <a:spLocks noChangeArrowheads="1"/>
          </p:cNvSpPr>
          <p:nvPr/>
        </p:nvSpPr>
        <p:spPr bwMode="auto">
          <a:xfrm rot="10800000">
            <a:off x="5446390" y="3434389"/>
            <a:ext cx="1009650" cy="604087"/>
          </a:xfrm>
          <a:prstGeom prst="upArrow">
            <a:avLst>
              <a:gd name="adj1" fmla="val 40300"/>
              <a:gd name="adj2" fmla="val 36257"/>
            </a:avLst>
          </a:prstGeom>
          <a:gradFill rotWithShape="1">
            <a:gsLst>
              <a:gs pos="0">
                <a:srgbClr val="DAEDEF">
                  <a:lumMod val="50000"/>
                </a:srgbClr>
              </a:gs>
              <a:gs pos="100000">
                <a:srgbClr val="FFFFFF"/>
              </a:gs>
            </a:gsLst>
            <a:lin ang="5400000" scaled="0"/>
          </a:gradFill>
          <a:ln>
            <a:noFill/>
          </a:ln>
        </p:spPr>
        <p:txBody>
          <a:bodyPr wrap="none" anchor="ctr"/>
          <a:lstStyle/>
          <a:p>
            <a:pPr algn="ctr" latinLnBrk="1">
              <a:lnSpc>
                <a:spcPct val="80000"/>
              </a:lnSpc>
              <a:spcBef>
                <a:spcPct val="50000"/>
              </a:spcBef>
              <a:buClr>
                <a:srgbClr val="FF0000"/>
              </a:buCl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27" name="AutoShape 14"/>
          <p:cNvSpPr>
            <a:spLocks noChangeArrowheads="1"/>
          </p:cNvSpPr>
          <p:nvPr/>
        </p:nvSpPr>
        <p:spPr bwMode="auto">
          <a:xfrm rot="10800000">
            <a:off x="8474725" y="3452125"/>
            <a:ext cx="1009650" cy="586350"/>
          </a:xfrm>
          <a:prstGeom prst="upArrow">
            <a:avLst>
              <a:gd name="adj1" fmla="val 40300"/>
              <a:gd name="adj2" fmla="val 36257"/>
            </a:avLst>
          </a:prstGeom>
          <a:gradFill rotWithShape="1">
            <a:gsLst>
              <a:gs pos="0">
                <a:srgbClr val="DAEDEF">
                  <a:lumMod val="50000"/>
                </a:srgbClr>
              </a:gs>
              <a:gs pos="100000">
                <a:srgbClr val="FFFFFF"/>
              </a:gs>
            </a:gsLst>
            <a:lin ang="5400000" scaled="0"/>
          </a:gradFill>
          <a:ln>
            <a:noFill/>
          </a:ln>
        </p:spPr>
        <p:txBody>
          <a:bodyPr wrap="none" anchor="ctr"/>
          <a:lstStyle/>
          <a:p>
            <a:pPr algn="ctr" latinLnBrk="1">
              <a:lnSpc>
                <a:spcPct val="80000"/>
              </a:lnSpc>
              <a:spcBef>
                <a:spcPct val="50000"/>
              </a:spcBef>
              <a:buClr>
                <a:srgbClr val="FF0000"/>
              </a:buCl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28" name="圆角矩形 13"/>
          <p:cNvSpPr/>
          <p:nvPr/>
        </p:nvSpPr>
        <p:spPr>
          <a:xfrm>
            <a:off x="1847528" y="4099850"/>
            <a:ext cx="2520280" cy="2404286"/>
          </a:xfrm>
          <a:prstGeom prst="roundRect">
            <a:avLst/>
          </a:prstGeom>
          <a:solidFill>
            <a:srgbClr val="FCE3B2"/>
          </a:solidFill>
          <a:ln w="25400" cap="flat" cmpd="sng" algn="ctr">
            <a:solidFill>
              <a:srgbClr val="FD6917"/>
            </a:solidFill>
            <a:prstDash val="solid"/>
          </a:ln>
          <a:effectLst/>
        </p:spPr>
        <p:txBody>
          <a:bodyPr rtlCol="0" anchor="ctr"/>
          <a:lstStyle/>
          <a:p>
            <a:pPr algn="just">
              <a:defRPr/>
            </a:pPr>
            <a:r>
              <a:rPr lang="zh-CN" altLang="zh-CN" kern="0" dirty="0">
                <a:solidFill>
                  <a:srgbClr val="000000">
                    <a:lumMod val="75000"/>
                    <a:lumOff val="25000"/>
                  </a:srgbClr>
                </a:solidFill>
                <a:latin typeface="宋体" pitchFamily="2" charset="-122"/>
                <a:ea typeface="宋体" pitchFamily="2" charset="-122"/>
              </a:rPr>
              <a:t>如病毒，木马，蠕虫等通过软件代理对终端系统结构的薄弱环节发起的攻击</a:t>
            </a:r>
            <a:r>
              <a:rPr lang="zh-CN" altLang="en-US" kern="0" dirty="0">
                <a:solidFill>
                  <a:srgbClr val="000000">
                    <a:lumMod val="75000"/>
                    <a:lumOff val="25000"/>
                  </a:srgbClr>
                </a:solidFill>
                <a:latin typeface="宋体" pitchFamily="2" charset="-122"/>
                <a:ea typeface="宋体" pitchFamily="2" charset="-122"/>
              </a:rPr>
              <a:t>。</a:t>
            </a:r>
            <a:r>
              <a:rPr lang="zh-CN" altLang="zh-CN" kern="0" dirty="0">
                <a:solidFill>
                  <a:srgbClr val="000000">
                    <a:lumMod val="75000"/>
                    <a:lumOff val="25000"/>
                  </a:srgbClr>
                </a:solidFill>
                <a:latin typeface="宋体" pitchFamily="2" charset="-122"/>
                <a:ea typeface="宋体" pitchFamily="2" charset="-122"/>
              </a:rPr>
              <a:t>这类攻击是耗费代价较小，</a:t>
            </a:r>
            <a:r>
              <a:rPr lang="zh-CN" altLang="en-US" kern="0" dirty="0">
                <a:solidFill>
                  <a:srgbClr val="000000">
                    <a:lumMod val="75000"/>
                    <a:lumOff val="25000"/>
                  </a:srgbClr>
                </a:solidFill>
                <a:latin typeface="宋体" pitchFamily="2" charset="-122"/>
                <a:ea typeface="宋体" pitchFamily="2" charset="-122"/>
              </a:rPr>
              <a:t>是</a:t>
            </a:r>
            <a:r>
              <a:rPr lang="zh-CN" altLang="zh-CN" kern="0" dirty="0">
                <a:solidFill>
                  <a:srgbClr val="000000">
                    <a:lumMod val="75000"/>
                    <a:lumOff val="25000"/>
                  </a:srgbClr>
                </a:solidFill>
                <a:latin typeface="宋体" pitchFamily="2" charset="-122"/>
                <a:ea typeface="宋体" pitchFamily="2" charset="-122"/>
              </a:rPr>
              <a:t>较为常见的一种攻击</a:t>
            </a:r>
            <a:r>
              <a:rPr lang="zh-CN" altLang="en-US" kern="0" dirty="0">
                <a:solidFill>
                  <a:srgbClr val="000000">
                    <a:lumMod val="75000"/>
                    <a:lumOff val="25000"/>
                  </a:srgbClr>
                </a:solidFill>
                <a:latin typeface="宋体" pitchFamily="2" charset="-122"/>
                <a:ea typeface="宋体" pitchFamily="2" charset="-122"/>
              </a:rPr>
              <a:t>。</a:t>
            </a:r>
          </a:p>
        </p:txBody>
      </p:sp>
      <p:sp>
        <p:nvSpPr>
          <p:cNvPr id="29" name="圆角矩形 14"/>
          <p:cNvSpPr/>
          <p:nvPr/>
        </p:nvSpPr>
        <p:spPr>
          <a:xfrm>
            <a:off x="4727848" y="4099850"/>
            <a:ext cx="2656786" cy="2404286"/>
          </a:xfrm>
          <a:prstGeom prst="roundRect">
            <a:avLst/>
          </a:prstGeom>
          <a:solidFill>
            <a:srgbClr val="FCE3B2"/>
          </a:solidFill>
          <a:ln w="25400" cap="flat" cmpd="sng" algn="ctr">
            <a:solidFill>
              <a:srgbClr val="FD6917"/>
            </a:solidFill>
            <a:prstDash val="solid"/>
          </a:ln>
          <a:effectLst/>
        </p:spPr>
        <p:txBody>
          <a:bodyPr rtlCol="0" anchor="ctr"/>
          <a:lstStyle/>
          <a:p>
            <a:pPr algn="just">
              <a:defRPr/>
            </a:pPr>
            <a:r>
              <a:rPr lang="zh-CN" altLang="zh-CN" kern="0" dirty="0">
                <a:solidFill>
                  <a:srgbClr val="000000">
                    <a:lumMod val="75000"/>
                    <a:lumOff val="25000"/>
                  </a:srgbClr>
                </a:solidFill>
                <a:latin typeface="宋体" pitchFamily="2" charset="-122"/>
                <a:ea typeface="宋体" pitchFamily="2" charset="-122"/>
              </a:rPr>
              <a:t>如</a:t>
            </a:r>
            <a:r>
              <a:rPr lang="zh-CN" altLang="en-US" kern="0" dirty="0">
                <a:solidFill>
                  <a:srgbClr val="000000">
                    <a:lumMod val="75000"/>
                    <a:lumOff val="25000"/>
                  </a:srgbClr>
                </a:solidFill>
                <a:latin typeface="宋体" pitchFamily="2" charset="-122"/>
                <a:ea typeface="宋体" pitchFamily="2" charset="-122"/>
              </a:rPr>
              <a:t>硬件分解、电磁干扰、</a:t>
            </a:r>
            <a:r>
              <a:rPr lang="zh-CN" altLang="zh-CN" kern="0" dirty="0">
                <a:solidFill>
                  <a:srgbClr val="000000">
                    <a:lumMod val="75000"/>
                    <a:lumOff val="25000"/>
                  </a:srgbClr>
                </a:solidFill>
                <a:latin typeface="宋体" pitchFamily="2" charset="-122"/>
                <a:ea typeface="宋体" pitchFamily="2" charset="-122"/>
              </a:rPr>
              <a:t>使用探针对嵌入式芯片内部的交互信息进行窃听</a:t>
            </a:r>
            <a:r>
              <a:rPr lang="zh-CN" altLang="en-US" kern="0" dirty="0">
                <a:solidFill>
                  <a:srgbClr val="000000">
                    <a:lumMod val="75000"/>
                    <a:lumOff val="25000"/>
                  </a:srgbClr>
                </a:solidFill>
                <a:latin typeface="宋体" pitchFamily="2" charset="-122"/>
                <a:ea typeface="宋体" pitchFamily="2" charset="-122"/>
              </a:rPr>
              <a:t>等</a:t>
            </a:r>
            <a:r>
              <a:rPr lang="zh-CN" altLang="zh-CN" kern="0" dirty="0">
                <a:solidFill>
                  <a:srgbClr val="000000">
                    <a:lumMod val="75000"/>
                    <a:lumOff val="25000"/>
                  </a:srgbClr>
                </a:solidFill>
                <a:latin typeface="宋体" pitchFamily="2" charset="-122"/>
                <a:ea typeface="宋体" pitchFamily="2" charset="-122"/>
              </a:rPr>
              <a:t>。</a:t>
            </a:r>
            <a:r>
              <a:rPr lang="zh-CN" altLang="en-US" kern="0" dirty="0">
                <a:solidFill>
                  <a:srgbClr val="000000">
                    <a:lumMod val="75000"/>
                    <a:lumOff val="25000"/>
                  </a:srgbClr>
                </a:solidFill>
                <a:latin typeface="宋体" pitchFamily="2" charset="-122"/>
                <a:ea typeface="宋体" pitchFamily="2" charset="-122"/>
              </a:rPr>
              <a:t>这类攻击</a:t>
            </a:r>
            <a:r>
              <a:rPr lang="zh-CN" altLang="zh-CN" kern="0" dirty="0">
                <a:solidFill>
                  <a:srgbClr val="000000">
                    <a:lumMod val="75000"/>
                    <a:lumOff val="25000"/>
                  </a:srgbClr>
                </a:solidFill>
                <a:latin typeface="宋体" pitchFamily="2" charset="-122"/>
                <a:ea typeface="宋体" pitchFamily="2" charset="-122"/>
              </a:rPr>
              <a:t>需要较为昂贵的基础设施要求，较难实现</a:t>
            </a:r>
            <a:r>
              <a:rPr lang="zh-CN" altLang="en-US" kern="0" dirty="0">
                <a:solidFill>
                  <a:srgbClr val="000000">
                    <a:lumMod val="75000"/>
                    <a:lumOff val="25000"/>
                  </a:srgbClr>
                </a:solidFill>
                <a:latin typeface="宋体" pitchFamily="2" charset="-122"/>
                <a:ea typeface="宋体" pitchFamily="2" charset="-122"/>
              </a:rPr>
              <a:t>。</a:t>
            </a:r>
          </a:p>
        </p:txBody>
      </p:sp>
      <p:sp>
        <p:nvSpPr>
          <p:cNvPr id="30" name="圆角矩形 15"/>
          <p:cNvSpPr/>
          <p:nvPr/>
        </p:nvSpPr>
        <p:spPr>
          <a:xfrm>
            <a:off x="7680176" y="4099850"/>
            <a:ext cx="2664296" cy="2404286"/>
          </a:xfrm>
          <a:prstGeom prst="roundRect">
            <a:avLst/>
          </a:prstGeom>
          <a:solidFill>
            <a:srgbClr val="FCE3B2"/>
          </a:solidFill>
          <a:ln w="25400" cap="flat" cmpd="sng" algn="ctr">
            <a:solidFill>
              <a:srgbClr val="FD6917"/>
            </a:solidFill>
            <a:prstDash val="solid"/>
          </a:ln>
          <a:effectLst/>
        </p:spPr>
        <p:txBody>
          <a:bodyPr rtlCol="0" anchor="ctr"/>
          <a:lstStyle/>
          <a:p>
            <a:pPr algn="just">
              <a:defRPr/>
            </a:pPr>
            <a:r>
              <a:rPr lang="zh-CN" altLang="en-US" kern="0" dirty="0">
                <a:solidFill>
                  <a:srgbClr val="000000">
                    <a:lumMod val="75000"/>
                    <a:lumOff val="25000"/>
                  </a:srgbClr>
                </a:solidFill>
                <a:latin typeface="宋体" pitchFamily="2" charset="-122"/>
                <a:ea typeface="宋体" pitchFamily="2" charset="-122"/>
              </a:rPr>
              <a:t>向缓存中传送超出容量的数据，并伴以一段恶意执行代码及用来覆盖调用程序返回地址的地址数据，造成缓存溢出。当功能返回时，开始执行恶意代码。</a:t>
            </a:r>
          </a:p>
        </p:txBody>
      </p:sp>
      <p:grpSp>
        <p:nvGrpSpPr>
          <p:cNvPr id="31" name="组合 16"/>
          <p:cNvGrpSpPr/>
          <p:nvPr/>
        </p:nvGrpSpPr>
        <p:grpSpPr>
          <a:xfrm>
            <a:off x="2124082" y="1767018"/>
            <a:ext cx="7483869" cy="403938"/>
            <a:chOff x="785102" y="4346522"/>
            <a:chExt cx="11179371" cy="538865"/>
          </a:xfrm>
        </p:grpSpPr>
        <p:sp>
          <p:nvSpPr>
            <p:cNvPr id="32" name="矩形 17"/>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33" name="矩形 18"/>
            <p:cNvSpPr>
              <a:spLocks noChangeArrowheads="1"/>
            </p:cNvSpPr>
            <p:nvPr/>
          </p:nvSpPr>
          <p:spPr bwMode="auto">
            <a:xfrm>
              <a:off x="1490664" y="4346522"/>
              <a:ext cx="7416824" cy="52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根据发起攻击的代理工具或手段分类</a:t>
              </a:r>
            </a:p>
          </p:txBody>
        </p:sp>
        <p:sp>
          <p:nvSpPr>
            <p:cNvPr id="34"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02</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sp>
        <p:nvSpPr>
          <p:cNvPr id="35" name="标题 1"/>
          <p:cNvSpPr txBox="1">
            <a:spLocks/>
          </p:cNvSpPr>
          <p:nvPr/>
        </p:nvSpPr>
        <p:spPr>
          <a:xfrm>
            <a:off x="2060581" y="992267"/>
            <a:ext cx="8082955"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嵌入式系统攻击分类</a:t>
            </a:r>
          </a:p>
        </p:txBody>
      </p:sp>
    </p:spTree>
    <p:extLst>
      <p:ext uri="{BB962C8B-B14F-4D97-AF65-F5344CB8AC3E}">
        <p14:creationId xmlns:p14="http://schemas.microsoft.com/office/powerpoint/2010/main" val="3814493618"/>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332656"/>
            <a:ext cx="8856662" cy="647700"/>
          </a:xfrm>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028CA4B8-B515-4F0B-A0A1-855222ABA322}"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105</a:t>
            </a:fld>
            <a:endParaRPr lang="en-US" altLang="zh-CN" b="1">
              <a:solidFill>
                <a:srgbClr val="FFFFFF"/>
              </a:solidFill>
            </a:endParaRPr>
          </a:p>
        </p:txBody>
      </p:sp>
      <p:sp>
        <p:nvSpPr>
          <p:cNvPr id="15" name="矩形 33"/>
          <p:cNvSpPr/>
          <p:nvPr/>
        </p:nvSpPr>
        <p:spPr>
          <a:xfrm>
            <a:off x="1919536" y="3425565"/>
            <a:ext cx="4464496" cy="2169825"/>
          </a:xfrm>
          <a:prstGeom prst="rect">
            <a:avLst/>
          </a:prstGeom>
        </p:spPr>
        <p:txBody>
          <a:bodyPr wrap="square">
            <a:spAutoFit/>
          </a:bodyPr>
          <a:lstStyle/>
          <a:p>
            <a:pPr marL="539750" lvl="1" indent="-285750" algn="just" fontAlgn="base">
              <a:lnSpc>
                <a:spcPct val="125000"/>
              </a:lnSpc>
              <a:spcBef>
                <a:spcPct val="0"/>
              </a:spcBef>
              <a:spcAft>
                <a:spcPct val="0"/>
              </a:spcAft>
              <a:buFont typeface="Wingdings" pitchFamily="2" charset="2"/>
              <a:buChar char="u"/>
            </a:pPr>
            <a:r>
              <a:rPr lang="zh-CN" altLang="en-US" dirty="0">
                <a:solidFill>
                  <a:srgbClr val="000000"/>
                </a:solidFill>
                <a:latin typeface="宋体" pitchFamily="2" charset="-122"/>
                <a:ea typeface="宋体" pitchFamily="2" charset="-122"/>
              </a:rPr>
              <a:t>安全操作系统通过参照监视器监视系统的运行，防止违反安全策略的动作产生，当前</a:t>
            </a:r>
            <a:r>
              <a:rPr lang="zh-CN" altLang="en-US" dirty="0">
                <a:solidFill>
                  <a:srgbClr val="FF0000"/>
                </a:solidFill>
                <a:latin typeface="宋体" pitchFamily="2" charset="-122"/>
                <a:ea typeface="宋体" pitchFamily="2" charset="-122"/>
              </a:rPr>
              <a:t>嵌入式安全操作系统一般都具备身份认证、自主访问控制和安全审计等功能</a:t>
            </a:r>
            <a:r>
              <a:rPr lang="zh-CN" altLang="en-US" dirty="0">
                <a:solidFill>
                  <a:srgbClr val="000000"/>
                </a:solidFill>
                <a:latin typeface="宋体" pitchFamily="2" charset="-122"/>
                <a:ea typeface="宋体" pitchFamily="2" charset="-122"/>
              </a:rPr>
              <a:t>。第四代防火墙的设计以这种安全操作系统为基础。</a:t>
            </a:r>
            <a:endParaRPr lang="en-US" altLang="zh-CN" dirty="0">
              <a:solidFill>
                <a:srgbClr val="000000"/>
              </a:solidFill>
              <a:latin typeface="宋体" pitchFamily="2" charset="-122"/>
              <a:ea typeface="宋体" pitchFamily="2" charset="-122"/>
            </a:endParaRPr>
          </a:p>
        </p:txBody>
      </p:sp>
      <p:grpSp>
        <p:nvGrpSpPr>
          <p:cNvPr id="16" name="组合 38"/>
          <p:cNvGrpSpPr/>
          <p:nvPr/>
        </p:nvGrpSpPr>
        <p:grpSpPr>
          <a:xfrm>
            <a:off x="2135561" y="2615167"/>
            <a:ext cx="7483869" cy="403938"/>
            <a:chOff x="785102" y="4346522"/>
            <a:chExt cx="11179371" cy="538865"/>
          </a:xfrm>
        </p:grpSpPr>
        <p:sp>
          <p:nvSpPr>
            <p:cNvPr id="17"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18" name="矩形 40"/>
            <p:cNvSpPr>
              <a:spLocks noChangeArrowheads="1"/>
            </p:cNvSpPr>
            <p:nvPr/>
          </p:nvSpPr>
          <p:spPr bwMode="auto">
            <a:xfrm>
              <a:off x="1490664" y="4346522"/>
              <a:ext cx="7416824" cy="52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使用嵌入式安全操作系统</a:t>
              </a:r>
            </a:p>
          </p:txBody>
        </p:sp>
        <p:sp>
          <p:nvSpPr>
            <p:cNvPr id="19"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01</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pic>
        <p:nvPicPr>
          <p:cNvPr id="21" name="图片 47"/>
          <p:cNvPicPr/>
          <p:nvPr/>
        </p:nvPicPr>
        <p:blipFill>
          <a:blip r:embed="rId2" cstate="print">
            <a:extLst>
              <a:ext uri="{28A0092B-C50C-407E-A947-70E740481C1C}">
                <a14:useLocalDpi xmlns:a14="http://schemas.microsoft.com/office/drawing/2010/main" val="0"/>
              </a:ext>
            </a:extLst>
          </a:blip>
          <a:stretch>
            <a:fillRect/>
          </a:stretch>
        </p:blipFill>
        <p:spPr bwMode="auto">
          <a:xfrm>
            <a:off x="6816081" y="3610462"/>
            <a:ext cx="2594165" cy="1840743"/>
          </a:xfrm>
          <a:prstGeom prst="rect">
            <a:avLst/>
          </a:prstGeom>
          <a:noFill/>
          <a:ln w="9525">
            <a:noFill/>
            <a:miter lim="800000"/>
            <a:headEnd/>
            <a:tailEnd/>
          </a:ln>
        </p:spPr>
      </p:pic>
      <p:sp>
        <p:nvSpPr>
          <p:cNvPr id="22" name="标题 1"/>
          <p:cNvSpPr txBox="1">
            <a:spLocks/>
          </p:cNvSpPr>
          <p:nvPr/>
        </p:nvSpPr>
        <p:spPr>
          <a:xfrm>
            <a:off x="2044272" y="1412776"/>
            <a:ext cx="8372208"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软件增强</a:t>
            </a:r>
          </a:p>
        </p:txBody>
      </p:sp>
    </p:spTree>
    <p:extLst>
      <p:ext uri="{BB962C8B-B14F-4D97-AF65-F5344CB8AC3E}">
        <p14:creationId xmlns:p14="http://schemas.microsoft.com/office/powerpoint/2010/main" val="927886885"/>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6C32D1AF-56CB-47BF-86F9-2D3C2BA81658}"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106</a:t>
            </a:fld>
            <a:endParaRPr lang="en-US" altLang="zh-CN" b="1">
              <a:solidFill>
                <a:srgbClr val="FFFFFF"/>
              </a:solidFill>
            </a:endParaRPr>
          </a:p>
        </p:txBody>
      </p:sp>
      <p:sp>
        <p:nvSpPr>
          <p:cNvPr id="14" name="矩形 33"/>
          <p:cNvSpPr/>
          <p:nvPr/>
        </p:nvSpPr>
        <p:spPr>
          <a:xfrm>
            <a:off x="2404312" y="3931197"/>
            <a:ext cx="3960440" cy="1477328"/>
          </a:xfrm>
          <a:prstGeom prst="rect">
            <a:avLst/>
          </a:prstGeom>
        </p:spPr>
        <p:txBody>
          <a:bodyPr wrap="square">
            <a:spAutoFit/>
          </a:bodyPr>
          <a:lstStyle/>
          <a:p>
            <a:pPr marL="539750" lvl="1" indent="-285750" algn="just" fontAlgn="base">
              <a:lnSpc>
                <a:spcPct val="125000"/>
              </a:lnSpc>
              <a:spcBef>
                <a:spcPct val="0"/>
              </a:spcBef>
              <a:spcAft>
                <a:spcPct val="0"/>
              </a:spcAft>
              <a:buFont typeface="Wingdings" pitchFamily="2" charset="2"/>
              <a:buChar char="u"/>
            </a:pPr>
            <a:r>
              <a:rPr lang="zh-CN" altLang="en-US" dirty="0">
                <a:solidFill>
                  <a:srgbClr val="000000"/>
                </a:solidFill>
                <a:latin typeface="宋体" pitchFamily="2" charset="-122"/>
                <a:ea typeface="宋体" pitchFamily="2" charset="-122"/>
              </a:rPr>
              <a:t>使用应用程序特定的集成电路（</a:t>
            </a:r>
            <a:r>
              <a:rPr lang="en-US" altLang="zh-CN" dirty="0">
                <a:solidFill>
                  <a:srgbClr val="000000"/>
                </a:solidFill>
                <a:latin typeface="宋体" pitchFamily="2" charset="-122"/>
                <a:ea typeface="宋体" pitchFamily="2" charset="-122"/>
              </a:rPr>
              <a:t>ASIC</a:t>
            </a:r>
            <a:r>
              <a:rPr lang="zh-CN" altLang="en-US" dirty="0">
                <a:solidFill>
                  <a:srgbClr val="000000"/>
                </a:solidFill>
                <a:latin typeface="宋体" pitchFamily="2" charset="-122"/>
                <a:ea typeface="宋体" pitchFamily="2" charset="-122"/>
              </a:rPr>
              <a:t>）</a:t>
            </a:r>
            <a:r>
              <a:rPr lang="zh-CN" altLang="en-US" dirty="0">
                <a:solidFill>
                  <a:srgbClr val="FF0000"/>
                </a:solidFill>
                <a:latin typeface="宋体" pitchFamily="2" charset="-122"/>
                <a:ea typeface="宋体" pitchFamily="2" charset="-122"/>
              </a:rPr>
              <a:t>在硬件上实现给定的加密算法</a:t>
            </a:r>
            <a:r>
              <a:rPr lang="zh-CN" altLang="en-US" dirty="0">
                <a:solidFill>
                  <a:srgbClr val="000000"/>
                </a:solidFill>
                <a:latin typeface="宋体" pitchFamily="2" charset="-122"/>
                <a:ea typeface="宋体" pitchFamily="2" charset="-122"/>
              </a:rPr>
              <a:t>，只需要很少的成本且可批量生产。 </a:t>
            </a:r>
            <a:endParaRPr lang="en-US" altLang="zh-CN" dirty="0">
              <a:solidFill>
                <a:srgbClr val="000000"/>
              </a:solidFill>
              <a:latin typeface="宋体" pitchFamily="2" charset="-122"/>
              <a:ea typeface="宋体" pitchFamily="2" charset="-122"/>
            </a:endParaRPr>
          </a:p>
        </p:txBody>
      </p:sp>
      <p:grpSp>
        <p:nvGrpSpPr>
          <p:cNvPr id="15" name="组合 38"/>
          <p:cNvGrpSpPr/>
          <p:nvPr/>
        </p:nvGrpSpPr>
        <p:grpSpPr>
          <a:xfrm>
            <a:off x="2495601" y="2759181"/>
            <a:ext cx="7483869" cy="403942"/>
            <a:chOff x="785102" y="4346517"/>
            <a:chExt cx="11179371" cy="538870"/>
          </a:xfrm>
        </p:grpSpPr>
        <p:sp>
          <p:nvSpPr>
            <p:cNvPr id="16"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17" name="矩形 40"/>
            <p:cNvSpPr>
              <a:spLocks noChangeArrowheads="1"/>
            </p:cNvSpPr>
            <p:nvPr/>
          </p:nvSpPr>
          <p:spPr bwMode="auto">
            <a:xfrm>
              <a:off x="1490664" y="4346517"/>
              <a:ext cx="7416824" cy="52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增添加密运算模块</a:t>
              </a:r>
            </a:p>
          </p:txBody>
        </p:sp>
        <p:sp>
          <p:nvSpPr>
            <p:cNvPr id="18"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01</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pic>
        <p:nvPicPr>
          <p:cNvPr id="19" name="图片 47"/>
          <p:cNvPicPr/>
          <p:nvPr/>
        </p:nvPicPr>
        <p:blipFill>
          <a:blip r:embed="rId2" cstate="print">
            <a:extLst>
              <a:ext uri="{28A0092B-C50C-407E-A947-70E740481C1C}">
                <a14:useLocalDpi xmlns:a14="http://schemas.microsoft.com/office/drawing/2010/main" val="0"/>
              </a:ext>
            </a:extLst>
          </a:blip>
          <a:stretch>
            <a:fillRect/>
          </a:stretch>
        </p:blipFill>
        <p:spPr bwMode="auto">
          <a:xfrm>
            <a:off x="6960097" y="3827326"/>
            <a:ext cx="2816397" cy="1581118"/>
          </a:xfrm>
          <a:prstGeom prst="rect">
            <a:avLst/>
          </a:prstGeom>
          <a:noFill/>
          <a:ln w="9525">
            <a:noFill/>
            <a:miter lim="800000"/>
            <a:headEnd/>
            <a:tailEnd/>
          </a:ln>
        </p:spPr>
      </p:pic>
      <p:sp>
        <p:nvSpPr>
          <p:cNvPr id="20" name="标题 1"/>
          <p:cNvSpPr txBox="1">
            <a:spLocks/>
          </p:cNvSpPr>
          <p:nvPr/>
        </p:nvSpPr>
        <p:spPr>
          <a:xfrm>
            <a:off x="2404313" y="1556792"/>
            <a:ext cx="7575157"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硬件增强</a:t>
            </a:r>
          </a:p>
        </p:txBody>
      </p:sp>
    </p:spTree>
    <p:extLst>
      <p:ext uri="{BB962C8B-B14F-4D97-AF65-F5344CB8AC3E}">
        <p14:creationId xmlns:p14="http://schemas.microsoft.com/office/powerpoint/2010/main" val="194419846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34" name="矩形 33"/>
          <p:cNvSpPr/>
          <p:nvPr/>
        </p:nvSpPr>
        <p:spPr>
          <a:xfrm>
            <a:off x="1631504" y="4111994"/>
            <a:ext cx="7287872" cy="1083438"/>
          </a:xfrm>
          <a:prstGeom prst="rect">
            <a:avLst/>
          </a:prstGeom>
        </p:spPr>
        <p:txBody>
          <a:bodyPr wrap="square">
            <a:spAutoFit/>
          </a:bodyPr>
          <a:lstStyle/>
          <a:p>
            <a:pPr marL="539750" lvl="1" indent="-285750" algn="just" fontAlgn="base">
              <a:lnSpc>
                <a:spcPct val="125000"/>
              </a:lnSpc>
              <a:spcBef>
                <a:spcPct val="0"/>
              </a:spcBef>
              <a:spcAft>
                <a:spcPct val="0"/>
              </a:spcAft>
              <a:buFont typeface="Wingdings" pitchFamily="2" charset="2"/>
              <a:buChar char="u"/>
            </a:pPr>
            <a:r>
              <a:rPr lang="zh-CN" altLang="en-US" dirty="0">
                <a:solidFill>
                  <a:srgbClr val="000000"/>
                </a:solidFill>
                <a:latin typeface="宋体" pitchFamily="2" charset="-122"/>
                <a:ea typeface="宋体" pitchFamily="2" charset="-122"/>
              </a:rPr>
              <a:t>参考</a:t>
            </a:r>
            <a:r>
              <a:rPr lang="en-US" altLang="zh-CN" dirty="0">
                <a:solidFill>
                  <a:srgbClr val="000000"/>
                </a:solidFill>
                <a:latin typeface="宋体" pitchFamily="2" charset="-122"/>
                <a:ea typeface="宋体" pitchFamily="2" charset="-122"/>
              </a:rPr>
              <a:t>PC</a:t>
            </a:r>
            <a:r>
              <a:rPr lang="zh-CN" altLang="en-US" dirty="0">
                <a:solidFill>
                  <a:srgbClr val="000000"/>
                </a:solidFill>
                <a:latin typeface="宋体" pitchFamily="2" charset="-122"/>
                <a:ea typeface="宋体" pitchFamily="2" charset="-122"/>
              </a:rPr>
              <a:t>端可信计算思想，</a:t>
            </a:r>
            <a:r>
              <a:rPr lang="zh-CN" altLang="zh-CN" dirty="0">
                <a:solidFill>
                  <a:srgbClr val="000000"/>
                </a:solidFill>
                <a:latin typeface="宋体" pitchFamily="2" charset="-122"/>
                <a:ea typeface="宋体" pitchFamily="2" charset="-122"/>
              </a:rPr>
              <a:t>在嵌入式系统中添加一个专用的安全硬件模块，并</a:t>
            </a:r>
            <a:r>
              <a:rPr lang="zh-CN" altLang="zh-CN" dirty="0">
                <a:solidFill>
                  <a:srgbClr val="FF0000"/>
                </a:solidFill>
                <a:latin typeface="宋体" pitchFamily="2" charset="-122"/>
                <a:ea typeface="宋体" pitchFamily="2" charset="-122"/>
              </a:rPr>
              <a:t>将敏感数据保护在一个安全设计十分牢靠的物理设备</a:t>
            </a:r>
            <a:r>
              <a:rPr lang="zh-CN" altLang="zh-CN" dirty="0">
                <a:solidFill>
                  <a:srgbClr val="000000"/>
                </a:solidFill>
                <a:latin typeface="宋体" pitchFamily="2" charset="-122"/>
                <a:ea typeface="宋体" pitchFamily="2" charset="-122"/>
              </a:rPr>
              <a:t>中</a:t>
            </a:r>
            <a:r>
              <a:rPr lang="zh-CN" altLang="en-US" dirty="0">
                <a:solidFill>
                  <a:srgbClr val="000000"/>
                </a:solidFill>
                <a:latin typeface="宋体" pitchFamily="2" charset="-122"/>
                <a:ea typeface="宋体" pitchFamily="2" charset="-122"/>
              </a:rPr>
              <a:t>，可采用以下几种先进技术</a:t>
            </a:r>
            <a:r>
              <a:rPr lang="zh-CN" altLang="zh-CN" dirty="0">
                <a:solidFill>
                  <a:srgbClr val="000000"/>
                </a:solidFill>
                <a:latin typeface="宋体" pitchFamily="2" charset="-122"/>
                <a:ea typeface="宋体" pitchFamily="2" charset="-122"/>
              </a:rPr>
              <a:t>。</a:t>
            </a:r>
            <a:endParaRPr lang="en-US" altLang="zh-CN" dirty="0">
              <a:solidFill>
                <a:srgbClr val="000000"/>
              </a:solidFill>
              <a:latin typeface="宋体" pitchFamily="2" charset="-122"/>
              <a:ea typeface="宋体" pitchFamily="2" charset="-122"/>
            </a:endParaRPr>
          </a:p>
        </p:txBody>
      </p:sp>
      <p:grpSp>
        <p:nvGrpSpPr>
          <p:cNvPr id="35" name="组合 38"/>
          <p:cNvGrpSpPr/>
          <p:nvPr/>
        </p:nvGrpSpPr>
        <p:grpSpPr>
          <a:xfrm>
            <a:off x="1754825" y="3514187"/>
            <a:ext cx="7483869" cy="403939"/>
            <a:chOff x="785102" y="4346521"/>
            <a:chExt cx="11179371" cy="538866"/>
          </a:xfrm>
        </p:grpSpPr>
        <p:sp>
          <p:nvSpPr>
            <p:cNvPr id="36"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37" name="矩形 40"/>
            <p:cNvSpPr>
              <a:spLocks noChangeArrowheads="1"/>
            </p:cNvSpPr>
            <p:nvPr/>
          </p:nvSpPr>
          <p:spPr bwMode="auto">
            <a:xfrm>
              <a:off x="1490664" y="4346521"/>
              <a:ext cx="7416824" cy="52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添加专用安全存储模块</a:t>
              </a:r>
            </a:p>
          </p:txBody>
        </p:sp>
        <p:sp>
          <p:nvSpPr>
            <p:cNvPr id="38"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02</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grpSp>
        <p:nvGrpSpPr>
          <p:cNvPr id="39" name="组合 10"/>
          <p:cNvGrpSpPr/>
          <p:nvPr/>
        </p:nvGrpSpPr>
        <p:grpSpPr>
          <a:xfrm>
            <a:off x="2078996" y="5408140"/>
            <a:ext cx="1944216" cy="757165"/>
            <a:chOff x="4731023" y="3940801"/>
            <a:chExt cx="1944216" cy="972000"/>
          </a:xfrm>
          <a:solidFill>
            <a:srgbClr val="DAEDEF">
              <a:lumMod val="75000"/>
            </a:srgbClr>
          </a:solidFill>
        </p:grpSpPr>
        <p:sp>
          <p:nvSpPr>
            <p:cNvPr id="40" name="Freeform 274"/>
            <p:cNvSpPr>
              <a:spLocks/>
            </p:cNvSpPr>
            <p:nvPr/>
          </p:nvSpPr>
          <p:spPr bwMode="auto">
            <a:xfrm>
              <a:off x="4731023" y="3940801"/>
              <a:ext cx="1944216" cy="972000"/>
            </a:xfrm>
            <a:prstGeom prst="round2DiagRect">
              <a:avLst/>
            </a:prstGeom>
            <a:grp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pPr>
                <a:defRPr/>
              </a:pPr>
              <a:endParaRPr lang="zh-CN" altLang="en-US" kern="0" dirty="0">
                <a:solidFill>
                  <a:srgbClr val="000000"/>
                </a:solidFill>
                <a:latin typeface="Arial" panose="020B0604020202020204" pitchFamily="34" charset="0"/>
                <a:ea typeface="宋体" pitchFamily="2" charset="-122"/>
              </a:endParaRPr>
            </a:p>
          </p:txBody>
        </p:sp>
        <p:sp>
          <p:nvSpPr>
            <p:cNvPr id="41" name="TextBox 17"/>
            <p:cNvSpPr txBox="1"/>
            <p:nvPr/>
          </p:nvSpPr>
          <p:spPr>
            <a:xfrm>
              <a:off x="4731023" y="4129917"/>
              <a:ext cx="1944216" cy="592656"/>
            </a:xfrm>
            <a:prstGeom prst="rect">
              <a:avLst/>
            </a:prstGeom>
            <a:grpFill/>
          </p:spPr>
          <p:txBody>
            <a:bodyPr wrap="square" rtlCol="0">
              <a:spAutoFit/>
            </a:bodyPr>
            <a:lstStyle/>
            <a:p>
              <a:pPr algn="ctr">
                <a:defRPr/>
              </a:pPr>
              <a:r>
                <a:rPr lang="zh-CN" altLang="en-US" sz="2400" kern="0" dirty="0">
                  <a:solidFill>
                    <a:srgbClr val="FF0000"/>
                  </a:solidFill>
                  <a:latin typeface="华康俪金黑W8(P)" panose="020B0800000000000000" pitchFamily="34" charset="-122"/>
                  <a:ea typeface="华康俪金黑W8(P)" panose="020B0800000000000000" pitchFamily="34" charset="-122"/>
                </a:rPr>
                <a:t>防篡改技术</a:t>
              </a:r>
            </a:p>
          </p:txBody>
        </p:sp>
      </p:grpSp>
      <p:grpSp>
        <p:nvGrpSpPr>
          <p:cNvPr id="42" name="组合 14"/>
          <p:cNvGrpSpPr/>
          <p:nvPr/>
        </p:nvGrpSpPr>
        <p:grpSpPr>
          <a:xfrm>
            <a:off x="4347112" y="5408138"/>
            <a:ext cx="2340098" cy="757166"/>
            <a:chOff x="7377261" y="3895970"/>
            <a:chExt cx="1944000" cy="972000"/>
          </a:xfrm>
          <a:solidFill>
            <a:srgbClr val="92D050"/>
          </a:solidFill>
        </p:grpSpPr>
        <p:sp>
          <p:nvSpPr>
            <p:cNvPr id="43" name="Freeform 369"/>
            <p:cNvSpPr>
              <a:spLocks/>
            </p:cNvSpPr>
            <p:nvPr/>
          </p:nvSpPr>
          <p:spPr bwMode="auto">
            <a:xfrm>
              <a:off x="7377261" y="3895970"/>
              <a:ext cx="1944000" cy="972000"/>
            </a:xfrm>
            <a:prstGeom prst="round2DiagRect">
              <a:avLst/>
            </a:prstGeom>
            <a:grp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zh-CN" altLang="en-US">
                <a:solidFill>
                  <a:srgbClr val="000000"/>
                </a:solidFill>
                <a:latin typeface="Arial" panose="020B0604020202020204" pitchFamily="34" charset="0"/>
                <a:ea typeface="宋体" pitchFamily="2" charset="-122"/>
              </a:endParaRPr>
            </a:p>
          </p:txBody>
        </p:sp>
        <p:sp>
          <p:nvSpPr>
            <p:cNvPr id="44" name="TextBox 17"/>
            <p:cNvSpPr txBox="1"/>
            <p:nvPr/>
          </p:nvSpPr>
          <p:spPr>
            <a:xfrm>
              <a:off x="7377261" y="4129918"/>
              <a:ext cx="1944000" cy="592655"/>
            </a:xfrm>
            <a:prstGeom prst="rect">
              <a:avLst/>
            </a:prstGeom>
            <a:grpFill/>
          </p:spPr>
          <p:txBody>
            <a:bodyPr wrap="square" rtlCol="0">
              <a:spAutoFit/>
            </a:bodyPr>
            <a:lstStyle/>
            <a:p>
              <a:pPr algn="ctr" fontAlgn="base">
                <a:spcBef>
                  <a:spcPct val="0"/>
                </a:spcBef>
                <a:spcAft>
                  <a:spcPct val="0"/>
                </a:spcAft>
              </a:pPr>
              <a:r>
                <a:rPr lang="zh-CN" altLang="en-US" sz="2400" dirty="0">
                  <a:solidFill>
                    <a:srgbClr val="FF0000"/>
                  </a:solidFill>
                  <a:latin typeface="华康俪金黑W8(P)" panose="020B0800000000000000" pitchFamily="34" charset="-122"/>
                  <a:ea typeface="华康俪金黑W8(P)" panose="020B0800000000000000" pitchFamily="34" charset="-122"/>
                </a:rPr>
                <a:t>物理安全技术</a:t>
              </a:r>
            </a:p>
          </p:txBody>
        </p:sp>
      </p:grpSp>
      <p:grpSp>
        <p:nvGrpSpPr>
          <p:cNvPr id="45" name="组合 17"/>
          <p:cNvGrpSpPr/>
          <p:nvPr/>
        </p:nvGrpSpPr>
        <p:grpSpPr>
          <a:xfrm>
            <a:off x="6975376" y="5408138"/>
            <a:ext cx="1944000" cy="757166"/>
            <a:chOff x="10023283" y="3895970"/>
            <a:chExt cx="1944000" cy="972000"/>
          </a:xfrm>
          <a:solidFill>
            <a:srgbClr val="2D2D8A">
              <a:lumMod val="60000"/>
              <a:lumOff val="40000"/>
            </a:srgbClr>
          </a:solidFill>
        </p:grpSpPr>
        <p:sp>
          <p:nvSpPr>
            <p:cNvPr id="46" name="Freeform 369"/>
            <p:cNvSpPr>
              <a:spLocks/>
            </p:cNvSpPr>
            <p:nvPr/>
          </p:nvSpPr>
          <p:spPr bwMode="auto">
            <a:xfrm>
              <a:off x="10023283" y="3895970"/>
              <a:ext cx="1944000" cy="972000"/>
            </a:xfrm>
            <a:prstGeom prst="round2DiagRect">
              <a:avLst/>
            </a:prstGeom>
            <a:grp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pPr>
                <a:defRPr/>
              </a:pPr>
              <a:endParaRPr lang="zh-CN" altLang="en-US" kern="0">
                <a:solidFill>
                  <a:srgbClr val="000000"/>
                </a:solidFill>
                <a:latin typeface="Arial" panose="020B0604020202020204" pitchFamily="34" charset="0"/>
                <a:ea typeface="宋体" pitchFamily="2" charset="-122"/>
              </a:endParaRPr>
            </a:p>
          </p:txBody>
        </p:sp>
        <p:sp>
          <p:nvSpPr>
            <p:cNvPr id="47" name="TextBox 17"/>
            <p:cNvSpPr txBox="1"/>
            <p:nvPr/>
          </p:nvSpPr>
          <p:spPr>
            <a:xfrm>
              <a:off x="10023283" y="4129916"/>
              <a:ext cx="1944000" cy="592655"/>
            </a:xfrm>
            <a:prstGeom prst="rect">
              <a:avLst/>
            </a:prstGeom>
            <a:grpFill/>
          </p:spPr>
          <p:txBody>
            <a:bodyPr wrap="square" rtlCol="0">
              <a:spAutoFit/>
            </a:bodyPr>
            <a:lstStyle/>
            <a:p>
              <a:pPr algn="ctr">
                <a:defRPr/>
              </a:pPr>
              <a:r>
                <a:rPr lang="zh-CN" altLang="en-US" sz="2400" kern="0" dirty="0">
                  <a:solidFill>
                    <a:srgbClr val="FF0000"/>
                  </a:solidFill>
                  <a:latin typeface="华康俪金黑W8(P)" panose="020B0800000000000000" pitchFamily="34" charset="-122"/>
                  <a:ea typeface="华康俪金黑W8(P)" panose="020B0800000000000000" pitchFamily="34" charset="-122"/>
                </a:rPr>
                <a:t>硅工艺技术</a:t>
              </a:r>
            </a:p>
          </p:txBody>
        </p:sp>
      </p:grpSp>
      <p:sp>
        <p:nvSpPr>
          <p:cNvPr id="48" name="标题 1"/>
          <p:cNvSpPr txBox="1">
            <a:spLocks/>
          </p:cNvSpPr>
          <p:nvPr/>
        </p:nvSpPr>
        <p:spPr>
          <a:xfrm>
            <a:off x="1684233" y="2420888"/>
            <a:ext cx="7575157"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硬件增强</a:t>
            </a:r>
          </a:p>
        </p:txBody>
      </p:sp>
      <p:sp>
        <p:nvSpPr>
          <p:cNvPr id="49" name="Date Placeholder 3"/>
          <p:cNvSpPr>
            <a:spLocks noGrp="1"/>
          </p:cNvSpPr>
          <p:nvPr>
            <p:ph type="dt" sz="half" idx="10"/>
          </p:nvPr>
        </p:nvSpPr>
        <p:spPr>
          <a:xfrm>
            <a:off x="1703388" y="6597650"/>
            <a:ext cx="1871662" cy="260350"/>
          </a:xfrm>
        </p:spPr>
        <p:txBody>
          <a:bodyPr/>
          <a:lstStyle/>
          <a:p>
            <a:pPr>
              <a:spcAft>
                <a:spcPct val="0"/>
              </a:spcAft>
              <a:buClr>
                <a:srgbClr val="FFFFFF"/>
              </a:buClr>
              <a:defRPr/>
            </a:pPr>
            <a:fld id="{61E17D25-B091-4A2F-9AD3-8C865764EC26}"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0" name="Footer Placeholder 4"/>
          <p:cNvSpPr>
            <a:spLocks noGrp="1"/>
          </p:cNvSpPr>
          <p:nvPr>
            <p:ph type="ftr" sz="quarter" idx="11"/>
          </p:nvPr>
        </p:nvSpPr>
        <p:spPr>
          <a:xfrm>
            <a:off x="3648076" y="6602414"/>
            <a:ext cx="5472113" cy="249237"/>
          </a:xfrm>
        </p:spPr>
        <p:txBody>
          <a:bodyPr/>
          <a:lstStyle/>
          <a:p>
            <a:pPr>
              <a:spcAft>
                <a:spcPct val="0"/>
              </a:spcAft>
              <a:buClr>
                <a:srgbClr val="FFFFFF"/>
              </a:buClr>
              <a:defRPr/>
            </a:pPr>
            <a:endParaRPr lang="en-US" altLang="zh-CN" b="1" dirty="0">
              <a:solidFill>
                <a:srgbClr val="FFFFFF"/>
              </a:solidFill>
            </a:endParaRPr>
          </a:p>
        </p:txBody>
      </p:sp>
      <p:sp>
        <p:nvSpPr>
          <p:cNvPr id="51" name="Slide Number Placeholder 5"/>
          <p:cNvSpPr>
            <a:spLocks noGrp="1"/>
          </p:cNvSpPr>
          <p:nvPr>
            <p:ph type="sldNum" sz="quarter" idx="12"/>
          </p:nvPr>
        </p:nvSpPr>
        <p:spPr>
          <a:xfrm>
            <a:off x="9193214" y="6608764"/>
            <a:ext cx="1366837" cy="249237"/>
          </a:xfrm>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107</a:t>
            </a:fld>
            <a:endParaRPr lang="en-US" altLang="zh-CN" b="1">
              <a:solidFill>
                <a:srgbClr val="FFFFFF"/>
              </a:solidFill>
            </a:endParaRPr>
          </a:p>
        </p:txBody>
      </p:sp>
      <p:pic>
        <p:nvPicPr>
          <p:cNvPr id="3" name="Picture 2"/>
          <p:cNvPicPr>
            <a:picLocks noChangeAspect="1"/>
          </p:cNvPicPr>
          <p:nvPr/>
        </p:nvPicPr>
        <p:blipFill>
          <a:blip r:embed="rId2" cstate="print"/>
          <a:stretch>
            <a:fillRect/>
          </a:stretch>
        </p:blipFill>
        <p:spPr>
          <a:xfrm>
            <a:off x="5801468" y="1085394"/>
            <a:ext cx="4750198" cy="2442266"/>
          </a:xfrm>
          <a:prstGeom prst="rect">
            <a:avLst/>
          </a:prstGeom>
        </p:spPr>
      </p:pic>
    </p:spTree>
    <p:extLst>
      <p:ext uri="{BB962C8B-B14F-4D97-AF65-F5344CB8AC3E}">
        <p14:creationId xmlns:p14="http://schemas.microsoft.com/office/powerpoint/2010/main" val="55148114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50" name="矩形 49"/>
          <p:cNvSpPr/>
          <p:nvPr/>
        </p:nvSpPr>
        <p:spPr>
          <a:xfrm>
            <a:off x="3923752" y="3430658"/>
            <a:ext cx="3609300" cy="2252924"/>
          </a:xfrm>
          <a:prstGeom prst="rect">
            <a:avLst/>
          </a:prstGeom>
        </p:spPr>
        <p:txBody>
          <a:bodyPr wrap="square">
            <a:spAutoFit/>
          </a:bodyPr>
          <a:lstStyle/>
          <a:p>
            <a:pPr marL="285750" indent="-285750" algn="just" fontAlgn="base">
              <a:lnSpc>
                <a:spcPct val="130000"/>
              </a:lnSpc>
              <a:spcBef>
                <a:spcPts val="450"/>
              </a:spcBef>
              <a:spcAft>
                <a:spcPts val="450"/>
              </a:spcAft>
              <a:buFont typeface="Wingdings" panose="05000000000000000000" pitchFamily="2" charset="2"/>
              <a:buChar char="ü"/>
            </a:pPr>
            <a:r>
              <a:rPr lang="zh-CN" altLang="en-US" dirty="0">
                <a:solidFill>
                  <a:srgbClr val="DAEDEF">
                    <a:lumMod val="50000"/>
                  </a:srgbClr>
                </a:solidFill>
                <a:latin typeface="宋体" pitchFamily="2" charset="-122"/>
                <a:ea typeface="宋体" pitchFamily="2" charset="-122"/>
              </a:rPr>
              <a:t>从体系架构角度出发，引入</a:t>
            </a:r>
            <a:r>
              <a:rPr lang="en-US" altLang="zh-CN" dirty="0">
                <a:solidFill>
                  <a:srgbClr val="FF0000"/>
                </a:solidFill>
                <a:latin typeface="宋体" pitchFamily="2" charset="-122"/>
                <a:ea typeface="宋体" pitchFamily="2" charset="-122"/>
              </a:rPr>
              <a:t>TrustZone</a:t>
            </a:r>
            <a:r>
              <a:rPr lang="zh-CN" altLang="en-US" dirty="0">
                <a:solidFill>
                  <a:srgbClr val="FF0000"/>
                </a:solidFill>
                <a:latin typeface="宋体" pitchFamily="2" charset="-122"/>
                <a:ea typeface="宋体" pitchFamily="2" charset="-122"/>
              </a:rPr>
              <a:t>架构</a:t>
            </a:r>
            <a:r>
              <a:rPr lang="zh-CN" altLang="en-US" dirty="0">
                <a:solidFill>
                  <a:srgbClr val="DAEDEF">
                    <a:lumMod val="50000"/>
                  </a:srgbClr>
                </a:solidFill>
                <a:latin typeface="宋体" pitchFamily="2" charset="-122"/>
                <a:ea typeface="宋体" pitchFamily="2" charset="-122"/>
              </a:rPr>
              <a:t>增强嵌入式系统安全。</a:t>
            </a:r>
            <a:r>
              <a:rPr lang="en-US" altLang="zh-CN" dirty="0">
                <a:solidFill>
                  <a:srgbClr val="DAEDEF">
                    <a:lumMod val="50000"/>
                  </a:srgbClr>
                </a:solidFill>
                <a:latin typeface="宋体" pitchFamily="2" charset="-122"/>
                <a:ea typeface="宋体" pitchFamily="2" charset="-122"/>
              </a:rPr>
              <a:t>TrustZone</a:t>
            </a:r>
            <a:r>
              <a:rPr lang="zh-CN" altLang="en-US" dirty="0">
                <a:solidFill>
                  <a:srgbClr val="DAEDEF">
                    <a:lumMod val="50000"/>
                  </a:srgbClr>
                </a:solidFill>
                <a:latin typeface="宋体" pitchFamily="2" charset="-122"/>
                <a:ea typeface="宋体" pitchFamily="2" charset="-122"/>
              </a:rPr>
              <a:t>提供硬件隔离，</a:t>
            </a:r>
            <a:r>
              <a:rPr lang="zh-CN" altLang="zh-CN" dirty="0">
                <a:solidFill>
                  <a:srgbClr val="DAEDEF">
                    <a:lumMod val="50000"/>
                  </a:srgbClr>
                </a:solidFill>
                <a:latin typeface="宋体" pitchFamily="2" charset="-122"/>
                <a:ea typeface="宋体" pitchFamily="2" charset="-122"/>
              </a:rPr>
              <a:t>在尽量不影响原有处理器设计的情况下保护安全内存、加密块、键盘和显示器等外设</a:t>
            </a:r>
            <a:r>
              <a:rPr lang="zh-CN" altLang="en-US" dirty="0">
                <a:solidFill>
                  <a:srgbClr val="DAEDEF">
                    <a:lumMod val="50000"/>
                  </a:srgbClr>
                </a:solidFill>
                <a:latin typeface="宋体" pitchFamily="2" charset="-122"/>
                <a:ea typeface="宋体" pitchFamily="2" charset="-122"/>
              </a:rPr>
              <a:t>。</a:t>
            </a:r>
            <a:endParaRPr lang="en-US" dirty="0">
              <a:solidFill>
                <a:srgbClr val="DAEDEF">
                  <a:lumMod val="50000"/>
                </a:srgbClr>
              </a:solidFill>
              <a:latin typeface="宋体" pitchFamily="2" charset="-122"/>
              <a:ea typeface="宋体" pitchFamily="2" charset="-122"/>
            </a:endParaRPr>
          </a:p>
        </p:txBody>
      </p:sp>
      <p:sp>
        <p:nvSpPr>
          <p:cNvPr id="52" name="标题 1"/>
          <p:cNvSpPr txBox="1">
            <a:spLocks/>
          </p:cNvSpPr>
          <p:nvPr/>
        </p:nvSpPr>
        <p:spPr>
          <a:xfrm>
            <a:off x="2063552" y="1556792"/>
            <a:ext cx="8300200"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架构设计增强</a:t>
            </a:r>
          </a:p>
        </p:txBody>
      </p:sp>
      <p:grpSp>
        <p:nvGrpSpPr>
          <p:cNvPr id="53" name="组合 15"/>
          <p:cNvGrpSpPr/>
          <p:nvPr/>
        </p:nvGrpSpPr>
        <p:grpSpPr>
          <a:xfrm>
            <a:off x="2200524" y="2461318"/>
            <a:ext cx="7483869" cy="403938"/>
            <a:chOff x="785102" y="4346522"/>
            <a:chExt cx="11179371" cy="538865"/>
          </a:xfrm>
        </p:grpSpPr>
        <p:sp>
          <p:nvSpPr>
            <p:cNvPr id="54" name="矩形 16"/>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55" name="矩形 17"/>
            <p:cNvSpPr>
              <a:spLocks noChangeArrowheads="1"/>
            </p:cNvSpPr>
            <p:nvPr/>
          </p:nvSpPr>
          <p:spPr bwMode="auto">
            <a:xfrm>
              <a:off x="1490664" y="4346522"/>
              <a:ext cx="7416824" cy="52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引入</a:t>
              </a:r>
              <a:r>
                <a:rPr lang="en-US" altLang="zh-CN" kern="0" dirty="0">
                  <a:solidFill>
                    <a:srgbClr val="FFFFFF"/>
                  </a:solidFill>
                  <a:latin typeface="华康俪金黑W8(P)" pitchFamily="34" charset="-122"/>
                  <a:ea typeface="华康俪金黑W8(P)" pitchFamily="34" charset="-122"/>
                </a:rPr>
                <a:t>TrustZone</a:t>
              </a:r>
              <a:r>
                <a:rPr lang="zh-CN" altLang="en-US" kern="0" dirty="0">
                  <a:solidFill>
                    <a:srgbClr val="FFFFFF"/>
                  </a:solidFill>
                  <a:latin typeface="华康俪金黑W8(P)" pitchFamily="34" charset="-122"/>
                  <a:ea typeface="华康俪金黑W8(P)" pitchFamily="34" charset="-122"/>
                </a:rPr>
                <a:t>架构</a:t>
              </a:r>
            </a:p>
          </p:txBody>
        </p:sp>
        <p:sp>
          <p:nvSpPr>
            <p:cNvPr id="56"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01</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sp>
        <p:nvSpPr>
          <p:cNvPr id="57" name="Date Placeholder 3"/>
          <p:cNvSpPr>
            <a:spLocks noGrp="1"/>
          </p:cNvSpPr>
          <p:nvPr>
            <p:ph type="dt" sz="half" idx="10"/>
          </p:nvPr>
        </p:nvSpPr>
        <p:spPr>
          <a:xfrm>
            <a:off x="1703388" y="6597650"/>
            <a:ext cx="1871662" cy="260350"/>
          </a:xfrm>
        </p:spPr>
        <p:txBody>
          <a:bodyPr/>
          <a:lstStyle/>
          <a:p>
            <a:pPr>
              <a:spcAft>
                <a:spcPct val="0"/>
              </a:spcAft>
              <a:buClr>
                <a:srgbClr val="FFFFFF"/>
              </a:buClr>
              <a:defRPr/>
            </a:pPr>
            <a:fld id="{007D7696-4044-4D78-8E71-21FD74788D69}"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8" name="Footer Placeholder 4"/>
          <p:cNvSpPr>
            <a:spLocks noGrp="1"/>
          </p:cNvSpPr>
          <p:nvPr>
            <p:ph type="ftr" sz="quarter" idx="11"/>
          </p:nvPr>
        </p:nvSpPr>
        <p:spPr>
          <a:xfrm>
            <a:off x="3648076" y="6602414"/>
            <a:ext cx="5472113" cy="249237"/>
          </a:xfrm>
        </p:spPr>
        <p:txBody>
          <a:bodyPr/>
          <a:lstStyle/>
          <a:p>
            <a:pPr>
              <a:spcAft>
                <a:spcPct val="0"/>
              </a:spcAft>
              <a:buClr>
                <a:srgbClr val="FFFFFF"/>
              </a:buClr>
              <a:defRPr/>
            </a:pPr>
            <a:endParaRPr lang="en-US" altLang="zh-CN" b="1" dirty="0">
              <a:solidFill>
                <a:srgbClr val="FFFFFF"/>
              </a:solidFill>
            </a:endParaRPr>
          </a:p>
        </p:txBody>
      </p:sp>
      <p:sp>
        <p:nvSpPr>
          <p:cNvPr id="59" name="Slide Number Placeholder 5"/>
          <p:cNvSpPr>
            <a:spLocks noGrp="1"/>
          </p:cNvSpPr>
          <p:nvPr>
            <p:ph type="sldNum" sz="quarter" idx="12"/>
          </p:nvPr>
        </p:nvSpPr>
        <p:spPr>
          <a:xfrm>
            <a:off x="9193214" y="6608764"/>
            <a:ext cx="1366837" cy="249237"/>
          </a:xfrm>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108</a:t>
            </a:fld>
            <a:endParaRPr lang="en-US" altLang="zh-CN" b="1">
              <a:solidFill>
                <a:srgbClr val="FFFFFF"/>
              </a:solidFill>
            </a:endParaRPr>
          </a:p>
        </p:txBody>
      </p:sp>
    </p:spTree>
    <p:extLst>
      <p:ext uri="{BB962C8B-B14F-4D97-AF65-F5344CB8AC3E}">
        <p14:creationId xmlns:p14="http://schemas.microsoft.com/office/powerpoint/2010/main" val="245453382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6"/>
          <p:cNvSpPr>
            <a:spLocks noChangeArrowheads="1"/>
          </p:cNvSpPr>
          <p:nvPr/>
        </p:nvSpPr>
        <p:spPr bwMode="auto">
          <a:xfrm>
            <a:off x="2207569" y="2852936"/>
            <a:ext cx="7775575" cy="648072"/>
          </a:xfrm>
          <a:prstGeom prst="roundRect">
            <a:avLst>
              <a:gd name="adj" fmla="val 15546"/>
            </a:avLst>
          </a:prstGeom>
          <a:solidFill>
            <a:srgbClr val="E4F5E3"/>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fontAlgn="ctr">
              <a:spcBef>
                <a:spcPct val="20000"/>
              </a:spcBef>
              <a:buClr>
                <a:srgbClr val="9900CC"/>
              </a:buClr>
              <a:buSzPct val="80000"/>
              <a:buFont typeface="Wingdings" panose="05000000000000000000" pitchFamily="2" charset="2"/>
              <a:buChar char="n"/>
              <a:defRPr sz="3200" b="1">
                <a:solidFill>
                  <a:srgbClr val="9900CC"/>
                </a:solidFill>
                <a:latin typeface="CMU Serif" pitchFamily="50" charset="0"/>
                <a:ea typeface="文鼎ＰＬ简报宋" panose="02010600030101010101" pitchFamily="2" charset="-122"/>
              </a:defRPr>
            </a:lvl1pPr>
            <a:lvl2pPr marL="742950" indent="-285750" fontAlgn="ctr">
              <a:spcBef>
                <a:spcPct val="20000"/>
              </a:spcBef>
              <a:buClr>
                <a:schemeClr val="tx1"/>
              </a:buClr>
              <a:buSzPct val="80000"/>
              <a:buFont typeface="Wingdings" panose="05000000000000000000" pitchFamily="2" charset="2"/>
              <a:buChar char="u"/>
              <a:defRPr kumimoji="1" sz="2800" b="1">
                <a:solidFill>
                  <a:schemeClr val="tx1"/>
                </a:solidFill>
                <a:latin typeface="CMU Serif" pitchFamily="50" charset="0"/>
                <a:ea typeface="文鼎ＰＬ简报宋" panose="02010600030101010101" pitchFamily="2" charset="-122"/>
              </a:defRPr>
            </a:lvl2pPr>
            <a:lvl3pPr marL="1143000" indent="-228600" fontAlgn="ctr">
              <a:spcBef>
                <a:spcPct val="20000"/>
              </a:spcBef>
              <a:buClr>
                <a:schemeClr val="tx1"/>
              </a:buClr>
              <a:buSzPct val="80000"/>
              <a:buFont typeface="Wingdings" panose="05000000000000000000" pitchFamily="2" charset="2"/>
              <a:buChar char="l"/>
              <a:defRPr sz="2400" b="1">
                <a:solidFill>
                  <a:schemeClr val="tx1"/>
                </a:solidFill>
                <a:latin typeface="CMU Serif" pitchFamily="50" charset="0"/>
                <a:ea typeface="文鼎ＰＬ简报宋"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Aft>
                <a:spcPct val="0"/>
              </a:spcAft>
              <a:buClr>
                <a:srgbClr val="000000"/>
              </a:buClr>
              <a:buSzPct val="90000"/>
              <a:buNone/>
            </a:pPr>
            <a:endParaRPr lang="zh-CN" altLang="en-US" sz="4200">
              <a:latin typeface="Arial" panose="020B0604020202020204" pitchFamily="34" charset="0"/>
              <a:ea typeface="黑体" panose="02010609060101010101" pitchFamily="49" charset="-122"/>
            </a:endParaRPr>
          </a:p>
        </p:txBody>
      </p:sp>
      <p:sp>
        <p:nvSpPr>
          <p:cNvPr id="5123" name="AutoShape 5"/>
          <p:cNvSpPr>
            <a:spLocks noGrp="1" noChangeArrowheads="1"/>
          </p:cNvSpPr>
          <p:nvPr>
            <p:ph type="subTitle" idx="1"/>
          </p:nvPr>
        </p:nvSpPr>
        <p:spPr>
          <a:xfrm>
            <a:off x="2424113" y="3789041"/>
            <a:ext cx="7345362" cy="2184847"/>
          </a:xfrm>
          <a:noFill/>
        </p:spPr>
        <p:txBody>
          <a:bodyPr/>
          <a:lstStyle/>
          <a:p>
            <a:pPr eaLnBrk="1" hangingPunct="1"/>
            <a:endParaRPr lang="zh-CN" altLang="en-US" dirty="0"/>
          </a:p>
        </p:txBody>
      </p:sp>
      <p:sp>
        <p:nvSpPr>
          <p:cNvPr id="5124" name="Rectangle 4"/>
          <p:cNvSpPr>
            <a:spLocks noGrp="1" noChangeArrowheads="1"/>
          </p:cNvSpPr>
          <p:nvPr>
            <p:ph type="ctrTitle"/>
          </p:nvPr>
        </p:nvSpPr>
        <p:spPr>
          <a:xfrm>
            <a:off x="2220913" y="2564904"/>
            <a:ext cx="7772400" cy="1224136"/>
          </a:xfrm>
        </p:spPr>
        <p:txBody>
          <a:bodyPr/>
          <a:lstStyle/>
          <a:p>
            <a:pPr eaLnBrk="1" hangingPunct="1"/>
            <a:r>
              <a:rPr lang="zh-CN" altLang="en-US" sz="3400" b="0" dirty="0">
                <a:latin typeface="宋体" pitchFamily="2" charset="-122"/>
                <a:ea typeface="宋体" pitchFamily="2" charset="-122"/>
              </a:rPr>
              <a:t>嵌入式接口技术</a:t>
            </a:r>
            <a:endParaRPr lang="en-US" altLang="zh-CN" sz="3400" b="0" dirty="0">
              <a:latin typeface="宋体" pitchFamily="2" charset="-122"/>
              <a:ea typeface="宋体" pitchFamily="2" charset="-122"/>
            </a:endParaRPr>
          </a:p>
        </p:txBody>
      </p:sp>
    </p:spTree>
    <p:extLst>
      <p:ext uri="{BB962C8B-B14F-4D97-AF65-F5344CB8AC3E}">
        <p14:creationId xmlns:p14="http://schemas.microsoft.com/office/powerpoint/2010/main" val="118283439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5E0B0E09-BF3C-47CF-9602-B7C2A285909B}"/>
              </a:ext>
            </a:extLst>
          </p:cNvPr>
          <p:cNvSpPr>
            <a:spLocks noGrp="1" noChangeArrowheads="1"/>
          </p:cNvSpPr>
          <p:nvPr>
            <p:ph type="title"/>
          </p:nvPr>
        </p:nvSpPr>
        <p:spPr/>
        <p:txBody>
          <a:bodyPr/>
          <a:lstStyle/>
          <a:p>
            <a:r>
              <a:rPr lang="zh-CN" altLang="en-US">
                <a:latin typeface="楷体" panose="02010609060101010101" pitchFamily="49" charset="-122"/>
                <a:ea typeface="楷体" panose="02010609060101010101" pitchFamily="49" charset="-122"/>
              </a:rPr>
              <a:t>硬件基础知识</a:t>
            </a:r>
            <a:endParaRPr lang="zh-CN" altLang="en-US"/>
          </a:p>
        </p:txBody>
      </p:sp>
      <p:sp>
        <p:nvSpPr>
          <p:cNvPr id="15363" name="内容占位符 2">
            <a:extLst>
              <a:ext uri="{FF2B5EF4-FFF2-40B4-BE49-F238E27FC236}">
                <a16:creationId xmlns:a16="http://schemas.microsoft.com/office/drawing/2014/main" id="{2E34D1F3-827C-4AE9-9A2C-1115F09A9739}"/>
              </a:ext>
            </a:extLst>
          </p:cNvPr>
          <p:cNvSpPr>
            <a:spLocks noGrp="1" noChangeArrowheads="1"/>
          </p:cNvSpPr>
          <p:nvPr>
            <p:ph idx="1"/>
          </p:nvPr>
        </p:nvSpPr>
        <p:spPr>
          <a:xfrm>
            <a:off x="1703388" y="2017713"/>
            <a:ext cx="8775700" cy="4114800"/>
          </a:xfrm>
        </p:spPr>
        <p:txBody>
          <a:bodyPr/>
          <a:lstStyle/>
          <a:p>
            <a:r>
              <a:rPr lang="zh-CN" altLang="en-US" sz="2400" b="0" dirty="0">
                <a:solidFill>
                  <a:srgbClr val="FF0000"/>
                </a:solidFill>
                <a:latin typeface="楷体" panose="02010609060101010101" pitchFamily="49" charset="-122"/>
                <a:ea typeface="楷体" panose="02010609060101010101" pitchFamily="49" charset="-122"/>
              </a:rPr>
              <a:t>通用端口电平要求</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H= ≥70%*</a:t>
            </a:r>
            <a:r>
              <a:rPr lang="en-US" altLang="zh-CN" sz="2400" b="0" dirty="0" err="1">
                <a:latin typeface="楷体" panose="02010609060101010101" pitchFamily="49" charset="-122"/>
                <a:ea typeface="楷体" panose="02010609060101010101" pitchFamily="49" charset="-122"/>
              </a:rPr>
              <a:t>Vcc</a:t>
            </a:r>
            <a:r>
              <a:rPr lang="en-US" altLang="zh-CN" sz="2400" b="0" dirty="0">
                <a:latin typeface="楷体" panose="02010609060101010101" pitchFamily="49" charset="-122"/>
                <a:ea typeface="楷体" panose="02010609060101010101" pitchFamily="49" charset="-122"/>
              </a:rPr>
              <a:t>   L= ≤ 30%</a:t>
            </a:r>
            <a:r>
              <a:rPr lang="zh-CN" altLang="en-US" sz="2400" b="0" dirty="0">
                <a:latin typeface="楷体" panose="02010609060101010101" pitchFamily="49" charset="-122"/>
                <a:ea typeface="楷体" panose="02010609060101010101" pitchFamily="49" charset="-122"/>
              </a:rPr>
              <a:t>*</a:t>
            </a:r>
            <a:r>
              <a:rPr lang="en-US" altLang="zh-CN" sz="2400" b="0" dirty="0" err="1">
                <a:latin typeface="楷体" panose="02010609060101010101" pitchFamily="49" charset="-122"/>
                <a:ea typeface="楷体" panose="02010609060101010101" pitchFamily="49" charset="-122"/>
              </a:rPr>
              <a:t>Vcc</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复位电平要求：</a:t>
            </a:r>
            <a:r>
              <a:rPr lang="en-US" altLang="zh-CN" sz="2400" b="0" dirty="0">
                <a:latin typeface="楷体" panose="02010609060101010101" pitchFamily="49" charset="-122"/>
                <a:ea typeface="楷体" panose="02010609060101010101" pitchFamily="49" charset="-122"/>
              </a:rPr>
              <a:t>H= ≥80%*</a:t>
            </a:r>
            <a:r>
              <a:rPr lang="en-US" altLang="zh-CN" sz="2400" b="0" dirty="0" err="1">
                <a:latin typeface="楷体" panose="02010609060101010101" pitchFamily="49" charset="-122"/>
                <a:ea typeface="楷体" panose="02010609060101010101" pitchFamily="49" charset="-122"/>
              </a:rPr>
              <a:t>Vcc</a:t>
            </a:r>
            <a:r>
              <a:rPr lang="en-US" altLang="zh-CN" sz="2400" b="0" dirty="0">
                <a:latin typeface="楷体" panose="02010609060101010101" pitchFamily="49" charset="-122"/>
                <a:ea typeface="楷体" panose="02010609060101010101" pitchFamily="49" charset="-122"/>
              </a:rPr>
              <a:t>   L= ≤ 12%</a:t>
            </a:r>
            <a:r>
              <a:rPr lang="zh-CN" altLang="en-US" sz="2400" b="0" dirty="0">
                <a:latin typeface="楷体" panose="02010609060101010101" pitchFamily="49" charset="-122"/>
                <a:ea typeface="楷体" panose="02010609060101010101" pitchFamily="49" charset="-122"/>
              </a:rPr>
              <a:t>*</a:t>
            </a:r>
            <a:r>
              <a:rPr lang="en-US" altLang="zh-CN" sz="2400" b="0" dirty="0" err="1">
                <a:latin typeface="楷体" panose="02010609060101010101" pitchFamily="49" charset="-122"/>
                <a:ea typeface="楷体" panose="02010609060101010101" pitchFamily="49" charset="-122"/>
              </a:rPr>
              <a:t>Vcc</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信号上升时间</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10%*</a:t>
            </a:r>
            <a:r>
              <a:rPr lang="en-US" altLang="zh-CN" sz="2400" b="0" dirty="0" err="1">
                <a:latin typeface="楷体" panose="02010609060101010101" pitchFamily="49" charset="-122"/>
                <a:ea typeface="楷体" panose="02010609060101010101" pitchFamily="49" charset="-122"/>
              </a:rPr>
              <a:t>Vcc</a:t>
            </a:r>
            <a:r>
              <a:rPr lang="zh-CN" altLang="en-US" sz="2400" b="0" dirty="0">
                <a:latin typeface="楷体" panose="02010609060101010101" pitchFamily="49" charset="-122"/>
                <a:ea typeface="楷体" panose="02010609060101010101" pitchFamily="49" charset="-122"/>
              </a:rPr>
              <a:t>上升到</a:t>
            </a:r>
            <a:r>
              <a:rPr lang="en-US" altLang="zh-CN" sz="2400" b="0" dirty="0">
                <a:latin typeface="楷体" panose="02010609060101010101" pitchFamily="49" charset="-122"/>
                <a:ea typeface="楷体" panose="02010609060101010101" pitchFamily="49" charset="-122"/>
              </a:rPr>
              <a:t>90%*</a:t>
            </a:r>
            <a:r>
              <a:rPr lang="en-US" altLang="zh-CN" sz="2400" b="0" dirty="0" err="1">
                <a:latin typeface="楷体" panose="02010609060101010101" pitchFamily="49" charset="-122"/>
                <a:ea typeface="楷体" panose="02010609060101010101" pitchFamily="49" charset="-122"/>
              </a:rPr>
              <a:t>Vcc</a:t>
            </a:r>
            <a:r>
              <a:rPr lang="zh-CN" altLang="en-US" sz="2400" b="0" dirty="0">
                <a:latin typeface="楷体" panose="02010609060101010101" pitchFamily="49" charset="-122"/>
                <a:ea typeface="楷体" panose="02010609060101010101" pitchFamily="49" charset="-122"/>
              </a:rPr>
              <a:t>所需时间</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信号下降时间</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90%*</a:t>
            </a:r>
            <a:r>
              <a:rPr lang="en-US" altLang="zh-CN" sz="2400" b="0" dirty="0" err="1">
                <a:latin typeface="楷体" panose="02010609060101010101" pitchFamily="49" charset="-122"/>
                <a:ea typeface="楷体" panose="02010609060101010101" pitchFamily="49" charset="-122"/>
              </a:rPr>
              <a:t>Vcc</a:t>
            </a:r>
            <a:r>
              <a:rPr lang="zh-CN" altLang="en-US" sz="2400" b="0" dirty="0">
                <a:latin typeface="楷体" panose="02010609060101010101" pitchFamily="49" charset="-122"/>
                <a:ea typeface="楷体" panose="02010609060101010101" pitchFamily="49" charset="-122"/>
              </a:rPr>
              <a:t>下降到</a:t>
            </a:r>
            <a:r>
              <a:rPr lang="en-US" altLang="zh-CN" sz="2400" b="0" dirty="0">
                <a:latin typeface="楷体" panose="02010609060101010101" pitchFamily="49" charset="-122"/>
                <a:ea typeface="楷体" panose="02010609060101010101" pitchFamily="49" charset="-122"/>
              </a:rPr>
              <a:t>10%*</a:t>
            </a:r>
            <a:r>
              <a:rPr lang="en-US" altLang="zh-CN" sz="2400" b="0" dirty="0" err="1">
                <a:latin typeface="楷体" panose="02010609060101010101" pitchFamily="49" charset="-122"/>
                <a:ea typeface="楷体" panose="02010609060101010101" pitchFamily="49" charset="-122"/>
              </a:rPr>
              <a:t>Vcc</a:t>
            </a:r>
            <a:r>
              <a:rPr lang="zh-CN" altLang="en-US" sz="2400" b="0" dirty="0">
                <a:latin typeface="楷体" panose="02010609060101010101" pitchFamily="49" charset="-122"/>
                <a:ea typeface="楷体" panose="02010609060101010101" pitchFamily="49" charset="-122"/>
              </a:rPr>
              <a:t>所需时间</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zh-CN" altLang="en-US" sz="2400" b="0" dirty="0">
                <a:solidFill>
                  <a:srgbClr val="FF0000"/>
                </a:solidFill>
                <a:latin typeface="楷体" panose="02010609060101010101" pitchFamily="49" charset="-122"/>
                <a:ea typeface="楷体" panose="02010609060101010101" pitchFamily="49" charset="-122"/>
              </a:rPr>
              <a:t>好的信号要求信号上升时间与下降时间 </a:t>
            </a:r>
            <a:r>
              <a:rPr lang="en-US" altLang="zh-CN" sz="2400" b="0" dirty="0">
                <a:solidFill>
                  <a:srgbClr val="FF0000"/>
                </a:solidFill>
                <a:latin typeface="楷体" panose="02010609060101010101" pitchFamily="49" charset="-122"/>
                <a:ea typeface="楷体" panose="02010609060101010101" pitchFamily="49" charset="-122"/>
              </a:rPr>
              <a:t>≤ </a:t>
            </a:r>
            <a:r>
              <a:rPr lang="zh-CN" altLang="en-US" sz="2400" b="0" dirty="0">
                <a:solidFill>
                  <a:srgbClr val="FF0000"/>
                </a:solidFill>
                <a:latin typeface="楷体" panose="02010609060101010101" pitchFamily="49" charset="-122"/>
                <a:ea typeface="楷体" panose="02010609060101010101" pitchFamily="49" charset="-122"/>
              </a:rPr>
              <a:t>信号周期*</a:t>
            </a:r>
            <a:r>
              <a:rPr lang="en-US" altLang="zh-CN" sz="2400" b="0" dirty="0">
                <a:solidFill>
                  <a:srgbClr val="FF0000"/>
                </a:solidFill>
                <a:latin typeface="楷体" panose="02010609060101010101" pitchFamily="49" charset="-122"/>
                <a:ea typeface="楷体" panose="02010609060101010101" pitchFamily="49" charset="-122"/>
              </a:rPr>
              <a:t>4%</a:t>
            </a:r>
          </a:p>
          <a:p>
            <a:r>
              <a:rPr lang="zh-CN" altLang="en-US" sz="2400" b="0" dirty="0">
                <a:solidFill>
                  <a:srgbClr val="FF0000"/>
                </a:solidFill>
                <a:latin typeface="楷体" panose="02010609060101010101" pitchFamily="49" charset="-122"/>
                <a:ea typeface="楷体" panose="02010609060101010101" pitchFamily="49" charset="-122"/>
              </a:rPr>
              <a:t>功耗控制 </a:t>
            </a:r>
            <a:r>
              <a:rPr lang="en-US" altLang="zh-CN" sz="2400" b="0" dirty="0">
                <a:solidFill>
                  <a:srgbClr val="FF0000"/>
                </a:solidFill>
                <a:latin typeface="楷体" panose="02010609060101010101" pitchFamily="49" charset="-122"/>
                <a:ea typeface="楷体" panose="02010609060101010101" pitchFamily="49" charset="-122"/>
              </a:rPr>
              <a:t>P=K* f² </a:t>
            </a:r>
            <a:r>
              <a:rPr lang="zh-CN" altLang="en-US" sz="2400" b="0" dirty="0">
                <a:solidFill>
                  <a:srgbClr val="FF0000"/>
                </a:solidFill>
                <a:latin typeface="楷体" panose="02010609060101010101" pitchFamily="49" charset="-122"/>
                <a:ea typeface="楷体" panose="02010609060101010101" pitchFamily="49" charset="-122"/>
              </a:rPr>
              <a:t>，分部件控制时钟</a:t>
            </a:r>
            <a:endParaRPr lang="en-US" altLang="zh-CN" sz="2400" b="0" dirty="0">
              <a:solidFill>
                <a:srgbClr val="FF0000"/>
              </a:solidFill>
              <a:latin typeface="楷体" panose="02010609060101010101" pitchFamily="49" charset="-122"/>
              <a:ea typeface="楷体" panose="02010609060101010101" pitchFamily="49" charset="-122"/>
            </a:endParaRPr>
          </a:p>
          <a:p>
            <a:r>
              <a:rPr lang="zh-CN" altLang="zh-CN" sz="2400" b="0" dirty="0">
                <a:solidFill>
                  <a:srgbClr val="FF0000"/>
                </a:solidFill>
                <a:latin typeface="楷体" panose="02010609060101010101" pitchFamily="49" charset="-122"/>
                <a:ea typeface="楷体" panose="02010609060101010101" pitchFamily="49" charset="-122"/>
              </a:rPr>
              <a:t>死机</a:t>
            </a:r>
            <a:r>
              <a:rPr lang="zh-CN" altLang="en-US" sz="2400" b="0" dirty="0">
                <a:solidFill>
                  <a:srgbClr val="FF0000"/>
                </a:solidFill>
                <a:latin typeface="楷体" panose="02010609060101010101" pitchFamily="49" charset="-122"/>
                <a:ea typeface="楷体" panose="02010609060101010101" pitchFamily="49" charset="-122"/>
              </a:rPr>
              <a:t>的本质</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硬件没有按照代码流程执行，只要有时钟，硬件本身不会死机</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a:t>
            </a:r>
            <a:r>
              <a:rPr lang="en-US" altLang="zh-CN" sz="2400" dirty="0">
                <a:solidFill>
                  <a:srgbClr val="FF0000"/>
                </a:solidFill>
                <a:latin typeface="楷体" panose="02010609060101010101" pitchFamily="49" charset="-122"/>
                <a:ea typeface="楷体" panose="02010609060101010101" pitchFamily="49" charset="-122"/>
              </a:rPr>
              <a:t>WDT</a:t>
            </a:r>
            <a:r>
              <a:rPr lang="zh-CN" altLang="zh-CN" sz="2400" dirty="0">
                <a:solidFill>
                  <a:srgbClr val="FF0000"/>
                </a:solidFill>
                <a:latin typeface="楷体" panose="02010609060101010101" pitchFamily="49" charset="-122"/>
                <a:ea typeface="楷体" panose="02010609060101010101" pitchFamily="49" charset="-122"/>
              </a:rPr>
              <a:t>看门狗与可靠性</a:t>
            </a:r>
            <a:endParaRPr lang="en-US" altLang="zh-CN" sz="2400" dirty="0">
              <a:solidFill>
                <a:srgbClr val="FF0000"/>
              </a:solidFill>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推挽输出</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常用于板内</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与</a:t>
            </a:r>
            <a:r>
              <a:rPr lang="en-US" altLang="zh-CN" sz="2400" b="0" dirty="0">
                <a:latin typeface="楷体" panose="02010609060101010101" pitchFamily="49" charset="-122"/>
                <a:ea typeface="楷体" panose="02010609060101010101" pitchFamily="49" charset="-122"/>
              </a:rPr>
              <a:t>OC</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OD</a:t>
            </a:r>
            <a:r>
              <a:rPr lang="zh-CN" altLang="en-US" sz="2400" b="0" dirty="0">
                <a:latin typeface="楷体" panose="02010609060101010101" pitchFamily="49" charset="-122"/>
                <a:ea typeface="楷体" panose="02010609060101010101" pitchFamily="49" charset="-122"/>
              </a:rPr>
              <a:t>）输出</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常用于板间</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 </a:t>
            </a:r>
            <a:r>
              <a:rPr lang="en-US" altLang="zh-CN" sz="2400" b="0" dirty="0">
                <a:solidFill>
                  <a:srgbClr val="FF0000"/>
                </a:solidFill>
                <a:latin typeface="楷体" panose="02010609060101010101" pitchFamily="49" charset="-122"/>
                <a:ea typeface="楷体" panose="02010609060101010101" pitchFamily="49" charset="-122"/>
              </a:rPr>
              <a:t>OC</a:t>
            </a:r>
            <a:r>
              <a:rPr lang="zh-CN" altLang="en-US" sz="2400" b="0" dirty="0">
                <a:solidFill>
                  <a:srgbClr val="FF0000"/>
                </a:solidFill>
                <a:latin typeface="楷体" panose="02010609060101010101" pitchFamily="49" charset="-122"/>
                <a:ea typeface="楷体" panose="02010609060101010101" pitchFamily="49" charset="-122"/>
              </a:rPr>
              <a:t>（</a:t>
            </a:r>
            <a:r>
              <a:rPr lang="en-US" altLang="zh-CN" sz="2400" b="0" dirty="0">
                <a:solidFill>
                  <a:srgbClr val="FF0000"/>
                </a:solidFill>
                <a:latin typeface="楷体" panose="02010609060101010101" pitchFamily="49" charset="-122"/>
                <a:ea typeface="楷体" panose="02010609060101010101" pitchFamily="49" charset="-122"/>
              </a:rPr>
              <a:t>OD</a:t>
            </a:r>
            <a:r>
              <a:rPr lang="zh-CN" altLang="en-US" sz="2400" b="0" dirty="0">
                <a:solidFill>
                  <a:srgbClr val="FF0000"/>
                </a:solidFill>
                <a:latin typeface="楷体" panose="02010609060101010101" pitchFamily="49" charset="-122"/>
                <a:ea typeface="楷体" panose="02010609060101010101" pitchFamily="49" charset="-122"/>
              </a:rPr>
              <a:t>）输出优缺点</a:t>
            </a:r>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endParaRPr lang="zh-CN" altLang="en-US" dirty="0"/>
          </a:p>
        </p:txBody>
      </p:sp>
      <p:sp>
        <p:nvSpPr>
          <p:cNvPr id="15364" name="灯片编号占位符 3">
            <a:extLst>
              <a:ext uri="{FF2B5EF4-FFF2-40B4-BE49-F238E27FC236}">
                <a16:creationId xmlns:a16="http://schemas.microsoft.com/office/drawing/2014/main" id="{D1E238F4-9651-4078-81AD-9E9E237E3B5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14D06EEB-E2FA-4FA6-A249-9451A973A46B}"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11</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7106263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zh-CN" altLang="en-US" sz="3600" b="0" dirty="0">
                <a:latin typeface="宋体" pitchFamily="2" charset="-122"/>
                <a:ea typeface="宋体" pitchFamily="2" charset="-122"/>
              </a:rPr>
              <a:t>嵌入式接口</a:t>
            </a:r>
          </a:p>
        </p:txBody>
      </p:sp>
      <p:sp>
        <p:nvSpPr>
          <p:cNvPr id="4" name="Date Placeholder 3"/>
          <p:cNvSpPr>
            <a:spLocks noGrp="1"/>
          </p:cNvSpPr>
          <p:nvPr>
            <p:ph type="dt" sz="half" idx="10"/>
          </p:nvPr>
        </p:nvSpPr>
        <p:spPr/>
        <p:txBody>
          <a:bodyPr/>
          <a:lstStyle/>
          <a:p>
            <a:pPr>
              <a:spcAft>
                <a:spcPct val="0"/>
              </a:spcAft>
              <a:buClr>
                <a:srgbClr val="FFFFFF"/>
              </a:buClr>
              <a:defRPr/>
            </a:pPr>
            <a:fld id="{4267A6A8-3EF6-48F1-B2A3-718A6B0C7940}" type="datetime1">
              <a:rPr lang="zh-CN" altLang="en-US" b="1">
                <a:solidFill>
                  <a:srgbClr val="FFFFFF"/>
                </a:solidFill>
              </a:rPr>
              <a:pPr>
                <a:spcAft>
                  <a:spcPct val="0"/>
                </a:spcAft>
                <a:buClr>
                  <a:srgbClr val="FFFFFF"/>
                </a:buClr>
                <a:defRPr/>
              </a:pPr>
              <a:t>2021/6/11</a:t>
            </a:fld>
            <a:endParaRPr lang="en-US" altLang="zh-CN" b="1" dirty="0">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110</a:t>
            </a:fld>
            <a:endParaRPr lang="en-US" altLang="zh-CN" b="1" dirty="0">
              <a:solidFill>
                <a:srgbClr val="FFFFFF"/>
              </a:solidFill>
            </a:endParaRPr>
          </a:p>
        </p:txBody>
      </p:sp>
      <p:sp>
        <p:nvSpPr>
          <p:cNvPr id="7" name="内容占位符 6"/>
          <p:cNvSpPr>
            <a:spLocks noGrp="1"/>
          </p:cNvSpPr>
          <p:nvPr>
            <p:ph idx="1"/>
          </p:nvPr>
        </p:nvSpPr>
        <p:spPr/>
        <p:txBody>
          <a:bodyPr/>
          <a:lstStyle/>
          <a:p>
            <a:r>
              <a:rPr lang="zh-CN" altLang="en-US" sz="2800" dirty="0">
                <a:solidFill>
                  <a:schemeClr val="tx1"/>
                </a:solidFill>
                <a:latin typeface="宋体" pitchFamily="2" charset="-122"/>
                <a:ea typeface="宋体" pitchFamily="2" charset="-122"/>
              </a:rPr>
              <a:t>硬件基础：</a:t>
            </a:r>
            <a:endParaRPr lang="en-US" altLang="zh-CN" sz="280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接口按硬件分</a:t>
            </a:r>
            <a:r>
              <a:rPr lang="en-US" altLang="zh-CN" sz="2800" dirty="0">
                <a:solidFill>
                  <a:schemeClr val="tx1"/>
                </a:solidFill>
                <a:latin typeface="宋体" pitchFamily="2" charset="-122"/>
                <a:ea typeface="宋体" pitchFamily="2" charset="-122"/>
              </a:rPr>
              <a:t>:</a:t>
            </a:r>
            <a:r>
              <a:rPr lang="zh-CN" altLang="en-US" sz="2800" b="0" dirty="0">
                <a:solidFill>
                  <a:srgbClr val="FF0000"/>
                </a:solidFill>
                <a:latin typeface="宋体" pitchFamily="2" charset="-122"/>
                <a:ea typeface="宋体" pitchFamily="2" charset="-122"/>
              </a:rPr>
              <a:t>基础元素</a:t>
            </a:r>
            <a:endParaRPr lang="en-US" altLang="zh-CN" sz="2800" b="0" dirty="0">
              <a:solidFill>
                <a:srgbClr val="FF0000"/>
              </a:solidFill>
              <a:latin typeface="宋体" pitchFamily="2" charset="-122"/>
              <a:ea typeface="宋体" pitchFamily="2" charset="-122"/>
            </a:endParaRPr>
          </a:p>
          <a:p>
            <a:pPr>
              <a:buNone/>
            </a:pPr>
            <a:r>
              <a:rPr lang="zh-CN" altLang="en-US" sz="2800" b="0" dirty="0">
                <a:solidFill>
                  <a:schemeClr val="tx1"/>
                </a:solidFill>
                <a:latin typeface="宋体" pitchFamily="2" charset="-122"/>
                <a:ea typeface="宋体" pitchFamily="2" charset="-122"/>
              </a:rPr>
              <a:t>通信</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相互通道</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、输入</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前向通道</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、输出</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后向通道</a:t>
            </a:r>
            <a:r>
              <a:rPr lang="en-US" altLang="zh-CN" sz="2800" b="0" dirty="0">
                <a:solidFill>
                  <a:schemeClr val="tx1"/>
                </a:solidFill>
                <a:latin typeface="宋体" pitchFamily="2" charset="-122"/>
                <a:ea typeface="宋体" pitchFamily="2" charset="-122"/>
              </a:rPr>
              <a:t>)</a:t>
            </a:r>
          </a:p>
          <a:p>
            <a:r>
              <a:rPr lang="zh-CN" altLang="en-US" sz="2800" dirty="0">
                <a:solidFill>
                  <a:schemeClr val="tx1"/>
                </a:solidFill>
                <a:latin typeface="宋体" pitchFamily="2" charset="-122"/>
                <a:ea typeface="宋体" pitchFamily="2" charset="-122"/>
              </a:rPr>
              <a:t>接口按部件分</a:t>
            </a:r>
            <a:r>
              <a:rPr lang="en-US" altLang="zh-CN" sz="2800" dirty="0">
                <a:solidFill>
                  <a:schemeClr val="tx1"/>
                </a:solidFill>
                <a:latin typeface="宋体" pitchFamily="2" charset="-122"/>
                <a:ea typeface="宋体" pitchFamily="2" charset="-122"/>
              </a:rPr>
              <a:t>:</a:t>
            </a:r>
            <a:r>
              <a:rPr lang="zh-CN" altLang="en-US" sz="2800" b="0" dirty="0">
                <a:solidFill>
                  <a:srgbClr val="FF0000"/>
                </a:solidFill>
                <a:latin typeface="宋体" pitchFamily="2" charset="-122"/>
                <a:ea typeface="宋体" pitchFamily="2" charset="-122"/>
              </a:rPr>
              <a:t>控制流程</a:t>
            </a:r>
            <a:endParaRPr lang="en-US" altLang="zh-CN" sz="2800" b="0" dirty="0">
              <a:solidFill>
                <a:srgbClr val="FF0000"/>
              </a:solidFill>
              <a:latin typeface="宋体" pitchFamily="2" charset="-122"/>
              <a:ea typeface="宋体" pitchFamily="2" charset="-122"/>
            </a:endParaRPr>
          </a:p>
          <a:p>
            <a:pPr>
              <a:buNone/>
            </a:pPr>
            <a:r>
              <a:rPr lang="zh-CN" altLang="en-US" sz="2800" b="0" dirty="0">
                <a:solidFill>
                  <a:schemeClr val="tx1"/>
                </a:solidFill>
                <a:latin typeface="宋体" pitchFamily="2" charset="-122"/>
                <a:ea typeface="宋体" pitchFamily="2" charset="-122"/>
              </a:rPr>
              <a:t>传感器、执行器、人机界面、相互通信、电源</a:t>
            </a:r>
          </a:p>
        </p:txBody>
      </p:sp>
    </p:spTree>
    <p:extLst>
      <p:ext uri="{BB962C8B-B14F-4D97-AF65-F5344CB8AC3E}">
        <p14:creationId xmlns:p14="http://schemas.microsoft.com/office/powerpoint/2010/main" val="857290732"/>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硬件基础</a:t>
            </a:r>
          </a:p>
        </p:txBody>
      </p:sp>
      <p:sp>
        <p:nvSpPr>
          <p:cNvPr id="3" name="内容占位符 2"/>
          <p:cNvSpPr>
            <a:spLocks noGrp="1"/>
          </p:cNvSpPr>
          <p:nvPr>
            <p:ph idx="1"/>
          </p:nvPr>
        </p:nvSpPr>
        <p:spPr/>
        <p:txBody>
          <a:bodyPr/>
          <a:lstStyle/>
          <a:p>
            <a:r>
              <a:rPr lang="zh-CN" altLang="en-US" sz="2800" b="0" dirty="0">
                <a:solidFill>
                  <a:schemeClr val="tx1"/>
                </a:solidFill>
                <a:latin typeface="宋体" pitchFamily="2" charset="-122"/>
                <a:ea typeface="宋体" pitchFamily="2" charset="-122"/>
              </a:rPr>
              <a:t>电源</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复位</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振荡器</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端口</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功耗控制</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可靠性</a:t>
            </a:r>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111</a:t>
            </a:fld>
            <a:endParaRPr lang="en-US" altLang="zh-CN" b="1">
              <a:solidFill>
                <a:srgbClr val="FFFFFF"/>
              </a:solidFill>
            </a:endParaRPr>
          </a:p>
        </p:txBody>
      </p:sp>
    </p:spTree>
    <p:extLst>
      <p:ext uri="{BB962C8B-B14F-4D97-AF65-F5344CB8AC3E}">
        <p14:creationId xmlns:p14="http://schemas.microsoft.com/office/powerpoint/2010/main" val="1101582466"/>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硬件基础</a:t>
            </a:r>
            <a:r>
              <a:rPr lang="en-US" altLang="zh-CN" dirty="0">
                <a:latin typeface="宋体" pitchFamily="2" charset="-122"/>
                <a:ea typeface="宋体" pitchFamily="2" charset="-122"/>
              </a:rPr>
              <a:t>-</a:t>
            </a:r>
            <a:r>
              <a:rPr lang="zh-CN" altLang="en-US" sz="3600" b="0" dirty="0">
                <a:latin typeface="宋体" pitchFamily="2" charset="-122"/>
                <a:ea typeface="宋体" pitchFamily="2" charset="-122"/>
              </a:rPr>
              <a:t>电源电压</a:t>
            </a:r>
            <a:endParaRPr lang="zh-CN" altLang="en-US" sz="3600" b="0" dirty="0"/>
          </a:p>
        </p:txBody>
      </p:sp>
      <p:sp>
        <p:nvSpPr>
          <p:cNvPr id="3" name="内容占位符 2"/>
          <p:cNvSpPr>
            <a:spLocks noGrp="1"/>
          </p:cNvSpPr>
          <p:nvPr>
            <p:ph idx="1"/>
          </p:nvPr>
        </p:nvSpPr>
        <p:spPr/>
        <p:txBody>
          <a:bodyPr/>
          <a:lstStyle/>
          <a:p>
            <a:r>
              <a:rPr lang="zh-CN" altLang="en-US" sz="2800" dirty="0">
                <a:solidFill>
                  <a:schemeClr val="tx1"/>
                </a:solidFill>
                <a:latin typeface="宋体" pitchFamily="2" charset="-122"/>
                <a:ea typeface="宋体" pitchFamily="2" charset="-122"/>
              </a:rPr>
              <a:t>电源电压分为三类：</a:t>
            </a:r>
            <a:endParaRPr lang="en-US" altLang="zh-CN" sz="280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r>
              <a:rPr lang="en-US" altLang="zh-CN" sz="2800" b="0" dirty="0">
                <a:solidFill>
                  <a:srgbClr val="FF0000"/>
                </a:solidFill>
                <a:latin typeface="宋体" pitchFamily="2" charset="-122"/>
                <a:ea typeface="宋体" pitchFamily="2" charset="-122"/>
              </a:rPr>
              <a:t>Type A</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+5V;  </a:t>
            </a:r>
            <a:r>
              <a:rPr lang="en-US" altLang="zh-CN" sz="2800" b="0" dirty="0">
                <a:solidFill>
                  <a:srgbClr val="FF0000"/>
                </a:solidFill>
                <a:latin typeface="宋体" pitchFamily="2" charset="-122"/>
                <a:ea typeface="宋体" pitchFamily="2" charset="-122"/>
              </a:rPr>
              <a:t>Type B</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+3.3V; </a:t>
            </a:r>
            <a:r>
              <a:rPr lang="en-US" altLang="zh-CN" sz="2800" b="0" dirty="0">
                <a:solidFill>
                  <a:srgbClr val="FF0000"/>
                </a:solidFill>
                <a:latin typeface="宋体" pitchFamily="2" charset="-122"/>
                <a:ea typeface="宋体" pitchFamily="2" charset="-122"/>
              </a:rPr>
              <a:t>Type C</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+1.8V;</a:t>
            </a: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高电压抗干扰能力和驱动能力强；低电压功耗低；</a:t>
            </a:r>
            <a:endParaRPr lang="en-US" altLang="zh-CN" sz="2800" b="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电源范围</a:t>
            </a:r>
            <a:r>
              <a:rPr lang="zh-CN" altLang="en-US" sz="2800" b="0" dirty="0">
                <a:solidFill>
                  <a:schemeClr val="tx1"/>
                </a:solidFill>
                <a:latin typeface="宋体" pitchFamily="2" charset="-122"/>
                <a:ea typeface="宋体" pitchFamily="2" charset="-122"/>
              </a:rPr>
              <a:t>： 一般</a:t>
            </a:r>
            <a:r>
              <a:rPr lang="en-US" altLang="zh-CN" sz="2800" b="0" dirty="0">
                <a:solidFill>
                  <a:schemeClr val="tx1"/>
                </a:solidFill>
                <a:latin typeface="宋体" pitchFamily="2" charset="-122"/>
                <a:ea typeface="宋体" pitchFamily="2" charset="-122"/>
              </a:rPr>
              <a:t>±10%,</a:t>
            </a:r>
            <a:r>
              <a:rPr lang="zh-CN" altLang="en-US" sz="2800" b="0" dirty="0">
                <a:solidFill>
                  <a:schemeClr val="tx1"/>
                </a:solidFill>
                <a:latin typeface="宋体" pitchFamily="2" charset="-122"/>
                <a:ea typeface="宋体" pitchFamily="2" charset="-122"/>
              </a:rPr>
              <a:t>部分芯片</a:t>
            </a:r>
            <a:r>
              <a:rPr lang="en-US" altLang="zh-CN" sz="2800" b="0" dirty="0">
                <a:solidFill>
                  <a:schemeClr val="tx1"/>
                </a:solidFill>
                <a:latin typeface="宋体" pitchFamily="2" charset="-122"/>
                <a:ea typeface="宋体" pitchFamily="2" charset="-122"/>
              </a:rPr>
              <a:t> ±5%</a:t>
            </a: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宽电压范围</a:t>
            </a:r>
            <a:r>
              <a:rPr lang="zh-CN" altLang="zh-CN" sz="2800" b="0" dirty="0">
                <a:solidFill>
                  <a:schemeClr val="tx1"/>
                </a:solidFill>
                <a:latin typeface="宋体" pitchFamily="2" charset="-122"/>
                <a:ea typeface="宋体" pitchFamily="2" charset="-122"/>
              </a:rPr>
              <a:t>芯片</a:t>
            </a:r>
            <a:r>
              <a:rPr lang="zh-CN" altLang="en-US" sz="2800" b="0" dirty="0">
                <a:solidFill>
                  <a:schemeClr val="tx1"/>
                </a:solidFill>
                <a:latin typeface="宋体" pitchFamily="2" charset="-122"/>
                <a:ea typeface="宋体" pitchFamily="2" charset="-122"/>
              </a:rPr>
              <a:t>适用性</a:t>
            </a:r>
            <a:r>
              <a:rPr lang="zh-CN" altLang="zh-CN" sz="2800" b="0" dirty="0">
                <a:solidFill>
                  <a:schemeClr val="tx1"/>
                </a:solidFill>
                <a:latin typeface="宋体" pitchFamily="2" charset="-122"/>
                <a:ea typeface="宋体" pitchFamily="2" charset="-122"/>
              </a:rPr>
              <a:t>好</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可简化电源设计；</a:t>
            </a:r>
            <a:endParaRPr lang="en-US" altLang="zh-CN" sz="2800" b="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与电源相关的概念：</a:t>
            </a:r>
            <a:endParaRPr lang="en-US" altLang="zh-CN" sz="280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电源纹波和电源滤波</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掉电检测和</a:t>
            </a:r>
            <a:r>
              <a:rPr lang="zh-CN" altLang="en-US" sz="2800" b="0" dirty="0">
                <a:solidFill>
                  <a:srgbClr val="FF0000"/>
                </a:solidFill>
                <a:latin typeface="宋体" pitchFamily="2" charset="-122"/>
                <a:ea typeface="宋体" pitchFamily="2" charset="-122"/>
              </a:rPr>
              <a:t>数据撕裂</a:t>
            </a:r>
            <a:endParaRPr lang="en-US" altLang="zh-CN" sz="2800" b="0" dirty="0">
              <a:solidFill>
                <a:srgbClr val="FF0000"/>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运行模式：运行、待机、掉电</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112</a:t>
            </a:fld>
            <a:endParaRPr lang="en-US" altLang="zh-CN" b="1">
              <a:solidFill>
                <a:srgbClr val="FFFFFF"/>
              </a:solidFill>
            </a:endParaRPr>
          </a:p>
        </p:txBody>
      </p:sp>
    </p:spTree>
    <p:extLst>
      <p:ext uri="{BB962C8B-B14F-4D97-AF65-F5344CB8AC3E}">
        <p14:creationId xmlns:p14="http://schemas.microsoft.com/office/powerpoint/2010/main" val="708912369"/>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硬件基础</a:t>
            </a:r>
            <a:r>
              <a:rPr lang="en-US" altLang="zh-CN" dirty="0">
                <a:latin typeface="宋体" pitchFamily="2" charset="-122"/>
                <a:ea typeface="宋体" pitchFamily="2" charset="-122"/>
              </a:rPr>
              <a:t>-</a:t>
            </a:r>
            <a:r>
              <a:rPr lang="zh-CN" altLang="en-US" sz="3600" b="0" dirty="0">
                <a:latin typeface="宋体" pitchFamily="2" charset="-122"/>
                <a:ea typeface="宋体" pitchFamily="2" charset="-122"/>
              </a:rPr>
              <a:t>复位</a:t>
            </a:r>
            <a:endParaRPr lang="zh-CN" altLang="en-US" sz="3600" b="0" dirty="0"/>
          </a:p>
        </p:txBody>
      </p:sp>
      <p:sp>
        <p:nvSpPr>
          <p:cNvPr id="3" name="内容占位符 2"/>
          <p:cNvSpPr>
            <a:spLocks noGrp="1"/>
          </p:cNvSpPr>
          <p:nvPr>
            <p:ph idx="1"/>
          </p:nvPr>
        </p:nvSpPr>
        <p:spPr/>
        <p:txBody>
          <a:bodyPr/>
          <a:lstStyle/>
          <a:p>
            <a:r>
              <a:rPr lang="zh-CN" altLang="en-US" sz="2400" dirty="0">
                <a:solidFill>
                  <a:schemeClr val="tx1"/>
                </a:solidFill>
                <a:latin typeface="宋体" pitchFamily="2" charset="-122"/>
                <a:ea typeface="宋体" pitchFamily="2" charset="-122"/>
              </a:rPr>
              <a:t>上电复位 </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Power-on Reset</a:t>
            </a:r>
            <a:r>
              <a:rPr lang="zh-CN" altLang="en-US" sz="2400" b="0" dirty="0">
                <a:solidFill>
                  <a:schemeClr val="tx1"/>
                </a:solidFill>
                <a:latin typeface="宋体" pitchFamily="2" charset="-122"/>
                <a:ea typeface="宋体" pitchFamily="2" charset="-122"/>
              </a:rPr>
              <a:t>， </a:t>
            </a:r>
            <a:r>
              <a:rPr lang="en-US" altLang="zh-CN" sz="2400" b="0" dirty="0">
                <a:solidFill>
                  <a:schemeClr val="tx1"/>
                </a:solidFill>
                <a:latin typeface="宋体" pitchFamily="2" charset="-122"/>
                <a:ea typeface="宋体" pitchFamily="2" charset="-122"/>
              </a:rPr>
              <a:t>POR</a:t>
            </a:r>
            <a:r>
              <a:rPr lang="zh-CN" altLang="en-US" sz="2400" b="0" dirty="0">
                <a:solidFill>
                  <a:schemeClr val="tx1"/>
                </a:solidFill>
                <a:latin typeface="宋体" pitchFamily="2" charset="-122"/>
                <a:ea typeface="宋体" pitchFamily="2" charset="-122"/>
              </a:rPr>
              <a:t>）片内</a:t>
            </a:r>
            <a:r>
              <a:rPr lang="en-US" altLang="zh-CN" sz="2400" b="0" dirty="0">
                <a:solidFill>
                  <a:schemeClr val="tx1"/>
                </a:solidFill>
                <a:latin typeface="宋体" pitchFamily="2" charset="-122"/>
                <a:ea typeface="宋体" pitchFamily="2" charset="-122"/>
              </a:rPr>
              <a:t>/</a:t>
            </a:r>
            <a:r>
              <a:rPr lang="zh-CN" altLang="en-US" sz="2400" b="0" dirty="0">
                <a:solidFill>
                  <a:schemeClr val="tx1"/>
                </a:solidFill>
                <a:latin typeface="宋体" pitchFamily="2" charset="-122"/>
                <a:ea typeface="宋体" pitchFamily="2" charset="-122"/>
              </a:rPr>
              <a:t>外复位</a:t>
            </a:r>
            <a:endParaRPr lang="en-US" altLang="zh-CN" sz="2400" b="0" dirty="0">
              <a:solidFill>
                <a:schemeClr val="tx1"/>
              </a:solidFill>
              <a:latin typeface="宋体" pitchFamily="2" charset="-122"/>
              <a:ea typeface="宋体" pitchFamily="2" charset="-122"/>
            </a:endParaRPr>
          </a:p>
          <a:p>
            <a:r>
              <a:rPr lang="zh-CN" altLang="en-US" sz="2400" dirty="0">
                <a:solidFill>
                  <a:schemeClr val="tx1"/>
                </a:solidFill>
                <a:latin typeface="宋体" pitchFamily="2" charset="-122"/>
                <a:ea typeface="宋体" pitchFamily="2" charset="-122"/>
              </a:rPr>
              <a:t>上电延时时器 </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Power-up Timer</a:t>
            </a:r>
            <a:r>
              <a:rPr lang="zh-CN" altLang="en-US" sz="2400" b="0" dirty="0">
                <a:solidFill>
                  <a:schemeClr val="tx1"/>
                </a:solidFill>
                <a:latin typeface="宋体" pitchFamily="2" charset="-122"/>
                <a:ea typeface="宋体" pitchFamily="2" charset="-122"/>
              </a:rPr>
              <a:t>， </a:t>
            </a:r>
            <a:r>
              <a:rPr lang="en-US" altLang="zh-CN" sz="2400" b="0" dirty="0">
                <a:solidFill>
                  <a:schemeClr val="tx1"/>
                </a:solidFill>
                <a:latin typeface="宋体" pitchFamily="2" charset="-122"/>
                <a:ea typeface="宋体" pitchFamily="2" charset="-122"/>
              </a:rPr>
              <a:t>PWRT</a:t>
            </a:r>
            <a:r>
              <a:rPr lang="zh-CN" altLang="en-US" sz="2400" b="0" dirty="0">
                <a:solidFill>
                  <a:schemeClr val="tx1"/>
                </a:solidFill>
                <a:latin typeface="宋体" pitchFamily="2" charset="-122"/>
                <a:ea typeface="宋体" pitchFamily="2" charset="-122"/>
              </a:rPr>
              <a:t>）</a:t>
            </a:r>
            <a:endParaRPr lang="en-US" altLang="zh-CN" sz="2400" b="0" dirty="0">
              <a:solidFill>
                <a:schemeClr val="tx1"/>
              </a:solidFill>
              <a:latin typeface="宋体" pitchFamily="2" charset="-122"/>
              <a:ea typeface="宋体" pitchFamily="2" charset="-122"/>
            </a:endParaRPr>
          </a:p>
          <a:p>
            <a:r>
              <a:rPr lang="zh-CN" altLang="en-US" sz="2400" dirty="0">
                <a:solidFill>
                  <a:schemeClr val="tx1"/>
                </a:solidFill>
                <a:latin typeface="宋体" pitchFamily="2" charset="-122"/>
                <a:ea typeface="宋体" pitchFamily="2" charset="-122"/>
              </a:rPr>
              <a:t>振荡器起振定时器 </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Oscillator Start-up Timer</a:t>
            </a:r>
            <a:r>
              <a:rPr lang="zh-CN" altLang="en-US" sz="2400" b="0" dirty="0">
                <a:solidFill>
                  <a:schemeClr val="tx1"/>
                </a:solidFill>
                <a:latin typeface="宋体" pitchFamily="2" charset="-122"/>
                <a:ea typeface="宋体" pitchFamily="2" charset="-122"/>
              </a:rPr>
              <a:t>， </a:t>
            </a:r>
            <a:r>
              <a:rPr lang="en-US" altLang="zh-CN" sz="2400" b="0" dirty="0">
                <a:solidFill>
                  <a:schemeClr val="tx1"/>
                </a:solidFill>
                <a:latin typeface="宋体" pitchFamily="2" charset="-122"/>
                <a:ea typeface="宋体" pitchFamily="2" charset="-122"/>
              </a:rPr>
              <a:t>OST</a:t>
            </a:r>
            <a:r>
              <a:rPr lang="zh-CN" altLang="en-US" sz="2400" b="0" dirty="0">
                <a:solidFill>
                  <a:schemeClr val="tx1"/>
                </a:solidFill>
                <a:latin typeface="宋体" pitchFamily="2" charset="-122"/>
                <a:ea typeface="宋体" pitchFamily="2" charset="-122"/>
              </a:rPr>
              <a:t>）</a:t>
            </a:r>
            <a:endParaRPr lang="en-US" altLang="zh-CN" sz="2400" b="0" dirty="0">
              <a:solidFill>
                <a:schemeClr val="tx1"/>
              </a:solidFill>
              <a:latin typeface="宋体" pitchFamily="2" charset="-122"/>
              <a:ea typeface="宋体" pitchFamily="2" charset="-122"/>
            </a:endParaRPr>
          </a:p>
          <a:p>
            <a:r>
              <a:rPr lang="zh-CN" altLang="en-US" sz="2400" dirty="0">
                <a:solidFill>
                  <a:schemeClr val="tx1"/>
                </a:solidFill>
                <a:latin typeface="宋体" pitchFamily="2" charset="-122"/>
                <a:ea typeface="宋体" pitchFamily="2" charset="-122"/>
              </a:rPr>
              <a:t>欠压复位 </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Brown-out Reset</a:t>
            </a:r>
            <a:r>
              <a:rPr lang="zh-CN" altLang="en-US" sz="2400" b="0" dirty="0">
                <a:solidFill>
                  <a:schemeClr val="tx1"/>
                </a:solidFill>
                <a:latin typeface="宋体" pitchFamily="2" charset="-122"/>
                <a:ea typeface="宋体" pitchFamily="2" charset="-122"/>
              </a:rPr>
              <a:t>， </a:t>
            </a:r>
            <a:r>
              <a:rPr lang="en-US" altLang="zh-CN" sz="2400" b="0" dirty="0">
                <a:solidFill>
                  <a:schemeClr val="tx1"/>
                </a:solidFill>
                <a:latin typeface="宋体" pitchFamily="2" charset="-122"/>
                <a:ea typeface="宋体" pitchFamily="2" charset="-122"/>
              </a:rPr>
              <a:t>BOR</a:t>
            </a:r>
            <a:r>
              <a:rPr lang="zh-CN" altLang="en-US" sz="2400" b="0" dirty="0">
                <a:solidFill>
                  <a:schemeClr val="tx1"/>
                </a:solidFill>
                <a:latin typeface="宋体" pitchFamily="2" charset="-122"/>
                <a:ea typeface="宋体" pitchFamily="2" charset="-122"/>
              </a:rPr>
              <a:t>）</a:t>
            </a:r>
          </a:p>
          <a:p>
            <a:pPr>
              <a:buNone/>
            </a:pP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可选择电压</a:t>
            </a:r>
            <a:r>
              <a:rPr lang="en-US" altLang="zh-CN" sz="2400" b="0" dirty="0">
                <a:solidFill>
                  <a:schemeClr val="tx1"/>
                </a:solidFill>
                <a:latin typeface="宋体" pitchFamily="2" charset="-122"/>
                <a:ea typeface="宋体" pitchFamily="2" charset="-122"/>
              </a:rPr>
              <a:t>/</a:t>
            </a:r>
            <a:r>
              <a:rPr lang="zh-CN" altLang="en-US" sz="2400" b="0" dirty="0">
                <a:solidFill>
                  <a:schemeClr val="tx1"/>
                </a:solidFill>
                <a:latin typeface="宋体" pitchFamily="2" charset="-122"/>
                <a:ea typeface="宋体" pitchFamily="2" charset="-122"/>
              </a:rPr>
              <a:t>可选择在休眠模式下是否允许</a:t>
            </a:r>
          </a:p>
          <a:p>
            <a:r>
              <a:rPr lang="zh-CN" altLang="en-US" sz="2400" dirty="0">
                <a:solidFill>
                  <a:schemeClr val="tx1"/>
                </a:solidFill>
                <a:latin typeface="宋体" pitchFamily="2" charset="-122"/>
                <a:ea typeface="宋体" pitchFamily="2" charset="-122"/>
              </a:rPr>
              <a:t>外部复位</a:t>
            </a:r>
            <a:r>
              <a:rPr lang="zh-CN" altLang="zh-CN" sz="2400" dirty="0">
                <a:solidFill>
                  <a:schemeClr val="tx1"/>
                </a:solidFill>
                <a:latin typeface="宋体" pitchFamily="2" charset="-122"/>
                <a:ea typeface="宋体" pitchFamily="2" charset="-122"/>
              </a:rPr>
              <a:t>电平</a:t>
            </a:r>
            <a:r>
              <a:rPr lang="zh-CN" altLang="en-US" sz="2400" dirty="0">
                <a:solidFill>
                  <a:schemeClr val="tx1"/>
                </a:solidFill>
                <a:latin typeface="宋体" pitchFamily="2" charset="-122"/>
                <a:ea typeface="宋体" pitchFamily="2" charset="-122"/>
              </a:rPr>
              <a:t>及</a:t>
            </a:r>
            <a:r>
              <a:rPr lang="zh-CN" altLang="zh-CN" sz="2400" dirty="0">
                <a:solidFill>
                  <a:schemeClr val="tx1"/>
                </a:solidFill>
                <a:latin typeface="宋体" pitchFamily="2" charset="-122"/>
                <a:ea typeface="宋体" pitchFamily="2" charset="-122"/>
              </a:rPr>
              <a:t>复位时长要求</a:t>
            </a:r>
            <a:r>
              <a:rPr lang="zh-CN" altLang="en-US" sz="2400" dirty="0">
                <a:solidFill>
                  <a:schemeClr val="tx1"/>
                </a:solidFill>
                <a:latin typeface="宋体" pitchFamily="2" charset="-122"/>
                <a:ea typeface="宋体" pitchFamily="2" charset="-122"/>
              </a:rPr>
              <a:t>：</a:t>
            </a:r>
            <a:endParaRPr lang="en-US" altLang="zh-CN" sz="2400" dirty="0">
              <a:solidFill>
                <a:schemeClr val="tx1"/>
              </a:solidFill>
              <a:latin typeface="宋体" pitchFamily="2" charset="-122"/>
              <a:ea typeface="宋体" pitchFamily="2" charset="-122"/>
            </a:endParaRPr>
          </a:p>
          <a:p>
            <a:pPr>
              <a:buNone/>
            </a:pPr>
            <a:r>
              <a:rPr lang="en-US" altLang="zh-CN" sz="2400" b="0" dirty="0">
                <a:solidFill>
                  <a:schemeClr val="tx1"/>
                </a:solidFill>
                <a:latin typeface="宋体" pitchFamily="2" charset="-122"/>
                <a:ea typeface="宋体" pitchFamily="2" charset="-122"/>
              </a:rPr>
              <a:t>		H≥80%*</a:t>
            </a:r>
            <a:r>
              <a:rPr lang="en-US" altLang="zh-CN" sz="2400" b="0" dirty="0" err="1">
                <a:solidFill>
                  <a:schemeClr val="tx1"/>
                </a:solidFill>
                <a:latin typeface="宋体" pitchFamily="2" charset="-122"/>
                <a:ea typeface="宋体" pitchFamily="2" charset="-122"/>
              </a:rPr>
              <a:t>Vcc</a:t>
            </a:r>
            <a:r>
              <a:rPr lang="en-US" altLang="zh-CN" sz="2400" b="0" dirty="0">
                <a:solidFill>
                  <a:schemeClr val="tx1"/>
                </a:solidFill>
                <a:latin typeface="宋体" pitchFamily="2" charset="-122"/>
                <a:ea typeface="宋体" pitchFamily="2" charset="-122"/>
              </a:rPr>
              <a:t> L≤12%</a:t>
            </a:r>
            <a:r>
              <a:rPr lang="zh-CN" altLang="en-US" sz="2400" b="0" dirty="0">
                <a:solidFill>
                  <a:schemeClr val="tx1"/>
                </a:solidFill>
                <a:latin typeface="宋体" pitchFamily="2" charset="-122"/>
                <a:ea typeface="宋体" pitchFamily="2" charset="-122"/>
              </a:rPr>
              <a:t>*</a:t>
            </a:r>
            <a:r>
              <a:rPr lang="en-US" altLang="zh-CN" sz="2400" b="0" dirty="0" err="1">
                <a:solidFill>
                  <a:schemeClr val="tx1"/>
                </a:solidFill>
                <a:latin typeface="宋体" pitchFamily="2" charset="-122"/>
                <a:ea typeface="宋体" pitchFamily="2" charset="-122"/>
              </a:rPr>
              <a:t>Vcc</a:t>
            </a:r>
            <a:r>
              <a:rPr lang="zh-CN" altLang="en-US" sz="2400" b="0" dirty="0">
                <a:solidFill>
                  <a:schemeClr val="tx1"/>
                </a:solidFill>
                <a:latin typeface="宋体" pitchFamily="2" charset="-122"/>
                <a:ea typeface="宋体" pitchFamily="2" charset="-122"/>
              </a:rPr>
              <a:t>，</a:t>
            </a:r>
            <a:r>
              <a:rPr lang="zh-CN" altLang="zh-CN" sz="2400" b="0" dirty="0">
                <a:solidFill>
                  <a:schemeClr val="tx1"/>
                </a:solidFill>
                <a:latin typeface="宋体" pitchFamily="2" charset="-122"/>
                <a:ea typeface="宋体" pitchFamily="2" charset="-122"/>
              </a:rPr>
              <a:t>复位时长</a:t>
            </a:r>
            <a:r>
              <a:rPr lang="zh-CN" altLang="en-US" sz="2400" b="0" dirty="0">
                <a:solidFill>
                  <a:schemeClr val="tx1"/>
                </a:solidFill>
                <a:latin typeface="宋体" pitchFamily="2" charset="-122"/>
                <a:ea typeface="宋体" pitchFamily="2" charset="-122"/>
              </a:rPr>
              <a:t>以时钟个数计</a:t>
            </a:r>
            <a:endParaRPr lang="en-US" altLang="zh-CN" sz="2400" b="0" dirty="0">
              <a:solidFill>
                <a:schemeClr val="tx1"/>
              </a:solidFill>
              <a:latin typeface="宋体" pitchFamily="2" charset="-122"/>
              <a:ea typeface="宋体" pitchFamily="2" charset="-122"/>
            </a:endParaRPr>
          </a:p>
          <a:p>
            <a:r>
              <a:rPr lang="zh-CN" altLang="en-US" sz="2400" dirty="0">
                <a:solidFill>
                  <a:schemeClr val="tx1"/>
                </a:solidFill>
                <a:latin typeface="宋体" pitchFamily="2" charset="-122"/>
                <a:ea typeface="宋体" pitchFamily="2" charset="-122"/>
              </a:rPr>
              <a:t>复位标志：</a:t>
            </a:r>
            <a:endParaRPr lang="en-US" altLang="zh-CN" sz="2400" dirty="0">
              <a:solidFill>
                <a:schemeClr val="tx1"/>
              </a:solidFill>
              <a:latin typeface="宋体" pitchFamily="2" charset="-122"/>
              <a:ea typeface="宋体" pitchFamily="2" charset="-122"/>
            </a:endParaRPr>
          </a:p>
          <a:p>
            <a:pPr>
              <a:buNone/>
            </a:pPr>
            <a:r>
              <a:rPr lang="en-US" altLang="zh-CN" sz="2400" b="0" dirty="0">
                <a:solidFill>
                  <a:schemeClr val="tx1"/>
                </a:solidFill>
                <a:latin typeface="宋体" pitchFamily="2" charset="-122"/>
                <a:ea typeface="宋体" pitchFamily="2" charset="-122"/>
              </a:rPr>
              <a:t>	a) </a:t>
            </a:r>
            <a:r>
              <a:rPr lang="zh-CN" altLang="en-US" sz="2400" b="0" dirty="0">
                <a:solidFill>
                  <a:schemeClr val="tx1"/>
                </a:solidFill>
                <a:latin typeface="宋体" pitchFamily="2" charset="-122"/>
                <a:ea typeface="宋体" pitchFamily="2" charset="-122"/>
              </a:rPr>
              <a:t>上电复位（</a:t>
            </a:r>
            <a:r>
              <a:rPr lang="en-US" altLang="zh-CN" sz="2400" b="0" dirty="0">
                <a:solidFill>
                  <a:schemeClr val="tx1"/>
                </a:solidFill>
                <a:latin typeface="宋体" pitchFamily="2" charset="-122"/>
                <a:ea typeface="宋体" pitchFamily="2" charset="-122"/>
              </a:rPr>
              <a:t>POR</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	 b) </a:t>
            </a:r>
            <a:r>
              <a:rPr lang="zh-CN" altLang="en-US" sz="2400" b="0" dirty="0">
                <a:solidFill>
                  <a:schemeClr val="tx1"/>
                </a:solidFill>
                <a:latin typeface="宋体" pitchFamily="2" charset="-122"/>
                <a:ea typeface="宋体" pitchFamily="2" charset="-122"/>
              </a:rPr>
              <a:t>正常工作期间的</a:t>
            </a:r>
            <a:r>
              <a:rPr lang="en-US" altLang="zh-CN" sz="2400" b="0" dirty="0">
                <a:solidFill>
                  <a:schemeClr val="tx1"/>
                </a:solidFill>
                <a:latin typeface="宋体" pitchFamily="2" charset="-122"/>
                <a:ea typeface="宋体" pitchFamily="2" charset="-122"/>
              </a:rPr>
              <a:t>WDT </a:t>
            </a:r>
            <a:r>
              <a:rPr lang="zh-CN" altLang="en-US" sz="2400" b="0" dirty="0">
                <a:solidFill>
                  <a:schemeClr val="tx1"/>
                </a:solidFill>
                <a:latin typeface="宋体" pitchFamily="2" charset="-122"/>
                <a:ea typeface="宋体" pitchFamily="2" charset="-122"/>
              </a:rPr>
              <a:t>复位</a:t>
            </a:r>
          </a:p>
          <a:p>
            <a:pPr>
              <a:buNone/>
            </a:pPr>
            <a:r>
              <a:rPr lang="en-US" altLang="zh-CN" sz="2400" b="0" dirty="0">
                <a:solidFill>
                  <a:schemeClr val="tx1"/>
                </a:solidFill>
                <a:latin typeface="宋体" pitchFamily="2" charset="-122"/>
                <a:ea typeface="宋体" pitchFamily="2" charset="-122"/>
              </a:rPr>
              <a:t>	c) </a:t>
            </a:r>
            <a:r>
              <a:rPr lang="zh-CN" altLang="en-US" sz="2400" b="0" dirty="0">
                <a:solidFill>
                  <a:schemeClr val="tx1"/>
                </a:solidFill>
                <a:latin typeface="宋体" pitchFamily="2" charset="-122"/>
                <a:ea typeface="宋体" pitchFamily="2" charset="-122"/>
              </a:rPr>
              <a:t>休眠期间的</a:t>
            </a:r>
            <a:r>
              <a:rPr lang="en-US" altLang="zh-CN" sz="2400" b="0" dirty="0">
                <a:solidFill>
                  <a:schemeClr val="tx1"/>
                </a:solidFill>
                <a:latin typeface="宋体" pitchFamily="2" charset="-122"/>
                <a:ea typeface="宋体" pitchFamily="2" charset="-122"/>
              </a:rPr>
              <a:t>WDT </a:t>
            </a:r>
            <a:r>
              <a:rPr lang="zh-CN" altLang="en-US" sz="2400" b="0" dirty="0">
                <a:solidFill>
                  <a:schemeClr val="tx1"/>
                </a:solidFill>
                <a:latin typeface="宋体" pitchFamily="2" charset="-122"/>
                <a:ea typeface="宋体" pitchFamily="2" charset="-122"/>
              </a:rPr>
              <a:t>复位</a:t>
            </a:r>
            <a:r>
              <a:rPr lang="en-US" altLang="zh-CN" sz="2400" b="0" dirty="0">
                <a:solidFill>
                  <a:schemeClr val="tx1"/>
                </a:solidFill>
                <a:latin typeface="宋体" pitchFamily="2" charset="-122"/>
                <a:ea typeface="宋体" pitchFamily="2" charset="-122"/>
              </a:rPr>
              <a:t>	 d) </a:t>
            </a:r>
            <a:r>
              <a:rPr lang="zh-CN" altLang="en-US" sz="2400" b="0" dirty="0">
                <a:solidFill>
                  <a:schemeClr val="tx1"/>
                </a:solidFill>
                <a:latin typeface="宋体" pitchFamily="2" charset="-122"/>
                <a:ea typeface="宋体" pitchFamily="2" charset="-122"/>
              </a:rPr>
              <a:t>正常工作期间的</a:t>
            </a:r>
            <a:r>
              <a:rPr lang="en-US" altLang="zh-CN" sz="2400" b="0" dirty="0">
                <a:solidFill>
                  <a:schemeClr val="tx1"/>
                </a:solidFill>
                <a:latin typeface="宋体" pitchFamily="2" charset="-122"/>
                <a:ea typeface="宋体" pitchFamily="2" charset="-122"/>
              </a:rPr>
              <a:t>MCLR </a:t>
            </a:r>
            <a:r>
              <a:rPr lang="zh-CN" altLang="en-US" sz="2400" b="0" dirty="0">
                <a:solidFill>
                  <a:schemeClr val="tx1"/>
                </a:solidFill>
                <a:latin typeface="宋体" pitchFamily="2" charset="-122"/>
                <a:ea typeface="宋体" pitchFamily="2" charset="-122"/>
              </a:rPr>
              <a:t>复位</a:t>
            </a:r>
          </a:p>
          <a:p>
            <a:pPr>
              <a:buNone/>
            </a:pPr>
            <a:r>
              <a:rPr lang="en-US" altLang="zh-CN" sz="2400" b="0" dirty="0">
                <a:solidFill>
                  <a:schemeClr val="tx1"/>
                </a:solidFill>
                <a:latin typeface="宋体" pitchFamily="2" charset="-122"/>
                <a:ea typeface="宋体" pitchFamily="2" charset="-122"/>
              </a:rPr>
              <a:t>	e) </a:t>
            </a:r>
            <a:r>
              <a:rPr lang="zh-CN" altLang="en-US" sz="2400" b="0" dirty="0">
                <a:solidFill>
                  <a:schemeClr val="tx1"/>
                </a:solidFill>
                <a:latin typeface="宋体" pitchFamily="2" charset="-122"/>
                <a:ea typeface="宋体" pitchFamily="2" charset="-122"/>
              </a:rPr>
              <a:t>休眠期间的</a:t>
            </a:r>
            <a:r>
              <a:rPr lang="en-US" altLang="zh-CN" sz="2400" b="0" dirty="0">
                <a:solidFill>
                  <a:schemeClr val="tx1"/>
                </a:solidFill>
                <a:latin typeface="宋体" pitchFamily="2" charset="-122"/>
                <a:ea typeface="宋体" pitchFamily="2" charset="-122"/>
              </a:rPr>
              <a:t>MCLR </a:t>
            </a:r>
            <a:r>
              <a:rPr lang="zh-CN" altLang="en-US" sz="2400" b="0" dirty="0">
                <a:solidFill>
                  <a:schemeClr val="tx1"/>
                </a:solidFill>
                <a:latin typeface="宋体" pitchFamily="2" charset="-122"/>
                <a:ea typeface="宋体" pitchFamily="2" charset="-122"/>
              </a:rPr>
              <a:t>复位</a:t>
            </a:r>
            <a:r>
              <a:rPr lang="en-US" altLang="zh-CN" sz="2400" b="0" dirty="0">
                <a:solidFill>
                  <a:schemeClr val="tx1"/>
                </a:solidFill>
                <a:latin typeface="宋体" pitchFamily="2" charset="-122"/>
                <a:ea typeface="宋体" pitchFamily="2" charset="-122"/>
              </a:rPr>
              <a:t> f) </a:t>
            </a:r>
            <a:r>
              <a:rPr lang="zh-CN" altLang="en-US" sz="2400" b="0" dirty="0">
                <a:solidFill>
                  <a:schemeClr val="tx1"/>
                </a:solidFill>
                <a:latin typeface="宋体" pitchFamily="2" charset="-122"/>
                <a:ea typeface="宋体" pitchFamily="2" charset="-122"/>
              </a:rPr>
              <a:t>欠压复位（</a:t>
            </a:r>
            <a:r>
              <a:rPr lang="en-US" altLang="zh-CN" sz="2400" b="0" dirty="0">
                <a:solidFill>
                  <a:schemeClr val="tx1"/>
                </a:solidFill>
                <a:latin typeface="宋体" pitchFamily="2" charset="-122"/>
                <a:ea typeface="宋体" pitchFamily="2" charset="-122"/>
              </a:rPr>
              <a:t>BOR</a:t>
            </a:r>
            <a:r>
              <a:rPr lang="zh-CN" altLang="en-US" sz="2400" b="0" dirty="0">
                <a:solidFill>
                  <a:schemeClr val="tx1"/>
                </a:solidFill>
                <a:latin typeface="宋体" pitchFamily="2" charset="-122"/>
                <a:ea typeface="宋体" pitchFamily="2" charset="-122"/>
              </a:rPr>
              <a:t>）</a:t>
            </a:r>
            <a:endParaRPr lang="en-US" altLang="zh-CN" sz="2400" b="0" dirty="0">
              <a:solidFill>
                <a:schemeClr val="tx1"/>
              </a:solidFill>
              <a:latin typeface="宋体" pitchFamily="2" charset="-122"/>
              <a:ea typeface="宋体" pitchFamily="2" charset="-122"/>
            </a:endParaRPr>
          </a:p>
          <a:p>
            <a:pPr>
              <a:buNone/>
            </a:pPr>
            <a:endParaRPr lang="en-US" altLang="zh-CN" sz="2400" b="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113</a:t>
            </a:fld>
            <a:endParaRPr lang="en-US" altLang="zh-CN" b="1">
              <a:solidFill>
                <a:srgbClr val="FFFFFF"/>
              </a:solidFill>
            </a:endParaRPr>
          </a:p>
        </p:txBody>
      </p:sp>
    </p:spTree>
    <p:extLst>
      <p:ext uri="{BB962C8B-B14F-4D97-AF65-F5344CB8AC3E}">
        <p14:creationId xmlns:p14="http://schemas.microsoft.com/office/powerpoint/2010/main" val="216409654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硬件基础</a:t>
            </a:r>
            <a:r>
              <a:rPr lang="en-US" altLang="zh-CN" dirty="0">
                <a:latin typeface="宋体" pitchFamily="2" charset="-122"/>
                <a:ea typeface="宋体" pitchFamily="2" charset="-122"/>
              </a:rPr>
              <a:t>-</a:t>
            </a:r>
            <a:r>
              <a:rPr lang="zh-CN" altLang="en-US" sz="3600" b="0" dirty="0">
                <a:latin typeface="宋体" pitchFamily="2" charset="-122"/>
                <a:ea typeface="宋体" pitchFamily="2" charset="-122"/>
              </a:rPr>
              <a:t>复位与</a:t>
            </a:r>
            <a:r>
              <a:rPr lang="zh-CN" altLang="zh-CN" sz="3600" b="0" dirty="0">
                <a:latin typeface="宋体" pitchFamily="2" charset="-122"/>
                <a:ea typeface="宋体" pitchFamily="2" charset="-122"/>
              </a:rPr>
              <a:t>特殊功能寄存器</a:t>
            </a:r>
            <a:endParaRPr lang="zh-CN" altLang="en-US" sz="3600" b="0" dirty="0">
              <a:latin typeface="宋体" pitchFamily="2" charset="-122"/>
              <a:ea typeface="宋体" pitchFamily="2" charset="-122"/>
            </a:endParaRPr>
          </a:p>
        </p:txBody>
      </p:sp>
      <p:sp>
        <p:nvSpPr>
          <p:cNvPr id="3" name="内容占位符 2"/>
          <p:cNvSpPr>
            <a:spLocks noGrp="1"/>
          </p:cNvSpPr>
          <p:nvPr>
            <p:ph idx="1"/>
          </p:nvPr>
        </p:nvSpPr>
        <p:spPr/>
        <p:txBody>
          <a:bodyPr/>
          <a:lstStyle/>
          <a:p>
            <a:r>
              <a:rPr lang="zh-CN" altLang="en-US" sz="2800" b="0" dirty="0">
                <a:solidFill>
                  <a:schemeClr val="tx1"/>
                </a:solidFill>
                <a:latin typeface="宋体" pitchFamily="2" charset="-122"/>
                <a:ea typeface="宋体" pitchFamily="2" charset="-122"/>
              </a:rPr>
              <a:t>部分寄存器不受任何复位影响，其状态在上电时不确定，在其他复位时不变；</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部分寄存器复位时会变为确定初值；</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部分寄存器不受</a:t>
            </a:r>
            <a:r>
              <a:rPr lang="en-US" altLang="zh-CN" sz="2800" b="0" dirty="0">
                <a:solidFill>
                  <a:schemeClr val="tx1"/>
                </a:solidFill>
                <a:latin typeface="宋体" pitchFamily="2" charset="-122"/>
                <a:ea typeface="宋体" pitchFamily="2" charset="-122"/>
              </a:rPr>
              <a:t>WDT</a:t>
            </a:r>
            <a:r>
              <a:rPr lang="zh-CN" altLang="en-US" sz="2800" b="0" dirty="0">
                <a:solidFill>
                  <a:schemeClr val="tx1"/>
                </a:solidFill>
                <a:latin typeface="宋体" pitchFamily="2" charset="-122"/>
                <a:ea typeface="宋体" pitchFamily="2" charset="-122"/>
              </a:rPr>
              <a:t>复位的影响；</a:t>
            </a:r>
            <a:endParaRPr lang="en-US" altLang="zh-CN" sz="2800" b="0" dirty="0">
              <a:solidFill>
                <a:schemeClr val="tx1"/>
              </a:solidFill>
              <a:latin typeface="宋体" pitchFamily="2" charset="-122"/>
              <a:ea typeface="宋体" pitchFamily="2" charset="-122"/>
            </a:endParaRPr>
          </a:p>
          <a:p>
            <a:r>
              <a:rPr lang="zh-CN" altLang="en-US" sz="2800" b="0" dirty="0">
                <a:solidFill>
                  <a:srgbClr val="FF0000"/>
                </a:solidFill>
                <a:latin typeface="宋体" pitchFamily="2" charset="-122"/>
                <a:ea typeface="宋体" pitchFamily="2" charset="-122"/>
              </a:rPr>
              <a:t>复位后要根据具体情况进行赋值操作。</a:t>
            </a:r>
            <a:endParaRPr lang="en-US" altLang="zh-CN" sz="2800" b="0" dirty="0">
              <a:solidFill>
                <a:srgbClr val="FF0000"/>
              </a:solidFill>
              <a:latin typeface="宋体" pitchFamily="2" charset="-122"/>
              <a:ea typeface="宋体" pitchFamily="2" charset="-122"/>
            </a:endParaRPr>
          </a:p>
          <a:p>
            <a:endParaRPr lang="en-US" altLang="zh-CN" sz="2800" b="0" dirty="0">
              <a:solidFill>
                <a:schemeClr val="tx1"/>
              </a:solidFill>
              <a:latin typeface="宋体" pitchFamily="2" charset="-122"/>
              <a:ea typeface="宋体" pitchFamily="2" charset="-122"/>
            </a:endParaRPr>
          </a:p>
          <a:p>
            <a:r>
              <a:rPr lang="zh-CN" altLang="en-US" sz="2800" dirty="0">
                <a:solidFill>
                  <a:srgbClr val="FF0000"/>
                </a:solidFill>
                <a:latin typeface="宋体" pitchFamily="2" charset="-122"/>
                <a:ea typeface="宋体" pitchFamily="2" charset="-122"/>
              </a:rPr>
              <a:t>冷、热启动</a:t>
            </a:r>
            <a:r>
              <a:rPr lang="zh-CN" altLang="en-US" sz="2800" dirty="0">
                <a:solidFill>
                  <a:schemeClr val="tx1"/>
                </a:solidFill>
                <a:latin typeface="宋体" pitchFamily="2" charset="-122"/>
                <a:ea typeface="宋体" pitchFamily="2" charset="-122"/>
              </a:rPr>
              <a:t>的区分与处理</a:t>
            </a:r>
            <a:endParaRPr lang="en-US" altLang="zh-CN" sz="280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无复位标志的处理</a:t>
            </a:r>
            <a:endParaRPr lang="en-US" altLang="zh-CN" sz="2800" dirty="0">
              <a:solidFill>
                <a:schemeClr val="tx1"/>
              </a:solidFill>
              <a:latin typeface="宋体" pitchFamily="2" charset="-122"/>
              <a:ea typeface="宋体" pitchFamily="2" charset="-122"/>
            </a:endParaRPr>
          </a:p>
          <a:p>
            <a:pPr lvl="1">
              <a:buNone/>
            </a:pPr>
            <a:r>
              <a:rPr lang="zh-CN" altLang="en-US" sz="2400" b="0" dirty="0">
                <a:latin typeface="宋体" pitchFamily="2" charset="-122"/>
                <a:ea typeface="宋体" pitchFamily="2" charset="-122"/>
              </a:rPr>
              <a:t>利用</a:t>
            </a:r>
            <a:r>
              <a:rPr lang="en-US" altLang="zh-CN" sz="2400" b="0" dirty="0">
                <a:latin typeface="宋体" pitchFamily="2" charset="-122"/>
                <a:ea typeface="宋体" pitchFamily="2" charset="-122"/>
              </a:rPr>
              <a:t>RAM</a:t>
            </a:r>
            <a:r>
              <a:rPr lang="zh-CN" altLang="en-US" sz="2400" b="0" dirty="0">
                <a:latin typeface="宋体" pitchFamily="2" charset="-122"/>
                <a:ea typeface="宋体" pitchFamily="2" charset="-122"/>
              </a:rPr>
              <a:t>特性（</a:t>
            </a:r>
            <a:r>
              <a:rPr lang="zh-CN" altLang="en-US" sz="2400" dirty="0">
                <a:latin typeface="宋体" pitchFamily="2" charset="-122"/>
                <a:ea typeface="宋体" pitchFamily="2" charset="-122"/>
              </a:rPr>
              <a:t>上电随机、复位不受影响</a:t>
            </a:r>
            <a:r>
              <a:rPr lang="zh-CN" altLang="en-US" sz="2400" b="0" dirty="0">
                <a:latin typeface="宋体" pitchFamily="2" charset="-122"/>
                <a:ea typeface="宋体" pitchFamily="2" charset="-122"/>
              </a:rPr>
              <a:t>）建立标志区，写入关键字，通过比较关键字区分冷热启动</a:t>
            </a:r>
            <a:endParaRPr lang="en-US" altLang="zh-CN" sz="2400" b="0" dirty="0">
              <a:latin typeface="宋体" pitchFamily="2" charset="-122"/>
              <a:ea typeface="宋体" pitchFamily="2" charset="-122"/>
            </a:endParaRPr>
          </a:p>
          <a:p>
            <a:endParaRPr lang="zh-CN" altLang="en-US" sz="2800"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114</a:t>
            </a:fld>
            <a:endParaRPr lang="en-US" altLang="zh-CN" b="1">
              <a:solidFill>
                <a:srgbClr val="FFFFFF"/>
              </a:solidFill>
            </a:endParaRPr>
          </a:p>
        </p:txBody>
      </p:sp>
    </p:spTree>
    <p:extLst>
      <p:ext uri="{BB962C8B-B14F-4D97-AF65-F5344CB8AC3E}">
        <p14:creationId xmlns:p14="http://schemas.microsoft.com/office/powerpoint/2010/main" val="286208808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硬件基础</a:t>
            </a:r>
            <a:r>
              <a:rPr lang="en-US" altLang="zh-CN" dirty="0">
                <a:latin typeface="宋体" pitchFamily="2" charset="-122"/>
                <a:ea typeface="宋体" pitchFamily="2" charset="-122"/>
              </a:rPr>
              <a:t>-</a:t>
            </a:r>
            <a:r>
              <a:rPr lang="zh-CN" altLang="en-US" sz="3600" b="0" dirty="0">
                <a:latin typeface="宋体" pitchFamily="2" charset="-122"/>
                <a:ea typeface="宋体" pitchFamily="2" charset="-122"/>
              </a:rPr>
              <a:t>振荡源</a:t>
            </a:r>
            <a:endParaRPr lang="zh-CN" altLang="en-US" sz="3600" b="0" dirty="0"/>
          </a:p>
        </p:txBody>
      </p:sp>
      <p:sp>
        <p:nvSpPr>
          <p:cNvPr id="3" name="内容占位符 2"/>
          <p:cNvSpPr>
            <a:spLocks noGrp="1"/>
          </p:cNvSpPr>
          <p:nvPr>
            <p:ph idx="1"/>
          </p:nvPr>
        </p:nvSpPr>
        <p:spPr/>
        <p:txBody>
          <a:bodyPr/>
          <a:lstStyle/>
          <a:p>
            <a:r>
              <a:rPr lang="zh-CN" altLang="en-US" sz="2800" dirty="0">
                <a:solidFill>
                  <a:schemeClr val="tx1"/>
                </a:solidFill>
                <a:latin typeface="宋体" pitchFamily="2" charset="-122"/>
                <a:ea typeface="宋体" pitchFamily="2" charset="-122"/>
              </a:rPr>
              <a:t>振荡源</a:t>
            </a:r>
            <a:r>
              <a:rPr lang="zh-CN" altLang="en-US" sz="2800" b="0" dirty="0">
                <a:solidFill>
                  <a:schemeClr val="tx1"/>
                </a:solidFill>
                <a:latin typeface="宋体" pitchFamily="2" charset="-122"/>
                <a:ea typeface="宋体" pitchFamily="2" charset="-122"/>
              </a:rPr>
              <a:t>：内部（</a:t>
            </a:r>
            <a:r>
              <a:rPr lang="zh-CN" altLang="zh-CN" sz="2800" b="0" dirty="0">
                <a:solidFill>
                  <a:schemeClr val="tx1"/>
                </a:solidFill>
                <a:latin typeface="宋体" pitchFamily="2" charset="-122"/>
                <a:ea typeface="宋体" pitchFamily="2" charset="-122"/>
              </a:rPr>
              <a:t>不</a:t>
            </a:r>
            <a:r>
              <a:rPr lang="zh-CN" altLang="en-US" sz="2800" b="0" dirty="0">
                <a:solidFill>
                  <a:schemeClr val="tx1"/>
                </a:solidFill>
                <a:latin typeface="宋体" pitchFamily="2" charset="-122"/>
                <a:ea typeface="宋体" pitchFamily="2" charset="-122"/>
              </a:rPr>
              <a:t>精</a:t>
            </a:r>
            <a:r>
              <a:rPr lang="zh-CN" altLang="zh-CN" sz="2800" b="0" dirty="0">
                <a:solidFill>
                  <a:schemeClr val="tx1"/>
                </a:solidFill>
                <a:latin typeface="宋体" pitchFamily="2" charset="-122"/>
                <a:ea typeface="宋体" pitchFamily="2" charset="-122"/>
              </a:rPr>
              <a:t>准</a:t>
            </a:r>
            <a:r>
              <a:rPr lang="zh-CN" altLang="en-US" sz="2800" b="0" dirty="0">
                <a:solidFill>
                  <a:schemeClr val="tx1"/>
                </a:solidFill>
                <a:latin typeface="宋体" pitchFamily="2" charset="-122"/>
                <a:ea typeface="宋体" pitchFamily="2" charset="-122"/>
              </a:rPr>
              <a:t>）、外部（</a:t>
            </a:r>
            <a:r>
              <a:rPr lang="en-US" altLang="zh-CN" sz="2800" b="0" dirty="0">
                <a:solidFill>
                  <a:schemeClr val="tx1"/>
                </a:solidFill>
                <a:latin typeface="宋体" pitchFamily="2" charset="-122"/>
                <a:ea typeface="宋体" pitchFamily="2" charset="-122"/>
              </a:rPr>
              <a:t>RC/</a:t>
            </a:r>
            <a:r>
              <a:rPr lang="zh-CN" altLang="en-US" sz="2800" b="0" dirty="0">
                <a:solidFill>
                  <a:schemeClr val="tx1"/>
                </a:solidFill>
                <a:latin typeface="宋体" pitchFamily="2" charset="-122"/>
                <a:ea typeface="宋体" pitchFamily="2" charset="-122"/>
              </a:rPr>
              <a:t>陶瓷</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晶体</a:t>
            </a:r>
            <a:r>
              <a:rPr lang="en-US" altLang="zh-CN" sz="2800" b="0" dirty="0">
                <a:solidFill>
                  <a:schemeClr val="tx1"/>
                </a:solidFill>
                <a:latin typeface="宋体" pitchFamily="2" charset="-122"/>
                <a:ea typeface="宋体" pitchFamily="2" charset="-122"/>
              </a:rPr>
              <a:t>/EC</a:t>
            </a:r>
            <a:r>
              <a:rPr lang="zh-CN" altLang="en-US" sz="2800" b="0" dirty="0">
                <a:solidFill>
                  <a:schemeClr val="tx1"/>
                </a:solidFill>
                <a:latin typeface="宋体" pitchFamily="2" charset="-122"/>
                <a:ea typeface="宋体" pitchFamily="2" charset="-122"/>
              </a:rPr>
              <a:t>及差异、配置）</a:t>
            </a:r>
            <a:endParaRPr lang="en-US" altLang="zh-CN" sz="2800" b="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时钟占空比</a:t>
            </a:r>
            <a:r>
              <a:rPr lang="en-US" altLang="zh-CN" sz="2800" b="0" dirty="0">
                <a:solidFill>
                  <a:schemeClr val="tx1"/>
                </a:solidFill>
                <a:latin typeface="宋体" pitchFamily="2" charset="-122"/>
                <a:ea typeface="宋体" pitchFamily="2" charset="-122"/>
              </a:rPr>
              <a:t>1:1</a:t>
            </a:r>
          </a:p>
          <a:p>
            <a:r>
              <a:rPr lang="zh-CN" altLang="en-US" sz="2800" dirty="0">
                <a:solidFill>
                  <a:schemeClr val="tx1"/>
                </a:solidFill>
                <a:latin typeface="宋体" pitchFamily="2" charset="-122"/>
                <a:ea typeface="宋体" pitchFamily="2" charset="-122"/>
              </a:rPr>
              <a:t>时钟分频与分配</a:t>
            </a:r>
            <a:r>
              <a:rPr lang="zh-CN" altLang="en-US" sz="2800" b="0" dirty="0">
                <a:solidFill>
                  <a:schemeClr val="tx1"/>
                </a:solidFill>
                <a:latin typeface="宋体" pitchFamily="2" charset="-122"/>
                <a:ea typeface="宋体" pitchFamily="2" charset="-122"/>
              </a:rPr>
              <a:t>（总线时钟、部件时钟）</a:t>
            </a:r>
            <a:endParaRPr lang="en-US" altLang="zh-CN" sz="2800" b="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指令周期与时钟周期</a:t>
            </a:r>
            <a:endParaRPr lang="en-US" altLang="zh-CN" sz="280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振荡器控制：</a:t>
            </a:r>
            <a:r>
              <a:rPr lang="zh-CN" altLang="en-US" sz="2800" b="0" dirty="0">
                <a:solidFill>
                  <a:schemeClr val="tx1"/>
                </a:solidFill>
                <a:latin typeface="宋体" pitchFamily="2" charset="-122"/>
                <a:ea typeface="宋体" pitchFamily="2" charset="-122"/>
              </a:rPr>
              <a:t>频率选择</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状态锁定位</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状态稳定位</a:t>
            </a:r>
            <a:endParaRPr lang="en-US" altLang="zh-CN" sz="2800" b="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起振定时器</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OST</a:t>
            </a:r>
            <a:r>
              <a:rPr lang="zh-CN" altLang="en-US" sz="2800" b="0" dirty="0">
                <a:solidFill>
                  <a:schemeClr val="tx1"/>
                </a:solidFill>
                <a:latin typeface="宋体" pitchFamily="2" charset="-122"/>
                <a:ea typeface="宋体" pitchFamily="2" charset="-122"/>
              </a:rPr>
              <a:t>）确保起振并且有稳定的时钟</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endParaRPr lang="zh-CN" altLang="en-US" sz="2800" b="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115</a:t>
            </a:fld>
            <a:endParaRPr lang="en-US" altLang="zh-CN" b="1">
              <a:solidFill>
                <a:srgbClr val="FFFFFF"/>
              </a:solidFill>
            </a:endParaRPr>
          </a:p>
        </p:txBody>
      </p:sp>
    </p:spTree>
    <p:extLst>
      <p:ext uri="{BB962C8B-B14F-4D97-AF65-F5344CB8AC3E}">
        <p14:creationId xmlns:p14="http://schemas.microsoft.com/office/powerpoint/2010/main" val="41801418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硬件基础</a:t>
            </a:r>
            <a:r>
              <a:rPr lang="en-US" altLang="zh-CN" dirty="0">
                <a:latin typeface="宋体" pitchFamily="2" charset="-122"/>
                <a:ea typeface="宋体" pitchFamily="2" charset="-122"/>
              </a:rPr>
              <a:t>-</a:t>
            </a:r>
            <a:r>
              <a:rPr lang="zh-CN" altLang="en-US" sz="3600" b="0" dirty="0">
                <a:latin typeface="宋体" pitchFamily="2" charset="-122"/>
                <a:ea typeface="宋体" pitchFamily="2" charset="-122"/>
              </a:rPr>
              <a:t>端口</a:t>
            </a:r>
            <a:endParaRPr lang="zh-CN" altLang="en-US" sz="3600" b="0" dirty="0"/>
          </a:p>
        </p:txBody>
      </p:sp>
      <p:sp>
        <p:nvSpPr>
          <p:cNvPr id="3" name="内容占位符 2"/>
          <p:cNvSpPr>
            <a:spLocks noGrp="1"/>
          </p:cNvSpPr>
          <p:nvPr>
            <p:ph idx="1"/>
          </p:nvPr>
        </p:nvSpPr>
        <p:spPr/>
        <p:txBody>
          <a:bodyPr/>
          <a:lstStyle/>
          <a:p>
            <a:r>
              <a:rPr lang="zh-CN" altLang="en-US" sz="2800" dirty="0">
                <a:solidFill>
                  <a:schemeClr val="tx1"/>
                </a:solidFill>
                <a:latin typeface="宋体" pitchFamily="2" charset="-122"/>
                <a:ea typeface="宋体" pitchFamily="2" charset="-122"/>
              </a:rPr>
              <a:t>通用端口电平要求</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H ≥70%*</a:t>
            </a:r>
            <a:r>
              <a:rPr lang="en-US" altLang="zh-CN" sz="2800" b="0" dirty="0" err="1">
                <a:solidFill>
                  <a:schemeClr val="tx1"/>
                </a:solidFill>
                <a:latin typeface="宋体" pitchFamily="2" charset="-122"/>
                <a:ea typeface="宋体" pitchFamily="2" charset="-122"/>
              </a:rPr>
              <a:t>Vcc</a:t>
            </a:r>
            <a:r>
              <a:rPr lang="en-US" altLang="zh-CN" sz="2800" b="0" dirty="0">
                <a:solidFill>
                  <a:schemeClr val="tx1"/>
                </a:solidFill>
                <a:latin typeface="宋体" pitchFamily="2" charset="-122"/>
                <a:ea typeface="宋体" pitchFamily="2" charset="-122"/>
              </a:rPr>
              <a:t>   L ≤ 30%</a:t>
            </a:r>
            <a:r>
              <a:rPr lang="zh-CN" altLang="en-US" sz="2800" b="0" dirty="0">
                <a:solidFill>
                  <a:schemeClr val="tx1"/>
                </a:solidFill>
                <a:latin typeface="宋体" pitchFamily="2" charset="-122"/>
                <a:ea typeface="宋体" pitchFamily="2" charset="-122"/>
              </a:rPr>
              <a:t>*</a:t>
            </a:r>
            <a:r>
              <a:rPr lang="en-US" altLang="zh-CN" sz="2800" b="0" dirty="0" err="1">
                <a:solidFill>
                  <a:schemeClr val="tx1"/>
                </a:solidFill>
                <a:latin typeface="宋体" pitchFamily="2" charset="-122"/>
                <a:ea typeface="宋体" pitchFamily="2" charset="-122"/>
              </a:rPr>
              <a:t>Vcc</a:t>
            </a:r>
            <a:endParaRPr lang="en-US" altLang="zh-CN" sz="2800" b="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信号上升时间</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10%*</a:t>
            </a:r>
            <a:r>
              <a:rPr lang="en-US" altLang="zh-CN" sz="2800" b="0" dirty="0" err="1">
                <a:solidFill>
                  <a:schemeClr val="tx1"/>
                </a:solidFill>
                <a:latin typeface="宋体" pitchFamily="2" charset="-122"/>
                <a:ea typeface="宋体" pitchFamily="2" charset="-122"/>
              </a:rPr>
              <a:t>Vcc</a:t>
            </a:r>
            <a:r>
              <a:rPr lang="zh-CN" altLang="en-US" sz="2800" b="0" dirty="0">
                <a:solidFill>
                  <a:schemeClr val="tx1"/>
                </a:solidFill>
                <a:latin typeface="宋体" pitchFamily="2" charset="-122"/>
                <a:ea typeface="宋体" pitchFamily="2" charset="-122"/>
              </a:rPr>
              <a:t>上升到</a:t>
            </a:r>
            <a:r>
              <a:rPr lang="en-US" altLang="zh-CN" sz="2800" b="0" dirty="0">
                <a:solidFill>
                  <a:schemeClr val="tx1"/>
                </a:solidFill>
                <a:latin typeface="宋体" pitchFamily="2" charset="-122"/>
                <a:ea typeface="宋体" pitchFamily="2" charset="-122"/>
              </a:rPr>
              <a:t>90%*</a:t>
            </a:r>
            <a:r>
              <a:rPr lang="en-US" altLang="zh-CN" sz="2800" b="0" dirty="0" err="1">
                <a:solidFill>
                  <a:schemeClr val="tx1"/>
                </a:solidFill>
                <a:latin typeface="宋体" pitchFamily="2" charset="-122"/>
                <a:ea typeface="宋体" pitchFamily="2" charset="-122"/>
              </a:rPr>
              <a:t>Vcc</a:t>
            </a:r>
            <a:r>
              <a:rPr lang="zh-CN" altLang="en-US" sz="2800" b="0" dirty="0">
                <a:solidFill>
                  <a:schemeClr val="tx1"/>
                </a:solidFill>
                <a:latin typeface="宋体" pitchFamily="2" charset="-122"/>
                <a:ea typeface="宋体" pitchFamily="2" charset="-122"/>
              </a:rPr>
              <a:t>所需时间</a:t>
            </a:r>
            <a:endParaRPr lang="en-US" altLang="zh-CN" sz="2800" b="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信号下降时间</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90%*</a:t>
            </a:r>
            <a:r>
              <a:rPr lang="en-US" altLang="zh-CN" sz="2800" b="0" dirty="0" err="1">
                <a:solidFill>
                  <a:schemeClr val="tx1"/>
                </a:solidFill>
                <a:latin typeface="宋体" pitchFamily="2" charset="-122"/>
                <a:ea typeface="宋体" pitchFamily="2" charset="-122"/>
              </a:rPr>
              <a:t>Vcc</a:t>
            </a:r>
            <a:r>
              <a:rPr lang="zh-CN" altLang="en-US" sz="2800" b="0" dirty="0">
                <a:solidFill>
                  <a:schemeClr val="tx1"/>
                </a:solidFill>
                <a:latin typeface="宋体" pitchFamily="2" charset="-122"/>
                <a:ea typeface="宋体" pitchFamily="2" charset="-122"/>
              </a:rPr>
              <a:t>下降到</a:t>
            </a:r>
            <a:r>
              <a:rPr lang="en-US" altLang="zh-CN" sz="2800" b="0" dirty="0">
                <a:solidFill>
                  <a:schemeClr val="tx1"/>
                </a:solidFill>
                <a:latin typeface="宋体" pitchFamily="2" charset="-122"/>
                <a:ea typeface="宋体" pitchFamily="2" charset="-122"/>
              </a:rPr>
              <a:t>10%*</a:t>
            </a:r>
            <a:r>
              <a:rPr lang="en-US" altLang="zh-CN" sz="2800" b="0" dirty="0" err="1">
                <a:solidFill>
                  <a:schemeClr val="tx1"/>
                </a:solidFill>
                <a:latin typeface="宋体" pitchFamily="2" charset="-122"/>
                <a:ea typeface="宋体" pitchFamily="2" charset="-122"/>
              </a:rPr>
              <a:t>Vcc</a:t>
            </a:r>
            <a:r>
              <a:rPr lang="zh-CN" altLang="en-US" sz="2800" b="0" dirty="0">
                <a:solidFill>
                  <a:schemeClr val="tx1"/>
                </a:solidFill>
                <a:latin typeface="宋体" pitchFamily="2" charset="-122"/>
                <a:ea typeface="宋体" pitchFamily="2" charset="-122"/>
              </a:rPr>
              <a:t>所需时间</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好信号：上升</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下降时间 </a:t>
            </a: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信号周期*</a:t>
            </a:r>
            <a:r>
              <a:rPr lang="en-US" altLang="zh-CN" sz="2800" b="0" dirty="0">
                <a:solidFill>
                  <a:schemeClr val="tx1"/>
                </a:solidFill>
                <a:latin typeface="宋体" pitchFamily="2" charset="-122"/>
                <a:ea typeface="宋体" pitchFamily="2" charset="-122"/>
              </a:rPr>
              <a:t>4%</a:t>
            </a:r>
          </a:p>
          <a:p>
            <a:r>
              <a:rPr lang="zh-CN" altLang="en-US" sz="2800" dirty="0">
                <a:solidFill>
                  <a:schemeClr val="tx1"/>
                </a:solidFill>
                <a:latin typeface="宋体" pitchFamily="2" charset="-122"/>
                <a:ea typeface="宋体" pitchFamily="2" charset="-122"/>
              </a:rPr>
              <a:t>端口复用</a:t>
            </a:r>
            <a:endParaRPr lang="en-US" altLang="zh-CN" sz="2800" dirty="0">
              <a:solidFill>
                <a:schemeClr val="tx1"/>
              </a:solidFill>
              <a:latin typeface="宋体" pitchFamily="2" charset="-122"/>
              <a:ea typeface="宋体" pitchFamily="2" charset="-122"/>
            </a:endParaRPr>
          </a:p>
          <a:p>
            <a:r>
              <a:rPr lang="zh-CN" altLang="en-US" sz="2800" dirty="0">
                <a:solidFill>
                  <a:schemeClr val="tx1"/>
                </a:solidFill>
                <a:latin typeface="宋体" pitchFamily="2" charset="-122"/>
                <a:ea typeface="宋体" pitchFamily="2" charset="-122"/>
              </a:rPr>
              <a:t>端口配置</a:t>
            </a:r>
            <a:r>
              <a:rPr lang="zh-CN" altLang="en-US" sz="2800" b="0" dirty="0">
                <a:solidFill>
                  <a:schemeClr val="tx1"/>
                </a:solidFill>
                <a:latin typeface="宋体" pitchFamily="2" charset="-122"/>
                <a:ea typeface="宋体" pitchFamily="2" charset="-122"/>
              </a:rPr>
              <a:t>（</a:t>
            </a:r>
            <a:r>
              <a:rPr lang="zh-CN" altLang="en-US" sz="2800" b="0" dirty="0">
                <a:solidFill>
                  <a:srgbClr val="FF0000"/>
                </a:solidFill>
                <a:latin typeface="宋体" pitchFamily="2" charset="-122"/>
                <a:ea typeface="宋体" pitchFamily="2" charset="-122"/>
              </a:rPr>
              <a:t>易用性与灵活性</a:t>
            </a:r>
            <a:r>
              <a:rPr lang="zh-CN" altLang="en-US" sz="2800" b="0" dirty="0">
                <a:solidFill>
                  <a:schemeClr val="tx1"/>
                </a:solidFill>
                <a:latin typeface="宋体" pitchFamily="2" charset="-122"/>
                <a:ea typeface="宋体" pitchFamily="2" charset="-122"/>
              </a:rPr>
              <a:t>、</a:t>
            </a:r>
            <a:r>
              <a:rPr lang="zh-CN" altLang="en-US" sz="2800" dirty="0">
                <a:solidFill>
                  <a:srgbClr val="FF0000"/>
                </a:solidFill>
                <a:latin typeface="宋体" pitchFamily="2" charset="-122"/>
                <a:ea typeface="宋体" pitchFamily="2" charset="-122"/>
              </a:rPr>
              <a:t>复杂</a:t>
            </a:r>
            <a:r>
              <a:rPr lang="zh-CN" altLang="en-US" sz="2800" b="0" dirty="0">
                <a:solidFill>
                  <a:schemeClr val="tx1"/>
                </a:solidFill>
                <a:latin typeface="宋体" pitchFamily="2" charset="-122"/>
                <a:ea typeface="宋体" pitchFamily="2" charset="-122"/>
              </a:rPr>
              <a:t>）：</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功能选择、方向选择、极性选择、端口时钟配置</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输入：模拟、数字</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中断</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边沿、</a:t>
            </a:r>
            <a:r>
              <a:rPr lang="en-US" altLang="zh-CN" sz="2800" b="0" dirty="0">
                <a:solidFill>
                  <a:schemeClr val="tx1"/>
                </a:solidFill>
                <a:latin typeface="宋体" pitchFamily="2" charset="-122"/>
                <a:ea typeface="宋体" pitchFamily="2" charset="-122"/>
              </a:rPr>
              <a:t>KINT)</a:t>
            </a:r>
            <a:r>
              <a:rPr lang="zh-CN" altLang="en-US" sz="2800" b="0" dirty="0">
                <a:solidFill>
                  <a:schemeClr val="tx1"/>
                </a:solidFill>
                <a:latin typeface="宋体" pitchFamily="2" charset="-122"/>
                <a:ea typeface="宋体" pitchFamily="2" charset="-122"/>
              </a:rPr>
              <a:t>、上拉</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下拉</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输出：拉</a:t>
            </a:r>
            <a:r>
              <a:rPr lang="en-US" altLang="zh-CN" sz="2800" b="0" dirty="0">
                <a:solidFill>
                  <a:schemeClr val="tx1"/>
                </a:solidFill>
                <a:latin typeface="宋体" pitchFamily="2" charset="-122"/>
                <a:ea typeface="宋体" pitchFamily="2" charset="-122"/>
              </a:rPr>
              <a:t>/</a:t>
            </a:r>
            <a:r>
              <a:rPr lang="zh-CN" altLang="en-US" sz="2800" b="0" dirty="0">
                <a:solidFill>
                  <a:schemeClr val="tx1"/>
                </a:solidFill>
                <a:latin typeface="宋体" pitchFamily="2" charset="-122"/>
                <a:ea typeface="宋体" pitchFamily="2" charset="-122"/>
              </a:rPr>
              <a:t>灌电流、频率、</a:t>
            </a:r>
            <a:r>
              <a:rPr lang="zh-CN" altLang="en-US" sz="2800" b="0" dirty="0">
                <a:solidFill>
                  <a:srgbClr val="FF0000"/>
                </a:solidFill>
                <a:latin typeface="宋体" pitchFamily="2" charset="-122"/>
                <a:ea typeface="宋体" pitchFamily="2" charset="-122"/>
              </a:rPr>
              <a:t>推挽</a:t>
            </a:r>
            <a:r>
              <a:rPr lang="en-US" altLang="zh-CN" sz="2800" b="0" dirty="0">
                <a:solidFill>
                  <a:srgbClr val="FF0000"/>
                </a:solidFill>
                <a:latin typeface="宋体" pitchFamily="2" charset="-122"/>
                <a:ea typeface="宋体" pitchFamily="2" charset="-122"/>
              </a:rPr>
              <a:t>/OD</a:t>
            </a:r>
            <a:r>
              <a:rPr lang="zh-CN" altLang="en-US" sz="2800" b="0" dirty="0">
                <a:solidFill>
                  <a:srgbClr val="FF0000"/>
                </a:solidFill>
                <a:latin typeface="宋体" pitchFamily="2" charset="-122"/>
                <a:ea typeface="宋体" pitchFamily="2" charset="-122"/>
              </a:rPr>
              <a:t>开漏</a:t>
            </a:r>
            <a:endParaRPr lang="en-US" altLang="zh-CN" sz="2800" b="0" dirty="0">
              <a:solidFill>
                <a:srgbClr val="FF0000"/>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116</a:t>
            </a:fld>
            <a:endParaRPr lang="en-US" altLang="zh-CN" b="1">
              <a:solidFill>
                <a:srgbClr val="FFFFFF"/>
              </a:solidFill>
            </a:endParaRPr>
          </a:p>
        </p:txBody>
      </p:sp>
    </p:spTree>
    <p:extLst>
      <p:ext uri="{BB962C8B-B14F-4D97-AF65-F5344CB8AC3E}">
        <p14:creationId xmlns:p14="http://schemas.microsoft.com/office/powerpoint/2010/main" val="3700684343"/>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硬件基础</a:t>
            </a:r>
            <a:r>
              <a:rPr lang="en-US" altLang="zh-CN" dirty="0">
                <a:latin typeface="宋体" pitchFamily="2" charset="-122"/>
                <a:ea typeface="宋体" pitchFamily="2" charset="-122"/>
              </a:rPr>
              <a:t>-</a:t>
            </a:r>
            <a:r>
              <a:rPr lang="zh-CN" altLang="en-US" sz="3600" b="0" dirty="0">
                <a:latin typeface="宋体" pitchFamily="2" charset="-122"/>
                <a:ea typeface="宋体" pitchFamily="2" charset="-122"/>
              </a:rPr>
              <a:t>功耗控制</a:t>
            </a:r>
            <a:endParaRPr lang="zh-CN" altLang="en-US" sz="3600" dirty="0"/>
          </a:p>
        </p:txBody>
      </p:sp>
      <p:sp>
        <p:nvSpPr>
          <p:cNvPr id="3" name="内容占位符 2"/>
          <p:cNvSpPr>
            <a:spLocks noGrp="1"/>
          </p:cNvSpPr>
          <p:nvPr>
            <p:ph idx="1"/>
          </p:nvPr>
        </p:nvSpPr>
        <p:spPr/>
        <p:txBody>
          <a:bodyPr/>
          <a:lstStyle/>
          <a:p>
            <a:r>
              <a:rPr lang="zh-CN" altLang="en-US" sz="2800" b="0" dirty="0">
                <a:solidFill>
                  <a:schemeClr val="tx1"/>
                </a:solidFill>
                <a:latin typeface="宋体" pitchFamily="2" charset="-122"/>
                <a:ea typeface="宋体" pitchFamily="2" charset="-122"/>
              </a:rPr>
              <a:t>功耗控制 </a:t>
            </a:r>
            <a:r>
              <a:rPr lang="en-US" altLang="zh-CN" sz="2800" b="0" dirty="0">
                <a:solidFill>
                  <a:schemeClr val="tx1"/>
                </a:solidFill>
                <a:latin typeface="宋体" pitchFamily="2" charset="-122"/>
                <a:ea typeface="宋体" pitchFamily="2" charset="-122"/>
              </a:rPr>
              <a:t>P=K* f² </a:t>
            </a:r>
          </a:p>
          <a:p>
            <a:r>
              <a:rPr lang="zh-CN" altLang="en-US" sz="2800" b="0" dirty="0">
                <a:solidFill>
                  <a:schemeClr val="tx1"/>
                </a:solidFill>
                <a:latin typeface="宋体" pitchFamily="2" charset="-122"/>
                <a:ea typeface="宋体" pitchFamily="2" charset="-122"/>
              </a:rPr>
              <a:t>分总线和部件控制时钟（节能、</a:t>
            </a:r>
            <a:r>
              <a:rPr lang="zh-CN" altLang="en-US" sz="2800" b="0" dirty="0">
                <a:solidFill>
                  <a:srgbClr val="FF0000"/>
                </a:solidFill>
                <a:latin typeface="宋体" pitchFamily="2" charset="-122"/>
                <a:ea typeface="宋体" pitchFamily="2" charset="-122"/>
              </a:rPr>
              <a:t>规避干扰</a:t>
            </a:r>
            <a:r>
              <a:rPr lang="zh-CN" altLang="zh-CN" sz="2800" b="0" dirty="0">
                <a:solidFill>
                  <a:schemeClr val="tx1"/>
                </a:solidFill>
                <a:latin typeface="宋体" pitchFamily="2" charset="-122"/>
                <a:ea typeface="宋体" pitchFamily="2" charset="-122"/>
              </a:rPr>
              <a:t>）</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低电压供电</a:t>
            </a:r>
            <a:endParaRPr lang="en-US" altLang="zh-CN" sz="2800" b="0" dirty="0">
              <a:solidFill>
                <a:schemeClr val="tx1"/>
              </a:solidFill>
              <a:latin typeface="宋体" pitchFamily="2" charset="-122"/>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117</a:t>
            </a:fld>
            <a:endParaRPr lang="en-US" altLang="zh-CN" b="1">
              <a:solidFill>
                <a:srgbClr val="FFFFFF"/>
              </a:solidFill>
            </a:endParaRPr>
          </a:p>
        </p:txBody>
      </p:sp>
    </p:spTree>
    <p:extLst>
      <p:ext uri="{BB962C8B-B14F-4D97-AF65-F5344CB8AC3E}">
        <p14:creationId xmlns:p14="http://schemas.microsoft.com/office/powerpoint/2010/main" val="2566306801"/>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硬件基础</a:t>
            </a:r>
            <a:r>
              <a:rPr lang="en-US" altLang="zh-CN" dirty="0">
                <a:latin typeface="宋体" pitchFamily="2" charset="-122"/>
                <a:ea typeface="宋体" pitchFamily="2" charset="-122"/>
              </a:rPr>
              <a:t>-</a:t>
            </a:r>
            <a:r>
              <a:rPr lang="zh-CN" altLang="en-US" sz="3600" b="0" dirty="0">
                <a:latin typeface="宋体" pitchFamily="2" charset="-122"/>
                <a:ea typeface="宋体" pitchFamily="2" charset="-122"/>
              </a:rPr>
              <a:t>可靠性</a:t>
            </a:r>
          </a:p>
        </p:txBody>
      </p:sp>
      <p:sp>
        <p:nvSpPr>
          <p:cNvPr id="3" name="内容占位符 2"/>
          <p:cNvSpPr>
            <a:spLocks noGrp="1"/>
          </p:cNvSpPr>
          <p:nvPr>
            <p:ph idx="1"/>
          </p:nvPr>
        </p:nvSpPr>
        <p:spPr/>
        <p:txBody>
          <a:bodyPr/>
          <a:lstStyle/>
          <a:p>
            <a:r>
              <a:rPr lang="zh-CN" altLang="zh-CN" sz="2800" b="0" dirty="0">
                <a:solidFill>
                  <a:srgbClr val="FF0000"/>
                </a:solidFill>
                <a:latin typeface="宋体" pitchFamily="2" charset="-122"/>
                <a:ea typeface="宋体" pitchFamily="2" charset="-122"/>
              </a:rPr>
              <a:t>死机</a:t>
            </a:r>
            <a:endParaRPr lang="en-US" altLang="zh-CN" sz="2800" b="0" dirty="0">
              <a:solidFill>
                <a:srgbClr val="FF0000"/>
              </a:solidFill>
              <a:latin typeface="宋体" pitchFamily="2" charset="-122"/>
              <a:ea typeface="宋体" pitchFamily="2" charset="-122"/>
            </a:endParaRPr>
          </a:p>
          <a:p>
            <a:r>
              <a:rPr lang="en-US" altLang="zh-CN" sz="2800" b="0" dirty="0">
                <a:solidFill>
                  <a:srgbClr val="FF0000"/>
                </a:solidFill>
                <a:latin typeface="宋体" pitchFamily="2" charset="-122"/>
                <a:ea typeface="宋体" pitchFamily="2" charset="-122"/>
              </a:rPr>
              <a:t>WDT</a:t>
            </a:r>
            <a:r>
              <a:rPr lang="zh-CN" altLang="zh-CN" sz="2800" b="0" dirty="0">
                <a:solidFill>
                  <a:srgbClr val="FF0000"/>
                </a:solidFill>
                <a:latin typeface="宋体" pitchFamily="2" charset="-122"/>
                <a:ea typeface="宋体" pitchFamily="2" charset="-122"/>
              </a:rPr>
              <a:t>看门狗</a:t>
            </a:r>
            <a:r>
              <a:rPr lang="zh-CN" altLang="zh-CN" sz="2800" b="0" dirty="0">
                <a:solidFill>
                  <a:schemeClr val="tx1"/>
                </a:solidFill>
                <a:latin typeface="宋体" pitchFamily="2" charset="-122"/>
                <a:ea typeface="宋体" pitchFamily="2" charset="-122"/>
              </a:rPr>
              <a:t>与可靠性</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传统</a:t>
            </a:r>
            <a:r>
              <a:rPr lang="en-US" altLang="zh-CN" sz="2800" b="0" dirty="0">
                <a:solidFill>
                  <a:schemeClr val="tx1"/>
                </a:solidFill>
                <a:latin typeface="宋体" pitchFamily="2" charset="-122"/>
                <a:ea typeface="宋体" pitchFamily="2" charset="-122"/>
              </a:rPr>
              <a:t>WDT</a:t>
            </a:r>
            <a:r>
              <a:rPr lang="zh-CN" altLang="en-US" sz="2800" b="0" dirty="0">
                <a:solidFill>
                  <a:schemeClr val="tx1"/>
                </a:solidFill>
                <a:latin typeface="宋体" pitchFamily="2" charset="-122"/>
                <a:ea typeface="宋体" pitchFamily="2" charset="-122"/>
              </a:rPr>
              <a:t>、窗口</a:t>
            </a:r>
            <a:r>
              <a:rPr lang="en-US" altLang="zh-CN" sz="2800" b="0" dirty="0">
                <a:solidFill>
                  <a:schemeClr val="tx1"/>
                </a:solidFill>
                <a:latin typeface="宋体" pitchFamily="2" charset="-122"/>
                <a:ea typeface="宋体" pitchFamily="2" charset="-122"/>
              </a:rPr>
              <a:t>WDT</a:t>
            </a:r>
          </a:p>
          <a:p>
            <a:pPr marL="342900" lvl="1" indent="-342900">
              <a:buClr>
                <a:srgbClr val="9900CC"/>
              </a:buClr>
              <a:buFont typeface="Wingdings" panose="05000000000000000000" pitchFamily="2" charset="2"/>
              <a:buChar char="n"/>
            </a:pPr>
            <a:r>
              <a:rPr lang="zh-CN" altLang="zh-CN" b="0" dirty="0">
                <a:latin typeface="宋体" pitchFamily="2" charset="-122"/>
                <a:ea typeface="宋体" pitchFamily="2" charset="-122"/>
              </a:rPr>
              <a:t>复位区分（上电</a:t>
            </a:r>
            <a:r>
              <a:rPr lang="zh-CN" altLang="en-US" b="0" dirty="0">
                <a:latin typeface="宋体" pitchFamily="2" charset="-122"/>
                <a:ea typeface="宋体" pitchFamily="2" charset="-122"/>
              </a:rPr>
              <a:t>、</a:t>
            </a:r>
            <a:r>
              <a:rPr lang="en-US" altLang="zh-CN" b="0" dirty="0">
                <a:latin typeface="宋体" pitchFamily="2" charset="-122"/>
                <a:ea typeface="宋体" pitchFamily="2" charset="-122"/>
              </a:rPr>
              <a:t>WDT</a:t>
            </a:r>
            <a:r>
              <a:rPr lang="zh-CN" altLang="zh-CN" b="0" dirty="0">
                <a:latin typeface="宋体" pitchFamily="2" charset="-122"/>
                <a:ea typeface="宋体" pitchFamily="2" charset="-122"/>
              </a:rPr>
              <a:t>复位、软件复位</a:t>
            </a:r>
            <a:r>
              <a:rPr lang="zh-CN" altLang="en-US" b="0" dirty="0">
                <a:latin typeface="宋体" pitchFamily="2" charset="-122"/>
                <a:ea typeface="宋体" pitchFamily="2" charset="-122"/>
              </a:rPr>
              <a:t>、欠压</a:t>
            </a:r>
            <a:r>
              <a:rPr lang="zh-CN" altLang="zh-CN" b="0" dirty="0">
                <a:latin typeface="宋体" pitchFamily="2" charset="-122"/>
                <a:ea typeface="宋体" pitchFamily="2" charset="-122"/>
              </a:rPr>
              <a:t>）</a:t>
            </a:r>
            <a:r>
              <a:rPr lang="zh-CN" altLang="en-US" b="0" dirty="0">
                <a:latin typeface="宋体" pitchFamily="2" charset="-122"/>
                <a:ea typeface="宋体" pitchFamily="2" charset="-122"/>
              </a:rPr>
              <a:t>与</a:t>
            </a:r>
            <a:r>
              <a:rPr lang="zh-CN" altLang="zh-CN" b="0" dirty="0">
                <a:latin typeface="宋体" pitchFamily="2" charset="-122"/>
                <a:ea typeface="宋体" pitchFamily="2" charset="-122"/>
              </a:rPr>
              <a:t>透明恢复</a:t>
            </a:r>
            <a:endParaRPr lang="en-US" altLang="zh-CN" b="0" dirty="0">
              <a:latin typeface="宋体" pitchFamily="2" charset="-122"/>
              <a:ea typeface="宋体" pitchFamily="2" charset="-122"/>
            </a:endParaRPr>
          </a:p>
          <a:p>
            <a:pPr marL="342900" lvl="1" indent="-342900">
              <a:buClr>
                <a:srgbClr val="9900CC"/>
              </a:buClr>
              <a:buFont typeface="Wingdings" panose="05000000000000000000" pitchFamily="2" charset="2"/>
              <a:buChar char="n"/>
            </a:pPr>
            <a:r>
              <a:rPr lang="zh-CN" altLang="en-US" b="0" dirty="0">
                <a:solidFill>
                  <a:srgbClr val="FF0000"/>
                </a:solidFill>
                <a:latin typeface="宋体" pitchFamily="2" charset="-122"/>
                <a:ea typeface="宋体" pitchFamily="2" charset="-122"/>
              </a:rPr>
              <a:t>内存可靠性高于端口</a:t>
            </a:r>
            <a:endParaRPr lang="en-US" altLang="zh-CN" b="0" dirty="0">
              <a:solidFill>
                <a:srgbClr val="FF0000"/>
              </a:solidFill>
              <a:latin typeface="宋体" pitchFamily="2" charset="-122"/>
              <a:ea typeface="宋体" pitchFamily="2" charset="-122"/>
            </a:endParaRPr>
          </a:p>
          <a:p>
            <a:pPr>
              <a:buNone/>
            </a:pPr>
            <a:r>
              <a:rPr kumimoji="1" lang="en-US" altLang="zh-CN" sz="2800" b="0" dirty="0">
                <a:solidFill>
                  <a:schemeClr val="tx1"/>
                </a:solidFill>
                <a:latin typeface="宋体" pitchFamily="2" charset="-122"/>
                <a:ea typeface="宋体" pitchFamily="2" charset="-122"/>
              </a:rPr>
              <a:t>	</a:t>
            </a:r>
            <a:r>
              <a:rPr kumimoji="1" lang="zh-CN" altLang="en-US" sz="2800" b="0" dirty="0">
                <a:solidFill>
                  <a:srgbClr val="FF0000"/>
                </a:solidFill>
                <a:latin typeface="宋体" pitchFamily="2" charset="-122"/>
                <a:ea typeface="宋体" pitchFamily="2" charset="-122"/>
              </a:rPr>
              <a:t>输入：</a:t>
            </a:r>
            <a:r>
              <a:rPr kumimoji="1" lang="zh-CN" altLang="zh-CN" sz="2800" b="0" dirty="0">
                <a:solidFill>
                  <a:schemeClr val="tx1"/>
                </a:solidFill>
                <a:latin typeface="宋体" pitchFamily="2" charset="-122"/>
                <a:ea typeface="宋体" pitchFamily="2" charset="-122"/>
              </a:rPr>
              <a:t>周</a:t>
            </a:r>
            <a:r>
              <a:rPr kumimoji="1" lang="zh-CN" altLang="en-US" sz="2800" b="0" dirty="0">
                <a:solidFill>
                  <a:schemeClr val="tx1"/>
                </a:solidFill>
                <a:latin typeface="宋体" pitchFamily="2" charset="-122"/>
                <a:ea typeface="宋体" pitchFamily="2" charset="-122"/>
              </a:rPr>
              <a:t>期</a:t>
            </a:r>
            <a:r>
              <a:rPr kumimoji="1" lang="zh-CN" altLang="zh-CN" sz="2800" b="0" dirty="0">
                <a:solidFill>
                  <a:schemeClr val="tx1"/>
                </a:solidFill>
                <a:latin typeface="宋体" pitchFamily="2" charset="-122"/>
                <a:ea typeface="宋体" pitchFamily="2" charset="-122"/>
              </a:rPr>
              <a:t>性重复</a:t>
            </a:r>
            <a:r>
              <a:rPr kumimoji="1" lang="zh-CN" altLang="en-US" sz="2800" b="0" dirty="0">
                <a:solidFill>
                  <a:schemeClr val="tx1"/>
                </a:solidFill>
                <a:latin typeface="宋体" pitchFamily="2" charset="-122"/>
                <a:ea typeface="宋体" pitchFamily="2" charset="-122"/>
              </a:rPr>
              <a:t>配置</a:t>
            </a:r>
            <a:r>
              <a:rPr kumimoji="1" lang="zh-CN" altLang="zh-CN" sz="2800" b="0" dirty="0">
                <a:solidFill>
                  <a:schemeClr val="tx1"/>
                </a:solidFill>
                <a:latin typeface="宋体" pitchFamily="2" charset="-122"/>
                <a:ea typeface="宋体" pitchFamily="2" charset="-122"/>
              </a:rPr>
              <a:t>与滤波</a:t>
            </a:r>
            <a:r>
              <a:rPr kumimoji="1" lang="zh-CN" altLang="en-US" sz="2800" b="0" dirty="0">
                <a:solidFill>
                  <a:schemeClr val="tx1"/>
                </a:solidFill>
                <a:latin typeface="宋体" pitchFamily="2" charset="-122"/>
                <a:ea typeface="宋体" pitchFamily="2" charset="-122"/>
              </a:rPr>
              <a:t>（</a:t>
            </a:r>
            <a:endParaRPr kumimoji="1" lang="zh-CN" altLang="zh-CN" sz="2800" b="0" dirty="0">
              <a:solidFill>
                <a:schemeClr val="tx1"/>
              </a:solidFill>
              <a:latin typeface="宋体" pitchFamily="2" charset="-122"/>
              <a:ea typeface="宋体" pitchFamily="2" charset="-122"/>
            </a:endParaRPr>
          </a:p>
          <a:p>
            <a:pPr marL="342900" lvl="1" indent="-342900">
              <a:buClr>
                <a:srgbClr val="9900CC"/>
              </a:buClr>
              <a:buNone/>
            </a:pPr>
            <a:r>
              <a:rPr lang="en-US" altLang="zh-CN" b="0" dirty="0">
                <a:latin typeface="宋体" pitchFamily="2" charset="-122"/>
                <a:ea typeface="宋体" pitchFamily="2" charset="-122"/>
              </a:rPr>
              <a:t>	</a:t>
            </a:r>
            <a:r>
              <a:rPr lang="zh-CN" altLang="en-US" b="0" dirty="0">
                <a:solidFill>
                  <a:srgbClr val="FF0000"/>
                </a:solidFill>
                <a:latin typeface="宋体" pitchFamily="2" charset="-122"/>
                <a:ea typeface="宋体" pitchFamily="2" charset="-122"/>
              </a:rPr>
              <a:t>输出：</a:t>
            </a:r>
            <a:r>
              <a:rPr lang="zh-CN" altLang="zh-CN" b="0" dirty="0">
                <a:latin typeface="宋体" pitchFamily="2" charset="-122"/>
                <a:ea typeface="宋体" pitchFamily="2" charset="-122"/>
              </a:rPr>
              <a:t>利用</a:t>
            </a:r>
            <a:r>
              <a:rPr lang="zh-CN" altLang="en-US" b="0" dirty="0">
                <a:latin typeface="宋体" pitchFamily="2" charset="-122"/>
                <a:ea typeface="宋体" pitchFamily="2" charset="-122"/>
              </a:rPr>
              <a:t>端口数据备份</a:t>
            </a:r>
            <a:r>
              <a:rPr lang="zh-CN" altLang="zh-CN" b="0" dirty="0">
                <a:latin typeface="宋体" pitchFamily="2" charset="-122"/>
                <a:ea typeface="宋体" pitchFamily="2" charset="-122"/>
              </a:rPr>
              <a:t>周</a:t>
            </a:r>
            <a:r>
              <a:rPr lang="zh-CN" altLang="en-US" b="0" dirty="0">
                <a:latin typeface="宋体" pitchFamily="2" charset="-122"/>
                <a:ea typeface="宋体" pitchFamily="2" charset="-122"/>
              </a:rPr>
              <a:t>期</a:t>
            </a:r>
            <a:r>
              <a:rPr lang="zh-CN" altLang="zh-CN" b="0" dirty="0">
                <a:latin typeface="宋体" pitchFamily="2" charset="-122"/>
                <a:ea typeface="宋体" pitchFamily="2" charset="-122"/>
              </a:rPr>
              <a:t>性刷新</a:t>
            </a:r>
            <a:r>
              <a:rPr lang="zh-CN" altLang="en-US" b="0" dirty="0">
                <a:latin typeface="宋体" pitchFamily="2" charset="-122"/>
                <a:ea typeface="宋体" pitchFamily="2" charset="-122"/>
              </a:rPr>
              <a:t>内容与配置（注意：内容在前）</a:t>
            </a:r>
            <a:endParaRPr lang="zh-CN" altLang="zh-CN" b="0" dirty="0">
              <a:latin typeface="宋体" pitchFamily="2" charset="-122"/>
              <a:ea typeface="宋体" pitchFamily="2" charset="-122"/>
            </a:endParaRPr>
          </a:p>
          <a:p>
            <a:pPr marL="342900" lvl="1" indent="-342900">
              <a:buClr>
                <a:srgbClr val="9900CC"/>
              </a:buClr>
              <a:buFont typeface="Wingdings" panose="05000000000000000000" pitchFamily="2" charset="2"/>
              <a:buChar char="n"/>
            </a:pPr>
            <a:endParaRPr lang="en-US" altLang="zh-CN" b="0" dirty="0">
              <a:latin typeface="宋体" pitchFamily="2" charset="-122"/>
              <a:ea typeface="宋体" pitchFamily="2" charset="-122"/>
            </a:endParaRPr>
          </a:p>
          <a:p>
            <a:endParaRPr lang="en-US" altLang="zh-CN" sz="2800" b="0" dirty="0">
              <a:solidFill>
                <a:schemeClr val="tx1"/>
              </a:solidFill>
              <a:latin typeface="宋体" pitchFamily="2" charset="-122"/>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118</a:t>
            </a:fld>
            <a:endParaRPr lang="en-US" altLang="zh-CN" b="1">
              <a:solidFill>
                <a:srgbClr val="FFFFFF"/>
              </a:solidFill>
            </a:endParaRPr>
          </a:p>
        </p:txBody>
      </p:sp>
    </p:spTree>
    <p:extLst>
      <p:ext uri="{BB962C8B-B14F-4D97-AF65-F5344CB8AC3E}">
        <p14:creationId xmlns:p14="http://schemas.microsoft.com/office/powerpoint/2010/main" val="386497933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a:t>
            </a:r>
            <a:r>
              <a:rPr lang="en-US" altLang="zh-CN" dirty="0">
                <a:latin typeface="宋体" pitchFamily="2" charset="-122"/>
                <a:ea typeface="宋体" pitchFamily="2" charset="-122"/>
              </a:rPr>
              <a:t>-</a:t>
            </a:r>
            <a:r>
              <a:rPr lang="zh-CN" altLang="en-US" b="0" dirty="0">
                <a:latin typeface="宋体" pitchFamily="2" charset="-122"/>
                <a:ea typeface="宋体" pitchFamily="2" charset="-122"/>
              </a:rPr>
              <a:t>通信</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相互通道</a:t>
            </a:r>
            <a:r>
              <a:rPr lang="en-US" altLang="zh-CN" b="0" dirty="0">
                <a:latin typeface="宋体" pitchFamily="2" charset="-122"/>
                <a:ea typeface="宋体" pitchFamily="2" charset="-122"/>
              </a:rPr>
              <a:t>)</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latin typeface="宋体" pitchFamily="2" charset="-122"/>
                <a:ea typeface="宋体" pitchFamily="2" charset="-122"/>
              </a:rPr>
              <a:t>UART</a:t>
            </a:r>
          </a:p>
          <a:p>
            <a:r>
              <a:rPr lang="en-US" altLang="zh-CN" b="0" dirty="0">
                <a:solidFill>
                  <a:schemeClr val="tx1"/>
                </a:solidFill>
                <a:latin typeface="宋体" pitchFamily="2" charset="-122"/>
                <a:ea typeface="宋体" pitchFamily="2" charset="-122"/>
              </a:rPr>
              <a:t>I2C</a:t>
            </a:r>
          </a:p>
          <a:p>
            <a:r>
              <a:rPr lang="en-US" altLang="zh-CN" b="0" dirty="0">
                <a:solidFill>
                  <a:schemeClr val="tx1"/>
                </a:solidFill>
                <a:latin typeface="宋体" pitchFamily="2" charset="-122"/>
                <a:ea typeface="宋体" pitchFamily="2" charset="-122"/>
              </a:rPr>
              <a:t>SPI</a:t>
            </a:r>
          </a:p>
          <a:p>
            <a:r>
              <a:rPr lang="en-US" altLang="zh-CN" b="0" dirty="0">
                <a:solidFill>
                  <a:schemeClr val="tx1"/>
                </a:solidFill>
                <a:latin typeface="宋体" pitchFamily="2" charset="-122"/>
                <a:ea typeface="宋体" pitchFamily="2" charset="-122"/>
              </a:rPr>
              <a:t>1-WIRE(</a:t>
            </a:r>
            <a:r>
              <a:rPr lang="zh-CN" altLang="en-US" b="0" dirty="0">
                <a:solidFill>
                  <a:schemeClr val="tx1"/>
                </a:solidFill>
                <a:latin typeface="宋体" pitchFamily="2" charset="-122"/>
                <a:ea typeface="宋体" pitchFamily="2" charset="-122"/>
              </a:rPr>
              <a:t>单总线</a:t>
            </a:r>
            <a:r>
              <a:rPr lang="en-US" altLang="zh-CN" b="0" dirty="0">
                <a:solidFill>
                  <a:schemeClr val="tx1"/>
                </a:solidFill>
                <a:latin typeface="宋体" pitchFamily="2" charset="-122"/>
                <a:ea typeface="宋体" pitchFamily="2" charset="-122"/>
              </a:rPr>
              <a:t>)</a:t>
            </a:r>
            <a:endParaRPr lang="zh-CN" altLang="en-US" b="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dirty="0">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119</a:t>
            </a:fld>
            <a:endParaRPr lang="en-US" altLang="zh-CN" b="1" dirty="0">
              <a:solidFill>
                <a:srgbClr val="FFFFFF"/>
              </a:solidFill>
            </a:endParaRPr>
          </a:p>
        </p:txBody>
      </p:sp>
    </p:spTree>
    <p:extLst>
      <p:ext uri="{BB962C8B-B14F-4D97-AF65-F5344CB8AC3E}">
        <p14:creationId xmlns:p14="http://schemas.microsoft.com/office/powerpoint/2010/main" val="36323914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EB6A6BA6-D5F0-49E7-A8E4-B398FA60F994}"/>
              </a:ext>
            </a:extLst>
          </p:cNvPr>
          <p:cNvSpPr>
            <a:spLocks noGrp="1" noChangeArrowheads="1"/>
          </p:cNvSpPr>
          <p:nvPr>
            <p:ph type="title"/>
          </p:nvPr>
        </p:nvSpPr>
        <p:spPr/>
        <p:txBody>
          <a:bodyPr/>
          <a:lstStyle/>
          <a:p>
            <a:r>
              <a:rPr lang="en-US" altLang="zh-CN" sz="4000" dirty="0">
                <a:latin typeface="楷体" panose="02010609060101010101" pitchFamily="49" charset="-122"/>
                <a:ea typeface="楷体" panose="02010609060101010101" pitchFamily="49" charset="-122"/>
              </a:rPr>
              <a:t>ARM</a:t>
            </a:r>
            <a:r>
              <a:rPr lang="zh-CN" altLang="en-US" sz="4000" dirty="0">
                <a:latin typeface="楷体" panose="02010609060101010101" pitchFamily="49" charset="-122"/>
                <a:ea typeface="楷体" panose="02010609060101010101" pitchFamily="49" charset="-122"/>
              </a:rPr>
              <a:t>架构</a:t>
            </a:r>
            <a:endParaRPr lang="zh-CN" altLang="en-US" sz="4000" dirty="0"/>
          </a:p>
        </p:txBody>
      </p:sp>
      <p:sp>
        <p:nvSpPr>
          <p:cNvPr id="16387" name="内容占位符 2">
            <a:extLst>
              <a:ext uri="{FF2B5EF4-FFF2-40B4-BE49-F238E27FC236}">
                <a16:creationId xmlns:a16="http://schemas.microsoft.com/office/drawing/2014/main" id="{4EC18E6A-CDF4-465B-87A2-FD0D477E6B3C}"/>
              </a:ext>
            </a:extLst>
          </p:cNvPr>
          <p:cNvSpPr>
            <a:spLocks noGrp="1" noChangeArrowheads="1"/>
          </p:cNvSpPr>
          <p:nvPr>
            <p:ph idx="1"/>
          </p:nvPr>
        </p:nvSpPr>
        <p:spPr>
          <a:xfrm>
            <a:off x="1919288" y="2017713"/>
            <a:ext cx="8559800" cy="4291012"/>
          </a:xfrm>
        </p:spPr>
        <p:txBody>
          <a:bodyPr/>
          <a:lstStyle/>
          <a:p>
            <a:r>
              <a:rPr lang="en-US" altLang="zh-CN" sz="2400" b="0" dirty="0">
                <a:latin typeface="楷体" panose="02010609060101010101" pitchFamily="49" charset="-122"/>
                <a:ea typeface="楷体" panose="02010609060101010101" pitchFamily="49" charset="-122"/>
              </a:rPr>
              <a:t>Cortex</a:t>
            </a:r>
            <a:r>
              <a:rPr lang="zh-CN" altLang="en-US" sz="2400" b="0" dirty="0">
                <a:latin typeface="楷体" panose="02010609060101010101" pitchFamily="49" charset="-122"/>
                <a:ea typeface="楷体" panose="02010609060101010101" pitchFamily="49" charset="-122"/>
              </a:rPr>
              <a:t>系列（</a:t>
            </a:r>
            <a:r>
              <a:rPr lang="en-US" altLang="zh-CN" sz="2400" b="0" dirty="0">
                <a:latin typeface="楷体" panose="02010609060101010101" pitchFamily="49" charset="-122"/>
                <a:ea typeface="楷体" panose="02010609060101010101" pitchFamily="49" charset="-122"/>
              </a:rPr>
              <a:t>ARM</a:t>
            </a:r>
            <a:r>
              <a:rPr lang="zh-CN" altLang="en-US" sz="2400" b="0" dirty="0">
                <a:latin typeface="楷体" panose="02010609060101010101" pitchFamily="49" charset="-122"/>
                <a:ea typeface="楷体" panose="02010609060101010101" pitchFamily="49" charset="-122"/>
              </a:rPr>
              <a:t>新的命名体系）</a:t>
            </a:r>
          </a:p>
          <a:p>
            <a:pPr lvl="1"/>
            <a:r>
              <a:rPr lang="en-US" altLang="zh-CN" sz="2400" b="0" dirty="0">
                <a:latin typeface="楷体" panose="02010609060101010101" pitchFamily="49" charset="-122"/>
                <a:ea typeface="楷体" panose="02010609060101010101" pitchFamily="49" charset="-122"/>
              </a:rPr>
              <a:t>Cortex-A: </a:t>
            </a:r>
            <a:r>
              <a:rPr lang="zh-CN" altLang="en-US" sz="2400" b="0" dirty="0">
                <a:latin typeface="楷体" panose="02010609060101010101" pitchFamily="49" charset="-122"/>
                <a:ea typeface="楷体" panose="02010609060101010101" pitchFamily="49" charset="-122"/>
              </a:rPr>
              <a:t>高性能</a:t>
            </a: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丰富的功能</a:t>
            </a:r>
            <a:endParaRPr lang="en-US" altLang="zh-CN" sz="2400" b="0" dirty="0">
              <a:latin typeface="楷体" panose="02010609060101010101" pitchFamily="49" charset="-122"/>
              <a:ea typeface="楷体" panose="02010609060101010101" pitchFamily="49" charset="-122"/>
            </a:endParaRPr>
          </a:p>
          <a:p>
            <a:pPr lvl="1"/>
            <a:r>
              <a:rPr lang="en-US" altLang="zh-CN" sz="2400" b="0" dirty="0">
                <a:latin typeface="楷体" panose="02010609060101010101" pitchFamily="49" charset="-122"/>
                <a:ea typeface="楷体" panose="02010609060101010101" pitchFamily="49" charset="-122"/>
              </a:rPr>
              <a:t>Cortex-R: </a:t>
            </a:r>
            <a:r>
              <a:rPr lang="zh-CN" altLang="en-US" sz="2400" b="0" dirty="0">
                <a:latin typeface="楷体" panose="02010609060101010101" pitchFamily="49" charset="-122"/>
                <a:ea typeface="楷体" panose="02010609060101010101" pitchFamily="49" charset="-122"/>
              </a:rPr>
              <a:t>高可靠性</a:t>
            </a: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高实时应用</a:t>
            </a:r>
            <a:endParaRPr lang="en-US" altLang="zh-CN" sz="2400" b="0" dirty="0">
              <a:latin typeface="楷体" panose="02010609060101010101" pitchFamily="49" charset="-122"/>
              <a:ea typeface="楷体" panose="02010609060101010101" pitchFamily="49" charset="-122"/>
            </a:endParaRPr>
          </a:p>
          <a:p>
            <a:pPr lvl="1"/>
            <a:r>
              <a:rPr lang="en-US" altLang="zh-CN" sz="2400" b="0" dirty="0">
                <a:latin typeface="楷体" panose="02010609060101010101" pitchFamily="49" charset="-122"/>
                <a:ea typeface="楷体" panose="02010609060101010101" pitchFamily="49" charset="-122"/>
              </a:rPr>
              <a:t>Cortex-M</a:t>
            </a:r>
            <a:r>
              <a:rPr lang="zh-CN" altLang="en-US" sz="2400" b="0" dirty="0">
                <a:latin typeface="楷体" panose="02010609060101010101" pitchFamily="49" charset="-122"/>
                <a:ea typeface="楷体" panose="02010609060101010101" pitchFamily="49" charset="-122"/>
              </a:rPr>
              <a:t>：低功耗</a:t>
            </a: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代替微控制器（单片机）</a:t>
            </a:r>
            <a:endParaRPr lang="en-US" altLang="zh-CN" sz="2400" b="0" dirty="0">
              <a:latin typeface="楷体" panose="02010609060101010101" pitchFamily="49" charset="-122"/>
              <a:ea typeface="楷体" panose="02010609060101010101" pitchFamily="49" charset="-122"/>
            </a:endParaRPr>
          </a:p>
          <a:p>
            <a:r>
              <a:rPr lang="en-US" altLang="zh-CN" sz="2400" b="0" dirty="0" err="1">
                <a:latin typeface="楷体" panose="02010609060101010101" pitchFamily="49" charset="-122"/>
                <a:ea typeface="楷体" panose="02010609060101010101" pitchFamily="49" charset="-122"/>
                <a:hlinkClick r:id="rId3"/>
              </a:rPr>
              <a:t>SecurCore</a:t>
            </a: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安全应用</a:t>
            </a:r>
            <a:endParaRPr lang="en-US" altLang="zh-CN" sz="2400" b="0" dirty="0">
              <a:latin typeface="楷体" panose="02010609060101010101" pitchFamily="49" charset="-122"/>
              <a:ea typeface="楷体" panose="02010609060101010101" pitchFamily="49" charset="-122"/>
            </a:endParaRPr>
          </a:p>
          <a:p>
            <a:r>
              <a:rPr lang="en-US" altLang="zh-CN" sz="2400" b="0" dirty="0">
                <a:latin typeface="楷体" panose="02010609060101010101" pitchFamily="49" charset="-122"/>
                <a:ea typeface="楷体" panose="02010609060101010101" pitchFamily="49" charset="-122"/>
                <a:sym typeface="CMU Serif"/>
              </a:rPr>
              <a:t>ARM</a:t>
            </a:r>
            <a:r>
              <a:rPr lang="zh-CN" altLang="zh-CN" sz="2400" b="0" dirty="0">
                <a:latin typeface="楷体" panose="02010609060101010101" pitchFamily="49" charset="-122"/>
                <a:ea typeface="楷体" panose="02010609060101010101" pitchFamily="49" charset="-122"/>
                <a:sym typeface="CMU Serif"/>
              </a:rPr>
              <a:t>公司</a:t>
            </a:r>
            <a:r>
              <a:rPr lang="en-US" altLang="zh-CN" sz="2400" b="0" dirty="0">
                <a:latin typeface="楷体" panose="02010609060101010101" pitchFamily="49" charset="-122"/>
                <a:ea typeface="楷体" panose="02010609060101010101" pitchFamily="49" charset="-122"/>
                <a:sym typeface="CMU Serif"/>
              </a:rPr>
              <a:t>M</a:t>
            </a:r>
            <a:r>
              <a:rPr lang="zh-CN" altLang="zh-CN" sz="2400" b="0" dirty="0">
                <a:latin typeface="楷体" panose="02010609060101010101" pitchFamily="49" charset="-122"/>
                <a:ea typeface="楷体" panose="02010609060101010101" pitchFamily="49" charset="-122"/>
                <a:sym typeface="CMU Serif"/>
              </a:rPr>
              <a:t>系列处理器的特点，</a:t>
            </a:r>
            <a:r>
              <a:rPr lang="en-US" altLang="zh-CN" sz="2400" b="0" dirty="0">
                <a:latin typeface="楷体" panose="02010609060101010101" pitchFamily="49" charset="-122"/>
                <a:ea typeface="楷体" panose="02010609060101010101" pitchFamily="49" charset="-122"/>
                <a:sym typeface="CMU Serif"/>
              </a:rPr>
              <a:t>Cortex M3</a:t>
            </a:r>
            <a:r>
              <a:rPr lang="zh-CN" altLang="zh-CN" sz="2400" b="0" dirty="0">
                <a:latin typeface="楷体" panose="02010609060101010101" pitchFamily="49" charset="-122"/>
                <a:ea typeface="楷体" panose="02010609060101010101" pitchFamily="49" charset="-122"/>
                <a:sym typeface="CMU Serif"/>
              </a:rPr>
              <a:t>的架构，特权模式和</a:t>
            </a:r>
            <a:r>
              <a:rPr lang="en-US" altLang="zh-CN" sz="2400" b="0" dirty="0">
                <a:latin typeface="楷体" panose="02010609060101010101" pitchFamily="49" charset="-122"/>
                <a:ea typeface="楷体" panose="02010609060101010101" pitchFamily="49" charset="-122"/>
                <a:sym typeface="CMU Serif"/>
              </a:rPr>
              <a:t>CPU</a:t>
            </a:r>
            <a:r>
              <a:rPr lang="zh-CN" altLang="zh-CN" sz="2400" b="0" dirty="0">
                <a:latin typeface="楷体" panose="02010609060101010101" pitchFamily="49" charset="-122"/>
                <a:ea typeface="楷体" panose="02010609060101010101" pitchFamily="49" charset="-122"/>
                <a:sym typeface="CMU Serif"/>
              </a:rPr>
              <a:t>模式，中断和异常处理机制</a:t>
            </a:r>
            <a:r>
              <a:rPr lang="zh-CN" altLang="en-US" sz="2400" b="0" dirty="0">
                <a:latin typeface="楷体" panose="02010609060101010101" pitchFamily="49" charset="-122"/>
                <a:ea typeface="楷体" panose="02010609060101010101" pitchFamily="49" charset="-122"/>
                <a:sym typeface="CMU Serif"/>
              </a:rPr>
              <a:t>、</a:t>
            </a:r>
            <a:r>
              <a:rPr lang="zh-CN" altLang="zh-CN" sz="2400" b="0" dirty="0">
                <a:latin typeface="楷体" panose="02010609060101010101" pitchFamily="49" charset="-122"/>
                <a:ea typeface="楷体" panose="02010609060101010101" pitchFamily="49" charset="-122"/>
                <a:sym typeface="CMU Serif"/>
              </a:rPr>
              <a:t>合法的操作模式转换机制。</a:t>
            </a:r>
            <a:r>
              <a:rPr lang="en-US" altLang="zh-CN" sz="2400" b="0" dirty="0">
                <a:latin typeface="楷体" panose="02010609060101010101" pitchFamily="49" charset="-122"/>
                <a:ea typeface="楷体" panose="02010609060101010101" pitchFamily="49" charset="-122"/>
                <a:sym typeface="CMU Serif"/>
              </a:rPr>
              <a:t>M3</a:t>
            </a:r>
            <a:r>
              <a:rPr lang="zh-CN" altLang="zh-CN" sz="2400" b="0" dirty="0">
                <a:latin typeface="楷体" panose="02010609060101010101" pitchFamily="49" charset="-122"/>
                <a:ea typeface="楷体" panose="02010609060101010101" pitchFamily="49" charset="-122"/>
                <a:sym typeface="CMU Serif"/>
              </a:rPr>
              <a:t>指令集系统，</a:t>
            </a:r>
            <a:r>
              <a:rPr lang="en-US" altLang="zh-CN" sz="2400" b="0" dirty="0">
                <a:latin typeface="楷体" panose="02010609060101010101" pitchFamily="49" charset="-122"/>
                <a:ea typeface="楷体" panose="02010609060101010101" pitchFamily="49" charset="-122"/>
                <a:sym typeface="CMU Serif"/>
              </a:rPr>
              <a:t>Thumb</a:t>
            </a:r>
            <a:r>
              <a:rPr lang="zh-CN" altLang="zh-CN" sz="2400" b="0" dirty="0">
                <a:latin typeface="楷体" panose="02010609060101010101" pitchFamily="49" charset="-122"/>
                <a:ea typeface="楷体" panose="02010609060101010101" pitchFamily="49" charset="-122"/>
                <a:sym typeface="CMU Serif"/>
              </a:rPr>
              <a:t>指令集与</a:t>
            </a:r>
            <a:r>
              <a:rPr lang="en-US" altLang="zh-CN" sz="2400" b="0" dirty="0">
                <a:latin typeface="楷体" panose="02010609060101010101" pitchFamily="49" charset="-122"/>
                <a:ea typeface="楷体" panose="02010609060101010101" pitchFamily="49" charset="-122"/>
                <a:sym typeface="CMU Serif"/>
              </a:rPr>
              <a:t>ARM</a:t>
            </a:r>
            <a:r>
              <a:rPr lang="zh-CN" altLang="zh-CN" sz="2400" b="0" dirty="0">
                <a:latin typeface="楷体" panose="02010609060101010101" pitchFamily="49" charset="-122"/>
                <a:ea typeface="楷体" panose="02010609060101010101" pitchFamily="49" charset="-122"/>
                <a:sym typeface="CMU Serif"/>
              </a:rPr>
              <a:t>指令集的主要区别</a:t>
            </a:r>
            <a:r>
              <a:rPr lang="en-US" altLang="zh-CN" sz="2400" b="0" dirty="0">
                <a:latin typeface="楷体" panose="02010609060101010101" pitchFamily="49" charset="-122"/>
                <a:ea typeface="楷体" panose="02010609060101010101" pitchFamily="49" charset="-122"/>
                <a:sym typeface="CMU Serif"/>
              </a:rPr>
              <a:t>(</a:t>
            </a:r>
            <a:r>
              <a:rPr lang="zh-CN" altLang="en-US" sz="2400" b="0" dirty="0">
                <a:latin typeface="楷体" panose="02010609060101010101" pitchFamily="49" charset="-122"/>
                <a:ea typeface="楷体" panose="02010609060101010101" pitchFamily="49" charset="-122"/>
                <a:sym typeface="CMU Serif"/>
                <a:hlinkClick r:id="rId4"/>
              </a:rPr>
              <a:t>百度百科</a:t>
            </a:r>
            <a:r>
              <a:rPr lang="en-US" altLang="zh-CN" sz="2400" b="0" dirty="0">
                <a:latin typeface="楷体" panose="02010609060101010101" pitchFamily="49" charset="-122"/>
                <a:ea typeface="楷体" panose="02010609060101010101" pitchFamily="49" charset="-122"/>
                <a:sym typeface="CMU Serif"/>
                <a:hlinkClick r:id="rId4"/>
              </a:rPr>
              <a:t>Thumb</a:t>
            </a:r>
            <a:r>
              <a:rPr lang="zh-CN" altLang="en-US" sz="2400" b="0" dirty="0">
                <a:latin typeface="楷体" panose="02010609060101010101" pitchFamily="49" charset="-122"/>
                <a:ea typeface="楷体" panose="02010609060101010101" pitchFamily="49" charset="-122"/>
                <a:sym typeface="CMU Serif"/>
                <a:hlinkClick r:id="rId4"/>
              </a:rPr>
              <a:t>指令集</a:t>
            </a:r>
            <a:r>
              <a:rPr lang="zh-CN" altLang="en-US" sz="2400" b="0" dirty="0">
                <a:latin typeface="楷体" panose="02010609060101010101" pitchFamily="49" charset="-122"/>
                <a:ea typeface="楷体" panose="02010609060101010101" pitchFamily="49" charset="-122"/>
                <a:sym typeface="CMU Serif"/>
              </a:rPr>
              <a:t>以及</a:t>
            </a:r>
            <a:r>
              <a:rPr lang="en-US" altLang="zh-CN" sz="2400" b="0" dirty="0">
                <a:solidFill>
                  <a:srgbClr val="00B0F0"/>
                </a:solidFill>
                <a:latin typeface="楷体" panose="02010609060101010101" pitchFamily="49" charset="-122"/>
                <a:ea typeface="楷体" panose="02010609060101010101" pitchFamily="49" charset="-122"/>
                <a:sym typeface="CMU Serif"/>
              </a:rPr>
              <a:t>detail review</a:t>
            </a:r>
            <a:r>
              <a:rPr lang="en-US" altLang="zh-CN" sz="2400" b="0" dirty="0">
                <a:latin typeface="楷体" panose="02010609060101010101" pitchFamily="49" charset="-122"/>
                <a:ea typeface="楷体" panose="02010609060101010101" pitchFamily="49" charset="-122"/>
                <a:sym typeface="CMU Serif"/>
              </a:rPr>
              <a:t>)</a:t>
            </a:r>
            <a:r>
              <a:rPr lang="zh-CN" altLang="zh-CN" sz="2400" b="0" dirty="0">
                <a:latin typeface="楷体" panose="02010609060101010101" pitchFamily="49" charset="-122"/>
                <a:ea typeface="楷体" panose="02010609060101010101" pitchFamily="49" charset="-122"/>
                <a:sym typeface="CMU Serif"/>
              </a:rPr>
              <a:t>。</a:t>
            </a:r>
            <a:r>
              <a:rPr lang="en-US" altLang="zh-CN" sz="2400" b="0" dirty="0">
                <a:latin typeface="楷体" panose="02010609060101010101" pitchFamily="49" charset="-122"/>
                <a:ea typeface="楷体" panose="02010609060101010101" pitchFamily="49" charset="-122"/>
                <a:sym typeface="CMU Serif"/>
              </a:rPr>
              <a:t>ARM</a:t>
            </a:r>
            <a:r>
              <a:rPr lang="zh-CN" altLang="zh-CN" sz="2400" b="0" dirty="0">
                <a:latin typeface="楷体" panose="02010609060101010101" pitchFamily="49" charset="-122"/>
                <a:ea typeface="楷体" panose="02010609060101010101" pitchFamily="49" charset="-122"/>
                <a:sym typeface="CMU Serif"/>
              </a:rPr>
              <a:t>的系列安全处理器</a:t>
            </a:r>
            <a:r>
              <a:rPr lang="en-US" altLang="zh-CN" sz="2400" b="0" dirty="0">
                <a:latin typeface="楷体" panose="02010609060101010101" pitchFamily="49" charset="-122"/>
                <a:ea typeface="楷体" panose="02010609060101010101" pitchFamily="49" charset="-122"/>
                <a:sym typeface="CMU Serif"/>
              </a:rPr>
              <a:t>SC000</a:t>
            </a:r>
            <a:r>
              <a:rPr lang="zh-CN" altLang="zh-CN" sz="2400" b="0" dirty="0">
                <a:latin typeface="楷体" panose="02010609060101010101" pitchFamily="49" charset="-122"/>
                <a:ea typeface="楷体" panose="02010609060101010101" pitchFamily="49" charset="-122"/>
                <a:sym typeface="CMU Serif"/>
              </a:rPr>
              <a:t>，</a:t>
            </a:r>
            <a:r>
              <a:rPr lang="en-US" altLang="zh-CN" sz="2400" b="0" dirty="0">
                <a:latin typeface="楷体" panose="02010609060101010101" pitchFamily="49" charset="-122"/>
                <a:ea typeface="楷体" panose="02010609060101010101" pitchFamily="49" charset="-122"/>
                <a:sym typeface="CMU Serif"/>
              </a:rPr>
              <a:t>SC100</a:t>
            </a:r>
            <a:r>
              <a:rPr lang="zh-CN" altLang="zh-CN" sz="2400" b="0" dirty="0">
                <a:latin typeface="楷体" panose="02010609060101010101" pitchFamily="49" charset="-122"/>
                <a:ea typeface="楷体" panose="02010609060101010101" pitchFamily="49" charset="-122"/>
                <a:sym typeface="CMU Serif"/>
              </a:rPr>
              <a:t>及</a:t>
            </a:r>
            <a:r>
              <a:rPr lang="en-US" altLang="zh-CN" sz="2400" b="0" dirty="0">
                <a:latin typeface="楷体" panose="02010609060101010101" pitchFamily="49" charset="-122"/>
                <a:ea typeface="楷体" panose="02010609060101010101" pitchFamily="49" charset="-122"/>
                <a:sym typeface="CMU Serif"/>
              </a:rPr>
              <a:t>SC300</a:t>
            </a:r>
            <a:r>
              <a:rPr lang="zh-CN" altLang="zh-CN" sz="2400" b="0" dirty="0">
                <a:latin typeface="楷体" panose="02010609060101010101" pitchFamily="49" charset="-122"/>
                <a:ea typeface="楷体" panose="02010609060101010101" pitchFamily="49" charset="-122"/>
                <a:sym typeface="CMU Serif"/>
              </a:rPr>
              <a:t>的特点</a:t>
            </a:r>
            <a:r>
              <a:rPr lang="en-US" altLang="zh-CN" sz="2400" b="0" dirty="0">
                <a:latin typeface="楷体" panose="02010609060101010101" pitchFamily="49" charset="-122"/>
                <a:ea typeface="楷体" panose="02010609060101010101" pitchFamily="49" charset="-122"/>
                <a:sym typeface="CMU Serif"/>
              </a:rPr>
              <a:t>(</a:t>
            </a:r>
            <a:r>
              <a:rPr lang="zh-CN" altLang="en-US" sz="2400" b="0" dirty="0">
                <a:solidFill>
                  <a:srgbClr val="00B0F0"/>
                </a:solidFill>
                <a:latin typeface="楷体" panose="02010609060101010101" pitchFamily="49" charset="-122"/>
                <a:ea typeface="楷体" panose="02010609060101010101" pitchFamily="49" charset="-122"/>
                <a:sym typeface="CMU Serif"/>
              </a:rPr>
              <a:t>见</a:t>
            </a:r>
            <a:r>
              <a:rPr lang="en-US" altLang="zh-CN" sz="2400" b="0" dirty="0">
                <a:solidFill>
                  <a:srgbClr val="00B0F0"/>
                </a:solidFill>
                <a:latin typeface="楷体" panose="02010609060101010101" pitchFamily="49" charset="-122"/>
                <a:ea typeface="楷体" panose="02010609060101010101" pitchFamily="49" charset="-122"/>
                <a:sym typeface="CMU Serif"/>
              </a:rPr>
              <a:t>detail review</a:t>
            </a:r>
            <a:r>
              <a:rPr lang="en-US" altLang="zh-CN" sz="2400" b="0" dirty="0">
                <a:latin typeface="楷体" panose="02010609060101010101" pitchFamily="49" charset="-122"/>
                <a:ea typeface="楷体" panose="02010609060101010101" pitchFamily="49" charset="-122"/>
                <a:sym typeface="CMU Serif"/>
              </a:rPr>
              <a:t>)</a:t>
            </a:r>
            <a:r>
              <a:rPr lang="zh-CN" altLang="zh-CN" sz="2400" b="0" dirty="0">
                <a:latin typeface="楷体" panose="02010609060101010101" pitchFamily="49" charset="-122"/>
                <a:ea typeface="楷体" panose="02010609060101010101" pitchFamily="49" charset="-122"/>
                <a:sym typeface="CMU Serif"/>
              </a:rPr>
              <a:t>。</a:t>
            </a:r>
            <a:endParaRPr lang="en-US" altLang="zh-CN" sz="2400" b="0" dirty="0">
              <a:latin typeface="楷体" panose="02010609060101010101" pitchFamily="49" charset="-122"/>
              <a:ea typeface="楷体" panose="02010609060101010101" pitchFamily="49" charset="-122"/>
              <a:sym typeface="CMU Serif"/>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sym typeface="CMU Serif"/>
              </a:rPr>
              <a:t>ARM </a:t>
            </a:r>
            <a:r>
              <a:rPr lang="zh-CN" altLang="en-US" sz="2400" b="0" dirty="0">
                <a:latin typeface="楷体" panose="02010609060101010101" pitchFamily="49" charset="-122"/>
                <a:ea typeface="楷体" panose="02010609060101010101" pitchFamily="49" charset="-122"/>
                <a:sym typeface="CMU Serif"/>
              </a:rPr>
              <a:t>存储器（大端</a:t>
            </a:r>
            <a:r>
              <a:rPr lang="en-US" altLang="zh-CN" sz="2400" b="0" dirty="0">
                <a:latin typeface="楷体" panose="02010609060101010101" pitchFamily="49" charset="-122"/>
                <a:ea typeface="楷体" panose="02010609060101010101" pitchFamily="49" charset="-122"/>
                <a:sym typeface="CMU Serif"/>
              </a:rPr>
              <a:t>/</a:t>
            </a:r>
            <a:r>
              <a:rPr lang="zh-CN" altLang="en-US" sz="2400" b="0" dirty="0">
                <a:latin typeface="楷体" panose="02010609060101010101" pitchFamily="49" charset="-122"/>
                <a:ea typeface="楷体" panose="02010609060101010101" pitchFamily="49" charset="-122"/>
                <a:sym typeface="CMU Serif"/>
              </a:rPr>
              <a:t>小端存储、主存</a:t>
            </a:r>
            <a:r>
              <a:rPr lang="en-US" altLang="zh-CN" sz="2400" b="0" dirty="0">
                <a:latin typeface="楷体" panose="02010609060101010101" pitchFamily="49" charset="-122"/>
                <a:ea typeface="楷体" panose="02010609060101010101" pitchFamily="49" charset="-122"/>
                <a:sym typeface="CMU Serif"/>
              </a:rPr>
              <a:t>/</a:t>
            </a:r>
            <a:r>
              <a:rPr lang="zh-CN" altLang="en-US" sz="2400" b="0" dirty="0">
                <a:latin typeface="楷体" panose="02010609060101010101" pitchFamily="49" charset="-122"/>
                <a:ea typeface="楷体" panose="02010609060101010101" pitchFamily="49" charset="-122"/>
                <a:sym typeface="CMU Serif"/>
              </a:rPr>
              <a:t>辅存种类）</a:t>
            </a:r>
          </a:p>
        </p:txBody>
      </p:sp>
      <p:sp>
        <p:nvSpPr>
          <p:cNvPr id="16388" name="灯片编号占位符 3">
            <a:extLst>
              <a:ext uri="{FF2B5EF4-FFF2-40B4-BE49-F238E27FC236}">
                <a16:creationId xmlns:a16="http://schemas.microsoft.com/office/drawing/2014/main" id="{53C8212B-A12E-4671-8F89-CDAF3ECB4B0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5087408C-9C8A-4757-A826-CC5BF8CE4A17}"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12</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3286122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7561" y="2186276"/>
            <a:ext cx="6902816" cy="4267061"/>
          </a:xfrm>
          <a:prstGeom prst="rect">
            <a:avLst/>
          </a:prstGeom>
        </p:spPr>
        <p:txBody>
          <a:bodyPr vert="horz" wrap="square" lIns="0" tIns="0" rIns="0" bIns="0" rtlCol="0">
            <a:noAutofit/>
          </a:bodyPr>
          <a:lstStyle/>
          <a:p>
            <a:pPr marL="11128" marR="4684779" algn="just" eaLnBrk="0" fontAlgn="base" hangingPunct="0">
              <a:spcBef>
                <a:spcPct val="0"/>
              </a:spcBef>
              <a:spcAft>
                <a:spcPct val="0"/>
              </a:spcAft>
            </a:pPr>
            <a:r>
              <a:rPr sz="2400" dirty="0">
                <a:solidFill>
                  <a:srgbClr val="000000"/>
                </a:solidFill>
                <a:latin typeface="宋体" pitchFamily="2" charset="-122"/>
                <a:ea typeface="宋体" pitchFamily="2" charset="-122"/>
                <a:cs typeface="华文中宋"/>
              </a:rPr>
              <a:t>串行通信的特点</a:t>
            </a:r>
          </a:p>
          <a:p>
            <a:pPr marL="11128" marR="11128" indent="767814" eaLnBrk="0" fontAlgn="base" hangingPunct="0">
              <a:lnSpc>
                <a:spcPts val="2839"/>
              </a:lnSpc>
              <a:spcBef>
                <a:spcPts val="88"/>
              </a:spcBef>
              <a:spcAft>
                <a:spcPct val="0"/>
              </a:spcAft>
            </a:pPr>
            <a:r>
              <a:rPr sz="2400" dirty="0" err="1">
                <a:solidFill>
                  <a:srgbClr val="000000"/>
                </a:solidFill>
                <a:latin typeface="宋体" pitchFamily="2" charset="-122"/>
                <a:ea typeface="宋体" pitchFamily="2" charset="-122"/>
                <a:cs typeface="华文中宋"/>
              </a:rPr>
              <a:t>在串行通信中，只用一根通信线在一个方向上传输信息，这根线上既要传送数据信息又要传送联络信息，这是串行通信的首要特点</a:t>
            </a:r>
            <a:r>
              <a:rPr sz="2400" dirty="0">
                <a:solidFill>
                  <a:srgbClr val="000000"/>
                </a:solidFill>
                <a:latin typeface="宋体" pitchFamily="2" charset="-122"/>
                <a:ea typeface="宋体" pitchFamily="2" charset="-122"/>
                <a:cs typeface="华文中宋"/>
              </a:rPr>
              <a:t>。</a:t>
            </a:r>
            <a:endParaRPr lang="en-US" sz="2400" dirty="0">
              <a:solidFill>
                <a:srgbClr val="000000"/>
              </a:solidFill>
              <a:latin typeface="宋体" pitchFamily="2" charset="-122"/>
              <a:ea typeface="宋体" pitchFamily="2" charset="-122"/>
              <a:cs typeface="华文中宋"/>
            </a:endParaRPr>
          </a:p>
          <a:p>
            <a:pPr marL="11128" marR="11128" indent="767814" eaLnBrk="0" fontAlgn="base" hangingPunct="0">
              <a:lnSpc>
                <a:spcPts val="2839"/>
              </a:lnSpc>
              <a:spcBef>
                <a:spcPts val="88"/>
              </a:spcBef>
              <a:spcAft>
                <a:spcPct val="0"/>
              </a:spcAft>
            </a:pPr>
            <a:r>
              <a:rPr sz="2400" dirty="0">
                <a:solidFill>
                  <a:srgbClr val="000000"/>
                </a:solidFill>
                <a:latin typeface="宋体" pitchFamily="2" charset="-122"/>
                <a:ea typeface="宋体" pitchFamily="2" charset="-122"/>
                <a:cs typeface="华文中宋"/>
              </a:rPr>
              <a:t>为了能够识别在一根线上串行传送的信息流中，哪一部分是联络信息，哪一部分是数据信息，就需要通信双方事先作出一系列的通信约定，这就是协议。</a:t>
            </a:r>
            <a:r>
              <a:rPr sz="2400" dirty="0" err="1">
                <a:solidFill>
                  <a:srgbClr val="000000"/>
                </a:solidFill>
                <a:latin typeface="宋体" pitchFamily="2" charset="-122"/>
                <a:ea typeface="宋体" pitchFamily="2" charset="-122"/>
                <a:cs typeface="华文中宋"/>
              </a:rPr>
              <a:t>因此，串行通信的第二个特点是它的信息格式必须事先用协议约定</a:t>
            </a:r>
            <a:r>
              <a:rPr sz="2400" dirty="0">
                <a:solidFill>
                  <a:srgbClr val="000000"/>
                </a:solidFill>
                <a:latin typeface="宋体" pitchFamily="2" charset="-122"/>
                <a:ea typeface="宋体" pitchFamily="2" charset="-122"/>
                <a:cs typeface="华文中宋"/>
              </a:rPr>
              <a:t>。</a:t>
            </a: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120</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569AAFCA-9B14-44AB-96F3-18B254BBA4B0}"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44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p>
        </p:txBody>
      </p:sp>
      <p:sp>
        <p:nvSpPr>
          <p:cNvPr id="9" name="Rectangle 8"/>
          <p:cNvSpPr/>
          <p:nvPr/>
        </p:nvSpPr>
        <p:spPr>
          <a:xfrm>
            <a:off x="2447089" y="1335665"/>
            <a:ext cx="7059603" cy="404068"/>
          </a:xfrm>
          <a:prstGeom prst="rect">
            <a:avLst/>
          </a:prstGeom>
        </p:spPr>
        <p:txBody>
          <a:bodyPr wrap="square" lIns="80120" tIns="40060" rIns="80120" bIns="40060">
            <a:spAutoFit/>
          </a:bodyPr>
          <a:lstStyle/>
          <a:p>
            <a:pPr eaLnBrk="0" fontAlgn="base" hangingPunct="0">
              <a:spcBef>
                <a:spcPct val="0"/>
              </a:spcBef>
              <a:spcAft>
                <a:spcPct val="0"/>
              </a:spcAft>
            </a:pPr>
            <a:r>
              <a:rPr lang="en-US" altLang="zh-CN" sz="2100" b="1" dirty="0">
                <a:solidFill>
                  <a:srgbClr val="3333CC"/>
                </a:solidFill>
                <a:latin typeface="宋体" pitchFamily="2" charset="-122"/>
                <a:ea typeface="宋体" pitchFamily="2" charset="-122"/>
                <a:cs typeface="Arial"/>
              </a:rPr>
              <a:t>UAR</a:t>
            </a:r>
            <a:r>
              <a:rPr lang="en-US" altLang="zh-CN" sz="2100" b="1" spc="-4" dirty="0">
                <a:solidFill>
                  <a:srgbClr val="3333CC"/>
                </a:solidFill>
                <a:latin typeface="宋体" pitchFamily="2" charset="-122"/>
                <a:ea typeface="宋体" pitchFamily="2" charset="-122"/>
                <a:cs typeface="Arial"/>
              </a:rPr>
              <a:t>T</a:t>
            </a:r>
            <a:r>
              <a:rPr lang="zh-CN" altLang="en-US" sz="2100" b="1" dirty="0">
                <a:solidFill>
                  <a:prstClr val="black"/>
                </a:solidFill>
                <a:latin typeface="宋体" pitchFamily="2" charset="-122"/>
                <a:ea typeface="宋体" pitchFamily="2" charset="-122"/>
                <a:cs typeface="华文中宋"/>
              </a:rPr>
              <a:t> </a:t>
            </a:r>
            <a:r>
              <a:rPr lang="en-US" altLang="zh-CN" sz="2100" b="1" dirty="0">
                <a:solidFill>
                  <a:srgbClr val="3333CC"/>
                </a:solidFill>
                <a:latin typeface="宋体" pitchFamily="2" charset="-122"/>
                <a:ea typeface="宋体" pitchFamily="2" charset="-122"/>
                <a:cs typeface="Arial"/>
              </a:rPr>
              <a:t>U</a:t>
            </a:r>
            <a:r>
              <a:rPr lang="en-US" altLang="zh-CN" sz="2100" b="1" dirty="0">
                <a:solidFill>
                  <a:prstClr val="black"/>
                </a:solidFill>
                <a:latin typeface="宋体" pitchFamily="2" charset="-122"/>
                <a:ea typeface="宋体" pitchFamily="2" charset="-122"/>
                <a:cs typeface="Arial"/>
              </a:rPr>
              <a:t>niversal</a:t>
            </a:r>
            <a:r>
              <a:rPr lang="en-US" altLang="zh-CN" sz="2100" b="1" spc="-4" dirty="0">
                <a:solidFill>
                  <a:prstClr val="black"/>
                </a:solidFill>
                <a:latin typeface="宋体" pitchFamily="2" charset="-122"/>
                <a:ea typeface="宋体" pitchFamily="2" charset="-122"/>
                <a:cs typeface="Arial"/>
              </a:rPr>
              <a:t> </a:t>
            </a:r>
            <a:r>
              <a:rPr lang="en-US" altLang="zh-CN" sz="2100" b="1" dirty="0">
                <a:solidFill>
                  <a:srgbClr val="3333CC"/>
                </a:solidFill>
                <a:latin typeface="宋体" pitchFamily="2" charset="-122"/>
                <a:ea typeface="宋体" pitchFamily="2" charset="-122"/>
                <a:cs typeface="Arial"/>
              </a:rPr>
              <a:t>A</a:t>
            </a:r>
            <a:r>
              <a:rPr lang="en-US" altLang="zh-CN" sz="2100" b="1" spc="-4" dirty="0">
                <a:solidFill>
                  <a:prstClr val="black"/>
                </a:solidFill>
                <a:latin typeface="宋体" pitchFamily="2" charset="-122"/>
                <a:ea typeface="宋体" pitchFamily="2" charset="-122"/>
                <a:cs typeface="Arial"/>
              </a:rPr>
              <a:t>synchronous </a:t>
            </a:r>
            <a:r>
              <a:rPr lang="en-US" altLang="zh-CN" sz="2100" b="1" spc="4" dirty="0">
                <a:solidFill>
                  <a:srgbClr val="3333CC"/>
                </a:solidFill>
                <a:latin typeface="宋体" pitchFamily="2" charset="-122"/>
                <a:ea typeface="宋体" pitchFamily="2" charset="-122"/>
                <a:cs typeface="Arial"/>
              </a:rPr>
              <a:t>R</a:t>
            </a:r>
            <a:r>
              <a:rPr lang="en-US" altLang="zh-CN" sz="2100" b="1" dirty="0">
                <a:solidFill>
                  <a:prstClr val="black"/>
                </a:solidFill>
                <a:latin typeface="宋体" pitchFamily="2" charset="-122"/>
                <a:ea typeface="宋体" pitchFamily="2" charset="-122"/>
                <a:cs typeface="Arial"/>
              </a:rPr>
              <a:t>eceiver</a:t>
            </a:r>
            <a:r>
              <a:rPr lang="en-US" altLang="zh-CN" sz="2100" b="1" spc="4" dirty="0">
                <a:solidFill>
                  <a:prstClr val="black"/>
                </a:solidFill>
                <a:latin typeface="宋体" pitchFamily="2" charset="-122"/>
                <a:ea typeface="宋体" pitchFamily="2" charset="-122"/>
                <a:cs typeface="Arial"/>
              </a:rPr>
              <a:t>-</a:t>
            </a:r>
            <a:r>
              <a:rPr lang="en-US" altLang="zh-CN" sz="2100" b="1" spc="-4" dirty="0">
                <a:solidFill>
                  <a:srgbClr val="3333CC"/>
                </a:solidFill>
                <a:latin typeface="宋体" pitchFamily="2" charset="-122"/>
                <a:ea typeface="宋体" pitchFamily="2" charset="-122"/>
                <a:cs typeface="Arial"/>
              </a:rPr>
              <a:t>T</a:t>
            </a:r>
            <a:r>
              <a:rPr lang="en-US" altLang="zh-CN" sz="2100" b="1" dirty="0">
                <a:solidFill>
                  <a:prstClr val="black"/>
                </a:solidFill>
                <a:latin typeface="宋体" pitchFamily="2" charset="-122"/>
                <a:ea typeface="宋体" pitchFamily="2" charset="-122"/>
                <a:cs typeface="Arial"/>
              </a:rPr>
              <a:t>ransmitter </a:t>
            </a:r>
            <a:endParaRPr lang="zh-CN" altLang="en-US" sz="3200" b="1" dirty="0">
              <a:solidFill>
                <a:srgbClr val="9900CC"/>
              </a:solidFill>
              <a:latin typeface="宋体" pitchFamily="2" charset="-122"/>
              <a:ea typeface="宋体" pitchFamily="2" charset="-122"/>
            </a:endParaRPr>
          </a:p>
        </p:txBody>
      </p:sp>
    </p:spTree>
    <p:extLst>
      <p:ext uri="{BB962C8B-B14F-4D97-AF65-F5344CB8AC3E}">
        <p14:creationId xmlns:p14="http://schemas.microsoft.com/office/powerpoint/2010/main" val="33044371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4000" y="1393284"/>
            <a:ext cx="9144000" cy="570403"/>
          </a:xfrm>
          <a:prstGeom prst="rect">
            <a:avLst/>
          </a:prstGeom>
        </p:spPr>
        <p:txBody>
          <a:bodyPr vert="horz" wrap="square" lIns="0" tIns="0" rIns="0" bIns="0" numCol="1" rtlCol="0" anchor="ctr" anchorCtr="0" compatLnSpc="1">
            <a:prstTxWarp prst="textNoShape">
              <a:avLst/>
            </a:prstTxWarp>
            <a:noAutofit/>
          </a:bodyPr>
          <a:lstStyle/>
          <a:p>
            <a:pPr marL="77894"/>
            <a:r>
              <a:rPr sz="2500" dirty="0">
                <a:latin typeface="宋体" pitchFamily="2" charset="-122"/>
                <a:ea typeface="宋体" pitchFamily="2" charset="-122"/>
                <a:cs typeface="Arial"/>
              </a:rPr>
              <a:t>1</a:t>
            </a:r>
            <a:r>
              <a:rPr lang="en-US" sz="2500" dirty="0">
                <a:latin typeface="宋体" pitchFamily="2" charset="-122"/>
                <a:ea typeface="宋体" pitchFamily="2" charset="-122"/>
                <a:cs typeface="Arial"/>
              </a:rPr>
              <a:t>)</a:t>
            </a:r>
            <a:r>
              <a:rPr sz="2500" spc="-4" dirty="0">
                <a:latin typeface="宋体" pitchFamily="2" charset="-122"/>
                <a:ea typeface="宋体" pitchFamily="2" charset="-122"/>
                <a:cs typeface="Arial"/>
              </a:rPr>
              <a:t> </a:t>
            </a:r>
            <a:r>
              <a:rPr sz="2500" spc="-4" dirty="0" err="1">
                <a:latin typeface="宋体" pitchFamily="2" charset="-122"/>
                <a:ea typeface="宋体" pitchFamily="2" charset="-122"/>
                <a:cs typeface="华文中宋"/>
              </a:rPr>
              <a:t>通信方式</a:t>
            </a:r>
            <a:endParaRPr sz="2500" dirty="0">
              <a:latin typeface="宋体" pitchFamily="2" charset="-122"/>
              <a:ea typeface="宋体" pitchFamily="2" charset="-122"/>
              <a:cs typeface="华文中宋"/>
            </a:endParaRPr>
          </a:p>
        </p:txBody>
      </p:sp>
      <p:sp>
        <p:nvSpPr>
          <p:cNvPr id="5" name="object 5"/>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121</a:t>
            </a:fld>
            <a:endParaRPr sz="1100" b="1" dirty="0">
              <a:solidFill>
                <a:srgbClr val="FFFFFF"/>
              </a:solidFill>
              <a:latin typeface="Garamond"/>
              <a:cs typeface="Garamond"/>
            </a:endParaRPr>
          </a:p>
        </p:txBody>
      </p:sp>
      <p:sp>
        <p:nvSpPr>
          <p:cNvPr id="4" name="object 4"/>
          <p:cNvSpPr txBox="1"/>
          <p:nvPr/>
        </p:nvSpPr>
        <p:spPr>
          <a:xfrm>
            <a:off x="1775520" y="1988840"/>
            <a:ext cx="8712968" cy="4392488"/>
          </a:xfrm>
          <a:prstGeom prst="rect">
            <a:avLst/>
          </a:prstGeom>
        </p:spPr>
        <p:txBody>
          <a:bodyPr vert="horz" wrap="square" lIns="0" tIns="0" rIns="0" bIns="0" rtlCol="0">
            <a:noAutofit/>
          </a:bodyPr>
          <a:lstStyle/>
          <a:p>
            <a:pPr marL="11128" marR="101819" indent="603124" algn="just" eaLnBrk="0" fontAlgn="base" hangingPunct="0">
              <a:lnSpc>
                <a:spcPct val="100099"/>
              </a:lnSpc>
              <a:spcBef>
                <a:spcPct val="0"/>
              </a:spcBef>
              <a:spcAft>
                <a:spcPct val="0"/>
              </a:spcAft>
            </a:pPr>
            <a:r>
              <a:rPr sz="2800" spc="-4" dirty="0" err="1">
                <a:solidFill>
                  <a:srgbClr val="000000"/>
                </a:solidFill>
                <a:latin typeface="宋体" pitchFamily="2" charset="-122"/>
                <a:ea typeface="宋体" pitchFamily="2" charset="-122"/>
                <a:cs typeface="华文中宋"/>
              </a:rPr>
              <a:t>按照同一时刻数据流的方向可分成三种传送模式</a:t>
            </a:r>
            <a:r>
              <a:rPr sz="2800" spc="-4" dirty="0">
                <a:solidFill>
                  <a:srgbClr val="000000"/>
                </a:solidFill>
                <a:latin typeface="宋体" pitchFamily="2" charset="-122"/>
                <a:ea typeface="宋体" pitchFamily="2" charset="-122"/>
                <a:cs typeface="华文中宋"/>
              </a:rPr>
              <a:t>：</a:t>
            </a:r>
            <a:endParaRPr sz="2800" dirty="0">
              <a:solidFill>
                <a:srgbClr val="000000"/>
              </a:solidFill>
              <a:latin typeface="宋体" pitchFamily="2" charset="-122"/>
              <a:ea typeface="宋体" pitchFamily="2" charset="-122"/>
              <a:cs typeface="华文中宋"/>
            </a:endParaRPr>
          </a:p>
          <a:p>
            <a:pPr marL="11128" marR="30601" algn="just" eaLnBrk="0" fontAlgn="base" hangingPunct="0">
              <a:spcBef>
                <a:spcPts val="9"/>
              </a:spcBef>
              <a:spcAft>
                <a:spcPct val="0"/>
              </a:spcAft>
            </a:pPr>
            <a:r>
              <a:rPr sz="2800" dirty="0" err="1">
                <a:solidFill>
                  <a:srgbClr val="FF0000"/>
                </a:solidFill>
                <a:latin typeface="宋体" pitchFamily="2" charset="-122"/>
                <a:ea typeface="宋体" pitchFamily="2" charset="-122"/>
                <a:cs typeface="华文中宋"/>
              </a:rPr>
              <a:t>单工通信</a:t>
            </a:r>
            <a:r>
              <a:rPr sz="2800" dirty="0">
                <a:solidFill>
                  <a:srgbClr val="000000"/>
                </a:solidFill>
                <a:latin typeface="宋体" pitchFamily="2" charset="-122"/>
                <a:ea typeface="宋体" pitchFamily="2" charset="-122"/>
                <a:cs typeface="华文中宋"/>
              </a:rPr>
              <a:t>：</a:t>
            </a:r>
            <a:r>
              <a:rPr lang="en-US" sz="2800" dirty="0">
                <a:solidFill>
                  <a:srgbClr val="000000"/>
                </a:solidFill>
                <a:latin typeface="宋体" pitchFamily="2" charset="-122"/>
                <a:ea typeface="宋体" pitchFamily="2" charset="-122"/>
                <a:cs typeface="华文中宋"/>
              </a:rPr>
              <a:t>	   </a:t>
            </a:r>
            <a:r>
              <a:rPr sz="2800" dirty="0" err="1">
                <a:solidFill>
                  <a:srgbClr val="000000"/>
                </a:solidFill>
                <a:latin typeface="宋体" pitchFamily="2" charset="-122"/>
                <a:ea typeface="宋体" pitchFamily="2" charset="-122"/>
                <a:cs typeface="华文中宋"/>
              </a:rPr>
              <a:t>数据仅能从A到B进行单一方向的传输</a:t>
            </a:r>
            <a:r>
              <a:rPr sz="2800" dirty="0">
                <a:solidFill>
                  <a:srgbClr val="000000"/>
                </a:solidFill>
                <a:latin typeface="宋体" pitchFamily="2" charset="-122"/>
                <a:ea typeface="宋体" pitchFamily="2" charset="-122"/>
                <a:cs typeface="华文中宋"/>
              </a:rPr>
              <a:t>。</a:t>
            </a:r>
          </a:p>
          <a:p>
            <a:pPr marL="11128" marR="208645" algn="just" eaLnBrk="0" fontAlgn="base" hangingPunct="0">
              <a:lnSpc>
                <a:spcPts val="2515"/>
              </a:lnSpc>
              <a:spcBef>
                <a:spcPts val="83"/>
              </a:spcBef>
              <a:spcAft>
                <a:spcPct val="0"/>
              </a:spcAft>
            </a:pPr>
            <a:r>
              <a:rPr sz="2800" spc="-18" dirty="0" err="1">
                <a:solidFill>
                  <a:srgbClr val="FF0000"/>
                </a:solidFill>
                <a:latin typeface="宋体" pitchFamily="2" charset="-122"/>
                <a:ea typeface="宋体" pitchFamily="2" charset="-122"/>
                <a:cs typeface="华文中宋"/>
              </a:rPr>
              <a:t>半双工通信</a:t>
            </a:r>
            <a:r>
              <a:rPr lang="zh-CN" altLang="en-US" sz="2800" dirty="0" err="1">
                <a:solidFill>
                  <a:srgbClr val="000000"/>
                </a:solidFill>
                <a:latin typeface="宋体" pitchFamily="2" charset="-122"/>
                <a:ea typeface="宋体" pitchFamily="2" charset="-122"/>
                <a:cs typeface="华文中宋"/>
              </a:rPr>
              <a:t>：</a:t>
            </a:r>
            <a:r>
              <a:rPr sz="2800" dirty="0" err="1">
                <a:solidFill>
                  <a:srgbClr val="000000"/>
                </a:solidFill>
                <a:latin typeface="宋体" pitchFamily="2" charset="-122"/>
                <a:ea typeface="宋体" pitchFamily="2" charset="-122"/>
                <a:cs typeface="华文中宋"/>
              </a:rPr>
              <a:t>数据可以从A到B进行传输，也可以从B到A进行传输，但不能在同一时刻进行双向传输</a:t>
            </a:r>
            <a:r>
              <a:rPr sz="2800" dirty="0">
                <a:solidFill>
                  <a:srgbClr val="000000"/>
                </a:solidFill>
                <a:latin typeface="宋体" pitchFamily="2" charset="-122"/>
                <a:ea typeface="宋体" pitchFamily="2" charset="-122"/>
                <a:cs typeface="华文中宋"/>
              </a:rPr>
              <a:t>。</a:t>
            </a:r>
          </a:p>
          <a:p>
            <a:pPr marL="11128" marR="184164" algn="just" eaLnBrk="0" fontAlgn="base" hangingPunct="0">
              <a:lnSpc>
                <a:spcPts val="2436"/>
              </a:lnSpc>
              <a:spcBef>
                <a:spcPct val="0"/>
              </a:spcBef>
              <a:spcAft>
                <a:spcPct val="0"/>
              </a:spcAft>
            </a:pPr>
            <a:r>
              <a:rPr sz="2800" spc="-18" dirty="0" err="1">
                <a:solidFill>
                  <a:srgbClr val="FF0000"/>
                </a:solidFill>
                <a:latin typeface="宋体" pitchFamily="2" charset="-122"/>
                <a:ea typeface="宋体" pitchFamily="2" charset="-122"/>
                <a:cs typeface="华文中宋"/>
              </a:rPr>
              <a:t>全双工通信</a:t>
            </a:r>
            <a:r>
              <a:rPr sz="2800" spc="-13" dirty="0">
                <a:solidFill>
                  <a:srgbClr val="000000"/>
                </a:solidFill>
                <a:latin typeface="宋体" pitchFamily="2" charset="-122"/>
                <a:ea typeface="宋体" pitchFamily="2" charset="-122"/>
                <a:cs typeface="华文中宋"/>
              </a:rPr>
              <a:t>：</a:t>
            </a:r>
            <a:r>
              <a:rPr lang="en-US" sz="2800" spc="-13" dirty="0">
                <a:solidFill>
                  <a:srgbClr val="000000"/>
                </a:solidFill>
                <a:latin typeface="宋体" pitchFamily="2" charset="-122"/>
                <a:ea typeface="宋体" pitchFamily="2" charset="-122"/>
                <a:cs typeface="华文中宋"/>
              </a:rPr>
              <a:t> </a:t>
            </a:r>
            <a:r>
              <a:rPr sz="2800" spc="-13" dirty="0" err="1">
                <a:solidFill>
                  <a:srgbClr val="000000"/>
                </a:solidFill>
                <a:latin typeface="宋体" pitchFamily="2" charset="-122"/>
                <a:ea typeface="宋体" pitchFamily="2" charset="-122"/>
                <a:cs typeface="华文中宋"/>
              </a:rPr>
              <a:t>数据可以在同一时刻从A传</a:t>
            </a:r>
            <a:r>
              <a:rPr sz="2800" dirty="0" err="1">
                <a:solidFill>
                  <a:srgbClr val="000000"/>
                </a:solidFill>
                <a:latin typeface="宋体" pitchFamily="2" charset="-122"/>
                <a:ea typeface="宋体" pitchFamily="2" charset="-122"/>
                <a:cs typeface="华文中宋"/>
              </a:rPr>
              <a:t>输到B，或从B传输到A，即可以同时双向传输</a:t>
            </a:r>
            <a:r>
              <a:rPr sz="2800" dirty="0">
                <a:solidFill>
                  <a:srgbClr val="000000"/>
                </a:solidFill>
                <a:latin typeface="宋体" pitchFamily="2" charset="-122"/>
                <a:ea typeface="宋体" pitchFamily="2" charset="-122"/>
                <a:cs typeface="华文中宋"/>
              </a:rPr>
              <a:t>。</a:t>
            </a:r>
          </a:p>
        </p:txBody>
      </p:sp>
      <p:sp>
        <p:nvSpPr>
          <p:cNvPr id="6" name="Date Placeholder 5"/>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2E4B7F70-D40C-4CA5-B383-B60DD4BB4654}" type="datetime4">
              <a:rPr lang="en-US" altLang="zh-CN" b="1">
                <a:solidFill>
                  <a:srgbClr val="FFFFFF"/>
                </a:solidFill>
              </a:rPr>
              <a:pPr>
                <a:spcAft>
                  <a:spcPct val="0"/>
                </a:spcAft>
                <a:buClr>
                  <a:srgbClr val="FFFFFF"/>
                </a:buClr>
              </a:pPr>
              <a:t>June 11, 2021</a:t>
            </a:fld>
            <a:endParaRPr lang="en-US" altLang="en-US" b="1" dirty="0">
              <a:solidFill>
                <a:srgbClr val="FFFFFF"/>
              </a:solidFill>
            </a:endParaRPr>
          </a:p>
        </p:txBody>
      </p:sp>
      <p:sp>
        <p:nvSpPr>
          <p:cNvPr id="7" name="Footer Placeholder 6"/>
          <p:cNvSpPr>
            <a:spLocks noGrp="1"/>
          </p:cNvSpPr>
          <p:nvPr>
            <p:ph type="ftr" sz="quarter" idx="4294967295"/>
          </p:nvPr>
        </p:nvSpPr>
        <p:spPr>
          <a:xfrm>
            <a:off x="3691194" y="6604853"/>
            <a:ext cx="6976806"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srgbClr val="FFFFFF"/>
              </a:solidFill>
            </a:endParaRPr>
          </a:p>
        </p:txBody>
      </p:sp>
      <p:sp>
        <p:nvSpPr>
          <p:cNvPr id="8" name="Title 7"/>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4831577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294157" y="1633954"/>
            <a:ext cx="5511154" cy="3935295"/>
          </a:xfrm>
          <a:prstGeom prst="rect">
            <a:avLst/>
          </a:prstGeom>
          <a:blipFill>
            <a:blip r:embed="rId2"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 name="object 4"/>
          <p:cNvSpPr/>
          <p:nvPr/>
        </p:nvSpPr>
        <p:spPr>
          <a:xfrm>
            <a:off x="8820294" y="1633953"/>
            <a:ext cx="0" cy="4009858"/>
          </a:xfrm>
          <a:custGeom>
            <a:avLst/>
            <a:gdLst/>
            <a:ahLst/>
            <a:cxnLst/>
            <a:rect l="l" t="t" r="r" b="b"/>
            <a:pathLst>
              <a:path h="4425695">
                <a:moveTo>
                  <a:pt x="0" y="0"/>
                </a:moveTo>
                <a:lnTo>
                  <a:pt x="0" y="4425695"/>
                </a:lnTo>
              </a:path>
            </a:pathLst>
          </a:custGeom>
          <a:ln w="36321">
            <a:solidFill>
              <a:srgbClr val="C0C0C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 name="object 5"/>
          <p:cNvSpPr txBox="1"/>
          <p:nvPr/>
        </p:nvSpPr>
        <p:spPr>
          <a:xfrm>
            <a:off x="4330618" y="5993156"/>
            <a:ext cx="3925623" cy="388173"/>
          </a:xfrm>
          <a:prstGeom prst="rect">
            <a:avLst/>
          </a:prstGeom>
        </p:spPr>
        <p:txBody>
          <a:bodyPr vert="horz" wrap="square" lIns="0" tIns="0" rIns="0" bIns="0" rtlCol="0">
            <a:noAutofit/>
          </a:bodyPr>
          <a:lstStyle/>
          <a:p>
            <a:pPr marL="11128" eaLnBrk="0" fontAlgn="base" hangingPunct="0">
              <a:spcBef>
                <a:spcPct val="0"/>
              </a:spcBef>
              <a:spcAft>
                <a:spcPct val="0"/>
              </a:spcAft>
              <a:tabLst>
                <a:tab pos="536913" algn="l"/>
              </a:tabLst>
            </a:pPr>
            <a:r>
              <a:rPr sz="2100" b="1" dirty="0" err="1">
                <a:solidFill>
                  <a:srgbClr val="9900CC"/>
                </a:solidFill>
                <a:latin typeface="宋体" pitchFamily="2" charset="-122"/>
                <a:ea typeface="宋体" pitchFamily="2" charset="-122"/>
                <a:cs typeface="华文中宋"/>
              </a:rPr>
              <a:t>数据通信的三种传送模式</a:t>
            </a:r>
            <a:endParaRPr sz="2100" b="1" dirty="0">
              <a:solidFill>
                <a:srgbClr val="9900CC"/>
              </a:solidFill>
              <a:latin typeface="宋体" pitchFamily="2" charset="-122"/>
              <a:ea typeface="宋体" pitchFamily="2" charset="-122"/>
              <a:cs typeface="华文中宋"/>
            </a:endParaRPr>
          </a:p>
        </p:txBody>
      </p:sp>
      <p:sp>
        <p:nvSpPr>
          <p:cNvPr id="12" name="object 12"/>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122</a:t>
            </a:fld>
            <a:endParaRPr sz="1100" b="1" dirty="0">
              <a:solidFill>
                <a:srgbClr val="FFFFFF"/>
              </a:solidFill>
              <a:latin typeface="Garamond"/>
              <a:cs typeface="Garamond"/>
            </a:endParaRPr>
          </a:p>
        </p:txBody>
      </p:sp>
      <p:sp>
        <p:nvSpPr>
          <p:cNvPr id="6" name="object 6"/>
          <p:cNvSpPr txBox="1"/>
          <p:nvPr/>
        </p:nvSpPr>
        <p:spPr>
          <a:xfrm>
            <a:off x="3854738" y="1993653"/>
            <a:ext cx="210138" cy="340599"/>
          </a:xfrm>
          <a:prstGeom prst="rect">
            <a:avLst/>
          </a:prstGeom>
        </p:spPr>
        <p:txBody>
          <a:bodyPr vert="horz" wrap="square" lIns="0" tIns="0" rIns="0" bIns="0" rtlCol="0">
            <a:noAutofit/>
          </a:bodyPr>
          <a:lstStyle/>
          <a:p>
            <a:pPr marL="11128" eaLnBrk="0" fontAlgn="base" hangingPunct="0">
              <a:spcBef>
                <a:spcPct val="0"/>
              </a:spcBef>
              <a:spcAft>
                <a:spcPct val="0"/>
              </a:spcAft>
            </a:pPr>
            <a:r>
              <a:rPr sz="2100" b="1" dirty="0">
                <a:solidFill>
                  <a:srgbClr val="9900CC"/>
                </a:solidFill>
                <a:latin typeface="Arial"/>
                <a:ea typeface="仿宋_GB2312" pitchFamily="49" charset="-122"/>
                <a:cs typeface="Arial"/>
              </a:rPr>
              <a:t>A</a:t>
            </a:r>
          </a:p>
        </p:txBody>
      </p:sp>
      <p:sp>
        <p:nvSpPr>
          <p:cNvPr id="7" name="object 7"/>
          <p:cNvSpPr txBox="1"/>
          <p:nvPr/>
        </p:nvSpPr>
        <p:spPr>
          <a:xfrm>
            <a:off x="7733010" y="1928756"/>
            <a:ext cx="210138" cy="340599"/>
          </a:xfrm>
          <a:prstGeom prst="rect">
            <a:avLst/>
          </a:prstGeom>
        </p:spPr>
        <p:txBody>
          <a:bodyPr vert="horz" wrap="square" lIns="0" tIns="0" rIns="0" bIns="0" rtlCol="0">
            <a:noAutofit/>
          </a:bodyPr>
          <a:lstStyle/>
          <a:p>
            <a:pPr marL="11128" eaLnBrk="0" fontAlgn="base" hangingPunct="0">
              <a:spcBef>
                <a:spcPct val="0"/>
              </a:spcBef>
              <a:spcAft>
                <a:spcPct val="0"/>
              </a:spcAft>
            </a:pPr>
            <a:r>
              <a:rPr sz="2100" b="1" dirty="0">
                <a:solidFill>
                  <a:srgbClr val="9900CC"/>
                </a:solidFill>
                <a:latin typeface="Arial"/>
                <a:ea typeface="仿宋_GB2312" pitchFamily="49" charset="-122"/>
                <a:cs typeface="Arial"/>
              </a:rPr>
              <a:t>B</a:t>
            </a:r>
          </a:p>
        </p:txBody>
      </p:sp>
      <p:sp>
        <p:nvSpPr>
          <p:cNvPr id="8" name="object 8"/>
          <p:cNvSpPr txBox="1"/>
          <p:nvPr/>
        </p:nvSpPr>
        <p:spPr>
          <a:xfrm>
            <a:off x="3854738" y="3210142"/>
            <a:ext cx="210138" cy="340599"/>
          </a:xfrm>
          <a:prstGeom prst="rect">
            <a:avLst/>
          </a:prstGeom>
        </p:spPr>
        <p:txBody>
          <a:bodyPr vert="horz" wrap="square" lIns="0" tIns="0" rIns="0" bIns="0" rtlCol="0">
            <a:noAutofit/>
          </a:bodyPr>
          <a:lstStyle/>
          <a:p>
            <a:pPr marL="11128" eaLnBrk="0" fontAlgn="base" hangingPunct="0">
              <a:spcBef>
                <a:spcPct val="0"/>
              </a:spcBef>
              <a:spcAft>
                <a:spcPct val="0"/>
              </a:spcAft>
            </a:pPr>
            <a:r>
              <a:rPr sz="2100" b="1" dirty="0">
                <a:solidFill>
                  <a:srgbClr val="9900CC"/>
                </a:solidFill>
                <a:latin typeface="Arial"/>
                <a:ea typeface="仿宋_GB2312" pitchFamily="49" charset="-122"/>
                <a:cs typeface="Arial"/>
              </a:rPr>
              <a:t>A</a:t>
            </a:r>
          </a:p>
        </p:txBody>
      </p:sp>
      <p:sp>
        <p:nvSpPr>
          <p:cNvPr id="9" name="object 9"/>
          <p:cNvSpPr txBox="1"/>
          <p:nvPr/>
        </p:nvSpPr>
        <p:spPr>
          <a:xfrm>
            <a:off x="3854738" y="4515003"/>
            <a:ext cx="210138" cy="340599"/>
          </a:xfrm>
          <a:prstGeom prst="rect">
            <a:avLst/>
          </a:prstGeom>
        </p:spPr>
        <p:txBody>
          <a:bodyPr vert="horz" wrap="square" lIns="0" tIns="0" rIns="0" bIns="0" rtlCol="0">
            <a:noAutofit/>
          </a:bodyPr>
          <a:lstStyle/>
          <a:p>
            <a:pPr marL="11128" eaLnBrk="0" fontAlgn="base" hangingPunct="0">
              <a:spcBef>
                <a:spcPct val="0"/>
              </a:spcBef>
              <a:spcAft>
                <a:spcPct val="0"/>
              </a:spcAft>
            </a:pPr>
            <a:r>
              <a:rPr sz="2100" b="1" dirty="0">
                <a:solidFill>
                  <a:srgbClr val="9900CC"/>
                </a:solidFill>
                <a:latin typeface="Arial"/>
                <a:ea typeface="仿宋_GB2312" pitchFamily="49" charset="-122"/>
                <a:cs typeface="Arial"/>
              </a:rPr>
              <a:t>A</a:t>
            </a:r>
          </a:p>
        </p:txBody>
      </p:sp>
      <p:sp>
        <p:nvSpPr>
          <p:cNvPr id="10" name="object 10"/>
          <p:cNvSpPr txBox="1"/>
          <p:nvPr/>
        </p:nvSpPr>
        <p:spPr>
          <a:xfrm>
            <a:off x="7734314" y="3210142"/>
            <a:ext cx="210138" cy="340599"/>
          </a:xfrm>
          <a:prstGeom prst="rect">
            <a:avLst/>
          </a:prstGeom>
        </p:spPr>
        <p:txBody>
          <a:bodyPr vert="horz" wrap="square" lIns="0" tIns="0" rIns="0" bIns="0" rtlCol="0">
            <a:noAutofit/>
          </a:bodyPr>
          <a:lstStyle/>
          <a:p>
            <a:pPr marL="11128" eaLnBrk="0" fontAlgn="base" hangingPunct="0">
              <a:spcBef>
                <a:spcPct val="0"/>
              </a:spcBef>
              <a:spcAft>
                <a:spcPct val="0"/>
              </a:spcAft>
            </a:pPr>
            <a:r>
              <a:rPr sz="2100" b="1" dirty="0">
                <a:solidFill>
                  <a:srgbClr val="9900CC"/>
                </a:solidFill>
                <a:latin typeface="Arial"/>
                <a:ea typeface="仿宋_GB2312" pitchFamily="49" charset="-122"/>
                <a:cs typeface="Arial"/>
              </a:rPr>
              <a:t>B</a:t>
            </a:r>
          </a:p>
        </p:txBody>
      </p:sp>
      <p:sp>
        <p:nvSpPr>
          <p:cNvPr id="11" name="object 11"/>
          <p:cNvSpPr txBox="1"/>
          <p:nvPr/>
        </p:nvSpPr>
        <p:spPr>
          <a:xfrm>
            <a:off x="7733010" y="4515003"/>
            <a:ext cx="210138" cy="340599"/>
          </a:xfrm>
          <a:prstGeom prst="rect">
            <a:avLst/>
          </a:prstGeom>
        </p:spPr>
        <p:txBody>
          <a:bodyPr vert="horz" wrap="square" lIns="0" tIns="0" rIns="0" bIns="0" rtlCol="0">
            <a:noAutofit/>
          </a:bodyPr>
          <a:lstStyle/>
          <a:p>
            <a:pPr marL="11128" eaLnBrk="0" fontAlgn="base" hangingPunct="0">
              <a:spcBef>
                <a:spcPct val="0"/>
              </a:spcBef>
              <a:spcAft>
                <a:spcPct val="0"/>
              </a:spcAft>
            </a:pPr>
            <a:r>
              <a:rPr sz="2100" b="1" dirty="0">
                <a:solidFill>
                  <a:srgbClr val="9900CC"/>
                </a:solidFill>
                <a:latin typeface="Arial"/>
                <a:ea typeface="仿宋_GB2312" pitchFamily="49" charset="-122"/>
                <a:cs typeface="Arial"/>
              </a:rPr>
              <a:t>B</a:t>
            </a:r>
          </a:p>
        </p:txBody>
      </p:sp>
      <p:sp>
        <p:nvSpPr>
          <p:cNvPr id="13" name="Date Placeholder 12"/>
          <p:cNvSpPr>
            <a:spLocks noGrp="1"/>
          </p:cNvSpPr>
          <p:nvPr>
            <p:ph type="dt" sz="half" idx="6"/>
          </p:nvPr>
        </p:nvSpPr>
        <p:spPr/>
        <p:txBody>
          <a:bodyPr/>
          <a:lstStyle/>
          <a:p>
            <a:pPr>
              <a:spcAft>
                <a:spcPct val="0"/>
              </a:spcAft>
              <a:buClr>
                <a:srgbClr val="FFFFFF"/>
              </a:buClr>
            </a:pPr>
            <a:fld id="{C4064C1A-0430-4832-915E-B36E5D5880BE}"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14" name="Footer Placeholder 13"/>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15" name="Title 7"/>
          <p:cNvSpPr txBox="1">
            <a:spLocks/>
          </p:cNvSpPr>
          <p:nvPr/>
        </p:nvSpPr>
        <p:spPr>
          <a:xfrm>
            <a:off x="1524000" y="429823"/>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4003952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75520" y="1268760"/>
            <a:ext cx="8712968" cy="4217640"/>
          </a:xfrm>
          <a:prstGeom prst="rect">
            <a:avLst/>
          </a:prstGeom>
        </p:spPr>
        <p:txBody>
          <a:bodyPr vert="horz" wrap="square" lIns="0" tIns="0" rIns="0" bIns="0" rtlCol="0">
            <a:noAutofit/>
          </a:bodyPr>
          <a:lstStyle/>
          <a:p>
            <a:pPr marL="11128" eaLnBrk="0" fontAlgn="base" hangingPunct="0">
              <a:spcBef>
                <a:spcPct val="0"/>
              </a:spcBef>
              <a:spcAft>
                <a:spcPct val="0"/>
              </a:spcAft>
            </a:pPr>
            <a:r>
              <a:rPr sz="2400" b="1" spc="4" dirty="0">
                <a:solidFill>
                  <a:srgbClr val="000000"/>
                </a:solidFill>
                <a:latin typeface="宋体" pitchFamily="2" charset="-122"/>
                <a:ea typeface="宋体" pitchFamily="2" charset="-122"/>
                <a:cs typeface="华文中宋"/>
              </a:rPr>
              <a:t>2</a:t>
            </a:r>
            <a:r>
              <a:rPr lang="en-US" altLang="zh-CN" sz="2400" b="1" spc="-13" dirty="0">
                <a:solidFill>
                  <a:srgbClr val="000000"/>
                </a:solidFill>
                <a:latin typeface="宋体" pitchFamily="2" charset="-122"/>
                <a:ea typeface="宋体" pitchFamily="2" charset="-122"/>
                <a:cs typeface="华文中宋"/>
              </a:rPr>
              <a:t>) </a:t>
            </a:r>
            <a:r>
              <a:rPr sz="2400" b="1" spc="-13" dirty="0" err="1">
                <a:solidFill>
                  <a:srgbClr val="000000"/>
                </a:solidFill>
                <a:latin typeface="宋体" pitchFamily="2" charset="-122"/>
                <a:ea typeface="宋体" pitchFamily="2" charset="-122"/>
                <a:cs typeface="华文中宋"/>
              </a:rPr>
              <a:t>串行通信方式</a:t>
            </a:r>
            <a:endParaRPr sz="2400" b="1" dirty="0">
              <a:solidFill>
                <a:srgbClr val="000000"/>
              </a:solidFill>
              <a:latin typeface="宋体" pitchFamily="2" charset="-122"/>
              <a:ea typeface="宋体" pitchFamily="2" charset="-122"/>
              <a:cs typeface="华文中宋"/>
            </a:endParaRPr>
          </a:p>
          <a:p>
            <a:pPr marL="11128" marR="11128" indent="699935" eaLnBrk="0" fontAlgn="base" hangingPunct="0">
              <a:spcBef>
                <a:spcPts val="4"/>
              </a:spcBef>
              <a:spcAft>
                <a:spcPct val="0"/>
              </a:spcAft>
            </a:pPr>
            <a:r>
              <a:rPr sz="2400" spc="-4" dirty="0" err="1">
                <a:solidFill>
                  <a:srgbClr val="000000"/>
                </a:solidFill>
                <a:latin typeface="宋体" pitchFamily="2" charset="-122"/>
                <a:ea typeface="宋体" pitchFamily="2" charset="-122"/>
                <a:cs typeface="华文中宋"/>
              </a:rPr>
              <a:t>根据同步方式的不同，串行通信可分为</a:t>
            </a:r>
            <a:r>
              <a:rPr sz="2400" spc="-4" dirty="0" err="1">
                <a:solidFill>
                  <a:srgbClr val="FF0000"/>
                </a:solidFill>
                <a:latin typeface="宋体" pitchFamily="2" charset="-122"/>
                <a:ea typeface="宋体" pitchFamily="2" charset="-122"/>
                <a:cs typeface="华文中宋"/>
              </a:rPr>
              <a:t>异步</a:t>
            </a:r>
            <a:r>
              <a:rPr sz="2400" spc="-4" dirty="0" err="1">
                <a:solidFill>
                  <a:srgbClr val="000000"/>
                </a:solidFill>
                <a:latin typeface="宋体" pitchFamily="2" charset="-122"/>
                <a:ea typeface="宋体" pitchFamily="2" charset="-122"/>
                <a:cs typeface="华文中宋"/>
              </a:rPr>
              <a:t>通信方式和</a:t>
            </a:r>
            <a:r>
              <a:rPr sz="2400" spc="-4" dirty="0" err="1">
                <a:solidFill>
                  <a:srgbClr val="FF0000"/>
                </a:solidFill>
                <a:latin typeface="宋体" pitchFamily="2" charset="-122"/>
                <a:ea typeface="宋体" pitchFamily="2" charset="-122"/>
                <a:cs typeface="华文中宋"/>
              </a:rPr>
              <a:t>同步</a:t>
            </a:r>
            <a:r>
              <a:rPr sz="2400" spc="-4" dirty="0" err="1">
                <a:solidFill>
                  <a:srgbClr val="000000"/>
                </a:solidFill>
                <a:latin typeface="宋体" pitchFamily="2" charset="-122"/>
                <a:ea typeface="宋体" pitchFamily="2" charset="-122"/>
                <a:cs typeface="华文中宋"/>
              </a:rPr>
              <a:t>通信方式</a:t>
            </a:r>
            <a:r>
              <a:rPr sz="2400" spc="-4"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eaLnBrk="0" fontAlgn="base" hangingPunct="0">
              <a:lnSpc>
                <a:spcPts val="876"/>
              </a:lnSpc>
              <a:spcBef>
                <a:spcPct val="0"/>
              </a:spcBef>
              <a:spcAft>
                <a:spcPct val="0"/>
              </a:spcAft>
            </a:pPr>
            <a:endParaRPr sz="2400" dirty="0">
              <a:solidFill>
                <a:srgbClr val="000000"/>
              </a:solidFill>
              <a:latin typeface="宋体" pitchFamily="2" charset="-122"/>
              <a:ea typeface="宋体" pitchFamily="2" charset="-122"/>
            </a:endParaRPr>
          </a:p>
          <a:p>
            <a:pPr eaLnBrk="0" fontAlgn="base" hangingPunct="0">
              <a:lnSpc>
                <a:spcPts val="876"/>
              </a:lnSpc>
              <a:spcBef>
                <a:spcPct val="0"/>
              </a:spcBef>
              <a:spcAft>
                <a:spcPct val="0"/>
              </a:spcAft>
            </a:pPr>
            <a:endParaRPr sz="2400" dirty="0">
              <a:solidFill>
                <a:srgbClr val="000000"/>
              </a:solidFill>
              <a:latin typeface="宋体" pitchFamily="2" charset="-122"/>
              <a:ea typeface="宋体" pitchFamily="2" charset="-122"/>
            </a:endParaRPr>
          </a:p>
          <a:p>
            <a:pPr eaLnBrk="0" fontAlgn="base" hangingPunct="0">
              <a:lnSpc>
                <a:spcPts val="1139"/>
              </a:lnSpc>
              <a:spcBef>
                <a:spcPts val="57"/>
              </a:spcBef>
              <a:spcAft>
                <a:spcPct val="0"/>
              </a:spcAft>
            </a:pPr>
            <a:endParaRPr sz="2400" dirty="0">
              <a:solidFill>
                <a:srgbClr val="000000"/>
              </a:solidFill>
              <a:latin typeface="宋体" pitchFamily="2" charset="-122"/>
              <a:ea typeface="宋体" pitchFamily="2" charset="-122"/>
            </a:endParaRPr>
          </a:p>
          <a:p>
            <a:pPr marL="11128" eaLnBrk="0" fontAlgn="base" hangingPunct="0">
              <a:spcBef>
                <a:spcPct val="0"/>
              </a:spcBef>
              <a:spcAft>
                <a:spcPct val="0"/>
              </a:spcAft>
            </a:pPr>
            <a:r>
              <a:rPr sz="2400" dirty="0">
                <a:solidFill>
                  <a:srgbClr val="000000"/>
                </a:solidFill>
                <a:latin typeface="宋体" pitchFamily="2" charset="-122"/>
                <a:ea typeface="宋体" pitchFamily="2" charset="-122"/>
                <a:cs typeface="Arial"/>
              </a:rPr>
              <a:t>(1</a:t>
            </a:r>
            <a:r>
              <a:rPr sz="2400" spc="4" dirty="0">
                <a:solidFill>
                  <a:srgbClr val="000000"/>
                </a:solidFill>
                <a:latin typeface="宋体" pitchFamily="2" charset="-122"/>
                <a:ea typeface="宋体" pitchFamily="2" charset="-122"/>
                <a:cs typeface="Arial"/>
              </a:rPr>
              <a:t>)</a:t>
            </a:r>
            <a:r>
              <a:rPr sz="2400" spc="-4" dirty="0">
                <a:solidFill>
                  <a:srgbClr val="000000"/>
                </a:solidFill>
                <a:latin typeface="宋体" pitchFamily="2" charset="-122"/>
                <a:ea typeface="宋体" pitchFamily="2" charset="-122"/>
                <a:cs typeface="华文中宋"/>
              </a:rPr>
              <a:t>异步通信方式</a:t>
            </a:r>
            <a:endParaRPr sz="2400" dirty="0">
              <a:solidFill>
                <a:srgbClr val="000000"/>
              </a:solidFill>
              <a:latin typeface="宋体" pitchFamily="2" charset="-122"/>
              <a:ea typeface="宋体" pitchFamily="2" charset="-122"/>
              <a:cs typeface="华文中宋"/>
            </a:endParaRPr>
          </a:p>
          <a:p>
            <a:pPr marL="11128" marR="89022" indent="603124" algn="just" eaLnBrk="0" fontAlgn="base" hangingPunct="0">
              <a:lnSpc>
                <a:spcPct val="100099"/>
              </a:lnSpc>
              <a:spcBef>
                <a:spcPct val="0"/>
              </a:spcBef>
              <a:spcAft>
                <a:spcPct val="0"/>
              </a:spcAft>
            </a:pPr>
            <a:r>
              <a:rPr sz="2400" spc="-4" dirty="0" err="1">
                <a:solidFill>
                  <a:srgbClr val="000000"/>
                </a:solidFill>
                <a:latin typeface="宋体" pitchFamily="2" charset="-122"/>
                <a:ea typeface="宋体" pitchFamily="2" charset="-122"/>
                <a:cs typeface="华文中宋"/>
              </a:rPr>
              <a:t>异步通信方式的特点是每发送一个字符前先发送</a:t>
            </a:r>
            <a:r>
              <a:rPr sz="2400" spc="-4" dirty="0" err="1">
                <a:solidFill>
                  <a:srgbClr val="FF0000"/>
                </a:solidFill>
                <a:latin typeface="宋体" pitchFamily="2" charset="-122"/>
                <a:ea typeface="宋体" pitchFamily="2" charset="-122"/>
                <a:cs typeface="华文中宋"/>
              </a:rPr>
              <a:t>起始位</a:t>
            </a:r>
            <a:r>
              <a:rPr sz="2400" spc="-4" dirty="0" err="1">
                <a:solidFill>
                  <a:srgbClr val="000000"/>
                </a:solidFill>
                <a:latin typeface="宋体" pitchFamily="2" charset="-122"/>
                <a:ea typeface="宋体" pitchFamily="2" charset="-122"/>
                <a:cs typeface="华文中宋"/>
              </a:rPr>
              <a:t>，发送完</a:t>
            </a:r>
            <a:r>
              <a:rPr sz="2400" spc="-4" dirty="0" err="1">
                <a:solidFill>
                  <a:srgbClr val="FF0000"/>
                </a:solidFill>
                <a:latin typeface="宋体" pitchFamily="2" charset="-122"/>
                <a:ea typeface="宋体" pitchFamily="2" charset="-122"/>
                <a:cs typeface="华文中宋"/>
              </a:rPr>
              <a:t>字符</a:t>
            </a:r>
            <a:r>
              <a:rPr sz="2400" spc="-4" dirty="0" err="1">
                <a:solidFill>
                  <a:srgbClr val="000000"/>
                </a:solidFill>
                <a:latin typeface="宋体" pitchFamily="2" charset="-122"/>
                <a:ea typeface="宋体" pitchFamily="2" charset="-122"/>
                <a:cs typeface="华文中宋"/>
              </a:rPr>
              <a:t>后再发送</a:t>
            </a:r>
            <a:r>
              <a:rPr sz="2400" spc="-4" dirty="0" err="1">
                <a:solidFill>
                  <a:srgbClr val="FF0000"/>
                </a:solidFill>
                <a:latin typeface="宋体" pitchFamily="2" charset="-122"/>
                <a:ea typeface="宋体" pitchFamily="2" charset="-122"/>
                <a:cs typeface="华文中宋"/>
              </a:rPr>
              <a:t>结束位</a:t>
            </a:r>
            <a:r>
              <a:rPr sz="2400" spc="-4" dirty="0" err="1">
                <a:solidFill>
                  <a:srgbClr val="000000"/>
                </a:solidFill>
                <a:latin typeface="宋体" pitchFamily="2" charset="-122"/>
                <a:ea typeface="宋体" pitchFamily="2" charset="-122"/>
                <a:cs typeface="华文中宋"/>
              </a:rPr>
              <a:t>，以此作为双方同步的依据</a:t>
            </a:r>
            <a:r>
              <a:rPr sz="2400" spc="-4" dirty="0">
                <a:solidFill>
                  <a:srgbClr val="000000"/>
                </a:solidFill>
                <a:latin typeface="宋体" pitchFamily="2" charset="-122"/>
                <a:ea typeface="宋体" pitchFamily="2" charset="-122"/>
                <a:cs typeface="华文中宋"/>
              </a:rPr>
              <a:t>。</a:t>
            </a:r>
            <a:r>
              <a:rPr sz="2400" spc="-4" dirty="0" err="1">
                <a:solidFill>
                  <a:srgbClr val="000000"/>
                </a:solidFill>
                <a:latin typeface="宋体" pitchFamily="2" charset="-122"/>
                <a:ea typeface="宋体" pitchFamily="2" charset="-122"/>
                <a:cs typeface="华文中宋"/>
              </a:rPr>
              <a:t>这种方式对硬件要求较宽松，电路简单，但传输效率不高</a:t>
            </a:r>
            <a:r>
              <a:rPr sz="2400" spc="-4"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123</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221B3B6F-9BAF-4DAE-AA78-2601FA22415C}"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44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298780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03513" y="1268761"/>
            <a:ext cx="8712967" cy="4019150"/>
          </a:xfrm>
          <a:prstGeom prst="rect">
            <a:avLst/>
          </a:prstGeom>
        </p:spPr>
        <p:txBody>
          <a:bodyPr vert="horz" wrap="square" lIns="0" tIns="0" rIns="0" bIns="0" rtlCol="0">
            <a:noAutofit/>
          </a:bodyPr>
          <a:lstStyle/>
          <a:p>
            <a:pPr marL="11128" eaLnBrk="0" fontAlgn="base" hangingPunct="0">
              <a:spcBef>
                <a:spcPct val="0"/>
              </a:spcBef>
              <a:spcAft>
                <a:spcPct val="0"/>
              </a:spcAft>
            </a:pPr>
            <a:r>
              <a:rPr sz="2400" spc="-4" dirty="0">
                <a:solidFill>
                  <a:srgbClr val="000000"/>
                </a:solidFill>
                <a:latin typeface="宋体" pitchFamily="2" charset="-122"/>
                <a:ea typeface="宋体" pitchFamily="2" charset="-122"/>
                <a:cs typeface="Arial"/>
              </a:rPr>
              <a:t>(2</a:t>
            </a:r>
            <a:r>
              <a:rPr sz="2400"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华文中宋"/>
              </a:rPr>
              <a:t>同步串行通信方式</a:t>
            </a:r>
          </a:p>
          <a:p>
            <a:pPr marL="11128" marR="11128" indent="583650" eaLnBrk="0" fontAlgn="base" hangingPunct="0">
              <a:lnSpc>
                <a:spcPct val="99900"/>
              </a:lnSpc>
              <a:spcBef>
                <a:spcPct val="0"/>
              </a:spcBef>
              <a:spcAft>
                <a:spcPct val="0"/>
              </a:spcAft>
            </a:pPr>
            <a:r>
              <a:rPr sz="2400" dirty="0" err="1">
                <a:solidFill>
                  <a:srgbClr val="000000"/>
                </a:solidFill>
                <a:latin typeface="宋体" pitchFamily="2" charset="-122"/>
                <a:ea typeface="宋体" pitchFamily="2" charset="-122"/>
                <a:cs typeface="华文中宋"/>
              </a:rPr>
              <a:t>同步串行通信方式中一次连续传输一块数据，开始前使用</a:t>
            </a:r>
            <a:r>
              <a:rPr sz="2400" dirty="0" err="1">
                <a:solidFill>
                  <a:srgbClr val="FF0000"/>
                </a:solidFill>
                <a:latin typeface="宋体" pitchFamily="2" charset="-122"/>
                <a:ea typeface="宋体" pitchFamily="2" charset="-122"/>
                <a:cs typeface="华文中宋"/>
              </a:rPr>
              <a:t>同步信号</a:t>
            </a:r>
            <a:r>
              <a:rPr sz="2400" dirty="0" err="1">
                <a:solidFill>
                  <a:srgbClr val="000000"/>
                </a:solidFill>
                <a:latin typeface="宋体" pitchFamily="2" charset="-122"/>
                <a:ea typeface="宋体" pitchFamily="2" charset="-122"/>
                <a:cs typeface="华文中宋"/>
              </a:rPr>
              <a:t>作为同步的依据</a:t>
            </a:r>
            <a:r>
              <a:rPr sz="2400" dirty="0">
                <a:solidFill>
                  <a:srgbClr val="000000"/>
                </a:solidFill>
                <a:latin typeface="宋体" pitchFamily="2" charset="-122"/>
                <a:ea typeface="宋体" pitchFamily="2" charset="-122"/>
                <a:cs typeface="华文中宋"/>
              </a:rPr>
              <a:t>。</a:t>
            </a:r>
            <a:r>
              <a:rPr sz="2400" dirty="0" err="1">
                <a:solidFill>
                  <a:srgbClr val="000000"/>
                </a:solidFill>
                <a:latin typeface="宋体" pitchFamily="2" charset="-122"/>
                <a:ea typeface="宋体" pitchFamily="2" charset="-122"/>
                <a:cs typeface="华文中宋"/>
              </a:rPr>
              <a:t>由于连续传输一个</a:t>
            </a:r>
            <a:r>
              <a:rPr sz="2400" dirty="0" err="1">
                <a:solidFill>
                  <a:srgbClr val="FF0000"/>
                </a:solidFill>
                <a:latin typeface="宋体" pitchFamily="2" charset="-122"/>
                <a:ea typeface="宋体" pitchFamily="2" charset="-122"/>
                <a:cs typeface="华文中宋"/>
              </a:rPr>
              <a:t>数据块</a:t>
            </a:r>
            <a:r>
              <a:rPr sz="2400" dirty="0" err="1">
                <a:solidFill>
                  <a:srgbClr val="000000"/>
                </a:solidFill>
                <a:latin typeface="宋体" pitchFamily="2" charset="-122"/>
                <a:ea typeface="宋体" pitchFamily="2" charset="-122"/>
                <a:cs typeface="华文中宋"/>
              </a:rPr>
              <a:t>，故收发双方时钟必须相当一致，否则时钟漂移会造成接收方数据辨认错误</a:t>
            </a:r>
            <a:r>
              <a:rPr sz="2400" dirty="0">
                <a:solidFill>
                  <a:srgbClr val="000000"/>
                </a:solidFill>
                <a:latin typeface="宋体" pitchFamily="2" charset="-122"/>
                <a:ea typeface="宋体" pitchFamily="2" charset="-122"/>
                <a:cs typeface="华文中宋"/>
              </a:rPr>
              <a:t>。</a:t>
            </a:r>
            <a:r>
              <a:rPr sz="2400" dirty="0" err="1">
                <a:solidFill>
                  <a:srgbClr val="000000"/>
                </a:solidFill>
                <a:latin typeface="宋体" pitchFamily="2" charset="-122"/>
                <a:ea typeface="宋体" pitchFamily="2" charset="-122"/>
                <a:cs typeface="华文中宋"/>
              </a:rPr>
              <a:t>这种方式下往往是发送方在发送数据的同时也通过一根专门的</a:t>
            </a:r>
            <a:r>
              <a:rPr sz="2400" dirty="0" err="1">
                <a:solidFill>
                  <a:srgbClr val="FF0000"/>
                </a:solidFill>
                <a:latin typeface="宋体" pitchFamily="2" charset="-122"/>
                <a:ea typeface="宋体" pitchFamily="2" charset="-122"/>
                <a:cs typeface="华文中宋"/>
              </a:rPr>
              <a:t>时钟信号线</a:t>
            </a:r>
            <a:r>
              <a:rPr sz="2400" dirty="0" err="1">
                <a:solidFill>
                  <a:srgbClr val="000000"/>
                </a:solidFill>
                <a:latin typeface="宋体" pitchFamily="2" charset="-122"/>
                <a:ea typeface="宋体" pitchFamily="2" charset="-122"/>
                <a:cs typeface="华文中宋"/>
              </a:rPr>
              <a:t>同时发送时钟信息，接收方使用发送方的时钟来接</a:t>
            </a:r>
            <a:r>
              <a:rPr lang="zh-CN" altLang="en-US" sz="2400" dirty="0">
                <a:solidFill>
                  <a:srgbClr val="000000"/>
                </a:solidFill>
                <a:latin typeface="宋体" pitchFamily="2" charset="-122"/>
                <a:ea typeface="宋体" pitchFamily="2" charset="-122"/>
                <a:cs typeface="华文中宋"/>
              </a:rPr>
              <a:t>收</a:t>
            </a:r>
            <a:r>
              <a:rPr sz="2400" dirty="0" err="1">
                <a:solidFill>
                  <a:srgbClr val="000000"/>
                </a:solidFill>
                <a:latin typeface="宋体" pitchFamily="2" charset="-122"/>
                <a:ea typeface="宋体" pitchFamily="2" charset="-122"/>
                <a:cs typeface="华文中宋"/>
              </a:rPr>
              <a:t>数据</a:t>
            </a:r>
            <a:r>
              <a:rPr sz="2400" dirty="0">
                <a:solidFill>
                  <a:srgbClr val="000000"/>
                </a:solidFill>
                <a:latin typeface="宋体" pitchFamily="2" charset="-122"/>
                <a:ea typeface="宋体" pitchFamily="2" charset="-122"/>
                <a:cs typeface="华文中宋"/>
              </a:rPr>
              <a:t>。</a:t>
            </a:r>
            <a:r>
              <a:rPr sz="2400" dirty="0" err="1">
                <a:solidFill>
                  <a:srgbClr val="000000"/>
                </a:solidFill>
                <a:latin typeface="宋体" pitchFamily="2" charset="-122"/>
                <a:ea typeface="宋体" pitchFamily="2" charset="-122"/>
                <a:cs typeface="华文中宋"/>
              </a:rPr>
              <a:t>同步串行通信方式传输效率高，但对硬件要求高，电路结构复杂</a:t>
            </a:r>
            <a:r>
              <a:rPr sz="2400" dirty="0">
                <a:solidFill>
                  <a:srgbClr val="000000"/>
                </a:solidFill>
                <a:latin typeface="宋体" pitchFamily="2" charset="-122"/>
                <a:ea typeface="宋体" pitchFamily="2" charset="-122"/>
                <a:cs typeface="华文中宋"/>
              </a:rPr>
              <a:t>。</a:t>
            </a: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124</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6999D035-FDC4-498C-979C-FDF0C2575C79}"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429823"/>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8896831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4000" y="1219711"/>
            <a:ext cx="9144000" cy="777524"/>
          </a:xfrm>
          <a:prstGeom prst="rect">
            <a:avLst/>
          </a:prstGeom>
        </p:spPr>
        <p:txBody>
          <a:bodyPr vert="horz" wrap="square" lIns="0" tIns="0" rIns="0" bIns="0" numCol="1" rtlCol="0" anchor="ctr" anchorCtr="0" compatLnSpc="1">
            <a:prstTxWarp prst="textNoShape">
              <a:avLst/>
            </a:prstTxWarp>
            <a:noAutofit/>
          </a:bodyPr>
          <a:lstStyle/>
          <a:p>
            <a:pPr marL="11128"/>
            <a:r>
              <a:rPr sz="2800" spc="4" dirty="0">
                <a:latin typeface="宋体" pitchFamily="2" charset="-122"/>
                <a:ea typeface="宋体" pitchFamily="2" charset="-122"/>
                <a:cs typeface="华文中宋"/>
              </a:rPr>
              <a:t>3</a:t>
            </a:r>
            <a:r>
              <a:rPr lang="en-US" sz="2800" spc="-13" dirty="0">
                <a:latin typeface="宋体" pitchFamily="2" charset="-122"/>
                <a:ea typeface="宋体" pitchFamily="2" charset="-122"/>
                <a:cs typeface="华文中宋"/>
              </a:rPr>
              <a:t>) </a:t>
            </a:r>
            <a:r>
              <a:rPr sz="2800" spc="-13" dirty="0" err="1">
                <a:latin typeface="宋体" pitchFamily="2" charset="-122"/>
                <a:ea typeface="宋体" pitchFamily="2" charset="-122"/>
                <a:cs typeface="华文中宋"/>
              </a:rPr>
              <a:t>串行通信协议</a:t>
            </a:r>
            <a:endParaRPr sz="2800" dirty="0">
              <a:latin typeface="宋体" pitchFamily="2" charset="-122"/>
              <a:ea typeface="宋体" pitchFamily="2" charset="-122"/>
              <a:cs typeface="华文中宋"/>
            </a:endParaRPr>
          </a:p>
          <a:p>
            <a:pPr marL="812325"/>
            <a:r>
              <a:rPr sz="2800" b="0" spc="-4" dirty="0" err="1">
                <a:latin typeface="宋体" pitchFamily="2" charset="-122"/>
                <a:ea typeface="宋体" pitchFamily="2" charset="-122"/>
                <a:cs typeface="华文中宋"/>
              </a:rPr>
              <a:t>常采用的通信协议有两类</a:t>
            </a:r>
            <a:r>
              <a:rPr sz="2800" b="0" dirty="0" err="1">
                <a:latin typeface="宋体" pitchFamily="2" charset="-122"/>
                <a:ea typeface="宋体" pitchFamily="2" charset="-122"/>
                <a:cs typeface="华文中宋"/>
              </a:rPr>
              <a:t>：</a:t>
            </a:r>
            <a:r>
              <a:rPr sz="2800" b="0" spc="-4" dirty="0" err="1">
                <a:solidFill>
                  <a:srgbClr val="FF0065"/>
                </a:solidFill>
                <a:latin typeface="宋体" pitchFamily="2" charset="-122"/>
                <a:ea typeface="宋体" pitchFamily="2" charset="-122"/>
                <a:cs typeface="华文中宋"/>
              </a:rPr>
              <a:t>异步协</a:t>
            </a:r>
            <a:r>
              <a:rPr sz="2800" b="0" dirty="0" err="1">
                <a:solidFill>
                  <a:srgbClr val="FF0065"/>
                </a:solidFill>
                <a:latin typeface="宋体" pitchFamily="2" charset="-122"/>
                <a:ea typeface="宋体" pitchFamily="2" charset="-122"/>
                <a:cs typeface="华文中宋"/>
              </a:rPr>
              <a:t>议</a:t>
            </a:r>
            <a:r>
              <a:rPr sz="2800" b="0" spc="-9" dirty="0" err="1">
                <a:latin typeface="宋体" pitchFamily="2" charset="-122"/>
                <a:ea typeface="宋体" pitchFamily="2" charset="-122"/>
                <a:cs typeface="华文中宋"/>
              </a:rPr>
              <a:t>和</a:t>
            </a:r>
            <a:r>
              <a:rPr sz="2800" b="0" spc="-4" dirty="0" err="1">
                <a:solidFill>
                  <a:srgbClr val="FF0065"/>
                </a:solidFill>
                <a:latin typeface="宋体" pitchFamily="2" charset="-122"/>
                <a:ea typeface="宋体" pitchFamily="2" charset="-122"/>
                <a:cs typeface="华文中宋"/>
              </a:rPr>
              <a:t>同步协</a:t>
            </a:r>
            <a:r>
              <a:rPr lang="zh-CN" altLang="en-US" sz="2800" b="0" dirty="0">
                <a:solidFill>
                  <a:srgbClr val="FF0065"/>
                </a:solidFill>
                <a:latin typeface="宋体" pitchFamily="2" charset="-122"/>
                <a:ea typeface="宋体" pitchFamily="2" charset="-122"/>
                <a:cs typeface="华文中宋"/>
              </a:rPr>
              <a:t>议</a:t>
            </a:r>
            <a:endParaRPr sz="2800" b="0" dirty="0">
              <a:latin typeface="宋体" pitchFamily="2" charset="-122"/>
              <a:ea typeface="宋体" pitchFamily="2" charset="-122"/>
              <a:cs typeface="华文中宋"/>
            </a:endParaRPr>
          </a:p>
        </p:txBody>
      </p:sp>
      <p:sp>
        <p:nvSpPr>
          <p:cNvPr id="11" name="object 11"/>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125</a:t>
            </a:fld>
            <a:endParaRPr lang="en-US" altLang="zh-CN" b="1" dirty="0">
              <a:solidFill>
                <a:prstClr val="white"/>
              </a:solidFill>
              <a:latin typeface="Times New Roman" panose="02020603050405020304" pitchFamily="18" charset="0"/>
            </a:endParaRPr>
          </a:p>
        </p:txBody>
      </p:sp>
      <p:sp>
        <p:nvSpPr>
          <p:cNvPr id="4" name="object 4"/>
          <p:cNvSpPr txBox="1"/>
          <p:nvPr/>
        </p:nvSpPr>
        <p:spPr>
          <a:xfrm>
            <a:off x="2515185" y="2255316"/>
            <a:ext cx="6774378" cy="812384"/>
          </a:xfrm>
          <a:prstGeom prst="rect">
            <a:avLst/>
          </a:prstGeom>
        </p:spPr>
        <p:txBody>
          <a:bodyPr vert="horz" wrap="square" lIns="0" tIns="0" rIns="0" bIns="0" rtlCol="0">
            <a:noAutofit/>
          </a:bodyPr>
          <a:lstStyle/>
          <a:p>
            <a:pPr marL="11128" eaLnBrk="0" fontAlgn="base" hangingPunct="0">
              <a:spcBef>
                <a:spcPct val="0"/>
              </a:spcBef>
              <a:spcAft>
                <a:spcPct val="0"/>
              </a:spcAft>
            </a:pPr>
            <a:r>
              <a:rPr sz="2400" dirty="0">
                <a:solidFill>
                  <a:srgbClr val="000000"/>
                </a:solidFill>
                <a:latin typeface="宋体" pitchFamily="2" charset="-122"/>
                <a:ea typeface="宋体" pitchFamily="2" charset="-122"/>
                <a:cs typeface="Arial"/>
              </a:rPr>
              <a:t>(1) </a:t>
            </a:r>
            <a:r>
              <a:rPr sz="2400" spc="-4" dirty="0">
                <a:solidFill>
                  <a:srgbClr val="000000"/>
                </a:solidFill>
                <a:latin typeface="宋体" pitchFamily="2" charset="-122"/>
                <a:ea typeface="宋体" pitchFamily="2" charset="-122"/>
                <a:cs typeface="华文中宋"/>
              </a:rPr>
              <a:t>起止式异步协议</a:t>
            </a:r>
            <a:endParaRPr sz="2400" dirty="0">
              <a:solidFill>
                <a:srgbClr val="000000"/>
              </a:solidFill>
              <a:latin typeface="宋体" pitchFamily="2" charset="-122"/>
              <a:ea typeface="宋体" pitchFamily="2" charset="-122"/>
              <a:cs typeface="华文中宋"/>
            </a:endParaRPr>
          </a:p>
          <a:p>
            <a:pPr marL="700491" eaLnBrk="0" fontAlgn="base" hangingPunct="0">
              <a:spcBef>
                <a:spcPts val="4"/>
              </a:spcBef>
              <a:spcAft>
                <a:spcPct val="0"/>
              </a:spcAft>
            </a:pPr>
            <a:r>
              <a:rPr sz="2400" spc="-4" dirty="0">
                <a:solidFill>
                  <a:srgbClr val="000000"/>
                </a:solidFill>
                <a:latin typeface="宋体" pitchFamily="2" charset="-122"/>
                <a:ea typeface="宋体" pitchFamily="2" charset="-122"/>
                <a:cs typeface="华文中宋"/>
              </a:rPr>
              <a:t>起止式异步协议一帧数据的格式如下图所示</a:t>
            </a:r>
            <a:r>
              <a:rPr sz="2500" b="1" spc="-4" dirty="0">
                <a:solidFill>
                  <a:srgbClr val="9900CC"/>
                </a:solidFill>
                <a:latin typeface="华文中宋"/>
                <a:ea typeface="仿宋_GB2312" pitchFamily="49" charset="-122"/>
                <a:cs typeface="华文中宋"/>
              </a:rPr>
              <a:t>。</a:t>
            </a:r>
            <a:endParaRPr sz="2500" b="1" dirty="0">
              <a:solidFill>
                <a:srgbClr val="9900CC"/>
              </a:solidFill>
              <a:latin typeface="华文中宋"/>
              <a:ea typeface="仿宋_GB2312" pitchFamily="49" charset="-122"/>
              <a:cs typeface="华文中宋"/>
            </a:endParaRPr>
          </a:p>
        </p:txBody>
      </p:sp>
      <p:sp>
        <p:nvSpPr>
          <p:cNvPr id="5" name="object 5"/>
          <p:cNvSpPr/>
          <p:nvPr/>
        </p:nvSpPr>
        <p:spPr>
          <a:xfrm>
            <a:off x="3202403" y="3310950"/>
            <a:ext cx="5780913" cy="3059174"/>
          </a:xfrm>
          <a:prstGeom prst="rect">
            <a:avLst/>
          </a:prstGeom>
          <a:blipFill>
            <a:blip r:embed="rId3"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6" name="object 6"/>
          <p:cNvSpPr/>
          <p:nvPr/>
        </p:nvSpPr>
        <p:spPr>
          <a:xfrm>
            <a:off x="8986894" y="3310952"/>
            <a:ext cx="0" cy="3059173"/>
          </a:xfrm>
          <a:custGeom>
            <a:avLst/>
            <a:gdLst/>
            <a:ahLst/>
            <a:cxnLst/>
            <a:rect l="l" t="t" r="r" b="b"/>
            <a:pathLst>
              <a:path h="3376421">
                <a:moveTo>
                  <a:pt x="0" y="0"/>
                </a:moveTo>
                <a:lnTo>
                  <a:pt x="0" y="3376421"/>
                </a:lnTo>
              </a:path>
            </a:pathLst>
          </a:custGeom>
          <a:ln w="9652">
            <a:solidFill>
              <a:srgbClr val="C0C0C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7" name="object 7"/>
          <p:cNvSpPr/>
          <p:nvPr/>
        </p:nvSpPr>
        <p:spPr>
          <a:xfrm>
            <a:off x="4741462" y="5463628"/>
            <a:ext cx="1847261" cy="341059"/>
          </a:xfrm>
          <a:custGeom>
            <a:avLst/>
            <a:gdLst/>
            <a:ahLst/>
            <a:cxnLst/>
            <a:rect l="l" t="t" r="r" b="b"/>
            <a:pathLst>
              <a:path w="2160269" h="376428">
                <a:moveTo>
                  <a:pt x="0" y="0"/>
                </a:moveTo>
                <a:lnTo>
                  <a:pt x="0" y="376428"/>
                </a:lnTo>
                <a:lnTo>
                  <a:pt x="2160269" y="376427"/>
                </a:lnTo>
                <a:lnTo>
                  <a:pt x="2160269" y="0"/>
                </a:lnTo>
                <a:lnTo>
                  <a:pt x="0" y="0"/>
                </a:lnTo>
                <a:close/>
              </a:path>
            </a:pathLst>
          </a:custGeom>
          <a:ln w="9525">
            <a:solidFill>
              <a:srgbClr val="FF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8" name="object 8"/>
          <p:cNvSpPr txBox="1"/>
          <p:nvPr/>
        </p:nvSpPr>
        <p:spPr>
          <a:xfrm>
            <a:off x="4813349" y="5503670"/>
            <a:ext cx="272039" cy="258326"/>
          </a:xfrm>
          <a:prstGeom prst="rect">
            <a:avLst/>
          </a:prstGeom>
        </p:spPr>
        <p:txBody>
          <a:bodyPr vert="horz" wrap="square" lIns="0" tIns="0" rIns="0" bIns="0" rtlCol="0">
            <a:noAutofit/>
          </a:bodyPr>
          <a:lstStyle/>
          <a:p>
            <a:pPr marL="11128" eaLnBrk="0" fontAlgn="base" hangingPunct="0">
              <a:spcBef>
                <a:spcPct val="0"/>
              </a:spcBef>
              <a:spcAft>
                <a:spcPct val="0"/>
              </a:spcAft>
            </a:pPr>
            <a:r>
              <a:rPr sz="1600" b="1" dirty="0">
                <a:solidFill>
                  <a:srgbClr val="FF0065"/>
                </a:solidFill>
                <a:latin typeface="Arial"/>
                <a:ea typeface="仿宋_GB2312" pitchFamily="49" charset="-122"/>
                <a:cs typeface="Arial"/>
              </a:rPr>
              <a:t>D0</a:t>
            </a:r>
            <a:endParaRPr sz="1600" b="1" dirty="0">
              <a:solidFill>
                <a:srgbClr val="9900CC"/>
              </a:solidFill>
              <a:latin typeface="Arial"/>
              <a:ea typeface="仿宋_GB2312" pitchFamily="49" charset="-122"/>
              <a:cs typeface="Arial"/>
            </a:endParaRPr>
          </a:p>
        </p:txBody>
      </p:sp>
      <p:sp>
        <p:nvSpPr>
          <p:cNvPr id="9" name="object 9"/>
          <p:cNvSpPr txBox="1"/>
          <p:nvPr/>
        </p:nvSpPr>
        <p:spPr>
          <a:xfrm>
            <a:off x="5443372" y="5503670"/>
            <a:ext cx="413217" cy="258326"/>
          </a:xfrm>
          <a:prstGeom prst="rect">
            <a:avLst/>
          </a:prstGeom>
        </p:spPr>
        <p:txBody>
          <a:bodyPr vert="horz" wrap="square" lIns="0" tIns="0" rIns="0" bIns="0" rtlCol="0">
            <a:noAutofit/>
          </a:bodyPr>
          <a:lstStyle/>
          <a:p>
            <a:pPr marL="11128" eaLnBrk="0" fontAlgn="base" hangingPunct="0">
              <a:spcBef>
                <a:spcPct val="0"/>
              </a:spcBef>
              <a:spcAft>
                <a:spcPct val="0"/>
              </a:spcAft>
            </a:pPr>
            <a:r>
              <a:rPr sz="1600" b="1" dirty="0">
                <a:solidFill>
                  <a:srgbClr val="FF0065"/>
                </a:solidFill>
                <a:latin typeface="Arial"/>
                <a:ea typeface="仿宋_GB2312" pitchFamily="49" charset="-122"/>
                <a:cs typeface="Arial"/>
              </a:rPr>
              <a:t>……</a:t>
            </a:r>
            <a:endParaRPr sz="1600" b="1" dirty="0">
              <a:solidFill>
                <a:srgbClr val="9900CC"/>
              </a:solidFill>
              <a:latin typeface="Arial"/>
              <a:ea typeface="仿宋_GB2312" pitchFamily="49" charset="-122"/>
              <a:cs typeface="Arial"/>
            </a:endParaRPr>
          </a:p>
        </p:txBody>
      </p:sp>
      <p:sp>
        <p:nvSpPr>
          <p:cNvPr id="10" name="object 10"/>
          <p:cNvSpPr txBox="1"/>
          <p:nvPr/>
        </p:nvSpPr>
        <p:spPr>
          <a:xfrm>
            <a:off x="6214238" y="5503670"/>
            <a:ext cx="272039" cy="258326"/>
          </a:xfrm>
          <a:prstGeom prst="rect">
            <a:avLst/>
          </a:prstGeom>
        </p:spPr>
        <p:txBody>
          <a:bodyPr vert="horz" wrap="square" lIns="0" tIns="0" rIns="0" bIns="0" rtlCol="0">
            <a:noAutofit/>
          </a:bodyPr>
          <a:lstStyle/>
          <a:p>
            <a:pPr marL="11128" eaLnBrk="0" fontAlgn="base" hangingPunct="0">
              <a:spcBef>
                <a:spcPct val="0"/>
              </a:spcBef>
              <a:spcAft>
                <a:spcPct val="0"/>
              </a:spcAft>
            </a:pPr>
            <a:r>
              <a:rPr sz="1600" b="1" dirty="0">
                <a:solidFill>
                  <a:srgbClr val="FF0065"/>
                </a:solidFill>
                <a:latin typeface="Arial"/>
                <a:ea typeface="仿宋_GB2312" pitchFamily="49" charset="-122"/>
                <a:cs typeface="Arial"/>
              </a:rPr>
              <a:t>D6</a:t>
            </a:r>
            <a:endParaRPr sz="1600" b="1" dirty="0">
              <a:solidFill>
                <a:srgbClr val="9900CC"/>
              </a:solidFill>
              <a:latin typeface="Arial"/>
              <a:ea typeface="仿宋_GB2312" pitchFamily="49" charset="-122"/>
              <a:cs typeface="Arial"/>
            </a:endParaRPr>
          </a:p>
        </p:txBody>
      </p:sp>
      <p:sp>
        <p:nvSpPr>
          <p:cNvPr id="12" name="Date Placeholder 11"/>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F81B5B12-3FB1-4FCE-85A3-2522E16D4989}"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13" name="Footer Placeholder 12"/>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15" name="Title 7"/>
          <p:cNvSpPr txBox="1">
            <a:spLocks/>
          </p:cNvSpPr>
          <p:nvPr/>
        </p:nvSpPr>
        <p:spPr>
          <a:xfrm>
            <a:off x="1524000" y="334555"/>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5490189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03512" y="1196752"/>
            <a:ext cx="8856984" cy="5256584"/>
          </a:xfrm>
          <a:prstGeom prst="rect">
            <a:avLst/>
          </a:prstGeom>
        </p:spPr>
        <p:txBody>
          <a:bodyPr vert="horz" wrap="square" lIns="0" tIns="0" rIns="0" bIns="0" rtlCol="0">
            <a:noAutofit/>
          </a:bodyPr>
          <a:lstStyle/>
          <a:p>
            <a:pPr marL="11128" marR="26150" indent="622597" eaLnBrk="0" fontAlgn="base" hangingPunct="0">
              <a:lnSpc>
                <a:spcPct val="102400"/>
              </a:lnSpc>
              <a:spcBef>
                <a:spcPct val="0"/>
              </a:spcBef>
              <a:spcAft>
                <a:spcPct val="0"/>
              </a:spcAft>
            </a:pPr>
            <a:r>
              <a:rPr sz="2800" dirty="0" err="1">
                <a:solidFill>
                  <a:srgbClr val="000000"/>
                </a:solidFill>
                <a:latin typeface="宋体" pitchFamily="2" charset="-122"/>
                <a:ea typeface="宋体" pitchFamily="2" charset="-122"/>
                <a:cs typeface="华文中宋"/>
              </a:rPr>
              <a:t>由上述工作过程可以看到</a:t>
            </a:r>
            <a:r>
              <a:rPr lang="zh-CN" altLang="en-US" sz="2800" dirty="0">
                <a:solidFill>
                  <a:srgbClr val="000000"/>
                </a:solidFill>
                <a:latin typeface="宋体" pitchFamily="2" charset="-122"/>
                <a:ea typeface="宋体" pitchFamily="2" charset="-122"/>
                <a:cs typeface="华文中宋"/>
              </a:rPr>
              <a:t>，</a:t>
            </a:r>
            <a:r>
              <a:rPr sz="2800" dirty="0" err="1">
                <a:solidFill>
                  <a:srgbClr val="000000"/>
                </a:solidFill>
                <a:latin typeface="宋体" pitchFamily="2" charset="-122"/>
                <a:ea typeface="宋体" pitchFamily="2" charset="-122"/>
                <a:cs typeface="华文中宋"/>
              </a:rPr>
              <a:t>异步通信是按字符传输时</a:t>
            </a:r>
            <a:r>
              <a:rPr lang="zh-CN" altLang="en-US" sz="2800" dirty="0">
                <a:solidFill>
                  <a:srgbClr val="000000"/>
                </a:solidFill>
                <a:latin typeface="宋体" pitchFamily="2" charset="-122"/>
                <a:ea typeface="宋体" pitchFamily="2" charset="-122"/>
                <a:cs typeface="华文中宋"/>
              </a:rPr>
              <a:t>，</a:t>
            </a:r>
            <a:r>
              <a:rPr sz="2800" dirty="0" err="1">
                <a:solidFill>
                  <a:srgbClr val="000000"/>
                </a:solidFill>
                <a:latin typeface="宋体" pitchFamily="2" charset="-122"/>
                <a:ea typeface="宋体" pitchFamily="2" charset="-122"/>
                <a:cs typeface="华文中宋"/>
              </a:rPr>
              <a:t>每传送一个字符是用起始位来通知收方</a:t>
            </a:r>
            <a:r>
              <a:rPr lang="zh-CN" altLang="en-US" sz="2800" dirty="0">
                <a:solidFill>
                  <a:srgbClr val="000000"/>
                </a:solidFill>
                <a:latin typeface="宋体" pitchFamily="2" charset="-122"/>
                <a:ea typeface="宋体" pitchFamily="2" charset="-122"/>
                <a:cs typeface="华文中宋"/>
              </a:rPr>
              <a:t>，</a:t>
            </a:r>
            <a:r>
              <a:rPr sz="2800" dirty="0" err="1">
                <a:solidFill>
                  <a:srgbClr val="000000"/>
                </a:solidFill>
                <a:latin typeface="宋体" pitchFamily="2" charset="-122"/>
                <a:ea typeface="宋体" pitchFamily="2" charset="-122"/>
                <a:cs typeface="华文中宋"/>
              </a:rPr>
              <a:t>以此来重新核对收发双方同步</a:t>
            </a:r>
            <a:r>
              <a:rPr lang="zh-CN" altLang="en-US" sz="2800" dirty="0">
                <a:solidFill>
                  <a:srgbClr val="000000"/>
                </a:solidFill>
                <a:latin typeface="宋体" pitchFamily="2" charset="-122"/>
                <a:ea typeface="宋体" pitchFamily="2" charset="-122"/>
                <a:cs typeface="华文中宋"/>
              </a:rPr>
              <a:t>。</a:t>
            </a:r>
            <a:r>
              <a:rPr sz="2800" dirty="0" err="1">
                <a:solidFill>
                  <a:srgbClr val="FF0000"/>
                </a:solidFill>
                <a:latin typeface="宋体" pitchFamily="2" charset="-122"/>
                <a:ea typeface="宋体" pitchFamily="2" charset="-122"/>
                <a:cs typeface="华文中宋"/>
              </a:rPr>
              <a:t>起止式协议一般用在数据速率较低的场</a:t>
            </a:r>
            <a:r>
              <a:rPr sz="2800" spc="4" dirty="0" err="1">
                <a:solidFill>
                  <a:srgbClr val="FF0000"/>
                </a:solidFill>
                <a:latin typeface="宋体" pitchFamily="2" charset="-122"/>
                <a:ea typeface="宋体" pitchFamily="2" charset="-122"/>
                <a:cs typeface="华文中宋"/>
              </a:rPr>
              <a:t>合</a:t>
            </a:r>
            <a:r>
              <a:rPr sz="2800" spc="-9" dirty="0">
                <a:solidFill>
                  <a:srgbClr val="FF0000"/>
                </a:solidFill>
                <a:latin typeface="宋体" pitchFamily="2" charset="-122"/>
                <a:ea typeface="宋体" pitchFamily="2" charset="-122"/>
                <a:cs typeface="Arial"/>
              </a:rPr>
              <a:t>(</a:t>
            </a:r>
            <a:r>
              <a:rPr lang="en-US" altLang="zh-CN" sz="2800" spc="-9" dirty="0">
                <a:solidFill>
                  <a:srgbClr val="FF0000"/>
                </a:solidFill>
                <a:latin typeface="宋体" pitchFamily="2" charset="-122"/>
                <a:ea typeface="宋体" pitchFamily="2" charset="-122"/>
                <a:cs typeface="Arial"/>
              </a:rPr>
              <a:t>&lt;</a:t>
            </a:r>
            <a:r>
              <a:rPr sz="2800" spc="-4" dirty="0">
                <a:solidFill>
                  <a:srgbClr val="FF0000"/>
                </a:solidFill>
                <a:latin typeface="宋体" pitchFamily="2" charset="-122"/>
                <a:ea typeface="宋体" pitchFamily="2" charset="-122"/>
                <a:cs typeface="Arial"/>
              </a:rPr>
              <a:t>19.2</a:t>
            </a:r>
            <a:r>
              <a:rPr lang="en-US" sz="2800" spc="-4" dirty="0">
                <a:solidFill>
                  <a:srgbClr val="FF0000"/>
                </a:solidFill>
                <a:latin typeface="宋体" pitchFamily="2" charset="-122"/>
                <a:ea typeface="宋体" pitchFamily="2" charset="-122"/>
                <a:cs typeface="Arial"/>
              </a:rPr>
              <a:t>K</a:t>
            </a:r>
            <a:r>
              <a:rPr sz="2800" spc="-4" dirty="0">
                <a:solidFill>
                  <a:srgbClr val="FF0000"/>
                </a:solidFill>
                <a:latin typeface="宋体" pitchFamily="2" charset="-122"/>
                <a:ea typeface="宋体" pitchFamily="2" charset="-122"/>
                <a:cs typeface="Arial"/>
              </a:rPr>
              <a:t>bps</a:t>
            </a:r>
            <a:r>
              <a:rPr sz="2800" spc="4" dirty="0">
                <a:solidFill>
                  <a:srgbClr val="FF0000"/>
                </a:solidFill>
                <a:latin typeface="宋体" pitchFamily="2" charset="-122"/>
                <a:ea typeface="宋体" pitchFamily="2" charset="-122"/>
                <a:cs typeface="Arial"/>
              </a:rPr>
              <a:t>)</a:t>
            </a:r>
            <a:r>
              <a:rPr lang="zh-CN" altLang="en-US" sz="2800" spc="4" dirty="0">
                <a:solidFill>
                  <a:srgbClr val="FF0000"/>
                </a:solidFill>
                <a:latin typeface="宋体" pitchFamily="2" charset="-122"/>
                <a:ea typeface="宋体" pitchFamily="2" charset="-122"/>
                <a:cs typeface="Arial"/>
              </a:rPr>
              <a:t>。</a:t>
            </a:r>
            <a:r>
              <a:rPr sz="2800" dirty="0" err="1">
                <a:solidFill>
                  <a:srgbClr val="000000"/>
                </a:solidFill>
                <a:latin typeface="宋体" pitchFamily="2" charset="-122"/>
                <a:ea typeface="宋体" pitchFamily="2" charset="-122"/>
                <a:cs typeface="华文中宋"/>
              </a:rPr>
              <a:t>在高速传送时</a:t>
            </a:r>
            <a:r>
              <a:rPr lang="zh-CN" altLang="en-US" sz="2800" dirty="0">
                <a:solidFill>
                  <a:srgbClr val="000000"/>
                </a:solidFill>
                <a:latin typeface="宋体" pitchFamily="2" charset="-122"/>
                <a:ea typeface="宋体" pitchFamily="2" charset="-122"/>
                <a:cs typeface="华文中宋"/>
              </a:rPr>
              <a:t>，</a:t>
            </a:r>
            <a:r>
              <a:rPr sz="2800" dirty="0" err="1">
                <a:solidFill>
                  <a:srgbClr val="000000"/>
                </a:solidFill>
                <a:latin typeface="宋体" pitchFamily="2" charset="-122"/>
                <a:ea typeface="宋体" pitchFamily="2" charset="-122"/>
                <a:cs typeface="华文中宋"/>
              </a:rPr>
              <a:t>一般用同步协议</a:t>
            </a:r>
            <a:r>
              <a:rPr sz="2800" dirty="0">
                <a:solidFill>
                  <a:srgbClr val="000000"/>
                </a:solidFill>
                <a:latin typeface="宋体" pitchFamily="2" charset="-122"/>
                <a:ea typeface="宋体" pitchFamily="2" charset="-122"/>
                <a:cs typeface="华文中宋"/>
              </a:rPr>
              <a:t>。</a:t>
            </a:r>
          </a:p>
          <a:p>
            <a:pPr eaLnBrk="0" fontAlgn="base" hangingPunct="0">
              <a:lnSpc>
                <a:spcPts val="745"/>
              </a:lnSpc>
              <a:spcBef>
                <a:spcPts val="20"/>
              </a:spcBef>
              <a:spcAft>
                <a:spcPct val="0"/>
              </a:spcAft>
            </a:pPr>
            <a:endParaRPr sz="2800" dirty="0">
              <a:solidFill>
                <a:srgbClr val="000000"/>
              </a:solidFill>
              <a:latin typeface="宋体" pitchFamily="2" charset="-122"/>
              <a:ea typeface="宋体" pitchFamily="2" charset="-122"/>
            </a:endParaRPr>
          </a:p>
          <a:p>
            <a:pPr eaLnBrk="0" fontAlgn="base" hangingPunct="0">
              <a:lnSpc>
                <a:spcPts val="876"/>
              </a:lnSpc>
              <a:spcBef>
                <a:spcPct val="0"/>
              </a:spcBef>
              <a:spcAft>
                <a:spcPct val="0"/>
              </a:spcAft>
            </a:pPr>
            <a:endParaRPr sz="2800" dirty="0">
              <a:solidFill>
                <a:srgbClr val="000000"/>
              </a:solidFill>
              <a:latin typeface="宋体" pitchFamily="2" charset="-122"/>
              <a:ea typeface="宋体" pitchFamily="2" charset="-122"/>
            </a:endParaRPr>
          </a:p>
          <a:p>
            <a:pPr eaLnBrk="0" fontAlgn="base" hangingPunct="0">
              <a:lnSpc>
                <a:spcPts val="876"/>
              </a:lnSpc>
              <a:spcBef>
                <a:spcPct val="0"/>
              </a:spcBef>
              <a:spcAft>
                <a:spcPct val="0"/>
              </a:spcAft>
            </a:pPr>
            <a:endParaRPr sz="2800" dirty="0">
              <a:solidFill>
                <a:srgbClr val="000000"/>
              </a:solidFill>
              <a:latin typeface="宋体" pitchFamily="2" charset="-122"/>
              <a:ea typeface="宋体" pitchFamily="2" charset="-122"/>
            </a:endParaRPr>
          </a:p>
          <a:p>
            <a:pPr marL="11128" marR="11128" indent="589214" eaLnBrk="0" fontAlgn="base" hangingPunct="0">
              <a:lnSpc>
                <a:spcPct val="99800"/>
              </a:lnSpc>
              <a:spcBef>
                <a:spcPct val="0"/>
              </a:spcBef>
              <a:spcAft>
                <a:spcPct val="0"/>
              </a:spcAft>
            </a:pPr>
            <a:r>
              <a:rPr sz="2800" dirty="0" err="1">
                <a:solidFill>
                  <a:srgbClr val="000000"/>
                </a:solidFill>
                <a:latin typeface="宋体" pitchFamily="2" charset="-122"/>
                <a:ea typeface="宋体" pitchFamily="2" charset="-122"/>
                <a:cs typeface="华文中宋"/>
              </a:rPr>
              <a:t>异步通信时数据是一帧一帧传送的，每帧数据包含有起始位</a:t>
            </a:r>
            <a:r>
              <a:rPr sz="2800" spc="4" dirty="0">
                <a:solidFill>
                  <a:srgbClr val="000000"/>
                </a:solidFill>
                <a:latin typeface="宋体" pitchFamily="2" charset="-122"/>
                <a:ea typeface="宋体" pitchFamily="2" charset="-122"/>
                <a:cs typeface="华文中宋"/>
              </a:rPr>
              <a:t>（</a:t>
            </a:r>
            <a:r>
              <a:rPr sz="2800" spc="-4" dirty="0">
                <a:solidFill>
                  <a:srgbClr val="000000"/>
                </a:solidFill>
                <a:latin typeface="宋体" pitchFamily="2" charset="-122"/>
                <a:ea typeface="宋体" pitchFamily="2" charset="-122"/>
                <a:cs typeface="Arial"/>
              </a:rPr>
              <a:t>”0</a:t>
            </a:r>
            <a:r>
              <a:rPr sz="2800" dirty="0">
                <a:solidFill>
                  <a:srgbClr val="000000"/>
                </a:solidFill>
                <a:latin typeface="宋体" pitchFamily="2" charset="-122"/>
                <a:ea typeface="宋体" pitchFamily="2" charset="-122"/>
                <a:cs typeface="Arial"/>
              </a:rPr>
              <a:t>”</a:t>
            </a:r>
            <a:r>
              <a:rPr sz="2800" dirty="0">
                <a:solidFill>
                  <a:srgbClr val="000000"/>
                </a:solidFill>
                <a:latin typeface="宋体" pitchFamily="2" charset="-122"/>
                <a:ea typeface="宋体" pitchFamily="2" charset="-122"/>
                <a:cs typeface="华文中宋"/>
              </a:rPr>
              <a:t>）、数据位、奇偶校验位和停止位</a:t>
            </a:r>
            <a:r>
              <a:rPr sz="2800" spc="4" dirty="0">
                <a:solidFill>
                  <a:srgbClr val="000000"/>
                </a:solidFill>
                <a:latin typeface="宋体" pitchFamily="2" charset="-122"/>
                <a:ea typeface="宋体" pitchFamily="2" charset="-122"/>
                <a:cs typeface="华文中宋"/>
              </a:rPr>
              <a:t>（</a:t>
            </a:r>
            <a:r>
              <a:rPr sz="2800" spc="-4" dirty="0">
                <a:solidFill>
                  <a:srgbClr val="000000"/>
                </a:solidFill>
                <a:latin typeface="宋体" pitchFamily="2" charset="-122"/>
                <a:ea typeface="宋体" pitchFamily="2" charset="-122"/>
                <a:cs typeface="Arial"/>
              </a:rPr>
              <a:t>”1</a:t>
            </a:r>
            <a:r>
              <a:rPr sz="2800" dirty="0">
                <a:solidFill>
                  <a:srgbClr val="000000"/>
                </a:solidFill>
                <a:latin typeface="宋体" pitchFamily="2" charset="-122"/>
                <a:ea typeface="宋体" pitchFamily="2" charset="-122"/>
                <a:cs typeface="Arial"/>
              </a:rPr>
              <a:t>”</a:t>
            </a:r>
            <a:r>
              <a:rPr sz="2800" dirty="0">
                <a:solidFill>
                  <a:srgbClr val="000000"/>
                </a:solidFill>
                <a:latin typeface="宋体" pitchFamily="2" charset="-122"/>
                <a:ea typeface="宋体" pitchFamily="2" charset="-122"/>
                <a:cs typeface="华文中宋"/>
              </a:rPr>
              <a:t>）</a:t>
            </a:r>
            <a:r>
              <a:rPr sz="2800" spc="-92" dirty="0">
                <a:solidFill>
                  <a:srgbClr val="000000"/>
                </a:solidFill>
                <a:latin typeface="宋体" pitchFamily="2" charset="-122"/>
                <a:ea typeface="宋体" pitchFamily="2" charset="-122"/>
                <a:cs typeface="华文中宋"/>
              </a:rPr>
              <a:t> </a:t>
            </a:r>
            <a:r>
              <a:rPr sz="2800" dirty="0">
                <a:solidFill>
                  <a:srgbClr val="000000"/>
                </a:solidFill>
                <a:latin typeface="宋体" pitchFamily="2" charset="-122"/>
                <a:ea typeface="宋体" pitchFamily="2" charset="-122"/>
                <a:cs typeface="华文中宋"/>
              </a:rPr>
              <a:t>，</a:t>
            </a:r>
            <a:r>
              <a:rPr sz="2800" dirty="0" err="1">
                <a:solidFill>
                  <a:srgbClr val="000000"/>
                </a:solidFill>
                <a:latin typeface="宋体" pitchFamily="2" charset="-122"/>
                <a:ea typeface="宋体" pitchFamily="2" charset="-122"/>
                <a:cs typeface="华文中宋"/>
              </a:rPr>
              <a:t>每帧数据的传送靠起始位来同步</a:t>
            </a:r>
            <a:r>
              <a:rPr sz="2800" dirty="0">
                <a:solidFill>
                  <a:srgbClr val="000000"/>
                </a:solidFill>
                <a:latin typeface="宋体" pitchFamily="2" charset="-122"/>
                <a:ea typeface="宋体" pitchFamily="2" charset="-122"/>
                <a:cs typeface="华文中宋"/>
              </a:rPr>
              <a:t>。</a:t>
            </a:r>
            <a:r>
              <a:rPr sz="2800" dirty="0" err="1">
                <a:solidFill>
                  <a:srgbClr val="000000"/>
                </a:solidFill>
                <a:latin typeface="宋体" pitchFamily="2" charset="-122"/>
                <a:ea typeface="宋体" pitchFamily="2" charset="-122"/>
                <a:cs typeface="华文中宋"/>
              </a:rPr>
              <a:t>一帧数据的各位代码间的时间间隔是固定的，而相邻两帧的数据其时间间隔是不固定的</a:t>
            </a:r>
            <a:r>
              <a:rPr sz="2800" dirty="0">
                <a:solidFill>
                  <a:srgbClr val="000000"/>
                </a:solidFill>
                <a:latin typeface="宋体" pitchFamily="2" charset="-122"/>
                <a:ea typeface="宋体" pitchFamily="2" charset="-122"/>
                <a:cs typeface="华文中宋"/>
              </a:rPr>
              <a:t>。</a:t>
            </a:r>
            <a:r>
              <a:rPr sz="2800" dirty="0" err="1">
                <a:solidFill>
                  <a:srgbClr val="000000"/>
                </a:solidFill>
                <a:latin typeface="宋体" pitchFamily="2" charset="-122"/>
                <a:ea typeface="宋体" pitchFamily="2" charset="-122"/>
                <a:cs typeface="华文中宋"/>
              </a:rPr>
              <a:t>在异步通信的数据传送中，传输线上允许空字符</a:t>
            </a:r>
            <a:r>
              <a:rPr sz="2800" dirty="0">
                <a:solidFill>
                  <a:srgbClr val="000000"/>
                </a:solidFill>
                <a:latin typeface="宋体" pitchFamily="2" charset="-122"/>
                <a:ea typeface="宋体" pitchFamily="2" charset="-122"/>
                <a:cs typeface="华文中宋"/>
              </a:rPr>
              <a:t>。</a:t>
            </a:r>
            <a:r>
              <a:rPr sz="2800" dirty="0" err="1">
                <a:solidFill>
                  <a:srgbClr val="FF0000"/>
                </a:solidFill>
                <a:latin typeface="宋体" pitchFamily="2" charset="-122"/>
                <a:ea typeface="宋体" pitchFamily="2" charset="-122"/>
                <a:cs typeface="华文中宋"/>
              </a:rPr>
              <a:t>异步通信对字符的格式、波特率、校验位有确定的要求</a:t>
            </a:r>
            <a:r>
              <a:rPr sz="2800" dirty="0">
                <a:solidFill>
                  <a:srgbClr val="FF0000"/>
                </a:solidFill>
                <a:latin typeface="宋体" pitchFamily="2" charset="-122"/>
                <a:ea typeface="宋体" pitchFamily="2" charset="-122"/>
                <a:cs typeface="华文中宋"/>
              </a:rPr>
              <a:t>。</a:t>
            </a: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126</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BC7F1987-3B52-4CB7-996A-58A39FB54B5F}"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403595"/>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7576844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03512" y="1268760"/>
            <a:ext cx="8856984" cy="5184576"/>
          </a:xfrm>
          <a:prstGeom prst="rect">
            <a:avLst/>
          </a:prstGeom>
        </p:spPr>
        <p:txBody>
          <a:bodyPr vert="horz" wrap="square" lIns="0" tIns="0" rIns="0" bIns="0" rtlCol="0">
            <a:noAutofit/>
          </a:bodyPr>
          <a:lstStyle/>
          <a:p>
            <a:pPr marL="11128" eaLnBrk="0" fontAlgn="base" hangingPunct="0">
              <a:spcBef>
                <a:spcPct val="0"/>
              </a:spcBef>
              <a:spcAft>
                <a:spcPct val="0"/>
              </a:spcAft>
            </a:pPr>
            <a:r>
              <a:rPr sz="2800" spc="-4" dirty="0" err="1">
                <a:solidFill>
                  <a:srgbClr val="000000"/>
                </a:solidFill>
                <a:latin typeface="宋体" pitchFamily="2" charset="-122"/>
                <a:ea typeface="宋体" pitchFamily="2" charset="-122"/>
                <a:cs typeface="华文中宋"/>
              </a:rPr>
              <a:t>字符的格式</a:t>
            </a:r>
            <a:endParaRPr sz="2800" dirty="0">
              <a:solidFill>
                <a:srgbClr val="000000"/>
              </a:solidFill>
              <a:latin typeface="宋体" pitchFamily="2" charset="-122"/>
              <a:ea typeface="宋体" pitchFamily="2" charset="-122"/>
              <a:cs typeface="华文中宋"/>
            </a:endParaRPr>
          </a:p>
          <a:p>
            <a:pPr marL="11128" marR="187502" indent="689363" eaLnBrk="0" fontAlgn="base" hangingPunct="0">
              <a:lnSpc>
                <a:spcPts val="2953"/>
              </a:lnSpc>
              <a:spcBef>
                <a:spcPts val="88"/>
              </a:spcBef>
              <a:spcAft>
                <a:spcPct val="0"/>
              </a:spcAft>
            </a:pPr>
            <a:r>
              <a:rPr sz="2800" spc="-4" dirty="0">
                <a:solidFill>
                  <a:srgbClr val="000000"/>
                </a:solidFill>
                <a:latin typeface="宋体" pitchFamily="2" charset="-122"/>
                <a:ea typeface="宋体" pitchFamily="2" charset="-122"/>
                <a:cs typeface="华文中宋"/>
              </a:rPr>
              <a:t>每个字符传送时，必须前面加一</a:t>
            </a:r>
            <a:r>
              <a:rPr sz="2800" spc="-4" dirty="0">
                <a:solidFill>
                  <a:srgbClr val="FF0000"/>
                </a:solidFill>
                <a:latin typeface="宋体" pitchFamily="2" charset="-122"/>
                <a:ea typeface="宋体" pitchFamily="2" charset="-122"/>
                <a:cs typeface="华文中宋"/>
              </a:rPr>
              <a:t>起始位</a:t>
            </a:r>
            <a:r>
              <a:rPr sz="2800" spc="-4" dirty="0">
                <a:solidFill>
                  <a:srgbClr val="000000"/>
                </a:solidFill>
                <a:latin typeface="宋体" pitchFamily="2" charset="-122"/>
                <a:ea typeface="宋体" pitchFamily="2" charset="-122"/>
                <a:cs typeface="华文中宋"/>
              </a:rPr>
              <a:t>，后面</a:t>
            </a:r>
            <a:r>
              <a:rPr sz="2800" dirty="0">
                <a:solidFill>
                  <a:srgbClr val="000000"/>
                </a:solidFill>
                <a:latin typeface="宋体" pitchFamily="2" charset="-122"/>
                <a:ea typeface="宋体" pitchFamily="2" charset="-122"/>
                <a:cs typeface="华文中宋"/>
              </a:rPr>
              <a:t>加</a:t>
            </a:r>
            <a:r>
              <a:rPr sz="2800" spc="-9" dirty="0">
                <a:solidFill>
                  <a:srgbClr val="000000"/>
                </a:solidFill>
                <a:latin typeface="宋体" pitchFamily="2" charset="-122"/>
                <a:ea typeface="宋体" pitchFamily="2" charset="-122"/>
                <a:cs typeface="华文中宋"/>
              </a:rPr>
              <a:t>上</a:t>
            </a:r>
            <a:r>
              <a:rPr sz="2800" dirty="0">
                <a:solidFill>
                  <a:srgbClr val="000000"/>
                </a:solidFill>
                <a:latin typeface="宋体" pitchFamily="2" charset="-122"/>
                <a:ea typeface="宋体" pitchFamily="2" charset="-122"/>
                <a:cs typeface="Arial"/>
              </a:rPr>
              <a:t>1</a:t>
            </a:r>
            <a:r>
              <a:rPr sz="2800" spc="4" dirty="0">
                <a:solidFill>
                  <a:srgbClr val="000000"/>
                </a:solidFill>
                <a:latin typeface="宋体" pitchFamily="2" charset="-122"/>
                <a:ea typeface="宋体" pitchFamily="2" charset="-122"/>
                <a:cs typeface="华文中宋"/>
              </a:rPr>
              <a:t>、</a:t>
            </a:r>
            <a:r>
              <a:rPr sz="2800" dirty="0">
                <a:solidFill>
                  <a:srgbClr val="000000"/>
                </a:solidFill>
                <a:latin typeface="宋体" pitchFamily="2" charset="-122"/>
                <a:ea typeface="宋体" pitchFamily="2" charset="-122"/>
                <a:cs typeface="Arial"/>
              </a:rPr>
              <a:t>1.</a:t>
            </a:r>
            <a:r>
              <a:rPr sz="2800" spc="-4" dirty="0">
                <a:solidFill>
                  <a:srgbClr val="000000"/>
                </a:solidFill>
                <a:latin typeface="宋体" pitchFamily="2" charset="-122"/>
                <a:ea typeface="宋体" pitchFamily="2" charset="-122"/>
                <a:cs typeface="Arial"/>
              </a:rPr>
              <a:t>5</a:t>
            </a:r>
            <a:r>
              <a:rPr sz="2800" dirty="0">
                <a:solidFill>
                  <a:srgbClr val="000000"/>
                </a:solidFill>
                <a:latin typeface="宋体" pitchFamily="2" charset="-122"/>
                <a:ea typeface="宋体" pitchFamily="2" charset="-122"/>
                <a:cs typeface="华文中宋"/>
              </a:rPr>
              <a:t>或</a:t>
            </a:r>
            <a:r>
              <a:rPr sz="2800" dirty="0">
                <a:solidFill>
                  <a:srgbClr val="000000"/>
                </a:solidFill>
                <a:latin typeface="宋体" pitchFamily="2" charset="-122"/>
                <a:ea typeface="宋体" pitchFamily="2" charset="-122"/>
                <a:cs typeface="Arial"/>
              </a:rPr>
              <a:t>2</a:t>
            </a:r>
            <a:r>
              <a:rPr sz="2800" spc="-4" dirty="0">
                <a:solidFill>
                  <a:srgbClr val="000000"/>
                </a:solidFill>
                <a:latin typeface="宋体" pitchFamily="2" charset="-122"/>
                <a:ea typeface="宋体" pitchFamily="2" charset="-122"/>
                <a:cs typeface="华文中宋"/>
              </a:rPr>
              <a:t>位</a:t>
            </a:r>
            <a:r>
              <a:rPr sz="2800" spc="-4" dirty="0">
                <a:solidFill>
                  <a:srgbClr val="FF0000"/>
                </a:solidFill>
                <a:latin typeface="宋体" pitchFamily="2" charset="-122"/>
                <a:ea typeface="宋体" pitchFamily="2" charset="-122"/>
                <a:cs typeface="华文中宋"/>
              </a:rPr>
              <a:t>停止位</a:t>
            </a:r>
            <a:r>
              <a:rPr sz="2800" spc="-4" dirty="0">
                <a:solidFill>
                  <a:srgbClr val="000000"/>
                </a:solidFill>
                <a:latin typeface="宋体" pitchFamily="2" charset="-122"/>
                <a:ea typeface="宋体" pitchFamily="2" charset="-122"/>
                <a:cs typeface="华文中宋"/>
              </a:rPr>
              <a:t>。例</a:t>
            </a:r>
            <a:r>
              <a:rPr sz="2800" spc="-9" dirty="0">
                <a:solidFill>
                  <a:srgbClr val="000000"/>
                </a:solidFill>
                <a:latin typeface="宋体" pitchFamily="2" charset="-122"/>
                <a:ea typeface="宋体" pitchFamily="2" charset="-122"/>
                <a:cs typeface="华文中宋"/>
              </a:rPr>
              <a:t>如</a:t>
            </a:r>
            <a:r>
              <a:rPr sz="2800" spc="-4" dirty="0">
                <a:solidFill>
                  <a:srgbClr val="000000"/>
                </a:solidFill>
                <a:latin typeface="宋体" pitchFamily="2" charset="-122"/>
                <a:ea typeface="宋体" pitchFamily="2" charset="-122"/>
                <a:cs typeface="Arial"/>
              </a:rPr>
              <a:t>ASCII</a:t>
            </a:r>
            <a:r>
              <a:rPr sz="2800" spc="-4" dirty="0">
                <a:solidFill>
                  <a:srgbClr val="000000"/>
                </a:solidFill>
                <a:latin typeface="宋体" pitchFamily="2" charset="-122"/>
                <a:ea typeface="宋体" pitchFamily="2" charset="-122"/>
                <a:cs typeface="华文中宋"/>
              </a:rPr>
              <a:t>码传送时，一帧数据的组成是：前</a:t>
            </a:r>
            <a:r>
              <a:rPr sz="2800" spc="-9" dirty="0">
                <a:solidFill>
                  <a:srgbClr val="000000"/>
                </a:solidFill>
                <a:latin typeface="宋体" pitchFamily="2" charset="-122"/>
                <a:ea typeface="宋体" pitchFamily="2" charset="-122"/>
                <a:cs typeface="华文中宋"/>
              </a:rPr>
              <a:t>面</a:t>
            </a:r>
            <a:r>
              <a:rPr sz="2800" dirty="0">
                <a:solidFill>
                  <a:srgbClr val="000000"/>
                </a:solidFill>
                <a:latin typeface="宋体" pitchFamily="2" charset="-122"/>
                <a:ea typeface="宋体" pitchFamily="2" charset="-122"/>
                <a:cs typeface="Arial"/>
              </a:rPr>
              <a:t>1</a:t>
            </a:r>
            <a:r>
              <a:rPr sz="2800" spc="-4" dirty="0">
                <a:solidFill>
                  <a:srgbClr val="000000"/>
                </a:solidFill>
                <a:latin typeface="宋体" pitchFamily="2" charset="-122"/>
                <a:ea typeface="宋体" pitchFamily="2" charset="-122"/>
                <a:cs typeface="华文中宋"/>
              </a:rPr>
              <a:t>个起始位，接</a:t>
            </a:r>
            <a:r>
              <a:rPr sz="2800" spc="-9" dirty="0">
                <a:solidFill>
                  <a:srgbClr val="000000"/>
                </a:solidFill>
                <a:latin typeface="宋体" pitchFamily="2" charset="-122"/>
                <a:ea typeface="宋体" pitchFamily="2" charset="-122"/>
                <a:cs typeface="华文中宋"/>
              </a:rPr>
              <a:t>着</a:t>
            </a:r>
            <a:r>
              <a:rPr sz="2800" dirty="0">
                <a:solidFill>
                  <a:srgbClr val="000000"/>
                </a:solidFill>
                <a:latin typeface="宋体" pitchFamily="2" charset="-122"/>
                <a:ea typeface="宋体" pitchFamily="2" charset="-122"/>
                <a:cs typeface="Arial"/>
              </a:rPr>
              <a:t>7</a:t>
            </a:r>
            <a:r>
              <a:rPr sz="2800" dirty="0">
                <a:solidFill>
                  <a:srgbClr val="000000"/>
                </a:solidFill>
                <a:latin typeface="宋体" pitchFamily="2" charset="-122"/>
                <a:ea typeface="宋体" pitchFamily="2" charset="-122"/>
                <a:cs typeface="华文中宋"/>
              </a:rPr>
              <a:t>位</a:t>
            </a:r>
            <a:r>
              <a:rPr sz="2800" spc="-4" dirty="0">
                <a:solidFill>
                  <a:srgbClr val="000000"/>
                </a:solidFill>
                <a:latin typeface="宋体" pitchFamily="2" charset="-122"/>
                <a:ea typeface="宋体" pitchFamily="2" charset="-122"/>
                <a:cs typeface="Arial"/>
              </a:rPr>
              <a:t>ASCII</a:t>
            </a:r>
            <a:r>
              <a:rPr sz="2800" dirty="0">
                <a:solidFill>
                  <a:srgbClr val="000000"/>
                </a:solidFill>
                <a:latin typeface="宋体" pitchFamily="2" charset="-122"/>
                <a:ea typeface="宋体" pitchFamily="2" charset="-122"/>
                <a:cs typeface="华文中宋"/>
              </a:rPr>
              <a:t>编</a:t>
            </a:r>
            <a:r>
              <a:rPr sz="2800" spc="-4" dirty="0">
                <a:solidFill>
                  <a:srgbClr val="000000"/>
                </a:solidFill>
                <a:latin typeface="宋体" pitchFamily="2" charset="-122"/>
                <a:ea typeface="宋体" pitchFamily="2" charset="-122"/>
                <a:cs typeface="华文中宋"/>
              </a:rPr>
              <a:t>码，再接着一位奇偶校验位，最后一位停止位，共</a:t>
            </a:r>
            <a:r>
              <a:rPr sz="2800" dirty="0">
                <a:solidFill>
                  <a:srgbClr val="000000"/>
                </a:solidFill>
                <a:latin typeface="宋体" pitchFamily="2" charset="-122"/>
                <a:ea typeface="宋体" pitchFamily="2" charset="-122"/>
                <a:cs typeface="Arial"/>
              </a:rPr>
              <a:t>10</a:t>
            </a:r>
            <a:r>
              <a:rPr sz="2800" spc="4" dirty="0">
                <a:solidFill>
                  <a:srgbClr val="000000"/>
                </a:solidFill>
                <a:latin typeface="宋体" pitchFamily="2" charset="-122"/>
                <a:ea typeface="宋体" pitchFamily="2" charset="-122"/>
                <a:cs typeface="华文中宋"/>
              </a:rPr>
              <a:t>位。</a:t>
            </a:r>
            <a:endParaRPr lang="en-US" sz="2800" spc="4" dirty="0">
              <a:solidFill>
                <a:srgbClr val="000000"/>
              </a:solidFill>
              <a:latin typeface="宋体" pitchFamily="2" charset="-122"/>
              <a:ea typeface="宋体" pitchFamily="2" charset="-122"/>
              <a:cs typeface="华文中宋"/>
            </a:endParaRPr>
          </a:p>
          <a:p>
            <a:pPr marL="11128" marR="187502" indent="689363" eaLnBrk="0" fontAlgn="base" hangingPunct="0">
              <a:lnSpc>
                <a:spcPts val="2953"/>
              </a:lnSpc>
              <a:spcBef>
                <a:spcPts val="88"/>
              </a:spcBef>
              <a:spcAft>
                <a:spcPct val="0"/>
              </a:spcAft>
            </a:pPr>
            <a:endParaRPr lang="en-US" sz="2800" spc="4" dirty="0">
              <a:solidFill>
                <a:srgbClr val="000000"/>
              </a:solidFill>
              <a:latin typeface="宋体" pitchFamily="2" charset="-122"/>
              <a:ea typeface="宋体" pitchFamily="2" charset="-122"/>
              <a:cs typeface="华文中宋"/>
            </a:endParaRPr>
          </a:p>
          <a:p>
            <a:pPr marL="11128" marR="187502" indent="689363" eaLnBrk="0" fontAlgn="base" hangingPunct="0">
              <a:lnSpc>
                <a:spcPts val="2953"/>
              </a:lnSpc>
              <a:spcBef>
                <a:spcPts val="88"/>
              </a:spcBef>
              <a:spcAft>
                <a:spcPct val="0"/>
              </a:spcAft>
            </a:pPr>
            <a:endParaRPr sz="2800" dirty="0">
              <a:solidFill>
                <a:srgbClr val="000000"/>
              </a:solidFill>
              <a:latin typeface="宋体" pitchFamily="2" charset="-122"/>
              <a:ea typeface="宋体" pitchFamily="2" charset="-122"/>
              <a:cs typeface="华文中宋"/>
            </a:endParaRP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127</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CACB064A-DA25-4DD9-92EE-70D21E535DCD}"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429823"/>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
        <p:nvSpPr>
          <p:cNvPr id="8" name="矩形 7"/>
          <p:cNvSpPr/>
          <p:nvPr/>
        </p:nvSpPr>
        <p:spPr>
          <a:xfrm>
            <a:off x="1847529" y="3645024"/>
            <a:ext cx="8640959" cy="523220"/>
          </a:xfrm>
          <a:prstGeom prst="rect">
            <a:avLst/>
          </a:prstGeom>
        </p:spPr>
        <p:txBody>
          <a:bodyPr wrap="square">
            <a:spAutoFit/>
          </a:bodyPr>
          <a:lstStyle/>
          <a:p>
            <a:pPr eaLnBrk="0" fontAlgn="base" hangingPunct="0">
              <a:spcBef>
                <a:spcPct val="0"/>
              </a:spcBef>
              <a:spcAft>
                <a:spcPct val="0"/>
              </a:spcAft>
            </a:pPr>
            <a:r>
              <a:rPr lang="zh-CN" altLang="en-US" sz="2800" spc="-4" dirty="0">
                <a:solidFill>
                  <a:srgbClr val="FF0000"/>
                </a:solidFill>
                <a:latin typeface="宋体" pitchFamily="2" charset="-122"/>
                <a:ea typeface="宋体" pitchFamily="2" charset="-122"/>
                <a:cs typeface="华文中宋"/>
              </a:rPr>
              <a:t>停止位</a:t>
            </a:r>
            <a:r>
              <a:rPr lang="zh-CN" altLang="en-US" sz="2800" spc="-4" dirty="0">
                <a:solidFill>
                  <a:srgbClr val="000000"/>
                </a:solidFill>
                <a:latin typeface="宋体" pitchFamily="2" charset="-122"/>
                <a:ea typeface="宋体" pitchFamily="2" charset="-122"/>
                <a:cs typeface="华文中宋"/>
              </a:rPr>
              <a:t>又叫保护时间，常用</a:t>
            </a:r>
            <a:r>
              <a:rPr lang="en-US" altLang="zh-CN" sz="2800" spc="-4" dirty="0">
                <a:solidFill>
                  <a:srgbClr val="000000"/>
                </a:solidFill>
                <a:latin typeface="宋体" pitchFamily="2" charset="-122"/>
                <a:ea typeface="宋体" pitchFamily="2" charset="-122"/>
                <a:cs typeface="华文中宋"/>
              </a:rPr>
              <a:t>1/2</a:t>
            </a:r>
            <a:r>
              <a:rPr lang="zh-CN" altLang="en-US" sz="2800" spc="-4" dirty="0">
                <a:solidFill>
                  <a:srgbClr val="000000"/>
                </a:solidFill>
                <a:latin typeface="宋体" pitchFamily="2" charset="-122"/>
                <a:ea typeface="宋体" pitchFamily="2" charset="-122"/>
                <a:cs typeface="华文中宋"/>
              </a:rPr>
              <a:t>位</a:t>
            </a:r>
            <a:endParaRPr lang="zh-CN" altLang="en-US" sz="2800" b="1" dirty="0">
              <a:solidFill>
                <a:srgbClr val="000000"/>
              </a:solidFill>
              <a:latin typeface="Arial" panose="020B0604020202020204" pitchFamily="34" charset="0"/>
              <a:ea typeface="仿宋_GB2312" pitchFamily="49" charset="-122"/>
            </a:endParaRPr>
          </a:p>
        </p:txBody>
      </p:sp>
    </p:spTree>
    <p:extLst>
      <p:ext uri="{BB962C8B-B14F-4D97-AF65-F5344CB8AC3E}">
        <p14:creationId xmlns:p14="http://schemas.microsoft.com/office/powerpoint/2010/main" val="18181719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kumimoji="1" lang="en-US" altLang="zh-CN" sz="2400" b="0" dirty="0">
                <a:solidFill>
                  <a:schemeClr val="tx1"/>
                </a:solidFill>
                <a:latin typeface="宋体" pitchFamily="2" charset="-122"/>
                <a:ea typeface="宋体" pitchFamily="2" charset="-122"/>
              </a:rPr>
              <a:t>(2) </a:t>
            </a:r>
            <a:r>
              <a:rPr kumimoji="1" lang="zh-CN" altLang="en-US" sz="2400" b="0" dirty="0">
                <a:solidFill>
                  <a:schemeClr val="tx1"/>
                </a:solidFill>
                <a:latin typeface="宋体" pitchFamily="2" charset="-122"/>
                <a:ea typeface="宋体" pitchFamily="2" charset="-122"/>
              </a:rPr>
              <a:t>同步协议</a:t>
            </a:r>
            <a:endParaRPr kumimoji="1" lang="en-US" altLang="zh-CN" sz="2400" b="0" dirty="0">
              <a:solidFill>
                <a:schemeClr val="tx1"/>
              </a:solidFill>
              <a:latin typeface="宋体" pitchFamily="2" charset="-122"/>
              <a:ea typeface="宋体" pitchFamily="2" charset="-122"/>
            </a:endParaRPr>
          </a:p>
          <a:p>
            <a:pPr lvl="1"/>
            <a:r>
              <a:rPr lang="zh-CN" altLang="en-US" sz="2400" b="0" dirty="0">
                <a:latin typeface="宋体" pitchFamily="2" charset="-122"/>
                <a:ea typeface="宋体" pitchFamily="2" charset="-122"/>
              </a:rPr>
              <a:t>有面向字符和面向比特两种</a:t>
            </a:r>
            <a:endParaRPr lang="en-US" altLang="zh-CN" sz="2400" b="0" dirty="0">
              <a:latin typeface="宋体" pitchFamily="2" charset="-122"/>
              <a:ea typeface="宋体" pitchFamily="2" charset="-122"/>
            </a:endParaRPr>
          </a:p>
          <a:p>
            <a:pPr lvl="1"/>
            <a:r>
              <a:rPr lang="zh-CN" altLang="en-US" sz="2400" b="0" dirty="0">
                <a:latin typeface="宋体" pitchFamily="2" charset="-122"/>
                <a:ea typeface="宋体" pitchFamily="2" charset="-122"/>
              </a:rPr>
              <a:t>①为了提高通信效率可以采用同步通信方式。同步传输采用字符块的方式，减少每一个字符的控制和错误检测数据位， 因而可以具有较高的传输速率。</a:t>
            </a:r>
          </a:p>
          <a:p>
            <a:pPr lvl="1"/>
            <a:r>
              <a:rPr lang="zh-CN" altLang="en-US" sz="2400" b="0" dirty="0">
                <a:latin typeface="宋体" pitchFamily="2" charset="-122"/>
                <a:ea typeface="宋体" pitchFamily="2" charset="-122"/>
              </a:rPr>
              <a:t>②与异步方式不同的是，同步通信方式不仅在字符的本身之间是同步的，而且在字符与字符之间的时序仍然是同步的，</a:t>
            </a:r>
          </a:p>
          <a:p>
            <a:pPr lvl="1">
              <a:buNone/>
            </a:pPr>
            <a:r>
              <a:rPr lang="zh-CN" altLang="en-US" sz="2400" b="0" dirty="0">
                <a:latin typeface="宋体" pitchFamily="2" charset="-122"/>
                <a:ea typeface="宋体" pitchFamily="2" charset="-122"/>
              </a:rPr>
              <a:t>  即同步方式是将许多的字符聚集成一字符块后，在每块信息 </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常称之为信息帧</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之前要加上</a:t>
            </a:r>
            <a:r>
              <a:rPr lang="en-US" altLang="zh-CN" sz="2400" b="0" dirty="0">
                <a:latin typeface="宋体" pitchFamily="2" charset="-122"/>
                <a:ea typeface="宋体" pitchFamily="2" charset="-122"/>
              </a:rPr>
              <a:t>1</a:t>
            </a:r>
            <a:r>
              <a:rPr lang="zh-CN" altLang="en-US" sz="2400" b="0" dirty="0">
                <a:latin typeface="宋体" pitchFamily="2" charset="-122"/>
                <a:ea typeface="宋体" pitchFamily="2" charset="-122"/>
              </a:rPr>
              <a:t>～</a:t>
            </a:r>
            <a:r>
              <a:rPr lang="en-US" altLang="zh-CN" sz="2400" b="0" dirty="0">
                <a:latin typeface="宋体" pitchFamily="2" charset="-122"/>
                <a:ea typeface="宋体" pitchFamily="2" charset="-122"/>
              </a:rPr>
              <a:t>2</a:t>
            </a:r>
            <a:r>
              <a:rPr lang="zh-CN" altLang="en-US" sz="2400" b="0" dirty="0">
                <a:latin typeface="宋体" pitchFamily="2" charset="-122"/>
                <a:ea typeface="宋体" pitchFamily="2" charset="-122"/>
              </a:rPr>
              <a:t>个同步字符，字符块之后再加入适当的错误检测数据才传送出去。在同步通信时必须连续传输，不允许有间隙，在传输线上没有字符传输时，要发送专用的”空闲”字符或同步字符</a:t>
            </a:r>
          </a:p>
        </p:txBody>
      </p:sp>
      <p:sp>
        <p:nvSpPr>
          <p:cNvPr id="4" name="Footer Placeholder 3"/>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5" name="Date Placeholder 4"/>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13C4933B-DF2E-4ED5-8E08-329124C879E2}"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6" name="Slide Number Placeholder 5"/>
          <p:cNvSpPr>
            <a:spLocks noGrp="1"/>
          </p:cNvSpPr>
          <p:nvPr>
            <p:ph type="sldNum" sz="quarter" idx="4294967295"/>
          </p:nvPr>
        </p:nvSpPr>
        <p:spPr>
          <a:xfrm>
            <a:off x="9081376" y="6604853"/>
            <a:ext cx="1584344" cy="276161"/>
          </a:xfrm>
          <a:prstGeom prst="rect">
            <a:avLst/>
          </a:prstGeom>
        </p:spPr>
        <p:txBody>
          <a:bodyPr vert="horz" wrap="square" lIns="80120" tIns="40060" rIns="80120" bIns="40060" numCol="1" anchor="ctr" anchorCtr="0" compatLnSpc="1">
            <a:prstTxWarp prst="textNoShape">
              <a:avLst/>
            </a:prstTxWarp>
          </a:bodyPr>
          <a:lstStyle/>
          <a:p>
            <a:pPr marL="84571"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84571" eaLnBrk="0" fontAlgn="base" hangingPunct="0">
                <a:spcAft>
                  <a:spcPct val="0"/>
                </a:spcAft>
                <a:buClr>
                  <a:srgbClr val="FFFFFF"/>
                </a:buClr>
              </a:pPr>
              <a:t>128</a:t>
            </a:fld>
            <a:endParaRPr lang="zh-CN" altLang="en-US" b="1" dirty="0">
              <a:solidFill>
                <a:prstClr val="white"/>
              </a:solidFill>
              <a:latin typeface="Times New Roman" panose="02020603050405020304" pitchFamily="18" charset="0"/>
            </a:endParaRPr>
          </a:p>
        </p:txBody>
      </p:sp>
      <p:sp>
        <p:nvSpPr>
          <p:cNvPr id="7" name="Title 7"/>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7048143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03513" y="986242"/>
            <a:ext cx="7928789" cy="570403"/>
          </a:xfrm>
          <a:prstGeom prst="rect">
            <a:avLst/>
          </a:prstGeom>
        </p:spPr>
        <p:txBody>
          <a:bodyPr vert="horz" wrap="square" lIns="0" tIns="0" rIns="0" bIns="0" numCol="1" rtlCol="0" anchor="ctr" anchorCtr="0" compatLnSpc="1">
            <a:prstTxWarp prst="textNoShape">
              <a:avLst/>
            </a:prstTxWarp>
            <a:noAutofit/>
          </a:bodyPr>
          <a:lstStyle/>
          <a:p>
            <a:pPr marL="65097"/>
            <a:r>
              <a:rPr sz="2100" spc="-4" dirty="0">
                <a:latin typeface="宋体" pitchFamily="2" charset="-122"/>
                <a:ea typeface="宋体" pitchFamily="2" charset="-122"/>
                <a:cs typeface="Arial"/>
              </a:rPr>
              <a:t>4</a:t>
            </a:r>
            <a:r>
              <a:rPr lang="en-US" altLang="zh-CN" sz="2100" dirty="0">
                <a:latin typeface="宋体" pitchFamily="2" charset="-122"/>
                <a:ea typeface="宋体" pitchFamily="2" charset="-122"/>
                <a:cs typeface="Arial"/>
              </a:rPr>
              <a:t>)</a:t>
            </a:r>
            <a:r>
              <a:rPr sz="2100" spc="-4" dirty="0">
                <a:latin typeface="宋体" pitchFamily="2" charset="-122"/>
                <a:ea typeface="宋体" pitchFamily="2" charset="-122"/>
                <a:cs typeface="Arial"/>
              </a:rPr>
              <a:t> </a:t>
            </a:r>
            <a:r>
              <a:rPr sz="2100" dirty="0">
                <a:latin typeface="宋体" pitchFamily="2" charset="-122"/>
                <a:ea typeface="宋体" pitchFamily="2" charset="-122"/>
                <a:cs typeface="华文中宋"/>
              </a:rPr>
              <a:t>信息的校验方式</a:t>
            </a:r>
          </a:p>
        </p:txBody>
      </p:sp>
      <p:sp>
        <p:nvSpPr>
          <p:cNvPr id="5" name="object 5"/>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129</a:t>
            </a:fld>
            <a:endParaRPr lang="en-US" altLang="zh-CN" b="1" dirty="0">
              <a:solidFill>
                <a:prstClr val="white"/>
              </a:solidFill>
              <a:latin typeface="Times New Roman" panose="02020603050405020304" pitchFamily="18" charset="0"/>
            </a:endParaRPr>
          </a:p>
        </p:txBody>
      </p:sp>
      <p:sp>
        <p:nvSpPr>
          <p:cNvPr id="4" name="object 4"/>
          <p:cNvSpPr txBox="1"/>
          <p:nvPr/>
        </p:nvSpPr>
        <p:spPr>
          <a:xfrm>
            <a:off x="1775520" y="1489545"/>
            <a:ext cx="8712968" cy="4839147"/>
          </a:xfrm>
          <a:prstGeom prst="rect">
            <a:avLst/>
          </a:prstGeom>
        </p:spPr>
        <p:txBody>
          <a:bodyPr vert="horz" wrap="square" lIns="0" tIns="0" rIns="0" bIns="0" rtlCol="0">
            <a:noAutofit/>
          </a:bodyPr>
          <a:lstStyle/>
          <a:p>
            <a:pPr marL="11128" marR="11128" indent="489064" eaLnBrk="0" fontAlgn="base" hangingPunct="0">
              <a:spcBef>
                <a:spcPct val="0"/>
              </a:spcBef>
              <a:spcAft>
                <a:spcPct val="0"/>
              </a:spcAft>
            </a:pPr>
            <a:r>
              <a:rPr sz="2400" spc="-18" dirty="0">
                <a:solidFill>
                  <a:srgbClr val="000000"/>
                </a:solidFill>
                <a:latin typeface="宋体" pitchFamily="2" charset="-122"/>
                <a:ea typeface="宋体" pitchFamily="2" charset="-122"/>
                <a:cs typeface="华文中宋"/>
              </a:rPr>
              <a:t>串行数据在传输途中，由干扰引起误码是在所难免的。</a:t>
            </a:r>
            <a:r>
              <a:rPr sz="2400" spc="-18" dirty="0" err="1">
                <a:solidFill>
                  <a:srgbClr val="000000"/>
                </a:solidFill>
                <a:latin typeface="宋体" pitchFamily="2" charset="-122"/>
                <a:ea typeface="宋体" pitchFamily="2" charset="-122"/>
                <a:cs typeface="华文中宋"/>
              </a:rPr>
              <a:t>如何发现传输中的错误叫</a:t>
            </a:r>
            <a:r>
              <a:rPr sz="2400" spc="-18" dirty="0" err="1">
                <a:solidFill>
                  <a:srgbClr val="FF0000"/>
                </a:solidFill>
                <a:latin typeface="宋体" pitchFamily="2" charset="-122"/>
                <a:ea typeface="宋体" pitchFamily="2" charset="-122"/>
                <a:cs typeface="华文中宋"/>
              </a:rPr>
              <a:t>检</a:t>
            </a:r>
            <a:r>
              <a:rPr sz="2400" spc="-13" dirty="0" err="1">
                <a:solidFill>
                  <a:srgbClr val="FF0000"/>
                </a:solidFill>
                <a:latin typeface="宋体" pitchFamily="2" charset="-122"/>
                <a:ea typeface="宋体" pitchFamily="2" charset="-122"/>
                <a:cs typeface="华文中宋"/>
              </a:rPr>
              <a:t>错</a:t>
            </a:r>
            <a:r>
              <a:rPr sz="2400" spc="-18" dirty="0" err="1">
                <a:solidFill>
                  <a:srgbClr val="000000"/>
                </a:solidFill>
                <a:latin typeface="宋体" pitchFamily="2" charset="-122"/>
                <a:ea typeface="宋体" pitchFamily="2" charset="-122"/>
                <a:cs typeface="华文中宋"/>
              </a:rPr>
              <a:t>；发现错误后，如何消除错误叫</a:t>
            </a:r>
            <a:r>
              <a:rPr sz="2400" spc="-13" dirty="0" err="1">
                <a:solidFill>
                  <a:srgbClr val="FF0000"/>
                </a:solidFill>
                <a:latin typeface="宋体" pitchFamily="2" charset="-122"/>
                <a:ea typeface="宋体" pitchFamily="2" charset="-122"/>
                <a:cs typeface="华文中宋"/>
              </a:rPr>
              <a:t>纠</a:t>
            </a:r>
            <a:r>
              <a:rPr sz="2400" spc="-18" dirty="0" err="1">
                <a:solidFill>
                  <a:srgbClr val="FF0000"/>
                </a:solidFill>
                <a:latin typeface="宋体" pitchFamily="2" charset="-122"/>
                <a:ea typeface="宋体" pitchFamily="2" charset="-122"/>
                <a:cs typeface="华文中宋"/>
              </a:rPr>
              <a:t>错</a:t>
            </a:r>
            <a:r>
              <a:rPr sz="2400" spc="-1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sz="2400" spc="-13" dirty="0">
                <a:solidFill>
                  <a:srgbClr val="000000"/>
                </a:solidFill>
                <a:latin typeface="宋体" pitchFamily="2" charset="-122"/>
                <a:ea typeface="宋体" pitchFamily="2" charset="-122"/>
                <a:cs typeface="Arial"/>
              </a:rPr>
              <a:t>(1</a:t>
            </a:r>
            <a:r>
              <a:rPr sz="2400" spc="-9" dirty="0">
                <a:solidFill>
                  <a:srgbClr val="000000"/>
                </a:solidFill>
                <a:latin typeface="宋体" pitchFamily="2" charset="-122"/>
                <a:ea typeface="宋体" pitchFamily="2" charset="-122"/>
                <a:cs typeface="Arial"/>
              </a:rPr>
              <a:t>)</a:t>
            </a:r>
            <a:r>
              <a:rPr sz="2400" spc="-4" dirty="0">
                <a:solidFill>
                  <a:srgbClr val="000000"/>
                </a:solidFill>
                <a:latin typeface="宋体" pitchFamily="2" charset="-122"/>
                <a:ea typeface="宋体" pitchFamily="2" charset="-122"/>
                <a:cs typeface="Arial"/>
              </a:rPr>
              <a:t> </a:t>
            </a:r>
            <a:r>
              <a:rPr sz="2400" spc="-18" dirty="0" err="1">
                <a:solidFill>
                  <a:srgbClr val="FF0000"/>
                </a:solidFill>
                <a:latin typeface="宋体" pitchFamily="2" charset="-122"/>
                <a:ea typeface="宋体" pitchFamily="2" charset="-122"/>
                <a:cs typeface="华文中宋"/>
              </a:rPr>
              <a:t>奇偶校验</a:t>
            </a:r>
            <a:endParaRPr lang="en-US" sz="2400" dirty="0">
              <a:solidFill>
                <a:srgbClr val="FF0000"/>
              </a:solidFill>
              <a:latin typeface="宋体" pitchFamily="2" charset="-122"/>
              <a:ea typeface="宋体" pitchFamily="2" charset="-122"/>
              <a:cs typeface="华文中宋"/>
            </a:endParaRPr>
          </a:p>
          <a:p>
            <a:pPr marL="11128" eaLnBrk="0" fontAlgn="base" hangingPunct="0">
              <a:spcBef>
                <a:spcPct val="0"/>
              </a:spcBef>
              <a:spcAft>
                <a:spcPct val="0"/>
              </a:spcAft>
            </a:pPr>
            <a:r>
              <a:rPr lang="en-US" sz="2400" spc="-18" dirty="0">
                <a:solidFill>
                  <a:srgbClr val="000000"/>
                </a:solidFill>
                <a:latin typeface="宋体" pitchFamily="2" charset="-122"/>
                <a:ea typeface="宋体" pitchFamily="2" charset="-122"/>
                <a:cs typeface="华文中宋"/>
              </a:rPr>
              <a:t>	</a:t>
            </a:r>
            <a:r>
              <a:rPr sz="2400" spc="-18" dirty="0">
                <a:solidFill>
                  <a:srgbClr val="FF0000"/>
                </a:solidFill>
                <a:latin typeface="宋体" pitchFamily="2" charset="-122"/>
                <a:ea typeface="宋体" pitchFamily="2" charset="-122"/>
                <a:cs typeface="华文中宋"/>
              </a:rPr>
              <a:t>偶校验</a:t>
            </a:r>
            <a:r>
              <a:rPr sz="2400" spc="-18" dirty="0">
                <a:solidFill>
                  <a:srgbClr val="000000"/>
                </a:solidFill>
                <a:latin typeface="宋体" pitchFamily="2" charset="-122"/>
                <a:ea typeface="宋体" pitchFamily="2" charset="-122"/>
                <a:cs typeface="华文中宋"/>
              </a:rPr>
              <a:t>就是要使字符加上校验位有偶数</a:t>
            </a:r>
            <a:r>
              <a:rPr sz="2400" spc="-22" dirty="0">
                <a:solidFill>
                  <a:srgbClr val="000000"/>
                </a:solidFill>
                <a:latin typeface="宋体" pitchFamily="2" charset="-122"/>
                <a:ea typeface="宋体" pitchFamily="2" charset="-122"/>
                <a:cs typeface="华文中宋"/>
              </a:rPr>
              <a:t>个</a:t>
            </a:r>
            <a:r>
              <a:rPr sz="2400" spc="-13" dirty="0">
                <a:solidFill>
                  <a:srgbClr val="000000"/>
                </a:solidFill>
                <a:latin typeface="宋体" pitchFamily="2" charset="-122"/>
                <a:ea typeface="宋体" pitchFamily="2" charset="-122"/>
                <a:cs typeface="Arial"/>
              </a:rPr>
              <a:t>“1”</a:t>
            </a:r>
            <a:r>
              <a:rPr sz="2400" spc="-18" dirty="0">
                <a:solidFill>
                  <a:srgbClr val="000000"/>
                </a:solidFill>
                <a:latin typeface="宋体" pitchFamily="2" charset="-122"/>
                <a:ea typeface="宋体" pitchFamily="2" charset="-122"/>
                <a:cs typeface="华文中宋"/>
              </a:rPr>
              <a:t>；</a:t>
            </a:r>
            <a:endParaRPr lang="en-US" sz="2400" spc="-18"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lang="en-US" sz="2400" spc="-18" dirty="0">
                <a:solidFill>
                  <a:srgbClr val="000000"/>
                </a:solidFill>
                <a:latin typeface="宋体" pitchFamily="2" charset="-122"/>
                <a:ea typeface="宋体" pitchFamily="2" charset="-122"/>
                <a:cs typeface="华文中宋"/>
              </a:rPr>
              <a:t>	</a:t>
            </a:r>
            <a:r>
              <a:rPr sz="2400" spc="-18" dirty="0" err="1">
                <a:solidFill>
                  <a:srgbClr val="FF0000"/>
                </a:solidFill>
                <a:latin typeface="宋体" pitchFamily="2" charset="-122"/>
                <a:ea typeface="宋体" pitchFamily="2" charset="-122"/>
                <a:cs typeface="华文中宋"/>
              </a:rPr>
              <a:t>奇校验</a:t>
            </a:r>
            <a:r>
              <a:rPr sz="2400" spc="-18" dirty="0" err="1">
                <a:solidFill>
                  <a:srgbClr val="000000"/>
                </a:solidFill>
                <a:latin typeface="宋体" pitchFamily="2" charset="-122"/>
                <a:ea typeface="宋体" pitchFamily="2" charset="-122"/>
                <a:cs typeface="华文中宋"/>
              </a:rPr>
              <a:t>就是要</a:t>
            </a:r>
            <a:r>
              <a:rPr sz="2400" spc="-18" dirty="0">
                <a:solidFill>
                  <a:srgbClr val="000000"/>
                </a:solidFill>
                <a:latin typeface="宋体" pitchFamily="2" charset="-122"/>
                <a:ea typeface="宋体" pitchFamily="2" charset="-122"/>
                <a:cs typeface="华文中宋"/>
              </a:rPr>
              <a:t> 使字符加上校验位有奇数个</a:t>
            </a:r>
            <a:r>
              <a:rPr sz="2400" spc="-13" dirty="0">
                <a:solidFill>
                  <a:srgbClr val="000000"/>
                </a:solidFill>
                <a:latin typeface="宋体" pitchFamily="2" charset="-122"/>
                <a:ea typeface="宋体" pitchFamily="2" charset="-122"/>
                <a:cs typeface="Arial"/>
              </a:rPr>
              <a:t>“1”</a:t>
            </a:r>
            <a:r>
              <a:rPr sz="2400" spc="-1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sz="2400" spc="-13" dirty="0">
                <a:solidFill>
                  <a:srgbClr val="000000"/>
                </a:solidFill>
                <a:latin typeface="宋体" pitchFamily="2" charset="-122"/>
                <a:ea typeface="宋体" pitchFamily="2" charset="-122"/>
                <a:cs typeface="Arial"/>
              </a:rPr>
              <a:t>(2</a:t>
            </a:r>
            <a:r>
              <a:rPr sz="2400" spc="-9" dirty="0">
                <a:solidFill>
                  <a:srgbClr val="000000"/>
                </a:solidFill>
                <a:latin typeface="宋体" pitchFamily="2" charset="-122"/>
                <a:ea typeface="宋体" pitchFamily="2" charset="-122"/>
                <a:cs typeface="Arial"/>
              </a:rPr>
              <a:t>)</a:t>
            </a:r>
            <a:r>
              <a:rPr sz="2400" spc="-4" dirty="0">
                <a:solidFill>
                  <a:srgbClr val="000000"/>
                </a:solidFill>
                <a:latin typeface="宋体" pitchFamily="2" charset="-122"/>
                <a:ea typeface="宋体" pitchFamily="2" charset="-122"/>
                <a:cs typeface="Arial"/>
              </a:rPr>
              <a:t> </a:t>
            </a:r>
            <a:r>
              <a:rPr sz="2400" spc="-18" dirty="0">
                <a:solidFill>
                  <a:srgbClr val="FF0000"/>
                </a:solidFill>
                <a:latin typeface="宋体" pitchFamily="2" charset="-122"/>
                <a:ea typeface="宋体" pitchFamily="2" charset="-122"/>
                <a:cs typeface="华文中宋"/>
              </a:rPr>
              <a:t>循环冗余码校验</a:t>
            </a:r>
            <a:r>
              <a:rPr sz="2400" spc="-13" dirty="0">
                <a:solidFill>
                  <a:srgbClr val="FF0000"/>
                </a:solidFill>
                <a:latin typeface="宋体" pitchFamily="2" charset="-122"/>
                <a:ea typeface="宋体" pitchFamily="2" charset="-122"/>
                <a:cs typeface="Arial"/>
              </a:rPr>
              <a:t>CRC </a:t>
            </a:r>
            <a:r>
              <a:rPr sz="2400" spc="-9" dirty="0">
                <a:solidFill>
                  <a:srgbClr val="000000"/>
                </a:solidFill>
                <a:latin typeface="宋体" pitchFamily="2" charset="-122"/>
                <a:ea typeface="宋体" pitchFamily="2" charset="-122"/>
                <a:cs typeface="Arial"/>
              </a:rPr>
              <a:t>(Cyclic</a:t>
            </a:r>
            <a:r>
              <a:rPr sz="2400" spc="-4" dirty="0">
                <a:solidFill>
                  <a:srgbClr val="000000"/>
                </a:solidFill>
                <a:latin typeface="宋体" pitchFamily="2" charset="-122"/>
                <a:ea typeface="宋体" pitchFamily="2" charset="-122"/>
                <a:cs typeface="Arial"/>
              </a:rPr>
              <a:t> </a:t>
            </a:r>
            <a:r>
              <a:rPr sz="2400" spc="-13" dirty="0">
                <a:solidFill>
                  <a:srgbClr val="000000"/>
                </a:solidFill>
                <a:latin typeface="宋体" pitchFamily="2" charset="-122"/>
                <a:ea typeface="宋体" pitchFamily="2" charset="-122"/>
                <a:cs typeface="Arial"/>
              </a:rPr>
              <a:t>Redundancy Check)</a:t>
            </a:r>
            <a:endParaRPr sz="2400" dirty="0">
              <a:solidFill>
                <a:srgbClr val="000000"/>
              </a:solidFill>
              <a:latin typeface="宋体" pitchFamily="2" charset="-122"/>
              <a:ea typeface="宋体" pitchFamily="2" charset="-122"/>
              <a:cs typeface="Arial"/>
            </a:endParaRPr>
          </a:p>
          <a:p>
            <a:pPr marL="11128" marR="48405" indent="489064" eaLnBrk="0" fontAlgn="base" hangingPunct="0">
              <a:spcBef>
                <a:spcPct val="0"/>
              </a:spcBef>
              <a:spcAft>
                <a:spcPct val="0"/>
              </a:spcAft>
            </a:pPr>
            <a:r>
              <a:rPr sz="2400" spc="-18" dirty="0">
                <a:solidFill>
                  <a:srgbClr val="000000"/>
                </a:solidFill>
                <a:latin typeface="宋体" pitchFamily="2" charset="-122"/>
                <a:ea typeface="宋体" pitchFamily="2" charset="-122"/>
                <a:cs typeface="华文中宋"/>
              </a:rPr>
              <a:t>高级的通信协</a:t>
            </a:r>
            <a:r>
              <a:rPr sz="2400" spc="-13" dirty="0">
                <a:solidFill>
                  <a:srgbClr val="000000"/>
                </a:solidFill>
                <a:latin typeface="宋体" pitchFamily="2" charset="-122"/>
                <a:ea typeface="宋体" pitchFamily="2" charset="-122"/>
                <a:cs typeface="华文中宋"/>
              </a:rPr>
              <a:t>议</a:t>
            </a:r>
            <a:r>
              <a:rPr sz="2400" spc="-18" dirty="0">
                <a:solidFill>
                  <a:srgbClr val="000000"/>
                </a:solidFill>
                <a:latin typeface="宋体" pitchFamily="2" charset="-122"/>
                <a:ea typeface="宋体" pitchFamily="2" charset="-122"/>
                <a:cs typeface="Arial"/>
              </a:rPr>
              <a:t>(</a:t>
            </a:r>
            <a:r>
              <a:rPr sz="2400" spc="-18" dirty="0">
                <a:solidFill>
                  <a:srgbClr val="000000"/>
                </a:solidFill>
                <a:latin typeface="宋体" pitchFamily="2" charset="-122"/>
                <a:ea typeface="宋体" pitchFamily="2" charset="-122"/>
                <a:cs typeface="华文中宋"/>
              </a:rPr>
              <a:t>如同步串行通信协议</a:t>
            </a:r>
            <a:r>
              <a:rPr sz="2400" spc="-18" dirty="0">
                <a:solidFill>
                  <a:srgbClr val="000000"/>
                </a:solidFill>
                <a:latin typeface="宋体" pitchFamily="2" charset="-122"/>
                <a:ea typeface="宋体" pitchFamily="2" charset="-122"/>
                <a:cs typeface="Arial"/>
              </a:rPr>
              <a:t>)</a:t>
            </a:r>
            <a:r>
              <a:rPr sz="2400" spc="-18" dirty="0" err="1">
                <a:solidFill>
                  <a:srgbClr val="000000"/>
                </a:solidFill>
                <a:latin typeface="宋体" pitchFamily="2" charset="-122"/>
                <a:ea typeface="宋体" pitchFamily="2" charset="-122"/>
                <a:cs typeface="华文中宋"/>
              </a:rPr>
              <a:t>中一般采用循环冗余</a:t>
            </a:r>
            <a:r>
              <a:rPr sz="2400" spc="-13" dirty="0" err="1">
                <a:solidFill>
                  <a:srgbClr val="000000"/>
                </a:solidFill>
                <a:latin typeface="宋体" pitchFamily="2" charset="-122"/>
                <a:ea typeface="宋体" pitchFamily="2" charset="-122"/>
                <a:cs typeface="华文中宋"/>
              </a:rPr>
              <a:t>码</a:t>
            </a:r>
            <a:r>
              <a:rPr sz="2400" spc="-9" dirty="0" err="1">
                <a:solidFill>
                  <a:srgbClr val="000000"/>
                </a:solidFill>
                <a:latin typeface="宋体" pitchFamily="2" charset="-122"/>
                <a:ea typeface="宋体" pitchFamily="2" charset="-122"/>
                <a:cs typeface="Arial"/>
              </a:rPr>
              <a:t>CR</a:t>
            </a:r>
            <a:r>
              <a:rPr sz="2400" spc="-18" dirty="0" err="1">
                <a:solidFill>
                  <a:srgbClr val="000000"/>
                </a:solidFill>
                <a:latin typeface="宋体" pitchFamily="2" charset="-122"/>
                <a:ea typeface="宋体" pitchFamily="2" charset="-122"/>
                <a:cs typeface="Arial"/>
              </a:rPr>
              <a:t>C</a:t>
            </a:r>
            <a:r>
              <a:rPr sz="2400" spc="-18" dirty="0" err="1">
                <a:solidFill>
                  <a:srgbClr val="000000"/>
                </a:solidFill>
                <a:latin typeface="宋体" pitchFamily="2" charset="-122"/>
                <a:ea typeface="宋体" pitchFamily="2" charset="-122"/>
                <a:cs typeface="华文中宋"/>
              </a:rPr>
              <a:t>检错，以自动纠错的方法纠错</a:t>
            </a:r>
            <a:r>
              <a:rPr sz="2400" spc="-18" dirty="0">
                <a:solidFill>
                  <a:srgbClr val="000000"/>
                </a:solidFill>
                <a:latin typeface="宋体" pitchFamily="2" charset="-122"/>
                <a:ea typeface="宋体" pitchFamily="2" charset="-122"/>
                <a:cs typeface="华文中宋"/>
              </a:rPr>
              <a:t>。</a:t>
            </a:r>
            <a:endParaRPr lang="en-US" sz="2400" spc="-18" dirty="0">
              <a:solidFill>
                <a:srgbClr val="000000"/>
              </a:solidFill>
              <a:latin typeface="宋体" pitchFamily="2" charset="-122"/>
              <a:ea typeface="宋体" pitchFamily="2" charset="-122"/>
              <a:cs typeface="华文中宋"/>
            </a:endParaRPr>
          </a:p>
          <a:p>
            <a:pPr marL="11128" marR="48405" indent="489064" eaLnBrk="0" fontAlgn="base" hangingPunct="0">
              <a:spcBef>
                <a:spcPct val="0"/>
              </a:spcBef>
              <a:spcAft>
                <a:spcPct val="0"/>
              </a:spcAft>
            </a:pPr>
            <a:endParaRPr lang="en-US" sz="2400" spc="-18" dirty="0">
              <a:solidFill>
                <a:srgbClr val="000000"/>
              </a:solidFill>
              <a:latin typeface="宋体" pitchFamily="2" charset="-122"/>
              <a:ea typeface="宋体" pitchFamily="2" charset="-122"/>
              <a:cs typeface="华文中宋"/>
            </a:endParaRPr>
          </a:p>
          <a:p>
            <a:pPr marL="11128" eaLnBrk="0" fontAlgn="base" hangingPunct="0">
              <a:lnSpc>
                <a:spcPts val="2510"/>
              </a:lnSpc>
              <a:spcBef>
                <a:spcPct val="0"/>
              </a:spcBef>
              <a:spcAft>
                <a:spcPct val="0"/>
              </a:spcAft>
            </a:pPr>
            <a:r>
              <a:rPr sz="2400" b="1" spc="-4" dirty="0">
                <a:solidFill>
                  <a:srgbClr val="000000"/>
                </a:solidFill>
                <a:latin typeface="宋体" pitchFamily="2" charset="-122"/>
                <a:ea typeface="宋体" pitchFamily="2" charset="-122"/>
                <a:cs typeface="Arial"/>
              </a:rPr>
              <a:t>5</a:t>
            </a:r>
            <a:r>
              <a:rPr lang="en-US" sz="2400" b="1" dirty="0">
                <a:solidFill>
                  <a:srgbClr val="000000"/>
                </a:solidFill>
                <a:latin typeface="宋体" pitchFamily="2" charset="-122"/>
                <a:ea typeface="宋体" pitchFamily="2" charset="-122"/>
                <a:cs typeface="Arial"/>
              </a:rPr>
              <a:t>)</a:t>
            </a:r>
            <a:r>
              <a:rPr sz="2400" b="1" spc="-4" dirty="0">
                <a:solidFill>
                  <a:srgbClr val="000000"/>
                </a:solidFill>
                <a:latin typeface="宋体" pitchFamily="2" charset="-122"/>
                <a:ea typeface="宋体" pitchFamily="2" charset="-122"/>
                <a:cs typeface="Arial"/>
              </a:rPr>
              <a:t> </a:t>
            </a:r>
            <a:r>
              <a:rPr sz="2400" b="1" dirty="0">
                <a:solidFill>
                  <a:srgbClr val="000000"/>
                </a:solidFill>
                <a:latin typeface="宋体" pitchFamily="2" charset="-122"/>
                <a:ea typeface="宋体" pitchFamily="2" charset="-122"/>
                <a:cs typeface="华文中宋"/>
              </a:rPr>
              <a:t>波特率</a:t>
            </a:r>
          </a:p>
          <a:p>
            <a:pPr marL="11128" marR="85684" indent="489064" eaLnBrk="0" fontAlgn="base" hangingPunct="0">
              <a:spcBef>
                <a:spcPts val="9"/>
              </a:spcBef>
              <a:spcAft>
                <a:spcPct val="0"/>
              </a:spcAft>
            </a:pPr>
            <a:r>
              <a:rPr sz="2400" spc="-18" dirty="0">
                <a:solidFill>
                  <a:srgbClr val="000000"/>
                </a:solidFill>
                <a:latin typeface="宋体" pitchFamily="2" charset="-122"/>
                <a:ea typeface="宋体" pitchFamily="2" charset="-122"/>
                <a:cs typeface="华文中宋"/>
              </a:rPr>
              <a:t>并行通信中，传输速率是以每秒传送多少字节</a:t>
            </a:r>
            <a:r>
              <a:rPr sz="2400" spc="-9" dirty="0">
                <a:solidFill>
                  <a:srgbClr val="000000"/>
                </a:solidFill>
                <a:latin typeface="宋体" pitchFamily="2" charset="-122"/>
                <a:ea typeface="宋体" pitchFamily="2" charset="-122"/>
                <a:cs typeface="Arial"/>
              </a:rPr>
              <a:t>(Byte/s</a:t>
            </a:r>
            <a:r>
              <a:rPr sz="2400" spc="-13" dirty="0">
                <a:solidFill>
                  <a:srgbClr val="000000"/>
                </a:solidFill>
                <a:latin typeface="宋体" pitchFamily="2" charset="-122"/>
                <a:ea typeface="宋体" pitchFamily="2" charset="-122"/>
                <a:cs typeface="Arial"/>
              </a:rPr>
              <a:t>)</a:t>
            </a:r>
            <a:r>
              <a:rPr sz="2400" spc="-18" dirty="0">
                <a:solidFill>
                  <a:srgbClr val="000000"/>
                </a:solidFill>
                <a:latin typeface="宋体" pitchFamily="2" charset="-122"/>
                <a:ea typeface="宋体" pitchFamily="2" charset="-122"/>
                <a:cs typeface="华文中宋"/>
              </a:rPr>
              <a:t>来表示。</a:t>
            </a:r>
            <a:r>
              <a:rPr sz="2400" spc="-18" dirty="0" err="1">
                <a:solidFill>
                  <a:srgbClr val="000000"/>
                </a:solidFill>
                <a:latin typeface="宋体" pitchFamily="2" charset="-122"/>
                <a:ea typeface="宋体" pitchFamily="2" charset="-122"/>
                <a:cs typeface="华文中宋"/>
              </a:rPr>
              <a:t>而在串行通信中，是用每秒传送的位数</a:t>
            </a:r>
            <a:r>
              <a:rPr sz="2400" spc="-13" dirty="0" err="1">
                <a:solidFill>
                  <a:srgbClr val="000000"/>
                </a:solidFill>
                <a:latin typeface="宋体" pitchFamily="2" charset="-122"/>
                <a:ea typeface="宋体" pitchFamily="2" charset="-122"/>
                <a:cs typeface="华文中宋"/>
              </a:rPr>
              <a:t>即</a:t>
            </a:r>
            <a:r>
              <a:rPr sz="2400" spc="-18" dirty="0" err="1">
                <a:solidFill>
                  <a:srgbClr val="000000"/>
                </a:solidFill>
                <a:latin typeface="宋体" pitchFamily="2" charset="-122"/>
                <a:ea typeface="宋体" pitchFamily="2" charset="-122"/>
                <a:cs typeface="华文中宋"/>
              </a:rPr>
              <a:t>波特</a:t>
            </a:r>
            <a:r>
              <a:rPr sz="2400" spc="-13" dirty="0" err="1">
                <a:solidFill>
                  <a:srgbClr val="000000"/>
                </a:solidFill>
                <a:latin typeface="宋体" pitchFamily="2" charset="-122"/>
                <a:ea typeface="宋体" pitchFamily="2" charset="-122"/>
                <a:cs typeface="华文中宋"/>
              </a:rPr>
              <a:t>率</a:t>
            </a:r>
            <a:r>
              <a:rPr sz="2400" spc="-9" dirty="0">
                <a:solidFill>
                  <a:srgbClr val="000000"/>
                </a:solidFill>
                <a:latin typeface="宋体" pitchFamily="2" charset="-122"/>
                <a:ea typeface="宋体" pitchFamily="2" charset="-122"/>
                <a:cs typeface="Arial"/>
              </a:rPr>
              <a:t>(</a:t>
            </a:r>
            <a:r>
              <a:rPr sz="2400" spc="-13" dirty="0">
                <a:solidFill>
                  <a:srgbClr val="000000"/>
                </a:solidFill>
                <a:latin typeface="宋体" pitchFamily="2" charset="-122"/>
                <a:ea typeface="宋体" pitchFamily="2" charset="-122"/>
                <a:cs typeface="Arial"/>
              </a:rPr>
              <a:t>bp</a:t>
            </a:r>
            <a:r>
              <a:rPr sz="2400" spc="-18" dirty="0">
                <a:solidFill>
                  <a:srgbClr val="000000"/>
                </a:solidFill>
                <a:latin typeface="宋体" pitchFamily="2" charset="-122"/>
                <a:ea typeface="宋体" pitchFamily="2" charset="-122"/>
                <a:cs typeface="Arial"/>
              </a:rPr>
              <a:t>s</a:t>
            </a:r>
            <a:r>
              <a:rPr sz="2400" spc="-13"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Arial"/>
              </a:rPr>
              <a:t>bit/s)</a:t>
            </a:r>
            <a:r>
              <a:rPr sz="2400" spc="-18" dirty="0" err="1">
                <a:solidFill>
                  <a:srgbClr val="000000"/>
                </a:solidFill>
                <a:latin typeface="宋体" pitchFamily="2" charset="-122"/>
                <a:ea typeface="宋体" pitchFamily="2" charset="-122"/>
                <a:cs typeface="华文中宋"/>
              </a:rPr>
              <a:t>来表示</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Arial"/>
              </a:rPr>
              <a:t>1bp</a:t>
            </a:r>
            <a:r>
              <a:rPr sz="2400" spc="-9" dirty="0">
                <a:solidFill>
                  <a:srgbClr val="000000"/>
                </a:solidFill>
                <a:latin typeface="宋体" pitchFamily="2" charset="-122"/>
                <a:ea typeface="宋体" pitchFamily="2" charset="-122"/>
                <a:cs typeface="Arial"/>
              </a:rPr>
              <a:t>s</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1</a:t>
            </a:r>
            <a:r>
              <a:rPr sz="2400" spc="-18" dirty="0">
                <a:solidFill>
                  <a:srgbClr val="000000"/>
                </a:solidFill>
                <a:latin typeface="宋体" pitchFamily="2" charset="-122"/>
                <a:ea typeface="宋体" pitchFamily="2" charset="-122"/>
                <a:cs typeface="华文中宋"/>
              </a:rPr>
              <a:t>位</a:t>
            </a:r>
            <a:r>
              <a:rPr sz="2400" spc="-13" dirty="0">
                <a:solidFill>
                  <a:srgbClr val="000000"/>
                </a:solidFill>
                <a:latin typeface="宋体" pitchFamily="2" charset="-122"/>
                <a:ea typeface="宋体" pitchFamily="2" charset="-122"/>
                <a:cs typeface="Arial"/>
              </a:rPr>
              <a:t>/</a:t>
            </a:r>
            <a:r>
              <a:rPr sz="2400" spc="-13" dirty="0">
                <a:solidFill>
                  <a:srgbClr val="000000"/>
                </a:solidFill>
                <a:latin typeface="宋体" pitchFamily="2" charset="-122"/>
                <a:ea typeface="宋体" pitchFamily="2" charset="-122"/>
                <a:cs typeface="华文中宋"/>
              </a:rPr>
              <a:t>秒。</a:t>
            </a:r>
            <a:endParaRPr sz="2400" dirty="0">
              <a:solidFill>
                <a:srgbClr val="000000"/>
              </a:solidFill>
              <a:latin typeface="宋体" pitchFamily="2" charset="-122"/>
              <a:ea typeface="宋体" pitchFamily="2" charset="-122"/>
              <a:cs typeface="华文中宋"/>
            </a:endParaRPr>
          </a:p>
        </p:txBody>
      </p:sp>
      <p:sp>
        <p:nvSpPr>
          <p:cNvPr id="6" name="Date Placeholder 5"/>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7821B5D4-1C8E-46ED-BB50-DF32124D8768}"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7" name="Footer Placeholder 6"/>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8" name="Title 7"/>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444237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bject 4">
            <a:extLst>
              <a:ext uri="{FF2B5EF4-FFF2-40B4-BE49-F238E27FC236}">
                <a16:creationId xmlns:a16="http://schemas.microsoft.com/office/drawing/2014/main" id="{2AB0AD2D-E02C-4D70-AFDF-BC22507832C9}"/>
              </a:ext>
            </a:extLst>
          </p:cNvPr>
          <p:cNvSpPr>
            <a:spLocks noChangeArrowheads="1"/>
          </p:cNvSpPr>
          <p:nvPr/>
        </p:nvSpPr>
        <p:spPr bwMode="auto">
          <a:xfrm>
            <a:off x="5588000" y="3213101"/>
            <a:ext cx="3689350" cy="297656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buClrTx/>
              <a:buSzTx/>
              <a:buNone/>
            </a:pPr>
            <a:endParaRPr lang="zh-CN" altLang="zh-CN" sz="2400">
              <a:solidFill>
                <a:srgbClr val="000000"/>
              </a:solidFill>
              <a:latin typeface="Tahoma" panose="020B0604030504040204" pitchFamily="34" charset="0"/>
            </a:endParaRPr>
          </a:p>
        </p:txBody>
      </p:sp>
      <p:sp>
        <p:nvSpPr>
          <p:cNvPr id="5" name="object 5">
            <a:extLst>
              <a:ext uri="{FF2B5EF4-FFF2-40B4-BE49-F238E27FC236}">
                <a16:creationId xmlns:a16="http://schemas.microsoft.com/office/drawing/2014/main" id="{C911B781-F3B1-42A0-A6F0-830182D71D0B}"/>
              </a:ext>
            </a:extLst>
          </p:cNvPr>
          <p:cNvSpPr txBox="1"/>
          <p:nvPr/>
        </p:nvSpPr>
        <p:spPr>
          <a:xfrm>
            <a:off x="2735264" y="1357314"/>
            <a:ext cx="6816725" cy="536575"/>
          </a:xfrm>
          <a:prstGeom prst="rect">
            <a:avLst/>
          </a:prstGeom>
        </p:spPr>
        <p:txBody>
          <a:bodyPr lIns="0" tIns="0" rIns="0" bIns="0"/>
          <a:lstStyle/>
          <a:p>
            <a:pPr marL="11128" eaLnBrk="0" fontAlgn="base" hangingPunct="0">
              <a:lnSpc>
                <a:spcPts val="4087"/>
              </a:lnSpc>
              <a:spcBef>
                <a:spcPct val="0"/>
              </a:spcBef>
              <a:spcAft>
                <a:spcPct val="0"/>
              </a:spcAft>
              <a:defRPr/>
            </a:pPr>
            <a:r>
              <a:rPr kumimoji="1" sz="3200" spc="9" dirty="0">
                <a:solidFill>
                  <a:srgbClr val="000000"/>
                </a:solidFill>
                <a:latin typeface="楷体" pitchFamily="49" charset="-122"/>
                <a:ea typeface="楷体" pitchFamily="49" charset="-122"/>
                <a:cs typeface="宋体"/>
              </a:rPr>
              <a:t>存储系统的层次结构</a:t>
            </a:r>
            <a:endParaRPr kumimoji="1" sz="3200" dirty="0">
              <a:solidFill>
                <a:srgbClr val="000000"/>
              </a:solidFill>
              <a:latin typeface="楷体" pitchFamily="49" charset="-122"/>
              <a:ea typeface="楷体" pitchFamily="49" charset="-122"/>
              <a:cs typeface="宋体"/>
            </a:endParaRPr>
          </a:p>
        </p:txBody>
      </p:sp>
      <p:sp>
        <p:nvSpPr>
          <p:cNvPr id="17412" name="object 6">
            <a:extLst>
              <a:ext uri="{FF2B5EF4-FFF2-40B4-BE49-F238E27FC236}">
                <a16:creationId xmlns:a16="http://schemas.microsoft.com/office/drawing/2014/main" id="{7F111CD7-B9CD-46E2-BECE-F7D545D09FBD}"/>
              </a:ext>
            </a:extLst>
          </p:cNvPr>
          <p:cNvSpPr txBox="1">
            <a:spLocks noChangeArrowheads="1"/>
          </p:cNvSpPr>
          <p:nvPr/>
        </p:nvSpPr>
        <p:spPr bwMode="auto">
          <a:xfrm>
            <a:off x="1774826" y="2030413"/>
            <a:ext cx="8424863"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11150" indent="-300038">
              <a:spcBef>
                <a:spcPct val="20000"/>
              </a:spcBef>
              <a:buClr>
                <a:schemeClr val="folHlink"/>
              </a:buClr>
              <a:buSzPct val="60000"/>
              <a:buFont typeface="Wingdings" panose="05000000000000000000" pitchFamily="2" charset="2"/>
              <a:buChar char="n"/>
              <a:tabLst>
                <a:tab pos="309563" algn="l"/>
              </a:tabLst>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tabLst>
                <a:tab pos="309563" algn="l"/>
              </a:tabLst>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tabLst>
                <a:tab pos="309563" algn="l"/>
              </a:tabLst>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tabLst>
                <a:tab pos="309563" algn="l"/>
              </a:tabLst>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tabLst>
                <a:tab pos="309563" algn="l"/>
              </a:tabLst>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309563" algn="l"/>
              </a:tabLst>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309563" algn="l"/>
              </a:tabLst>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309563" algn="l"/>
              </a:tabLst>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309563" algn="l"/>
              </a:tabLst>
              <a:defRPr kumimoji="1" sz="2000" b="1">
                <a:solidFill>
                  <a:schemeClr val="tx1"/>
                </a:solidFill>
                <a:latin typeface="Times New Roman" panose="02020603050405020304" pitchFamily="18" charset="0"/>
                <a:ea typeface="楷体_GB2312" pitchFamily="49" charset="-122"/>
              </a:defRPr>
            </a:lvl9pPr>
          </a:lstStyle>
          <a:p>
            <a:pPr algn="just" eaLnBrk="0" fontAlgn="base" hangingPunct="0">
              <a:lnSpc>
                <a:spcPct val="115000"/>
              </a:lnSpc>
              <a:spcBef>
                <a:spcPct val="0"/>
              </a:spcBef>
              <a:spcAft>
                <a:spcPct val="0"/>
              </a:spcAft>
              <a:buClrTx/>
              <a:buSzTx/>
              <a:buNone/>
            </a:pPr>
            <a:r>
              <a:rPr lang="zh-CN" altLang="zh-CN" sz="1400" dirty="0">
                <a:solidFill>
                  <a:srgbClr val="CC9A00"/>
                </a:solidFill>
                <a:latin typeface="Arial" panose="020B0604020202020204" pitchFamily="34" charset="0"/>
                <a:cs typeface="Arial" panose="020B0604020202020204" pitchFamily="34" charset="0"/>
              </a:rPr>
              <a:t> 	</a:t>
            </a:r>
            <a:r>
              <a:rPr lang="zh-CN" altLang="zh-CN" sz="2400" b="0" dirty="0">
                <a:solidFill>
                  <a:srgbClr val="000000"/>
                </a:solidFill>
                <a:latin typeface="楷体" panose="02010609060101010101" pitchFamily="49" charset="-122"/>
                <a:ea typeface="楷体" panose="02010609060101010101" pitchFamily="49" charset="-122"/>
                <a:cs typeface="华文仿宋" panose="02010600040101010101" pitchFamily="2" charset="-122"/>
              </a:rPr>
              <a:t>存储器是用来存储信息的部件，是嵌入式系统硬件中的 重要组成部分。在复杂的嵌入式系统中，存储器系统的 组织结构按作用可以划分为4级：</a:t>
            </a:r>
          </a:p>
        </p:txBody>
      </p:sp>
      <p:sp>
        <p:nvSpPr>
          <p:cNvPr id="7" name="object 7">
            <a:extLst>
              <a:ext uri="{FF2B5EF4-FFF2-40B4-BE49-F238E27FC236}">
                <a16:creationId xmlns:a16="http://schemas.microsoft.com/office/drawing/2014/main" id="{A016DEF9-EC92-4E89-A808-8841C5FFF913}"/>
              </a:ext>
            </a:extLst>
          </p:cNvPr>
          <p:cNvSpPr txBox="1"/>
          <p:nvPr/>
        </p:nvSpPr>
        <p:spPr>
          <a:xfrm>
            <a:off x="1992313" y="3305176"/>
            <a:ext cx="2735262" cy="1978025"/>
          </a:xfrm>
          <a:prstGeom prst="rect">
            <a:avLst/>
          </a:prstGeom>
        </p:spPr>
        <p:txBody>
          <a:bodyPr lIns="0" tIns="0" rIns="0" bIns="0"/>
          <a:lstStyle/>
          <a:p>
            <a:pPr marL="11128" eaLnBrk="0" fontAlgn="base" hangingPunct="0">
              <a:spcBef>
                <a:spcPct val="0"/>
              </a:spcBef>
              <a:spcAft>
                <a:spcPct val="0"/>
              </a:spcAft>
              <a:tabLst>
                <a:tab pos="295998" algn="l"/>
              </a:tabLst>
              <a:defRPr/>
            </a:pPr>
            <a:r>
              <a:rPr kumimoji="1" sz="1500" b="1" spc="907" dirty="0">
                <a:solidFill>
                  <a:srgbClr val="3B822F"/>
                </a:solidFill>
                <a:latin typeface="Arial"/>
                <a:ea typeface="楷体_GB2312" pitchFamily="49" charset="-122"/>
                <a:cs typeface="Arial"/>
              </a:rPr>
              <a:t> 	</a:t>
            </a:r>
            <a:r>
              <a:rPr kumimoji="1" sz="2500" spc="-4" dirty="0">
                <a:solidFill>
                  <a:srgbClr val="000000"/>
                </a:solidFill>
                <a:latin typeface="楷体" pitchFamily="49" charset="-122"/>
                <a:ea typeface="楷体" pitchFamily="49" charset="-122"/>
                <a:cs typeface="华文仿宋"/>
              </a:rPr>
              <a:t>寄存器</a:t>
            </a:r>
            <a:endParaRPr kumimoji="1" sz="2500" dirty="0">
              <a:solidFill>
                <a:srgbClr val="000000"/>
              </a:solidFill>
              <a:latin typeface="楷体" pitchFamily="49" charset="-122"/>
              <a:ea typeface="楷体" pitchFamily="49" charset="-122"/>
              <a:cs typeface="华文仿宋"/>
            </a:endParaRPr>
          </a:p>
          <a:p>
            <a:pPr eaLnBrk="0" fontAlgn="base" hangingPunct="0">
              <a:lnSpc>
                <a:spcPts val="964"/>
              </a:lnSpc>
              <a:spcBef>
                <a:spcPts val="66"/>
              </a:spcBef>
              <a:spcAft>
                <a:spcPct val="0"/>
              </a:spcAft>
              <a:defRPr/>
            </a:pPr>
            <a:endParaRPr kumimoji="1" sz="1000" dirty="0">
              <a:solidFill>
                <a:srgbClr val="000000"/>
              </a:solidFill>
              <a:latin typeface="楷体" pitchFamily="49" charset="-122"/>
              <a:ea typeface="楷体" pitchFamily="49" charset="-122"/>
            </a:endParaRPr>
          </a:p>
          <a:p>
            <a:pPr marL="11128" eaLnBrk="0" fontAlgn="base" hangingPunct="0">
              <a:spcBef>
                <a:spcPct val="0"/>
              </a:spcBef>
              <a:spcAft>
                <a:spcPct val="0"/>
              </a:spcAft>
              <a:tabLst>
                <a:tab pos="295998" algn="l"/>
              </a:tabLst>
              <a:defRPr/>
            </a:pPr>
            <a:r>
              <a:rPr kumimoji="1" sz="1500" spc="907" dirty="0">
                <a:solidFill>
                  <a:srgbClr val="3B822F"/>
                </a:solidFill>
                <a:latin typeface="楷体" pitchFamily="49" charset="-122"/>
                <a:ea typeface="楷体" pitchFamily="49" charset="-122"/>
                <a:cs typeface="Arial"/>
              </a:rPr>
              <a:t> 	</a:t>
            </a:r>
            <a:r>
              <a:rPr kumimoji="1" sz="2500" spc="-13" dirty="0">
                <a:solidFill>
                  <a:srgbClr val="000000"/>
                </a:solidFill>
                <a:latin typeface="楷体" pitchFamily="49" charset="-122"/>
                <a:ea typeface="楷体" pitchFamily="49" charset="-122"/>
                <a:cs typeface="华文仿宋"/>
              </a:rPr>
              <a:t>Cache</a:t>
            </a:r>
            <a:endParaRPr kumimoji="1" sz="2500" dirty="0">
              <a:solidFill>
                <a:srgbClr val="000000"/>
              </a:solidFill>
              <a:latin typeface="楷体" pitchFamily="49" charset="-122"/>
              <a:ea typeface="楷体" pitchFamily="49" charset="-122"/>
              <a:cs typeface="华文仿宋"/>
            </a:endParaRPr>
          </a:p>
          <a:p>
            <a:pPr eaLnBrk="0" fontAlgn="base" hangingPunct="0">
              <a:lnSpc>
                <a:spcPts val="964"/>
              </a:lnSpc>
              <a:spcBef>
                <a:spcPts val="67"/>
              </a:spcBef>
              <a:spcAft>
                <a:spcPct val="0"/>
              </a:spcAft>
              <a:defRPr/>
            </a:pPr>
            <a:endParaRPr kumimoji="1" sz="1000" dirty="0">
              <a:solidFill>
                <a:srgbClr val="000000"/>
              </a:solidFill>
              <a:latin typeface="楷体" pitchFamily="49" charset="-122"/>
              <a:ea typeface="楷体" pitchFamily="49" charset="-122"/>
            </a:endParaRPr>
          </a:p>
          <a:p>
            <a:pPr marL="11128" eaLnBrk="0" fontAlgn="base" hangingPunct="0">
              <a:spcBef>
                <a:spcPct val="0"/>
              </a:spcBef>
              <a:spcAft>
                <a:spcPct val="0"/>
              </a:spcAft>
              <a:tabLst>
                <a:tab pos="295998" algn="l"/>
              </a:tabLst>
              <a:defRPr/>
            </a:pPr>
            <a:r>
              <a:rPr kumimoji="1" sz="1500" spc="907" dirty="0">
                <a:solidFill>
                  <a:srgbClr val="3B822F"/>
                </a:solidFill>
                <a:latin typeface="楷体" pitchFamily="49" charset="-122"/>
                <a:ea typeface="楷体" pitchFamily="49" charset="-122"/>
                <a:cs typeface="Arial"/>
              </a:rPr>
              <a:t> 	</a:t>
            </a:r>
            <a:r>
              <a:rPr kumimoji="1" sz="2500" spc="-4" dirty="0">
                <a:solidFill>
                  <a:srgbClr val="000000"/>
                </a:solidFill>
                <a:latin typeface="楷体" pitchFamily="49" charset="-122"/>
                <a:ea typeface="楷体" pitchFamily="49" charset="-122"/>
                <a:cs typeface="华文仿宋"/>
              </a:rPr>
              <a:t>主存储器</a:t>
            </a:r>
            <a:endParaRPr kumimoji="1" sz="2500" dirty="0">
              <a:solidFill>
                <a:srgbClr val="000000"/>
              </a:solidFill>
              <a:latin typeface="楷体" pitchFamily="49" charset="-122"/>
              <a:ea typeface="楷体" pitchFamily="49" charset="-122"/>
              <a:cs typeface="华文仿宋"/>
            </a:endParaRPr>
          </a:p>
          <a:p>
            <a:pPr eaLnBrk="0" fontAlgn="base" hangingPunct="0">
              <a:lnSpc>
                <a:spcPts val="964"/>
              </a:lnSpc>
              <a:spcBef>
                <a:spcPts val="67"/>
              </a:spcBef>
              <a:spcAft>
                <a:spcPct val="0"/>
              </a:spcAft>
              <a:defRPr/>
            </a:pPr>
            <a:endParaRPr kumimoji="1" sz="1000" dirty="0">
              <a:solidFill>
                <a:srgbClr val="000000"/>
              </a:solidFill>
              <a:latin typeface="楷体" pitchFamily="49" charset="-122"/>
              <a:ea typeface="楷体" pitchFamily="49" charset="-122"/>
            </a:endParaRPr>
          </a:p>
          <a:p>
            <a:pPr marL="11128" eaLnBrk="0" fontAlgn="base" hangingPunct="0">
              <a:spcBef>
                <a:spcPct val="0"/>
              </a:spcBef>
              <a:spcAft>
                <a:spcPct val="0"/>
              </a:spcAft>
              <a:tabLst>
                <a:tab pos="295998" algn="l"/>
              </a:tabLst>
              <a:defRPr/>
            </a:pPr>
            <a:r>
              <a:rPr kumimoji="1" sz="1500" spc="907" dirty="0">
                <a:solidFill>
                  <a:srgbClr val="3B822F"/>
                </a:solidFill>
                <a:latin typeface="楷体" pitchFamily="49" charset="-122"/>
                <a:ea typeface="楷体" pitchFamily="49" charset="-122"/>
                <a:cs typeface="Arial"/>
              </a:rPr>
              <a:t> 	</a:t>
            </a:r>
            <a:r>
              <a:rPr kumimoji="1" sz="2500" spc="-4" dirty="0">
                <a:solidFill>
                  <a:srgbClr val="000000"/>
                </a:solidFill>
                <a:latin typeface="楷体" pitchFamily="49" charset="-122"/>
                <a:ea typeface="楷体" pitchFamily="49" charset="-122"/>
                <a:cs typeface="华文仿宋"/>
              </a:rPr>
              <a:t>辅助存储器</a:t>
            </a:r>
            <a:endParaRPr kumimoji="1" sz="2500" dirty="0">
              <a:solidFill>
                <a:srgbClr val="000000"/>
              </a:solidFill>
              <a:latin typeface="楷体" pitchFamily="49" charset="-122"/>
              <a:ea typeface="楷体" pitchFamily="49" charset="-122"/>
              <a:cs typeface="华文仿宋"/>
            </a:endParaRPr>
          </a:p>
        </p:txBody>
      </p:sp>
      <p:sp>
        <p:nvSpPr>
          <p:cNvPr id="17414" name="object 8">
            <a:extLst>
              <a:ext uri="{FF2B5EF4-FFF2-40B4-BE49-F238E27FC236}">
                <a16:creationId xmlns:a16="http://schemas.microsoft.com/office/drawing/2014/main" id="{917C64FD-6F64-4BFC-9B03-C042F2FE4831}"/>
              </a:ext>
            </a:extLst>
          </p:cNvPr>
          <p:cNvSpPr txBox="1">
            <a:spLocks noChangeArrowheads="1"/>
          </p:cNvSpPr>
          <p:nvPr/>
        </p:nvSpPr>
        <p:spPr bwMode="auto">
          <a:xfrm>
            <a:off x="7132638" y="3717925"/>
            <a:ext cx="6080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eaLnBrk="0" fontAlgn="base" hangingPunct="0">
              <a:lnSpc>
                <a:spcPts val="1888"/>
              </a:lnSpc>
              <a:spcBef>
                <a:spcPct val="0"/>
              </a:spcBef>
              <a:spcAft>
                <a:spcPct val="0"/>
              </a:spcAft>
              <a:buClrTx/>
              <a:buSzTx/>
              <a:buNone/>
            </a:pPr>
            <a:r>
              <a:rPr lang="zh-CN" altLang="zh-CN" sz="1200">
                <a:solidFill>
                  <a:srgbClr val="FF0000"/>
                </a:solidFill>
                <a:latin typeface="宋体" panose="02010600030101010101" pitchFamily="2" charset="-122"/>
                <a:ea typeface="宋体" panose="02010600030101010101" pitchFamily="2" charset="-122"/>
              </a:rPr>
              <a:t>寄存器</a:t>
            </a:r>
            <a:endParaRPr lang="zh-CN" altLang="zh-CN" sz="1200">
              <a:solidFill>
                <a:srgbClr val="000000"/>
              </a:solidFill>
              <a:latin typeface="宋体" panose="02010600030101010101" pitchFamily="2" charset="-122"/>
              <a:ea typeface="宋体" panose="02010600030101010101" pitchFamily="2" charset="-122"/>
            </a:endParaRPr>
          </a:p>
        </p:txBody>
      </p:sp>
      <p:sp>
        <p:nvSpPr>
          <p:cNvPr id="17415" name="object 9">
            <a:extLst>
              <a:ext uri="{FF2B5EF4-FFF2-40B4-BE49-F238E27FC236}">
                <a16:creationId xmlns:a16="http://schemas.microsoft.com/office/drawing/2014/main" id="{82F574BD-D91C-4879-8A56-79AE44DA9ED7}"/>
              </a:ext>
            </a:extLst>
          </p:cNvPr>
          <p:cNvSpPr txBox="1">
            <a:spLocks noChangeArrowheads="1"/>
          </p:cNvSpPr>
          <p:nvPr/>
        </p:nvSpPr>
        <p:spPr bwMode="auto">
          <a:xfrm>
            <a:off x="7142164" y="4184651"/>
            <a:ext cx="587375"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buClrTx/>
              <a:buSzTx/>
              <a:buNone/>
            </a:pPr>
            <a:r>
              <a:rPr lang="zh-CN" altLang="zh-CN" sz="1200">
                <a:solidFill>
                  <a:srgbClr val="FF0000"/>
                </a:solidFill>
                <a:latin typeface="Arial" panose="020B0604020202020204" pitchFamily="34" charset="0"/>
                <a:cs typeface="Arial" panose="020B0604020202020204" pitchFamily="34" charset="0"/>
              </a:rPr>
              <a:t>Cache</a:t>
            </a:r>
            <a:endParaRPr lang="zh-CN" altLang="zh-CN" sz="1200">
              <a:solidFill>
                <a:srgbClr val="000000"/>
              </a:solidFill>
              <a:latin typeface="Arial" panose="020B0604020202020204" pitchFamily="34" charset="0"/>
              <a:cs typeface="Arial" panose="020B0604020202020204" pitchFamily="34" charset="0"/>
            </a:endParaRPr>
          </a:p>
        </p:txBody>
      </p:sp>
      <p:sp>
        <p:nvSpPr>
          <p:cNvPr id="17416" name="object 10">
            <a:extLst>
              <a:ext uri="{FF2B5EF4-FFF2-40B4-BE49-F238E27FC236}">
                <a16:creationId xmlns:a16="http://schemas.microsoft.com/office/drawing/2014/main" id="{01862447-D9ED-41E9-B7BD-6A7001B60FE2}"/>
              </a:ext>
            </a:extLst>
          </p:cNvPr>
          <p:cNvSpPr txBox="1">
            <a:spLocks noChangeArrowheads="1"/>
          </p:cNvSpPr>
          <p:nvPr/>
        </p:nvSpPr>
        <p:spPr bwMode="auto">
          <a:xfrm>
            <a:off x="6600825" y="4632325"/>
            <a:ext cx="151130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50800">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algn="ctr" eaLnBrk="0" fontAlgn="base" hangingPunct="0">
              <a:spcBef>
                <a:spcPct val="0"/>
              </a:spcBef>
              <a:spcAft>
                <a:spcPct val="0"/>
              </a:spcAft>
              <a:buClrTx/>
              <a:buSzTx/>
              <a:buNone/>
            </a:pPr>
            <a:r>
              <a:rPr lang="zh-CN" altLang="zh-CN" sz="1600" dirty="0">
                <a:solidFill>
                  <a:srgbClr val="FF0000"/>
                </a:solidFill>
                <a:latin typeface="宋体" panose="02010600030101010101" pitchFamily="2" charset="-122"/>
                <a:ea typeface="宋体" panose="02010600030101010101" pitchFamily="2" charset="-122"/>
              </a:rPr>
              <a:t>主存储器</a:t>
            </a:r>
            <a:endParaRPr lang="zh-CN" altLang="zh-CN" sz="1600" dirty="0">
              <a:solidFill>
                <a:srgbClr val="000000"/>
              </a:solidFill>
              <a:latin typeface="宋体" panose="02010600030101010101" pitchFamily="2" charset="-122"/>
              <a:ea typeface="宋体" panose="02010600030101010101" pitchFamily="2" charset="-122"/>
            </a:endParaRPr>
          </a:p>
          <a:p>
            <a:pPr algn="ctr" eaLnBrk="0" fontAlgn="base" hangingPunct="0">
              <a:lnSpc>
                <a:spcPts val="1788"/>
              </a:lnSpc>
              <a:spcBef>
                <a:spcPct val="0"/>
              </a:spcBef>
              <a:spcAft>
                <a:spcPct val="0"/>
              </a:spcAft>
              <a:buClrTx/>
              <a:buSzTx/>
              <a:buNone/>
            </a:pPr>
            <a:r>
              <a:rPr lang="zh-CN" altLang="zh-CN" sz="1600" dirty="0">
                <a:solidFill>
                  <a:srgbClr val="000000"/>
                </a:solidFill>
                <a:latin typeface="Arial" panose="020B0604020202020204" pitchFamily="34" charset="0"/>
                <a:cs typeface="Arial" panose="020B0604020202020204" pitchFamily="34" charset="0"/>
              </a:rPr>
              <a:t>DRAM</a:t>
            </a:r>
          </a:p>
          <a:p>
            <a:pPr eaLnBrk="0" fontAlgn="base" hangingPunct="0">
              <a:lnSpc>
                <a:spcPts val="788"/>
              </a:lnSpc>
              <a:spcBef>
                <a:spcPts val="38"/>
              </a:spcBef>
              <a:spcAft>
                <a:spcPct val="0"/>
              </a:spcAft>
              <a:buClrTx/>
              <a:buSzTx/>
              <a:buNone/>
            </a:pPr>
            <a:endParaRPr lang="zh-CN" altLang="zh-CN" sz="800" dirty="0">
              <a:solidFill>
                <a:srgbClr val="000000"/>
              </a:solidFill>
              <a:latin typeface="Tahoma" panose="020B0604030504040204" pitchFamily="34" charset="0"/>
            </a:endParaRPr>
          </a:p>
          <a:p>
            <a:pPr algn="ctr" eaLnBrk="0" fontAlgn="base" hangingPunct="0">
              <a:lnSpc>
                <a:spcPct val="98000"/>
              </a:lnSpc>
              <a:spcBef>
                <a:spcPct val="0"/>
              </a:spcBef>
              <a:spcAft>
                <a:spcPct val="0"/>
              </a:spcAft>
              <a:buClrTx/>
              <a:buSzTx/>
              <a:buNone/>
            </a:pPr>
            <a:r>
              <a:rPr lang="zh-CN" altLang="zh-CN" sz="1600" dirty="0">
                <a:solidFill>
                  <a:srgbClr val="FF0000"/>
                </a:solidFill>
                <a:latin typeface="宋体" panose="02010600030101010101" pitchFamily="2" charset="-122"/>
                <a:ea typeface="宋体" panose="02010600030101010101" pitchFamily="2" charset="-122"/>
              </a:rPr>
              <a:t>辅助存储器 </a:t>
            </a:r>
            <a:r>
              <a:rPr lang="zh-CN" altLang="zh-CN" sz="1600" dirty="0">
                <a:solidFill>
                  <a:srgbClr val="000000"/>
                </a:solidFill>
                <a:latin typeface="Arial" panose="020B0604020202020204" pitchFamily="34" charset="0"/>
                <a:cs typeface="Arial" panose="020B0604020202020204" pitchFamily="34" charset="0"/>
              </a:rPr>
              <a:t>FLASH ROM</a:t>
            </a:r>
          </a:p>
          <a:p>
            <a:pPr algn="ctr" eaLnBrk="0" fontAlgn="base" hangingPunct="0">
              <a:lnSpc>
                <a:spcPts val="1888"/>
              </a:lnSpc>
              <a:spcBef>
                <a:spcPct val="0"/>
              </a:spcBef>
              <a:spcAft>
                <a:spcPct val="0"/>
              </a:spcAft>
              <a:buClrTx/>
              <a:buSzTx/>
              <a:buNone/>
            </a:pPr>
            <a:r>
              <a:rPr lang="zh-CN" altLang="zh-CN" sz="1600" dirty="0">
                <a:solidFill>
                  <a:srgbClr val="000000"/>
                </a:solidFill>
                <a:latin typeface="宋体" panose="02010600030101010101" pitchFamily="2" charset="-122"/>
                <a:ea typeface="宋体" panose="02010600030101010101" pitchFamily="2" charset="-122"/>
              </a:rPr>
              <a:t>磁盘</a:t>
            </a:r>
          </a:p>
        </p:txBody>
      </p:sp>
      <p:sp>
        <p:nvSpPr>
          <p:cNvPr id="17417" name="object 11">
            <a:extLst>
              <a:ext uri="{FF2B5EF4-FFF2-40B4-BE49-F238E27FC236}">
                <a16:creationId xmlns:a16="http://schemas.microsoft.com/office/drawing/2014/main" id="{0C904AA9-8AAD-476C-9246-0C6164B608BF}"/>
              </a:ext>
            </a:extLst>
          </p:cNvPr>
          <p:cNvSpPr>
            <a:spLocks/>
          </p:cNvSpPr>
          <p:nvPr/>
        </p:nvSpPr>
        <p:spPr bwMode="auto">
          <a:xfrm>
            <a:off x="9220201" y="3276600"/>
            <a:ext cx="288925" cy="2952750"/>
          </a:xfrm>
          <a:custGeom>
            <a:avLst/>
            <a:gdLst>
              <a:gd name="T0" fmla="*/ 0 w 336803"/>
              <a:gd name="T1" fmla="*/ 2181791 h 3259074"/>
              <a:gd name="T2" fmla="*/ 73118 w 336803"/>
              <a:gd name="T3" fmla="*/ 2181791 h 3259074"/>
              <a:gd name="T4" fmla="*/ 73118 w 336803"/>
              <a:gd name="T5" fmla="*/ 0 h 3259074"/>
              <a:gd name="T6" fmla="*/ 139510 w 336803"/>
              <a:gd name="T7" fmla="*/ 0 h 3259074"/>
              <a:gd name="T8" fmla="*/ 139510 w 336803"/>
              <a:gd name="T9" fmla="*/ 2181791 h 3259074"/>
              <a:gd name="T10" fmla="*/ 212620 w 336803"/>
              <a:gd name="T11" fmla="*/ 2181791 h 3259074"/>
              <a:gd name="T12" fmla="*/ 106309 w 336803"/>
              <a:gd name="T13" fmla="*/ 2423771 h 3259074"/>
              <a:gd name="T14" fmla="*/ 0 w 336803"/>
              <a:gd name="T15" fmla="*/ 2181791 h 3259074"/>
              <a:gd name="T16" fmla="*/ 0 60000 65536"/>
              <a:gd name="T17" fmla="*/ 0 60000 65536"/>
              <a:gd name="T18" fmla="*/ 0 60000 65536"/>
              <a:gd name="T19" fmla="*/ 0 60000 65536"/>
              <a:gd name="T20" fmla="*/ 0 60000 65536"/>
              <a:gd name="T21" fmla="*/ 0 60000 65536"/>
              <a:gd name="T22" fmla="*/ 0 60000 65536"/>
              <a:gd name="T23" fmla="*/ 0 60000 65536"/>
              <a:gd name="T24" fmla="*/ 0 w 336803"/>
              <a:gd name="T25" fmla="*/ 0 h 3259074"/>
              <a:gd name="T26" fmla="*/ 336803 w 336803"/>
              <a:gd name="T27" fmla="*/ 3259074 h 32590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803" h="3259074">
                <a:moveTo>
                  <a:pt x="0" y="2933700"/>
                </a:moveTo>
                <a:lnTo>
                  <a:pt x="115824" y="2933700"/>
                </a:lnTo>
                <a:lnTo>
                  <a:pt x="115824" y="0"/>
                </a:lnTo>
                <a:lnTo>
                  <a:pt x="220992" y="0"/>
                </a:lnTo>
                <a:lnTo>
                  <a:pt x="220992" y="2933700"/>
                </a:lnTo>
                <a:lnTo>
                  <a:pt x="336803" y="2933700"/>
                </a:lnTo>
                <a:lnTo>
                  <a:pt x="168401" y="3259074"/>
                </a:lnTo>
                <a:lnTo>
                  <a:pt x="0" y="2933700"/>
                </a:lnTo>
                <a:close/>
              </a:path>
            </a:pathLst>
          </a:custGeom>
          <a:noFill/>
          <a:ln w="25399">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kumimoji="1" lang="zh-CN" altLang="en-US" sz="2400" b="1">
              <a:solidFill>
                <a:srgbClr val="000000"/>
              </a:solidFill>
              <a:latin typeface="Tahoma" panose="020B0604030504040204" pitchFamily="34" charset="0"/>
              <a:ea typeface="楷体_GB2312" pitchFamily="49" charset="-122"/>
            </a:endParaRPr>
          </a:p>
        </p:txBody>
      </p:sp>
      <p:sp>
        <p:nvSpPr>
          <p:cNvPr id="17418" name="object 12">
            <a:extLst>
              <a:ext uri="{FF2B5EF4-FFF2-40B4-BE49-F238E27FC236}">
                <a16:creationId xmlns:a16="http://schemas.microsoft.com/office/drawing/2014/main" id="{395F7CC4-394E-47D4-BDF6-F9B2A5D78383}"/>
              </a:ext>
            </a:extLst>
          </p:cNvPr>
          <p:cNvSpPr txBox="1">
            <a:spLocks noChangeArrowheads="1"/>
          </p:cNvSpPr>
          <p:nvPr/>
        </p:nvSpPr>
        <p:spPr bwMode="auto">
          <a:xfrm>
            <a:off x="8920164" y="3694114"/>
            <a:ext cx="238125" cy="112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algn="just" eaLnBrk="0" fontAlgn="base" hangingPunct="0">
              <a:spcBef>
                <a:spcPct val="0"/>
              </a:spcBef>
              <a:spcAft>
                <a:spcPct val="0"/>
              </a:spcAft>
              <a:buClrTx/>
              <a:buSzTx/>
              <a:buNone/>
            </a:pPr>
            <a:r>
              <a:rPr lang="zh-CN" altLang="zh-CN" sz="1800">
                <a:solidFill>
                  <a:srgbClr val="000000"/>
                </a:solidFill>
                <a:latin typeface="华文仿宋" panose="02010600040101010101" pitchFamily="2" charset="-122"/>
                <a:ea typeface="华文仿宋" panose="02010600040101010101" pitchFamily="2" charset="-122"/>
              </a:rPr>
              <a:t>访 问 速 度</a:t>
            </a:r>
          </a:p>
        </p:txBody>
      </p:sp>
      <p:sp>
        <p:nvSpPr>
          <p:cNvPr id="17419" name="object 13">
            <a:extLst>
              <a:ext uri="{FF2B5EF4-FFF2-40B4-BE49-F238E27FC236}">
                <a16:creationId xmlns:a16="http://schemas.microsoft.com/office/drawing/2014/main" id="{CD9CADF6-7574-4230-A687-2A1E26E3F001}"/>
              </a:ext>
            </a:extLst>
          </p:cNvPr>
          <p:cNvSpPr txBox="1">
            <a:spLocks noChangeArrowheads="1"/>
          </p:cNvSpPr>
          <p:nvPr/>
        </p:nvSpPr>
        <p:spPr bwMode="auto">
          <a:xfrm>
            <a:off x="9571038" y="3498851"/>
            <a:ext cx="2397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buClrTx/>
              <a:buSzTx/>
              <a:buNone/>
            </a:pPr>
            <a:r>
              <a:rPr lang="zh-CN" altLang="zh-CN" sz="1800">
                <a:solidFill>
                  <a:srgbClr val="000000"/>
                </a:solidFill>
                <a:latin typeface="华文仿宋" panose="02010600040101010101" pitchFamily="2" charset="-122"/>
                <a:ea typeface="华文仿宋" panose="02010600040101010101" pitchFamily="2" charset="-122"/>
              </a:rPr>
              <a:t>快</a:t>
            </a:r>
          </a:p>
        </p:txBody>
      </p:sp>
      <p:sp>
        <p:nvSpPr>
          <p:cNvPr id="17420" name="object 14">
            <a:extLst>
              <a:ext uri="{FF2B5EF4-FFF2-40B4-BE49-F238E27FC236}">
                <a16:creationId xmlns:a16="http://schemas.microsoft.com/office/drawing/2014/main" id="{FB6385B7-304C-4E25-820E-018D9D0A26F1}"/>
              </a:ext>
            </a:extLst>
          </p:cNvPr>
          <p:cNvSpPr txBox="1">
            <a:spLocks noChangeArrowheads="1"/>
          </p:cNvSpPr>
          <p:nvPr/>
        </p:nvSpPr>
        <p:spPr bwMode="auto">
          <a:xfrm>
            <a:off x="9571038" y="5191126"/>
            <a:ext cx="2397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buClrTx/>
              <a:buSzTx/>
              <a:buNone/>
            </a:pPr>
            <a:r>
              <a:rPr lang="zh-CN" altLang="zh-CN" sz="1800">
                <a:solidFill>
                  <a:srgbClr val="000000"/>
                </a:solidFill>
                <a:latin typeface="华文仿宋" panose="02010600040101010101" pitchFamily="2" charset="-122"/>
                <a:ea typeface="华文仿宋" panose="02010600040101010101" pitchFamily="2" charset="-122"/>
              </a:rPr>
              <a:t>慢</a:t>
            </a:r>
          </a:p>
        </p:txBody>
      </p:sp>
      <p:sp>
        <p:nvSpPr>
          <p:cNvPr id="17421" name="object 15">
            <a:extLst>
              <a:ext uri="{FF2B5EF4-FFF2-40B4-BE49-F238E27FC236}">
                <a16:creationId xmlns:a16="http://schemas.microsoft.com/office/drawing/2014/main" id="{5545208A-8573-458C-B75C-C3A2A0387FBD}"/>
              </a:ext>
            </a:extLst>
          </p:cNvPr>
          <p:cNvSpPr>
            <a:spLocks/>
          </p:cNvSpPr>
          <p:nvPr/>
        </p:nvSpPr>
        <p:spPr bwMode="auto">
          <a:xfrm>
            <a:off x="5340351" y="3213100"/>
            <a:ext cx="288925" cy="2952750"/>
          </a:xfrm>
          <a:custGeom>
            <a:avLst/>
            <a:gdLst>
              <a:gd name="T0" fmla="*/ 0 w 336804"/>
              <a:gd name="T1" fmla="*/ 2181224 h 3259074"/>
              <a:gd name="T2" fmla="*/ 73117 w 336804"/>
              <a:gd name="T3" fmla="*/ 2181224 h 3259074"/>
              <a:gd name="T4" fmla="*/ 73117 w 336804"/>
              <a:gd name="T5" fmla="*/ 0 h 3259074"/>
              <a:gd name="T6" fmla="*/ 139501 w 336804"/>
              <a:gd name="T7" fmla="*/ 0 h 3259074"/>
              <a:gd name="T8" fmla="*/ 139501 w 336804"/>
              <a:gd name="T9" fmla="*/ 2181224 h 3259074"/>
              <a:gd name="T10" fmla="*/ 212618 w 336804"/>
              <a:gd name="T11" fmla="*/ 2181224 h 3259074"/>
              <a:gd name="T12" fmla="*/ 106310 w 336804"/>
              <a:gd name="T13" fmla="*/ 2423771 h 3259074"/>
              <a:gd name="T14" fmla="*/ 0 w 336804"/>
              <a:gd name="T15" fmla="*/ 2181224 h 3259074"/>
              <a:gd name="T16" fmla="*/ 0 60000 65536"/>
              <a:gd name="T17" fmla="*/ 0 60000 65536"/>
              <a:gd name="T18" fmla="*/ 0 60000 65536"/>
              <a:gd name="T19" fmla="*/ 0 60000 65536"/>
              <a:gd name="T20" fmla="*/ 0 60000 65536"/>
              <a:gd name="T21" fmla="*/ 0 60000 65536"/>
              <a:gd name="T22" fmla="*/ 0 60000 65536"/>
              <a:gd name="T23" fmla="*/ 0 60000 65536"/>
              <a:gd name="T24" fmla="*/ 0 w 336804"/>
              <a:gd name="T25" fmla="*/ 0 h 3259074"/>
              <a:gd name="T26" fmla="*/ 336804 w 336804"/>
              <a:gd name="T27" fmla="*/ 3259074 h 32590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804" h="3259074">
                <a:moveTo>
                  <a:pt x="0" y="2932938"/>
                </a:moveTo>
                <a:lnTo>
                  <a:pt x="115824" y="2932938"/>
                </a:lnTo>
                <a:lnTo>
                  <a:pt x="115824" y="0"/>
                </a:lnTo>
                <a:lnTo>
                  <a:pt x="220980" y="0"/>
                </a:lnTo>
                <a:lnTo>
                  <a:pt x="220980" y="2932938"/>
                </a:lnTo>
                <a:lnTo>
                  <a:pt x="336804" y="2932938"/>
                </a:lnTo>
                <a:lnTo>
                  <a:pt x="168402" y="3259074"/>
                </a:lnTo>
                <a:lnTo>
                  <a:pt x="0" y="2932938"/>
                </a:lnTo>
                <a:close/>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kumimoji="1" lang="zh-CN" altLang="en-US" sz="2400" b="1">
              <a:solidFill>
                <a:srgbClr val="000000"/>
              </a:solidFill>
              <a:latin typeface="Tahoma" panose="020B0604030504040204" pitchFamily="34" charset="0"/>
              <a:ea typeface="楷体_GB2312" pitchFamily="49" charset="-122"/>
            </a:endParaRPr>
          </a:p>
        </p:txBody>
      </p:sp>
      <p:sp>
        <p:nvSpPr>
          <p:cNvPr id="17422" name="object 16">
            <a:extLst>
              <a:ext uri="{FF2B5EF4-FFF2-40B4-BE49-F238E27FC236}">
                <a16:creationId xmlns:a16="http://schemas.microsoft.com/office/drawing/2014/main" id="{E7417472-5F52-4E60-907F-278A42A4B9D0}"/>
              </a:ext>
            </a:extLst>
          </p:cNvPr>
          <p:cNvSpPr txBox="1">
            <a:spLocks noChangeArrowheads="1"/>
          </p:cNvSpPr>
          <p:nvPr/>
        </p:nvSpPr>
        <p:spPr bwMode="auto">
          <a:xfrm>
            <a:off x="5716588" y="3956050"/>
            <a:ext cx="23971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buClrTx/>
              <a:buSzTx/>
              <a:buNone/>
            </a:pPr>
            <a:r>
              <a:rPr lang="zh-CN" altLang="zh-CN" sz="1800">
                <a:solidFill>
                  <a:srgbClr val="000000"/>
                </a:solidFill>
                <a:latin typeface="华文仿宋" panose="02010600040101010101" pitchFamily="2" charset="-122"/>
                <a:ea typeface="华文仿宋" panose="02010600040101010101" pitchFamily="2" charset="-122"/>
              </a:rPr>
              <a:t>容 量</a:t>
            </a:r>
          </a:p>
        </p:txBody>
      </p:sp>
      <p:sp>
        <p:nvSpPr>
          <p:cNvPr id="17423" name="object 17">
            <a:extLst>
              <a:ext uri="{FF2B5EF4-FFF2-40B4-BE49-F238E27FC236}">
                <a16:creationId xmlns:a16="http://schemas.microsoft.com/office/drawing/2014/main" id="{D5B378FD-78AE-42BF-AF22-A7CBC222EA7F}"/>
              </a:ext>
            </a:extLst>
          </p:cNvPr>
          <p:cNvSpPr txBox="1">
            <a:spLocks noChangeArrowheads="1"/>
          </p:cNvSpPr>
          <p:nvPr/>
        </p:nvSpPr>
        <p:spPr bwMode="auto">
          <a:xfrm>
            <a:off x="4978401" y="5127626"/>
            <a:ext cx="23971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buClrTx/>
              <a:buSzTx/>
              <a:buNone/>
            </a:pPr>
            <a:r>
              <a:rPr lang="zh-CN" altLang="zh-CN" sz="1800">
                <a:solidFill>
                  <a:srgbClr val="000000"/>
                </a:solidFill>
                <a:latin typeface="华文仿宋" panose="02010600040101010101" pitchFamily="2" charset="-122"/>
                <a:ea typeface="华文仿宋" panose="02010600040101010101" pitchFamily="2" charset="-122"/>
              </a:rPr>
              <a:t>大</a:t>
            </a:r>
          </a:p>
        </p:txBody>
      </p:sp>
      <p:sp>
        <p:nvSpPr>
          <p:cNvPr id="17424" name="object 18">
            <a:extLst>
              <a:ext uri="{FF2B5EF4-FFF2-40B4-BE49-F238E27FC236}">
                <a16:creationId xmlns:a16="http://schemas.microsoft.com/office/drawing/2014/main" id="{B00307B3-264F-4D7F-863A-5B408DB6C1C5}"/>
              </a:ext>
            </a:extLst>
          </p:cNvPr>
          <p:cNvSpPr txBox="1">
            <a:spLocks noChangeArrowheads="1"/>
          </p:cNvSpPr>
          <p:nvPr/>
        </p:nvSpPr>
        <p:spPr bwMode="auto">
          <a:xfrm>
            <a:off x="5038726" y="3627438"/>
            <a:ext cx="239713"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1113">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eaLnBrk="0" fontAlgn="base" hangingPunct="0">
              <a:spcBef>
                <a:spcPct val="0"/>
              </a:spcBef>
              <a:spcAft>
                <a:spcPct val="0"/>
              </a:spcAft>
              <a:buClrTx/>
              <a:buSzTx/>
              <a:buNone/>
            </a:pPr>
            <a:r>
              <a:rPr lang="zh-CN" altLang="zh-CN" sz="1800">
                <a:solidFill>
                  <a:srgbClr val="000000"/>
                </a:solidFill>
                <a:latin typeface="华文仿宋" panose="02010600040101010101" pitchFamily="2" charset="-122"/>
                <a:ea typeface="华文仿宋" panose="02010600040101010101" pitchFamily="2" charset="-122"/>
              </a:rPr>
              <a:t>小</a:t>
            </a:r>
          </a:p>
        </p:txBody>
      </p:sp>
      <p:sp>
        <p:nvSpPr>
          <p:cNvPr id="19" name="Date Placeholder 18">
            <a:extLst>
              <a:ext uri="{FF2B5EF4-FFF2-40B4-BE49-F238E27FC236}">
                <a16:creationId xmlns:a16="http://schemas.microsoft.com/office/drawing/2014/main" id="{AD1E62CB-C322-473E-B2C2-A5025BC1F438}"/>
              </a:ext>
            </a:extLst>
          </p:cNvPr>
          <p:cNvSpPr>
            <a:spLocks noGrp="1"/>
          </p:cNvSpPr>
          <p:nvPr>
            <p:ph type="dt" sz="quarter" idx="10"/>
          </p:nvPr>
        </p:nvSpPr>
        <p:spPr>
          <a:xfrm>
            <a:off x="1535114" y="6605589"/>
            <a:ext cx="2103437" cy="274637"/>
          </a:xfrm>
        </p:spPr>
        <p:txBody>
          <a:bodyPr vert="horz" wrap="square" lIns="80120" tIns="40060" rIns="80120" bIns="40060" numCol="1" anchor="b" anchorCtr="0" compatLnSpc="1">
            <a:prstTxWarp prst="textNoShape">
              <a:avLst/>
            </a:prstTxWarp>
          </a:bodyPr>
          <a:lstStyle/>
          <a:p>
            <a:pPr fontAlgn="base">
              <a:spcBef>
                <a:spcPct val="0"/>
              </a:spcBef>
              <a:spcAft>
                <a:spcPct val="0"/>
              </a:spcAft>
              <a:defRPr/>
            </a:pPr>
            <a:fld id="{E6F158FB-5A30-49FC-9D7E-4A428FC0F313}" type="datetime4">
              <a:rPr lang="en-US" altLang="zh-CN">
                <a:solidFill>
                  <a:prstClr val="white"/>
                </a:solidFill>
                <a:latin typeface="Tahoma" panose="020B0604030504040204" pitchFamily="34" charset="0"/>
                <a:ea typeface="宋体"/>
              </a:rPr>
              <a:pPr fontAlgn="base">
                <a:spcBef>
                  <a:spcPct val="0"/>
                </a:spcBef>
                <a:spcAft>
                  <a:spcPct val="0"/>
                </a:spcAft>
                <a:defRPr/>
              </a:pPr>
              <a:t>June 11, 2021</a:t>
            </a:fld>
            <a:endParaRPr lang="en-US" dirty="0">
              <a:solidFill>
                <a:prstClr val="white"/>
              </a:solidFill>
              <a:latin typeface="Tahoma" panose="020B0604030504040204" pitchFamily="34" charset="0"/>
              <a:ea typeface="宋体"/>
            </a:endParaRPr>
          </a:p>
        </p:txBody>
      </p:sp>
      <p:sp>
        <p:nvSpPr>
          <p:cNvPr id="20" name="Footer Placeholder 19">
            <a:extLst>
              <a:ext uri="{FF2B5EF4-FFF2-40B4-BE49-F238E27FC236}">
                <a16:creationId xmlns:a16="http://schemas.microsoft.com/office/drawing/2014/main" id="{D891CC50-5BE7-4160-AF71-44A8BE70E758}"/>
              </a:ext>
            </a:extLst>
          </p:cNvPr>
          <p:cNvSpPr>
            <a:spLocks noGrp="1"/>
          </p:cNvSpPr>
          <p:nvPr>
            <p:ph type="ftr" sz="quarter" idx="11"/>
          </p:nvPr>
        </p:nvSpPr>
        <p:spPr>
          <a:xfrm>
            <a:off x="3690939" y="6605589"/>
            <a:ext cx="5337175" cy="274637"/>
          </a:xfrm>
        </p:spPr>
        <p:txBody>
          <a:bodyPr vert="horz" wrap="square" lIns="80120" tIns="40060" rIns="80120" bIns="40060" numCol="1" anchor="b" anchorCtr="0" compatLnSpc="1">
            <a:prstTxWarp prst="textNoShape">
              <a:avLst/>
            </a:prstTxWarp>
          </a:bodyPr>
          <a:lstStyle/>
          <a:p>
            <a:pPr fontAlgn="base">
              <a:spcBef>
                <a:spcPct val="0"/>
              </a:spcBef>
              <a:spcAft>
                <a:spcPct val="0"/>
              </a:spcAft>
              <a:defRPr/>
            </a:pPr>
            <a:r>
              <a:rPr lang="en-US" altLang="zh-CN" dirty="0">
                <a:solidFill>
                  <a:prstClr val="white"/>
                </a:solidFill>
                <a:latin typeface="Tahoma" panose="020B0604030504040204" pitchFamily="34" charset="0"/>
                <a:ea typeface="宋体"/>
              </a:rPr>
              <a:t>ARM </a:t>
            </a:r>
            <a:r>
              <a:rPr lang="zh-CN" altLang="en-US" dirty="0">
                <a:solidFill>
                  <a:prstClr val="white"/>
                </a:solidFill>
                <a:latin typeface="Tahoma" panose="020B0604030504040204" pitchFamily="34" charset="0"/>
                <a:ea typeface="宋体"/>
              </a:rPr>
              <a:t>存储器</a:t>
            </a:r>
          </a:p>
        </p:txBody>
      </p:sp>
      <p:sp>
        <p:nvSpPr>
          <p:cNvPr id="17427" name="Slide Number Placeholder 20">
            <a:extLst>
              <a:ext uri="{FF2B5EF4-FFF2-40B4-BE49-F238E27FC236}">
                <a16:creationId xmlns:a16="http://schemas.microsoft.com/office/drawing/2014/main" id="{3E29DFF4-78F9-41D1-8285-95F848E61F81}"/>
              </a:ext>
            </a:extLst>
          </p:cNvPr>
          <p:cNvSpPr>
            <a:spLocks noGrp="1" noChangeArrowheads="1"/>
          </p:cNvSpPr>
          <p:nvPr>
            <p:ph type="sldNum" sz="quarter" idx="12"/>
          </p:nvPr>
        </p:nvSpPr>
        <p:spPr>
          <a:xfrm>
            <a:off x="9082089" y="6605589"/>
            <a:ext cx="158432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20" tIns="40060" rIns="80120" bIns="40060" numCol="1" anchor="b" anchorCtr="0" compatLnSpc="1">
            <a:prstTxWarp prst="textNoShape">
              <a:avLst/>
            </a:prstTxWarp>
          </a:bodyPr>
          <a:lstStyle>
            <a:lvl1pPr marL="84138">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25C210CC-8B67-447E-AF35-229915A57729}" type="slidenum">
              <a:rPr kumimoji="0" lang="en-US" altLang="zh-CN" sz="1400" b="0">
                <a:solidFill>
                  <a:srgbClr val="FFFFFF"/>
                </a:solidFill>
                <a:latin typeface="Tahoma" panose="020B0604030504040204" pitchFamily="34" charset="0"/>
                <a:ea typeface="宋体" panose="02010600030101010101" pitchFamily="2" charset="-122"/>
                <a:cs typeface="Garamond" panose="02020404030301010803" pitchFamily="18" charset="0"/>
              </a:rPr>
              <a:pPr fontAlgn="base">
                <a:spcBef>
                  <a:spcPct val="0"/>
                </a:spcBef>
                <a:spcAft>
                  <a:spcPct val="0"/>
                </a:spcAft>
                <a:buClrTx/>
                <a:buSzTx/>
                <a:buNone/>
              </a:pPr>
              <a:t>13</a:t>
            </a:fld>
            <a:endParaRPr kumimoji="0" lang="zh-CN" altLang="en-US" sz="1400" b="0">
              <a:solidFill>
                <a:srgbClr val="FFFFFF"/>
              </a:solidFill>
              <a:latin typeface="Tahoma" panose="020B0604030504040204" pitchFamily="34" charset="0"/>
              <a:ea typeface="宋体" panose="02010600030101010101" pitchFamily="2" charset="-122"/>
              <a:cs typeface="Garamond" panose="02020404030301010803" pitchFamily="18" charset="0"/>
            </a:endParaRPr>
          </a:p>
        </p:txBody>
      </p:sp>
      <p:sp>
        <p:nvSpPr>
          <p:cNvPr id="17428" name="Title 1">
            <a:extLst>
              <a:ext uri="{FF2B5EF4-FFF2-40B4-BE49-F238E27FC236}">
                <a16:creationId xmlns:a16="http://schemas.microsoft.com/office/drawing/2014/main" id="{D3F1DCDC-B44C-4782-B912-9DF76B0CCA7B}"/>
              </a:ext>
            </a:extLst>
          </p:cNvPr>
          <p:cNvSpPr txBox="1">
            <a:spLocks/>
          </p:cNvSpPr>
          <p:nvPr/>
        </p:nvSpPr>
        <p:spPr bwMode="auto">
          <a:xfrm>
            <a:off x="1524000" y="322263"/>
            <a:ext cx="914400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120" tIns="40060" rIns="80120" bIns="40060"/>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lnSpc>
                <a:spcPct val="90000"/>
              </a:lnSpc>
              <a:spcBef>
                <a:spcPct val="0"/>
              </a:spcBef>
              <a:spcAft>
                <a:spcPct val="0"/>
              </a:spcAft>
              <a:buClrTx/>
              <a:buSzTx/>
              <a:buNone/>
            </a:pPr>
            <a:r>
              <a:rPr lang="en-US" altLang="zh-CN" sz="4400" dirty="0">
                <a:solidFill>
                  <a:srgbClr val="0070C0"/>
                </a:solidFill>
                <a:latin typeface="Arial" panose="020B0604020202020204" pitchFamily="34" charset="0"/>
                <a:ea typeface="黑体" panose="02010609060101010101" pitchFamily="49" charset="-122"/>
              </a:rPr>
              <a:t> </a:t>
            </a:r>
            <a:r>
              <a:rPr lang="en-US" altLang="zh-CN" sz="4000" b="0" dirty="0">
                <a:solidFill>
                  <a:srgbClr val="0070C0"/>
                </a:solidFill>
                <a:latin typeface="楷体" panose="02010609060101010101" pitchFamily="49" charset="-122"/>
                <a:ea typeface="楷体" panose="02010609060101010101" pitchFamily="49" charset="-122"/>
              </a:rPr>
              <a:t>ARM</a:t>
            </a:r>
            <a:r>
              <a:rPr lang="zh-CN" altLang="en-US" sz="4000" b="0" dirty="0">
                <a:solidFill>
                  <a:srgbClr val="0070C0"/>
                </a:solidFill>
                <a:latin typeface="楷体" panose="02010609060101010101" pitchFamily="49" charset="-122"/>
                <a:ea typeface="楷体" panose="02010609060101010101" pitchFamily="49" charset="-122"/>
              </a:rPr>
              <a:t>架构</a:t>
            </a:r>
            <a:endParaRPr lang="zh-CN" altLang="en-US" sz="4000" b="0" dirty="0">
              <a:solidFill>
                <a:srgbClr val="0070C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0309575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03513" y="1150672"/>
            <a:ext cx="8784975" cy="5440948"/>
          </a:xfrm>
          <a:prstGeom prst="rect">
            <a:avLst/>
          </a:prstGeom>
        </p:spPr>
        <p:txBody>
          <a:bodyPr vert="horz" wrap="square" lIns="0" tIns="0" rIns="0" bIns="0" rtlCol="0">
            <a:noAutofit/>
          </a:bodyPr>
          <a:lstStyle/>
          <a:p>
            <a:pPr marL="11128" eaLnBrk="0" fontAlgn="base" hangingPunct="0">
              <a:spcBef>
                <a:spcPct val="0"/>
              </a:spcBef>
              <a:spcAft>
                <a:spcPct val="0"/>
              </a:spcAft>
            </a:pPr>
            <a:r>
              <a:rPr sz="2400" b="1" dirty="0">
                <a:solidFill>
                  <a:srgbClr val="000000"/>
                </a:solidFill>
                <a:latin typeface="宋体" pitchFamily="2" charset="-122"/>
                <a:ea typeface="宋体" pitchFamily="2" charset="-122"/>
                <a:cs typeface="Arial"/>
              </a:rPr>
              <a:t>6</a:t>
            </a:r>
            <a:r>
              <a:rPr lang="en-US" altLang="zh-CN" sz="2400" b="1" dirty="0">
                <a:solidFill>
                  <a:srgbClr val="000000"/>
                </a:solidFill>
                <a:latin typeface="宋体" pitchFamily="2" charset="-122"/>
                <a:ea typeface="宋体" pitchFamily="2" charset="-122"/>
                <a:cs typeface="Arial"/>
              </a:rPr>
              <a:t>)</a:t>
            </a:r>
            <a:r>
              <a:rPr sz="2400" b="1" spc="-4" dirty="0">
                <a:solidFill>
                  <a:srgbClr val="000000"/>
                </a:solidFill>
                <a:latin typeface="宋体" pitchFamily="2" charset="-122"/>
                <a:ea typeface="宋体" pitchFamily="2" charset="-122"/>
                <a:cs typeface="Arial"/>
              </a:rPr>
              <a:t> </a:t>
            </a:r>
            <a:r>
              <a:rPr sz="2400" b="1" spc="-4" dirty="0">
                <a:solidFill>
                  <a:srgbClr val="000000"/>
                </a:solidFill>
                <a:latin typeface="宋体" pitchFamily="2" charset="-122"/>
                <a:ea typeface="宋体" pitchFamily="2" charset="-122"/>
                <a:cs typeface="华文中宋"/>
              </a:rPr>
              <a:t>信号的调制与解调</a:t>
            </a:r>
            <a:endParaRPr sz="2400" b="1" dirty="0">
              <a:solidFill>
                <a:srgbClr val="000000"/>
              </a:solidFill>
              <a:latin typeface="宋体" pitchFamily="2" charset="-122"/>
              <a:ea typeface="宋体" pitchFamily="2" charset="-122"/>
              <a:cs typeface="华文中宋"/>
            </a:endParaRPr>
          </a:p>
          <a:p>
            <a:pPr marL="11128" marR="31158" indent="689363" eaLnBrk="0" fontAlgn="base" hangingPunct="0">
              <a:lnSpc>
                <a:spcPts val="2953"/>
              </a:lnSpc>
              <a:spcBef>
                <a:spcPts val="88"/>
              </a:spcBef>
              <a:spcAft>
                <a:spcPct val="0"/>
              </a:spcAft>
            </a:pPr>
            <a:r>
              <a:rPr sz="2400" spc="-4" dirty="0" err="1">
                <a:solidFill>
                  <a:srgbClr val="000000"/>
                </a:solidFill>
                <a:latin typeface="宋体" pitchFamily="2" charset="-122"/>
                <a:ea typeface="宋体" pitchFamily="2" charset="-122"/>
                <a:cs typeface="华文中宋"/>
              </a:rPr>
              <a:t>进行长距离传输时，需要</a:t>
            </a:r>
            <a:r>
              <a:rPr sz="2400" dirty="0" err="1">
                <a:solidFill>
                  <a:srgbClr val="000000"/>
                </a:solidFill>
                <a:latin typeface="宋体" pitchFamily="2" charset="-122"/>
                <a:ea typeface="宋体" pitchFamily="2" charset="-122"/>
                <a:cs typeface="华文中宋"/>
              </a:rPr>
              <a:t>在</a:t>
            </a:r>
            <a:r>
              <a:rPr sz="2400" spc="-4" dirty="0" err="1">
                <a:solidFill>
                  <a:srgbClr val="000000"/>
                </a:solidFill>
                <a:latin typeface="宋体" pitchFamily="2" charset="-122"/>
                <a:ea typeface="宋体" pitchFamily="2" charset="-122"/>
                <a:cs typeface="华文中宋"/>
              </a:rPr>
              <a:t>发送端将数字信号转换成适</a:t>
            </a:r>
            <a:r>
              <a:rPr sz="2400" dirty="0" err="1">
                <a:solidFill>
                  <a:srgbClr val="000000"/>
                </a:solidFill>
                <a:latin typeface="宋体" pitchFamily="2" charset="-122"/>
                <a:ea typeface="宋体" pitchFamily="2" charset="-122"/>
                <a:cs typeface="华文中宋"/>
              </a:rPr>
              <a:t>合</a:t>
            </a:r>
            <a:r>
              <a:rPr sz="2400" spc="-4" dirty="0" err="1">
                <a:solidFill>
                  <a:srgbClr val="000000"/>
                </a:solidFill>
                <a:latin typeface="宋体" pitchFamily="2" charset="-122"/>
                <a:ea typeface="宋体" pitchFamily="2" charset="-122"/>
                <a:cs typeface="华文中宋"/>
              </a:rPr>
              <a:t>通信链</a:t>
            </a:r>
            <a:r>
              <a:rPr sz="2400" dirty="0" err="1">
                <a:solidFill>
                  <a:srgbClr val="000000"/>
                </a:solidFill>
                <a:latin typeface="宋体" pitchFamily="2" charset="-122"/>
                <a:ea typeface="宋体" pitchFamily="2" charset="-122"/>
                <a:cs typeface="华文中宋"/>
              </a:rPr>
              <a:t>路</a:t>
            </a:r>
            <a:r>
              <a:rPr sz="2400" spc="-4" dirty="0" err="1">
                <a:solidFill>
                  <a:srgbClr val="000000"/>
                </a:solidFill>
                <a:latin typeface="宋体" pitchFamily="2" charset="-122"/>
                <a:ea typeface="宋体" pitchFamily="2" charset="-122"/>
                <a:cs typeface="华文中宋"/>
              </a:rPr>
              <a:t>传输的模拟信</a:t>
            </a:r>
            <a:r>
              <a:rPr sz="2400" spc="-9" dirty="0" err="1">
                <a:solidFill>
                  <a:srgbClr val="000000"/>
                </a:solidFill>
                <a:latin typeface="宋体" pitchFamily="2" charset="-122"/>
                <a:ea typeface="宋体" pitchFamily="2" charset="-122"/>
                <a:cs typeface="华文中宋"/>
              </a:rPr>
              <a:t>号</a:t>
            </a:r>
            <a:r>
              <a:rPr sz="2400" spc="-4" dirty="0" err="1">
                <a:solidFill>
                  <a:srgbClr val="000000"/>
                </a:solidFill>
                <a:latin typeface="宋体" pitchFamily="2" charset="-122"/>
                <a:ea typeface="宋体" pitchFamily="2" charset="-122"/>
                <a:cs typeface="华文中宋"/>
              </a:rPr>
              <a:t>，这一过程称为</a:t>
            </a:r>
            <a:r>
              <a:rPr sz="2400" spc="-4" dirty="0" err="1">
                <a:solidFill>
                  <a:srgbClr val="000000"/>
                </a:solidFill>
                <a:latin typeface="宋体" pitchFamily="2" charset="-122"/>
                <a:ea typeface="宋体" pitchFamily="2" charset="-122"/>
                <a:cs typeface="Arial"/>
              </a:rPr>
              <a:t>“</a:t>
            </a:r>
            <a:r>
              <a:rPr sz="2400" dirty="0" err="1">
                <a:solidFill>
                  <a:srgbClr val="FF0000"/>
                </a:solidFill>
                <a:latin typeface="宋体" pitchFamily="2" charset="-122"/>
                <a:ea typeface="宋体" pitchFamily="2" charset="-122"/>
                <a:cs typeface="华文中宋"/>
              </a:rPr>
              <a:t>调制</a:t>
            </a:r>
            <a:r>
              <a:rPr sz="2400" spc="-4"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华文中宋"/>
              </a:rPr>
              <a:t>，</a:t>
            </a:r>
            <a:r>
              <a:rPr sz="2400" spc="-9" dirty="0" err="1">
                <a:solidFill>
                  <a:srgbClr val="000000"/>
                </a:solidFill>
                <a:latin typeface="宋体" pitchFamily="2" charset="-122"/>
                <a:ea typeface="宋体" pitchFamily="2" charset="-122"/>
                <a:cs typeface="华文中宋"/>
              </a:rPr>
              <a:t>在</a:t>
            </a:r>
            <a:r>
              <a:rPr sz="2400" spc="-4" dirty="0" err="1">
                <a:solidFill>
                  <a:srgbClr val="000000"/>
                </a:solidFill>
                <a:latin typeface="宋体" pitchFamily="2" charset="-122"/>
                <a:ea typeface="宋体" pitchFamily="2" charset="-122"/>
                <a:cs typeface="华文中宋"/>
              </a:rPr>
              <a:t>接收端</a:t>
            </a:r>
            <a:r>
              <a:rPr sz="2400" spc="-9" dirty="0" err="1">
                <a:solidFill>
                  <a:srgbClr val="000000"/>
                </a:solidFill>
                <a:latin typeface="宋体" pitchFamily="2" charset="-122"/>
                <a:ea typeface="宋体" pitchFamily="2" charset="-122"/>
                <a:cs typeface="华文中宋"/>
              </a:rPr>
              <a:t>将</a:t>
            </a:r>
            <a:r>
              <a:rPr sz="2400" spc="-4" dirty="0" err="1">
                <a:solidFill>
                  <a:srgbClr val="000000"/>
                </a:solidFill>
                <a:latin typeface="宋体" pitchFamily="2" charset="-122"/>
                <a:ea typeface="宋体" pitchFamily="2" charset="-122"/>
                <a:cs typeface="华文中宋"/>
              </a:rPr>
              <a:t>通信链</a:t>
            </a:r>
            <a:r>
              <a:rPr sz="2400" spc="-9" dirty="0" err="1">
                <a:solidFill>
                  <a:srgbClr val="000000"/>
                </a:solidFill>
                <a:latin typeface="宋体" pitchFamily="2" charset="-122"/>
                <a:ea typeface="宋体" pitchFamily="2" charset="-122"/>
                <a:cs typeface="华文中宋"/>
              </a:rPr>
              <a:t>路</a:t>
            </a:r>
            <a:r>
              <a:rPr sz="2400" spc="-4" dirty="0" err="1">
                <a:solidFill>
                  <a:srgbClr val="000000"/>
                </a:solidFill>
                <a:latin typeface="宋体" pitchFamily="2" charset="-122"/>
                <a:ea typeface="宋体" pitchFamily="2" charset="-122"/>
                <a:cs typeface="华文中宋"/>
              </a:rPr>
              <a:t>上传输的模拟信号还原成原来的数字信</a:t>
            </a:r>
            <a:r>
              <a:rPr sz="2400" spc="-9" dirty="0" err="1">
                <a:solidFill>
                  <a:srgbClr val="000000"/>
                </a:solidFill>
                <a:latin typeface="宋体" pitchFamily="2" charset="-122"/>
                <a:ea typeface="宋体" pitchFamily="2" charset="-122"/>
                <a:cs typeface="华文中宋"/>
              </a:rPr>
              <a:t>号</a:t>
            </a:r>
            <a:r>
              <a:rPr sz="2400" spc="-4" dirty="0" err="1">
                <a:solidFill>
                  <a:srgbClr val="000000"/>
                </a:solidFill>
                <a:latin typeface="宋体" pitchFamily="2" charset="-122"/>
                <a:ea typeface="宋体" pitchFamily="2" charset="-122"/>
                <a:cs typeface="华文中宋"/>
              </a:rPr>
              <a:t>，这一过程称</a:t>
            </a:r>
            <a:r>
              <a:rPr sz="2400" dirty="0" err="1">
                <a:solidFill>
                  <a:srgbClr val="000000"/>
                </a:solidFill>
                <a:latin typeface="宋体" pitchFamily="2" charset="-122"/>
                <a:ea typeface="宋体" pitchFamily="2" charset="-122"/>
                <a:cs typeface="华文中宋"/>
              </a:rPr>
              <a:t>为</a:t>
            </a:r>
            <a:r>
              <a:rPr sz="2400" spc="-4" dirty="0" err="1">
                <a:solidFill>
                  <a:srgbClr val="000000"/>
                </a:solidFill>
                <a:latin typeface="宋体" pitchFamily="2" charset="-122"/>
                <a:ea typeface="宋体" pitchFamily="2" charset="-122"/>
                <a:cs typeface="Arial"/>
              </a:rPr>
              <a:t>“</a:t>
            </a:r>
            <a:r>
              <a:rPr sz="2400" dirty="0" err="1">
                <a:solidFill>
                  <a:srgbClr val="FF0000"/>
                </a:solidFill>
                <a:latin typeface="宋体" pitchFamily="2" charset="-122"/>
                <a:ea typeface="宋体" pitchFamily="2" charset="-122"/>
                <a:cs typeface="华文中宋"/>
              </a:rPr>
              <a:t>解</a:t>
            </a:r>
            <a:r>
              <a:rPr sz="2400" spc="-9" dirty="0" err="1">
                <a:solidFill>
                  <a:srgbClr val="FF0000"/>
                </a:solidFill>
                <a:latin typeface="宋体" pitchFamily="2" charset="-122"/>
                <a:ea typeface="宋体" pitchFamily="2" charset="-122"/>
                <a:cs typeface="华文中宋"/>
              </a:rPr>
              <a:t>调</a:t>
            </a:r>
            <a:r>
              <a:rPr sz="2400" spc="-4"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华文中宋"/>
              </a:rPr>
              <a:t>。</a:t>
            </a:r>
            <a:endParaRPr lang="en-US" sz="2400" dirty="0">
              <a:solidFill>
                <a:srgbClr val="000000"/>
              </a:solidFill>
              <a:latin typeface="宋体" pitchFamily="2" charset="-122"/>
              <a:ea typeface="宋体" pitchFamily="2" charset="-122"/>
              <a:cs typeface="华文中宋"/>
            </a:endParaRPr>
          </a:p>
          <a:p>
            <a:pPr marL="11128" marR="31158" indent="689363" eaLnBrk="0" fontAlgn="base" hangingPunct="0">
              <a:lnSpc>
                <a:spcPts val="2953"/>
              </a:lnSpc>
              <a:spcBef>
                <a:spcPts val="88"/>
              </a:spcBef>
              <a:spcAft>
                <a:spcPct val="0"/>
              </a:spcAft>
            </a:pPr>
            <a:r>
              <a:rPr sz="2400" dirty="0" err="1">
                <a:solidFill>
                  <a:srgbClr val="FF0000"/>
                </a:solidFill>
                <a:latin typeface="宋体" pitchFamily="2" charset="-122"/>
                <a:ea typeface="宋体" pitchFamily="2" charset="-122"/>
                <a:cs typeface="华文中宋"/>
              </a:rPr>
              <a:t>调制</a:t>
            </a:r>
            <a:r>
              <a:rPr sz="2400" spc="-9" dirty="0" err="1">
                <a:solidFill>
                  <a:srgbClr val="FF0000"/>
                </a:solidFill>
                <a:latin typeface="宋体" pitchFamily="2" charset="-122"/>
                <a:ea typeface="宋体" pitchFamily="2" charset="-122"/>
                <a:cs typeface="华文中宋"/>
              </a:rPr>
              <a:t>器</a:t>
            </a:r>
            <a:r>
              <a:rPr sz="2400" dirty="0">
                <a:solidFill>
                  <a:srgbClr val="000000"/>
                </a:solidFill>
                <a:latin typeface="宋体" pitchFamily="2" charset="-122"/>
                <a:ea typeface="宋体" pitchFamily="2" charset="-122"/>
                <a:cs typeface="Arial"/>
              </a:rPr>
              <a:t>(Modulator):</a:t>
            </a:r>
            <a:r>
              <a:rPr sz="2400" spc="-4" dirty="0">
                <a:solidFill>
                  <a:srgbClr val="000000"/>
                </a:solidFill>
                <a:latin typeface="宋体" pitchFamily="2" charset="-122"/>
                <a:ea typeface="宋体" pitchFamily="2" charset="-122"/>
                <a:cs typeface="Arial"/>
              </a:rPr>
              <a:t> </a:t>
            </a:r>
            <a:r>
              <a:rPr sz="2400" spc="-4" dirty="0" err="1">
                <a:solidFill>
                  <a:srgbClr val="000000"/>
                </a:solidFill>
                <a:latin typeface="宋体" pitchFamily="2" charset="-122"/>
                <a:ea typeface="宋体" pitchFamily="2" charset="-122"/>
                <a:cs typeface="华文中宋"/>
              </a:rPr>
              <a:t>将数字信号转换为模拟信号，送到通信链路上</a:t>
            </a:r>
            <a:r>
              <a:rPr sz="2400" spc="-4"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marL="11128" marR="31714" indent="689363" eaLnBrk="0" fontAlgn="base" hangingPunct="0">
              <a:lnSpc>
                <a:spcPts val="2953"/>
              </a:lnSpc>
              <a:spcBef>
                <a:spcPts val="88"/>
              </a:spcBef>
              <a:spcAft>
                <a:spcPct val="0"/>
              </a:spcAft>
            </a:pPr>
            <a:r>
              <a:rPr sz="2400" dirty="0">
                <a:solidFill>
                  <a:srgbClr val="FF0000"/>
                </a:solidFill>
                <a:latin typeface="宋体" pitchFamily="2" charset="-122"/>
                <a:ea typeface="宋体" pitchFamily="2" charset="-122"/>
                <a:cs typeface="华文中宋"/>
              </a:rPr>
              <a:t>解调</a:t>
            </a:r>
            <a:r>
              <a:rPr sz="2400" spc="-9" dirty="0">
                <a:solidFill>
                  <a:srgbClr val="FF0000"/>
                </a:solidFill>
                <a:latin typeface="宋体" pitchFamily="2" charset="-122"/>
                <a:ea typeface="宋体" pitchFamily="2" charset="-122"/>
                <a:cs typeface="华文中宋"/>
              </a:rPr>
              <a:t>器</a:t>
            </a:r>
            <a:r>
              <a:rPr sz="2400" dirty="0">
                <a:solidFill>
                  <a:srgbClr val="000000"/>
                </a:solidFill>
                <a:latin typeface="宋体" pitchFamily="2" charset="-122"/>
                <a:ea typeface="宋体" pitchFamily="2" charset="-122"/>
                <a:cs typeface="Arial"/>
              </a:rPr>
              <a:t>(Demodulator):</a:t>
            </a:r>
            <a:r>
              <a:rPr sz="2400" spc="-4" dirty="0">
                <a:solidFill>
                  <a:srgbClr val="000000"/>
                </a:solidFill>
                <a:latin typeface="宋体" pitchFamily="2" charset="-122"/>
                <a:ea typeface="宋体" pitchFamily="2" charset="-122"/>
                <a:cs typeface="Arial"/>
              </a:rPr>
              <a:t> </a:t>
            </a:r>
            <a:r>
              <a:rPr sz="2400" spc="-4" dirty="0">
                <a:solidFill>
                  <a:srgbClr val="000000"/>
                </a:solidFill>
                <a:latin typeface="宋体" pitchFamily="2" charset="-122"/>
                <a:ea typeface="宋体" pitchFamily="2" charset="-122"/>
                <a:cs typeface="华文中宋"/>
              </a:rPr>
              <a:t>将通信链路上的收到的 </a:t>
            </a:r>
            <a:r>
              <a:rPr sz="2400" spc="-4" dirty="0" err="1">
                <a:solidFill>
                  <a:srgbClr val="000000"/>
                </a:solidFill>
                <a:latin typeface="宋体" pitchFamily="2" charset="-122"/>
                <a:ea typeface="宋体" pitchFamily="2" charset="-122"/>
                <a:cs typeface="华文中宋"/>
              </a:rPr>
              <a:t>模拟信号转换成数字信号</a:t>
            </a:r>
            <a:r>
              <a:rPr sz="2400" spc="-4" dirty="0">
                <a:solidFill>
                  <a:srgbClr val="000000"/>
                </a:solidFill>
                <a:latin typeface="宋体" pitchFamily="2" charset="-122"/>
                <a:ea typeface="宋体" pitchFamily="2" charset="-122"/>
                <a:cs typeface="华文中宋"/>
              </a:rPr>
              <a:t>。</a:t>
            </a:r>
            <a:endParaRPr lang="en-US" sz="2400" spc="-4" dirty="0">
              <a:solidFill>
                <a:srgbClr val="000000"/>
              </a:solidFill>
              <a:latin typeface="宋体" pitchFamily="2" charset="-122"/>
              <a:ea typeface="宋体" pitchFamily="2" charset="-122"/>
              <a:cs typeface="华文中宋"/>
            </a:endParaRPr>
          </a:p>
          <a:p>
            <a:pPr marL="11128" marR="31714" indent="689363" eaLnBrk="0" fontAlgn="base" hangingPunct="0">
              <a:lnSpc>
                <a:spcPts val="2953"/>
              </a:lnSpc>
              <a:spcBef>
                <a:spcPts val="88"/>
              </a:spcBef>
              <a:spcAft>
                <a:spcPct val="0"/>
              </a:spcAft>
            </a:pPr>
            <a:r>
              <a:rPr sz="2400" spc="-4" dirty="0" err="1">
                <a:solidFill>
                  <a:srgbClr val="000000"/>
                </a:solidFill>
                <a:latin typeface="宋体" pitchFamily="2" charset="-122"/>
                <a:ea typeface="宋体" pitchFamily="2" charset="-122"/>
                <a:cs typeface="华文中宋"/>
              </a:rPr>
              <a:t>调制器和解调器合二为一就是</a:t>
            </a:r>
            <a:r>
              <a:rPr sz="2400" spc="-4" dirty="0" err="1">
                <a:solidFill>
                  <a:srgbClr val="FF0000"/>
                </a:solidFill>
                <a:latin typeface="宋体" pitchFamily="2" charset="-122"/>
                <a:ea typeface="宋体" pitchFamily="2" charset="-122"/>
                <a:cs typeface="华文中宋"/>
              </a:rPr>
              <a:t>调制解调</a:t>
            </a:r>
            <a:r>
              <a:rPr sz="2400" spc="4" dirty="0" err="1">
                <a:solidFill>
                  <a:srgbClr val="FF0000"/>
                </a:solidFill>
                <a:latin typeface="宋体" pitchFamily="2" charset="-122"/>
                <a:ea typeface="宋体" pitchFamily="2" charset="-122"/>
                <a:cs typeface="华文中宋"/>
              </a:rPr>
              <a:t>器</a:t>
            </a:r>
            <a:r>
              <a:rPr sz="2400" spc="-4" dirty="0" err="1">
                <a:solidFill>
                  <a:srgbClr val="FF0000"/>
                </a:solidFill>
                <a:latin typeface="宋体" pitchFamily="2" charset="-122"/>
                <a:ea typeface="宋体" pitchFamily="2" charset="-122"/>
                <a:cs typeface="Arial"/>
              </a:rPr>
              <a:t>MODE</a:t>
            </a:r>
            <a:r>
              <a:rPr sz="2400" dirty="0" err="1">
                <a:solidFill>
                  <a:srgbClr val="FF0000"/>
                </a:solidFill>
                <a:latin typeface="宋体" pitchFamily="2" charset="-122"/>
                <a:ea typeface="宋体" pitchFamily="2" charset="-122"/>
                <a:cs typeface="Arial"/>
              </a:rPr>
              <a:t>M</a:t>
            </a:r>
            <a:r>
              <a:rPr sz="2400" dirty="0">
                <a:solidFill>
                  <a:srgbClr val="000000"/>
                </a:solidFill>
                <a:latin typeface="宋体" pitchFamily="2" charset="-122"/>
                <a:ea typeface="宋体" pitchFamily="2" charset="-122"/>
                <a:cs typeface="华文中宋"/>
              </a:rPr>
              <a:t>。</a:t>
            </a:r>
          </a:p>
          <a:p>
            <a:pPr marL="11128" marR="15022" indent="689920" eaLnBrk="0" fontAlgn="base" hangingPunct="0">
              <a:lnSpc>
                <a:spcPts val="2953"/>
              </a:lnSpc>
              <a:spcBef>
                <a:spcPts val="88"/>
              </a:spcBef>
              <a:spcAft>
                <a:spcPct val="0"/>
              </a:spcAft>
            </a:pPr>
            <a:r>
              <a:rPr sz="2400" spc="-4" dirty="0" err="1">
                <a:solidFill>
                  <a:srgbClr val="000000"/>
                </a:solidFill>
                <a:latin typeface="宋体" pitchFamily="2" charset="-122"/>
                <a:ea typeface="宋体" pitchFamily="2" charset="-122"/>
                <a:cs typeface="Arial"/>
              </a:rPr>
              <a:t>MODE</a:t>
            </a:r>
            <a:r>
              <a:rPr sz="2400" dirty="0" err="1">
                <a:solidFill>
                  <a:srgbClr val="000000"/>
                </a:solidFill>
                <a:latin typeface="宋体" pitchFamily="2" charset="-122"/>
                <a:ea typeface="宋体" pitchFamily="2" charset="-122"/>
                <a:cs typeface="Arial"/>
              </a:rPr>
              <a:t>M</a:t>
            </a:r>
            <a:r>
              <a:rPr sz="2400" spc="-4" dirty="0" err="1">
                <a:solidFill>
                  <a:srgbClr val="000000"/>
                </a:solidFill>
                <a:latin typeface="宋体" pitchFamily="2" charset="-122"/>
                <a:ea typeface="宋体" pitchFamily="2" charset="-122"/>
                <a:cs typeface="华文中宋"/>
              </a:rPr>
              <a:t>是进行数据通信所需要的设备，因此把它叫</a:t>
            </a:r>
            <a:r>
              <a:rPr sz="2400" dirty="0" err="1">
                <a:solidFill>
                  <a:srgbClr val="000000"/>
                </a:solidFill>
                <a:latin typeface="宋体" pitchFamily="2" charset="-122"/>
                <a:ea typeface="宋体" pitchFamily="2" charset="-122"/>
                <a:cs typeface="华文中宋"/>
              </a:rPr>
              <a:t>做</a:t>
            </a:r>
            <a:r>
              <a:rPr sz="2400" spc="-4" dirty="0" err="1">
                <a:solidFill>
                  <a:srgbClr val="000000"/>
                </a:solidFill>
                <a:latin typeface="宋体" pitchFamily="2" charset="-122"/>
                <a:ea typeface="宋体" pitchFamily="2" charset="-122"/>
                <a:cs typeface="华文中宋"/>
              </a:rPr>
              <a:t>数据通信设</a:t>
            </a:r>
            <a:r>
              <a:rPr sz="2400" spc="4" dirty="0" err="1">
                <a:solidFill>
                  <a:srgbClr val="000000"/>
                </a:solidFill>
                <a:latin typeface="宋体" pitchFamily="2" charset="-122"/>
                <a:ea typeface="宋体" pitchFamily="2" charset="-122"/>
                <a:cs typeface="华文中宋"/>
              </a:rPr>
              <a:t>备</a:t>
            </a:r>
            <a:r>
              <a:rPr sz="2400" dirty="0">
                <a:solidFill>
                  <a:srgbClr val="000000"/>
                </a:solidFill>
                <a:latin typeface="宋体" pitchFamily="2" charset="-122"/>
                <a:ea typeface="宋体" pitchFamily="2" charset="-122"/>
                <a:cs typeface="Arial"/>
              </a:rPr>
              <a:t>(</a:t>
            </a:r>
            <a:r>
              <a:rPr sz="2400" spc="-4" dirty="0">
                <a:solidFill>
                  <a:srgbClr val="FF0000"/>
                </a:solidFill>
                <a:latin typeface="宋体" pitchFamily="2" charset="-122"/>
                <a:ea typeface="宋体" pitchFamily="2" charset="-122"/>
                <a:cs typeface="Arial"/>
              </a:rPr>
              <a:t>DCE</a:t>
            </a:r>
            <a:r>
              <a:rPr sz="2400" dirty="0">
                <a:solidFill>
                  <a:srgbClr val="000000"/>
                </a:solidFill>
                <a:latin typeface="宋体" pitchFamily="2" charset="-122"/>
                <a:ea typeface="宋体" pitchFamily="2" charset="-122"/>
                <a:cs typeface="Arial"/>
              </a:rPr>
              <a:t>:</a:t>
            </a:r>
            <a:r>
              <a:rPr sz="2400" spc="-4" dirty="0">
                <a:solidFill>
                  <a:srgbClr val="000000"/>
                </a:solidFill>
                <a:latin typeface="宋体" pitchFamily="2" charset="-122"/>
                <a:ea typeface="宋体" pitchFamily="2" charset="-122"/>
                <a:cs typeface="Arial"/>
              </a:rPr>
              <a:t> </a:t>
            </a:r>
            <a:r>
              <a:rPr sz="2400" dirty="0">
                <a:solidFill>
                  <a:srgbClr val="000000"/>
                </a:solidFill>
                <a:latin typeface="宋体" pitchFamily="2" charset="-122"/>
                <a:ea typeface="宋体" pitchFamily="2" charset="-122"/>
                <a:cs typeface="Arial"/>
              </a:rPr>
              <a:t>Data</a:t>
            </a:r>
            <a:r>
              <a:rPr sz="2400" spc="-4" dirty="0">
                <a:solidFill>
                  <a:srgbClr val="000000"/>
                </a:solidFill>
                <a:latin typeface="宋体" pitchFamily="2" charset="-122"/>
                <a:ea typeface="宋体" pitchFamily="2" charset="-122"/>
                <a:cs typeface="Arial"/>
              </a:rPr>
              <a:t> </a:t>
            </a:r>
            <a:r>
              <a:rPr sz="2400" dirty="0">
                <a:solidFill>
                  <a:srgbClr val="000000"/>
                </a:solidFill>
                <a:latin typeface="宋体" pitchFamily="2" charset="-122"/>
                <a:ea typeface="宋体" pitchFamily="2" charset="-122"/>
                <a:cs typeface="Arial"/>
              </a:rPr>
              <a:t>Communication</a:t>
            </a:r>
            <a:r>
              <a:rPr lang="en-US" sz="2400" dirty="0">
                <a:solidFill>
                  <a:srgbClr val="000000"/>
                </a:solidFill>
                <a:latin typeface="宋体" pitchFamily="2" charset="-122"/>
                <a:ea typeface="宋体" pitchFamily="2" charset="-122"/>
                <a:cs typeface="Arial"/>
              </a:rPr>
              <a:t> </a:t>
            </a:r>
            <a:r>
              <a:rPr sz="2400" spc="-4" dirty="0">
                <a:solidFill>
                  <a:srgbClr val="000000"/>
                </a:solidFill>
                <a:latin typeface="宋体" pitchFamily="2" charset="-122"/>
                <a:ea typeface="宋体" pitchFamily="2" charset="-122"/>
                <a:cs typeface="Arial"/>
              </a:rPr>
              <a:t>Equipment</a:t>
            </a:r>
            <a:r>
              <a:rPr sz="2400"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华文中宋"/>
              </a:rPr>
              <a:t>或</a:t>
            </a:r>
            <a:r>
              <a:rPr sz="2400" spc="-4" dirty="0">
                <a:solidFill>
                  <a:srgbClr val="000000"/>
                </a:solidFill>
                <a:latin typeface="宋体" pitchFamily="2" charset="-122"/>
                <a:ea typeface="宋体" pitchFamily="2" charset="-122"/>
                <a:cs typeface="华文中宋"/>
              </a:rPr>
              <a:t>数据装置</a:t>
            </a:r>
            <a:r>
              <a:rPr sz="2400" spc="-110" dirty="0">
                <a:solidFill>
                  <a:srgbClr val="000000"/>
                </a:solidFill>
                <a:latin typeface="宋体" pitchFamily="2" charset="-122"/>
                <a:ea typeface="宋体" pitchFamily="2" charset="-122"/>
                <a:cs typeface="华文中宋"/>
              </a:rPr>
              <a:t> </a:t>
            </a:r>
            <a:r>
              <a:rPr sz="2400" spc="-4"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Arial"/>
              </a:rPr>
              <a:t>Data Set)</a:t>
            </a:r>
            <a:r>
              <a:rPr sz="2400" dirty="0">
                <a:solidFill>
                  <a:srgbClr val="000000"/>
                </a:solidFill>
                <a:latin typeface="宋体" pitchFamily="2" charset="-122"/>
                <a:ea typeface="宋体" pitchFamily="2" charset="-122"/>
                <a:cs typeface="华文中宋"/>
              </a:rPr>
              <a:t>。</a:t>
            </a:r>
            <a:r>
              <a:rPr sz="2400" spc="679" dirty="0">
                <a:solidFill>
                  <a:srgbClr val="000000"/>
                </a:solidFill>
                <a:latin typeface="宋体" pitchFamily="2" charset="-122"/>
                <a:ea typeface="宋体" pitchFamily="2" charset="-122"/>
                <a:cs typeface="华文中宋"/>
              </a:rPr>
              <a:t> </a:t>
            </a:r>
            <a:r>
              <a:rPr sz="2000" spc="679" dirty="0">
                <a:solidFill>
                  <a:srgbClr val="9900CC"/>
                </a:solidFill>
                <a:latin typeface="宋体" pitchFamily="2" charset="-122"/>
                <a:ea typeface="宋体" pitchFamily="2" charset="-122"/>
                <a:cs typeface="华文中宋"/>
              </a:rPr>
              <a:t>	</a:t>
            </a:r>
            <a:endParaRPr sz="2000" dirty="0">
              <a:solidFill>
                <a:srgbClr val="9900CC"/>
              </a:solidFill>
              <a:latin typeface="宋体" pitchFamily="2" charset="-122"/>
              <a:ea typeface="宋体" pitchFamily="2" charset="-122"/>
              <a:cs typeface="华文中宋"/>
            </a:endParaRPr>
          </a:p>
        </p:txBody>
      </p:sp>
      <p:sp>
        <p:nvSpPr>
          <p:cNvPr id="3" name="object 3"/>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130</a:t>
            </a:fld>
            <a:endParaRPr sz="1100" b="1" dirty="0">
              <a:solidFill>
                <a:srgbClr val="FFFFFF"/>
              </a:solidFill>
              <a:latin typeface="Garamond"/>
              <a:cs typeface="Garamond"/>
            </a:endParaRPr>
          </a:p>
        </p:txBody>
      </p:sp>
      <p:sp>
        <p:nvSpPr>
          <p:cNvPr id="4" name="Date Placeholder 3"/>
          <p:cNvSpPr>
            <a:spLocks noGrp="1"/>
          </p:cNvSpPr>
          <p:nvPr>
            <p:ph type="dt" sz="half" idx="6"/>
          </p:nvPr>
        </p:nvSpPr>
        <p:spPr/>
        <p:txBody>
          <a:bodyPr/>
          <a:lstStyle/>
          <a:p>
            <a:pPr>
              <a:spcAft>
                <a:spcPct val="0"/>
              </a:spcAft>
              <a:buClr>
                <a:srgbClr val="FFFFFF"/>
              </a:buClr>
            </a:pPr>
            <a:fld id="{DE31941C-9274-4BAA-9B93-90B74A9CF696}"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5" name="Footer Placeholder 4"/>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6" name="Title 7"/>
          <p:cNvSpPr txBox="1">
            <a:spLocks/>
          </p:cNvSpPr>
          <p:nvPr/>
        </p:nvSpPr>
        <p:spPr>
          <a:xfrm>
            <a:off x="1524000" y="429823"/>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33662671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03512" y="1432226"/>
            <a:ext cx="8784976" cy="4949102"/>
          </a:xfrm>
          <a:prstGeom prst="rect">
            <a:avLst/>
          </a:prstGeom>
        </p:spPr>
        <p:txBody>
          <a:bodyPr vert="horz" wrap="square" lIns="0" tIns="0" rIns="0" bIns="0" rtlCol="0">
            <a:noAutofit/>
          </a:bodyPr>
          <a:lstStyle/>
          <a:p>
            <a:pPr marL="11128" marR="232570" indent="445110" eaLnBrk="0" fontAlgn="base" hangingPunct="0">
              <a:lnSpc>
                <a:spcPct val="99900"/>
              </a:lnSpc>
              <a:spcBef>
                <a:spcPct val="0"/>
              </a:spcBef>
              <a:spcAft>
                <a:spcPct val="0"/>
              </a:spcAft>
            </a:pPr>
            <a:r>
              <a:rPr sz="2800" dirty="0" err="1">
                <a:solidFill>
                  <a:srgbClr val="000000"/>
                </a:solidFill>
                <a:latin typeface="宋体" pitchFamily="2" charset="-122"/>
                <a:ea typeface="宋体" pitchFamily="2" charset="-122"/>
                <a:cs typeface="华文中宋"/>
              </a:rPr>
              <a:t>调制的类型有</a:t>
            </a:r>
            <a:r>
              <a:rPr sz="2800" dirty="0">
                <a:solidFill>
                  <a:srgbClr val="000000"/>
                </a:solidFill>
                <a:latin typeface="宋体" pitchFamily="2" charset="-122"/>
                <a:ea typeface="宋体" pitchFamily="2" charset="-122"/>
                <a:cs typeface="华文中宋"/>
              </a:rPr>
              <a:t>：</a:t>
            </a:r>
            <a:endParaRPr lang="en-US" sz="2800" dirty="0">
              <a:solidFill>
                <a:srgbClr val="000000"/>
              </a:solidFill>
              <a:latin typeface="宋体" pitchFamily="2" charset="-122"/>
              <a:ea typeface="宋体" pitchFamily="2" charset="-122"/>
              <a:cs typeface="华文中宋"/>
            </a:endParaRPr>
          </a:p>
          <a:p>
            <a:pPr marL="11128" marR="232570" indent="445110" eaLnBrk="0" fontAlgn="base" hangingPunct="0">
              <a:lnSpc>
                <a:spcPct val="99900"/>
              </a:lnSpc>
              <a:spcBef>
                <a:spcPct val="0"/>
              </a:spcBef>
              <a:spcAft>
                <a:spcPct val="0"/>
              </a:spcAft>
            </a:pPr>
            <a:r>
              <a:rPr sz="2800" dirty="0" err="1">
                <a:solidFill>
                  <a:srgbClr val="FF0000"/>
                </a:solidFill>
                <a:latin typeface="宋体" pitchFamily="2" charset="-122"/>
                <a:ea typeface="宋体" pitchFamily="2" charset="-122"/>
                <a:cs typeface="华文中宋"/>
              </a:rPr>
              <a:t>振幅键</a:t>
            </a:r>
            <a:r>
              <a:rPr sz="2800" spc="4" dirty="0" err="1">
                <a:solidFill>
                  <a:srgbClr val="FF0000"/>
                </a:solidFill>
                <a:latin typeface="宋体" pitchFamily="2" charset="-122"/>
                <a:ea typeface="宋体" pitchFamily="2" charset="-122"/>
                <a:cs typeface="华文中宋"/>
              </a:rPr>
              <a:t>控</a:t>
            </a:r>
            <a:r>
              <a:rPr sz="2800" spc="-4" dirty="0" err="1">
                <a:solidFill>
                  <a:srgbClr val="FF0000"/>
                </a:solidFill>
                <a:latin typeface="宋体" pitchFamily="2" charset="-122"/>
                <a:ea typeface="宋体" pitchFamily="2" charset="-122"/>
                <a:cs typeface="Arial"/>
              </a:rPr>
              <a:t>AS</a:t>
            </a:r>
            <a:r>
              <a:rPr sz="2800" dirty="0" err="1">
                <a:solidFill>
                  <a:srgbClr val="FF0000"/>
                </a:solidFill>
                <a:latin typeface="宋体" pitchFamily="2" charset="-122"/>
                <a:ea typeface="宋体" pitchFamily="2" charset="-122"/>
                <a:cs typeface="Arial"/>
              </a:rPr>
              <a:t>K</a:t>
            </a:r>
            <a:r>
              <a:rPr sz="2800" dirty="0">
                <a:solidFill>
                  <a:srgbClr val="FF0000"/>
                </a:solidFill>
                <a:latin typeface="宋体" pitchFamily="2" charset="-122"/>
                <a:ea typeface="宋体" pitchFamily="2" charset="-122"/>
                <a:cs typeface="Arial"/>
              </a:rPr>
              <a:t> </a:t>
            </a:r>
            <a:r>
              <a:rPr sz="2800" spc="-4" dirty="0">
                <a:solidFill>
                  <a:srgbClr val="000000"/>
                </a:solidFill>
                <a:latin typeface="宋体" pitchFamily="2" charset="-122"/>
                <a:ea typeface="宋体" pitchFamily="2" charset="-122"/>
                <a:cs typeface="Arial"/>
              </a:rPr>
              <a:t>(Amplitud</a:t>
            </a:r>
            <a:r>
              <a:rPr sz="2800" dirty="0">
                <a:solidFill>
                  <a:srgbClr val="000000"/>
                </a:solidFill>
                <a:latin typeface="宋体" pitchFamily="2" charset="-122"/>
                <a:ea typeface="宋体" pitchFamily="2" charset="-122"/>
                <a:cs typeface="Arial"/>
              </a:rPr>
              <a:t>e</a:t>
            </a:r>
            <a:r>
              <a:rPr sz="2800" spc="-4" dirty="0">
                <a:solidFill>
                  <a:srgbClr val="000000"/>
                </a:solidFill>
                <a:latin typeface="宋体" pitchFamily="2" charset="-122"/>
                <a:ea typeface="宋体" pitchFamily="2" charset="-122"/>
                <a:cs typeface="Arial"/>
              </a:rPr>
              <a:t> Shift </a:t>
            </a:r>
            <a:r>
              <a:rPr sz="2800" dirty="0">
                <a:solidFill>
                  <a:srgbClr val="000000"/>
                </a:solidFill>
                <a:latin typeface="宋体" pitchFamily="2" charset="-122"/>
                <a:ea typeface="宋体" pitchFamily="2" charset="-122"/>
                <a:cs typeface="Arial"/>
              </a:rPr>
              <a:t>Keying:</a:t>
            </a:r>
            <a:r>
              <a:rPr sz="2800" spc="-9" dirty="0">
                <a:solidFill>
                  <a:srgbClr val="000000"/>
                </a:solidFill>
                <a:latin typeface="宋体" pitchFamily="2" charset="-122"/>
                <a:ea typeface="宋体" pitchFamily="2" charset="-122"/>
                <a:cs typeface="Arial"/>
              </a:rPr>
              <a:t> </a:t>
            </a:r>
            <a:r>
              <a:rPr sz="2800" dirty="0" err="1">
                <a:solidFill>
                  <a:srgbClr val="FF0000"/>
                </a:solidFill>
                <a:latin typeface="宋体" pitchFamily="2" charset="-122"/>
                <a:ea typeface="宋体" pitchFamily="2" charset="-122"/>
                <a:cs typeface="华文中宋"/>
              </a:rPr>
              <a:t>调</a:t>
            </a:r>
            <a:r>
              <a:rPr sz="2800" spc="4" dirty="0" err="1">
                <a:solidFill>
                  <a:srgbClr val="FF0000"/>
                </a:solidFill>
                <a:latin typeface="宋体" pitchFamily="2" charset="-122"/>
                <a:ea typeface="宋体" pitchFamily="2" charset="-122"/>
                <a:cs typeface="华文中宋"/>
              </a:rPr>
              <a:t>幅</a:t>
            </a:r>
            <a:r>
              <a:rPr sz="2800" spc="-9" dirty="0">
                <a:solidFill>
                  <a:srgbClr val="000000"/>
                </a:solidFill>
                <a:latin typeface="宋体" pitchFamily="2" charset="-122"/>
                <a:ea typeface="宋体" pitchFamily="2" charset="-122"/>
                <a:cs typeface="Arial"/>
              </a:rPr>
              <a:t>)</a:t>
            </a:r>
            <a:endParaRPr lang="en-US" sz="2800" dirty="0">
              <a:solidFill>
                <a:srgbClr val="000000"/>
              </a:solidFill>
              <a:latin typeface="宋体" pitchFamily="2" charset="-122"/>
              <a:ea typeface="宋体" pitchFamily="2" charset="-122"/>
              <a:cs typeface="华文中宋"/>
            </a:endParaRPr>
          </a:p>
          <a:p>
            <a:pPr marL="11128" marR="232570" indent="445110" eaLnBrk="0" fontAlgn="base" hangingPunct="0">
              <a:lnSpc>
                <a:spcPct val="99900"/>
              </a:lnSpc>
              <a:spcBef>
                <a:spcPct val="0"/>
              </a:spcBef>
              <a:spcAft>
                <a:spcPct val="0"/>
              </a:spcAft>
            </a:pPr>
            <a:r>
              <a:rPr sz="2800" dirty="0" err="1">
                <a:solidFill>
                  <a:srgbClr val="FF0000"/>
                </a:solidFill>
                <a:latin typeface="宋体" pitchFamily="2" charset="-122"/>
                <a:ea typeface="宋体" pitchFamily="2" charset="-122"/>
                <a:cs typeface="华文中宋"/>
              </a:rPr>
              <a:t>频移键</a:t>
            </a:r>
            <a:r>
              <a:rPr sz="2800" spc="4" dirty="0" err="1">
                <a:solidFill>
                  <a:srgbClr val="FF0000"/>
                </a:solidFill>
                <a:latin typeface="宋体" pitchFamily="2" charset="-122"/>
                <a:ea typeface="宋体" pitchFamily="2" charset="-122"/>
                <a:cs typeface="华文中宋"/>
              </a:rPr>
              <a:t>控</a:t>
            </a:r>
            <a:r>
              <a:rPr sz="2800" spc="-9" dirty="0" err="1">
                <a:solidFill>
                  <a:srgbClr val="FF0000"/>
                </a:solidFill>
                <a:latin typeface="宋体" pitchFamily="2" charset="-122"/>
                <a:ea typeface="宋体" pitchFamily="2" charset="-122"/>
                <a:cs typeface="Arial"/>
              </a:rPr>
              <a:t>FS</a:t>
            </a:r>
            <a:r>
              <a:rPr sz="2800" dirty="0" err="1">
                <a:solidFill>
                  <a:srgbClr val="FF0000"/>
                </a:solidFill>
                <a:latin typeface="宋体" pitchFamily="2" charset="-122"/>
                <a:ea typeface="宋体" pitchFamily="2" charset="-122"/>
                <a:cs typeface="Arial"/>
              </a:rPr>
              <a:t>K</a:t>
            </a:r>
            <a:r>
              <a:rPr sz="2800" spc="-4" dirty="0">
                <a:solidFill>
                  <a:srgbClr val="FF0000"/>
                </a:solidFill>
                <a:latin typeface="宋体" pitchFamily="2" charset="-122"/>
                <a:ea typeface="宋体" pitchFamily="2" charset="-122"/>
                <a:cs typeface="Arial"/>
              </a:rPr>
              <a:t> </a:t>
            </a:r>
            <a:r>
              <a:rPr sz="2800" spc="-4" dirty="0">
                <a:solidFill>
                  <a:srgbClr val="000000"/>
                </a:solidFill>
                <a:latin typeface="宋体" pitchFamily="2" charset="-122"/>
                <a:ea typeface="宋体" pitchFamily="2" charset="-122"/>
                <a:cs typeface="Arial"/>
              </a:rPr>
              <a:t>(Frequenc</a:t>
            </a:r>
            <a:r>
              <a:rPr sz="2800" dirty="0">
                <a:solidFill>
                  <a:srgbClr val="000000"/>
                </a:solidFill>
                <a:latin typeface="宋体" pitchFamily="2" charset="-122"/>
                <a:ea typeface="宋体" pitchFamily="2" charset="-122"/>
                <a:cs typeface="Arial"/>
              </a:rPr>
              <a:t>y</a:t>
            </a:r>
            <a:r>
              <a:rPr sz="2800" spc="-4" dirty="0">
                <a:solidFill>
                  <a:srgbClr val="000000"/>
                </a:solidFill>
                <a:latin typeface="宋体" pitchFamily="2" charset="-122"/>
                <a:ea typeface="宋体" pitchFamily="2" charset="-122"/>
                <a:cs typeface="Arial"/>
              </a:rPr>
              <a:t> Shif</a:t>
            </a:r>
            <a:r>
              <a:rPr sz="2800" dirty="0">
                <a:solidFill>
                  <a:srgbClr val="000000"/>
                </a:solidFill>
                <a:latin typeface="宋体" pitchFamily="2" charset="-122"/>
                <a:ea typeface="宋体" pitchFamily="2" charset="-122"/>
                <a:cs typeface="Arial"/>
              </a:rPr>
              <a:t>t</a:t>
            </a:r>
            <a:r>
              <a:rPr sz="2800" spc="-4" dirty="0">
                <a:solidFill>
                  <a:srgbClr val="000000"/>
                </a:solidFill>
                <a:latin typeface="宋体" pitchFamily="2" charset="-122"/>
                <a:ea typeface="宋体" pitchFamily="2" charset="-122"/>
                <a:cs typeface="Arial"/>
              </a:rPr>
              <a:t> Keying: </a:t>
            </a:r>
            <a:r>
              <a:rPr sz="2800" dirty="0" err="1">
                <a:solidFill>
                  <a:srgbClr val="FF0000"/>
                </a:solidFill>
                <a:latin typeface="宋体" pitchFamily="2" charset="-122"/>
                <a:ea typeface="宋体" pitchFamily="2" charset="-122"/>
                <a:cs typeface="华文中宋"/>
              </a:rPr>
              <a:t>调</a:t>
            </a:r>
            <a:r>
              <a:rPr sz="2800" spc="4" dirty="0" err="1">
                <a:solidFill>
                  <a:srgbClr val="FF0000"/>
                </a:solidFill>
                <a:latin typeface="宋体" pitchFamily="2" charset="-122"/>
                <a:ea typeface="宋体" pitchFamily="2" charset="-122"/>
                <a:cs typeface="华文中宋"/>
              </a:rPr>
              <a:t>频</a:t>
            </a:r>
            <a:r>
              <a:rPr sz="2800" spc="-9" dirty="0">
                <a:solidFill>
                  <a:srgbClr val="000000"/>
                </a:solidFill>
                <a:latin typeface="宋体" pitchFamily="2" charset="-122"/>
                <a:ea typeface="宋体" pitchFamily="2" charset="-122"/>
                <a:cs typeface="Arial"/>
              </a:rPr>
              <a:t>)</a:t>
            </a:r>
            <a:endParaRPr lang="en-US" sz="2800" dirty="0">
              <a:solidFill>
                <a:srgbClr val="000000"/>
              </a:solidFill>
              <a:latin typeface="宋体" pitchFamily="2" charset="-122"/>
              <a:ea typeface="宋体" pitchFamily="2" charset="-122"/>
              <a:cs typeface="华文中宋"/>
            </a:endParaRPr>
          </a:p>
          <a:p>
            <a:pPr marL="11128" marR="232570" indent="445110" eaLnBrk="0" fontAlgn="base" hangingPunct="0">
              <a:lnSpc>
                <a:spcPct val="99900"/>
              </a:lnSpc>
              <a:spcBef>
                <a:spcPct val="0"/>
              </a:spcBef>
              <a:spcAft>
                <a:spcPct val="0"/>
              </a:spcAft>
            </a:pPr>
            <a:r>
              <a:rPr sz="2800" dirty="0" err="1">
                <a:solidFill>
                  <a:srgbClr val="FF0000"/>
                </a:solidFill>
                <a:latin typeface="宋体" pitchFamily="2" charset="-122"/>
                <a:ea typeface="宋体" pitchFamily="2" charset="-122"/>
                <a:cs typeface="华文中宋"/>
              </a:rPr>
              <a:t>相位键</a:t>
            </a:r>
            <a:r>
              <a:rPr sz="2800" spc="4" dirty="0" err="1">
                <a:solidFill>
                  <a:srgbClr val="FF0000"/>
                </a:solidFill>
                <a:latin typeface="宋体" pitchFamily="2" charset="-122"/>
                <a:ea typeface="宋体" pitchFamily="2" charset="-122"/>
                <a:cs typeface="华文中宋"/>
              </a:rPr>
              <a:t>控</a:t>
            </a:r>
            <a:r>
              <a:rPr sz="2800" spc="-4" dirty="0" err="1">
                <a:solidFill>
                  <a:srgbClr val="FF0000"/>
                </a:solidFill>
                <a:latin typeface="宋体" pitchFamily="2" charset="-122"/>
                <a:ea typeface="宋体" pitchFamily="2" charset="-122"/>
                <a:cs typeface="Arial"/>
              </a:rPr>
              <a:t>PS</a:t>
            </a:r>
            <a:r>
              <a:rPr sz="2800" dirty="0" err="1">
                <a:solidFill>
                  <a:srgbClr val="FF0000"/>
                </a:solidFill>
                <a:latin typeface="宋体" pitchFamily="2" charset="-122"/>
                <a:ea typeface="宋体" pitchFamily="2" charset="-122"/>
                <a:cs typeface="Arial"/>
              </a:rPr>
              <a:t>K</a:t>
            </a:r>
            <a:r>
              <a:rPr sz="2800" dirty="0">
                <a:solidFill>
                  <a:srgbClr val="FF0000"/>
                </a:solidFill>
                <a:latin typeface="宋体" pitchFamily="2" charset="-122"/>
                <a:ea typeface="宋体" pitchFamily="2" charset="-122"/>
                <a:cs typeface="Arial"/>
              </a:rPr>
              <a:t> </a:t>
            </a:r>
            <a:r>
              <a:rPr sz="2800" spc="-4" dirty="0">
                <a:solidFill>
                  <a:srgbClr val="000000"/>
                </a:solidFill>
                <a:latin typeface="宋体" pitchFamily="2" charset="-122"/>
                <a:ea typeface="宋体" pitchFamily="2" charset="-122"/>
                <a:cs typeface="Arial"/>
              </a:rPr>
              <a:t>(Phas</a:t>
            </a:r>
            <a:r>
              <a:rPr sz="2800" dirty="0">
                <a:solidFill>
                  <a:srgbClr val="000000"/>
                </a:solidFill>
                <a:latin typeface="宋体" pitchFamily="2" charset="-122"/>
                <a:ea typeface="宋体" pitchFamily="2" charset="-122"/>
                <a:cs typeface="Arial"/>
              </a:rPr>
              <a:t>e</a:t>
            </a:r>
            <a:r>
              <a:rPr sz="2800" spc="-4" dirty="0">
                <a:solidFill>
                  <a:srgbClr val="000000"/>
                </a:solidFill>
                <a:latin typeface="宋体" pitchFamily="2" charset="-122"/>
                <a:ea typeface="宋体" pitchFamily="2" charset="-122"/>
                <a:cs typeface="Arial"/>
              </a:rPr>
              <a:t> Shif</a:t>
            </a:r>
            <a:r>
              <a:rPr sz="2800" dirty="0">
                <a:solidFill>
                  <a:srgbClr val="000000"/>
                </a:solidFill>
                <a:latin typeface="宋体" pitchFamily="2" charset="-122"/>
                <a:ea typeface="宋体" pitchFamily="2" charset="-122"/>
                <a:cs typeface="Arial"/>
              </a:rPr>
              <a:t>t</a:t>
            </a:r>
            <a:r>
              <a:rPr sz="2800" spc="-4" dirty="0">
                <a:solidFill>
                  <a:srgbClr val="000000"/>
                </a:solidFill>
                <a:latin typeface="宋体" pitchFamily="2" charset="-122"/>
                <a:ea typeface="宋体" pitchFamily="2" charset="-122"/>
                <a:cs typeface="Arial"/>
              </a:rPr>
              <a:t> Keying</a:t>
            </a:r>
            <a:r>
              <a:rPr sz="2800" dirty="0">
                <a:solidFill>
                  <a:srgbClr val="000000"/>
                </a:solidFill>
                <a:latin typeface="宋体" pitchFamily="2" charset="-122"/>
                <a:ea typeface="宋体" pitchFamily="2" charset="-122"/>
                <a:cs typeface="Arial"/>
              </a:rPr>
              <a:t>:</a:t>
            </a:r>
            <a:r>
              <a:rPr sz="2800" spc="-9" dirty="0">
                <a:solidFill>
                  <a:srgbClr val="000000"/>
                </a:solidFill>
                <a:latin typeface="宋体" pitchFamily="2" charset="-122"/>
                <a:ea typeface="宋体" pitchFamily="2" charset="-122"/>
                <a:cs typeface="Arial"/>
              </a:rPr>
              <a:t> </a:t>
            </a:r>
            <a:r>
              <a:rPr sz="2800" dirty="0">
                <a:solidFill>
                  <a:srgbClr val="FF0000"/>
                </a:solidFill>
                <a:latin typeface="宋体" pitchFamily="2" charset="-122"/>
                <a:ea typeface="宋体" pitchFamily="2" charset="-122"/>
                <a:cs typeface="华文中宋"/>
              </a:rPr>
              <a:t>调</a:t>
            </a:r>
            <a:r>
              <a:rPr sz="2800" spc="4" dirty="0">
                <a:solidFill>
                  <a:srgbClr val="FF0000"/>
                </a:solidFill>
                <a:latin typeface="宋体" pitchFamily="2" charset="-122"/>
                <a:ea typeface="宋体" pitchFamily="2" charset="-122"/>
                <a:cs typeface="华文中宋"/>
              </a:rPr>
              <a:t>相</a:t>
            </a:r>
            <a:r>
              <a:rPr sz="2800" spc="-9" dirty="0">
                <a:solidFill>
                  <a:srgbClr val="000000"/>
                </a:solidFill>
                <a:latin typeface="宋体" pitchFamily="2" charset="-122"/>
                <a:ea typeface="宋体" pitchFamily="2" charset="-122"/>
                <a:cs typeface="Arial"/>
              </a:rPr>
              <a:t>)</a:t>
            </a:r>
            <a:r>
              <a:rPr sz="2800" dirty="0">
                <a:solidFill>
                  <a:srgbClr val="000000"/>
                </a:solidFill>
                <a:latin typeface="宋体" pitchFamily="2" charset="-122"/>
                <a:ea typeface="宋体" pitchFamily="2" charset="-122"/>
                <a:cs typeface="华文中宋"/>
              </a:rPr>
              <a:t>。</a:t>
            </a:r>
          </a:p>
          <a:p>
            <a:pPr eaLnBrk="0" fontAlgn="base" hangingPunct="0">
              <a:lnSpc>
                <a:spcPts val="438"/>
              </a:lnSpc>
              <a:spcBef>
                <a:spcPts val="32"/>
              </a:spcBef>
              <a:spcAft>
                <a:spcPct val="0"/>
              </a:spcAft>
            </a:pPr>
            <a:endParaRPr sz="2800" dirty="0">
              <a:solidFill>
                <a:srgbClr val="000000"/>
              </a:solidFill>
              <a:latin typeface="宋体" pitchFamily="2" charset="-122"/>
              <a:ea typeface="宋体" pitchFamily="2" charset="-122"/>
            </a:endParaRPr>
          </a:p>
          <a:p>
            <a:pPr eaLnBrk="0" fontAlgn="base" hangingPunct="0">
              <a:lnSpc>
                <a:spcPts val="876"/>
              </a:lnSpc>
              <a:spcBef>
                <a:spcPct val="0"/>
              </a:spcBef>
              <a:spcAft>
                <a:spcPct val="0"/>
              </a:spcAft>
            </a:pPr>
            <a:endParaRPr sz="2800" dirty="0">
              <a:solidFill>
                <a:srgbClr val="000000"/>
              </a:solidFill>
              <a:latin typeface="宋体" pitchFamily="2" charset="-122"/>
              <a:ea typeface="宋体" pitchFamily="2" charset="-122"/>
            </a:endParaRP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131</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43E26C8D-E182-4AA6-BA36-C6674AD00597}"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421114"/>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2882566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77525" y="1495872"/>
            <a:ext cx="6830850" cy="805470"/>
          </a:xfrm>
          <a:prstGeom prst="rect">
            <a:avLst/>
          </a:prstGeom>
        </p:spPr>
        <p:txBody>
          <a:bodyPr vert="horz" wrap="square" lIns="0" tIns="0" rIns="0" bIns="0" rtlCol="0">
            <a:noAutofit/>
          </a:bodyPr>
          <a:lstStyle/>
          <a:p>
            <a:pPr marL="678792" marR="11128" indent="-667664" eaLnBrk="0" fontAlgn="base" hangingPunct="0">
              <a:spcBef>
                <a:spcPct val="0"/>
              </a:spcBef>
              <a:spcAft>
                <a:spcPct val="0"/>
              </a:spcAft>
            </a:pPr>
            <a:r>
              <a:rPr sz="2400" b="1" dirty="0" err="1">
                <a:solidFill>
                  <a:srgbClr val="9900CC"/>
                </a:solidFill>
                <a:latin typeface="华文中宋"/>
                <a:ea typeface="仿宋_GB2312" pitchFamily="49" charset="-122"/>
                <a:cs typeface="华文中宋"/>
              </a:rPr>
              <a:t>异步串行通信接口基本结构</a:t>
            </a:r>
            <a:r>
              <a:rPr sz="2400" b="1" dirty="0">
                <a:solidFill>
                  <a:srgbClr val="9900CC"/>
                </a:solidFill>
                <a:latin typeface="华文中宋"/>
                <a:ea typeface="仿宋_GB2312" pitchFamily="49" charset="-122"/>
                <a:cs typeface="华文中宋"/>
              </a:rPr>
              <a:t> </a:t>
            </a:r>
            <a:endParaRPr lang="en-US" sz="2400" b="1" dirty="0">
              <a:solidFill>
                <a:srgbClr val="9900CC"/>
              </a:solidFill>
              <a:latin typeface="华文中宋"/>
              <a:ea typeface="仿宋_GB2312" pitchFamily="49" charset="-122"/>
              <a:cs typeface="华文中宋"/>
            </a:endParaRPr>
          </a:p>
          <a:p>
            <a:pPr marL="678792" marR="11128" indent="-667664" eaLnBrk="0" fontAlgn="base" hangingPunct="0">
              <a:spcBef>
                <a:spcPct val="0"/>
              </a:spcBef>
              <a:spcAft>
                <a:spcPct val="0"/>
              </a:spcAft>
            </a:pPr>
            <a:r>
              <a:rPr sz="2400" b="1" dirty="0" err="1">
                <a:solidFill>
                  <a:srgbClr val="9900CC"/>
                </a:solidFill>
                <a:latin typeface="华文中宋"/>
                <a:ea typeface="仿宋_GB2312" pitchFamily="49" charset="-122"/>
                <a:cs typeface="华文中宋"/>
              </a:rPr>
              <a:t>异步串行通信接口也称为异步接收发送器，</a:t>
            </a:r>
            <a:r>
              <a:rPr sz="2400" b="1" dirty="0" err="1">
                <a:solidFill>
                  <a:srgbClr val="9900CC"/>
                </a:solidFill>
                <a:latin typeface="Arial"/>
                <a:ea typeface="仿宋_GB2312" pitchFamily="49" charset="-122"/>
                <a:cs typeface="Arial"/>
              </a:rPr>
              <a:t>UART</a:t>
            </a:r>
            <a:endParaRPr sz="2400" b="1" dirty="0">
              <a:solidFill>
                <a:srgbClr val="9900CC"/>
              </a:solidFill>
              <a:latin typeface="华文中宋"/>
              <a:ea typeface="仿宋_GB2312" pitchFamily="49" charset="-122"/>
              <a:cs typeface="华文中宋"/>
            </a:endParaRPr>
          </a:p>
        </p:txBody>
      </p:sp>
      <p:sp>
        <p:nvSpPr>
          <p:cNvPr id="4" name="object 4"/>
          <p:cNvSpPr/>
          <p:nvPr/>
        </p:nvSpPr>
        <p:spPr>
          <a:xfrm>
            <a:off x="2893547" y="2395406"/>
            <a:ext cx="6100844" cy="3728174"/>
          </a:xfrm>
          <a:prstGeom prst="rect">
            <a:avLst/>
          </a:prstGeom>
          <a:blipFill>
            <a:blip r:embed="rId2"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 name="object 5"/>
          <p:cNvSpPr/>
          <p:nvPr/>
        </p:nvSpPr>
        <p:spPr>
          <a:xfrm>
            <a:off x="9006452" y="2395406"/>
            <a:ext cx="0" cy="3728174"/>
          </a:xfrm>
          <a:custGeom>
            <a:avLst/>
            <a:gdLst/>
            <a:ahLst/>
            <a:cxnLst/>
            <a:rect l="l" t="t" r="r" b="b"/>
            <a:pathLst>
              <a:path h="4114799">
                <a:moveTo>
                  <a:pt x="0" y="0"/>
                </a:moveTo>
                <a:lnTo>
                  <a:pt x="0" y="4114799"/>
                </a:lnTo>
              </a:path>
            </a:pathLst>
          </a:custGeom>
          <a:ln w="29464">
            <a:solidFill>
              <a:srgbClr val="C0C0C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6" name="object 6"/>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132</a:t>
            </a:fld>
            <a:endParaRPr sz="1100" b="1" dirty="0">
              <a:solidFill>
                <a:srgbClr val="FFFFFF"/>
              </a:solidFill>
              <a:latin typeface="Garamond"/>
              <a:cs typeface="Garamond"/>
            </a:endParaRPr>
          </a:p>
        </p:txBody>
      </p:sp>
      <p:sp>
        <p:nvSpPr>
          <p:cNvPr id="7" name="Date Placeholder 6"/>
          <p:cNvSpPr>
            <a:spLocks noGrp="1"/>
          </p:cNvSpPr>
          <p:nvPr>
            <p:ph type="dt" sz="half" idx="6"/>
          </p:nvPr>
        </p:nvSpPr>
        <p:spPr/>
        <p:txBody>
          <a:bodyPr/>
          <a:lstStyle/>
          <a:p>
            <a:pPr>
              <a:spcAft>
                <a:spcPct val="0"/>
              </a:spcAft>
              <a:buClr>
                <a:srgbClr val="FFFFFF"/>
              </a:buClr>
            </a:pPr>
            <a:fld id="{81FE32FF-C5DF-435F-81EA-29C33E3B9A69}"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8" name="Footer Placeholder 7"/>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9" name="Title 7"/>
          <p:cNvSpPr txBox="1">
            <a:spLocks/>
          </p:cNvSpPr>
          <p:nvPr/>
        </p:nvSpPr>
        <p:spPr>
          <a:xfrm>
            <a:off x="1524000" y="437035"/>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9027293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None/>
            </a:pPr>
            <a:r>
              <a:rPr lang="zh-CN" altLang="en-US" sz="2800" dirty="0">
                <a:solidFill>
                  <a:schemeClr val="tx1"/>
                </a:solidFill>
                <a:latin typeface="宋体" pitchFamily="2" charset="-122"/>
                <a:ea typeface="宋体" pitchFamily="2" charset="-122"/>
              </a:rPr>
              <a:t>异步串行通信常见的错误</a:t>
            </a:r>
          </a:p>
          <a:p>
            <a:pPr lvl="1">
              <a:buNone/>
            </a:pPr>
            <a:r>
              <a:rPr lang="en-US" altLang="zh-CN" b="0" dirty="0">
                <a:latin typeface="宋体" pitchFamily="2" charset="-122"/>
                <a:ea typeface="宋体" pitchFamily="2" charset="-122"/>
              </a:rPr>
              <a:t>(1) </a:t>
            </a:r>
            <a:r>
              <a:rPr lang="zh-CN" altLang="en-US" b="0" dirty="0">
                <a:latin typeface="宋体" pitchFamily="2" charset="-122"/>
                <a:ea typeface="宋体" pitchFamily="2" charset="-122"/>
              </a:rPr>
              <a:t>奇偶校验错</a:t>
            </a:r>
          </a:p>
          <a:p>
            <a:pPr lvl="2">
              <a:buNone/>
            </a:pPr>
            <a:r>
              <a:rPr lang="zh-CN" altLang="en-US" sz="2800" b="0" dirty="0">
                <a:latin typeface="宋体" pitchFamily="2" charset="-122"/>
                <a:ea typeface="宋体" pitchFamily="2" charset="-122"/>
              </a:rPr>
              <a:t>在约定奇偶检查的情况下，接收到的字符奇偶 状态和约定不符。</a:t>
            </a:r>
          </a:p>
          <a:p>
            <a:pPr lvl="1">
              <a:buNone/>
            </a:pPr>
            <a:r>
              <a:rPr lang="en-US" altLang="zh-CN" b="0" dirty="0">
                <a:latin typeface="宋体" pitchFamily="2" charset="-122"/>
                <a:ea typeface="宋体" pitchFamily="2" charset="-122"/>
              </a:rPr>
              <a:t>(2) </a:t>
            </a:r>
            <a:r>
              <a:rPr lang="zh-CN" altLang="en-US" b="0" dirty="0">
                <a:latin typeface="宋体" pitchFamily="2" charset="-122"/>
                <a:ea typeface="宋体" pitchFamily="2" charset="-122"/>
              </a:rPr>
              <a:t>帧出错</a:t>
            </a:r>
          </a:p>
          <a:p>
            <a:pPr lvl="2">
              <a:buNone/>
            </a:pPr>
            <a:r>
              <a:rPr lang="zh-CN" altLang="en-US" sz="2800" b="0" dirty="0">
                <a:latin typeface="宋体" pitchFamily="2" charset="-122"/>
                <a:ea typeface="宋体" pitchFamily="2" charset="-122"/>
              </a:rPr>
              <a:t>一个字符从起始位到停止位的总数有误。</a:t>
            </a:r>
          </a:p>
          <a:p>
            <a:pPr lvl="1">
              <a:buNone/>
            </a:pPr>
            <a:r>
              <a:rPr lang="en-US" altLang="zh-CN" b="0" dirty="0">
                <a:latin typeface="宋体" pitchFamily="2" charset="-122"/>
                <a:ea typeface="宋体" pitchFamily="2" charset="-122"/>
              </a:rPr>
              <a:t>(3)</a:t>
            </a:r>
            <a:r>
              <a:rPr lang="zh-CN" altLang="en-US" b="0" dirty="0">
                <a:latin typeface="宋体" pitchFamily="2" charset="-122"/>
                <a:ea typeface="宋体" pitchFamily="2" charset="-122"/>
              </a:rPr>
              <a:t>溢出错</a:t>
            </a:r>
          </a:p>
          <a:p>
            <a:pPr lvl="2">
              <a:buNone/>
            </a:pPr>
            <a:r>
              <a:rPr lang="zh-CN" altLang="en-US" sz="2800" b="0" dirty="0">
                <a:latin typeface="宋体" pitchFamily="2" charset="-122"/>
                <a:ea typeface="宋体" pitchFamily="2" charset="-122"/>
              </a:rPr>
              <a:t>若先接收的字符尚未被</a:t>
            </a:r>
            <a:r>
              <a:rPr lang="en-US" altLang="zh-CN" sz="2800" b="0" dirty="0">
                <a:latin typeface="宋体" pitchFamily="2" charset="-122"/>
                <a:ea typeface="宋体" pitchFamily="2" charset="-122"/>
              </a:rPr>
              <a:t>MPU</a:t>
            </a:r>
            <a:r>
              <a:rPr lang="zh-CN" altLang="en-US" sz="2800" b="0" dirty="0">
                <a:latin typeface="宋体" pitchFamily="2" charset="-122"/>
                <a:ea typeface="宋体" pitchFamily="2" charset="-122"/>
              </a:rPr>
              <a:t>读取，后面的字符 又传送过来，则产生溢出错误</a:t>
            </a:r>
          </a:p>
        </p:txBody>
      </p:sp>
      <p:sp>
        <p:nvSpPr>
          <p:cNvPr id="4" name="Footer Placeholder 3"/>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5" name="Date Placeholder 4"/>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13C4933B-DF2E-4ED5-8E08-329124C879E2}"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6" name="Slide Number Placeholder 5"/>
          <p:cNvSpPr>
            <a:spLocks noGrp="1"/>
          </p:cNvSpPr>
          <p:nvPr>
            <p:ph type="sldNum" sz="quarter" idx="4294967295"/>
          </p:nvPr>
        </p:nvSpPr>
        <p:spPr>
          <a:xfrm>
            <a:off x="9081376" y="6604853"/>
            <a:ext cx="1584344" cy="276161"/>
          </a:xfrm>
          <a:prstGeom prst="rect">
            <a:avLst/>
          </a:prstGeom>
        </p:spPr>
        <p:txBody>
          <a:bodyPr vert="horz" wrap="square" lIns="80120" tIns="40060" rIns="80120" bIns="40060" numCol="1" anchor="ctr" anchorCtr="0" compatLnSpc="1">
            <a:prstTxWarp prst="textNoShape">
              <a:avLst/>
            </a:prstTxWarp>
          </a:bodyPr>
          <a:lstStyle/>
          <a:p>
            <a:pPr marL="84571" eaLnBrk="0" fontAlgn="base" hangingPunct="0">
              <a:spcAft>
                <a:spcPct val="0"/>
              </a:spcAft>
              <a:buClr>
                <a:srgbClr val="FFFFFF"/>
              </a:buClr>
            </a:pPr>
            <a:fld id="{81D60167-4931-47E6-BA6A-407CBD079E47}" type="slidenum">
              <a:rPr lang="en-US" altLang="zh-CN" b="1" dirty="0">
                <a:solidFill>
                  <a:prstClr val="white"/>
                </a:solidFill>
                <a:latin typeface="Times New Roman" panose="02020603050405020304" pitchFamily="18" charset="0"/>
              </a:rPr>
              <a:pPr marL="84571" eaLnBrk="0" fontAlgn="base" hangingPunct="0">
                <a:spcAft>
                  <a:spcPct val="0"/>
                </a:spcAft>
                <a:buClr>
                  <a:srgbClr val="FFFFFF"/>
                </a:buClr>
              </a:pPr>
              <a:t>133</a:t>
            </a:fld>
            <a:endParaRPr lang="zh-CN" altLang="en-US" b="1" dirty="0">
              <a:solidFill>
                <a:prstClr val="white"/>
              </a:solidFill>
              <a:latin typeface="Times New Roman" panose="02020603050405020304" pitchFamily="18" charset="0"/>
            </a:endParaRPr>
          </a:p>
        </p:txBody>
      </p:sp>
      <p:sp>
        <p:nvSpPr>
          <p:cNvPr id="7" name="Title 7"/>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35353866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4000" y="1081632"/>
            <a:ext cx="9144000" cy="570403"/>
          </a:xfrm>
          <a:prstGeom prst="rect">
            <a:avLst/>
          </a:prstGeom>
        </p:spPr>
        <p:txBody>
          <a:bodyPr vert="horz" wrap="square" lIns="0" tIns="0" rIns="0" bIns="0" numCol="1" rtlCol="0" anchor="ctr" anchorCtr="0" compatLnSpc="1">
            <a:prstTxWarp prst="textNoShape">
              <a:avLst/>
            </a:prstTxWarp>
            <a:noAutofit/>
          </a:bodyPr>
          <a:lstStyle/>
          <a:p>
            <a:pPr marL="90135"/>
            <a:r>
              <a:rPr sz="2800" dirty="0">
                <a:solidFill>
                  <a:srgbClr val="008000"/>
                </a:solidFill>
                <a:latin typeface="宋体" pitchFamily="2" charset="-122"/>
                <a:ea typeface="宋体" pitchFamily="2" charset="-122"/>
                <a:cs typeface="Arial"/>
              </a:rPr>
              <a:t>RS</a:t>
            </a:r>
            <a:r>
              <a:rPr sz="2800" dirty="0">
                <a:solidFill>
                  <a:srgbClr val="008000"/>
                </a:solidFill>
                <a:latin typeface="宋体" pitchFamily="2" charset="-122"/>
                <a:ea typeface="宋体" pitchFamily="2" charset="-122"/>
                <a:cs typeface="华文中宋"/>
              </a:rPr>
              <a:t>－</a:t>
            </a:r>
            <a:r>
              <a:rPr sz="2800" dirty="0">
                <a:solidFill>
                  <a:srgbClr val="008000"/>
                </a:solidFill>
                <a:latin typeface="宋体" pitchFamily="2" charset="-122"/>
                <a:ea typeface="宋体" pitchFamily="2" charset="-122"/>
                <a:cs typeface="Arial"/>
              </a:rPr>
              <a:t>232</a:t>
            </a:r>
            <a:r>
              <a:rPr sz="2800" spc="4" dirty="0">
                <a:solidFill>
                  <a:srgbClr val="008000"/>
                </a:solidFill>
                <a:latin typeface="宋体" pitchFamily="2" charset="-122"/>
                <a:ea typeface="宋体" pitchFamily="2" charset="-122"/>
                <a:cs typeface="Arial"/>
              </a:rPr>
              <a:t>C</a:t>
            </a:r>
            <a:r>
              <a:rPr sz="2800" dirty="0">
                <a:solidFill>
                  <a:srgbClr val="008000"/>
                </a:solidFill>
                <a:latin typeface="宋体" pitchFamily="2" charset="-122"/>
                <a:ea typeface="宋体" pitchFamily="2" charset="-122"/>
                <a:cs typeface="华文中宋"/>
              </a:rPr>
              <a:t>串行接口标准</a:t>
            </a:r>
            <a:endParaRPr sz="2800" dirty="0">
              <a:latin typeface="宋体" pitchFamily="2" charset="-122"/>
              <a:ea typeface="宋体" pitchFamily="2" charset="-122"/>
              <a:cs typeface="华文中宋"/>
            </a:endParaRPr>
          </a:p>
        </p:txBody>
      </p:sp>
      <p:sp>
        <p:nvSpPr>
          <p:cNvPr id="5" name="object 5"/>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134</a:t>
            </a:fld>
            <a:endParaRPr lang="en-US" altLang="zh-CN" b="1" dirty="0">
              <a:solidFill>
                <a:prstClr val="white"/>
              </a:solidFill>
              <a:latin typeface="Times New Roman" panose="02020603050405020304" pitchFamily="18" charset="0"/>
            </a:endParaRPr>
          </a:p>
        </p:txBody>
      </p:sp>
      <p:sp>
        <p:nvSpPr>
          <p:cNvPr id="4" name="object 4"/>
          <p:cNvSpPr txBox="1"/>
          <p:nvPr/>
        </p:nvSpPr>
        <p:spPr>
          <a:xfrm>
            <a:off x="1703512" y="1675377"/>
            <a:ext cx="8784976" cy="4715450"/>
          </a:xfrm>
          <a:prstGeom prst="rect">
            <a:avLst/>
          </a:prstGeom>
        </p:spPr>
        <p:txBody>
          <a:bodyPr vert="horz" wrap="square" lIns="0" tIns="0" rIns="0" bIns="0" rtlCol="0">
            <a:noAutofit/>
          </a:bodyPr>
          <a:lstStyle/>
          <a:p>
            <a:pPr marL="501861" eaLnBrk="0" fontAlgn="base" hangingPunct="0">
              <a:spcBef>
                <a:spcPct val="0"/>
              </a:spcBef>
              <a:spcAft>
                <a:spcPct val="0"/>
              </a:spcAft>
            </a:pPr>
            <a:r>
              <a:rPr sz="2400" spc="-18" dirty="0">
                <a:solidFill>
                  <a:srgbClr val="000000"/>
                </a:solidFill>
                <a:latin typeface="宋体" pitchFamily="2" charset="-122"/>
                <a:ea typeface="宋体" pitchFamily="2" charset="-122"/>
                <a:cs typeface="Arial"/>
              </a:rPr>
              <a:t>RS</a:t>
            </a:r>
            <a:r>
              <a:rPr sz="2400" spc="-13"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Arial"/>
              </a:rPr>
              <a:t>232</a:t>
            </a:r>
            <a:r>
              <a:rPr sz="2400" spc="-18" dirty="0">
                <a:solidFill>
                  <a:srgbClr val="000000"/>
                </a:solidFill>
                <a:latin typeface="宋体" pitchFamily="2" charset="-122"/>
                <a:ea typeface="宋体" pitchFamily="2" charset="-122"/>
                <a:cs typeface="Arial"/>
              </a:rPr>
              <a:t>C</a:t>
            </a:r>
            <a:r>
              <a:rPr sz="2400" spc="-18" dirty="0">
                <a:solidFill>
                  <a:srgbClr val="000000"/>
                </a:solidFill>
                <a:latin typeface="宋体" pitchFamily="2" charset="-122"/>
                <a:ea typeface="宋体" pitchFamily="2" charset="-122"/>
                <a:cs typeface="华文中宋"/>
              </a:rPr>
              <a:t>对电气特性、逻辑电平和各信号线功能都作了规定。</a:t>
            </a:r>
            <a:endParaRPr sz="2400"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sz="2400" b="1" spc="-18" dirty="0">
                <a:solidFill>
                  <a:srgbClr val="000000"/>
                </a:solidFill>
                <a:latin typeface="宋体" pitchFamily="2" charset="-122"/>
                <a:ea typeface="宋体" pitchFamily="2" charset="-122"/>
                <a:cs typeface="Arial"/>
              </a:rPr>
              <a:t>1</a:t>
            </a:r>
            <a:r>
              <a:rPr lang="en-US" sz="2400" b="1" spc="-9" dirty="0">
                <a:solidFill>
                  <a:srgbClr val="000000"/>
                </a:solidFill>
                <a:latin typeface="宋体" pitchFamily="2" charset="-122"/>
                <a:ea typeface="宋体" pitchFamily="2" charset="-122"/>
                <a:cs typeface="Arial"/>
              </a:rPr>
              <a:t>)</a:t>
            </a:r>
            <a:r>
              <a:rPr sz="2400" b="1" spc="-9" dirty="0">
                <a:solidFill>
                  <a:srgbClr val="000000"/>
                </a:solidFill>
                <a:latin typeface="宋体" pitchFamily="2" charset="-122"/>
                <a:ea typeface="宋体" pitchFamily="2" charset="-122"/>
                <a:cs typeface="Arial"/>
              </a:rPr>
              <a:t> </a:t>
            </a:r>
            <a:r>
              <a:rPr sz="2400" b="1" spc="-18" dirty="0">
                <a:solidFill>
                  <a:srgbClr val="000000"/>
                </a:solidFill>
                <a:latin typeface="宋体" pitchFamily="2" charset="-122"/>
                <a:ea typeface="宋体" pitchFamily="2" charset="-122"/>
                <a:cs typeface="华文中宋"/>
              </a:rPr>
              <a:t>电平规定</a:t>
            </a:r>
            <a:endParaRPr sz="2400" b="1"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lang="en-US" sz="2400" spc="-13" dirty="0">
                <a:solidFill>
                  <a:srgbClr val="000000"/>
                </a:solidFill>
                <a:latin typeface="宋体" pitchFamily="2" charset="-122"/>
                <a:ea typeface="宋体" pitchFamily="2" charset="-122"/>
                <a:cs typeface="华文中宋"/>
              </a:rPr>
              <a:t>    </a:t>
            </a:r>
            <a:r>
              <a:rPr sz="2400" spc="-13" dirty="0">
                <a:solidFill>
                  <a:srgbClr val="000000"/>
                </a:solidFill>
                <a:latin typeface="宋体" pitchFamily="2" charset="-122"/>
                <a:ea typeface="宋体" pitchFamily="2" charset="-122"/>
                <a:cs typeface="华文中宋"/>
              </a:rPr>
              <a:t>逻辑</a:t>
            </a:r>
            <a:r>
              <a:rPr sz="2400" spc="-22" dirty="0">
                <a:solidFill>
                  <a:srgbClr val="000000"/>
                </a:solidFill>
                <a:latin typeface="宋体" pitchFamily="2" charset="-122"/>
                <a:ea typeface="宋体" pitchFamily="2" charset="-122"/>
                <a:cs typeface="Arial"/>
              </a:rPr>
              <a:t>1</a:t>
            </a:r>
            <a:r>
              <a:rPr sz="2400" spc="-13"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Arial"/>
              </a:rPr>
              <a:t>MARK</a:t>
            </a:r>
            <a:r>
              <a:rPr sz="2400" spc="-9" dirty="0">
                <a:solidFill>
                  <a:srgbClr val="000000"/>
                </a:solidFill>
                <a:latin typeface="宋体" pitchFamily="2" charset="-122"/>
                <a:ea typeface="宋体" pitchFamily="2" charset="-122"/>
                <a:cs typeface="Arial"/>
              </a:rPr>
              <a:t>: </a:t>
            </a:r>
            <a:r>
              <a:rPr sz="2400" spc="-18" dirty="0">
                <a:solidFill>
                  <a:srgbClr val="000000"/>
                </a:solidFill>
                <a:latin typeface="宋体" pitchFamily="2" charset="-122"/>
                <a:ea typeface="宋体" pitchFamily="2" charset="-122"/>
                <a:cs typeface="华文中宋"/>
              </a:rPr>
              <a:t>传</a:t>
            </a:r>
            <a:r>
              <a:rPr sz="2400" spc="-13" dirty="0">
                <a:solidFill>
                  <a:srgbClr val="000000"/>
                </a:solidFill>
                <a:latin typeface="宋体" pitchFamily="2" charset="-122"/>
                <a:ea typeface="宋体" pitchFamily="2" charset="-122"/>
                <a:cs typeface="华文中宋"/>
              </a:rPr>
              <a:t>号</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3</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15</a:t>
            </a:r>
            <a:r>
              <a:rPr sz="2400" spc="-9" dirty="0">
                <a:solidFill>
                  <a:srgbClr val="000000"/>
                </a:solidFill>
                <a:latin typeface="宋体" pitchFamily="2" charset="-122"/>
                <a:ea typeface="宋体" pitchFamily="2" charset="-122"/>
                <a:cs typeface="Arial"/>
              </a:rPr>
              <a:t>V</a:t>
            </a:r>
            <a:r>
              <a:rPr sz="2400" spc="-18" dirty="0">
                <a:solidFill>
                  <a:srgbClr val="000000"/>
                </a:solidFill>
                <a:latin typeface="宋体" pitchFamily="2" charset="-122"/>
                <a:ea typeface="宋体" pitchFamily="2" charset="-122"/>
                <a:cs typeface="华文中宋"/>
              </a:rPr>
              <a:t>，典型值为－</a:t>
            </a:r>
            <a:r>
              <a:rPr sz="2400" spc="-13" dirty="0">
                <a:solidFill>
                  <a:srgbClr val="000000"/>
                </a:solidFill>
                <a:latin typeface="宋体" pitchFamily="2" charset="-122"/>
                <a:ea typeface="宋体" pitchFamily="2" charset="-122"/>
                <a:cs typeface="Arial"/>
              </a:rPr>
              <a:t>12V</a:t>
            </a:r>
            <a:r>
              <a:rPr sz="2400" spc="-13" dirty="0">
                <a:solidFill>
                  <a:srgbClr val="000000"/>
                </a:solidFill>
                <a:latin typeface="宋体" pitchFamily="2" charset="-122"/>
                <a:ea typeface="宋体" pitchFamily="2" charset="-122"/>
                <a:cs typeface="华文中宋"/>
              </a:rPr>
              <a:t>；</a:t>
            </a:r>
            <a:endParaRPr lang="en-US" sz="2400" spc="-13"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lang="en-US" sz="2400" spc="-13" dirty="0">
                <a:solidFill>
                  <a:srgbClr val="000000"/>
                </a:solidFill>
                <a:latin typeface="宋体" pitchFamily="2" charset="-122"/>
                <a:ea typeface="宋体" pitchFamily="2" charset="-122"/>
                <a:cs typeface="华文中宋"/>
              </a:rPr>
              <a:t>    </a:t>
            </a:r>
            <a:r>
              <a:rPr sz="2400" spc="-13" dirty="0">
                <a:solidFill>
                  <a:srgbClr val="000000"/>
                </a:solidFill>
                <a:latin typeface="宋体" pitchFamily="2" charset="-122"/>
                <a:ea typeface="宋体" pitchFamily="2" charset="-122"/>
                <a:cs typeface="华文中宋"/>
              </a:rPr>
              <a:t>逻辑</a:t>
            </a:r>
            <a:r>
              <a:rPr sz="2400" spc="-13" dirty="0">
                <a:solidFill>
                  <a:srgbClr val="000000"/>
                </a:solidFill>
                <a:latin typeface="宋体" pitchFamily="2" charset="-122"/>
                <a:ea typeface="宋体" pitchFamily="2" charset="-122"/>
                <a:cs typeface="Arial"/>
              </a:rPr>
              <a:t>0</a:t>
            </a:r>
            <a:r>
              <a:rPr sz="2400" spc="-13"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Arial"/>
              </a:rPr>
              <a:t>SPAC</a:t>
            </a:r>
            <a:r>
              <a:rPr sz="2400" spc="-18" dirty="0">
                <a:solidFill>
                  <a:srgbClr val="000000"/>
                </a:solidFill>
                <a:latin typeface="宋体" pitchFamily="2" charset="-122"/>
                <a:ea typeface="宋体" pitchFamily="2" charset="-122"/>
                <a:cs typeface="Arial"/>
              </a:rPr>
              <a:t>E</a:t>
            </a:r>
            <a:r>
              <a:rPr sz="2400" spc="-9" dirty="0">
                <a:solidFill>
                  <a:srgbClr val="000000"/>
                </a:solidFill>
                <a:latin typeface="宋体" pitchFamily="2" charset="-122"/>
                <a:ea typeface="宋体" pitchFamily="2" charset="-122"/>
                <a:cs typeface="Arial"/>
              </a:rPr>
              <a:t>: </a:t>
            </a:r>
            <a:r>
              <a:rPr sz="2400" spc="-18" dirty="0">
                <a:solidFill>
                  <a:srgbClr val="000000"/>
                </a:solidFill>
                <a:latin typeface="宋体" pitchFamily="2" charset="-122"/>
                <a:ea typeface="宋体" pitchFamily="2" charset="-122"/>
                <a:cs typeface="华文中宋"/>
              </a:rPr>
              <a:t>空</a:t>
            </a:r>
            <a:r>
              <a:rPr sz="2400" spc="-13" dirty="0">
                <a:solidFill>
                  <a:srgbClr val="000000"/>
                </a:solidFill>
                <a:latin typeface="宋体" pitchFamily="2" charset="-122"/>
                <a:ea typeface="宋体" pitchFamily="2" charset="-122"/>
                <a:cs typeface="华文中宋"/>
              </a:rPr>
              <a:t>号</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3</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15</a:t>
            </a:r>
            <a:r>
              <a:rPr sz="2400" spc="-9" dirty="0">
                <a:solidFill>
                  <a:srgbClr val="000000"/>
                </a:solidFill>
                <a:latin typeface="宋体" pitchFamily="2" charset="-122"/>
                <a:ea typeface="宋体" pitchFamily="2" charset="-122"/>
                <a:cs typeface="Arial"/>
              </a:rPr>
              <a:t>V</a:t>
            </a:r>
            <a:r>
              <a:rPr sz="2400" spc="-18" dirty="0">
                <a:solidFill>
                  <a:srgbClr val="000000"/>
                </a:solidFill>
                <a:latin typeface="宋体" pitchFamily="2" charset="-122"/>
                <a:ea typeface="宋体" pitchFamily="2" charset="-122"/>
                <a:cs typeface="华文中宋"/>
              </a:rPr>
              <a:t>，典型值为＋</a:t>
            </a:r>
            <a:r>
              <a:rPr sz="2400" spc="-13" dirty="0">
                <a:solidFill>
                  <a:srgbClr val="000000"/>
                </a:solidFill>
                <a:latin typeface="宋体" pitchFamily="2" charset="-122"/>
                <a:ea typeface="宋体" pitchFamily="2" charset="-122"/>
                <a:cs typeface="Arial"/>
              </a:rPr>
              <a:t>12V</a:t>
            </a:r>
            <a:r>
              <a:rPr sz="2400" spc="-18" dirty="0">
                <a:solidFill>
                  <a:srgbClr val="000000"/>
                </a:solidFill>
                <a:latin typeface="宋体" pitchFamily="2" charset="-122"/>
                <a:ea typeface="宋体" pitchFamily="2" charset="-122"/>
                <a:cs typeface="华文中宋"/>
              </a:rPr>
              <a:t>。</a:t>
            </a:r>
            <a:r>
              <a:rPr sz="2400" spc="-9" dirty="0">
                <a:solidFill>
                  <a:srgbClr val="000000"/>
                </a:solidFill>
                <a:latin typeface="宋体" pitchFamily="2" charset="-122"/>
                <a:ea typeface="宋体" pitchFamily="2" charset="-122"/>
                <a:cs typeface="华文中宋"/>
              </a:rPr>
              <a:t> </a:t>
            </a:r>
            <a:endParaRPr lang="en-US" sz="2400" spc="-9"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sz="2400" spc="-13" dirty="0" err="1">
                <a:solidFill>
                  <a:srgbClr val="000000"/>
                </a:solidFill>
                <a:latin typeface="宋体" pitchFamily="2" charset="-122"/>
                <a:ea typeface="宋体" pitchFamily="2" charset="-122"/>
                <a:cs typeface="华文中宋"/>
              </a:rPr>
              <a:t>对于</a:t>
            </a:r>
            <a:r>
              <a:rPr sz="2400" spc="-13" dirty="0" err="1">
                <a:solidFill>
                  <a:srgbClr val="000000"/>
                </a:solidFill>
                <a:latin typeface="宋体" pitchFamily="2" charset="-122"/>
                <a:ea typeface="宋体" pitchFamily="2" charset="-122"/>
                <a:cs typeface="Arial"/>
              </a:rPr>
              <a:t>RT</a:t>
            </a:r>
            <a:r>
              <a:rPr sz="2400" spc="-18" dirty="0" err="1">
                <a:solidFill>
                  <a:srgbClr val="000000"/>
                </a:solidFill>
                <a:latin typeface="宋体" pitchFamily="2" charset="-122"/>
                <a:ea typeface="宋体" pitchFamily="2" charset="-122"/>
                <a:cs typeface="Arial"/>
              </a:rPr>
              <a:t>S</a:t>
            </a:r>
            <a:r>
              <a:rPr sz="2400" spc="-9" dirty="0" err="1">
                <a:solidFill>
                  <a:srgbClr val="000000"/>
                </a:solidFill>
                <a:latin typeface="宋体" pitchFamily="2" charset="-122"/>
                <a:ea typeface="宋体" pitchFamily="2" charset="-122"/>
                <a:cs typeface="华文中宋"/>
              </a:rPr>
              <a:t>、</a:t>
            </a:r>
            <a:r>
              <a:rPr sz="2400" spc="-13" dirty="0" err="1">
                <a:solidFill>
                  <a:srgbClr val="000000"/>
                </a:solidFill>
                <a:latin typeface="宋体" pitchFamily="2" charset="-122"/>
                <a:ea typeface="宋体" pitchFamily="2" charset="-122"/>
                <a:cs typeface="Arial"/>
              </a:rPr>
              <a:t>CT</a:t>
            </a:r>
            <a:r>
              <a:rPr sz="2400" spc="-18" dirty="0" err="1">
                <a:solidFill>
                  <a:srgbClr val="000000"/>
                </a:solidFill>
                <a:latin typeface="宋体" pitchFamily="2" charset="-122"/>
                <a:ea typeface="宋体" pitchFamily="2" charset="-122"/>
                <a:cs typeface="Arial"/>
              </a:rPr>
              <a:t>S</a:t>
            </a:r>
            <a:r>
              <a:rPr sz="2400" spc="-9" dirty="0" err="1">
                <a:solidFill>
                  <a:srgbClr val="000000"/>
                </a:solidFill>
                <a:latin typeface="宋体" pitchFamily="2" charset="-122"/>
                <a:ea typeface="宋体" pitchFamily="2" charset="-122"/>
                <a:cs typeface="华文中宋"/>
              </a:rPr>
              <a:t>、</a:t>
            </a:r>
            <a:r>
              <a:rPr sz="2400" spc="-13" dirty="0" err="1">
                <a:solidFill>
                  <a:srgbClr val="000000"/>
                </a:solidFill>
                <a:latin typeface="宋体" pitchFamily="2" charset="-122"/>
                <a:ea typeface="宋体" pitchFamily="2" charset="-122"/>
                <a:cs typeface="Arial"/>
              </a:rPr>
              <a:t>DT</a:t>
            </a:r>
            <a:r>
              <a:rPr sz="2400" spc="-18" dirty="0" err="1">
                <a:solidFill>
                  <a:srgbClr val="000000"/>
                </a:solidFill>
                <a:latin typeface="宋体" pitchFamily="2" charset="-122"/>
                <a:ea typeface="宋体" pitchFamily="2" charset="-122"/>
                <a:cs typeface="Arial"/>
              </a:rPr>
              <a:t>R</a:t>
            </a:r>
            <a:r>
              <a:rPr sz="2400" spc="-9" dirty="0" err="1">
                <a:solidFill>
                  <a:srgbClr val="000000"/>
                </a:solidFill>
                <a:latin typeface="宋体" pitchFamily="2" charset="-122"/>
                <a:ea typeface="宋体" pitchFamily="2" charset="-122"/>
                <a:cs typeface="华文中宋"/>
              </a:rPr>
              <a:t>和</a:t>
            </a:r>
            <a:r>
              <a:rPr sz="2400" spc="-9" dirty="0" err="1">
                <a:solidFill>
                  <a:srgbClr val="000000"/>
                </a:solidFill>
                <a:latin typeface="宋体" pitchFamily="2" charset="-122"/>
                <a:ea typeface="宋体" pitchFamily="2" charset="-122"/>
                <a:cs typeface="Arial"/>
              </a:rPr>
              <a:t>DC</a:t>
            </a:r>
            <a:r>
              <a:rPr sz="2400" spc="-13" dirty="0" err="1">
                <a:solidFill>
                  <a:srgbClr val="000000"/>
                </a:solidFill>
                <a:latin typeface="宋体" pitchFamily="2" charset="-122"/>
                <a:ea typeface="宋体" pitchFamily="2" charset="-122"/>
                <a:cs typeface="Arial"/>
              </a:rPr>
              <a:t>D</a:t>
            </a:r>
            <a:r>
              <a:rPr sz="2400" spc="-9" dirty="0" err="1">
                <a:solidFill>
                  <a:srgbClr val="000000"/>
                </a:solidFill>
                <a:latin typeface="宋体" pitchFamily="2" charset="-122"/>
                <a:ea typeface="宋体" pitchFamily="2" charset="-122"/>
                <a:cs typeface="华文中宋"/>
              </a:rPr>
              <a:t>等</a:t>
            </a:r>
            <a:r>
              <a:rPr sz="2400" spc="-13" dirty="0" err="1">
                <a:solidFill>
                  <a:srgbClr val="000000"/>
                </a:solidFill>
                <a:latin typeface="宋体" pitchFamily="2" charset="-122"/>
                <a:ea typeface="宋体" pitchFamily="2" charset="-122"/>
                <a:cs typeface="华文中宋"/>
              </a:rPr>
              <a:t>控</a:t>
            </a:r>
            <a:r>
              <a:rPr sz="2400" spc="-18" dirty="0" err="1">
                <a:solidFill>
                  <a:srgbClr val="000000"/>
                </a:solidFill>
                <a:latin typeface="宋体" pitchFamily="2" charset="-122"/>
                <a:ea typeface="宋体" pitchFamily="2" charset="-122"/>
                <a:cs typeface="华文中宋"/>
              </a:rPr>
              <a:t>制和状态信号电平规定为</a:t>
            </a:r>
            <a:r>
              <a:rPr sz="2400" spc="-13" dirty="0">
                <a:solidFill>
                  <a:srgbClr val="000000"/>
                </a:solidFill>
                <a:latin typeface="宋体" pitchFamily="2" charset="-122"/>
                <a:ea typeface="宋体" pitchFamily="2" charset="-122"/>
                <a:cs typeface="华文中宋"/>
              </a:rPr>
              <a:t>：</a:t>
            </a:r>
            <a:endParaRPr lang="en-US" sz="2400" spc="-13"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lang="en-US" sz="2400" spc="-18" dirty="0">
                <a:solidFill>
                  <a:srgbClr val="000000"/>
                </a:solidFill>
                <a:latin typeface="宋体" pitchFamily="2" charset="-122"/>
                <a:ea typeface="宋体" pitchFamily="2" charset="-122"/>
                <a:cs typeface="华文中宋"/>
              </a:rPr>
              <a:t>    </a:t>
            </a:r>
            <a:r>
              <a:rPr sz="2400" spc="-18" dirty="0" err="1">
                <a:solidFill>
                  <a:srgbClr val="000000"/>
                </a:solidFill>
                <a:latin typeface="宋体" pitchFamily="2" charset="-122"/>
                <a:ea typeface="宋体" pitchFamily="2" charset="-122"/>
                <a:cs typeface="华文中宋"/>
              </a:rPr>
              <a:t>信号</a:t>
            </a:r>
            <a:r>
              <a:rPr sz="2400" spc="-13" dirty="0" err="1">
                <a:solidFill>
                  <a:srgbClr val="000000"/>
                </a:solidFill>
                <a:latin typeface="宋体" pitchFamily="2" charset="-122"/>
                <a:ea typeface="宋体" pitchFamily="2" charset="-122"/>
                <a:cs typeface="华文中宋"/>
              </a:rPr>
              <a:t>有</a:t>
            </a:r>
            <a:r>
              <a:rPr sz="2400" spc="-18" dirty="0" err="1">
                <a:solidFill>
                  <a:srgbClr val="000000"/>
                </a:solidFill>
                <a:latin typeface="宋体" pitchFamily="2" charset="-122"/>
                <a:ea typeface="宋体" pitchFamily="2" charset="-122"/>
                <a:cs typeface="华文中宋"/>
              </a:rPr>
              <a:t>效（</a:t>
            </a:r>
            <a:r>
              <a:rPr sz="2400" spc="-13" dirty="0" err="1">
                <a:solidFill>
                  <a:srgbClr val="000000"/>
                </a:solidFill>
                <a:latin typeface="宋体" pitchFamily="2" charset="-122"/>
                <a:ea typeface="宋体" pitchFamily="2" charset="-122"/>
                <a:cs typeface="华文中宋"/>
              </a:rPr>
              <a:t>接</a:t>
            </a:r>
            <a:r>
              <a:rPr sz="2400" spc="-18" dirty="0" err="1">
                <a:solidFill>
                  <a:srgbClr val="000000"/>
                </a:solidFill>
                <a:latin typeface="宋体" pitchFamily="2" charset="-122"/>
                <a:ea typeface="宋体" pitchFamily="2" charset="-122"/>
                <a:cs typeface="华文中宋"/>
              </a:rPr>
              <a:t>通，</a:t>
            </a:r>
            <a:r>
              <a:rPr sz="2400" spc="-18" dirty="0" err="1">
                <a:solidFill>
                  <a:srgbClr val="000000"/>
                </a:solidFill>
                <a:latin typeface="宋体" pitchFamily="2" charset="-122"/>
                <a:ea typeface="宋体" pitchFamily="2" charset="-122"/>
                <a:cs typeface="Arial"/>
              </a:rPr>
              <a:t>ON</a:t>
            </a:r>
            <a:r>
              <a:rPr sz="2400" spc="-13" dirty="0" err="1">
                <a:solidFill>
                  <a:srgbClr val="000000"/>
                </a:solidFill>
                <a:latin typeface="宋体" pitchFamily="2" charset="-122"/>
                <a:ea typeface="宋体" pitchFamily="2" charset="-122"/>
                <a:cs typeface="华文中宋"/>
              </a:rPr>
              <a:t>状态</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3</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15</a:t>
            </a:r>
            <a:r>
              <a:rPr sz="2400" spc="-9" dirty="0">
                <a:solidFill>
                  <a:srgbClr val="000000"/>
                </a:solidFill>
                <a:latin typeface="宋体" pitchFamily="2" charset="-122"/>
                <a:ea typeface="宋体" pitchFamily="2" charset="-122"/>
                <a:cs typeface="Arial"/>
              </a:rPr>
              <a:t>V</a:t>
            </a:r>
            <a:r>
              <a:rPr sz="2400" spc="-18" dirty="0">
                <a:solidFill>
                  <a:srgbClr val="000000"/>
                </a:solidFill>
                <a:latin typeface="宋体" pitchFamily="2" charset="-122"/>
                <a:ea typeface="宋体" pitchFamily="2" charset="-122"/>
                <a:cs typeface="华文中宋"/>
              </a:rPr>
              <a:t>，典型值为＋</a:t>
            </a:r>
            <a:r>
              <a:rPr sz="2400" spc="-13" dirty="0">
                <a:solidFill>
                  <a:srgbClr val="000000"/>
                </a:solidFill>
                <a:latin typeface="宋体" pitchFamily="2" charset="-122"/>
                <a:ea typeface="宋体" pitchFamily="2" charset="-122"/>
                <a:cs typeface="Arial"/>
              </a:rPr>
              <a:t>12V</a:t>
            </a:r>
            <a:r>
              <a:rPr sz="2400" spc="-13" dirty="0">
                <a:solidFill>
                  <a:srgbClr val="000000"/>
                </a:solidFill>
                <a:latin typeface="宋体" pitchFamily="2" charset="-122"/>
                <a:ea typeface="宋体" pitchFamily="2" charset="-122"/>
                <a:cs typeface="华文中宋"/>
              </a:rPr>
              <a:t>；</a:t>
            </a:r>
            <a:endParaRPr lang="en-US" sz="2400" spc="-13"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lang="en-US" sz="2400" spc="-18" dirty="0">
                <a:solidFill>
                  <a:srgbClr val="000000"/>
                </a:solidFill>
                <a:latin typeface="宋体" pitchFamily="2" charset="-122"/>
                <a:ea typeface="宋体" pitchFamily="2" charset="-122"/>
                <a:cs typeface="华文中宋"/>
              </a:rPr>
              <a:t>    </a:t>
            </a:r>
            <a:r>
              <a:rPr sz="2400" spc="-18" dirty="0" err="1">
                <a:solidFill>
                  <a:srgbClr val="000000"/>
                </a:solidFill>
                <a:latin typeface="宋体" pitchFamily="2" charset="-122"/>
                <a:ea typeface="宋体" pitchFamily="2" charset="-122"/>
                <a:cs typeface="华文中宋"/>
              </a:rPr>
              <a:t>信号无</a:t>
            </a:r>
            <a:r>
              <a:rPr sz="2400" spc="-13" dirty="0" err="1">
                <a:solidFill>
                  <a:srgbClr val="000000"/>
                </a:solidFill>
                <a:latin typeface="宋体" pitchFamily="2" charset="-122"/>
                <a:ea typeface="宋体" pitchFamily="2" charset="-122"/>
                <a:cs typeface="华文中宋"/>
              </a:rPr>
              <a:t>效</a:t>
            </a:r>
            <a:r>
              <a:rPr sz="2400" spc="-18" dirty="0" err="1">
                <a:solidFill>
                  <a:srgbClr val="000000"/>
                </a:solidFill>
                <a:latin typeface="宋体" pitchFamily="2" charset="-122"/>
                <a:ea typeface="宋体" pitchFamily="2" charset="-122"/>
                <a:cs typeface="华文中宋"/>
              </a:rPr>
              <a:t>（断</a:t>
            </a:r>
            <a:r>
              <a:rPr sz="2400" spc="-13" dirty="0" err="1">
                <a:solidFill>
                  <a:srgbClr val="000000"/>
                </a:solidFill>
                <a:latin typeface="宋体" pitchFamily="2" charset="-122"/>
                <a:ea typeface="宋体" pitchFamily="2" charset="-122"/>
                <a:cs typeface="华文中宋"/>
              </a:rPr>
              <a:t>开</a:t>
            </a:r>
            <a:r>
              <a:rPr sz="2400" spc="-18" dirty="0" err="1">
                <a:solidFill>
                  <a:srgbClr val="000000"/>
                </a:solidFill>
                <a:latin typeface="宋体" pitchFamily="2" charset="-122"/>
                <a:ea typeface="宋体" pitchFamily="2" charset="-122"/>
                <a:cs typeface="华文中宋"/>
              </a:rPr>
              <a:t>，</a:t>
            </a:r>
            <a:r>
              <a:rPr sz="2400" spc="-18" dirty="0" err="1">
                <a:solidFill>
                  <a:srgbClr val="000000"/>
                </a:solidFill>
                <a:latin typeface="宋体" pitchFamily="2" charset="-122"/>
                <a:ea typeface="宋体" pitchFamily="2" charset="-122"/>
                <a:cs typeface="Arial"/>
              </a:rPr>
              <a:t>OFF</a:t>
            </a:r>
            <a:r>
              <a:rPr sz="2400" spc="-13" dirty="0" err="1">
                <a:solidFill>
                  <a:srgbClr val="000000"/>
                </a:solidFill>
                <a:latin typeface="宋体" pitchFamily="2" charset="-122"/>
                <a:ea typeface="宋体" pitchFamily="2" charset="-122"/>
                <a:cs typeface="华文中宋"/>
              </a:rPr>
              <a:t>状态</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3</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15</a:t>
            </a:r>
            <a:r>
              <a:rPr sz="2400" spc="-9" dirty="0">
                <a:solidFill>
                  <a:srgbClr val="000000"/>
                </a:solidFill>
                <a:latin typeface="宋体" pitchFamily="2" charset="-122"/>
                <a:ea typeface="宋体" pitchFamily="2" charset="-122"/>
                <a:cs typeface="Arial"/>
              </a:rPr>
              <a:t>V</a:t>
            </a:r>
            <a:r>
              <a:rPr sz="2400" spc="-18" dirty="0">
                <a:solidFill>
                  <a:srgbClr val="000000"/>
                </a:solidFill>
                <a:latin typeface="宋体" pitchFamily="2" charset="-122"/>
                <a:ea typeface="宋体" pitchFamily="2" charset="-122"/>
                <a:cs typeface="华文中宋"/>
              </a:rPr>
              <a:t>，典型值为－</a:t>
            </a:r>
            <a:r>
              <a:rPr sz="2400" spc="-13" dirty="0">
                <a:solidFill>
                  <a:srgbClr val="000000"/>
                </a:solidFill>
                <a:latin typeface="宋体" pitchFamily="2" charset="-122"/>
                <a:ea typeface="宋体" pitchFamily="2" charset="-122"/>
                <a:cs typeface="Arial"/>
              </a:rPr>
              <a:t>12V</a:t>
            </a:r>
            <a:r>
              <a:rPr sz="2400" spc="-18" dirty="0">
                <a:solidFill>
                  <a:srgbClr val="000000"/>
                </a:solidFill>
                <a:latin typeface="宋体" pitchFamily="2" charset="-122"/>
                <a:ea typeface="宋体" pitchFamily="2" charset="-122"/>
                <a:cs typeface="华文中宋"/>
              </a:rPr>
              <a:t>。</a:t>
            </a:r>
            <a:endParaRPr lang="en-US" sz="2400"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pPr>
            <a:r>
              <a:rPr lang="en-US" sz="2400" spc="-18" dirty="0">
                <a:solidFill>
                  <a:srgbClr val="000000"/>
                </a:solidFill>
                <a:latin typeface="宋体" pitchFamily="2" charset="-122"/>
                <a:ea typeface="宋体" pitchFamily="2" charset="-122"/>
                <a:cs typeface="Arial"/>
              </a:rPr>
              <a:t>2</a:t>
            </a:r>
            <a:r>
              <a:rPr lang="en-US" sz="2400" spc="-9" dirty="0">
                <a:solidFill>
                  <a:srgbClr val="000000"/>
                </a:solidFill>
                <a:latin typeface="宋体" pitchFamily="2" charset="-122"/>
                <a:ea typeface="宋体" pitchFamily="2" charset="-122"/>
                <a:cs typeface="Arial"/>
              </a:rPr>
              <a:t>)</a:t>
            </a:r>
            <a:r>
              <a:rPr sz="2400" spc="-9" dirty="0">
                <a:solidFill>
                  <a:srgbClr val="000000"/>
                </a:solidFill>
                <a:latin typeface="宋体" pitchFamily="2" charset="-122"/>
                <a:ea typeface="宋体" pitchFamily="2" charset="-122"/>
                <a:cs typeface="Arial"/>
              </a:rPr>
              <a:t> </a:t>
            </a:r>
            <a:r>
              <a:rPr sz="2400" spc="-18" dirty="0">
                <a:solidFill>
                  <a:srgbClr val="000000"/>
                </a:solidFill>
                <a:latin typeface="宋体" pitchFamily="2" charset="-122"/>
                <a:ea typeface="宋体" pitchFamily="2" charset="-122"/>
                <a:cs typeface="华文中宋"/>
              </a:rPr>
              <a:t>传输距离及通信速率</a:t>
            </a:r>
            <a:endParaRPr sz="2400" dirty="0">
              <a:solidFill>
                <a:srgbClr val="000000"/>
              </a:solidFill>
              <a:latin typeface="宋体" pitchFamily="2" charset="-122"/>
              <a:ea typeface="宋体" pitchFamily="2" charset="-122"/>
              <a:cs typeface="华文中宋"/>
            </a:endParaRPr>
          </a:p>
          <a:p>
            <a:pPr marL="11128" marR="156901" indent="490733" eaLnBrk="0" fontAlgn="base" hangingPunct="0">
              <a:spcBef>
                <a:spcPct val="0"/>
              </a:spcBef>
              <a:spcAft>
                <a:spcPct val="0"/>
              </a:spcAft>
            </a:pPr>
            <a:r>
              <a:rPr sz="2400" spc="-18" dirty="0">
                <a:solidFill>
                  <a:srgbClr val="000000"/>
                </a:solidFill>
                <a:latin typeface="宋体" pitchFamily="2" charset="-122"/>
                <a:ea typeface="宋体" pitchFamily="2" charset="-122"/>
                <a:cs typeface="Arial"/>
              </a:rPr>
              <a:t>1969</a:t>
            </a:r>
            <a:r>
              <a:rPr sz="2400" spc="-9" dirty="0">
                <a:solidFill>
                  <a:srgbClr val="000000"/>
                </a:solidFill>
                <a:latin typeface="宋体" pitchFamily="2" charset="-122"/>
                <a:ea typeface="宋体" pitchFamily="2" charset="-122"/>
                <a:cs typeface="华文中宋"/>
              </a:rPr>
              <a:t>年</a:t>
            </a:r>
            <a:r>
              <a:rPr sz="2400" spc="-13"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Arial"/>
              </a:rPr>
              <a:t>EIA</a:t>
            </a:r>
            <a:r>
              <a:rPr sz="2400" spc="-18" dirty="0">
                <a:solidFill>
                  <a:srgbClr val="000000"/>
                </a:solidFill>
                <a:latin typeface="宋体" pitchFamily="2" charset="-122"/>
                <a:ea typeface="宋体" pitchFamily="2" charset="-122"/>
                <a:cs typeface="华文中宋"/>
              </a:rPr>
              <a:t>颁布的</a:t>
            </a:r>
            <a:r>
              <a:rPr sz="2400" spc="-13" dirty="0">
                <a:solidFill>
                  <a:srgbClr val="000000"/>
                </a:solidFill>
                <a:latin typeface="宋体" pitchFamily="2" charset="-122"/>
                <a:ea typeface="宋体" pitchFamily="2" charset="-122"/>
                <a:cs typeface="Arial"/>
              </a:rPr>
              <a:t>RS-232</a:t>
            </a:r>
            <a:r>
              <a:rPr sz="2400" spc="-18" dirty="0">
                <a:solidFill>
                  <a:srgbClr val="000000"/>
                </a:solidFill>
                <a:latin typeface="宋体" pitchFamily="2" charset="-122"/>
                <a:ea typeface="宋体" pitchFamily="2" charset="-122"/>
                <a:cs typeface="Arial"/>
              </a:rPr>
              <a:t>C</a:t>
            </a:r>
            <a:r>
              <a:rPr sz="2400" spc="-18" dirty="0">
                <a:solidFill>
                  <a:srgbClr val="000000"/>
                </a:solidFill>
                <a:latin typeface="宋体" pitchFamily="2" charset="-122"/>
                <a:ea typeface="宋体" pitchFamily="2" charset="-122"/>
                <a:cs typeface="华文中宋"/>
              </a:rPr>
              <a:t>标准规定</a:t>
            </a:r>
            <a:r>
              <a:rPr sz="2400" spc="-13"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Arial"/>
              </a:rPr>
              <a:t>DT</a:t>
            </a:r>
            <a:r>
              <a:rPr sz="2400" spc="-9" dirty="0">
                <a:solidFill>
                  <a:srgbClr val="000000"/>
                </a:solidFill>
                <a:latin typeface="宋体" pitchFamily="2" charset="-122"/>
                <a:ea typeface="宋体" pitchFamily="2" charset="-122"/>
                <a:cs typeface="Arial"/>
              </a:rPr>
              <a:t>E</a:t>
            </a:r>
            <a:r>
              <a:rPr sz="2400" spc="-13" dirty="0">
                <a:solidFill>
                  <a:srgbClr val="000000"/>
                </a:solidFill>
                <a:latin typeface="宋体" pitchFamily="2" charset="-122"/>
                <a:ea typeface="宋体" pitchFamily="2" charset="-122"/>
                <a:cs typeface="华文中宋"/>
              </a:rPr>
              <a:t>和</a:t>
            </a:r>
            <a:r>
              <a:rPr sz="2400" spc="-9" dirty="0">
                <a:solidFill>
                  <a:srgbClr val="000000"/>
                </a:solidFill>
                <a:latin typeface="宋体" pitchFamily="2" charset="-122"/>
                <a:ea typeface="宋体" pitchFamily="2" charset="-122"/>
                <a:cs typeface="Arial"/>
              </a:rPr>
              <a:t>DC</a:t>
            </a:r>
            <a:r>
              <a:rPr sz="2400" spc="-18" dirty="0">
                <a:solidFill>
                  <a:srgbClr val="000000"/>
                </a:solidFill>
                <a:latin typeface="宋体" pitchFamily="2" charset="-122"/>
                <a:ea typeface="宋体" pitchFamily="2" charset="-122"/>
                <a:cs typeface="Arial"/>
              </a:rPr>
              <a:t>E</a:t>
            </a:r>
            <a:r>
              <a:rPr sz="2400" spc="-18" dirty="0">
                <a:solidFill>
                  <a:srgbClr val="000000"/>
                </a:solidFill>
                <a:latin typeface="宋体" pitchFamily="2" charset="-122"/>
                <a:ea typeface="宋体" pitchFamily="2" charset="-122"/>
                <a:cs typeface="华文中宋"/>
              </a:rPr>
              <a:t>之间最大传输 距离为</a:t>
            </a:r>
            <a:r>
              <a:rPr sz="2400" spc="-18" dirty="0">
                <a:solidFill>
                  <a:srgbClr val="000000"/>
                </a:solidFill>
                <a:latin typeface="宋体" pitchFamily="2" charset="-122"/>
                <a:ea typeface="宋体" pitchFamily="2" charset="-122"/>
                <a:cs typeface="Arial"/>
              </a:rPr>
              <a:t>15m</a:t>
            </a:r>
            <a:r>
              <a:rPr sz="2400" spc="-18" dirty="0">
                <a:solidFill>
                  <a:srgbClr val="000000"/>
                </a:solidFill>
                <a:latin typeface="宋体" pitchFamily="2" charset="-122"/>
                <a:ea typeface="宋体" pitchFamily="2" charset="-122"/>
                <a:cs typeface="华文中宋"/>
              </a:rPr>
              <a:t>，传输数据速率不能高</a:t>
            </a:r>
            <a:r>
              <a:rPr sz="2400" spc="-13" dirty="0">
                <a:solidFill>
                  <a:srgbClr val="000000"/>
                </a:solidFill>
                <a:latin typeface="宋体" pitchFamily="2" charset="-122"/>
                <a:ea typeface="宋体" pitchFamily="2" charset="-122"/>
                <a:cs typeface="华文中宋"/>
              </a:rPr>
              <a:t>于</a:t>
            </a:r>
            <a:r>
              <a:rPr sz="2400" spc="-13" dirty="0">
                <a:solidFill>
                  <a:srgbClr val="000000"/>
                </a:solidFill>
                <a:latin typeface="宋体" pitchFamily="2" charset="-122"/>
                <a:ea typeface="宋体" pitchFamily="2" charset="-122"/>
                <a:cs typeface="Arial"/>
              </a:rPr>
              <a:t>20Kbp</a:t>
            </a:r>
            <a:r>
              <a:rPr sz="2400" spc="-18" dirty="0">
                <a:solidFill>
                  <a:srgbClr val="000000"/>
                </a:solidFill>
                <a:latin typeface="宋体" pitchFamily="2" charset="-122"/>
                <a:ea typeface="宋体" pitchFamily="2" charset="-122"/>
                <a:cs typeface="Arial"/>
              </a:rPr>
              <a:t>s</a:t>
            </a:r>
            <a:r>
              <a:rPr sz="2400" spc="-1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p:txBody>
      </p:sp>
      <p:sp>
        <p:nvSpPr>
          <p:cNvPr id="6" name="Date Placeholder 5"/>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B313434E-D03C-475A-9BD2-EA9B5F4D7F5F}"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7" name="Footer Placeholder 6"/>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9" name="Title 7"/>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7977896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567608" y="1700808"/>
            <a:ext cx="6353806" cy="3004056"/>
          </a:xfrm>
          <a:prstGeom prst="rect">
            <a:avLst/>
          </a:prstGeom>
          <a:blipFill>
            <a:blip r:embed="rId2"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 name="object 4"/>
          <p:cNvSpPr/>
          <p:nvPr/>
        </p:nvSpPr>
        <p:spPr>
          <a:xfrm>
            <a:off x="8924677" y="1910114"/>
            <a:ext cx="0" cy="2794750"/>
          </a:xfrm>
          <a:custGeom>
            <a:avLst/>
            <a:gdLst/>
            <a:ahLst/>
            <a:cxnLst/>
            <a:rect l="l" t="t" r="r" b="b"/>
            <a:pathLst>
              <a:path h="3084576">
                <a:moveTo>
                  <a:pt x="0" y="0"/>
                </a:moveTo>
                <a:lnTo>
                  <a:pt x="0" y="3084576"/>
                </a:lnTo>
              </a:path>
            </a:pathLst>
          </a:custGeom>
          <a:ln w="8889">
            <a:solidFill>
              <a:srgbClr val="C0C0C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 name="object 5"/>
          <p:cNvSpPr txBox="1"/>
          <p:nvPr/>
        </p:nvSpPr>
        <p:spPr>
          <a:xfrm>
            <a:off x="3503712" y="4878846"/>
            <a:ext cx="6120680" cy="354407"/>
          </a:xfrm>
          <a:prstGeom prst="rect">
            <a:avLst/>
          </a:prstGeom>
        </p:spPr>
        <p:txBody>
          <a:bodyPr vert="horz" wrap="square" lIns="0" tIns="0" rIns="0" bIns="0" rtlCol="0">
            <a:noAutofit/>
          </a:bodyPr>
          <a:lstStyle/>
          <a:p>
            <a:pPr marL="11128" eaLnBrk="0" fontAlgn="base" hangingPunct="0">
              <a:spcBef>
                <a:spcPct val="0"/>
              </a:spcBef>
              <a:spcAft>
                <a:spcPct val="0"/>
              </a:spcAft>
              <a:tabLst>
                <a:tab pos="426192" algn="l"/>
              </a:tabLst>
            </a:pPr>
            <a:r>
              <a:rPr sz="2100" b="1" dirty="0">
                <a:solidFill>
                  <a:srgbClr val="9900CC"/>
                </a:solidFill>
                <a:latin typeface="华文中宋"/>
                <a:ea typeface="仿宋_GB2312" pitchFamily="49" charset="-122"/>
                <a:cs typeface="华文中宋"/>
              </a:rPr>
              <a:t>图	</a:t>
            </a:r>
            <a:r>
              <a:rPr sz="2100" b="1" dirty="0">
                <a:solidFill>
                  <a:srgbClr val="9900CC"/>
                </a:solidFill>
                <a:latin typeface="Arial"/>
                <a:ea typeface="仿宋_GB2312" pitchFamily="49" charset="-122"/>
                <a:cs typeface="Arial"/>
              </a:rPr>
              <a:t>EIA-RS-232C</a:t>
            </a:r>
            <a:r>
              <a:rPr sz="2100" b="1" spc="4" dirty="0">
                <a:solidFill>
                  <a:srgbClr val="9900CC"/>
                </a:solidFill>
                <a:latin typeface="华文中宋"/>
                <a:ea typeface="仿宋_GB2312" pitchFamily="49" charset="-122"/>
                <a:cs typeface="华文中宋"/>
              </a:rPr>
              <a:t>与</a:t>
            </a:r>
            <a:r>
              <a:rPr sz="2100" b="1" spc="-4" dirty="0">
                <a:solidFill>
                  <a:srgbClr val="9900CC"/>
                </a:solidFill>
                <a:latin typeface="Arial"/>
                <a:ea typeface="仿宋_GB2312" pitchFamily="49" charset="-122"/>
                <a:cs typeface="Arial"/>
              </a:rPr>
              <a:t>TTL</a:t>
            </a:r>
            <a:r>
              <a:rPr sz="2100" b="1" dirty="0">
                <a:solidFill>
                  <a:srgbClr val="9900CC"/>
                </a:solidFill>
                <a:latin typeface="华文中宋"/>
                <a:ea typeface="仿宋_GB2312" pitchFamily="49" charset="-122"/>
                <a:cs typeface="华文中宋"/>
              </a:rPr>
              <a:t>电路电平转换</a:t>
            </a:r>
            <a:r>
              <a:rPr sz="2100" b="1" spc="-92" dirty="0">
                <a:solidFill>
                  <a:srgbClr val="9900CC"/>
                </a:solidFill>
                <a:latin typeface="华文中宋"/>
                <a:ea typeface="仿宋_GB2312" pitchFamily="49" charset="-122"/>
                <a:cs typeface="华文中宋"/>
              </a:rPr>
              <a:t> </a:t>
            </a:r>
            <a:r>
              <a:rPr sz="2100" b="1" spc="-4" dirty="0">
                <a:solidFill>
                  <a:srgbClr val="9900CC"/>
                </a:solidFill>
                <a:latin typeface="Arial"/>
                <a:ea typeface="仿宋_GB2312" pitchFamily="49" charset="-122"/>
                <a:cs typeface="Arial"/>
              </a:rPr>
              <a:t>(1)</a:t>
            </a:r>
            <a:endParaRPr sz="2100" b="1" dirty="0">
              <a:solidFill>
                <a:srgbClr val="9900CC"/>
              </a:solidFill>
              <a:latin typeface="Arial"/>
              <a:ea typeface="仿宋_GB2312" pitchFamily="49" charset="-122"/>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135</a:t>
            </a:fld>
            <a:endParaRPr sz="1100" b="1" dirty="0">
              <a:solidFill>
                <a:srgbClr val="FFFFFF"/>
              </a:solidFill>
              <a:latin typeface="Garamond"/>
              <a:cs typeface="Garamond"/>
            </a:endParaRPr>
          </a:p>
        </p:txBody>
      </p:sp>
      <p:sp>
        <p:nvSpPr>
          <p:cNvPr id="7" name="Date Placeholder 6"/>
          <p:cNvSpPr>
            <a:spLocks noGrp="1"/>
          </p:cNvSpPr>
          <p:nvPr>
            <p:ph type="dt" sz="half" idx="6"/>
          </p:nvPr>
        </p:nvSpPr>
        <p:spPr/>
        <p:txBody>
          <a:bodyPr/>
          <a:lstStyle/>
          <a:p>
            <a:pPr>
              <a:spcAft>
                <a:spcPct val="0"/>
              </a:spcAft>
              <a:buClr>
                <a:srgbClr val="FFFFFF"/>
              </a:buClr>
            </a:pPr>
            <a:fld id="{64C16633-EE99-4646-9DD0-37D4B9362946}"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8" name="Footer Placeholder 7"/>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9" name="Title 7"/>
          <p:cNvSpPr txBox="1">
            <a:spLocks/>
          </p:cNvSpPr>
          <p:nvPr/>
        </p:nvSpPr>
        <p:spPr>
          <a:xfrm>
            <a:off x="1524000" y="437035"/>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5706716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71665" y="5130843"/>
            <a:ext cx="5832647" cy="354407"/>
          </a:xfrm>
          <a:prstGeom prst="rect">
            <a:avLst/>
          </a:prstGeom>
        </p:spPr>
        <p:txBody>
          <a:bodyPr vert="horz" wrap="square" lIns="0" tIns="0" rIns="0" bIns="0" rtlCol="0">
            <a:noAutofit/>
          </a:bodyPr>
          <a:lstStyle/>
          <a:p>
            <a:pPr marL="11128" eaLnBrk="0" fontAlgn="base" hangingPunct="0">
              <a:spcBef>
                <a:spcPct val="0"/>
              </a:spcBef>
              <a:spcAft>
                <a:spcPct val="0"/>
              </a:spcAft>
              <a:tabLst>
                <a:tab pos="426192" algn="l"/>
              </a:tabLst>
            </a:pPr>
            <a:r>
              <a:rPr sz="2100" b="1" dirty="0">
                <a:solidFill>
                  <a:srgbClr val="9900CC"/>
                </a:solidFill>
                <a:latin typeface="华文中宋"/>
                <a:ea typeface="仿宋_GB2312" pitchFamily="49" charset="-122"/>
                <a:cs typeface="华文中宋"/>
              </a:rPr>
              <a:t>图	</a:t>
            </a:r>
            <a:r>
              <a:rPr sz="2100" b="1" dirty="0">
                <a:solidFill>
                  <a:srgbClr val="9900CC"/>
                </a:solidFill>
                <a:latin typeface="Arial"/>
                <a:ea typeface="仿宋_GB2312" pitchFamily="49" charset="-122"/>
                <a:cs typeface="Arial"/>
              </a:rPr>
              <a:t>EIA-RS-232C</a:t>
            </a:r>
            <a:r>
              <a:rPr sz="2100" b="1" spc="4" dirty="0">
                <a:solidFill>
                  <a:srgbClr val="9900CC"/>
                </a:solidFill>
                <a:latin typeface="华文中宋"/>
                <a:ea typeface="仿宋_GB2312" pitchFamily="49" charset="-122"/>
                <a:cs typeface="华文中宋"/>
              </a:rPr>
              <a:t>与</a:t>
            </a:r>
            <a:r>
              <a:rPr sz="2100" b="1" spc="-4" dirty="0">
                <a:solidFill>
                  <a:srgbClr val="9900CC"/>
                </a:solidFill>
                <a:latin typeface="Arial"/>
                <a:ea typeface="仿宋_GB2312" pitchFamily="49" charset="-122"/>
                <a:cs typeface="Arial"/>
              </a:rPr>
              <a:t>TTL</a:t>
            </a:r>
            <a:r>
              <a:rPr sz="2100" b="1" dirty="0">
                <a:solidFill>
                  <a:srgbClr val="9900CC"/>
                </a:solidFill>
                <a:latin typeface="华文中宋"/>
                <a:ea typeface="仿宋_GB2312" pitchFamily="49" charset="-122"/>
                <a:cs typeface="华文中宋"/>
              </a:rPr>
              <a:t>电路电平转换</a:t>
            </a:r>
            <a:r>
              <a:rPr sz="2100" b="1" spc="-92" dirty="0">
                <a:solidFill>
                  <a:srgbClr val="9900CC"/>
                </a:solidFill>
                <a:latin typeface="华文中宋"/>
                <a:ea typeface="仿宋_GB2312" pitchFamily="49" charset="-122"/>
                <a:cs typeface="华文中宋"/>
              </a:rPr>
              <a:t> </a:t>
            </a:r>
            <a:r>
              <a:rPr sz="2100" b="1" spc="-4" dirty="0">
                <a:solidFill>
                  <a:srgbClr val="9900CC"/>
                </a:solidFill>
                <a:latin typeface="Arial"/>
                <a:ea typeface="仿宋_GB2312" pitchFamily="49" charset="-122"/>
                <a:cs typeface="Arial"/>
              </a:rPr>
              <a:t>(2)</a:t>
            </a:r>
            <a:endParaRPr sz="2100" b="1" dirty="0">
              <a:solidFill>
                <a:srgbClr val="9900CC"/>
              </a:solidFill>
              <a:latin typeface="Arial"/>
              <a:ea typeface="仿宋_GB2312" pitchFamily="49" charset="-122"/>
              <a:cs typeface="Arial"/>
            </a:endParaRPr>
          </a:p>
        </p:txBody>
      </p:sp>
      <p:sp>
        <p:nvSpPr>
          <p:cNvPr id="4" name="object 4"/>
          <p:cNvSpPr/>
          <p:nvPr/>
        </p:nvSpPr>
        <p:spPr>
          <a:xfrm>
            <a:off x="2207569" y="1484784"/>
            <a:ext cx="6352212" cy="3376802"/>
          </a:xfrm>
          <a:prstGeom prst="rect">
            <a:avLst/>
          </a:prstGeom>
          <a:blipFill>
            <a:blip r:embed="rId2"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 name="object 5"/>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136</a:t>
            </a:fld>
            <a:endParaRPr sz="1100" b="1" dirty="0">
              <a:solidFill>
                <a:srgbClr val="FFFFFF"/>
              </a:solidFill>
              <a:latin typeface="Garamond"/>
              <a:cs typeface="Garamond"/>
            </a:endParaRPr>
          </a:p>
        </p:txBody>
      </p:sp>
      <p:sp>
        <p:nvSpPr>
          <p:cNvPr id="6" name="Date Placeholder 5"/>
          <p:cNvSpPr>
            <a:spLocks noGrp="1"/>
          </p:cNvSpPr>
          <p:nvPr>
            <p:ph type="dt" sz="half" idx="6"/>
          </p:nvPr>
        </p:nvSpPr>
        <p:spPr/>
        <p:txBody>
          <a:bodyPr/>
          <a:lstStyle/>
          <a:p>
            <a:pPr>
              <a:spcAft>
                <a:spcPct val="0"/>
              </a:spcAft>
              <a:buClr>
                <a:srgbClr val="FFFFFF"/>
              </a:buClr>
            </a:pPr>
            <a:fld id="{429AB6FB-52BF-4257-9D25-AEEEAB8E00EE}"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7" name="Footer Placeholder 6"/>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8" name="Title 7"/>
          <p:cNvSpPr txBox="1">
            <a:spLocks/>
          </p:cNvSpPr>
          <p:nvPr/>
        </p:nvSpPr>
        <p:spPr>
          <a:xfrm>
            <a:off x="1524000" y="429823"/>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2886267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874511"/>
            <a:ext cx="9144000" cy="570403"/>
          </a:xfrm>
          <a:prstGeom prst="rect">
            <a:avLst/>
          </a:prstGeom>
        </p:spPr>
        <p:txBody>
          <a:bodyPr vert="horz" wrap="square" lIns="0" tIns="67878" rIns="0" bIns="0" numCol="1" rtlCol="0" anchor="ctr" anchorCtr="0" compatLnSpc="1">
            <a:prstTxWarp prst="textNoShape">
              <a:avLst/>
            </a:prstTxWarp>
            <a:noAutofit/>
          </a:bodyPr>
          <a:lstStyle/>
          <a:p>
            <a:pPr marL="144661"/>
            <a:r>
              <a:rPr sz="2100" dirty="0">
                <a:solidFill>
                  <a:srgbClr val="006533"/>
                </a:solidFill>
                <a:latin typeface="宋体" pitchFamily="2" charset="-122"/>
                <a:ea typeface="宋体" pitchFamily="2" charset="-122"/>
                <a:cs typeface="华文中宋"/>
              </a:rPr>
              <a:t>接口信号功能</a:t>
            </a:r>
            <a:endParaRPr sz="2100" dirty="0">
              <a:latin typeface="宋体" pitchFamily="2" charset="-122"/>
              <a:ea typeface="宋体" pitchFamily="2" charset="-122"/>
              <a:cs typeface="华文中宋"/>
            </a:endParaRPr>
          </a:p>
        </p:txBody>
      </p:sp>
      <p:sp>
        <p:nvSpPr>
          <p:cNvPr id="6" name="object 6"/>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137</a:t>
            </a:fld>
            <a:endParaRPr lang="en-US" altLang="zh-CN" b="1" dirty="0">
              <a:solidFill>
                <a:prstClr val="white"/>
              </a:solidFill>
              <a:latin typeface="Times New Roman" panose="02020603050405020304" pitchFamily="18" charset="0"/>
            </a:endParaRPr>
          </a:p>
        </p:txBody>
      </p:sp>
      <p:sp>
        <p:nvSpPr>
          <p:cNvPr id="3" name="object 3"/>
          <p:cNvSpPr txBox="1"/>
          <p:nvPr/>
        </p:nvSpPr>
        <p:spPr>
          <a:xfrm>
            <a:off x="1991545" y="1508530"/>
            <a:ext cx="7454401" cy="1272398"/>
          </a:xfrm>
          <a:prstGeom prst="rect">
            <a:avLst/>
          </a:prstGeom>
        </p:spPr>
        <p:txBody>
          <a:bodyPr vert="horz" wrap="square" lIns="0" tIns="0" rIns="0" bIns="0" rtlCol="0">
            <a:noAutofit/>
          </a:bodyPr>
          <a:lstStyle/>
          <a:p>
            <a:pPr marL="11128" eaLnBrk="0" fontAlgn="base" hangingPunct="0">
              <a:spcBef>
                <a:spcPct val="0"/>
              </a:spcBef>
              <a:spcAft>
                <a:spcPct val="0"/>
              </a:spcAft>
            </a:pPr>
            <a:r>
              <a:rPr sz="2400" spc="-9" dirty="0">
                <a:solidFill>
                  <a:srgbClr val="000000"/>
                </a:solidFill>
                <a:latin typeface="宋体" pitchFamily="2" charset="-122"/>
                <a:ea typeface="宋体" pitchFamily="2" charset="-122"/>
                <a:cs typeface="华文中宋"/>
              </a:rPr>
              <a:t>1</a:t>
            </a:r>
            <a:r>
              <a:rPr lang="en-US" sz="2400" spc="-9" dirty="0">
                <a:solidFill>
                  <a:srgbClr val="000000"/>
                </a:solidFill>
                <a:latin typeface="宋体" pitchFamily="2" charset="-122"/>
                <a:ea typeface="宋体" pitchFamily="2" charset="-122"/>
                <a:cs typeface="华文中宋"/>
              </a:rPr>
              <a:t>)</a:t>
            </a:r>
            <a:r>
              <a:rPr sz="2400" dirty="0">
                <a:solidFill>
                  <a:srgbClr val="000000"/>
                </a:solidFill>
                <a:latin typeface="宋体" pitchFamily="2" charset="-122"/>
                <a:ea typeface="宋体" pitchFamily="2" charset="-122"/>
                <a:cs typeface="华文中宋"/>
              </a:rPr>
              <a:t>最常用的RS－232C连接器是DB－9型连接器，如下图所示</a:t>
            </a:r>
            <a:r>
              <a:rPr sz="2400" b="1" dirty="0">
                <a:solidFill>
                  <a:srgbClr val="000000"/>
                </a:solidFill>
                <a:latin typeface="宋体" pitchFamily="2" charset="-122"/>
                <a:ea typeface="宋体" pitchFamily="2" charset="-122"/>
                <a:cs typeface="华文中宋"/>
              </a:rPr>
              <a:t>。</a:t>
            </a:r>
          </a:p>
        </p:txBody>
      </p:sp>
      <p:sp>
        <p:nvSpPr>
          <p:cNvPr id="4" name="object 4"/>
          <p:cNvSpPr/>
          <p:nvPr/>
        </p:nvSpPr>
        <p:spPr>
          <a:xfrm>
            <a:off x="2207568" y="3212977"/>
            <a:ext cx="7992888" cy="1800199"/>
          </a:xfrm>
          <a:prstGeom prst="rect">
            <a:avLst/>
          </a:prstGeom>
          <a:blipFill>
            <a:blip r:embed="rId2"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7" name="Date Placeholder 6"/>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FEB53A7E-0671-450F-BD9D-8BD43273FC8F}"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8" name="Footer Placeholder 7"/>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9" name="Title 7"/>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9018880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524000" y="1309236"/>
            <a:ext cx="9144000" cy="570403"/>
          </a:xfrm>
          <a:prstGeom prst="rect">
            <a:avLst/>
          </a:prstGeom>
        </p:spPr>
        <p:txBody>
          <a:bodyPr vert="horz" wrap="square" lIns="0" tIns="0" rIns="0" bIns="0" numCol="1" rtlCol="0" anchor="ctr" anchorCtr="0" compatLnSpc="1">
            <a:prstTxWarp prst="textNoShape">
              <a:avLst/>
            </a:prstTxWarp>
            <a:noAutofit/>
          </a:bodyPr>
          <a:lstStyle/>
          <a:p>
            <a:pPr marL="77894"/>
            <a:r>
              <a:rPr sz="2100" dirty="0">
                <a:solidFill>
                  <a:srgbClr val="006533"/>
                </a:solidFill>
                <a:latin typeface="宋体" pitchFamily="2" charset="-122"/>
                <a:ea typeface="宋体" pitchFamily="2" charset="-122"/>
                <a:cs typeface="华文中宋"/>
              </a:rPr>
              <a:t>信号线的连接</a:t>
            </a:r>
            <a:endParaRPr sz="2100" dirty="0">
              <a:latin typeface="宋体" pitchFamily="2" charset="-122"/>
              <a:ea typeface="宋体" pitchFamily="2" charset="-122"/>
              <a:cs typeface="华文中宋"/>
            </a:endParaRPr>
          </a:p>
        </p:txBody>
      </p:sp>
      <p:sp>
        <p:nvSpPr>
          <p:cNvPr id="13" name="object 13"/>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138</a:t>
            </a:fld>
            <a:endParaRPr lang="en-US" altLang="zh-CN" b="1" dirty="0">
              <a:solidFill>
                <a:prstClr val="white"/>
              </a:solidFill>
              <a:latin typeface="Times New Roman" panose="02020603050405020304" pitchFamily="18" charset="0"/>
            </a:endParaRPr>
          </a:p>
        </p:txBody>
      </p:sp>
      <p:sp>
        <p:nvSpPr>
          <p:cNvPr id="4" name="object 4"/>
          <p:cNvSpPr txBox="1"/>
          <p:nvPr/>
        </p:nvSpPr>
        <p:spPr>
          <a:xfrm>
            <a:off x="1703512" y="1916832"/>
            <a:ext cx="8352928" cy="1340776"/>
          </a:xfrm>
          <a:prstGeom prst="rect">
            <a:avLst/>
          </a:prstGeom>
        </p:spPr>
        <p:txBody>
          <a:bodyPr vert="horz" wrap="square" lIns="0" tIns="0" rIns="0" bIns="0" rtlCol="0">
            <a:noAutofit/>
          </a:bodyPr>
          <a:lstStyle/>
          <a:p>
            <a:pPr marL="11128" eaLnBrk="0" fontAlgn="base" hangingPunct="0">
              <a:spcBef>
                <a:spcPct val="0"/>
              </a:spcBef>
              <a:spcAft>
                <a:spcPct val="0"/>
              </a:spcAft>
            </a:pPr>
            <a:r>
              <a:rPr sz="2800" dirty="0">
                <a:solidFill>
                  <a:srgbClr val="000000"/>
                </a:solidFill>
                <a:latin typeface="宋体" pitchFamily="2" charset="-122"/>
                <a:ea typeface="宋体" pitchFamily="2" charset="-122"/>
                <a:cs typeface="Arial"/>
              </a:rPr>
              <a:t>1</a:t>
            </a:r>
            <a:r>
              <a:rPr lang="en-US" sz="2800" dirty="0">
                <a:solidFill>
                  <a:srgbClr val="000000"/>
                </a:solidFill>
                <a:latin typeface="宋体" pitchFamily="2" charset="-122"/>
                <a:ea typeface="宋体" pitchFamily="2" charset="-122"/>
                <a:cs typeface="Arial"/>
              </a:rPr>
              <a:t>)</a:t>
            </a:r>
            <a:r>
              <a:rPr sz="2800" spc="-4" dirty="0">
                <a:solidFill>
                  <a:srgbClr val="000000"/>
                </a:solidFill>
                <a:latin typeface="宋体" pitchFamily="2" charset="-122"/>
                <a:ea typeface="宋体" pitchFamily="2" charset="-122"/>
                <a:cs typeface="Arial"/>
              </a:rPr>
              <a:t> </a:t>
            </a:r>
            <a:r>
              <a:rPr sz="2800" dirty="0">
                <a:solidFill>
                  <a:srgbClr val="000000"/>
                </a:solidFill>
                <a:latin typeface="宋体" pitchFamily="2" charset="-122"/>
                <a:ea typeface="宋体" pitchFamily="2" charset="-122"/>
                <a:cs typeface="华文中宋"/>
              </a:rPr>
              <a:t>远距离连接</a:t>
            </a:r>
          </a:p>
          <a:p>
            <a:pPr eaLnBrk="0" fontAlgn="base" hangingPunct="0">
              <a:lnSpc>
                <a:spcPts val="657"/>
              </a:lnSpc>
              <a:spcBef>
                <a:spcPts val="36"/>
              </a:spcBef>
              <a:spcAft>
                <a:spcPct val="0"/>
              </a:spcAft>
            </a:pPr>
            <a:endParaRPr sz="2800" dirty="0">
              <a:solidFill>
                <a:srgbClr val="000000"/>
              </a:solidFill>
              <a:latin typeface="宋体" pitchFamily="2" charset="-122"/>
              <a:ea typeface="宋体" pitchFamily="2" charset="-122"/>
            </a:endParaRPr>
          </a:p>
          <a:p>
            <a:pPr marL="533575" eaLnBrk="0" fontAlgn="base" hangingPunct="0">
              <a:spcBef>
                <a:spcPct val="0"/>
              </a:spcBef>
              <a:spcAft>
                <a:spcPct val="0"/>
              </a:spcAft>
            </a:pPr>
            <a:r>
              <a:rPr sz="2800" dirty="0">
                <a:solidFill>
                  <a:srgbClr val="000000"/>
                </a:solidFill>
                <a:latin typeface="宋体" pitchFamily="2" charset="-122"/>
                <a:ea typeface="宋体" pitchFamily="2" charset="-122"/>
                <a:cs typeface="华文中宋"/>
              </a:rPr>
              <a:t>远距离连接需要加调制解调</a:t>
            </a:r>
            <a:r>
              <a:rPr sz="2800" spc="4" dirty="0">
                <a:solidFill>
                  <a:srgbClr val="000000"/>
                </a:solidFill>
                <a:latin typeface="宋体" pitchFamily="2" charset="-122"/>
                <a:ea typeface="宋体" pitchFamily="2" charset="-122"/>
                <a:cs typeface="华文中宋"/>
              </a:rPr>
              <a:t>器</a:t>
            </a:r>
            <a:r>
              <a:rPr sz="2800" dirty="0">
                <a:solidFill>
                  <a:srgbClr val="000000"/>
                </a:solidFill>
                <a:latin typeface="宋体" pitchFamily="2" charset="-122"/>
                <a:ea typeface="宋体" pitchFamily="2" charset="-122"/>
                <a:cs typeface="Arial"/>
              </a:rPr>
              <a:t>MODE</a:t>
            </a:r>
            <a:r>
              <a:rPr sz="2800" spc="-4" dirty="0">
                <a:solidFill>
                  <a:srgbClr val="000000"/>
                </a:solidFill>
                <a:latin typeface="宋体" pitchFamily="2" charset="-122"/>
                <a:ea typeface="宋体" pitchFamily="2" charset="-122"/>
                <a:cs typeface="Arial"/>
              </a:rPr>
              <a:t>M</a:t>
            </a:r>
            <a:r>
              <a:rPr sz="2800" dirty="0">
                <a:solidFill>
                  <a:srgbClr val="000000"/>
                </a:solidFill>
                <a:latin typeface="宋体" pitchFamily="2" charset="-122"/>
                <a:ea typeface="宋体" pitchFamily="2" charset="-122"/>
                <a:cs typeface="华文中宋"/>
              </a:rPr>
              <a:t>，如下图所示</a:t>
            </a:r>
            <a:r>
              <a:rPr sz="2000" dirty="0">
                <a:solidFill>
                  <a:srgbClr val="9900CC"/>
                </a:solidFill>
                <a:latin typeface="宋体" pitchFamily="2" charset="-122"/>
                <a:ea typeface="宋体" pitchFamily="2" charset="-122"/>
                <a:cs typeface="华文中宋"/>
              </a:rPr>
              <a:t>。</a:t>
            </a:r>
          </a:p>
        </p:txBody>
      </p:sp>
      <p:sp>
        <p:nvSpPr>
          <p:cNvPr id="5" name="object 5"/>
          <p:cNvSpPr/>
          <p:nvPr/>
        </p:nvSpPr>
        <p:spPr>
          <a:xfrm>
            <a:off x="2956101" y="3496662"/>
            <a:ext cx="6109315" cy="1809545"/>
          </a:xfrm>
          <a:prstGeom prst="rect">
            <a:avLst/>
          </a:prstGeom>
          <a:blipFill>
            <a:blip r:embed="rId2"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6" name="object 6"/>
          <p:cNvSpPr/>
          <p:nvPr/>
        </p:nvSpPr>
        <p:spPr>
          <a:xfrm>
            <a:off x="9073239" y="3496662"/>
            <a:ext cx="0" cy="1809545"/>
          </a:xfrm>
          <a:custGeom>
            <a:avLst/>
            <a:gdLst/>
            <a:ahLst/>
            <a:cxnLst/>
            <a:rect l="l" t="t" r="r" b="b"/>
            <a:pathLst>
              <a:path h="1997202">
                <a:moveTo>
                  <a:pt x="0" y="0"/>
                </a:moveTo>
                <a:lnTo>
                  <a:pt x="0" y="1997202"/>
                </a:lnTo>
              </a:path>
            </a:pathLst>
          </a:custGeom>
          <a:ln w="19556">
            <a:solidFill>
              <a:srgbClr val="C0C0C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7" name="object 7"/>
          <p:cNvSpPr/>
          <p:nvPr/>
        </p:nvSpPr>
        <p:spPr>
          <a:xfrm>
            <a:off x="6404322" y="4214679"/>
            <a:ext cx="123150" cy="195384"/>
          </a:xfrm>
          <a:custGeom>
            <a:avLst/>
            <a:gdLst/>
            <a:ahLst/>
            <a:cxnLst/>
            <a:rect l="l" t="t" r="r" b="b"/>
            <a:pathLst>
              <a:path w="144017" h="215646">
                <a:moveTo>
                  <a:pt x="144017" y="0"/>
                </a:moveTo>
                <a:lnTo>
                  <a:pt x="0" y="215646"/>
                </a:lnTo>
              </a:path>
            </a:pathLst>
          </a:custGeom>
          <a:ln w="9525">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8" name="object 8"/>
          <p:cNvSpPr/>
          <p:nvPr/>
        </p:nvSpPr>
        <p:spPr>
          <a:xfrm>
            <a:off x="6341769" y="4214679"/>
            <a:ext cx="123802" cy="195384"/>
          </a:xfrm>
          <a:custGeom>
            <a:avLst/>
            <a:gdLst/>
            <a:ahLst/>
            <a:cxnLst/>
            <a:rect l="l" t="t" r="r" b="b"/>
            <a:pathLst>
              <a:path w="144780" h="215646">
                <a:moveTo>
                  <a:pt x="144780" y="0"/>
                </a:moveTo>
                <a:lnTo>
                  <a:pt x="0" y="215646"/>
                </a:lnTo>
              </a:path>
            </a:pathLst>
          </a:custGeom>
          <a:ln w="9525">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9" name="object 9"/>
          <p:cNvSpPr/>
          <p:nvPr/>
        </p:nvSpPr>
        <p:spPr>
          <a:xfrm>
            <a:off x="5972317" y="4932008"/>
            <a:ext cx="1108998" cy="913403"/>
          </a:xfrm>
          <a:custGeom>
            <a:avLst/>
            <a:gdLst/>
            <a:ahLst/>
            <a:cxnLst/>
            <a:rect l="l" t="t" r="r" b="b"/>
            <a:pathLst>
              <a:path w="1296911" h="1008126">
                <a:moveTo>
                  <a:pt x="1296911" y="504443"/>
                </a:moveTo>
                <a:lnTo>
                  <a:pt x="1294761" y="463031"/>
                </a:lnTo>
                <a:lnTo>
                  <a:pt x="1288424" y="422548"/>
                </a:lnTo>
                <a:lnTo>
                  <a:pt x="1278066" y="383124"/>
                </a:lnTo>
                <a:lnTo>
                  <a:pt x="1263854" y="344887"/>
                </a:lnTo>
                <a:lnTo>
                  <a:pt x="1245954" y="307967"/>
                </a:lnTo>
                <a:lnTo>
                  <a:pt x="1224534" y="272492"/>
                </a:lnTo>
                <a:lnTo>
                  <a:pt x="1199761" y="238593"/>
                </a:lnTo>
                <a:lnTo>
                  <a:pt x="1171801" y="206398"/>
                </a:lnTo>
                <a:lnTo>
                  <a:pt x="1140821" y="176036"/>
                </a:lnTo>
                <a:lnTo>
                  <a:pt x="1106989" y="147637"/>
                </a:lnTo>
                <a:lnTo>
                  <a:pt x="1070470" y="121330"/>
                </a:lnTo>
                <a:lnTo>
                  <a:pt x="1031432" y="97243"/>
                </a:lnTo>
                <a:lnTo>
                  <a:pt x="990042" y="75506"/>
                </a:lnTo>
                <a:lnTo>
                  <a:pt x="946466" y="56249"/>
                </a:lnTo>
                <a:lnTo>
                  <a:pt x="900872" y="39600"/>
                </a:lnTo>
                <a:lnTo>
                  <a:pt x="853426" y="25688"/>
                </a:lnTo>
                <a:lnTo>
                  <a:pt x="804295" y="14643"/>
                </a:lnTo>
                <a:lnTo>
                  <a:pt x="753646" y="6594"/>
                </a:lnTo>
                <a:lnTo>
                  <a:pt x="701646" y="1670"/>
                </a:lnTo>
                <a:lnTo>
                  <a:pt x="648462" y="0"/>
                </a:lnTo>
                <a:lnTo>
                  <a:pt x="595277" y="1670"/>
                </a:lnTo>
                <a:lnTo>
                  <a:pt x="543277" y="6594"/>
                </a:lnTo>
                <a:lnTo>
                  <a:pt x="492627" y="14643"/>
                </a:lnTo>
                <a:lnTo>
                  <a:pt x="443496" y="25688"/>
                </a:lnTo>
                <a:lnTo>
                  <a:pt x="396049" y="39600"/>
                </a:lnTo>
                <a:lnTo>
                  <a:pt x="350454" y="56249"/>
                </a:lnTo>
                <a:lnTo>
                  <a:pt x="306877" y="75506"/>
                </a:lnTo>
                <a:lnTo>
                  <a:pt x="265486" y="97243"/>
                </a:lnTo>
                <a:lnTo>
                  <a:pt x="226448" y="121330"/>
                </a:lnTo>
                <a:lnTo>
                  <a:pt x="189928" y="147637"/>
                </a:lnTo>
                <a:lnTo>
                  <a:pt x="156094" y="176036"/>
                </a:lnTo>
                <a:lnTo>
                  <a:pt x="125114" y="206398"/>
                </a:lnTo>
                <a:lnTo>
                  <a:pt x="97153" y="238593"/>
                </a:lnTo>
                <a:lnTo>
                  <a:pt x="72379" y="272492"/>
                </a:lnTo>
                <a:lnTo>
                  <a:pt x="50958" y="307967"/>
                </a:lnTo>
                <a:lnTo>
                  <a:pt x="33058" y="344887"/>
                </a:lnTo>
                <a:lnTo>
                  <a:pt x="18845" y="383124"/>
                </a:lnTo>
                <a:lnTo>
                  <a:pt x="8487" y="422548"/>
                </a:lnTo>
                <a:lnTo>
                  <a:pt x="2149" y="463031"/>
                </a:lnTo>
                <a:lnTo>
                  <a:pt x="0" y="504444"/>
                </a:lnTo>
                <a:lnTo>
                  <a:pt x="2149" y="545747"/>
                </a:lnTo>
                <a:lnTo>
                  <a:pt x="8487" y="586132"/>
                </a:lnTo>
                <a:lnTo>
                  <a:pt x="18845" y="625469"/>
                </a:lnTo>
                <a:lnTo>
                  <a:pt x="33058" y="663628"/>
                </a:lnTo>
                <a:lnTo>
                  <a:pt x="50958" y="700480"/>
                </a:lnTo>
                <a:lnTo>
                  <a:pt x="72379" y="735894"/>
                </a:lnTo>
                <a:lnTo>
                  <a:pt x="97153" y="769741"/>
                </a:lnTo>
                <a:lnTo>
                  <a:pt x="125114" y="801892"/>
                </a:lnTo>
                <a:lnTo>
                  <a:pt x="156094" y="832216"/>
                </a:lnTo>
                <a:lnTo>
                  <a:pt x="189928" y="860583"/>
                </a:lnTo>
                <a:lnTo>
                  <a:pt x="226448" y="886865"/>
                </a:lnTo>
                <a:lnTo>
                  <a:pt x="265486" y="910931"/>
                </a:lnTo>
                <a:lnTo>
                  <a:pt x="306877" y="932651"/>
                </a:lnTo>
                <a:lnTo>
                  <a:pt x="350454" y="951897"/>
                </a:lnTo>
                <a:lnTo>
                  <a:pt x="396049" y="968537"/>
                </a:lnTo>
                <a:lnTo>
                  <a:pt x="443496" y="982443"/>
                </a:lnTo>
                <a:lnTo>
                  <a:pt x="492627" y="993485"/>
                </a:lnTo>
                <a:lnTo>
                  <a:pt x="543277" y="1001532"/>
                </a:lnTo>
                <a:lnTo>
                  <a:pt x="595277" y="1006455"/>
                </a:lnTo>
                <a:lnTo>
                  <a:pt x="648462" y="1008126"/>
                </a:lnTo>
                <a:lnTo>
                  <a:pt x="701646" y="1006455"/>
                </a:lnTo>
                <a:lnTo>
                  <a:pt x="753646" y="1001532"/>
                </a:lnTo>
                <a:lnTo>
                  <a:pt x="804295" y="993485"/>
                </a:lnTo>
                <a:lnTo>
                  <a:pt x="853426" y="982443"/>
                </a:lnTo>
                <a:lnTo>
                  <a:pt x="900872" y="968537"/>
                </a:lnTo>
                <a:lnTo>
                  <a:pt x="946466" y="951897"/>
                </a:lnTo>
                <a:lnTo>
                  <a:pt x="990042" y="932651"/>
                </a:lnTo>
                <a:lnTo>
                  <a:pt x="1031432" y="910931"/>
                </a:lnTo>
                <a:lnTo>
                  <a:pt x="1070470" y="886865"/>
                </a:lnTo>
                <a:lnTo>
                  <a:pt x="1106989" y="860583"/>
                </a:lnTo>
                <a:lnTo>
                  <a:pt x="1140821" y="832216"/>
                </a:lnTo>
                <a:lnTo>
                  <a:pt x="1171801" y="801892"/>
                </a:lnTo>
                <a:lnTo>
                  <a:pt x="1199761" y="769741"/>
                </a:lnTo>
                <a:lnTo>
                  <a:pt x="1224534" y="735894"/>
                </a:lnTo>
                <a:lnTo>
                  <a:pt x="1245954" y="700480"/>
                </a:lnTo>
                <a:lnTo>
                  <a:pt x="1263854" y="663628"/>
                </a:lnTo>
                <a:lnTo>
                  <a:pt x="1278066" y="625469"/>
                </a:lnTo>
                <a:lnTo>
                  <a:pt x="1288424" y="586132"/>
                </a:lnTo>
                <a:lnTo>
                  <a:pt x="1294761" y="545747"/>
                </a:lnTo>
                <a:lnTo>
                  <a:pt x="1296911" y="504443"/>
                </a:lnTo>
                <a:close/>
              </a:path>
            </a:pathLst>
          </a:custGeom>
          <a:solidFill>
            <a:srgbClr val="CC9900"/>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0" name="object 10"/>
          <p:cNvSpPr/>
          <p:nvPr/>
        </p:nvSpPr>
        <p:spPr>
          <a:xfrm>
            <a:off x="5972317" y="4932008"/>
            <a:ext cx="1108998" cy="913403"/>
          </a:xfrm>
          <a:custGeom>
            <a:avLst/>
            <a:gdLst/>
            <a:ahLst/>
            <a:cxnLst/>
            <a:rect l="l" t="t" r="r" b="b"/>
            <a:pathLst>
              <a:path w="1296911" h="1008126">
                <a:moveTo>
                  <a:pt x="648462" y="0"/>
                </a:moveTo>
                <a:lnTo>
                  <a:pt x="595277" y="1670"/>
                </a:lnTo>
                <a:lnTo>
                  <a:pt x="543277" y="6594"/>
                </a:lnTo>
                <a:lnTo>
                  <a:pt x="492627" y="14643"/>
                </a:lnTo>
                <a:lnTo>
                  <a:pt x="443496" y="25688"/>
                </a:lnTo>
                <a:lnTo>
                  <a:pt x="396049" y="39600"/>
                </a:lnTo>
                <a:lnTo>
                  <a:pt x="350454" y="56249"/>
                </a:lnTo>
                <a:lnTo>
                  <a:pt x="306877" y="75506"/>
                </a:lnTo>
                <a:lnTo>
                  <a:pt x="265486" y="97243"/>
                </a:lnTo>
                <a:lnTo>
                  <a:pt x="226448" y="121330"/>
                </a:lnTo>
                <a:lnTo>
                  <a:pt x="189928" y="147637"/>
                </a:lnTo>
                <a:lnTo>
                  <a:pt x="156094" y="176036"/>
                </a:lnTo>
                <a:lnTo>
                  <a:pt x="125114" y="206398"/>
                </a:lnTo>
                <a:lnTo>
                  <a:pt x="97153" y="238593"/>
                </a:lnTo>
                <a:lnTo>
                  <a:pt x="72379" y="272492"/>
                </a:lnTo>
                <a:lnTo>
                  <a:pt x="50958" y="307967"/>
                </a:lnTo>
                <a:lnTo>
                  <a:pt x="33058" y="344887"/>
                </a:lnTo>
                <a:lnTo>
                  <a:pt x="18845" y="383124"/>
                </a:lnTo>
                <a:lnTo>
                  <a:pt x="8487" y="422548"/>
                </a:lnTo>
                <a:lnTo>
                  <a:pt x="2149" y="463031"/>
                </a:lnTo>
                <a:lnTo>
                  <a:pt x="0" y="504444"/>
                </a:lnTo>
                <a:lnTo>
                  <a:pt x="2149" y="545747"/>
                </a:lnTo>
                <a:lnTo>
                  <a:pt x="8487" y="586132"/>
                </a:lnTo>
                <a:lnTo>
                  <a:pt x="18845" y="625469"/>
                </a:lnTo>
                <a:lnTo>
                  <a:pt x="33058" y="663628"/>
                </a:lnTo>
                <a:lnTo>
                  <a:pt x="50958" y="700480"/>
                </a:lnTo>
                <a:lnTo>
                  <a:pt x="72379" y="735894"/>
                </a:lnTo>
                <a:lnTo>
                  <a:pt x="97153" y="769741"/>
                </a:lnTo>
                <a:lnTo>
                  <a:pt x="125114" y="801892"/>
                </a:lnTo>
                <a:lnTo>
                  <a:pt x="156094" y="832216"/>
                </a:lnTo>
                <a:lnTo>
                  <a:pt x="189928" y="860583"/>
                </a:lnTo>
                <a:lnTo>
                  <a:pt x="226448" y="886865"/>
                </a:lnTo>
                <a:lnTo>
                  <a:pt x="265486" y="910931"/>
                </a:lnTo>
                <a:lnTo>
                  <a:pt x="306877" y="932651"/>
                </a:lnTo>
                <a:lnTo>
                  <a:pt x="350454" y="951897"/>
                </a:lnTo>
                <a:lnTo>
                  <a:pt x="396049" y="968537"/>
                </a:lnTo>
                <a:lnTo>
                  <a:pt x="443496" y="982443"/>
                </a:lnTo>
                <a:lnTo>
                  <a:pt x="492627" y="993485"/>
                </a:lnTo>
                <a:lnTo>
                  <a:pt x="543277" y="1001532"/>
                </a:lnTo>
                <a:lnTo>
                  <a:pt x="595277" y="1006455"/>
                </a:lnTo>
                <a:lnTo>
                  <a:pt x="648462" y="1008126"/>
                </a:lnTo>
                <a:lnTo>
                  <a:pt x="701646" y="1006455"/>
                </a:lnTo>
                <a:lnTo>
                  <a:pt x="753646" y="1001532"/>
                </a:lnTo>
                <a:lnTo>
                  <a:pt x="804295" y="993485"/>
                </a:lnTo>
                <a:lnTo>
                  <a:pt x="853426" y="982443"/>
                </a:lnTo>
                <a:lnTo>
                  <a:pt x="900872" y="968537"/>
                </a:lnTo>
                <a:lnTo>
                  <a:pt x="946466" y="951897"/>
                </a:lnTo>
                <a:lnTo>
                  <a:pt x="990042" y="932651"/>
                </a:lnTo>
                <a:lnTo>
                  <a:pt x="1031432" y="910931"/>
                </a:lnTo>
                <a:lnTo>
                  <a:pt x="1070470" y="886865"/>
                </a:lnTo>
                <a:lnTo>
                  <a:pt x="1106989" y="860583"/>
                </a:lnTo>
                <a:lnTo>
                  <a:pt x="1140821" y="832216"/>
                </a:lnTo>
                <a:lnTo>
                  <a:pt x="1171801" y="801892"/>
                </a:lnTo>
                <a:lnTo>
                  <a:pt x="1199761" y="769741"/>
                </a:lnTo>
                <a:lnTo>
                  <a:pt x="1224534" y="735894"/>
                </a:lnTo>
                <a:lnTo>
                  <a:pt x="1245954" y="700480"/>
                </a:lnTo>
                <a:lnTo>
                  <a:pt x="1263854" y="663628"/>
                </a:lnTo>
                <a:lnTo>
                  <a:pt x="1278066" y="625469"/>
                </a:lnTo>
                <a:lnTo>
                  <a:pt x="1288424" y="586132"/>
                </a:lnTo>
                <a:lnTo>
                  <a:pt x="1294761" y="545747"/>
                </a:lnTo>
                <a:lnTo>
                  <a:pt x="1296911" y="504443"/>
                </a:lnTo>
                <a:lnTo>
                  <a:pt x="1294761" y="463031"/>
                </a:lnTo>
                <a:lnTo>
                  <a:pt x="1288424" y="422548"/>
                </a:lnTo>
                <a:lnTo>
                  <a:pt x="1278066" y="383124"/>
                </a:lnTo>
                <a:lnTo>
                  <a:pt x="1263854" y="344887"/>
                </a:lnTo>
                <a:lnTo>
                  <a:pt x="1245954" y="307967"/>
                </a:lnTo>
                <a:lnTo>
                  <a:pt x="1224534" y="272492"/>
                </a:lnTo>
                <a:lnTo>
                  <a:pt x="1199761" y="238593"/>
                </a:lnTo>
                <a:lnTo>
                  <a:pt x="1171801" y="206398"/>
                </a:lnTo>
                <a:lnTo>
                  <a:pt x="1140821" y="176036"/>
                </a:lnTo>
                <a:lnTo>
                  <a:pt x="1106989" y="147637"/>
                </a:lnTo>
                <a:lnTo>
                  <a:pt x="1070470" y="121330"/>
                </a:lnTo>
                <a:lnTo>
                  <a:pt x="1031432" y="97243"/>
                </a:lnTo>
                <a:lnTo>
                  <a:pt x="990042" y="75506"/>
                </a:lnTo>
                <a:lnTo>
                  <a:pt x="946466" y="56249"/>
                </a:lnTo>
                <a:lnTo>
                  <a:pt x="900872" y="39600"/>
                </a:lnTo>
                <a:lnTo>
                  <a:pt x="853426" y="25688"/>
                </a:lnTo>
                <a:lnTo>
                  <a:pt x="804295" y="14643"/>
                </a:lnTo>
                <a:lnTo>
                  <a:pt x="753646" y="6594"/>
                </a:lnTo>
                <a:lnTo>
                  <a:pt x="701646" y="1670"/>
                </a:lnTo>
                <a:lnTo>
                  <a:pt x="648462" y="0"/>
                </a:lnTo>
                <a:close/>
              </a:path>
            </a:pathLst>
          </a:custGeom>
          <a:ln w="9525">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1" name="object 11"/>
          <p:cNvSpPr txBox="1"/>
          <p:nvPr/>
        </p:nvSpPr>
        <p:spPr>
          <a:xfrm>
            <a:off x="6028566" y="5271685"/>
            <a:ext cx="999107" cy="247970"/>
          </a:xfrm>
          <a:prstGeom prst="rect">
            <a:avLst/>
          </a:prstGeom>
        </p:spPr>
        <p:txBody>
          <a:bodyPr vert="horz" wrap="square" lIns="0" tIns="0" rIns="0" bIns="0" rtlCol="0">
            <a:noAutofit/>
          </a:bodyPr>
          <a:lstStyle/>
          <a:p>
            <a:pPr marL="11128" eaLnBrk="0" fontAlgn="base" hangingPunct="0">
              <a:lnSpc>
                <a:spcPts val="1888"/>
              </a:lnSpc>
              <a:spcBef>
                <a:spcPct val="0"/>
              </a:spcBef>
              <a:spcAft>
                <a:spcPct val="0"/>
              </a:spcAft>
            </a:pPr>
            <a:r>
              <a:rPr sz="1600" b="1" dirty="0">
                <a:solidFill>
                  <a:srgbClr val="9900CC"/>
                </a:solidFill>
                <a:latin typeface="宋体"/>
                <a:ea typeface="仿宋_GB2312" pitchFamily="49" charset="-122"/>
                <a:cs typeface="宋体"/>
              </a:rPr>
              <a:t>公用电话网</a:t>
            </a:r>
          </a:p>
        </p:txBody>
      </p:sp>
      <p:sp>
        <p:nvSpPr>
          <p:cNvPr id="12" name="object 12"/>
          <p:cNvSpPr/>
          <p:nvPr/>
        </p:nvSpPr>
        <p:spPr>
          <a:xfrm>
            <a:off x="6404323" y="4345165"/>
            <a:ext cx="61249" cy="586842"/>
          </a:xfrm>
          <a:custGeom>
            <a:avLst/>
            <a:gdLst/>
            <a:ahLst/>
            <a:cxnLst/>
            <a:rect l="l" t="t" r="r" b="b"/>
            <a:pathLst>
              <a:path w="71627" h="647700">
                <a:moveTo>
                  <a:pt x="71627" y="647700"/>
                </a:moveTo>
                <a:lnTo>
                  <a:pt x="0" y="0"/>
                </a:lnTo>
              </a:path>
            </a:pathLst>
          </a:custGeom>
          <a:ln w="9524">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4" name="Date Placeholder 13"/>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BA26E789-5A6D-4F68-BD6F-574726F13016}"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15" name="Footer Placeholder 14"/>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16" name="Title 7"/>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5570101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775520" y="1412776"/>
            <a:ext cx="8568952" cy="1368152"/>
          </a:xfrm>
          <a:prstGeom prst="rect">
            <a:avLst/>
          </a:prstGeom>
        </p:spPr>
        <p:txBody>
          <a:bodyPr vert="horz" wrap="square" lIns="0" tIns="0" rIns="0" bIns="0" numCol="1" rtlCol="0" anchor="ctr" anchorCtr="0" compatLnSpc="1">
            <a:prstTxWarp prst="textNoShape">
              <a:avLst/>
            </a:prstTxWarp>
            <a:noAutofit/>
          </a:bodyPr>
          <a:lstStyle/>
          <a:p>
            <a:pPr marL="77894"/>
            <a:r>
              <a:rPr sz="2800" b="0" dirty="0">
                <a:latin typeface="宋体" pitchFamily="2" charset="-122"/>
                <a:ea typeface="宋体" pitchFamily="2" charset="-122"/>
                <a:cs typeface="Arial"/>
              </a:rPr>
              <a:t>2</a:t>
            </a:r>
            <a:r>
              <a:rPr lang="en-US" sz="2800" b="0" dirty="0">
                <a:latin typeface="宋体" pitchFamily="2" charset="-122"/>
                <a:ea typeface="宋体" pitchFamily="2" charset="-122"/>
                <a:cs typeface="Arial"/>
              </a:rPr>
              <a:t>)</a:t>
            </a:r>
            <a:r>
              <a:rPr sz="2800" b="0" spc="-4" dirty="0">
                <a:latin typeface="宋体" pitchFamily="2" charset="-122"/>
                <a:ea typeface="宋体" pitchFamily="2" charset="-122"/>
                <a:cs typeface="Arial"/>
              </a:rPr>
              <a:t> </a:t>
            </a:r>
            <a:r>
              <a:rPr sz="2800" b="0" spc="-4" dirty="0">
                <a:latin typeface="宋体" pitchFamily="2" charset="-122"/>
                <a:ea typeface="宋体" pitchFamily="2" charset="-122"/>
                <a:cs typeface="华文中宋"/>
              </a:rPr>
              <a:t>近距离连接</a:t>
            </a:r>
            <a:endParaRPr sz="2800" b="0" dirty="0">
              <a:latin typeface="宋体" pitchFamily="2" charset="-122"/>
              <a:ea typeface="宋体" pitchFamily="2" charset="-122"/>
              <a:cs typeface="华文中宋"/>
            </a:endParaRPr>
          </a:p>
          <a:p>
            <a:pPr marL="681018"/>
            <a:r>
              <a:rPr sz="2800" b="0" spc="-4" dirty="0">
                <a:latin typeface="宋体" pitchFamily="2" charset="-122"/>
                <a:ea typeface="宋体" pitchFamily="2" charset="-122"/>
                <a:cs typeface="华文中宋"/>
              </a:rPr>
              <a:t>近距离连接不</a:t>
            </a:r>
            <a:r>
              <a:rPr sz="2800" b="0" spc="4" dirty="0">
                <a:latin typeface="宋体" pitchFamily="2" charset="-122"/>
                <a:ea typeface="宋体" pitchFamily="2" charset="-122"/>
                <a:cs typeface="华文中宋"/>
              </a:rPr>
              <a:t>用</a:t>
            </a:r>
            <a:r>
              <a:rPr sz="2800" b="0" spc="-4" dirty="0">
                <a:latin typeface="宋体" pitchFamily="2" charset="-122"/>
                <a:ea typeface="宋体" pitchFamily="2" charset="-122"/>
                <a:cs typeface="Arial"/>
              </a:rPr>
              <a:t>MODE</a:t>
            </a:r>
            <a:r>
              <a:rPr sz="2800" b="0" dirty="0">
                <a:latin typeface="宋体" pitchFamily="2" charset="-122"/>
                <a:ea typeface="宋体" pitchFamily="2" charset="-122"/>
                <a:cs typeface="Arial"/>
              </a:rPr>
              <a:t>M</a:t>
            </a:r>
            <a:r>
              <a:rPr sz="2800" b="0" spc="-4" dirty="0">
                <a:latin typeface="宋体" pitchFamily="2" charset="-122"/>
                <a:ea typeface="宋体" pitchFamily="2" charset="-122"/>
                <a:cs typeface="华文中宋"/>
              </a:rPr>
              <a:t>，如下图所示。</a:t>
            </a:r>
            <a:endParaRPr sz="2800" b="0" dirty="0">
              <a:latin typeface="宋体" pitchFamily="2" charset="-122"/>
              <a:ea typeface="宋体" pitchFamily="2" charset="-122"/>
              <a:cs typeface="华文中宋"/>
            </a:endParaRPr>
          </a:p>
        </p:txBody>
      </p:sp>
      <p:sp>
        <p:nvSpPr>
          <p:cNvPr id="6" name="object 6"/>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139</a:t>
            </a:fld>
            <a:endParaRPr lang="en-US" altLang="zh-CN" b="1" dirty="0">
              <a:solidFill>
                <a:prstClr val="white"/>
              </a:solidFill>
              <a:latin typeface="Times New Roman" panose="02020603050405020304" pitchFamily="18" charset="0"/>
            </a:endParaRPr>
          </a:p>
        </p:txBody>
      </p:sp>
      <p:sp>
        <p:nvSpPr>
          <p:cNvPr id="4" name="object 4"/>
          <p:cNvSpPr/>
          <p:nvPr/>
        </p:nvSpPr>
        <p:spPr>
          <a:xfrm>
            <a:off x="1991544" y="2924945"/>
            <a:ext cx="7198326" cy="2955906"/>
          </a:xfrm>
          <a:prstGeom prst="rect">
            <a:avLst/>
          </a:prstGeom>
          <a:blipFill>
            <a:blip r:embed="rId2"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 name="object 5"/>
          <p:cNvSpPr txBox="1"/>
          <p:nvPr/>
        </p:nvSpPr>
        <p:spPr>
          <a:xfrm>
            <a:off x="7536160" y="3645025"/>
            <a:ext cx="601932" cy="1831201"/>
          </a:xfrm>
          <a:prstGeom prst="rect">
            <a:avLst/>
          </a:prstGeom>
        </p:spPr>
        <p:txBody>
          <a:bodyPr vert="horz" wrap="square" lIns="0" tIns="0" rIns="0" bIns="0" rtlCol="0">
            <a:noAutofit/>
          </a:bodyPr>
          <a:lstStyle/>
          <a:p>
            <a:pPr marL="11128" marR="11128" algn="just" eaLnBrk="0" fontAlgn="base" hangingPunct="0">
              <a:lnSpc>
                <a:spcPct val="155300"/>
              </a:lnSpc>
              <a:spcBef>
                <a:spcPct val="0"/>
              </a:spcBef>
              <a:spcAft>
                <a:spcPct val="0"/>
              </a:spcAft>
            </a:pPr>
            <a:r>
              <a:rPr sz="1600" b="1" dirty="0">
                <a:solidFill>
                  <a:srgbClr val="9A3300"/>
                </a:solidFill>
                <a:latin typeface="Arial"/>
                <a:ea typeface="仿宋_GB2312" pitchFamily="49" charset="-122"/>
                <a:cs typeface="Arial"/>
              </a:rPr>
              <a:t>RTS CTS DSR DTR</a:t>
            </a:r>
            <a:endParaRPr sz="1600" b="1" dirty="0">
              <a:solidFill>
                <a:srgbClr val="9900CC"/>
              </a:solidFill>
              <a:latin typeface="Arial"/>
              <a:ea typeface="仿宋_GB2312" pitchFamily="49" charset="-122"/>
              <a:cs typeface="Arial"/>
            </a:endParaRPr>
          </a:p>
        </p:txBody>
      </p:sp>
      <p:sp>
        <p:nvSpPr>
          <p:cNvPr id="7" name="Date Placeholder 6"/>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F1A5E19D-A892-450B-8202-5B5F6CDA80E8}"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8" name="Footer Placeholder 7"/>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9" name="Title 7"/>
          <p:cNvSpPr txBox="1">
            <a:spLocks/>
          </p:cNvSpPr>
          <p:nvPr/>
        </p:nvSpPr>
        <p:spPr>
          <a:xfrm>
            <a:off x="1524000" y="334555"/>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165197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E7ED872D-8A34-4B19-8196-0D12521B1E5F}"/>
              </a:ext>
            </a:extLst>
          </p:cNvPr>
          <p:cNvSpPr>
            <a:spLocks noGrp="1" noChangeArrowheads="1"/>
          </p:cNvSpPr>
          <p:nvPr>
            <p:ph type="title"/>
          </p:nvPr>
        </p:nvSpPr>
        <p:spPr/>
        <p:txBody>
          <a:bodyPr/>
          <a:lstStyle/>
          <a:p>
            <a:r>
              <a:rPr lang="en-US" altLang="zh-CN" sz="4000" dirty="0">
                <a:latin typeface="楷体" panose="02010609060101010101" pitchFamily="49" charset="-122"/>
                <a:ea typeface="楷体" panose="02010609060101010101" pitchFamily="49" charset="-122"/>
              </a:rPr>
              <a:t>ARM</a:t>
            </a:r>
            <a:r>
              <a:rPr lang="zh-CN" altLang="en-US" sz="4000" dirty="0">
                <a:latin typeface="楷体" panose="02010609060101010101" pitchFamily="49" charset="-122"/>
                <a:ea typeface="楷体" panose="02010609060101010101" pitchFamily="49" charset="-122"/>
              </a:rPr>
              <a:t>架构</a:t>
            </a:r>
            <a:endParaRPr lang="zh-CN" altLang="en-US" sz="4000" dirty="0"/>
          </a:p>
        </p:txBody>
      </p:sp>
      <p:sp>
        <p:nvSpPr>
          <p:cNvPr id="18435" name="内容占位符 2">
            <a:extLst>
              <a:ext uri="{FF2B5EF4-FFF2-40B4-BE49-F238E27FC236}">
                <a16:creationId xmlns:a16="http://schemas.microsoft.com/office/drawing/2014/main" id="{75989447-38D0-42C9-93C8-AEE8A5F339A0}"/>
              </a:ext>
            </a:extLst>
          </p:cNvPr>
          <p:cNvSpPr>
            <a:spLocks noGrp="1" noChangeArrowheads="1"/>
          </p:cNvSpPr>
          <p:nvPr>
            <p:ph idx="1"/>
          </p:nvPr>
        </p:nvSpPr>
        <p:spPr>
          <a:xfrm>
            <a:off x="1703388" y="2017713"/>
            <a:ext cx="8775700" cy="4114800"/>
          </a:xfrm>
        </p:spPr>
        <p:txBody>
          <a:bodyPr/>
          <a:lstStyle/>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ARM </a:t>
            </a:r>
            <a:r>
              <a:rPr lang="zh-CN" altLang="en-US" sz="2400" b="0" dirty="0">
                <a:latin typeface="楷体" panose="02010609060101010101" pitchFamily="49" charset="-122"/>
                <a:ea typeface="楷体" panose="02010609060101010101" pitchFamily="49" charset="-122"/>
              </a:rPr>
              <a:t>时钟及电源管理</a:t>
            </a:r>
            <a:r>
              <a:rPr lang="en-US" altLang="zh-CN" sz="2400" b="0" dirty="0">
                <a:latin typeface="楷体" panose="02010609060101010101" pitchFamily="49" charset="-122"/>
                <a:ea typeface="楷体" panose="02010609060101010101" pitchFamily="49" charset="-122"/>
                <a:sym typeface="CMU Serif"/>
              </a:rPr>
              <a:t>(</a:t>
            </a:r>
            <a:r>
              <a:rPr lang="zh-CN" altLang="en-US" sz="2400" b="0" dirty="0">
                <a:latin typeface="楷体" panose="02010609060101010101" pitchFamily="49" charset="-122"/>
                <a:ea typeface="楷体" panose="02010609060101010101" pitchFamily="49" charset="-122"/>
                <a:sym typeface="CMU Serif"/>
              </a:rPr>
              <a:t>时钟分配、</a:t>
            </a:r>
            <a:r>
              <a:rPr lang="zh-CN" altLang="en-US" sz="2400" b="0" dirty="0">
                <a:solidFill>
                  <a:srgbClr val="FF0000"/>
                </a:solidFill>
                <a:latin typeface="楷体" panose="02010609060101010101" pitchFamily="49" charset="-122"/>
                <a:ea typeface="楷体" panose="02010609060101010101" pitchFamily="49" charset="-122"/>
                <a:sym typeface="CMU Serif"/>
              </a:rPr>
              <a:t>总线时钟</a:t>
            </a:r>
            <a:r>
              <a:rPr lang="en-US" altLang="zh-CN" sz="2400" b="0" dirty="0">
                <a:solidFill>
                  <a:srgbClr val="FF0000"/>
                </a:solidFill>
                <a:latin typeface="楷体" panose="02010609060101010101" pitchFamily="49" charset="-122"/>
                <a:ea typeface="楷体" panose="02010609060101010101" pitchFamily="49" charset="-122"/>
                <a:sym typeface="CMU Serif"/>
              </a:rPr>
              <a:t>FCLK/HCLK/PCLK</a:t>
            </a:r>
            <a:r>
              <a:rPr lang="zh-CN" altLang="en-US" sz="2400" b="0" dirty="0">
                <a:latin typeface="楷体" panose="02010609060101010101" pitchFamily="49" charset="-122"/>
                <a:ea typeface="楷体" panose="02010609060101010101" pitchFamily="49" charset="-122"/>
                <a:sym typeface="CMU Serif"/>
              </a:rPr>
              <a:t>、</a:t>
            </a:r>
            <a:r>
              <a:rPr lang="zh-CN" altLang="en-US" sz="2400" b="0" dirty="0">
                <a:solidFill>
                  <a:srgbClr val="FF0000"/>
                </a:solidFill>
                <a:latin typeface="楷体" panose="02010609060101010101" pitchFamily="49" charset="-122"/>
                <a:ea typeface="楷体" panose="02010609060101010101" pitchFamily="49" charset="-122"/>
                <a:sym typeface="CMU Serif"/>
              </a:rPr>
              <a:t>锁相环</a:t>
            </a:r>
            <a:r>
              <a:rPr lang="en-US" altLang="zh-CN" sz="2400" b="0" dirty="0">
                <a:solidFill>
                  <a:srgbClr val="FF0000"/>
                </a:solidFill>
                <a:latin typeface="楷体" panose="02010609060101010101" pitchFamily="49" charset="-122"/>
                <a:ea typeface="楷体" panose="02010609060101010101" pitchFamily="49" charset="-122"/>
                <a:sym typeface="CMU Serif"/>
              </a:rPr>
              <a:t>PLL</a:t>
            </a:r>
            <a:r>
              <a:rPr lang="en-US" altLang="zh-CN" sz="2400" b="0" dirty="0">
                <a:latin typeface="楷体" panose="02010609060101010101" pitchFamily="49" charset="-122"/>
                <a:ea typeface="楷体" panose="02010609060101010101" pitchFamily="49" charset="-122"/>
                <a:sym typeface="CMU Serif"/>
              </a:rPr>
              <a:t>)(</a:t>
            </a:r>
            <a:r>
              <a:rPr lang="zh-CN" altLang="en-US" sz="2400" b="0" dirty="0">
                <a:solidFill>
                  <a:srgbClr val="00B0F0"/>
                </a:solidFill>
                <a:latin typeface="楷体" panose="02010609060101010101" pitchFamily="49" charset="-122"/>
                <a:ea typeface="楷体" panose="02010609060101010101" pitchFamily="49" charset="-122"/>
                <a:sym typeface="CMU Serif"/>
              </a:rPr>
              <a:t>教科书</a:t>
            </a:r>
            <a:r>
              <a:rPr lang="en-US" altLang="zh-CN" sz="2400" b="0" dirty="0">
                <a:solidFill>
                  <a:srgbClr val="00B0F0"/>
                </a:solidFill>
                <a:latin typeface="楷体" panose="02010609060101010101" pitchFamily="49" charset="-122"/>
                <a:ea typeface="楷体" panose="02010609060101010101" pitchFamily="49" charset="-122"/>
                <a:sym typeface="CMU Serif"/>
              </a:rPr>
              <a:t>P101</a:t>
            </a:r>
            <a:r>
              <a:rPr lang="en-US" altLang="zh-CN" sz="2400" b="0" dirty="0">
                <a:latin typeface="楷体" panose="02010609060101010101" pitchFamily="49" charset="-122"/>
                <a:ea typeface="楷体" panose="02010609060101010101" pitchFamily="49" charset="-122"/>
                <a:sym typeface="CMU Serif"/>
              </a:rPr>
              <a:t>)</a:t>
            </a: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ARM </a:t>
            </a:r>
            <a:r>
              <a:rPr lang="zh-CN" altLang="en-US" sz="2400" b="0" dirty="0">
                <a:latin typeface="楷体" panose="02010609060101010101" pitchFamily="49" charset="-122"/>
                <a:ea typeface="楷体" panose="02010609060101010101" pitchFamily="49" charset="-122"/>
              </a:rPr>
              <a:t>定时技术（定时器结构</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教科书</a:t>
            </a:r>
            <a:r>
              <a:rPr lang="en-US" altLang="zh-CN" sz="2400" b="0" dirty="0">
                <a:solidFill>
                  <a:srgbClr val="00B0F0"/>
                </a:solidFill>
                <a:latin typeface="楷体" panose="02010609060101010101" pitchFamily="49" charset="-122"/>
                <a:ea typeface="楷体" panose="02010609060101010101" pitchFamily="49" charset="-122"/>
              </a:rPr>
              <a:t>P165</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、死区发生器作用</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教科书</a:t>
            </a:r>
            <a:r>
              <a:rPr lang="en-US" altLang="zh-CN" sz="2400" b="0" dirty="0">
                <a:solidFill>
                  <a:srgbClr val="00B0F0"/>
                </a:solidFill>
                <a:latin typeface="楷体" panose="02010609060101010101" pitchFamily="49" charset="-122"/>
                <a:ea typeface="楷体" panose="02010609060101010101" pitchFamily="49" charset="-122"/>
              </a:rPr>
              <a:t>P170</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a:t>
            </a:r>
            <a:r>
              <a:rPr lang="en-US" altLang="zh-CN" sz="2400" b="0" dirty="0">
                <a:solidFill>
                  <a:srgbClr val="FF0000"/>
                </a:solidFill>
                <a:latin typeface="楷体" panose="02010609060101010101" pitchFamily="49" charset="-122"/>
                <a:ea typeface="楷体" panose="02010609060101010101" pitchFamily="49" charset="-122"/>
              </a:rPr>
              <a:t>RTC</a:t>
            </a:r>
            <a:r>
              <a:rPr lang="zh-CN" altLang="en-US" sz="2400" b="0" dirty="0">
                <a:solidFill>
                  <a:srgbClr val="FF0000"/>
                </a:solidFill>
                <a:latin typeface="楷体" panose="02010609060101010101" pitchFamily="49" charset="-122"/>
                <a:ea typeface="楷体" panose="02010609060101010101" pitchFamily="49" charset="-122"/>
              </a:rPr>
              <a:t>类型与读取</a:t>
            </a:r>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ARM </a:t>
            </a:r>
            <a:r>
              <a:rPr lang="zh-CN" altLang="en-US" sz="2400" b="0" dirty="0">
                <a:latin typeface="楷体" panose="02010609060101010101" pitchFamily="49" charset="-122"/>
                <a:ea typeface="楷体" panose="02010609060101010101" pitchFamily="49" charset="-122"/>
              </a:rPr>
              <a:t>中断（</a:t>
            </a:r>
            <a:r>
              <a:rPr lang="zh-CN" altLang="en-US" sz="2400" b="0" dirty="0">
                <a:solidFill>
                  <a:srgbClr val="FF0000"/>
                </a:solidFill>
                <a:latin typeface="楷体" panose="02010609060101010101" pitchFamily="49" charset="-122"/>
                <a:ea typeface="楷体" panose="02010609060101010101" pitchFamily="49" charset="-122"/>
              </a:rPr>
              <a:t>独立向量</a:t>
            </a:r>
            <a:r>
              <a:rPr lang="zh-CN" altLang="en-US" sz="2400" b="0" dirty="0">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分组向量</a:t>
            </a:r>
            <a:r>
              <a:rPr lang="zh-CN" altLang="en-US" sz="2400" b="0" dirty="0">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统一向量</a:t>
            </a:r>
            <a:r>
              <a:rPr lang="zh-CN" altLang="en-US" sz="2400" b="0" dirty="0">
                <a:latin typeface="楷体" panose="02010609060101010101" pitchFamily="49" charset="-122"/>
                <a:ea typeface="楷体" panose="02010609060101010101" pitchFamily="49" charset="-122"/>
              </a:rPr>
              <a:t>的异同与管理、普通中断、快速异常中断）</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rPr>
              <a:t>ARM DMA</a:t>
            </a:r>
            <a:r>
              <a:rPr lang="zh-CN" altLang="en-US" sz="2400" b="0" dirty="0">
                <a:latin typeface="楷体" panose="02010609060101010101" pitchFamily="49" charset="-122"/>
                <a:ea typeface="楷体" panose="02010609060101010101" pitchFamily="49" charset="-122"/>
              </a:rPr>
              <a:t>（关注</a:t>
            </a:r>
            <a:r>
              <a:rPr lang="en-US" altLang="zh-CN" sz="2400" b="0" dirty="0">
                <a:latin typeface="楷体" panose="02010609060101010101" pitchFamily="49" charset="-122"/>
                <a:ea typeface="楷体" panose="02010609060101010101" pitchFamily="49" charset="-122"/>
              </a:rPr>
              <a:t>DMA</a:t>
            </a:r>
            <a:r>
              <a:rPr lang="zh-CN" altLang="en-US" sz="2400" b="0" dirty="0">
                <a:latin typeface="楷体" panose="02010609060101010101" pitchFamily="49" charset="-122"/>
                <a:ea typeface="楷体" panose="02010609060101010101" pitchFamily="49" charset="-122"/>
              </a:rPr>
              <a:t>源与目的</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教科书</a:t>
            </a:r>
            <a:r>
              <a:rPr lang="en-US" altLang="zh-CN" sz="2400" b="0" dirty="0">
                <a:solidFill>
                  <a:srgbClr val="00B0F0"/>
                </a:solidFill>
                <a:latin typeface="楷体" panose="02010609060101010101" pitchFamily="49" charset="-122"/>
                <a:ea typeface="楷体" panose="02010609060101010101" pitchFamily="49" charset="-122"/>
              </a:rPr>
              <a:t>P190</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、块与字符、中断性能</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教科书</a:t>
            </a:r>
            <a:r>
              <a:rPr lang="en-US" altLang="zh-CN" sz="2400" b="0" dirty="0">
                <a:solidFill>
                  <a:srgbClr val="00B0F0"/>
                </a:solidFill>
                <a:latin typeface="楷体" panose="02010609060101010101" pitchFamily="49" charset="-122"/>
                <a:ea typeface="楷体" panose="02010609060101010101" pitchFamily="49" charset="-122"/>
              </a:rPr>
              <a:t>P189</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、对</a:t>
            </a:r>
            <a:r>
              <a:rPr lang="en-US" altLang="zh-CN" sz="2400" b="0" dirty="0">
                <a:latin typeface="楷体" panose="02010609060101010101" pitchFamily="49" charset="-122"/>
                <a:ea typeface="楷体" panose="02010609060101010101" pitchFamily="49" charset="-122"/>
              </a:rPr>
              <a:t>CPU</a:t>
            </a:r>
            <a:r>
              <a:rPr lang="zh-CN" altLang="en-US" sz="2400" b="0" dirty="0">
                <a:latin typeface="楷体" panose="02010609060101010101" pitchFamily="49" charset="-122"/>
                <a:ea typeface="楷体" panose="02010609060101010101" pitchFamily="49" charset="-122"/>
              </a:rPr>
              <a:t>时序的影响）</a:t>
            </a:r>
            <a:endParaRPr lang="en-US" altLang="zh-CN" sz="2400" b="0" dirty="0">
              <a:latin typeface="楷体" panose="02010609060101010101" pitchFamily="49" charset="-122"/>
              <a:ea typeface="楷体" panose="02010609060101010101" pitchFamily="49" charset="-122"/>
            </a:endParaRPr>
          </a:p>
          <a:p>
            <a:endParaRPr lang="zh-CN" altLang="en-US" dirty="0"/>
          </a:p>
        </p:txBody>
      </p:sp>
      <p:sp>
        <p:nvSpPr>
          <p:cNvPr id="18436" name="灯片编号占位符 3">
            <a:extLst>
              <a:ext uri="{FF2B5EF4-FFF2-40B4-BE49-F238E27FC236}">
                <a16:creationId xmlns:a16="http://schemas.microsoft.com/office/drawing/2014/main" id="{FDEF87F8-7706-4CD7-96B1-A641D7CD0A7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2C7CEFD2-69AC-4878-AF9D-4F508274E313}"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14</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0144222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串行通信协议应用注意事项</a:t>
            </a:r>
          </a:p>
        </p:txBody>
      </p:sp>
      <p:sp>
        <p:nvSpPr>
          <p:cNvPr id="3" name="内容占位符 2"/>
          <p:cNvSpPr>
            <a:spLocks noGrp="1"/>
          </p:cNvSpPr>
          <p:nvPr>
            <p:ph idx="1"/>
          </p:nvPr>
        </p:nvSpPr>
        <p:spPr/>
        <p:txBody>
          <a:bodyPr/>
          <a:lstStyle/>
          <a:p>
            <a:pPr>
              <a:buNone/>
            </a:pPr>
            <a:r>
              <a:rPr lang="en-US" altLang="zh-CN" b="0" dirty="0">
                <a:solidFill>
                  <a:schemeClr val="tx1"/>
                </a:solidFill>
                <a:latin typeface="宋体" pitchFamily="2" charset="-122"/>
                <a:ea typeface="宋体" pitchFamily="2" charset="-122"/>
              </a:rPr>
              <a:t>1</a:t>
            </a:r>
            <a:r>
              <a:rPr lang="zh-CN" altLang="en-US" b="0" dirty="0">
                <a:solidFill>
                  <a:schemeClr val="tx1"/>
                </a:solidFill>
                <a:latin typeface="宋体" pitchFamily="2" charset="-122"/>
                <a:ea typeface="宋体" pitchFamily="2" charset="-122"/>
              </a:rPr>
              <a:t>、接收与死机</a:t>
            </a:r>
            <a:r>
              <a:rPr lang="zh-CN" altLang="en-US" sz="2000" b="0" dirty="0">
                <a:solidFill>
                  <a:srgbClr val="FF0000"/>
                </a:solidFill>
                <a:latin typeface="宋体" pitchFamily="2" charset="-122"/>
                <a:ea typeface="宋体" pitchFamily="2" charset="-122"/>
              </a:rPr>
              <a:t>（超时处理、重新初始化、接收缓冲区防溢出）</a:t>
            </a:r>
            <a:endParaRPr lang="en-US" altLang="zh-CN" sz="2000" b="0" dirty="0">
              <a:solidFill>
                <a:srgbClr val="FF0000"/>
              </a:solidFill>
              <a:latin typeface="宋体" pitchFamily="2" charset="-122"/>
              <a:ea typeface="宋体" pitchFamily="2" charset="-122"/>
            </a:endParaRPr>
          </a:p>
          <a:p>
            <a:pPr>
              <a:buNone/>
            </a:pPr>
            <a:r>
              <a:rPr lang="en-US" altLang="zh-CN" b="0" dirty="0">
                <a:solidFill>
                  <a:schemeClr val="tx1"/>
                </a:solidFill>
                <a:latin typeface="宋体" pitchFamily="2" charset="-122"/>
                <a:ea typeface="宋体" pitchFamily="2" charset="-122"/>
              </a:rPr>
              <a:t>2</a:t>
            </a:r>
            <a:r>
              <a:rPr lang="zh-CN" altLang="en-US" b="0" dirty="0">
                <a:solidFill>
                  <a:schemeClr val="tx1"/>
                </a:solidFill>
                <a:latin typeface="宋体" pitchFamily="2" charset="-122"/>
                <a:ea typeface="宋体" pitchFamily="2" charset="-122"/>
              </a:rPr>
              <a:t>、停止位</a:t>
            </a:r>
            <a:r>
              <a:rPr lang="zh-CN" altLang="en-US" sz="2400" b="0" dirty="0">
                <a:solidFill>
                  <a:srgbClr val="FF0000"/>
                </a:solidFill>
                <a:latin typeface="宋体" pitchFamily="2" charset="-122"/>
                <a:ea typeface="宋体" pitchFamily="2" charset="-122"/>
              </a:rPr>
              <a:t>（又叫数据保护时间）</a:t>
            </a:r>
            <a:r>
              <a:rPr lang="zh-CN" altLang="en-US" b="0" dirty="0">
                <a:solidFill>
                  <a:schemeClr val="tx1"/>
                </a:solidFill>
                <a:latin typeface="宋体" pitchFamily="2" charset="-122"/>
                <a:ea typeface="宋体" pitchFamily="2" charset="-122"/>
              </a:rPr>
              <a:t>位数与可靠通信</a:t>
            </a:r>
            <a:r>
              <a:rPr lang="zh-CN" altLang="en-US" sz="2400" b="0" dirty="0">
                <a:solidFill>
                  <a:schemeClr val="tx1"/>
                </a:solidFill>
                <a:latin typeface="宋体" pitchFamily="2" charset="-122"/>
                <a:ea typeface="宋体" pitchFamily="2" charset="-122"/>
              </a:rPr>
              <a:t>（有效通信速率、保障接收方的数据处理时间）</a:t>
            </a:r>
            <a:endParaRPr lang="en-US" altLang="zh-CN" sz="2400" b="0" dirty="0">
              <a:solidFill>
                <a:schemeClr val="tx1"/>
              </a:solidFill>
              <a:latin typeface="宋体" pitchFamily="2" charset="-122"/>
              <a:ea typeface="宋体" pitchFamily="2" charset="-122"/>
            </a:endParaRPr>
          </a:p>
          <a:p>
            <a:pPr>
              <a:buNone/>
            </a:pPr>
            <a:r>
              <a:rPr lang="en-US" altLang="zh-CN" b="0" dirty="0">
                <a:solidFill>
                  <a:schemeClr val="tx1"/>
                </a:solidFill>
                <a:latin typeface="宋体" pitchFamily="2" charset="-122"/>
                <a:ea typeface="宋体" pitchFamily="2" charset="-122"/>
              </a:rPr>
              <a:t>3</a:t>
            </a:r>
            <a:r>
              <a:rPr lang="zh-CN" altLang="en-US" b="0" dirty="0">
                <a:solidFill>
                  <a:schemeClr val="tx1"/>
                </a:solidFill>
                <a:latin typeface="宋体" pitchFamily="2" charset="-122"/>
                <a:ea typeface="宋体" pitchFamily="2" charset="-122"/>
              </a:rPr>
              <a:t>、波特率精度</a:t>
            </a:r>
            <a:r>
              <a:rPr lang="zh-CN" altLang="en-US" sz="2000" b="0" dirty="0">
                <a:solidFill>
                  <a:schemeClr val="tx1"/>
                </a:solidFill>
                <a:latin typeface="宋体" pitchFamily="2" charset="-122"/>
                <a:ea typeface="宋体" pitchFamily="2" charset="-122"/>
              </a:rPr>
              <a:t>（ </a:t>
            </a:r>
            <a:r>
              <a:rPr lang="en-US" altLang="zh-CN" sz="2000" b="0" dirty="0">
                <a:solidFill>
                  <a:srgbClr val="FF0000"/>
                </a:solidFill>
                <a:latin typeface="宋体" pitchFamily="2" charset="-122"/>
                <a:ea typeface="宋体" pitchFamily="2" charset="-122"/>
              </a:rPr>
              <a:t>± 2.5%</a:t>
            </a:r>
            <a:r>
              <a:rPr lang="zh-CN" altLang="en-US" sz="2000" b="0" dirty="0">
                <a:solidFill>
                  <a:srgbClr val="FF0000"/>
                </a:solidFill>
                <a:latin typeface="宋体" pitchFamily="2" charset="-122"/>
                <a:ea typeface="宋体" pitchFamily="2" charset="-122"/>
              </a:rPr>
              <a:t>、外置振荡器、配置选择与通信精度</a:t>
            </a:r>
            <a:r>
              <a:rPr lang="zh-CN" altLang="en-US" sz="2000" b="0" dirty="0">
                <a:solidFill>
                  <a:schemeClr val="tx1"/>
                </a:solidFill>
                <a:latin typeface="宋体" pitchFamily="2" charset="-122"/>
                <a:ea typeface="宋体" pitchFamily="2" charset="-122"/>
              </a:rPr>
              <a:t>）</a:t>
            </a:r>
            <a:r>
              <a:rPr lang="zh-CN" altLang="en-US" b="0" dirty="0">
                <a:solidFill>
                  <a:schemeClr val="tx1"/>
                </a:solidFill>
                <a:latin typeface="宋体" pitchFamily="2" charset="-122"/>
                <a:ea typeface="宋体" pitchFamily="2" charset="-122"/>
              </a:rPr>
              <a:t>与可靠通信</a:t>
            </a:r>
            <a:endParaRPr lang="en-US" altLang="zh-CN" b="0" dirty="0">
              <a:solidFill>
                <a:schemeClr val="tx1"/>
              </a:solidFill>
              <a:latin typeface="宋体" pitchFamily="2" charset="-122"/>
              <a:ea typeface="宋体" pitchFamily="2" charset="-122"/>
            </a:endParaRPr>
          </a:p>
          <a:p>
            <a:pPr>
              <a:buNone/>
            </a:pPr>
            <a:r>
              <a:rPr lang="en-US" altLang="zh-CN" b="0" dirty="0">
                <a:solidFill>
                  <a:schemeClr val="tx1"/>
                </a:solidFill>
                <a:latin typeface="宋体" pitchFamily="2" charset="-122"/>
                <a:ea typeface="宋体" pitchFamily="2" charset="-122"/>
              </a:rPr>
              <a:t>4</a:t>
            </a:r>
            <a:r>
              <a:rPr lang="zh-CN" altLang="en-US" b="0" dirty="0">
                <a:solidFill>
                  <a:schemeClr val="tx1"/>
                </a:solidFill>
                <a:latin typeface="宋体" pitchFamily="2" charset="-122"/>
                <a:ea typeface="宋体" pitchFamily="2" charset="-122"/>
              </a:rPr>
              <a:t>、通信协议、帧格式、收发切换时间及校验</a:t>
            </a:r>
            <a:endParaRPr lang="en-US" altLang="zh-CN" b="0" dirty="0">
              <a:solidFill>
                <a:schemeClr val="tx1"/>
              </a:solidFill>
              <a:latin typeface="宋体" pitchFamily="2" charset="-122"/>
              <a:ea typeface="宋体" pitchFamily="2" charset="-122"/>
            </a:endParaRPr>
          </a:p>
          <a:p>
            <a:pPr>
              <a:buNone/>
            </a:pPr>
            <a:r>
              <a:rPr lang="en-US" altLang="zh-CN" b="0" dirty="0">
                <a:solidFill>
                  <a:schemeClr val="tx1"/>
                </a:solidFill>
                <a:latin typeface="宋体" pitchFamily="2" charset="-122"/>
                <a:ea typeface="宋体" pitchFamily="2" charset="-122"/>
              </a:rPr>
              <a:t>5</a:t>
            </a:r>
            <a:r>
              <a:rPr lang="zh-CN" altLang="en-US" b="0" dirty="0">
                <a:solidFill>
                  <a:schemeClr val="tx1"/>
                </a:solidFill>
                <a:latin typeface="宋体" pitchFamily="2" charset="-122"/>
                <a:ea typeface="宋体" pitchFamily="2" charset="-122"/>
              </a:rPr>
              <a:t>、帧间隔</a:t>
            </a:r>
            <a:r>
              <a:rPr lang="zh-CN" altLang="en-US" sz="2000" b="0" dirty="0">
                <a:solidFill>
                  <a:srgbClr val="FF0000"/>
                </a:solidFill>
                <a:latin typeface="宋体" pitchFamily="2" charset="-122"/>
                <a:ea typeface="宋体" pitchFamily="2" charset="-122"/>
              </a:rPr>
              <a:t>（字符帧、通信协议帧）</a:t>
            </a:r>
            <a:r>
              <a:rPr lang="zh-CN" altLang="en-US" b="0" dirty="0">
                <a:solidFill>
                  <a:schemeClr val="tx1"/>
                </a:solidFill>
                <a:latin typeface="宋体" pitchFamily="2" charset="-122"/>
                <a:ea typeface="宋体" pitchFamily="2" charset="-122"/>
              </a:rPr>
              <a:t>、帧长度</a:t>
            </a:r>
            <a:endParaRPr lang="en-US" altLang="zh-CN" b="0" dirty="0">
              <a:solidFill>
                <a:schemeClr val="tx1"/>
              </a:solidFill>
              <a:latin typeface="宋体" pitchFamily="2" charset="-122"/>
              <a:ea typeface="宋体" pitchFamily="2" charset="-122"/>
            </a:endParaRPr>
          </a:p>
          <a:p>
            <a:pPr>
              <a:buNone/>
            </a:pPr>
            <a:r>
              <a:rPr lang="en-US" altLang="zh-CN" b="0" dirty="0">
                <a:solidFill>
                  <a:schemeClr val="tx1"/>
                </a:solidFill>
                <a:latin typeface="宋体" pitchFamily="2" charset="-122"/>
                <a:ea typeface="宋体" pitchFamily="2" charset="-122"/>
              </a:rPr>
              <a:t>6</a:t>
            </a:r>
            <a:r>
              <a:rPr lang="zh-CN" altLang="en-US" b="0" dirty="0">
                <a:solidFill>
                  <a:schemeClr val="tx1"/>
                </a:solidFill>
                <a:latin typeface="宋体" pitchFamily="2" charset="-122"/>
                <a:ea typeface="宋体" pitchFamily="2" charset="-122"/>
              </a:rPr>
              <a:t>、波特率与通信距离</a:t>
            </a:r>
            <a:endParaRPr lang="en-US" altLang="zh-CN" b="0" dirty="0">
              <a:solidFill>
                <a:schemeClr val="tx1"/>
              </a:solidFill>
              <a:latin typeface="宋体" pitchFamily="2" charset="-122"/>
              <a:ea typeface="宋体" pitchFamily="2" charset="-122"/>
            </a:endParaRPr>
          </a:p>
          <a:p>
            <a:pPr>
              <a:buNone/>
            </a:pPr>
            <a:r>
              <a:rPr lang="zh-CN" altLang="en-US" sz="2800" b="0" dirty="0">
                <a:solidFill>
                  <a:srgbClr val="FF0000"/>
                </a:solidFill>
              </a:rPr>
              <a:t>课后学习</a:t>
            </a:r>
            <a:r>
              <a:rPr lang="en-US" altLang="zh-CN" sz="2800" b="0" dirty="0" err="1">
                <a:solidFill>
                  <a:srgbClr val="FF0000"/>
                </a:solidFill>
              </a:rPr>
              <a:t>Modbus</a:t>
            </a:r>
            <a:r>
              <a:rPr lang="zh-CN" altLang="zh-CN" sz="2800" b="0" dirty="0">
                <a:solidFill>
                  <a:srgbClr val="FF0000"/>
                </a:solidFill>
              </a:rPr>
              <a:t>通讯协议</a:t>
            </a:r>
            <a:r>
              <a:rPr lang="zh-CN" altLang="en-US" sz="2800" b="0" dirty="0">
                <a:solidFill>
                  <a:srgbClr val="FF0000"/>
                </a:solidFill>
              </a:rPr>
              <a:t>，写出提高串行通信可靠性的注意事项及分析。（需提交）</a:t>
            </a:r>
            <a:endParaRPr lang="en-US" altLang="zh-CN" sz="2800" b="0" dirty="0">
              <a:solidFill>
                <a:srgbClr val="FF0000"/>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140</a:t>
            </a:fld>
            <a:endParaRPr lang="en-US" altLang="zh-CN" b="1">
              <a:solidFill>
                <a:srgbClr val="FFFFFF"/>
              </a:solidFill>
            </a:endParaRPr>
          </a:p>
        </p:txBody>
      </p:sp>
    </p:spTree>
    <p:extLst>
      <p:ext uri="{BB962C8B-B14F-4D97-AF65-F5344CB8AC3E}">
        <p14:creationId xmlns:p14="http://schemas.microsoft.com/office/powerpoint/2010/main" val="229268684"/>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03512" y="1268761"/>
            <a:ext cx="8640960" cy="4752527"/>
          </a:xfrm>
          <a:prstGeom prst="rect">
            <a:avLst/>
          </a:prstGeom>
        </p:spPr>
        <p:txBody>
          <a:bodyPr vert="horz" wrap="square" lIns="0" tIns="0" rIns="0" bIns="0" rtlCol="0">
            <a:noAutofit/>
          </a:bodyPr>
          <a:lstStyle/>
          <a:p>
            <a:pPr marL="11128" marR="11128" indent="534132" eaLnBrk="0" fontAlgn="base" hangingPunct="0">
              <a:spcBef>
                <a:spcPct val="0"/>
              </a:spcBef>
              <a:spcAft>
                <a:spcPct val="0"/>
              </a:spcAft>
            </a:pPr>
            <a:r>
              <a:rPr sz="2800" dirty="0">
                <a:solidFill>
                  <a:srgbClr val="000000"/>
                </a:solidFill>
                <a:latin typeface="宋体" pitchFamily="2" charset="-122"/>
                <a:ea typeface="宋体" pitchFamily="2" charset="-122"/>
                <a:cs typeface="华文中宋"/>
              </a:rPr>
              <a:t>由于</a:t>
            </a:r>
            <a:r>
              <a:rPr sz="2800" dirty="0">
                <a:solidFill>
                  <a:srgbClr val="000000"/>
                </a:solidFill>
                <a:latin typeface="宋体" pitchFamily="2" charset="-122"/>
                <a:ea typeface="宋体" pitchFamily="2" charset="-122"/>
                <a:cs typeface="Arial"/>
              </a:rPr>
              <a:t>RS-232-</a:t>
            </a:r>
            <a:r>
              <a:rPr sz="2800" spc="4" dirty="0">
                <a:solidFill>
                  <a:srgbClr val="000000"/>
                </a:solidFill>
                <a:latin typeface="宋体" pitchFamily="2" charset="-122"/>
                <a:ea typeface="宋体" pitchFamily="2" charset="-122"/>
                <a:cs typeface="Arial"/>
              </a:rPr>
              <a:t>C</a:t>
            </a:r>
            <a:r>
              <a:rPr sz="2800" dirty="0">
                <a:solidFill>
                  <a:srgbClr val="000000"/>
                </a:solidFill>
                <a:latin typeface="宋体" pitchFamily="2" charset="-122"/>
                <a:ea typeface="宋体" pitchFamily="2" charset="-122"/>
                <a:cs typeface="华文中宋"/>
              </a:rPr>
              <a:t>接口标准出现较早</a:t>
            </a:r>
            <a:r>
              <a:rPr lang="en-US" sz="2800" dirty="0">
                <a:solidFill>
                  <a:srgbClr val="000000"/>
                </a:solidFill>
                <a:latin typeface="宋体" pitchFamily="2" charset="-122"/>
                <a:ea typeface="宋体" pitchFamily="2" charset="-122"/>
                <a:cs typeface="华文中宋"/>
              </a:rPr>
              <a:t>,</a:t>
            </a:r>
            <a:r>
              <a:rPr sz="2800" dirty="0">
                <a:solidFill>
                  <a:srgbClr val="000000"/>
                </a:solidFill>
                <a:latin typeface="宋体" pitchFamily="2" charset="-122"/>
                <a:ea typeface="宋体" pitchFamily="2" charset="-122"/>
                <a:cs typeface="华文中宋"/>
              </a:rPr>
              <a:t>难免有</a:t>
            </a:r>
            <a:r>
              <a:rPr sz="2800" dirty="0">
                <a:solidFill>
                  <a:srgbClr val="FF0000"/>
                </a:solidFill>
                <a:latin typeface="宋体" pitchFamily="2" charset="-122"/>
                <a:ea typeface="宋体" pitchFamily="2" charset="-122"/>
                <a:cs typeface="华文中宋"/>
              </a:rPr>
              <a:t>不足</a:t>
            </a:r>
            <a:r>
              <a:rPr sz="2800" dirty="0">
                <a:solidFill>
                  <a:srgbClr val="000000"/>
                </a:solidFill>
                <a:latin typeface="宋体" pitchFamily="2" charset="-122"/>
                <a:ea typeface="宋体" pitchFamily="2" charset="-122"/>
                <a:cs typeface="华文中宋"/>
              </a:rPr>
              <a:t>之处，主要有以下四点：</a:t>
            </a:r>
          </a:p>
          <a:p>
            <a:pPr eaLnBrk="0" fontAlgn="base" hangingPunct="0">
              <a:lnSpc>
                <a:spcPts val="832"/>
              </a:lnSpc>
              <a:spcBef>
                <a:spcPts val="19"/>
              </a:spcBef>
              <a:spcAft>
                <a:spcPct val="0"/>
              </a:spcAft>
            </a:pPr>
            <a:endParaRPr sz="2800" dirty="0">
              <a:solidFill>
                <a:srgbClr val="000000"/>
              </a:solidFill>
              <a:latin typeface="宋体" pitchFamily="2" charset="-122"/>
              <a:ea typeface="宋体" pitchFamily="2" charset="-122"/>
            </a:endParaRPr>
          </a:p>
          <a:p>
            <a:pPr eaLnBrk="0" fontAlgn="base" hangingPunct="0">
              <a:lnSpc>
                <a:spcPts val="876"/>
              </a:lnSpc>
              <a:spcBef>
                <a:spcPct val="0"/>
              </a:spcBef>
              <a:spcAft>
                <a:spcPct val="0"/>
              </a:spcAft>
            </a:pPr>
            <a:endParaRPr sz="2800" dirty="0">
              <a:solidFill>
                <a:srgbClr val="000000"/>
              </a:solidFill>
              <a:latin typeface="宋体" pitchFamily="2" charset="-122"/>
              <a:ea typeface="宋体" pitchFamily="2" charset="-122"/>
            </a:endParaRPr>
          </a:p>
          <a:p>
            <a:pPr eaLnBrk="0" fontAlgn="base" hangingPunct="0">
              <a:lnSpc>
                <a:spcPts val="876"/>
              </a:lnSpc>
              <a:spcBef>
                <a:spcPct val="0"/>
              </a:spcBef>
              <a:spcAft>
                <a:spcPct val="0"/>
              </a:spcAft>
            </a:pPr>
            <a:endParaRPr sz="2800" dirty="0">
              <a:solidFill>
                <a:srgbClr val="000000"/>
              </a:solidFill>
              <a:latin typeface="宋体" pitchFamily="2" charset="-122"/>
              <a:ea typeface="宋体" pitchFamily="2" charset="-122"/>
            </a:endParaRPr>
          </a:p>
          <a:p>
            <a:pPr marL="11128" marR="176931" eaLnBrk="0" fontAlgn="base" hangingPunct="0">
              <a:lnSpc>
                <a:spcPts val="2515"/>
              </a:lnSpc>
              <a:spcBef>
                <a:spcPct val="0"/>
              </a:spcBef>
              <a:spcAft>
                <a:spcPct val="0"/>
              </a:spcAft>
            </a:pPr>
            <a:r>
              <a:rPr sz="2800" spc="4" dirty="0">
                <a:solidFill>
                  <a:srgbClr val="000000"/>
                </a:solidFill>
                <a:latin typeface="宋体" pitchFamily="2" charset="-122"/>
                <a:ea typeface="宋体" pitchFamily="2" charset="-122"/>
                <a:cs typeface="华文中宋"/>
              </a:rPr>
              <a:t>（</a:t>
            </a:r>
            <a:r>
              <a:rPr sz="2800" spc="-4" dirty="0">
                <a:solidFill>
                  <a:srgbClr val="000000"/>
                </a:solidFill>
                <a:latin typeface="宋体" pitchFamily="2" charset="-122"/>
                <a:ea typeface="宋体" pitchFamily="2" charset="-122"/>
                <a:cs typeface="Arial"/>
              </a:rPr>
              <a:t>1</a:t>
            </a:r>
            <a:r>
              <a:rPr sz="2800" dirty="0">
                <a:solidFill>
                  <a:srgbClr val="000000"/>
                </a:solidFill>
                <a:latin typeface="宋体" pitchFamily="2" charset="-122"/>
                <a:ea typeface="宋体" pitchFamily="2" charset="-122"/>
                <a:cs typeface="华文中宋"/>
              </a:rPr>
              <a:t>）</a:t>
            </a:r>
            <a:r>
              <a:rPr sz="2800" spc="-96" dirty="0">
                <a:solidFill>
                  <a:srgbClr val="000000"/>
                </a:solidFill>
                <a:latin typeface="宋体" pitchFamily="2" charset="-122"/>
                <a:ea typeface="宋体" pitchFamily="2" charset="-122"/>
                <a:cs typeface="华文中宋"/>
              </a:rPr>
              <a:t> </a:t>
            </a:r>
            <a:r>
              <a:rPr sz="2800" dirty="0" err="1">
                <a:solidFill>
                  <a:srgbClr val="000000"/>
                </a:solidFill>
                <a:latin typeface="宋体" pitchFamily="2" charset="-122"/>
                <a:ea typeface="宋体" pitchFamily="2" charset="-122"/>
                <a:cs typeface="华文中宋"/>
              </a:rPr>
              <a:t>接口电平值较高，</a:t>
            </a:r>
            <a:r>
              <a:rPr sz="2800" dirty="0" err="1">
                <a:solidFill>
                  <a:srgbClr val="FF0000"/>
                </a:solidFill>
                <a:latin typeface="宋体" pitchFamily="2" charset="-122"/>
                <a:ea typeface="宋体" pitchFamily="2" charset="-122"/>
                <a:cs typeface="华文中宋"/>
              </a:rPr>
              <a:t>易损坏</a:t>
            </a:r>
            <a:r>
              <a:rPr sz="2800" dirty="0" err="1">
                <a:solidFill>
                  <a:srgbClr val="000000"/>
                </a:solidFill>
                <a:latin typeface="宋体" pitchFamily="2" charset="-122"/>
                <a:ea typeface="宋体" pitchFamily="2" charset="-122"/>
                <a:cs typeface="华文中宋"/>
              </a:rPr>
              <a:t>接口芯片</a:t>
            </a:r>
            <a:r>
              <a:rPr sz="2800" dirty="0">
                <a:solidFill>
                  <a:srgbClr val="000000"/>
                </a:solidFill>
                <a:latin typeface="宋体" pitchFamily="2" charset="-122"/>
                <a:ea typeface="宋体" pitchFamily="2" charset="-122"/>
                <a:cs typeface="华文中宋"/>
              </a:rPr>
              <a:t>。</a:t>
            </a:r>
          </a:p>
          <a:p>
            <a:pPr marL="11128" eaLnBrk="0" fontAlgn="base" hangingPunct="0">
              <a:lnSpc>
                <a:spcPts val="2436"/>
              </a:lnSpc>
              <a:spcBef>
                <a:spcPct val="0"/>
              </a:spcBef>
              <a:spcAft>
                <a:spcPct val="0"/>
              </a:spcAft>
            </a:pPr>
            <a:r>
              <a:rPr sz="2800" spc="4" dirty="0">
                <a:solidFill>
                  <a:srgbClr val="000000"/>
                </a:solidFill>
                <a:latin typeface="宋体" pitchFamily="2" charset="-122"/>
                <a:ea typeface="宋体" pitchFamily="2" charset="-122"/>
                <a:cs typeface="华文中宋"/>
              </a:rPr>
              <a:t>（</a:t>
            </a:r>
            <a:r>
              <a:rPr sz="2800" spc="-4" dirty="0">
                <a:solidFill>
                  <a:srgbClr val="000000"/>
                </a:solidFill>
                <a:latin typeface="宋体" pitchFamily="2" charset="-122"/>
                <a:ea typeface="宋体" pitchFamily="2" charset="-122"/>
                <a:cs typeface="Arial"/>
              </a:rPr>
              <a:t>2</a:t>
            </a:r>
            <a:r>
              <a:rPr sz="2800" dirty="0">
                <a:solidFill>
                  <a:srgbClr val="000000"/>
                </a:solidFill>
                <a:latin typeface="宋体" pitchFamily="2" charset="-122"/>
                <a:ea typeface="宋体" pitchFamily="2" charset="-122"/>
                <a:cs typeface="华文中宋"/>
              </a:rPr>
              <a:t>）</a:t>
            </a:r>
            <a:r>
              <a:rPr sz="2800" spc="-96" dirty="0">
                <a:solidFill>
                  <a:srgbClr val="000000"/>
                </a:solidFill>
                <a:latin typeface="宋体" pitchFamily="2" charset="-122"/>
                <a:ea typeface="宋体" pitchFamily="2" charset="-122"/>
                <a:cs typeface="华文中宋"/>
              </a:rPr>
              <a:t> </a:t>
            </a:r>
            <a:r>
              <a:rPr sz="2800" dirty="0">
                <a:solidFill>
                  <a:srgbClr val="000000"/>
                </a:solidFill>
                <a:latin typeface="宋体" pitchFamily="2" charset="-122"/>
                <a:ea typeface="宋体" pitchFamily="2" charset="-122"/>
                <a:cs typeface="华文中宋"/>
              </a:rPr>
              <a:t>传输</a:t>
            </a:r>
            <a:r>
              <a:rPr sz="2800" dirty="0">
                <a:solidFill>
                  <a:srgbClr val="FF0000"/>
                </a:solidFill>
                <a:latin typeface="宋体" pitchFamily="2" charset="-122"/>
                <a:ea typeface="宋体" pitchFamily="2" charset="-122"/>
                <a:cs typeface="华文中宋"/>
              </a:rPr>
              <a:t>速率低</a:t>
            </a:r>
            <a:r>
              <a:rPr sz="2800" dirty="0">
                <a:solidFill>
                  <a:srgbClr val="000000"/>
                </a:solidFill>
                <a:latin typeface="宋体" pitchFamily="2" charset="-122"/>
                <a:ea typeface="宋体" pitchFamily="2" charset="-122"/>
                <a:cs typeface="华文中宋"/>
              </a:rPr>
              <a:t>，在异步传输时，波特率</a:t>
            </a:r>
            <a:r>
              <a:rPr sz="2800" spc="4" dirty="0">
                <a:solidFill>
                  <a:srgbClr val="000000"/>
                </a:solidFill>
                <a:latin typeface="宋体" pitchFamily="2" charset="-122"/>
                <a:ea typeface="宋体" pitchFamily="2" charset="-122"/>
                <a:cs typeface="华文中宋"/>
              </a:rPr>
              <a:t>为</a:t>
            </a:r>
            <a:r>
              <a:rPr sz="2800" spc="-4" dirty="0">
                <a:solidFill>
                  <a:srgbClr val="000000"/>
                </a:solidFill>
                <a:latin typeface="宋体" pitchFamily="2" charset="-122"/>
                <a:ea typeface="宋体" pitchFamily="2" charset="-122"/>
                <a:cs typeface="Arial"/>
              </a:rPr>
              <a:t>20Kbps</a:t>
            </a:r>
            <a:r>
              <a:rPr sz="2800" dirty="0">
                <a:solidFill>
                  <a:srgbClr val="000000"/>
                </a:solidFill>
                <a:latin typeface="宋体" pitchFamily="2" charset="-122"/>
                <a:ea typeface="宋体" pitchFamily="2" charset="-122"/>
                <a:cs typeface="华文中宋"/>
              </a:rPr>
              <a:t>。</a:t>
            </a:r>
          </a:p>
          <a:p>
            <a:pPr marL="11128" marR="58977" eaLnBrk="0" fontAlgn="base" hangingPunct="0">
              <a:lnSpc>
                <a:spcPts val="2515"/>
              </a:lnSpc>
              <a:spcBef>
                <a:spcPts val="92"/>
              </a:spcBef>
              <a:spcAft>
                <a:spcPct val="0"/>
              </a:spcAft>
            </a:pPr>
            <a:r>
              <a:rPr sz="2800" spc="4" dirty="0">
                <a:solidFill>
                  <a:srgbClr val="000000"/>
                </a:solidFill>
                <a:latin typeface="宋体" pitchFamily="2" charset="-122"/>
                <a:ea typeface="宋体" pitchFamily="2" charset="-122"/>
                <a:cs typeface="华文中宋"/>
              </a:rPr>
              <a:t>（</a:t>
            </a:r>
            <a:r>
              <a:rPr sz="2800" spc="-4" dirty="0">
                <a:solidFill>
                  <a:srgbClr val="000000"/>
                </a:solidFill>
                <a:latin typeface="宋体" pitchFamily="2" charset="-122"/>
                <a:ea typeface="宋体" pitchFamily="2" charset="-122"/>
                <a:cs typeface="Arial"/>
              </a:rPr>
              <a:t>3</a:t>
            </a:r>
            <a:r>
              <a:rPr sz="2800" dirty="0">
                <a:solidFill>
                  <a:srgbClr val="000000"/>
                </a:solidFill>
                <a:latin typeface="宋体" pitchFamily="2" charset="-122"/>
                <a:ea typeface="宋体" pitchFamily="2" charset="-122"/>
                <a:cs typeface="华文中宋"/>
              </a:rPr>
              <a:t>）</a:t>
            </a:r>
            <a:r>
              <a:rPr sz="2800" spc="-96" dirty="0">
                <a:solidFill>
                  <a:srgbClr val="000000"/>
                </a:solidFill>
                <a:latin typeface="宋体" pitchFamily="2" charset="-122"/>
                <a:ea typeface="宋体" pitchFamily="2" charset="-122"/>
                <a:cs typeface="华文中宋"/>
              </a:rPr>
              <a:t> </a:t>
            </a:r>
            <a:r>
              <a:rPr sz="2800" dirty="0" err="1">
                <a:solidFill>
                  <a:srgbClr val="000000"/>
                </a:solidFill>
                <a:latin typeface="宋体" pitchFamily="2" charset="-122"/>
                <a:ea typeface="宋体" pitchFamily="2" charset="-122"/>
                <a:cs typeface="华文中宋"/>
              </a:rPr>
              <a:t>接口使用一根信号线和一根信号返回线而构成共地的传输形式，这种共地传输容易产生</a:t>
            </a:r>
            <a:r>
              <a:rPr sz="2800" dirty="0" err="1">
                <a:solidFill>
                  <a:srgbClr val="FF0000"/>
                </a:solidFill>
                <a:latin typeface="宋体" pitchFamily="2" charset="-122"/>
                <a:ea typeface="宋体" pitchFamily="2" charset="-122"/>
                <a:cs typeface="华文中宋"/>
              </a:rPr>
              <a:t>共模干扰</a:t>
            </a:r>
            <a:r>
              <a:rPr sz="2800" dirty="0">
                <a:solidFill>
                  <a:srgbClr val="000000"/>
                </a:solidFill>
                <a:latin typeface="宋体" pitchFamily="2" charset="-122"/>
                <a:ea typeface="宋体" pitchFamily="2" charset="-122"/>
                <a:cs typeface="华文中宋"/>
              </a:rPr>
              <a:t>，</a:t>
            </a:r>
            <a:r>
              <a:rPr lang="zh-CN" altLang="en-US" sz="2800" dirty="0">
                <a:solidFill>
                  <a:srgbClr val="000000"/>
                </a:solidFill>
                <a:latin typeface="宋体" pitchFamily="2" charset="-122"/>
                <a:ea typeface="宋体" pitchFamily="2" charset="-122"/>
                <a:cs typeface="华文中宋"/>
              </a:rPr>
              <a:t>故</a:t>
            </a:r>
            <a:r>
              <a:rPr sz="2800" dirty="0" err="1">
                <a:solidFill>
                  <a:srgbClr val="000000"/>
                </a:solidFill>
                <a:latin typeface="宋体" pitchFamily="2" charset="-122"/>
                <a:ea typeface="宋体" pitchFamily="2" charset="-122"/>
                <a:cs typeface="华文中宋"/>
              </a:rPr>
              <a:t>抗噪声干扰性能弱</a:t>
            </a:r>
            <a:r>
              <a:rPr sz="2800" dirty="0">
                <a:solidFill>
                  <a:srgbClr val="000000"/>
                </a:solidFill>
                <a:latin typeface="宋体" pitchFamily="2" charset="-122"/>
                <a:ea typeface="宋体" pitchFamily="2" charset="-122"/>
                <a:cs typeface="华文中宋"/>
              </a:rPr>
              <a:t>。</a:t>
            </a:r>
          </a:p>
          <a:p>
            <a:pPr marL="11128" marR="146330" eaLnBrk="0" fontAlgn="base" hangingPunct="0">
              <a:lnSpc>
                <a:spcPts val="2515"/>
              </a:lnSpc>
              <a:spcBef>
                <a:spcPts val="4"/>
              </a:spcBef>
              <a:spcAft>
                <a:spcPct val="0"/>
              </a:spcAft>
            </a:pPr>
            <a:r>
              <a:rPr sz="2800" spc="4" dirty="0">
                <a:solidFill>
                  <a:srgbClr val="000000"/>
                </a:solidFill>
                <a:latin typeface="宋体" pitchFamily="2" charset="-122"/>
                <a:ea typeface="宋体" pitchFamily="2" charset="-122"/>
                <a:cs typeface="华文中宋"/>
              </a:rPr>
              <a:t>（</a:t>
            </a:r>
            <a:r>
              <a:rPr sz="2800" spc="-4" dirty="0">
                <a:solidFill>
                  <a:srgbClr val="000000"/>
                </a:solidFill>
                <a:latin typeface="宋体" pitchFamily="2" charset="-122"/>
                <a:ea typeface="宋体" pitchFamily="2" charset="-122"/>
                <a:cs typeface="Arial"/>
              </a:rPr>
              <a:t>4</a:t>
            </a:r>
            <a:r>
              <a:rPr sz="2800" dirty="0">
                <a:solidFill>
                  <a:srgbClr val="000000"/>
                </a:solidFill>
                <a:latin typeface="宋体" pitchFamily="2" charset="-122"/>
                <a:ea typeface="宋体" pitchFamily="2" charset="-122"/>
                <a:cs typeface="华文中宋"/>
              </a:rPr>
              <a:t>）</a:t>
            </a:r>
            <a:r>
              <a:rPr sz="2800" spc="-96" dirty="0">
                <a:solidFill>
                  <a:srgbClr val="000000"/>
                </a:solidFill>
                <a:latin typeface="宋体" pitchFamily="2" charset="-122"/>
                <a:ea typeface="宋体" pitchFamily="2" charset="-122"/>
                <a:cs typeface="华文中宋"/>
              </a:rPr>
              <a:t> </a:t>
            </a:r>
            <a:r>
              <a:rPr sz="2800" dirty="0">
                <a:solidFill>
                  <a:srgbClr val="000000"/>
                </a:solidFill>
                <a:latin typeface="宋体" pitchFamily="2" charset="-122"/>
                <a:ea typeface="宋体" pitchFamily="2" charset="-122"/>
                <a:cs typeface="华文中宋"/>
              </a:rPr>
              <a:t>传输</a:t>
            </a:r>
            <a:r>
              <a:rPr sz="2800" dirty="0">
                <a:solidFill>
                  <a:srgbClr val="FF0000"/>
                </a:solidFill>
                <a:latin typeface="宋体" pitchFamily="2" charset="-122"/>
                <a:ea typeface="宋体" pitchFamily="2" charset="-122"/>
                <a:cs typeface="华文中宋"/>
              </a:rPr>
              <a:t>距离有限</a:t>
            </a:r>
            <a:r>
              <a:rPr sz="2800" dirty="0">
                <a:solidFill>
                  <a:srgbClr val="000000"/>
                </a:solidFill>
                <a:latin typeface="宋体" pitchFamily="2" charset="-122"/>
                <a:ea typeface="宋体" pitchFamily="2" charset="-122"/>
                <a:cs typeface="华文中宋"/>
              </a:rPr>
              <a:t>，最大传输距离标准值</a:t>
            </a:r>
            <a:r>
              <a:rPr sz="2800" spc="4" dirty="0">
                <a:solidFill>
                  <a:srgbClr val="000000"/>
                </a:solidFill>
                <a:latin typeface="宋体" pitchFamily="2" charset="-122"/>
                <a:ea typeface="宋体" pitchFamily="2" charset="-122"/>
                <a:cs typeface="华文中宋"/>
              </a:rPr>
              <a:t>为</a:t>
            </a:r>
            <a:r>
              <a:rPr sz="2800" spc="-4" dirty="0">
                <a:solidFill>
                  <a:srgbClr val="000000"/>
                </a:solidFill>
                <a:latin typeface="宋体" pitchFamily="2" charset="-122"/>
                <a:ea typeface="宋体" pitchFamily="2" charset="-122"/>
                <a:cs typeface="Arial"/>
              </a:rPr>
              <a:t>5</a:t>
            </a:r>
            <a:r>
              <a:rPr sz="2800" dirty="0">
                <a:solidFill>
                  <a:srgbClr val="000000"/>
                </a:solidFill>
                <a:latin typeface="宋体" pitchFamily="2" charset="-122"/>
                <a:ea typeface="宋体" pitchFamily="2" charset="-122"/>
                <a:cs typeface="Arial"/>
              </a:rPr>
              <a:t>0</a:t>
            </a:r>
            <a:r>
              <a:rPr sz="2800" dirty="0">
                <a:solidFill>
                  <a:srgbClr val="000000"/>
                </a:solidFill>
                <a:latin typeface="宋体" pitchFamily="2" charset="-122"/>
                <a:ea typeface="宋体" pitchFamily="2" charset="-122"/>
                <a:cs typeface="华文中宋"/>
              </a:rPr>
              <a:t>英尺，实际上也只能用</a:t>
            </a:r>
            <a:r>
              <a:rPr sz="2800" spc="4" dirty="0">
                <a:solidFill>
                  <a:srgbClr val="000000"/>
                </a:solidFill>
                <a:latin typeface="宋体" pitchFamily="2" charset="-122"/>
                <a:ea typeface="宋体" pitchFamily="2" charset="-122"/>
                <a:cs typeface="华文中宋"/>
              </a:rPr>
              <a:t>在</a:t>
            </a:r>
            <a:r>
              <a:rPr sz="2800" spc="-4" dirty="0">
                <a:solidFill>
                  <a:srgbClr val="000000"/>
                </a:solidFill>
                <a:latin typeface="宋体" pitchFamily="2" charset="-122"/>
                <a:ea typeface="宋体" pitchFamily="2" charset="-122"/>
                <a:cs typeface="Arial"/>
              </a:rPr>
              <a:t>5</a:t>
            </a:r>
            <a:r>
              <a:rPr sz="2800" dirty="0">
                <a:solidFill>
                  <a:srgbClr val="000000"/>
                </a:solidFill>
                <a:latin typeface="宋体" pitchFamily="2" charset="-122"/>
                <a:ea typeface="宋体" pitchFamily="2" charset="-122"/>
                <a:cs typeface="Arial"/>
              </a:rPr>
              <a:t>0</a:t>
            </a:r>
            <a:r>
              <a:rPr sz="2800" dirty="0">
                <a:solidFill>
                  <a:srgbClr val="000000"/>
                </a:solidFill>
                <a:latin typeface="宋体" pitchFamily="2" charset="-122"/>
                <a:ea typeface="宋体" pitchFamily="2" charset="-122"/>
                <a:cs typeface="华文中宋"/>
              </a:rPr>
              <a:t>米左右。</a:t>
            </a: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141</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83FBEE25-970C-454C-BE8E-3F645ACF3FF2}"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396383"/>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 UART</a:t>
            </a:r>
            <a:r>
              <a:rPr lang="zh-CN" altLang="en-US" sz="4000" dirty="0">
                <a:solidFill>
                  <a:srgbClr val="000000"/>
                </a:solidFill>
                <a:latin typeface="宋体" pitchFamily="2" charset="-122"/>
                <a:ea typeface="宋体" pitchFamily="2" charset="-122"/>
              </a:rPr>
              <a:t>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9928594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495601" y="1628800"/>
            <a:ext cx="7488832" cy="3960440"/>
          </a:xfrm>
          <a:prstGeom prst="rect">
            <a:avLst/>
          </a:prstGeom>
        </p:spPr>
        <p:txBody>
          <a:bodyPr vert="horz" wrap="square" lIns="0" tIns="0" rIns="0" bIns="0" rtlCol="0">
            <a:noAutofit/>
          </a:bodyPr>
          <a:lstStyle/>
          <a:p>
            <a:pPr marL="11128" marR="75112" indent="589214" eaLnBrk="0" fontAlgn="base" hangingPunct="0">
              <a:lnSpc>
                <a:spcPts val="2515"/>
              </a:lnSpc>
              <a:spcBef>
                <a:spcPct val="0"/>
              </a:spcBef>
              <a:spcAft>
                <a:spcPct val="0"/>
              </a:spcAft>
            </a:pPr>
            <a:r>
              <a:rPr sz="2400" dirty="0">
                <a:solidFill>
                  <a:srgbClr val="000000"/>
                </a:solidFill>
                <a:latin typeface="宋体" pitchFamily="2" charset="-122"/>
                <a:ea typeface="宋体" pitchFamily="2" charset="-122"/>
                <a:cs typeface="华文中宋"/>
              </a:rPr>
              <a:t>针对</a:t>
            </a:r>
            <a:r>
              <a:rPr sz="2400" dirty="0">
                <a:solidFill>
                  <a:srgbClr val="000000"/>
                </a:solidFill>
                <a:latin typeface="宋体" pitchFamily="2" charset="-122"/>
                <a:ea typeface="宋体" pitchFamily="2" charset="-122"/>
                <a:cs typeface="Arial"/>
              </a:rPr>
              <a:t>RS-232-</a:t>
            </a:r>
            <a:r>
              <a:rPr sz="2400" spc="4" dirty="0">
                <a:solidFill>
                  <a:srgbClr val="000000"/>
                </a:solidFill>
                <a:latin typeface="宋体" pitchFamily="2" charset="-122"/>
                <a:ea typeface="宋体" pitchFamily="2" charset="-122"/>
                <a:cs typeface="Arial"/>
              </a:rPr>
              <a:t>C</a:t>
            </a:r>
            <a:r>
              <a:rPr sz="2400" dirty="0">
                <a:solidFill>
                  <a:srgbClr val="000000"/>
                </a:solidFill>
                <a:latin typeface="宋体" pitchFamily="2" charset="-122"/>
                <a:ea typeface="宋体" pitchFamily="2" charset="-122"/>
                <a:cs typeface="华文中宋"/>
              </a:rPr>
              <a:t>的不足，于是就不断出现了一些新的接口标准，</a:t>
            </a:r>
            <a:r>
              <a:rPr sz="2400" dirty="0">
                <a:solidFill>
                  <a:srgbClr val="000000"/>
                </a:solidFill>
                <a:latin typeface="宋体" pitchFamily="2" charset="-122"/>
                <a:ea typeface="宋体" pitchFamily="2" charset="-122"/>
                <a:cs typeface="Arial"/>
              </a:rPr>
              <a:t>RS-48</a:t>
            </a:r>
            <a:r>
              <a:rPr sz="2400" spc="-4" dirty="0">
                <a:solidFill>
                  <a:srgbClr val="000000"/>
                </a:solidFill>
                <a:latin typeface="宋体" pitchFamily="2" charset="-122"/>
                <a:ea typeface="宋体" pitchFamily="2" charset="-122"/>
                <a:cs typeface="Arial"/>
              </a:rPr>
              <a:t>5</a:t>
            </a:r>
            <a:r>
              <a:rPr sz="2400" dirty="0">
                <a:solidFill>
                  <a:srgbClr val="000000"/>
                </a:solidFill>
                <a:latin typeface="宋体" pitchFamily="2" charset="-122"/>
                <a:ea typeface="宋体" pitchFamily="2" charset="-122"/>
                <a:cs typeface="华文中宋"/>
              </a:rPr>
              <a:t>就是其中之一，它具有以下特点：</a:t>
            </a:r>
          </a:p>
          <a:p>
            <a:pPr eaLnBrk="0" fontAlgn="base" hangingPunct="0">
              <a:lnSpc>
                <a:spcPts val="657"/>
              </a:lnSpc>
              <a:spcBef>
                <a:spcPts val="25"/>
              </a:spcBef>
              <a:spcAft>
                <a:spcPct val="0"/>
              </a:spcAft>
            </a:pPr>
            <a:endParaRPr sz="2400" dirty="0">
              <a:solidFill>
                <a:srgbClr val="000000"/>
              </a:solidFill>
              <a:latin typeface="宋体" pitchFamily="2" charset="-122"/>
              <a:ea typeface="宋体" pitchFamily="2" charset="-122"/>
            </a:endParaRPr>
          </a:p>
          <a:p>
            <a:pPr eaLnBrk="0" fontAlgn="base" hangingPunct="0">
              <a:lnSpc>
                <a:spcPts val="876"/>
              </a:lnSpc>
              <a:spcBef>
                <a:spcPct val="0"/>
              </a:spcBef>
              <a:spcAft>
                <a:spcPct val="0"/>
              </a:spcAft>
            </a:pPr>
            <a:endParaRPr sz="2400" dirty="0">
              <a:solidFill>
                <a:srgbClr val="000000"/>
              </a:solidFill>
              <a:latin typeface="宋体" pitchFamily="2" charset="-122"/>
              <a:ea typeface="宋体" pitchFamily="2" charset="-122"/>
            </a:endParaRPr>
          </a:p>
          <a:p>
            <a:pPr eaLnBrk="0" fontAlgn="base" hangingPunct="0">
              <a:lnSpc>
                <a:spcPts val="876"/>
              </a:lnSpc>
              <a:spcBef>
                <a:spcPct val="0"/>
              </a:spcBef>
              <a:spcAft>
                <a:spcPct val="0"/>
              </a:spcAft>
            </a:pPr>
            <a:endParaRPr sz="2400" dirty="0">
              <a:solidFill>
                <a:srgbClr val="000000"/>
              </a:solidFill>
              <a:latin typeface="宋体" pitchFamily="2" charset="-122"/>
              <a:ea typeface="宋体" pitchFamily="2" charset="-122"/>
            </a:endParaRPr>
          </a:p>
          <a:p>
            <a:pPr marL="11128" eaLnBrk="0" fontAlgn="base" hangingPunct="0">
              <a:spcBef>
                <a:spcPct val="0"/>
              </a:spcBef>
              <a:spcAft>
                <a:spcPct val="0"/>
              </a:spcAft>
              <a:tabLst>
                <a:tab pos="381125" algn="l"/>
              </a:tabLst>
            </a:pPr>
            <a:r>
              <a:rPr sz="2400" spc="-4" dirty="0">
                <a:solidFill>
                  <a:srgbClr val="000000"/>
                </a:solidFill>
                <a:latin typeface="宋体" pitchFamily="2" charset="-122"/>
                <a:ea typeface="宋体" pitchFamily="2" charset="-122"/>
                <a:cs typeface="Arial"/>
              </a:rPr>
              <a:t>1</a:t>
            </a:r>
            <a:r>
              <a:rPr lang="en-US" sz="2400"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Arial"/>
              </a:rPr>
              <a:t>	RS-48</a:t>
            </a:r>
            <a:r>
              <a:rPr sz="2400" spc="-4" dirty="0">
                <a:solidFill>
                  <a:srgbClr val="000000"/>
                </a:solidFill>
                <a:latin typeface="宋体" pitchFamily="2" charset="-122"/>
                <a:ea typeface="宋体" pitchFamily="2" charset="-122"/>
                <a:cs typeface="Arial"/>
              </a:rPr>
              <a:t>5</a:t>
            </a:r>
            <a:r>
              <a:rPr sz="2400" dirty="0">
                <a:solidFill>
                  <a:srgbClr val="000000"/>
                </a:solidFill>
                <a:latin typeface="宋体" pitchFamily="2" charset="-122"/>
                <a:ea typeface="宋体" pitchFamily="2" charset="-122"/>
                <a:cs typeface="华文中宋"/>
              </a:rPr>
              <a:t>的电气特性：</a:t>
            </a:r>
            <a:endParaRPr lang="en-US" sz="2400"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tabLst>
                <a:tab pos="381125" algn="l"/>
              </a:tabLst>
            </a:pPr>
            <a:r>
              <a:rPr sz="2400" dirty="0">
                <a:solidFill>
                  <a:srgbClr val="000000"/>
                </a:solidFill>
                <a:latin typeface="宋体" pitchFamily="2" charset="-122"/>
                <a:ea typeface="宋体" pitchFamily="2" charset="-122"/>
                <a:cs typeface="华文中宋"/>
              </a:rPr>
              <a:t>逻</a:t>
            </a:r>
            <a:r>
              <a:rPr sz="2400" spc="4" dirty="0">
                <a:solidFill>
                  <a:srgbClr val="000000"/>
                </a:solidFill>
                <a:latin typeface="宋体" pitchFamily="2" charset="-122"/>
                <a:ea typeface="宋体" pitchFamily="2" charset="-122"/>
                <a:cs typeface="华文中宋"/>
              </a:rPr>
              <a:t>辑</a:t>
            </a:r>
            <a:r>
              <a:rPr sz="2400" spc="-4" dirty="0">
                <a:solidFill>
                  <a:srgbClr val="000000"/>
                </a:solidFill>
                <a:latin typeface="宋体" pitchFamily="2" charset="-122"/>
                <a:ea typeface="宋体" pitchFamily="2" charset="-122"/>
                <a:cs typeface="Arial"/>
              </a:rPr>
              <a:t>“1</a:t>
            </a:r>
            <a:r>
              <a:rPr sz="2400"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华文中宋"/>
              </a:rPr>
              <a:t>以两线间的电压差为</a:t>
            </a:r>
            <a:r>
              <a:rPr sz="2400" dirty="0">
                <a:solidFill>
                  <a:srgbClr val="000000"/>
                </a:solidFill>
                <a:latin typeface="宋体" pitchFamily="2" charset="-122"/>
                <a:ea typeface="宋体" pitchFamily="2" charset="-122"/>
                <a:cs typeface="Arial"/>
              </a:rPr>
              <a:t>+2~+6</a:t>
            </a:r>
            <a:r>
              <a:rPr sz="2400" spc="-4" dirty="0">
                <a:solidFill>
                  <a:srgbClr val="000000"/>
                </a:solidFill>
                <a:latin typeface="宋体" pitchFamily="2" charset="-122"/>
                <a:ea typeface="宋体" pitchFamily="2" charset="-122"/>
                <a:cs typeface="Arial"/>
              </a:rPr>
              <a:t>v</a:t>
            </a:r>
            <a:r>
              <a:rPr sz="2400" dirty="0">
                <a:solidFill>
                  <a:srgbClr val="000000"/>
                </a:solidFill>
                <a:latin typeface="宋体" pitchFamily="2" charset="-122"/>
                <a:ea typeface="宋体" pitchFamily="2" charset="-122"/>
                <a:cs typeface="华文中宋"/>
              </a:rPr>
              <a:t>表示；</a:t>
            </a:r>
            <a:endParaRPr lang="en-US" sz="2400"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tabLst>
                <a:tab pos="381125" algn="l"/>
              </a:tabLst>
            </a:pPr>
            <a:r>
              <a:rPr sz="2400" dirty="0">
                <a:solidFill>
                  <a:srgbClr val="000000"/>
                </a:solidFill>
                <a:latin typeface="宋体" pitchFamily="2" charset="-122"/>
                <a:ea typeface="宋体" pitchFamily="2" charset="-122"/>
                <a:cs typeface="华文中宋"/>
              </a:rPr>
              <a:t>逻</a:t>
            </a:r>
            <a:r>
              <a:rPr sz="2400" spc="4" dirty="0">
                <a:solidFill>
                  <a:srgbClr val="000000"/>
                </a:solidFill>
                <a:latin typeface="宋体" pitchFamily="2" charset="-122"/>
                <a:ea typeface="宋体" pitchFamily="2" charset="-122"/>
                <a:cs typeface="华文中宋"/>
              </a:rPr>
              <a:t>辑</a:t>
            </a:r>
            <a:r>
              <a:rPr sz="2400" spc="-4" dirty="0">
                <a:solidFill>
                  <a:srgbClr val="000000"/>
                </a:solidFill>
                <a:latin typeface="宋体" pitchFamily="2" charset="-122"/>
                <a:ea typeface="宋体" pitchFamily="2" charset="-122"/>
                <a:cs typeface="Arial"/>
              </a:rPr>
              <a:t>“0</a:t>
            </a:r>
            <a:r>
              <a:rPr sz="2400"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华文中宋"/>
              </a:rPr>
              <a:t>以两线间的电压差</a:t>
            </a:r>
            <a:r>
              <a:rPr sz="2400" spc="4" dirty="0">
                <a:solidFill>
                  <a:srgbClr val="000000"/>
                </a:solidFill>
                <a:latin typeface="宋体" pitchFamily="2" charset="-122"/>
                <a:ea typeface="宋体" pitchFamily="2" charset="-122"/>
                <a:cs typeface="华文中宋"/>
              </a:rPr>
              <a:t>为</a:t>
            </a:r>
            <a:r>
              <a:rPr sz="2400" dirty="0">
                <a:solidFill>
                  <a:srgbClr val="000000"/>
                </a:solidFill>
                <a:latin typeface="宋体" pitchFamily="2" charset="-122"/>
                <a:ea typeface="宋体" pitchFamily="2" charset="-122"/>
                <a:cs typeface="Arial"/>
              </a:rPr>
              <a:t>-2~-6</a:t>
            </a:r>
            <a:r>
              <a:rPr sz="2400" spc="-4" dirty="0">
                <a:solidFill>
                  <a:srgbClr val="000000"/>
                </a:solidFill>
                <a:latin typeface="宋体" pitchFamily="2" charset="-122"/>
                <a:ea typeface="宋体" pitchFamily="2" charset="-122"/>
                <a:cs typeface="Arial"/>
              </a:rPr>
              <a:t>v</a:t>
            </a:r>
            <a:r>
              <a:rPr sz="2400" dirty="0">
                <a:solidFill>
                  <a:srgbClr val="000000"/>
                </a:solidFill>
                <a:latin typeface="宋体" pitchFamily="2" charset="-122"/>
                <a:ea typeface="宋体" pitchFamily="2" charset="-122"/>
                <a:cs typeface="华文中宋"/>
              </a:rPr>
              <a:t>表示</a:t>
            </a:r>
            <a:r>
              <a:rPr sz="2400" spc="-4" dirty="0">
                <a:solidFill>
                  <a:srgbClr val="000000"/>
                </a:solidFill>
                <a:latin typeface="宋体" pitchFamily="2" charset="-122"/>
                <a:ea typeface="宋体" pitchFamily="2" charset="-122"/>
                <a:cs typeface="华文中宋"/>
              </a:rPr>
              <a:t>。</a:t>
            </a:r>
            <a:endParaRPr lang="en-US" sz="2400" spc="-4"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tabLst>
                <a:tab pos="381125" algn="l"/>
              </a:tabLst>
            </a:pPr>
            <a:r>
              <a:rPr sz="2400" dirty="0">
                <a:solidFill>
                  <a:srgbClr val="000000"/>
                </a:solidFill>
                <a:latin typeface="宋体" pitchFamily="2" charset="-122"/>
                <a:ea typeface="宋体" pitchFamily="2" charset="-122"/>
                <a:cs typeface="华文中宋"/>
              </a:rPr>
              <a:t>接口信号电平比</a:t>
            </a:r>
            <a:r>
              <a:rPr sz="2400" dirty="0">
                <a:solidFill>
                  <a:srgbClr val="000000"/>
                </a:solidFill>
                <a:latin typeface="宋体" pitchFamily="2" charset="-122"/>
                <a:ea typeface="宋体" pitchFamily="2" charset="-122"/>
                <a:cs typeface="Arial"/>
              </a:rPr>
              <a:t>RS-232-</a:t>
            </a:r>
            <a:r>
              <a:rPr sz="2400" spc="4" dirty="0">
                <a:solidFill>
                  <a:srgbClr val="000000"/>
                </a:solidFill>
                <a:latin typeface="宋体" pitchFamily="2" charset="-122"/>
                <a:ea typeface="宋体" pitchFamily="2" charset="-122"/>
                <a:cs typeface="Arial"/>
              </a:rPr>
              <a:t>C</a:t>
            </a:r>
            <a:r>
              <a:rPr sz="2400" dirty="0">
                <a:solidFill>
                  <a:srgbClr val="000000"/>
                </a:solidFill>
                <a:latin typeface="宋体" pitchFamily="2" charset="-122"/>
                <a:ea typeface="宋体" pitchFamily="2" charset="-122"/>
                <a:cs typeface="华文中宋"/>
              </a:rPr>
              <a:t>降低了，就不易损坏接口电路的芯片，</a:t>
            </a:r>
            <a:r>
              <a:rPr sz="2400" spc="-96" dirty="0">
                <a:solidFill>
                  <a:srgbClr val="000000"/>
                </a:solidFill>
                <a:latin typeface="宋体" pitchFamily="2" charset="-122"/>
                <a:ea typeface="宋体" pitchFamily="2" charset="-122"/>
                <a:cs typeface="华文中宋"/>
              </a:rPr>
              <a:t> </a:t>
            </a:r>
            <a:r>
              <a:rPr sz="2400" dirty="0" err="1">
                <a:solidFill>
                  <a:srgbClr val="000000"/>
                </a:solidFill>
                <a:latin typeface="宋体" pitchFamily="2" charset="-122"/>
                <a:ea typeface="宋体" pitchFamily="2" charset="-122"/>
                <a:cs typeface="华文中宋"/>
              </a:rPr>
              <a:t>且该电平</a:t>
            </a:r>
            <a:r>
              <a:rPr sz="2400" spc="4" dirty="0" err="1">
                <a:solidFill>
                  <a:srgbClr val="000000"/>
                </a:solidFill>
                <a:latin typeface="宋体" pitchFamily="2" charset="-122"/>
                <a:ea typeface="宋体" pitchFamily="2" charset="-122"/>
                <a:cs typeface="华文中宋"/>
              </a:rPr>
              <a:t>与</a:t>
            </a:r>
            <a:r>
              <a:rPr sz="2400" spc="-4" dirty="0" err="1">
                <a:solidFill>
                  <a:srgbClr val="000000"/>
                </a:solidFill>
                <a:latin typeface="宋体" pitchFamily="2" charset="-122"/>
                <a:ea typeface="宋体" pitchFamily="2" charset="-122"/>
                <a:cs typeface="Arial"/>
              </a:rPr>
              <a:t>TTL</a:t>
            </a:r>
            <a:r>
              <a:rPr sz="2400" dirty="0" err="1">
                <a:solidFill>
                  <a:srgbClr val="000000"/>
                </a:solidFill>
                <a:latin typeface="宋体" pitchFamily="2" charset="-122"/>
                <a:ea typeface="宋体" pitchFamily="2" charset="-122"/>
                <a:cs typeface="华文中宋"/>
              </a:rPr>
              <a:t>电平兼容，可方便与</a:t>
            </a:r>
            <a:r>
              <a:rPr sz="2400" spc="-4" dirty="0" err="1">
                <a:solidFill>
                  <a:srgbClr val="000000"/>
                </a:solidFill>
                <a:latin typeface="宋体" pitchFamily="2" charset="-122"/>
                <a:ea typeface="宋体" pitchFamily="2" charset="-122"/>
                <a:cs typeface="Arial"/>
              </a:rPr>
              <a:t>TT</a:t>
            </a:r>
            <a:r>
              <a:rPr sz="2400" dirty="0" err="1">
                <a:solidFill>
                  <a:srgbClr val="000000"/>
                </a:solidFill>
                <a:latin typeface="宋体" pitchFamily="2" charset="-122"/>
                <a:ea typeface="宋体" pitchFamily="2" charset="-122"/>
                <a:cs typeface="Arial"/>
              </a:rPr>
              <a:t>L</a:t>
            </a:r>
            <a:r>
              <a:rPr sz="2400" dirty="0" err="1">
                <a:solidFill>
                  <a:srgbClr val="000000"/>
                </a:solidFill>
                <a:latin typeface="宋体" pitchFamily="2" charset="-122"/>
                <a:ea typeface="宋体" pitchFamily="2" charset="-122"/>
                <a:cs typeface="华文中宋"/>
              </a:rPr>
              <a:t>电路连接</a:t>
            </a:r>
            <a:r>
              <a:rPr sz="2400" dirty="0">
                <a:solidFill>
                  <a:srgbClr val="000000"/>
                </a:solidFill>
                <a:latin typeface="宋体" pitchFamily="2" charset="-122"/>
                <a:ea typeface="宋体" pitchFamily="2" charset="-122"/>
                <a:cs typeface="华文中宋"/>
              </a:rPr>
              <a:t>。</a:t>
            </a: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142</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98FCFA0F-B5C0-44C7-8893-47BD9DB719C7}"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408748"/>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a:t>
            </a:r>
            <a:r>
              <a:rPr lang="zh-CN" altLang="en-US" sz="4000" dirty="0">
                <a:solidFill>
                  <a:srgbClr val="000000"/>
                </a:solidFill>
                <a:latin typeface="宋体" pitchFamily="2" charset="-122"/>
                <a:ea typeface="宋体" pitchFamily="2" charset="-122"/>
              </a:rPr>
              <a:t>串行通信协议基础知识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8114832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pPr>
              <a:spcAft>
                <a:spcPct val="0"/>
              </a:spcAft>
              <a:buClr>
                <a:srgbClr val="FFFFFF"/>
              </a:buClr>
            </a:pPr>
            <a:r>
              <a:rPr lang="en-US" altLang="zh-CN" b="1">
                <a:solidFill>
                  <a:prstClr val="white"/>
                </a:solidFill>
              </a:rPr>
              <a:t>ARM UART</a:t>
            </a:r>
            <a:endParaRPr lang="zh-CN" altLang="en-US" b="1">
              <a:solidFill>
                <a:prstClr val="white"/>
              </a:solidFill>
            </a:endParaRPr>
          </a:p>
        </p:txBody>
      </p:sp>
      <p:sp>
        <p:nvSpPr>
          <p:cNvPr id="3" name="日期占位符 2"/>
          <p:cNvSpPr>
            <a:spLocks noGrp="1"/>
          </p:cNvSpPr>
          <p:nvPr>
            <p:ph type="dt" sz="half" idx="6"/>
          </p:nvPr>
        </p:nvSpPr>
        <p:spPr/>
        <p:txBody>
          <a:bodyPr/>
          <a:lstStyle/>
          <a:p>
            <a:pPr>
              <a:spcAft>
                <a:spcPct val="0"/>
              </a:spcAft>
              <a:buClr>
                <a:srgbClr val="FFFFFF"/>
              </a:buClr>
            </a:pPr>
            <a:fld id="{74C2A42F-D144-4255-8082-D35EB7ABFE0C}"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4" name="灯片编号占位符 3"/>
          <p:cNvSpPr>
            <a:spLocks noGrp="1"/>
          </p:cNvSpPr>
          <p:nvPr>
            <p:ph type="sldNum" sz="quarter" idx="7"/>
          </p:nvPr>
        </p:nvSpPr>
        <p:spPr/>
        <p:txBody>
          <a:bodyPr/>
          <a:lstStyle/>
          <a:p>
            <a:pPr eaLnBrk="0" fontAlgn="base" hangingPunct="0">
              <a:spcAft>
                <a:spcPct val="0"/>
              </a:spcAft>
              <a:buClr>
                <a:srgbClr val="FFFFFF"/>
              </a:buClr>
            </a:pPr>
            <a:fld id="{81D60167-4931-47E6-BA6A-407CBD079E47}" type="slidenum">
              <a:rPr lang="en-US" altLang="zh-CN" b="1" spc="-9">
                <a:solidFill>
                  <a:prstClr val="white"/>
                </a:solidFill>
                <a:cs typeface="Garamond"/>
              </a:rPr>
              <a:pPr eaLnBrk="0" fontAlgn="base" hangingPunct="0">
                <a:spcAft>
                  <a:spcPct val="0"/>
                </a:spcAft>
                <a:buClr>
                  <a:srgbClr val="FFFFFF"/>
                </a:buClr>
              </a:pPr>
              <a:t>143</a:t>
            </a:fld>
            <a:endParaRPr lang="zh-CN" altLang="en-US" b="1" dirty="0">
              <a:solidFill>
                <a:prstClr val="white"/>
              </a:solidFill>
              <a:cs typeface="Garamond"/>
            </a:endParaRPr>
          </a:p>
        </p:txBody>
      </p:sp>
      <p:pic>
        <p:nvPicPr>
          <p:cNvPr id="30722" name="Picture 2"/>
          <p:cNvPicPr>
            <a:picLocks noChangeAspect="1" noChangeArrowheads="1"/>
          </p:cNvPicPr>
          <p:nvPr/>
        </p:nvPicPr>
        <p:blipFill>
          <a:blip r:embed="rId2" cstate="print"/>
          <a:srcRect/>
          <a:stretch>
            <a:fillRect/>
          </a:stretch>
        </p:blipFill>
        <p:spPr bwMode="auto">
          <a:xfrm>
            <a:off x="1571625" y="1700808"/>
            <a:ext cx="9048750" cy="4047530"/>
          </a:xfrm>
          <a:prstGeom prst="rect">
            <a:avLst/>
          </a:prstGeom>
          <a:noFill/>
          <a:ln w="9525">
            <a:noFill/>
            <a:miter lim="800000"/>
            <a:headEnd/>
            <a:tailEnd/>
          </a:ln>
        </p:spPr>
      </p:pic>
    </p:spTree>
    <p:extLst>
      <p:ext uri="{BB962C8B-B14F-4D97-AF65-F5344CB8AC3E}">
        <p14:creationId xmlns:p14="http://schemas.microsoft.com/office/powerpoint/2010/main" val="42605920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207568" y="1268760"/>
            <a:ext cx="8136904" cy="5040560"/>
          </a:xfrm>
          <a:prstGeom prst="rect">
            <a:avLst/>
          </a:prstGeom>
        </p:spPr>
        <p:txBody>
          <a:bodyPr vert="horz" wrap="square" lIns="0" tIns="0" rIns="0" bIns="0" rtlCol="0">
            <a:noAutofit/>
          </a:bodyPr>
          <a:lstStyle/>
          <a:p>
            <a:pPr marL="11128" marR="15579" eaLnBrk="0" fontAlgn="base" hangingPunct="0">
              <a:lnSpc>
                <a:spcPct val="99800"/>
              </a:lnSpc>
              <a:spcBef>
                <a:spcPct val="0"/>
              </a:spcBef>
              <a:spcAft>
                <a:spcPct val="0"/>
              </a:spcAft>
            </a:pPr>
            <a:r>
              <a:rPr sz="2400" spc="-4" dirty="0">
                <a:solidFill>
                  <a:srgbClr val="000000"/>
                </a:solidFill>
                <a:latin typeface="宋体" pitchFamily="2" charset="-122"/>
                <a:ea typeface="宋体" pitchFamily="2" charset="-122"/>
                <a:cs typeface="Arial"/>
              </a:rPr>
              <a:t>2</a:t>
            </a:r>
            <a:r>
              <a:rPr lang="en-US" sz="2400" dirty="0">
                <a:solidFill>
                  <a:srgbClr val="000000"/>
                </a:solidFill>
                <a:latin typeface="宋体" pitchFamily="2" charset="-122"/>
                <a:ea typeface="宋体" pitchFamily="2" charset="-122"/>
                <a:cs typeface="Arial"/>
              </a:rPr>
              <a:t>)</a:t>
            </a:r>
            <a:r>
              <a:rPr sz="2400" spc="-9" dirty="0">
                <a:solidFill>
                  <a:srgbClr val="000000"/>
                </a:solidFill>
                <a:latin typeface="宋体" pitchFamily="2" charset="-122"/>
                <a:ea typeface="宋体" pitchFamily="2" charset="-122"/>
                <a:cs typeface="Arial"/>
              </a:rPr>
              <a:t> </a:t>
            </a:r>
            <a:r>
              <a:rPr sz="2400" dirty="0">
                <a:solidFill>
                  <a:srgbClr val="000000"/>
                </a:solidFill>
                <a:latin typeface="宋体" pitchFamily="2" charset="-122"/>
                <a:ea typeface="宋体" pitchFamily="2" charset="-122"/>
                <a:cs typeface="华文中宋"/>
              </a:rPr>
              <a:t>RS-485接口中</a:t>
            </a:r>
            <a:r>
              <a:rPr sz="2400" spc="-4" dirty="0">
                <a:solidFill>
                  <a:srgbClr val="000000"/>
                </a:solidFill>
                <a:latin typeface="宋体" pitchFamily="2" charset="-122"/>
                <a:ea typeface="宋体" pitchFamily="2" charset="-122"/>
                <a:cs typeface="华文中宋"/>
              </a:rPr>
              <a:t>，</a:t>
            </a:r>
            <a:r>
              <a:rPr sz="2400" dirty="0">
                <a:solidFill>
                  <a:srgbClr val="000000"/>
                </a:solidFill>
                <a:latin typeface="宋体" pitchFamily="2" charset="-122"/>
                <a:ea typeface="宋体" pitchFamily="2" charset="-122"/>
                <a:cs typeface="华文中宋"/>
              </a:rPr>
              <a:t>收发器采用平衡发送和差分接收</a:t>
            </a:r>
            <a:r>
              <a:rPr sz="2400" spc="-4" dirty="0">
                <a:solidFill>
                  <a:srgbClr val="000000"/>
                </a:solidFill>
                <a:latin typeface="宋体" pitchFamily="2" charset="-122"/>
                <a:ea typeface="宋体" pitchFamily="2" charset="-122"/>
                <a:cs typeface="华文中宋"/>
              </a:rPr>
              <a:t>，即在发送端，驱动器将TTL电平信号转换成差分</a:t>
            </a:r>
            <a:r>
              <a:rPr sz="2400" dirty="0">
                <a:solidFill>
                  <a:srgbClr val="000000"/>
                </a:solidFill>
                <a:latin typeface="宋体" pitchFamily="2" charset="-122"/>
                <a:ea typeface="宋体" pitchFamily="2" charset="-122"/>
                <a:cs typeface="华文中宋"/>
              </a:rPr>
              <a:t>信号输出；</a:t>
            </a:r>
            <a:r>
              <a:rPr sz="2400" spc="-4" dirty="0">
                <a:solidFill>
                  <a:srgbClr val="000000"/>
                </a:solidFill>
                <a:latin typeface="宋体" pitchFamily="2" charset="-122"/>
                <a:ea typeface="宋体" pitchFamily="2" charset="-122"/>
                <a:cs typeface="华文中宋"/>
              </a:rPr>
              <a:t>在接收端，接收器将差分信号变成TTL电</a:t>
            </a:r>
            <a:r>
              <a:rPr sz="2400" dirty="0">
                <a:solidFill>
                  <a:srgbClr val="000000"/>
                </a:solidFill>
                <a:latin typeface="宋体" pitchFamily="2" charset="-122"/>
                <a:ea typeface="宋体" pitchFamily="2" charset="-122"/>
                <a:cs typeface="华文中宋"/>
              </a:rPr>
              <a:t>平，因此</a:t>
            </a:r>
            <a:r>
              <a:rPr sz="2400" b="1" dirty="0">
                <a:solidFill>
                  <a:srgbClr val="FF0000"/>
                </a:solidFill>
                <a:latin typeface="宋体" pitchFamily="2" charset="-122"/>
                <a:ea typeface="宋体" pitchFamily="2" charset="-122"/>
                <a:cs typeface="华文中宋"/>
              </a:rPr>
              <a:t>具有抑制共模干扰的能力</a:t>
            </a:r>
            <a:r>
              <a:rPr sz="2400" dirty="0">
                <a:solidFill>
                  <a:srgbClr val="000000"/>
                </a:solidFill>
                <a:latin typeface="宋体" pitchFamily="2" charset="-122"/>
                <a:ea typeface="宋体" pitchFamily="2" charset="-122"/>
                <a:cs typeface="华文中宋"/>
              </a:rPr>
              <a:t>。接收器能够检测</a:t>
            </a:r>
            <a:r>
              <a:rPr sz="2400" spc="-22" dirty="0">
                <a:solidFill>
                  <a:srgbClr val="000000"/>
                </a:solidFill>
                <a:latin typeface="宋体" pitchFamily="2" charset="-122"/>
                <a:ea typeface="宋体" pitchFamily="2" charset="-122"/>
                <a:cs typeface="华文中宋"/>
              </a:rPr>
              <a:t>低达200mV的电压，具有高的灵敏度，故数据传输</a:t>
            </a:r>
            <a:r>
              <a:rPr sz="2400" spc="-9" dirty="0">
                <a:solidFill>
                  <a:srgbClr val="000000"/>
                </a:solidFill>
                <a:latin typeface="宋体" pitchFamily="2" charset="-122"/>
                <a:ea typeface="宋体" pitchFamily="2" charset="-122"/>
                <a:cs typeface="华文中宋"/>
              </a:rPr>
              <a:t>距离可达千米以上。</a:t>
            </a:r>
            <a:endParaRPr sz="2400" dirty="0">
              <a:solidFill>
                <a:srgbClr val="000000"/>
              </a:solidFill>
              <a:latin typeface="宋体" pitchFamily="2" charset="-122"/>
              <a:ea typeface="宋体" pitchFamily="2" charset="-122"/>
              <a:cs typeface="华文中宋"/>
            </a:endParaRPr>
          </a:p>
          <a:p>
            <a:pPr marL="11128" marR="131307" eaLnBrk="0" fontAlgn="base" hangingPunct="0">
              <a:lnSpc>
                <a:spcPts val="2523"/>
              </a:lnSpc>
              <a:spcBef>
                <a:spcPts val="79"/>
              </a:spcBef>
              <a:spcAft>
                <a:spcPct val="0"/>
              </a:spcAft>
            </a:pPr>
            <a:r>
              <a:rPr sz="2400" spc="-4" dirty="0">
                <a:solidFill>
                  <a:srgbClr val="000000"/>
                </a:solidFill>
                <a:latin typeface="宋体" pitchFamily="2" charset="-122"/>
                <a:ea typeface="宋体" pitchFamily="2" charset="-122"/>
                <a:cs typeface="Arial"/>
              </a:rPr>
              <a:t>3</a:t>
            </a:r>
            <a:r>
              <a:rPr lang="en-US" sz="2400" dirty="0">
                <a:solidFill>
                  <a:srgbClr val="000000"/>
                </a:solidFill>
                <a:latin typeface="宋体" pitchFamily="2" charset="-122"/>
                <a:ea typeface="宋体" pitchFamily="2" charset="-122"/>
                <a:cs typeface="Arial"/>
              </a:rPr>
              <a:t>)</a:t>
            </a:r>
            <a:r>
              <a:rPr sz="2400" spc="-4" dirty="0">
                <a:solidFill>
                  <a:srgbClr val="000000"/>
                </a:solidFill>
                <a:latin typeface="宋体" pitchFamily="2" charset="-122"/>
                <a:ea typeface="宋体" pitchFamily="2" charset="-122"/>
                <a:cs typeface="Arial"/>
              </a:rPr>
              <a:t> </a:t>
            </a:r>
            <a:r>
              <a:rPr sz="2400" dirty="0">
                <a:solidFill>
                  <a:srgbClr val="000000"/>
                </a:solidFill>
                <a:latin typeface="宋体" pitchFamily="2" charset="-122"/>
                <a:ea typeface="宋体" pitchFamily="2" charset="-122"/>
                <a:cs typeface="Arial"/>
              </a:rPr>
              <a:t>RS-485</a:t>
            </a:r>
            <a:r>
              <a:rPr sz="2400" dirty="0">
                <a:solidFill>
                  <a:srgbClr val="000000"/>
                </a:solidFill>
                <a:latin typeface="宋体" pitchFamily="2" charset="-122"/>
                <a:ea typeface="宋体" pitchFamily="2" charset="-122"/>
                <a:cs typeface="华文中宋"/>
              </a:rPr>
              <a:t>最大的通信距离约</a:t>
            </a:r>
            <a:r>
              <a:rPr sz="2400" spc="4" dirty="0">
                <a:solidFill>
                  <a:srgbClr val="000000"/>
                </a:solidFill>
                <a:latin typeface="宋体" pitchFamily="2" charset="-122"/>
                <a:ea typeface="宋体" pitchFamily="2" charset="-122"/>
                <a:cs typeface="华文中宋"/>
              </a:rPr>
              <a:t>为</a:t>
            </a:r>
            <a:r>
              <a:rPr sz="2400" dirty="0">
                <a:solidFill>
                  <a:srgbClr val="FF0000"/>
                </a:solidFill>
                <a:latin typeface="宋体" pitchFamily="2" charset="-122"/>
                <a:ea typeface="宋体" pitchFamily="2" charset="-122"/>
                <a:cs typeface="Arial"/>
              </a:rPr>
              <a:t>1219</a:t>
            </a:r>
            <a:r>
              <a:rPr sz="2400" spc="4" dirty="0">
                <a:solidFill>
                  <a:srgbClr val="FF0000"/>
                </a:solidFill>
                <a:latin typeface="宋体" pitchFamily="2" charset="-122"/>
                <a:ea typeface="宋体" pitchFamily="2" charset="-122"/>
                <a:cs typeface="Arial"/>
              </a:rPr>
              <a:t>M</a:t>
            </a:r>
            <a:r>
              <a:rPr sz="2400" dirty="0">
                <a:solidFill>
                  <a:srgbClr val="000000"/>
                </a:solidFill>
                <a:latin typeface="宋体" pitchFamily="2" charset="-122"/>
                <a:ea typeface="宋体" pitchFamily="2" charset="-122"/>
                <a:cs typeface="华文中宋"/>
              </a:rPr>
              <a:t>，最大传输速率</a:t>
            </a:r>
            <a:r>
              <a:rPr sz="2400" spc="4" dirty="0">
                <a:solidFill>
                  <a:srgbClr val="000000"/>
                </a:solidFill>
                <a:latin typeface="宋体" pitchFamily="2" charset="-122"/>
                <a:ea typeface="宋体" pitchFamily="2" charset="-122"/>
                <a:cs typeface="华文中宋"/>
              </a:rPr>
              <a:t>为</a:t>
            </a:r>
            <a:r>
              <a:rPr sz="2400" spc="-4" dirty="0">
                <a:solidFill>
                  <a:srgbClr val="FF0000"/>
                </a:solidFill>
                <a:latin typeface="宋体" pitchFamily="2" charset="-122"/>
                <a:ea typeface="宋体" pitchFamily="2" charset="-122"/>
                <a:cs typeface="Arial"/>
              </a:rPr>
              <a:t>10Mbps</a:t>
            </a:r>
            <a:r>
              <a:rPr sz="2400" dirty="0">
                <a:solidFill>
                  <a:srgbClr val="000000"/>
                </a:solidFill>
                <a:latin typeface="宋体" pitchFamily="2" charset="-122"/>
                <a:ea typeface="宋体" pitchFamily="2" charset="-122"/>
                <a:cs typeface="华文中宋"/>
              </a:rPr>
              <a:t>，传输速率与传输距离成反比</a:t>
            </a:r>
            <a:r>
              <a:rPr sz="2400" spc="-4" dirty="0">
                <a:solidFill>
                  <a:srgbClr val="000000"/>
                </a:solidFill>
                <a:latin typeface="宋体" pitchFamily="2" charset="-122"/>
                <a:ea typeface="宋体" pitchFamily="2" charset="-122"/>
                <a:cs typeface="华文中宋"/>
              </a:rPr>
              <a:t>，</a:t>
            </a:r>
            <a:r>
              <a:rPr sz="2400" dirty="0">
                <a:solidFill>
                  <a:srgbClr val="FF0000"/>
                </a:solidFill>
                <a:latin typeface="宋体" pitchFamily="2" charset="-122"/>
                <a:ea typeface="宋体" pitchFamily="2" charset="-122"/>
                <a:cs typeface="华文中宋"/>
              </a:rPr>
              <a:t>在</a:t>
            </a:r>
            <a:r>
              <a:rPr sz="2400" dirty="0">
                <a:solidFill>
                  <a:srgbClr val="FF0000"/>
                </a:solidFill>
                <a:latin typeface="宋体" pitchFamily="2" charset="-122"/>
                <a:ea typeface="宋体" pitchFamily="2" charset="-122"/>
                <a:cs typeface="Arial"/>
              </a:rPr>
              <a:t>100Kbps</a:t>
            </a:r>
            <a:r>
              <a:rPr sz="2400" dirty="0">
                <a:solidFill>
                  <a:srgbClr val="FF0000"/>
                </a:solidFill>
                <a:latin typeface="宋体" pitchFamily="2" charset="-122"/>
                <a:ea typeface="宋体" pitchFamily="2" charset="-122"/>
                <a:cs typeface="华文中宋"/>
              </a:rPr>
              <a:t>的传输速率下，才可以达到最大的通信距离</a:t>
            </a:r>
            <a:r>
              <a:rPr sz="2400" dirty="0">
                <a:solidFill>
                  <a:srgbClr val="000000"/>
                </a:solidFill>
                <a:latin typeface="宋体" pitchFamily="2" charset="-122"/>
                <a:ea typeface="宋体" pitchFamily="2" charset="-122"/>
                <a:cs typeface="华文中宋"/>
              </a:rPr>
              <a:t>，如果需传输更长的距离，需要</a:t>
            </a:r>
            <a:r>
              <a:rPr sz="2400" spc="4" dirty="0">
                <a:solidFill>
                  <a:srgbClr val="000000"/>
                </a:solidFill>
                <a:latin typeface="宋体" pitchFamily="2" charset="-122"/>
                <a:ea typeface="宋体" pitchFamily="2" charset="-122"/>
                <a:cs typeface="华文中宋"/>
              </a:rPr>
              <a:t>加</a:t>
            </a:r>
            <a:r>
              <a:rPr sz="2400" dirty="0">
                <a:solidFill>
                  <a:srgbClr val="000000"/>
                </a:solidFill>
                <a:latin typeface="宋体" pitchFamily="2" charset="-122"/>
                <a:ea typeface="宋体" pitchFamily="2" charset="-122"/>
                <a:cs typeface="Arial"/>
              </a:rPr>
              <a:t>48</a:t>
            </a:r>
            <a:r>
              <a:rPr sz="2400" spc="-4" dirty="0">
                <a:solidFill>
                  <a:srgbClr val="000000"/>
                </a:solidFill>
                <a:latin typeface="宋体" pitchFamily="2" charset="-122"/>
                <a:ea typeface="宋体" pitchFamily="2" charset="-122"/>
                <a:cs typeface="Arial"/>
              </a:rPr>
              <a:t>5</a:t>
            </a:r>
            <a:r>
              <a:rPr sz="2400" dirty="0">
                <a:solidFill>
                  <a:srgbClr val="000000"/>
                </a:solidFill>
                <a:latin typeface="宋体" pitchFamily="2" charset="-122"/>
                <a:ea typeface="宋体" pitchFamily="2" charset="-122"/>
                <a:cs typeface="华文中宋"/>
              </a:rPr>
              <a:t>中继器。 </a:t>
            </a:r>
            <a:r>
              <a:rPr sz="2400" dirty="0">
                <a:solidFill>
                  <a:srgbClr val="000000"/>
                </a:solidFill>
                <a:latin typeface="宋体" pitchFamily="2" charset="-122"/>
                <a:ea typeface="宋体" pitchFamily="2" charset="-122"/>
                <a:cs typeface="Arial"/>
              </a:rPr>
              <a:t>RS-48</a:t>
            </a:r>
            <a:r>
              <a:rPr sz="2400" spc="-4" dirty="0">
                <a:solidFill>
                  <a:srgbClr val="000000"/>
                </a:solidFill>
                <a:latin typeface="宋体" pitchFamily="2" charset="-122"/>
                <a:ea typeface="宋体" pitchFamily="2" charset="-122"/>
                <a:cs typeface="Arial"/>
              </a:rPr>
              <a:t>5</a:t>
            </a:r>
            <a:r>
              <a:rPr sz="2400" dirty="0">
                <a:solidFill>
                  <a:srgbClr val="000000"/>
                </a:solidFill>
                <a:latin typeface="宋体" pitchFamily="2" charset="-122"/>
                <a:ea typeface="宋体" pitchFamily="2" charset="-122"/>
                <a:cs typeface="华文中宋"/>
              </a:rPr>
              <a:t>总线一般最大支</a:t>
            </a:r>
            <a:r>
              <a:rPr sz="2400" spc="4" dirty="0">
                <a:solidFill>
                  <a:srgbClr val="000000"/>
                </a:solidFill>
                <a:latin typeface="宋体" pitchFamily="2" charset="-122"/>
                <a:ea typeface="宋体" pitchFamily="2" charset="-122"/>
                <a:cs typeface="华文中宋"/>
              </a:rPr>
              <a:t>持</a:t>
            </a:r>
            <a:r>
              <a:rPr sz="2400" spc="-4" dirty="0">
                <a:solidFill>
                  <a:srgbClr val="FF0000"/>
                </a:solidFill>
                <a:latin typeface="宋体" pitchFamily="2" charset="-122"/>
                <a:ea typeface="宋体" pitchFamily="2" charset="-122"/>
                <a:cs typeface="Arial"/>
              </a:rPr>
              <a:t>3</a:t>
            </a:r>
            <a:r>
              <a:rPr sz="2400" dirty="0">
                <a:solidFill>
                  <a:srgbClr val="FF0000"/>
                </a:solidFill>
                <a:latin typeface="宋体" pitchFamily="2" charset="-122"/>
                <a:ea typeface="宋体" pitchFamily="2" charset="-122"/>
                <a:cs typeface="Arial"/>
              </a:rPr>
              <a:t>2</a:t>
            </a:r>
            <a:r>
              <a:rPr sz="2400" dirty="0">
                <a:solidFill>
                  <a:srgbClr val="FF0000"/>
                </a:solidFill>
                <a:latin typeface="宋体" pitchFamily="2" charset="-122"/>
                <a:ea typeface="宋体" pitchFamily="2" charset="-122"/>
                <a:cs typeface="华文中宋"/>
              </a:rPr>
              <a:t>个节点</a:t>
            </a:r>
            <a:r>
              <a:rPr sz="2400" dirty="0">
                <a:solidFill>
                  <a:srgbClr val="000000"/>
                </a:solidFill>
                <a:latin typeface="宋体" pitchFamily="2" charset="-122"/>
                <a:ea typeface="宋体" pitchFamily="2" charset="-122"/>
                <a:cs typeface="华文中宋"/>
              </a:rPr>
              <a:t>，如果使用</a:t>
            </a:r>
            <a:r>
              <a:rPr lang="zh-CN" altLang="en-US" sz="2400" dirty="0">
                <a:solidFill>
                  <a:srgbClr val="000000"/>
                </a:solidFill>
                <a:latin typeface="宋体" pitchFamily="2" charset="-122"/>
                <a:ea typeface="宋体" pitchFamily="2" charset="-122"/>
                <a:cs typeface="华文中宋"/>
              </a:rPr>
              <a:t>新型</a:t>
            </a:r>
            <a:r>
              <a:rPr sz="2400" spc="4" dirty="0">
                <a:solidFill>
                  <a:srgbClr val="000000"/>
                </a:solidFill>
                <a:latin typeface="宋体" pitchFamily="2" charset="-122"/>
                <a:ea typeface="宋体" pitchFamily="2" charset="-122"/>
                <a:cs typeface="华文中宋"/>
              </a:rPr>
              <a:t>的</a:t>
            </a:r>
            <a:r>
              <a:rPr sz="2400" dirty="0">
                <a:solidFill>
                  <a:srgbClr val="000000"/>
                </a:solidFill>
                <a:latin typeface="宋体" pitchFamily="2" charset="-122"/>
                <a:ea typeface="宋体" pitchFamily="2" charset="-122"/>
                <a:cs typeface="Arial"/>
              </a:rPr>
              <a:t>48</a:t>
            </a:r>
            <a:r>
              <a:rPr sz="2400" spc="-4" dirty="0">
                <a:solidFill>
                  <a:srgbClr val="000000"/>
                </a:solidFill>
                <a:latin typeface="宋体" pitchFamily="2" charset="-122"/>
                <a:ea typeface="宋体" pitchFamily="2" charset="-122"/>
                <a:cs typeface="Arial"/>
              </a:rPr>
              <a:t>5</a:t>
            </a:r>
            <a:r>
              <a:rPr sz="2400" dirty="0">
                <a:solidFill>
                  <a:srgbClr val="000000"/>
                </a:solidFill>
                <a:latin typeface="宋体" pitchFamily="2" charset="-122"/>
                <a:ea typeface="宋体" pitchFamily="2" charset="-122"/>
                <a:cs typeface="华文中宋"/>
              </a:rPr>
              <a:t>芯片，可以达</a:t>
            </a:r>
            <a:r>
              <a:rPr sz="2400" spc="4" dirty="0">
                <a:solidFill>
                  <a:srgbClr val="000000"/>
                </a:solidFill>
                <a:latin typeface="宋体" pitchFamily="2" charset="-122"/>
                <a:ea typeface="宋体" pitchFamily="2" charset="-122"/>
                <a:cs typeface="华文中宋"/>
              </a:rPr>
              <a:t>到</a:t>
            </a:r>
            <a:r>
              <a:rPr sz="2400" dirty="0">
                <a:solidFill>
                  <a:srgbClr val="FF0000"/>
                </a:solidFill>
                <a:latin typeface="宋体" pitchFamily="2" charset="-122"/>
                <a:ea typeface="宋体" pitchFamily="2" charset="-122"/>
                <a:cs typeface="Arial"/>
              </a:rPr>
              <a:t>12</a:t>
            </a:r>
            <a:r>
              <a:rPr sz="2400" spc="-4" dirty="0">
                <a:solidFill>
                  <a:srgbClr val="FF0000"/>
                </a:solidFill>
                <a:latin typeface="宋体" pitchFamily="2" charset="-122"/>
                <a:ea typeface="宋体" pitchFamily="2" charset="-122"/>
                <a:cs typeface="Arial"/>
              </a:rPr>
              <a:t>8</a:t>
            </a:r>
            <a:r>
              <a:rPr sz="2400" dirty="0">
                <a:solidFill>
                  <a:srgbClr val="FF0000"/>
                </a:solidFill>
                <a:latin typeface="宋体" pitchFamily="2" charset="-122"/>
                <a:ea typeface="宋体" pitchFamily="2" charset="-122"/>
                <a:cs typeface="华文中宋"/>
              </a:rPr>
              <a:t>个或</a:t>
            </a:r>
            <a:r>
              <a:rPr sz="2400" spc="4" dirty="0">
                <a:solidFill>
                  <a:srgbClr val="FF0000"/>
                </a:solidFill>
                <a:latin typeface="宋体" pitchFamily="2" charset="-122"/>
                <a:ea typeface="宋体" pitchFamily="2" charset="-122"/>
                <a:cs typeface="华文中宋"/>
              </a:rPr>
              <a:t>者</a:t>
            </a:r>
            <a:r>
              <a:rPr sz="2400" dirty="0">
                <a:solidFill>
                  <a:srgbClr val="FF0000"/>
                </a:solidFill>
                <a:latin typeface="宋体" pitchFamily="2" charset="-122"/>
                <a:ea typeface="宋体" pitchFamily="2" charset="-122"/>
                <a:cs typeface="Arial"/>
              </a:rPr>
              <a:t>25</a:t>
            </a:r>
            <a:r>
              <a:rPr sz="2400" spc="-4" dirty="0">
                <a:solidFill>
                  <a:srgbClr val="FF0000"/>
                </a:solidFill>
                <a:latin typeface="宋体" pitchFamily="2" charset="-122"/>
                <a:ea typeface="宋体" pitchFamily="2" charset="-122"/>
                <a:cs typeface="Arial"/>
              </a:rPr>
              <a:t>6</a:t>
            </a:r>
            <a:r>
              <a:rPr sz="2400" dirty="0">
                <a:solidFill>
                  <a:srgbClr val="FF0000"/>
                </a:solidFill>
                <a:latin typeface="宋体" pitchFamily="2" charset="-122"/>
                <a:ea typeface="宋体" pitchFamily="2" charset="-122"/>
                <a:cs typeface="华文中宋"/>
              </a:rPr>
              <a:t>个节点</a:t>
            </a:r>
            <a:r>
              <a:rPr sz="2400" dirty="0">
                <a:solidFill>
                  <a:srgbClr val="000000"/>
                </a:solidFill>
                <a:latin typeface="宋体" pitchFamily="2" charset="-122"/>
                <a:ea typeface="宋体" pitchFamily="2" charset="-122"/>
                <a:cs typeface="华文中宋"/>
              </a:rPr>
              <a:t>，最大的可以支持</a:t>
            </a:r>
            <a:r>
              <a:rPr sz="2400" spc="4" dirty="0">
                <a:solidFill>
                  <a:srgbClr val="000000"/>
                </a:solidFill>
                <a:latin typeface="宋体" pitchFamily="2" charset="-122"/>
                <a:ea typeface="宋体" pitchFamily="2" charset="-122"/>
                <a:cs typeface="华文中宋"/>
              </a:rPr>
              <a:t>到</a:t>
            </a:r>
            <a:r>
              <a:rPr lang="en-US" sz="2400" dirty="0">
                <a:solidFill>
                  <a:srgbClr val="FF0000"/>
                </a:solidFill>
                <a:latin typeface="宋体" pitchFamily="2" charset="-122"/>
                <a:ea typeface="宋体" pitchFamily="2" charset="-122"/>
                <a:cs typeface="Arial"/>
              </a:rPr>
              <a:t>512</a:t>
            </a:r>
            <a:r>
              <a:rPr sz="2400" dirty="0">
                <a:solidFill>
                  <a:srgbClr val="000000"/>
                </a:solidFill>
                <a:latin typeface="宋体" pitchFamily="2" charset="-122"/>
                <a:ea typeface="宋体" pitchFamily="2" charset="-122"/>
                <a:cs typeface="华文中宋"/>
              </a:rPr>
              <a:t>个节点。</a:t>
            </a:r>
            <a:r>
              <a:rPr lang="zh-CN" altLang="en-US" sz="2400" dirty="0">
                <a:solidFill>
                  <a:srgbClr val="000000"/>
                </a:solidFill>
                <a:latin typeface="宋体" pitchFamily="2" charset="-122"/>
                <a:ea typeface="宋体" pitchFamily="2" charset="-122"/>
                <a:cs typeface="华文中宋"/>
              </a:rPr>
              <a:t>实际并不会使用，不利于维护。</a:t>
            </a:r>
            <a:r>
              <a:rPr lang="zh-CN" altLang="en-US" sz="2400" b="1" dirty="0">
                <a:solidFill>
                  <a:srgbClr val="FF0000"/>
                </a:solidFill>
                <a:latin typeface="宋体" pitchFamily="2" charset="-122"/>
                <a:ea typeface="宋体" pitchFamily="2" charset="-122"/>
                <a:cs typeface="华文中宋"/>
              </a:rPr>
              <a:t>工程上需分组处理。</a:t>
            </a:r>
            <a:endParaRPr sz="2400" b="1" dirty="0">
              <a:solidFill>
                <a:srgbClr val="FF0000"/>
              </a:solidFill>
              <a:latin typeface="宋体" pitchFamily="2" charset="-122"/>
              <a:ea typeface="宋体" pitchFamily="2" charset="-122"/>
              <a:cs typeface="华文中宋"/>
            </a:endParaRP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144</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6F90AF7D-2666-40FF-8039-18B864FCA0B8}"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408748"/>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a:t>
            </a:r>
            <a:r>
              <a:rPr lang="zh-CN" altLang="en-US" sz="4000" dirty="0">
                <a:solidFill>
                  <a:srgbClr val="000000"/>
                </a:solidFill>
                <a:latin typeface="宋体" pitchFamily="2" charset="-122"/>
                <a:ea typeface="宋体" pitchFamily="2" charset="-122"/>
              </a:rPr>
              <a:t>串行通信协议基础知识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827021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03512" y="1484784"/>
            <a:ext cx="8784976" cy="4824536"/>
          </a:xfrm>
          <a:prstGeom prst="rect">
            <a:avLst/>
          </a:prstGeom>
        </p:spPr>
        <p:txBody>
          <a:bodyPr vert="horz" wrap="square" lIns="0" tIns="0" rIns="0" bIns="0" rtlCol="0">
            <a:noAutofit/>
          </a:bodyPr>
          <a:lstStyle/>
          <a:p>
            <a:pPr marL="11128" marR="11128" indent="589214" eaLnBrk="0" fontAlgn="base" hangingPunct="0">
              <a:lnSpc>
                <a:spcPct val="99800"/>
              </a:lnSpc>
              <a:spcBef>
                <a:spcPct val="0"/>
              </a:spcBef>
              <a:spcAft>
                <a:spcPct val="0"/>
              </a:spcAft>
            </a:pPr>
            <a:r>
              <a:rPr sz="2400" spc="4" dirty="0">
                <a:solidFill>
                  <a:srgbClr val="000000"/>
                </a:solidFill>
                <a:latin typeface="宋体" pitchFamily="2" charset="-122"/>
                <a:ea typeface="宋体" pitchFamily="2" charset="-122"/>
                <a:cs typeface="华文中宋"/>
              </a:rPr>
              <a:t>因</a:t>
            </a:r>
            <a:r>
              <a:rPr sz="2400" dirty="0">
                <a:solidFill>
                  <a:srgbClr val="000000"/>
                </a:solidFill>
                <a:latin typeface="宋体" pitchFamily="2" charset="-122"/>
                <a:ea typeface="宋体" pitchFamily="2" charset="-122"/>
                <a:cs typeface="Arial"/>
              </a:rPr>
              <a:t>RS-485</a:t>
            </a:r>
            <a:r>
              <a:rPr sz="2400" dirty="0">
                <a:solidFill>
                  <a:srgbClr val="000000"/>
                </a:solidFill>
                <a:latin typeface="宋体" pitchFamily="2" charset="-122"/>
                <a:ea typeface="宋体" pitchFamily="2" charset="-122"/>
                <a:cs typeface="华文中宋"/>
              </a:rPr>
              <a:t>接口具有良好的抗噪声干扰性，长的传输距离和多站能力等优点使其成为首选的串行接口。 因为</a:t>
            </a:r>
            <a:r>
              <a:rPr sz="2400" dirty="0">
                <a:solidFill>
                  <a:srgbClr val="000000"/>
                </a:solidFill>
                <a:latin typeface="宋体" pitchFamily="2" charset="-122"/>
                <a:ea typeface="宋体" pitchFamily="2" charset="-122"/>
                <a:cs typeface="Arial"/>
              </a:rPr>
              <a:t>RS48</a:t>
            </a:r>
            <a:r>
              <a:rPr sz="2400" spc="-4" dirty="0">
                <a:solidFill>
                  <a:srgbClr val="000000"/>
                </a:solidFill>
                <a:latin typeface="宋体" pitchFamily="2" charset="-122"/>
                <a:ea typeface="宋体" pitchFamily="2" charset="-122"/>
                <a:cs typeface="Arial"/>
              </a:rPr>
              <a:t>5</a:t>
            </a:r>
            <a:r>
              <a:rPr sz="2400" dirty="0">
                <a:solidFill>
                  <a:srgbClr val="000000"/>
                </a:solidFill>
                <a:latin typeface="宋体" pitchFamily="2" charset="-122"/>
                <a:ea typeface="宋体" pitchFamily="2" charset="-122"/>
                <a:cs typeface="华文中宋"/>
              </a:rPr>
              <a:t>接口组成的半双工网络，一般只需两根连线，所以</a:t>
            </a:r>
            <a:r>
              <a:rPr sz="2400" dirty="0">
                <a:solidFill>
                  <a:srgbClr val="000000"/>
                </a:solidFill>
                <a:latin typeface="宋体" pitchFamily="2" charset="-122"/>
                <a:ea typeface="宋体" pitchFamily="2" charset="-122"/>
                <a:cs typeface="Arial"/>
              </a:rPr>
              <a:t>RS48</a:t>
            </a:r>
            <a:r>
              <a:rPr sz="2400" spc="-4" dirty="0">
                <a:solidFill>
                  <a:srgbClr val="000000"/>
                </a:solidFill>
                <a:latin typeface="宋体" pitchFamily="2" charset="-122"/>
                <a:ea typeface="宋体" pitchFamily="2" charset="-122"/>
                <a:cs typeface="Arial"/>
              </a:rPr>
              <a:t>5</a:t>
            </a:r>
            <a:r>
              <a:rPr sz="2400" dirty="0">
                <a:solidFill>
                  <a:srgbClr val="000000"/>
                </a:solidFill>
                <a:latin typeface="宋体" pitchFamily="2" charset="-122"/>
                <a:ea typeface="宋体" pitchFamily="2" charset="-122"/>
                <a:cs typeface="华文中宋"/>
              </a:rPr>
              <a:t>接口均可直接采用屏蔽双绞线传输。 </a:t>
            </a:r>
            <a:r>
              <a:rPr sz="2400" dirty="0">
                <a:solidFill>
                  <a:srgbClr val="000000"/>
                </a:solidFill>
                <a:latin typeface="宋体" pitchFamily="2" charset="-122"/>
                <a:ea typeface="宋体" pitchFamily="2" charset="-122"/>
                <a:cs typeface="Arial"/>
              </a:rPr>
              <a:t>RS48</a:t>
            </a:r>
            <a:r>
              <a:rPr sz="2400" spc="-4" dirty="0">
                <a:solidFill>
                  <a:srgbClr val="000000"/>
                </a:solidFill>
                <a:latin typeface="宋体" pitchFamily="2" charset="-122"/>
                <a:ea typeface="宋体" pitchFamily="2" charset="-122"/>
                <a:cs typeface="Arial"/>
              </a:rPr>
              <a:t>5</a:t>
            </a:r>
            <a:r>
              <a:rPr sz="2400" dirty="0">
                <a:solidFill>
                  <a:srgbClr val="000000"/>
                </a:solidFill>
                <a:latin typeface="宋体" pitchFamily="2" charset="-122"/>
                <a:ea typeface="宋体" pitchFamily="2" charset="-122"/>
                <a:cs typeface="华文中宋"/>
              </a:rPr>
              <a:t>接口连接器采</a:t>
            </a:r>
            <a:r>
              <a:rPr sz="2400" spc="4" dirty="0">
                <a:solidFill>
                  <a:srgbClr val="000000"/>
                </a:solidFill>
                <a:latin typeface="宋体" pitchFamily="2" charset="-122"/>
                <a:ea typeface="宋体" pitchFamily="2" charset="-122"/>
                <a:cs typeface="华文中宋"/>
              </a:rPr>
              <a:t>用</a:t>
            </a:r>
            <a:r>
              <a:rPr sz="2400" dirty="0">
                <a:solidFill>
                  <a:srgbClr val="000000"/>
                </a:solidFill>
                <a:latin typeface="宋体" pitchFamily="2" charset="-122"/>
                <a:ea typeface="宋体" pitchFamily="2" charset="-122"/>
                <a:cs typeface="Arial"/>
              </a:rPr>
              <a:t>DB-</a:t>
            </a:r>
            <a:r>
              <a:rPr sz="2400" spc="-4" dirty="0">
                <a:solidFill>
                  <a:srgbClr val="000000"/>
                </a:solidFill>
                <a:latin typeface="宋体" pitchFamily="2" charset="-122"/>
                <a:ea typeface="宋体" pitchFamily="2" charset="-122"/>
                <a:cs typeface="Arial"/>
              </a:rPr>
              <a:t>9</a:t>
            </a:r>
            <a:r>
              <a:rPr sz="2400" spc="4" dirty="0">
                <a:solidFill>
                  <a:srgbClr val="000000"/>
                </a:solidFill>
                <a:latin typeface="宋体" pitchFamily="2" charset="-122"/>
                <a:ea typeface="宋体" pitchFamily="2" charset="-122"/>
                <a:cs typeface="华文中宋"/>
              </a:rPr>
              <a:t>的</a:t>
            </a:r>
            <a:r>
              <a:rPr sz="2400" dirty="0">
                <a:solidFill>
                  <a:srgbClr val="000000"/>
                </a:solidFill>
                <a:latin typeface="宋体" pitchFamily="2" charset="-122"/>
                <a:ea typeface="宋体" pitchFamily="2" charset="-122"/>
                <a:cs typeface="Arial"/>
              </a:rPr>
              <a:t>9</a:t>
            </a:r>
            <a:r>
              <a:rPr sz="2400" dirty="0">
                <a:solidFill>
                  <a:srgbClr val="000000"/>
                </a:solidFill>
                <a:latin typeface="宋体" pitchFamily="2" charset="-122"/>
                <a:ea typeface="宋体" pitchFamily="2" charset="-122"/>
                <a:cs typeface="华文中宋"/>
              </a:rPr>
              <a:t>芯插头座，与智能终 </a:t>
            </a:r>
            <a:r>
              <a:rPr sz="2400" spc="4" dirty="0">
                <a:solidFill>
                  <a:srgbClr val="000000"/>
                </a:solidFill>
                <a:latin typeface="宋体" pitchFamily="2" charset="-122"/>
                <a:ea typeface="宋体" pitchFamily="2" charset="-122"/>
                <a:cs typeface="华文中宋"/>
              </a:rPr>
              <a:t>端</a:t>
            </a:r>
            <a:r>
              <a:rPr sz="2400" dirty="0">
                <a:solidFill>
                  <a:srgbClr val="000000"/>
                </a:solidFill>
                <a:latin typeface="宋体" pitchFamily="2" charset="-122"/>
                <a:ea typeface="宋体" pitchFamily="2" charset="-122"/>
                <a:cs typeface="Arial"/>
              </a:rPr>
              <a:t>RS485</a:t>
            </a:r>
            <a:r>
              <a:rPr sz="2400" dirty="0">
                <a:solidFill>
                  <a:srgbClr val="000000"/>
                </a:solidFill>
                <a:latin typeface="宋体" pitchFamily="2" charset="-122"/>
                <a:ea typeface="宋体" pitchFamily="2" charset="-122"/>
                <a:cs typeface="华文中宋"/>
              </a:rPr>
              <a:t>接口采用</a:t>
            </a:r>
            <a:r>
              <a:rPr sz="2400" dirty="0">
                <a:solidFill>
                  <a:srgbClr val="000000"/>
                </a:solidFill>
                <a:latin typeface="宋体" pitchFamily="2" charset="-122"/>
                <a:ea typeface="宋体" pitchFamily="2" charset="-122"/>
                <a:cs typeface="Arial"/>
              </a:rPr>
              <a:t>DB-9(</a:t>
            </a:r>
            <a:r>
              <a:rPr sz="2400" spc="4" dirty="0">
                <a:solidFill>
                  <a:srgbClr val="000000"/>
                </a:solidFill>
                <a:latin typeface="宋体" pitchFamily="2" charset="-122"/>
                <a:ea typeface="宋体" pitchFamily="2" charset="-122"/>
                <a:cs typeface="华文中宋"/>
              </a:rPr>
              <a:t>孔</a:t>
            </a:r>
            <a:r>
              <a:rPr sz="2400" spc="-4"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华文中宋"/>
              </a:rPr>
              <a:t>，与键盘连接的键盘接口 </a:t>
            </a:r>
            <a:r>
              <a:rPr sz="2400" dirty="0">
                <a:solidFill>
                  <a:srgbClr val="000000"/>
                </a:solidFill>
                <a:latin typeface="宋体" pitchFamily="2" charset="-122"/>
                <a:ea typeface="宋体" pitchFamily="2" charset="-122"/>
                <a:cs typeface="Arial"/>
              </a:rPr>
              <a:t>RS48</a:t>
            </a:r>
            <a:r>
              <a:rPr sz="2400" spc="-4" dirty="0">
                <a:solidFill>
                  <a:srgbClr val="000000"/>
                </a:solidFill>
                <a:latin typeface="宋体" pitchFamily="2" charset="-122"/>
                <a:ea typeface="宋体" pitchFamily="2" charset="-122"/>
                <a:cs typeface="Arial"/>
              </a:rPr>
              <a:t>5</a:t>
            </a:r>
            <a:r>
              <a:rPr sz="2400" spc="4" dirty="0">
                <a:solidFill>
                  <a:srgbClr val="000000"/>
                </a:solidFill>
                <a:latin typeface="宋体" pitchFamily="2" charset="-122"/>
                <a:ea typeface="宋体" pitchFamily="2" charset="-122"/>
                <a:cs typeface="华文中宋"/>
              </a:rPr>
              <a:t>采</a:t>
            </a:r>
            <a:r>
              <a:rPr sz="2400" dirty="0">
                <a:solidFill>
                  <a:srgbClr val="000000"/>
                </a:solidFill>
                <a:latin typeface="宋体" pitchFamily="2" charset="-122"/>
                <a:ea typeface="宋体" pitchFamily="2" charset="-122"/>
                <a:cs typeface="华文中宋"/>
              </a:rPr>
              <a:t>用</a:t>
            </a:r>
            <a:r>
              <a:rPr sz="2400" dirty="0">
                <a:solidFill>
                  <a:srgbClr val="000000"/>
                </a:solidFill>
                <a:latin typeface="宋体" pitchFamily="2" charset="-122"/>
                <a:ea typeface="宋体" pitchFamily="2" charset="-122"/>
                <a:cs typeface="Arial"/>
              </a:rPr>
              <a:t>DB-9(</a:t>
            </a:r>
            <a:r>
              <a:rPr sz="2400" spc="4" dirty="0">
                <a:solidFill>
                  <a:srgbClr val="000000"/>
                </a:solidFill>
                <a:latin typeface="宋体" pitchFamily="2" charset="-122"/>
                <a:ea typeface="宋体" pitchFamily="2" charset="-122"/>
                <a:cs typeface="华文中宋"/>
              </a:rPr>
              <a:t>针</a:t>
            </a:r>
            <a:r>
              <a:rPr sz="2400" spc="-4" dirty="0">
                <a:solidFill>
                  <a:srgbClr val="000000"/>
                </a:solidFill>
                <a:latin typeface="宋体" pitchFamily="2" charset="-122"/>
                <a:ea typeface="宋体" pitchFamily="2" charset="-122"/>
                <a:cs typeface="Arial"/>
              </a:rPr>
              <a:t>)</a:t>
            </a:r>
            <a:r>
              <a:rPr sz="2400" dirty="0">
                <a:solidFill>
                  <a:srgbClr val="000000"/>
                </a:solidFill>
                <a:latin typeface="宋体" pitchFamily="2" charset="-122"/>
                <a:ea typeface="宋体" pitchFamily="2" charset="-122"/>
                <a:cs typeface="华文中宋"/>
              </a:rPr>
              <a:t>。</a:t>
            </a:r>
            <a:endParaRPr lang="en-US" sz="2400" dirty="0">
              <a:solidFill>
                <a:srgbClr val="000000"/>
              </a:solidFill>
              <a:latin typeface="宋体" pitchFamily="2" charset="-122"/>
              <a:ea typeface="宋体" pitchFamily="2" charset="-122"/>
              <a:cs typeface="华文中宋"/>
            </a:endParaRPr>
          </a:p>
          <a:p>
            <a:pPr marL="11128" marR="11128" indent="589214" eaLnBrk="0" fontAlgn="base" hangingPunct="0">
              <a:lnSpc>
                <a:spcPct val="99800"/>
              </a:lnSpc>
              <a:spcBef>
                <a:spcPct val="0"/>
              </a:spcBef>
              <a:spcAft>
                <a:spcPct val="0"/>
              </a:spcAft>
            </a:pPr>
            <a:r>
              <a:rPr lang="zh-CN" altLang="en-US" sz="2400" dirty="0">
                <a:solidFill>
                  <a:srgbClr val="000000"/>
                </a:solidFill>
                <a:latin typeface="宋体" pitchFamily="2" charset="-122"/>
                <a:ea typeface="宋体" pitchFamily="2" charset="-122"/>
                <a:cs typeface="华文中宋"/>
              </a:rPr>
              <a:t>除</a:t>
            </a:r>
            <a:r>
              <a:rPr lang="en-US" altLang="zh-CN" sz="2400" dirty="0">
                <a:solidFill>
                  <a:srgbClr val="000000"/>
                </a:solidFill>
                <a:latin typeface="宋体" pitchFamily="2" charset="-122"/>
                <a:ea typeface="宋体" pitchFamily="2" charset="-122"/>
                <a:cs typeface="华文中宋"/>
              </a:rPr>
              <a:t>RS485</a:t>
            </a:r>
            <a:r>
              <a:rPr lang="zh-CN" altLang="en-US" sz="2400" dirty="0">
                <a:solidFill>
                  <a:srgbClr val="000000"/>
                </a:solidFill>
                <a:latin typeface="宋体" pitchFamily="2" charset="-122"/>
                <a:ea typeface="宋体" pitchFamily="2" charset="-122"/>
                <a:cs typeface="华文中宋"/>
              </a:rPr>
              <a:t>外，类似的还有</a:t>
            </a:r>
            <a:r>
              <a:rPr lang="en-US" altLang="zh-CN" sz="2400" dirty="0">
                <a:solidFill>
                  <a:srgbClr val="000000"/>
                </a:solidFill>
                <a:latin typeface="宋体" pitchFamily="2" charset="-122"/>
                <a:ea typeface="宋体" pitchFamily="2" charset="-122"/>
                <a:cs typeface="华文中宋"/>
              </a:rPr>
              <a:t>RS422/423</a:t>
            </a:r>
            <a:r>
              <a:rPr lang="zh-CN" altLang="en-US" sz="2400" dirty="0">
                <a:solidFill>
                  <a:srgbClr val="000000"/>
                </a:solidFill>
                <a:latin typeface="宋体" pitchFamily="2" charset="-122"/>
                <a:ea typeface="宋体" pitchFamily="2" charset="-122"/>
                <a:cs typeface="华文中宋"/>
              </a:rPr>
              <a:t>协议，目前比较少用。</a:t>
            </a:r>
            <a:endParaRPr lang="en-US" altLang="zh-CN" sz="2400" dirty="0">
              <a:solidFill>
                <a:srgbClr val="000000"/>
              </a:solidFill>
              <a:latin typeface="宋体" pitchFamily="2" charset="-122"/>
              <a:ea typeface="宋体" pitchFamily="2" charset="-122"/>
              <a:cs typeface="华文中宋"/>
            </a:endParaRPr>
          </a:p>
          <a:p>
            <a:pPr marL="11128" marR="11128" indent="589214" eaLnBrk="0" fontAlgn="base" hangingPunct="0">
              <a:lnSpc>
                <a:spcPct val="99800"/>
              </a:lnSpc>
              <a:spcBef>
                <a:spcPct val="0"/>
              </a:spcBef>
              <a:spcAft>
                <a:spcPct val="0"/>
              </a:spcAft>
            </a:pPr>
            <a:endParaRPr lang="en-US" sz="2400" dirty="0">
              <a:solidFill>
                <a:srgbClr val="000000"/>
              </a:solidFill>
              <a:latin typeface="宋体" pitchFamily="2" charset="-122"/>
              <a:ea typeface="宋体" pitchFamily="2" charset="-122"/>
              <a:cs typeface="华文中宋"/>
            </a:endParaRPr>
          </a:p>
          <a:p>
            <a:pPr marL="11128" marR="11128" indent="589214" eaLnBrk="0" fontAlgn="base" hangingPunct="0">
              <a:lnSpc>
                <a:spcPct val="99800"/>
              </a:lnSpc>
              <a:spcBef>
                <a:spcPct val="0"/>
              </a:spcBef>
              <a:spcAft>
                <a:spcPct val="0"/>
              </a:spcAft>
            </a:pPr>
            <a:r>
              <a:rPr lang="en-US" sz="2400" dirty="0">
                <a:solidFill>
                  <a:srgbClr val="FF0000"/>
                </a:solidFill>
                <a:latin typeface="宋体" pitchFamily="2" charset="-122"/>
                <a:ea typeface="宋体" pitchFamily="2" charset="-122"/>
                <a:cs typeface="华文中宋"/>
              </a:rPr>
              <a:t>RS485</a:t>
            </a:r>
            <a:r>
              <a:rPr lang="zh-CN" altLang="en-US" sz="2400" dirty="0">
                <a:solidFill>
                  <a:srgbClr val="FF0000"/>
                </a:solidFill>
                <a:latin typeface="宋体" pitchFamily="2" charset="-122"/>
                <a:ea typeface="宋体" pitchFamily="2" charset="-122"/>
                <a:cs typeface="华文中宋"/>
              </a:rPr>
              <a:t>应用注意事项：</a:t>
            </a:r>
            <a:endParaRPr lang="en-US" altLang="zh-CN" sz="2400" dirty="0">
              <a:solidFill>
                <a:srgbClr val="FF0000"/>
              </a:solidFill>
              <a:latin typeface="宋体" pitchFamily="2" charset="-122"/>
              <a:ea typeface="宋体" pitchFamily="2" charset="-122"/>
              <a:cs typeface="华文中宋"/>
            </a:endParaRPr>
          </a:p>
          <a:p>
            <a:pPr marL="11128" marR="11128" indent="589214" eaLnBrk="0" fontAlgn="base" hangingPunct="0">
              <a:lnSpc>
                <a:spcPct val="99800"/>
              </a:lnSpc>
              <a:spcBef>
                <a:spcPct val="0"/>
              </a:spcBef>
              <a:spcAft>
                <a:spcPct val="0"/>
              </a:spcAft>
            </a:pPr>
            <a:r>
              <a:rPr lang="zh-CN" altLang="en-US" sz="2000" dirty="0">
                <a:solidFill>
                  <a:srgbClr val="000000"/>
                </a:solidFill>
                <a:latin typeface="宋体" pitchFamily="2" charset="-122"/>
                <a:ea typeface="宋体" pitchFamily="2" charset="-122"/>
                <a:cs typeface="华文中宋"/>
              </a:rPr>
              <a:t>极性、最远端端匹配电阻（各</a:t>
            </a:r>
            <a:r>
              <a:rPr lang="en-US" altLang="zh-CN" sz="2000" dirty="0">
                <a:solidFill>
                  <a:srgbClr val="000000"/>
                </a:solidFill>
                <a:latin typeface="宋体" pitchFamily="2" charset="-122"/>
                <a:ea typeface="宋体" pitchFamily="2" charset="-122"/>
                <a:cs typeface="华文中宋"/>
              </a:rPr>
              <a:t>110</a:t>
            </a:r>
            <a:r>
              <a:rPr lang="zh-CN" altLang="en-US" sz="2000" dirty="0">
                <a:solidFill>
                  <a:srgbClr val="000000"/>
                </a:solidFill>
                <a:latin typeface="宋体" pitchFamily="2" charset="-122"/>
                <a:ea typeface="宋体" pitchFamily="2" charset="-122"/>
                <a:cs typeface="华文中宋"/>
              </a:rPr>
              <a:t>欧）、</a:t>
            </a:r>
            <a:r>
              <a:rPr lang="en-US" altLang="zh-CN" sz="2000" dirty="0">
                <a:solidFill>
                  <a:srgbClr val="000000"/>
                </a:solidFill>
                <a:latin typeface="宋体" pitchFamily="2" charset="-122"/>
                <a:ea typeface="宋体" pitchFamily="2" charset="-122"/>
                <a:cs typeface="华文中宋"/>
              </a:rPr>
              <a:t>T</a:t>
            </a:r>
            <a:r>
              <a:rPr lang="zh-CN" altLang="en-US" sz="2000" dirty="0">
                <a:solidFill>
                  <a:srgbClr val="000000"/>
                </a:solidFill>
                <a:latin typeface="宋体" pitchFamily="2" charset="-122"/>
                <a:ea typeface="宋体" pitchFamily="2" charset="-122"/>
                <a:cs typeface="华文中宋"/>
              </a:rPr>
              <a:t>型线长度（</a:t>
            </a:r>
            <a:r>
              <a:rPr lang="en-US" altLang="zh-CN" sz="2000" dirty="0">
                <a:solidFill>
                  <a:srgbClr val="000000"/>
                </a:solidFill>
                <a:latin typeface="宋体" pitchFamily="2" charset="-122"/>
                <a:ea typeface="宋体" pitchFamily="2" charset="-122"/>
                <a:cs typeface="华文中宋"/>
              </a:rPr>
              <a:t>&lt;3.4M</a:t>
            </a:r>
            <a:r>
              <a:rPr lang="zh-CN" altLang="en-US" sz="2000" dirty="0">
                <a:solidFill>
                  <a:srgbClr val="000000"/>
                </a:solidFill>
                <a:latin typeface="宋体" pitchFamily="2" charset="-122"/>
                <a:ea typeface="宋体" pitchFamily="2" charset="-122"/>
                <a:cs typeface="华文中宋"/>
              </a:rPr>
              <a:t>）、线路保护</a:t>
            </a:r>
            <a:endParaRPr sz="2000" dirty="0">
              <a:solidFill>
                <a:srgbClr val="000000"/>
              </a:solidFill>
              <a:latin typeface="宋体" pitchFamily="2" charset="-122"/>
              <a:ea typeface="宋体" pitchFamily="2" charset="-122"/>
              <a:cs typeface="华文中宋"/>
            </a:endParaRP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sz="1100" b="1" spc="-9" dirty="0">
                <a:solidFill>
                  <a:srgbClr val="FFFFFF"/>
                </a:solidFill>
                <a:latin typeface="Garamond"/>
                <a:cs typeface="Garamond"/>
              </a:rPr>
              <a:pPr marL="22255" eaLnBrk="0" fontAlgn="base" hangingPunct="0">
                <a:spcAft>
                  <a:spcPct val="0"/>
                </a:spcAft>
                <a:buClr>
                  <a:srgbClr val="FFFFFF"/>
                </a:buClr>
              </a:pPr>
              <a:t>145</a:t>
            </a:fld>
            <a:endParaRPr sz="1100" b="1" dirty="0">
              <a:solidFill>
                <a:srgbClr val="FFFFFF"/>
              </a:solidFill>
              <a:latin typeface="Garamond"/>
              <a:cs typeface="Garamond"/>
            </a:endParaRPr>
          </a:p>
        </p:txBody>
      </p:sp>
      <p:sp>
        <p:nvSpPr>
          <p:cNvPr id="5" name="Date Placeholder 4"/>
          <p:cNvSpPr>
            <a:spLocks noGrp="1"/>
          </p:cNvSpPr>
          <p:nvPr>
            <p:ph type="dt" sz="half" idx="6"/>
          </p:nvPr>
        </p:nvSpPr>
        <p:spPr/>
        <p:txBody>
          <a:bodyPr/>
          <a:lstStyle/>
          <a:p>
            <a:pPr>
              <a:spcAft>
                <a:spcPct val="0"/>
              </a:spcAft>
              <a:buClr>
                <a:srgbClr val="FFFFFF"/>
              </a:buClr>
            </a:pPr>
            <a:fld id="{009932AB-AB27-43D6-9F10-8AFDA8FEFBDF}"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7"/>
          <p:cNvSpPr txBox="1">
            <a:spLocks/>
          </p:cNvSpPr>
          <p:nvPr/>
        </p:nvSpPr>
        <p:spPr>
          <a:xfrm>
            <a:off x="1524000" y="408748"/>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1</a:t>
            </a:r>
            <a:r>
              <a:rPr lang="zh-CN" altLang="en-US" sz="4000" dirty="0">
                <a:solidFill>
                  <a:srgbClr val="000000"/>
                </a:solidFill>
                <a:latin typeface="宋体" pitchFamily="2" charset="-122"/>
                <a:ea typeface="宋体" pitchFamily="2" charset="-122"/>
              </a:rPr>
              <a:t>串行通信协议基础知识</a:t>
            </a:r>
            <a:r>
              <a:rPr lang="en-US" altLang="zh-CN" sz="4000" dirty="0">
                <a:solidFill>
                  <a:srgbClr val="000000"/>
                </a:solidFill>
                <a:latin typeface="宋体" pitchFamily="2" charset="-122"/>
                <a:ea typeface="宋体" pitchFamily="2" charset="-122"/>
              </a:rPr>
              <a:t>(</a:t>
            </a:r>
            <a:r>
              <a:rPr lang="zh-CN" altLang="en-US" sz="4000" dirty="0">
                <a:solidFill>
                  <a:srgbClr val="000000"/>
                </a:solidFill>
                <a:latin typeface="宋体" pitchFamily="2" charset="-122"/>
                <a:ea typeface="宋体" pitchFamily="2" charset="-122"/>
              </a:rPr>
              <a:t>续</a:t>
            </a:r>
            <a:r>
              <a:rPr lang="en-US" altLang="zh-CN" sz="4000" dirty="0">
                <a:solidFill>
                  <a:srgbClr val="000000"/>
                </a:solidFill>
                <a:latin typeface="宋体" pitchFamily="2" charset="-122"/>
                <a:ea typeface="宋体" pitchFamily="2" charset="-122"/>
              </a:rPr>
              <a:t>)</a:t>
            </a:r>
            <a:endParaRPr lang="zh-CN" altLang="en-US" sz="4000"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41752016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pPr>
              <a:spcAft>
                <a:spcPct val="0"/>
              </a:spcAft>
              <a:buClr>
                <a:srgbClr val="FFFFFF"/>
              </a:buClr>
            </a:pPr>
            <a:r>
              <a:rPr lang="en-US" altLang="zh-CN" b="1">
                <a:solidFill>
                  <a:prstClr val="white"/>
                </a:solidFill>
              </a:rPr>
              <a:t>ARM UART</a:t>
            </a:r>
            <a:endParaRPr lang="zh-CN" altLang="en-US" b="1">
              <a:solidFill>
                <a:prstClr val="white"/>
              </a:solidFill>
            </a:endParaRPr>
          </a:p>
        </p:txBody>
      </p:sp>
      <p:sp>
        <p:nvSpPr>
          <p:cNvPr id="3" name="日期占位符 2"/>
          <p:cNvSpPr>
            <a:spLocks noGrp="1"/>
          </p:cNvSpPr>
          <p:nvPr>
            <p:ph type="dt" sz="half" idx="6"/>
          </p:nvPr>
        </p:nvSpPr>
        <p:spPr/>
        <p:txBody>
          <a:bodyPr/>
          <a:lstStyle/>
          <a:p>
            <a:pPr>
              <a:spcAft>
                <a:spcPct val="0"/>
              </a:spcAft>
              <a:buClr>
                <a:srgbClr val="FFFFFF"/>
              </a:buClr>
            </a:pPr>
            <a:fld id="{74C2A42F-D144-4255-8082-D35EB7ABFE0C}"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4" name="灯片编号占位符 3"/>
          <p:cNvSpPr>
            <a:spLocks noGrp="1"/>
          </p:cNvSpPr>
          <p:nvPr>
            <p:ph type="sldNum" sz="quarter" idx="7"/>
          </p:nvPr>
        </p:nvSpPr>
        <p:spPr/>
        <p:txBody>
          <a:bodyPr/>
          <a:lstStyle/>
          <a:p>
            <a:pPr eaLnBrk="0" fontAlgn="base" hangingPunct="0">
              <a:spcAft>
                <a:spcPct val="0"/>
              </a:spcAft>
              <a:buClr>
                <a:srgbClr val="FFFFFF"/>
              </a:buClr>
            </a:pPr>
            <a:fld id="{81D60167-4931-47E6-BA6A-407CBD079E47}" type="slidenum">
              <a:rPr lang="en-US" altLang="zh-CN" b="1" spc="-9">
                <a:solidFill>
                  <a:prstClr val="white"/>
                </a:solidFill>
                <a:cs typeface="Garamond"/>
              </a:rPr>
              <a:pPr eaLnBrk="0" fontAlgn="base" hangingPunct="0">
                <a:spcAft>
                  <a:spcPct val="0"/>
                </a:spcAft>
                <a:buClr>
                  <a:srgbClr val="FFFFFF"/>
                </a:buClr>
              </a:pPr>
              <a:t>146</a:t>
            </a:fld>
            <a:endParaRPr lang="zh-CN" altLang="en-US" b="1" dirty="0">
              <a:solidFill>
                <a:prstClr val="white"/>
              </a:solidFill>
              <a:cs typeface="Garamond"/>
            </a:endParaRPr>
          </a:p>
        </p:txBody>
      </p:sp>
      <p:sp>
        <p:nvSpPr>
          <p:cNvPr id="5" name="矩形 4"/>
          <p:cNvSpPr/>
          <p:nvPr/>
        </p:nvSpPr>
        <p:spPr>
          <a:xfrm>
            <a:off x="1775521" y="404665"/>
            <a:ext cx="3086101" cy="584775"/>
          </a:xfrm>
          <a:prstGeom prst="rect">
            <a:avLst/>
          </a:prstGeom>
        </p:spPr>
        <p:txBody>
          <a:bodyPr wrap="none">
            <a:spAutoFit/>
          </a:bodyPr>
          <a:lstStyle/>
          <a:p>
            <a:pPr eaLnBrk="0" fontAlgn="base" hangingPunct="0">
              <a:spcBef>
                <a:spcPct val="0"/>
              </a:spcBef>
              <a:spcAft>
                <a:spcPct val="0"/>
              </a:spcAft>
            </a:pPr>
            <a:r>
              <a:rPr lang="en-US" altLang="zh-CN" sz="3200" b="1" dirty="0">
                <a:solidFill>
                  <a:srgbClr val="000000"/>
                </a:solidFill>
                <a:latin typeface="Arial" panose="020B0604020202020204" pitchFamily="34" charset="0"/>
                <a:ea typeface="仿宋_GB2312" pitchFamily="49" charset="-122"/>
              </a:rPr>
              <a:t>RS485</a:t>
            </a:r>
            <a:r>
              <a:rPr lang="zh-CN" altLang="zh-CN" sz="3200" b="1" dirty="0">
                <a:solidFill>
                  <a:srgbClr val="000000"/>
                </a:solidFill>
                <a:latin typeface="Arial" panose="020B0604020202020204" pitchFamily="34" charset="0"/>
                <a:ea typeface="仿宋_GB2312" pitchFamily="49" charset="-122"/>
              </a:rPr>
              <a:t>保护电路</a:t>
            </a:r>
            <a:endParaRPr lang="zh-CN" altLang="en-US" sz="3200" b="1" dirty="0">
              <a:solidFill>
                <a:srgbClr val="000000"/>
              </a:solidFill>
              <a:latin typeface="Arial" panose="020B0604020202020204" pitchFamily="34" charset="0"/>
              <a:ea typeface="仿宋_GB2312" pitchFamily="49" charset="-122"/>
            </a:endParaRPr>
          </a:p>
        </p:txBody>
      </p:sp>
      <p:pic>
        <p:nvPicPr>
          <p:cNvPr id="31746" name="Picture 2"/>
          <p:cNvPicPr>
            <a:picLocks noChangeAspect="1" noChangeArrowheads="1"/>
          </p:cNvPicPr>
          <p:nvPr/>
        </p:nvPicPr>
        <p:blipFill>
          <a:blip r:embed="rId2" cstate="print"/>
          <a:srcRect/>
          <a:stretch>
            <a:fillRect/>
          </a:stretch>
        </p:blipFill>
        <p:spPr bwMode="auto">
          <a:xfrm>
            <a:off x="1656308" y="1196752"/>
            <a:ext cx="7849643" cy="3946748"/>
          </a:xfrm>
          <a:prstGeom prst="rect">
            <a:avLst/>
          </a:prstGeom>
          <a:noFill/>
          <a:ln w="9525">
            <a:noFill/>
            <a:miter lim="800000"/>
            <a:headEnd/>
            <a:tailEnd/>
          </a:ln>
        </p:spPr>
      </p:pic>
    </p:spTree>
    <p:extLst>
      <p:ext uri="{BB962C8B-B14F-4D97-AF65-F5344CB8AC3E}">
        <p14:creationId xmlns:p14="http://schemas.microsoft.com/office/powerpoint/2010/main" val="25446052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pPr>
              <a:spcAft>
                <a:spcPct val="0"/>
              </a:spcAft>
              <a:buClr>
                <a:srgbClr val="FFFFFF"/>
              </a:buClr>
            </a:pPr>
            <a:r>
              <a:rPr lang="en-US" altLang="zh-CN" b="1">
                <a:solidFill>
                  <a:srgbClr val="FFFFFF"/>
                </a:solidFill>
              </a:rPr>
              <a:t>ARM UART</a:t>
            </a:r>
            <a:endParaRPr lang="zh-CN" altLang="en-US" b="1">
              <a:solidFill>
                <a:srgbClr val="FFFFFF"/>
              </a:solidFill>
            </a:endParaRPr>
          </a:p>
        </p:txBody>
      </p:sp>
      <p:sp>
        <p:nvSpPr>
          <p:cNvPr id="3" name="日期占位符 2"/>
          <p:cNvSpPr>
            <a:spLocks noGrp="1"/>
          </p:cNvSpPr>
          <p:nvPr>
            <p:ph type="dt" sz="half" idx="6"/>
          </p:nvPr>
        </p:nvSpPr>
        <p:spPr/>
        <p:txBody>
          <a:bodyPr/>
          <a:lstStyle/>
          <a:p>
            <a:pPr>
              <a:spcAft>
                <a:spcPct val="0"/>
              </a:spcAft>
              <a:buClr>
                <a:srgbClr val="FFFFFF"/>
              </a:buClr>
            </a:pPr>
            <a:fld id="{74C2A42F-D144-4255-8082-D35EB7ABFE0C}" type="datetime4">
              <a:rPr lang="en-US" altLang="zh-CN" b="1">
                <a:solidFill>
                  <a:srgbClr val="FFFFFF"/>
                </a:solidFill>
              </a:rPr>
              <a:pPr>
                <a:spcAft>
                  <a:spcPct val="0"/>
                </a:spcAft>
                <a:buClr>
                  <a:srgbClr val="FFFFFF"/>
                </a:buClr>
              </a:pPr>
              <a:t>June 11, 2021</a:t>
            </a:fld>
            <a:endParaRPr lang="en-US" b="1" dirty="0">
              <a:solidFill>
                <a:srgbClr val="FFFFFF"/>
              </a:solidFill>
            </a:endParaRPr>
          </a:p>
        </p:txBody>
      </p:sp>
      <p:sp>
        <p:nvSpPr>
          <p:cNvPr id="4" name="灯片编号占位符 3"/>
          <p:cNvSpPr>
            <a:spLocks noGrp="1"/>
          </p:cNvSpPr>
          <p:nvPr>
            <p:ph type="sldNum" sz="quarter" idx="7"/>
          </p:nvPr>
        </p:nvSpPr>
        <p:spPr/>
        <p:txBody>
          <a:bodyPr/>
          <a:lstStyle/>
          <a:p>
            <a:pPr eaLnBrk="0" fontAlgn="base" hangingPunct="0">
              <a:spcAft>
                <a:spcPct val="0"/>
              </a:spcAft>
              <a:buClr>
                <a:srgbClr val="FFFFFF"/>
              </a:buClr>
            </a:pPr>
            <a:fld id="{81D60167-4931-47E6-BA6A-407CBD079E47}" type="slidenum">
              <a:rPr lang="en-US" altLang="zh-CN" b="1">
                <a:solidFill>
                  <a:srgbClr val="FFFFFF"/>
                </a:solidFill>
              </a:rPr>
              <a:pPr eaLnBrk="0" fontAlgn="base" hangingPunct="0">
                <a:spcAft>
                  <a:spcPct val="0"/>
                </a:spcAft>
                <a:buClr>
                  <a:srgbClr val="FFFFFF"/>
                </a:buClr>
              </a:pPr>
              <a:t>147</a:t>
            </a:fld>
            <a:endParaRPr lang="zh-CN" altLang="en-US" b="1" dirty="0">
              <a:solidFill>
                <a:srgbClr val="FFFFFF"/>
              </a:solidFill>
            </a:endParaRPr>
          </a:p>
        </p:txBody>
      </p:sp>
      <p:pic>
        <p:nvPicPr>
          <p:cNvPr id="32770" name="Picture 2"/>
          <p:cNvPicPr>
            <a:picLocks noChangeAspect="1" noChangeArrowheads="1"/>
          </p:cNvPicPr>
          <p:nvPr/>
        </p:nvPicPr>
        <p:blipFill>
          <a:blip r:embed="rId2" cstate="print"/>
          <a:srcRect/>
          <a:stretch>
            <a:fillRect/>
          </a:stretch>
        </p:blipFill>
        <p:spPr bwMode="auto">
          <a:xfrm>
            <a:off x="1999081" y="1412776"/>
            <a:ext cx="7901204" cy="3888432"/>
          </a:xfrm>
          <a:prstGeom prst="rect">
            <a:avLst/>
          </a:prstGeom>
          <a:noFill/>
          <a:ln w="9525">
            <a:noFill/>
            <a:miter lim="800000"/>
            <a:headEnd/>
            <a:tailEnd/>
          </a:ln>
        </p:spPr>
      </p:pic>
      <p:sp>
        <p:nvSpPr>
          <p:cNvPr id="9" name="矩形 8"/>
          <p:cNvSpPr/>
          <p:nvPr/>
        </p:nvSpPr>
        <p:spPr>
          <a:xfrm>
            <a:off x="1991545" y="404666"/>
            <a:ext cx="5647506" cy="584775"/>
          </a:xfrm>
          <a:prstGeom prst="rect">
            <a:avLst/>
          </a:prstGeom>
        </p:spPr>
        <p:txBody>
          <a:bodyPr wrap="square">
            <a:spAutoFit/>
          </a:bodyPr>
          <a:lstStyle/>
          <a:p>
            <a:pPr eaLnBrk="0" fontAlgn="base" hangingPunct="0">
              <a:spcBef>
                <a:spcPct val="0"/>
              </a:spcBef>
              <a:spcAft>
                <a:spcPct val="0"/>
              </a:spcAft>
            </a:pPr>
            <a:r>
              <a:rPr lang="en-US" altLang="zh-CN" sz="3200" b="1" dirty="0">
                <a:solidFill>
                  <a:srgbClr val="000000"/>
                </a:solidFill>
                <a:latin typeface="Arial" panose="020B0604020202020204" pitchFamily="34" charset="0"/>
                <a:ea typeface="仿宋_GB2312" pitchFamily="49" charset="-122"/>
              </a:rPr>
              <a:t>RS485 T</a:t>
            </a:r>
            <a:r>
              <a:rPr lang="zh-CN" altLang="en-US" sz="3200" b="1" dirty="0">
                <a:solidFill>
                  <a:srgbClr val="000000"/>
                </a:solidFill>
                <a:latin typeface="Arial" panose="020B0604020202020204" pitchFamily="34" charset="0"/>
                <a:ea typeface="仿宋_GB2312" pitchFamily="49" charset="-122"/>
              </a:rPr>
              <a:t>型接线与匹配电阻</a:t>
            </a:r>
          </a:p>
        </p:txBody>
      </p:sp>
    </p:spTree>
    <p:extLst>
      <p:ext uri="{BB962C8B-B14F-4D97-AF65-F5344CB8AC3E}">
        <p14:creationId xmlns:p14="http://schemas.microsoft.com/office/powerpoint/2010/main" val="3245324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a:t>
            </a:r>
            <a:r>
              <a:rPr lang="en-US" altLang="zh-CN" dirty="0">
                <a:latin typeface="宋体" pitchFamily="2" charset="-122"/>
                <a:ea typeface="宋体" pitchFamily="2" charset="-122"/>
              </a:rPr>
              <a:t>-</a:t>
            </a:r>
            <a:r>
              <a:rPr lang="zh-CN" altLang="en-US" b="0" dirty="0">
                <a:latin typeface="宋体" pitchFamily="2" charset="-122"/>
                <a:ea typeface="宋体" pitchFamily="2" charset="-122"/>
              </a:rPr>
              <a:t>通信</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相互通道</a:t>
            </a:r>
            <a:r>
              <a:rPr lang="en-US" altLang="zh-CN" b="0" dirty="0">
                <a:latin typeface="宋体" pitchFamily="2" charset="-122"/>
                <a:ea typeface="宋体" pitchFamily="2" charset="-122"/>
              </a:rPr>
              <a:t>)</a:t>
            </a:r>
            <a:endParaRPr lang="zh-CN" altLang="en-US" dirty="0"/>
          </a:p>
        </p:txBody>
      </p:sp>
      <p:sp>
        <p:nvSpPr>
          <p:cNvPr id="3" name="内容占位符 2"/>
          <p:cNvSpPr>
            <a:spLocks noGrp="1"/>
          </p:cNvSpPr>
          <p:nvPr>
            <p:ph idx="1"/>
          </p:nvPr>
        </p:nvSpPr>
        <p:spPr/>
        <p:txBody>
          <a:bodyPr/>
          <a:lstStyle/>
          <a:p>
            <a:r>
              <a:rPr lang="en-US" altLang="zh-CN" b="0" dirty="0">
                <a:solidFill>
                  <a:schemeClr val="tx1"/>
                </a:solidFill>
                <a:latin typeface="宋体" pitchFamily="2" charset="-122"/>
                <a:ea typeface="宋体" pitchFamily="2" charset="-122"/>
              </a:rPr>
              <a:t>UART</a:t>
            </a:r>
          </a:p>
          <a:p>
            <a:r>
              <a:rPr lang="en-US" altLang="zh-CN" dirty="0">
                <a:solidFill>
                  <a:srgbClr val="FF0000"/>
                </a:solidFill>
                <a:latin typeface="宋体" pitchFamily="2" charset="-122"/>
                <a:ea typeface="宋体" pitchFamily="2" charset="-122"/>
              </a:rPr>
              <a:t>I2C</a:t>
            </a:r>
          </a:p>
          <a:p>
            <a:r>
              <a:rPr lang="en-US" altLang="zh-CN" b="0" dirty="0">
                <a:solidFill>
                  <a:schemeClr val="tx1"/>
                </a:solidFill>
                <a:latin typeface="宋体" pitchFamily="2" charset="-122"/>
                <a:ea typeface="宋体" pitchFamily="2" charset="-122"/>
              </a:rPr>
              <a:t>SPI</a:t>
            </a:r>
          </a:p>
          <a:p>
            <a:r>
              <a:rPr lang="en-US" altLang="zh-CN" b="0" dirty="0">
                <a:solidFill>
                  <a:schemeClr val="tx1"/>
                </a:solidFill>
                <a:latin typeface="宋体" pitchFamily="2" charset="-122"/>
                <a:ea typeface="宋体" pitchFamily="2" charset="-122"/>
              </a:rPr>
              <a:t>1-WIRE(</a:t>
            </a:r>
            <a:r>
              <a:rPr lang="zh-CN" altLang="en-US" b="0" dirty="0">
                <a:solidFill>
                  <a:schemeClr val="tx1"/>
                </a:solidFill>
                <a:latin typeface="宋体" pitchFamily="2" charset="-122"/>
                <a:ea typeface="宋体" pitchFamily="2" charset="-122"/>
              </a:rPr>
              <a:t>单总线</a:t>
            </a:r>
            <a:r>
              <a:rPr lang="en-US" altLang="zh-CN" b="0" dirty="0">
                <a:solidFill>
                  <a:schemeClr val="tx1"/>
                </a:solidFill>
                <a:latin typeface="宋体" pitchFamily="2" charset="-122"/>
                <a:ea typeface="宋体" pitchFamily="2" charset="-122"/>
              </a:rPr>
              <a:t>)</a:t>
            </a:r>
            <a:endParaRPr lang="zh-CN" altLang="en-US" b="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dirty="0">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148</a:t>
            </a:fld>
            <a:endParaRPr lang="en-US" altLang="zh-CN" b="1" dirty="0">
              <a:solidFill>
                <a:srgbClr val="FFFFFF"/>
              </a:solidFill>
            </a:endParaRPr>
          </a:p>
        </p:txBody>
      </p:sp>
    </p:spTree>
    <p:extLst>
      <p:ext uri="{BB962C8B-B14F-4D97-AF65-F5344CB8AC3E}">
        <p14:creationId xmlns:p14="http://schemas.microsoft.com/office/powerpoint/2010/main" val="399881200"/>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srgbClr val="FFFFFF"/>
                </a:solidFill>
              </a:rPr>
              <a:pPr marL="22255" eaLnBrk="0" fontAlgn="base" hangingPunct="0">
                <a:spcAft>
                  <a:spcPct val="0"/>
                </a:spcAft>
                <a:buClr>
                  <a:srgbClr val="FFFFFF"/>
                </a:buClr>
              </a:pPr>
              <a:t>149</a:t>
            </a:fld>
            <a:endParaRPr lang="en-US" altLang="zh-CN" b="1" dirty="0">
              <a:solidFill>
                <a:srgbClr val="FFFFFF"/>
              </a:solidFill>
            </a:endParaRPr>
          </a:p>
        </p:txBody>
      </p:sp>
      <p:sp>
        <p:nvSpPr>
          <p:cNvPr id="3" name="object 3"/>
          <p:cNvSpPr txBox="1"/>
          <p:nvPr/>
        </p:nvSpPr>
        <p:spPr>
          <a:xfrm>
            <a:off x="1775520" y="1443517"/>
            <a:ext cx="8640960" cy="4937811"/>
          </a:xfrm>
          <a:prstGeom prst="rect">
            <a:avLst/>
          </a:prstGeom>
        </p:spPr>
        <p:txBody>
          <a:bodyPr vert="horz" wrap="square" lIns="0" tIns="0" rIns="0" bIns="0" rtlCol="0">
            <a:noAutofit/>
          </a:bodyPr>
          <a:lstStyle/>
          <a:p>
            <a:pPr marL="311020" marR="63985" indent="-300449" eaLnBrk="0" fontAlgn="base" hangingPunct="0">
              <a:lnSpc>
                <a:spcPct val="130100"/>
              </a:lnSpc>
              <a:spcBef>
                <a:spcPct val="0"/>
              </a:spcBef>
              <a:spcAft>
                <a:spcPct val="0"/>
              </a:spcAft>
              <a:buClr>
                <a:srgbClr val="CC9A00"/>
              </a:buClr>
              <a:buSzPct val="65000"/>
              <a:buFont typeface="Arial"/>
              <a:buChar char="■"/>
              <a:tabLst>
                <a:tab pos="311020" algn="l"/>
              </a:tabLst>
            </a:pPr>
            <a:r>
              <a:rPr lang="en-US" sz="2400" spc="-13" dirty="0">
                <a:solidFill>
                  <a:srgbClr val="000000"/>
                </a:solidFill>
                <a:latin typeface="宋体" pitchFamily="2" charset="-122"/>
                <a:ea typeface="宋体" pitchFamily="2" charset="-122"/>
                <a:cs typeface="华文中宋"/>
              </a:rPr>
              <a:t>I</a:t>
            </a:r>
            <a:r>
              <a:rPr lang="en-US" altLang="zh-CN" sz="2400" spc="-13" dirty="0">
                <a:solidFill>
                  <a:srgbClr val="000000"/>
                </a:solidFill>
                <a:latin typeface="宋体" pitchFamily="2" charset="-122"/>
                <a:ea typeface="宋体" pitchFamily="2" charset="-122"/>
                <a:cs typeface="华文中宋"/>
              </a:rPr>
              <a:t>2</a:t>
            </a:r>
            <a:r>
              <a:rPr sz="2400" spc="-13" dirty="0">
                <a:solidFill>
                  <a:srgbClr val="000000"/>
                </a:solidFill>
                <a:latin typeface="宋体" pitchFamily="2" charset="-122"/>
                <a:ea typeface="宋体" pitchFamily="2" charset="-122"/>
                <a:cs typeface="华文中宋"/>
              </a:rPr>
              <a:t>C总线是一种由PHILIPS公司</a:t>
            </a:r>
            <a:r>
              <a:rPr sz="2400" spc="-18" dirty="0">
                <a:solidFill>
                  <a:srgbClr val="000000"/>
                </a:solidFill>
                <a:latin typeface="宋体" pitchFamily="2" charset="-122"/>
                <a:ea typeface="宋体" pitchFamily="2" charset="-122"/>
                <a:cs typeface="华文中宋"/>
              </a:rPr>
              <a:t> (</a:t>
            </a:r>
            <a:r>
              <a:rPr sz="2400" spc="-18" dirty="0" err="1">
                <a:solidFill>
                  <a:srgbClr val="000000"/>
                </a:solidFill>
                <a:latin typeface="宋体" pitchFamily="2" charset="-122"/>
                <a:ea typeface="宋体" pitchFamily="2" charset="-122"/>
                <a:cs typeface="华文中宋"/>
              </a:rPr>
              <a:t>现名NXP</a:t>
            </a:r>
            <a:r>
              <a:rPr sz="2400" spc="-18" dirty="0">
                <a:solidFill>
                  <a:srgbClr val="000000"/>
                </a:solidFill>
                <a:latin typeface="宋体" pitchFamily="2" charset="-122"/>
                <a:ea typeface="宋体" pitchFamily="2" charset="-122"/>
                <a:cs typeface="华文中宋"/>
              </a:rPr>
              <a:t>)</a:t>
            </a:r>
            <a:r>
              <a:rPr sz="2400" spc="-18" dirty="0" err="1">
                <a:solidFill>
                  <a:srgbClr val="000000"/>
                </a:solidFill>
                <a:latin typeface="宋体" pitchFamily="2" charset="-122"/>
                <a:ea typeface="宋体" pitchFamily="2" charset="-122"/>
                <a:cs typeface="华文中宋"/>
              </a:rPr>
              <a:t>研制的两线式串行总线，用于连接MCU及其外围设备</a:t>
            </a:r>
            <a:r>
              <a:rPr sz="2400" spc="-1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eaLnBrk="0" fontAlgn="base" hangingPunct="0">
              <a:lnSpc>
                <a:spcPts val="964"/>
              </a:lnSpc>
              <a:spcBef>
                <a:spcPts val="87"/>
              </a:spcBef>
              <a:spcAft>
                <a:spcPct val="0"/>
              </a:spcAft>
            </a:pPr>
            <a:endParaRPr sz="2400" dirty="0">
              <a:solidFill>
                <a:srgbClr val="000000"/>
              </a:solidFill>
              <a:latin typeface="宋体" pitchFamily="2" charset="-122"/>
              <a:ea typeface="宋体" pitchFamily="2" charset="-122"/>
            </a:endParaRPr>
          </a:p>
          <a:p>
            <a:pPr marL="11128" eaLnBrk="0" fontAlgn="base" hangingPunct="0">
              <a:spcBef>
                <a:spcPct val="0"/>
              </a:spcBef>
              <a:spcAft>
                <a:spcPct val="0"/>
              </a:spcAft>
              <a:tabLst>
                <a:tab pos="311020" algn="l"/>
              </a:tabLst>
            </a:pPr>
            <a:r>
              <a:rPr sz="2400" spc="70" dirty="0">
                <a:solidFill>
                  <a:srgbClr val="000000"/>
                </a:solidFill>
                <a:latin typeface="宋体" pitchFamily="2" charset="-122"/>
                <a:ea typeface="宋体" pitchFamily="2" charset="-122"/>
                <a:cs typeface="Arial"/>
              </a:rPr>
              <a:t> 	</a:t>
            </a:r>
            <a:r>
              <a:rPr sz="2400" spc="-18" dirty="0">
                <a:solidFill>
                  <a:srgbClr val="FF0000"/>
                </a:solidFill>
                <a:latin typeface="宋体" pitchFamily="2" charset="-122"/>
                <a:ea typeface="宋体" pitchFamily="2" charset="-122"/>
                <a:cs typeface="华文中宋"/>
              </a:rPr>
              <a:t>I2C总线最主要的优点是其简单性和有效性</a:t>
            </a:r>
            <a:r>
              <a:rPr sz="2400" spc="-1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marL="311577" marR="76225" indent="-300449" eaLnBrk="0" fontAlgn="base" hangingPunct="0">
              <a:lnSpc>
                <a:spcPct val="130300"/>
              </a:lnSpc>
              <a:spcBef>
                <a:spcPts val="412"/>
              </a:spcBef>
              <a:spcAft>
                <a:spcPct val="0"/>
              </a:spcAft>
              <a:tabLst>
                <a:tab pos="311020" algn="l"/>
              </a:tabLst>
            </a:pPr>
            <a:r>
              <a:rPr sz="2400" spc="70" dirty="0">
                <a:solidFill>
                  <a:srgbClr val="000000"/>
                </a:solidFill>
                <a:latin typeface="宋体" pitchFamily="2" charset="-122"/>
                <a:ea typeface="宋体" pitchFamily="2" charset="-122"/>
                <a:cs typeface="Arial"/>
              </a:rPr>
              <a:t> 	</a:t>
            </a:r>
            <a:r>
              <a:rPr sz="2400" spc="-18" dirty="0">
                <a:solidFill>
                  <a:srgbClr val="000000"/>
                </a:solidFill>
                <a:latin typeface="宋体" pitchFamily="2" charset="-122"/>
                <a:ea typeface="宋体" pitchFamily="2" charset="-122"/>
                <a:cs typeface="华文中宋"/>
              </a:rPr>
              <a:t>I2C总线占用的空间非常小，降低了互联成本。</a:t>
            </a:r>
            <a:endParaRPr sz="2400" dirty="0">
              <a:solidFill>
                <a:srgbClr val="000000"/>
              </a:solidFill>
              <a:latin typeface="宋体" pitchFamily="2" charset="-122"/>
              <a:ea typeface="宋体" pitchFamily="2" charset="-122"/>
              <a:cs typeface="华文中宋"/>
            </a:endParaRPr>
          </a:p>
          <a:p>
            <a:pPr marL="311577" marR="84014" indent="-300449" eaLnBrk="0" fontAlgn="base" hangingPunct="0">
              <a:lnSpc>
                <a:spcPct val="130300"/>
              </a:lnSpc>
              <a:spcBef>
                <a:spcPts val="412"/>
              </a:spcBef>
              <a:spcAft>
                <a:spcPct val="0"/>
              </a:spcAft>
              <a:tabLst>
                <a:tab pos="311020" algn="l"/>
              </a:tabLst>
            </a:pPr>
            <a:r>
              <a:rPr sz="2400" spc="70" dirty="0">
                <a:solidFill>
                  <a:srgbClr val="000000"/>
                </a:solidFill>
                <a:latin typeface="宋体" pitchFamily="2" charset="-122"/>
                <a:ea typeface="宋体" pitchFamily="2" charset="-122"/>
                <a:cs typeface="Arial"/>
              </a:rPr>
              <a:t> 	</a:t>
            </a:r>
            <a:r>
              <a:rPr sz="2400" spc="-18" dirty="0">
                <a:solidFill>
                  <a:srgbClr val="FF0000"/>
                </a:solidFill>
                <a:latin typeface="宋体" pitchFamily="2" charset="-122"/>
                <a:ea typeface="宋体" pitchFamily="2" charset="-122"/>
                <a:cs typeface="华文中宋"/>
              </a:rPr>
              <a:t>总线的长度可高达25英尺(约7.6m)，并且能够</a:t>
            </a:r>
            <a:r>
              <a:rPr sz="2400" spc="-13" dirty="0">
                <a:solidFill>
                  <a:srgbClr val="FF0000"/>
                </a:solidFill>
                <a:latin typeface="宋体" pitchFamily="2" charset="-122"/>
                <a:ea typeface="宋体" pitchFamily="2" charset="-122"/>
                <a:cs typeface="华文中宋"/>
              </a:rPr>
              <a:t>以</a:t>
            </a:r>
            <a:r>
              <a:rPr sz="2400" spc="-18" dirty="0">
                <a:solidFill>
                  <a:srgbClr val="FF0000"/>
                </a:solidFill>
                <a:latin typeface="宋体" pitchFamily="2" charset="-122"/>
                <a:ea typeface="宋体" pitchFamily="2" charset="-122"/>
                <a:cs typeface="华文中宋"/>
              </a:rPr>
              <a:t>100Kbp</a:t>
            </a:r>
            <a:r>
              <a:rPr sz="2400" spc="-9" dirty="0">
                <a:solidFill>
                  <a:srgbClr val="FF0000"/>
                </a:solidFill>
                <a:latin typeface="宋体" pitchFamily="2" charset="-122"/>
                <a:ea typeface="宋体" pitchFamily="2" charset="-122"/>
                <a:cs typeface="华文中宋"/>
              </a:rPr>
              <a:t>s</a:t>
            </a:r>
            <a:r>
              <a:rPr sz="2400" spc="-18" dirty="0">
                <a:solidFill>
                  <a:srgbClr val="FF0000"/>
                </a:solidFill>
                <a:latin typeface="宋体" pitchFamily="2" charset="-122"/>
                <a:ea typeface="宋体" pitchFamily="2" charset="-122"/>
                <a:cs typeface="华文中宋"/>
              </a:rPr>
              <a:t>的最大传 输速率支持40个组</a:t>
            </a:r>
            <a:r>
              <a:rPr sz="2400" spc="-13" dirty="0">
                <a:solidFill>
                  <a:srgbClr val="FF0000"/>
                </a:solidFill>
                <a:latin typeface="宋体" pitchFamily="2" charset="-122"/>
                <a:ea typeface="宋体" pitchFamily="2" charset="-122"/>
                <a:cs typeface="华文中宋"/>
              </a:rPr>
              <a:t>件</a:t>
            </a:r>
            <a:r>
              <a:rPr sz="2400" spc="-18" dirty="0">
                <a:solidFill>
                  <a:srgbClr val="FF0000"/>
                </a:solidFill>
                <a:latin typeface="宋体" pitchFamily="2" charset="-122"/>
                <a:ea typeface="宋体" pitchFamily="2" charset="-122"/>
                <a:cs typeface="华文中宋"/>
              </a:rPr>
              <a:t>。</a:t>
            </a:r>
            <a:endParaRPr sz="2400" dirty="0">
              <a:solidFill>
                <a:srgbClr val="FF0000"/>
              </a:solidFill>
              <a:latin typeface="宋体" pitchFamily="2" charset="-122"/>
              <a:ea typeface="宋体" pitchFamily="2" charset="-122"/>
              <a:cs typeface="华文中宋"/>
            </a:endParaRPr>
          </a:p>
          <a:p>
            <a:pPr marL="311577" marR="11128" indent="-300449" algn="just" eaLnBrk="0" fontAlgn="base" hangingPunct="0">
              <a:lnSpc>
                <a:spcPct val="130300"/>
              </a:lnSpc>
              <a:spcBef>
                <a:spcPts val="412"/>
              </a:spcBef>
              <a:spcAft>
                <a:spcPct val="0"/>
              </a:spcAft>
              <a:tabLst>
                <a:tab pos="311020" algn="l"/>
              </a:tabLst>
            </a:pPr>
            <a:r>
              <a:rPr sz="2400" spc="70" dirty="0">
                <a:solidFill>
                  <a:srgbClr val="000000"/>
                </a:solidFill>
                <a:latin typeface="宋体" pitchFamily="2" charset="-122"/>
                <a:ea typeface="宋体" pitchFamily="2" charset="-122"/>
                <a:cs typeface="Arial"/>
              </a:rPr>
              <a:t> 	</a:t>
            </a:r>
            <a:r>
              <a:rPr sz="2400" spc="-18" dirty="0" err="1">
                <a:solidFill>
                  <a:srgbClr val="000000"/>
                </a:solidFill>
                <a:latin typeface="宋体" pitchFamily="2" charset="-122"/>
                <a:ea typeface="宋体" pitchFamily="2" charset="-122"/>
                <a:cs typeface="华文中宋"/>
              </a:rPr>
              <a:t>另一个优点是</a:t>
            </a:r>
            <a:r>
              <a:rPr sz="2400" spc="-18" dirty="0" err="1">
                <a:solidFill>
                  <a:srgbClr val="FF0000"/>
                </a:solidFill>
                <a:latin typeface="宋体" pitchFamily="2" charset="-122"/>
                <a:ea typeface="宋体" pitchFamily="2" charset="-122"/>
                <a:cs typeface="华文中宋"/>
              </a:rPr>
              <a:t>支</a:t>
            </a:r>
            <a:r>
              <a:rPr sz="2400" spc="-13" dirty="0" err="1">
                <a:solidFill>
                  <a:srgbClr val="FF0000"/>
                </a:solidFill>
                <a:latin typeface="宋体" pitchFamily="2" charset="-122"/>
                <a:ea typeface="宋体" pitchFamily="2" charset="-122"/>
                <a:cs typeface="华文中宋"/>
              </a:rPr>
              <a:t>持</a:t>
            </a:r>
            <a:r>
              <a:rPr sz="2400" spc="-18" dirty="0" err="1">
                <a:solidFill>
                  <a:srgbClr val="FF0000"/>
                </a:solidFill>
                <a:latin typeface="宋体" pitchFamily="2" charset="-122"/>
                <a:ea typeface="宋体" pitchFamily="2" charset="-122"/>
                <a:cs typeface="华文中宋"/>
              </a:rPr>
              <a:t>多主控</a:t>
            </a:r>
            <a:r>
              <a:rPr sz="2400" spc="-13" dirty="0" err="1">
                <a:solidFill>
                  <a:srgbClr val="000000"/>
                </a:solidFill>
                <a:latin typeface="宋体" pitchFamily="2" charset="-122"/>
                <a:ea typeface="宋体" pitchFamily="2" charset="-122"/>
                <a:cs typeface="华文中宋"/>
              </a:rPr>
              <a:t>，</a:t>
            </a:r>
            <a:r>
              <a:rPr sz="2400" spc="-18" dirty="0" err="1">
                <a:solidFill>
                  <a:srgbClr val="000000"/>
                </a:solidFill>
                <a:latin typeface="宋体" pitchFamily="2" charset="-122"/>
                <a:ea typeface="宋体" pitchFamily="2" charset="-122"/>
                <a:cs typeface="华文中宋"/>
              </a:rPr>
              <a:t>任何设备都可以成为主</a:t>
            </a:r>
            <a:r>
              <a:rPr lang="zh-CN" altLang="en-US" sz="2400" spc="-18" dirty="0">
                <a:solidFill>
                  <a:srgbClr val="000000"/>
                </a:solidFill>
                <a:latin typeface="宋体" pitchFamily="2" charset="-122"/>
                <a:ea typeface="宋体" pitchFamily="2" charset="-122"/>
                <a:cs typeface="华文中宋"/>
              </a:rPr>
              <a:t>控</a:t>
            </a:r>
            <a:r>
              <a:rPr sz="2400" spc="-18" dirty="0" err="1">
                <a:solidFill>
                  <a:srgbClr val="000000"/>
                </a:solidFill>
                <a:latin typeface="宋体" pitchFamily="2" charset="-122"/>
                <a:ea typeface="宋体" pitchFamily="2" charset="-122"/>
                <a:cs typeface="华文中宋"/>
              </a:rPr>
              <a:t>控制信号传输和时钟频率</a:t>
            </a:r>
            <a:r>
              <a:rPr lang="zh-CN" altLang="en-US" sz="2400" spc="-18" dirty="0">
                <a:solidFill>
                  <a:srgbClr val="000000"/>
                </a:solidFill>
                <a:latin typeface="宋体" pitchFamily="2" charset="-122"/>
                <a:ea typeface="宋体" pitchFamily="2" charset="-122"/>
                <a:cs typeface="华文中宋"/>
              </a:rPr>
              <a:t>，</a:t>
            </a:r>
            <a:r>
              <a:rPr sz="2400" spc="-18" dirty="0" err="1">
                <a:solidFill>
                  <a:srgbClr val="000000"/>
                </a:solidFill>
                <a:latin typeface="宋体" pitchFamily="2" charset="-122"/>
                <a:ea typeface="宋体" pitchFamily="2" charset="-122"/>
                <a:cs typeface="华文中宋"/>
              </a:rPr>
              <a:t>在任何时</a:t>
            </a:r>
            <a:r>
              <a:rPr lang="zh-CN" altLang="en-US" sz="2400" spc="-18" dirty="0">
                <a:solidFill>
                  <a:srgbClr val="000000"/>
                </a:solidFill>
                <a:latin typeface="宋体" pitchFamily="2" charset="-122"/>
                <a:ea typeface="宋体" pitchFamily="2" charset="-122"/>
                <a:cs typeface="华文中宋"/>
              </a:rPr>
              <a:t>刻</a:t>
            </a:r>
            <a:r>
              <a:rPr sz="2400" spc="-18" dirty="0" err="1">
                <a:solidFill>
                  <a:srgbClr val="000000"/>
                </a:solidFill>
                <a:latin typeface="宋体" pitchFamily="2" charset="-122"/>
                <a:ea typeface="宋体" pitchFamily="2" charset="-122"/>
                <a:cs typeface="华文中宋"/>
              </a:rPr>
              <a:t>只能有一个主控</a:t>
            </a:r>
            <a:r>
              <a:rPr sz="2400" spc="-1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p:txBody>
      </p:sp>
      <p:sp>
        <p:nvSpPr>
          <p:cNvPr id="5" name="Date Placeholder 4"/>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EC902A2F-F1A6-4AE8-AB42-6E4D12DA07E0}" type="datetime4">
              <a:rPr lang="en-US" altLang="zh-CN" b="1">
                <a:solidFill>
                  <a:srgbClr val="FFFFFF"/>
                </a:solidFill>
              </a:rPr>
              <a:pPr>
                <a:spcAft>
                  <a:spcPct val="0"/>
                </a:spcAft>
                <a:buClr>
                  <a:srgbClr val="FFFFFF"/>
                </a:buClr>
              </a:pPr>
              <a:t>June 11, 2021</a:t>
            </a:fld>
            <a:endParaRPr lang="en-US" altLang="en-US" b="1" dirty="0">
              <a:solidFill>
                <a:srgbClr val="FFFFFF"/>
              </a:solidFill>
            </a:endParaRPr>
          </a:p>
        </p:txBody>
      </p:sp>
      <p:sp>
        <p:nvSpPr>
          <p:cNvPr id="6" name="Footer Placeholder 5"/>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srgbClr val="FFFFFF"/>
              </a:solidFill>
            </a:endParaRPr>
          </a:p>
        </p:txBody>
      </p:sp>
      <p:sp>
        <p:nvSpPr>
          <p:cNvPr id="7"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sz="4000" dirty="0">
                <a:solidFill>
                  <a:srgbClr val="000000"/>
                </a:solidFill>
                <a:latin typeface="宋体" pitchFamily="2" charset="-122"/>
                <a:ea typeface="宋体" pitchFamily="2" charset="-122"/>
              </a:rPr>
              <a:t>2 I2C </a:t>
            </a:r>
            <a:r>
              <a:rPr lang="zh-CN" altLang="en-US" sz="4000" dirty="0">
                <a:solidFill>
                  <a:srgbClr val="000000"/>
                </a:solidFill>
                <a:latin typeface="宋体" pitchFamily="2" charset="-122"/>
                <a:ea typeface="宋体" pitchFamily="2" charset="-122"/>
              </a:rPr>
              <a:t>总线</a:t>
            </a:r>
          </a:p>
        </p:txBody>
      </p:sp>
    </p:spTree>
    <p:extLst>
      <p:ext uri="{BB962C8B-B14F-4D97-AF65-F5344CB8AC3E}">
        <p14:creationId xmlns:p14="http://schemas.microsoft.com/office/powerpoint/2010/main" val="1853965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24B8258F-E022-4508-BD55-5B25D10C85F0}"/>
              </a:ext>
            </a:extLst>
          </p:cNvPr>
          <p:cNvSpPr>
            <a:spLocks noGrp="1" noChangeArrowheads="1"/>
          </p:cNvSpPr>
          <p:nvPr>
            <p:ph type="title"/>
          </p:nvPr>
        </p:nvSpPr>
        <p:spPr/>
        <p:txBody>
          <a:bodyPr/>
          <a:lstStyle/>
          <a:p>
            <a:r>
              <a:rPr lang="zh-CN" altLang="en-US">
                <a:latin typeface="楷体" panose="02010609060101010101" pitchFamily="49" charset="-122"/>
                <a:ea typeface="楷体" panose="02010609060101010101" pitchFamily="49" charset="-122"/>
              </a:rPr>
              <a:t>接口技术</a:t>
            </a:r>
            <a:endParaRPr lang="zh-CN" altLang="en-US"/>
          </a:p>
        </p:txBody>
      </p:sp>
      <p:sp>
        <p:nvSpPr>
          <p:cNvPr id="19459" name="内容占位符 2">
            <a:extLst>
              <a:ext uri="{FF2B5EF4-FFF2-40B4-BE49-F238E27FC236}">
                <a16:creationId xmlns:a16="http://schemas.microsoft.com/office/drawing/2014/main" id="{3C3A337F-6402-4B5E-817F-4F711DF27BA5}"/>
              </a:ext>
            </a:extLst>
          </p:cNvPr>
          <p:cNvSpPr>
            <a:spLocks noGrp="1" noChangeArrowheads="1"/>
          </p:cNvSpPr>
          <p:nvPr>
            <p:ph idx="1"/>
          </p:nvPr>
        </p:nvSpPr>
        <p:spPr>
          <a:xfrm>
            <a:off x="1774826" y="2017713"/>
            <a:ext cx="8704263" cy="4114800"/>
          </a:xfrm>
        </p:spPr>
        <p:txBody>
          <a:bodyPr/>
          <a:lstStyle/>
          <a:p>
            <a:pPr marL="11113" algn="just">
              <a:spcBef>
                <a:spcPts val="13"/>
              </a:spcBef>
            </a:pPr>
            <a:r>
              <a:rPr lang="en-US" altLang="zh-CN" sz="2400" b="0" dirty="0">
                <a:latin typeface="楷体" panose="02010609060101010101" pitchFamily="49" charset="-122"/>
                <a:ea typeface="楷体" panose="02010609060101010101" pitchFamily="49" charset="-122"/>
              </a:rPr>
              <a:t>UART:</a:t>
            </a:r>
          </a:p>
          <a:p>
            <a:pPr marL="11113" algn="just">
              <a:spcBef>
                <a:spcPts val="13"/>
              </a:spcBef>
            </a:pPr>
            <a:r>
              <a:rPr lang="zh-CN" altLang="en-US" sz="2400" b="0" dirty="0">
                <a:latin typeface="楷体" panose="02010609060101010101" pitchFamily="49" charset="-122"/>
                <a:ea typeface="楷体" panose="02010609060101010101" pitchFamily="49" charset="-122"/>
              </a:rPr>
              <a:t>单工通信、半双工通信、全双工通信</a:t>
            </a:r>
            <a:endParaRPr lang="en-US" altLang="zh-CN" sz="2400" b="0" dirty="0">
              <a:latin typeface="楷体" panose="02010609060101010101" pitchFamily="49" charset="-122"/>
              <a:ea typeface="楷体" panose="02010609060101010101" pitchFamily="49" charset="-122"/>
            </a:endParaRPr>
          </a:p>
          <a:p>
            <a:pPr marL="11113" algn="just">
              <a:spcBef>
                <a:spcPts val="13"/>
              </a:spcBef>
            </a:pPr>
            <a:r>
              <a:rPr lang="zh-CN" altLang="en-US" sz="2400" b="0" dirty="0">
                <a:latin typeface="楷体" panose="02010609060101010101" pitchFamily="49" charset="-122"/>
                <a:ea typeface="楷体" panose="02010609060101010101" pitchFamily="49" charset="-122"/>
              </a:rPr>
              <a:t>串行</a:t>
            </a:r>
            <a:r>
              <a:rPr lang="zh-CN" altLang="en-US" sz="2400" b="0" dirty="0">
                <a:latin typeface="楷体" panose="02010609060101010101" pitchFamily="49" charset="-122"/>
                <a:ea typeface="楷体" panose="02010609060101010101" pitchFamily="49" charset="-122"/>
                <a:cs typeface="华文中宋" panose="02010600040101010101" pitchFamily="2" charset="-122"/>
              </a:rPr>
              <a:t>异步协议（起始位、数据、校验、停止、波特率、发送</a:t>
            </a:r>
            <a:r>
              <a:rPr lang="en-US" altLang="zh-CN" sz="2400" b="0" dirty="0">
                <a:latin typeface="楷体" panose="02010609060101010101" pitchFamily="49" charset="-122"/>
                <a:ea typeface="楷体" panose="02010609060101010101" pitchFamily="49" charset="-122"/>
                <a:cs typeface="华文中宋" panose="02010600040101010101" pitchFamily="2" charset="-122"/>
              </a:rPr>
              <a:t>/</a:t>
            </a:r>
            <a:r>
              <a:rPr lang="zh-CN" altLang="en-US" sz="2400" b="0" dirty="0">
                <a:latin typeface="楷体" panose="02010609060101010101" pitchFamily="49" charset="-122"/>
                <a:ea typeface="楷体" panose="02010609060101010101" pitchFamily="49" charset="-122"/>
                <a:cs typeface="华文中宋" panose="02010600040101010101" pitchFamily="2" charset="-122"/>
              </a:rPr>
              <a:t>接收缓存数量、中断种类）</a:t>
            </a:r>
            <a:endParaRPr lang="en-US" altLang="zh-CN" sz="2400" b="0" dirty="0">
              <a:latin typeface="楷体" panose="02010609060101010101" pitchFamily="49" charset="-122"/>
              <a:ea typeface="楷体" panose="02010609060101010101" pitchFamily="49" charset="-122"/>
              <a:cs typeface="华文中宋" panose="02010600040101010101" pitchFamily="2" charset="-122"/>
            </a:endParaRPr>
          </a:p>
          <a:p>
            <a:pPr marL="11113"/>
            <a:r>
              <a:rPr lang="en-US" altLang="zh-CN" sz="2400" b="0" dirty="0">
                <a:latin typeface="楷体" panose="02010609060101010101" pitchFamily="49" charset="-122"/>
                <a:ea typeface="楷体" panose="02010609060101010101" pitchFamily="49" charset="-122"/>
              </a:rPr>
              <a:t>RS232</a:t>
            </a:r>
            <a:r>
              <a:rPr lang="zh-CN" altLang="en-US" sz="2400" b="0" dirty="0">
                <a:latin typeface="楷体" panose="02010609060101010101" pitchFamily="49" charset="-122"/>
                <a:ea typeface="楷体" panose="02010609060101010101" pitchFamily="49" charset="-122"/>
              </a:rPr>
              <a:t>：距离≤ </a:t>
            </a:r>
            <a:r>
              <a:rPr lang="en-US" altLang="zh-CN" sz="2400" b="0" dirty="0">
                <a:latin typeface="楷体" panose="02010609060101010101" pitchFamily="49" charset="-122"/>
                <a:ea typeface="楷体" panose="02010609060101010101" pitchFamily="49" charset="-122"/>
              </a:rPr>
              <a:t>15m</a:t>
            </a:r>
            <a:r>
              <a:rPr lang="zh-CN" altLang="en-US" sz="2400" b="0" dirty="0">
                <a:latin typeface="楷体" panose="02010609060101010101" pitchFamily="49" charset="-122"/>
                <a:ea typeface="楷体" panose="02010609060101010101" pitchFamily="49" charset="-122"/>
              </a:rPr>
              <a:t>，数据速率≤</a:t>
            </a:r>
            <a:r>
              <a:rPr lang="en-US" altLang="zh-CN" sz="2400" b="0" dirty="0">
                <a:latin typeface="楷体" panose="02010609060101010101" pitchFamily="49" charset="-122"/>
                <a:ea typeface="楷体" panose="02010609060101010101" pitchFamily="49" charset="-122"/>
              </a:rPr>
              <a:t>20Kbps</a:t>
            </a:r>
          </a:p>
          <a:p>
            <a:pPr marL="11113"/>
            <a:r>
              <a:rPr lang="en-US" altLang="zh-CN" sz="2400" b="0" dirty="0">
                <a:latin typeface="楷体" panose="02010609060101010101" pitchFamily="49" charset="-122"/>
                <a:ea typeface="楷体" panose="02010609060101010101" pitchFamily="49" charset="-122"/>
              </a:rPr>
              <a:t>RS485</a:t>
            </a:r>
            <a:r>
              <a:rPr lang="zh-CN" altLang="en-US" sz="2400" b="0" dirty="0">
                <a:latin typeface="楷体" panose="02010609060101010101" pitchFamily="49" charset="-122"/>
                <a:ea typeface="楷体" panose="02010609060101010101" pitchFamily="49" charset="-122"/>
              </a:rPr>
              <a:t>：半双工差分双绞线传输，有极性、距离≤ </a:t>
            </a:r>
            <a:r>
              <a:rPr lang="en-US" altLang="zh-CN" sz="2400" b="0" dirty="0">
                <a:latin typeface="楷体" panose="02010609060101010101" pitchFamily="49" charset="-122"/>
                <a:ea typeface="楷体" panose="02010609060101010101" pitchFamily="49" charset="-122"/>
              </a:rPr>
              <a:t>1219M</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 100Kbps </a:t>
            </a:r>
            <a:r>
              <a:rPr lang="zh-CN" altLang="en-US" sz="2400" b="0" dirty="0">
                <a:latin typeface="楷体" panose="02010609060101010101" pitchFamily="49" charset="-122"/>
                <a:ea typeface="楷体" panose="02010609060101010101" pitchFamily="49" charset="-122"/>
              </a:rPr>
              <a:t>），最大传输速率为</a:t>
            </a:r>
            <a:r>
              <a:rPr lang="en-US" altLang="zh-CN" sz="2400" b="0" dirty="0">
                <a:latin typeface="楷体" panose="02010609060101010101" pitchFamily="49" charset="-122"/>
                <a:ea typeface="楷体" panose="02010609060101010101" pitchFamily="49" charset="-122"/>
              </a:rPr>
              <a:t>10Mbps</a:t>
            </a:r>
            <a:r>
              <a:rPr lang="zh-CN" altLang="en-US" sz="2400" b="0" dirty="0">
                <a:latin typeface="楷体" panose="02010609060101010101" pitchFamily="49" charset="-122"/>
                <a:ea typeface="楷体" panose="02010609060101010101" pitchFamily="49" charset="-122"/>
              </a:rPr>
              <a:t>。</a:t>
            </a:r>
            <a:r>
              <a:rPr lang="en-US" altLang="zh-CN" sz="2400" b="0" dirty="0">
                <a:solidFill>
                  <a:srgbClr val="FF0000"/>
                </a:solidFill>
                <a:latin typeface="楷体" panose="02010609060101010101" pitchFamily="49" charset="-122"/>
                <a:ea typeface="楷体" panose="02010609060101010101" pitchFamily="49" charset="-122"/>
              </a:rPr>
              <a:t>RS485</a:t>
            </a:r>
            <a:r>
              <a:rPr lang="zh-CN" altLang="en-US" sz="2400" b="0" dirty="0">
                <a:solidFill>
                  <a:srgbClr val="FF0000"/>
                </a:solidFill>
                <a:latin typeface="楷体" panose="02010609060101010101" pitchFamily="49" charset="-122"/>
                <a:ea typeface="楷体" panose="02010609060101010101" pitchFamily="49" charset="-122"/>
              </a:rPr>
              <a:t>应用注意事项：</a:t>
            </a:r>
            <a:r>
              <a:rPr lang="zh-CN" altLang="en-US" sz="2400" b="0" dirty="0">
                <a:latin typeface="楷体" panose="02010609060101010101" pitchFamily="49" charset="-122"/>
                <a:ea typeface="楷体" panose="02010609060101010101" pitchFamily="49" charset="-122"/>
              </a:rPr>
              <a:t>极性、收发切换时间、最远端端匹配电阻（各</a:t>
            </a:r>
            <a:r>
              <a:rPr lang="en-US" altLang="zh-CN" sz="2400" b="0" dirty="0">
                <a:latin typeface="楷体" panose="02010609060101010101" pitchFamily="49" charset="-122"/>
                <a:ea typeface="楷体" panose="02010609060101010101" pitchFamily="49" charset="-122"/>
              </a:rPr>
              <a:t>110</a:t>
            </a:r>
            <a:r>
              <a:rPr lang="zh-CN" altLang="en-US" sz="2400" b="0" dirty="0">
                <a:latin typeface="楷体" panose="02010609060101010101" pitchFamily="49" charset="-122"/>
                <a:ea typeface="楷体" panose="02010609060101010101" pitchFamily="49" charset="-122"/>
              </a:rPr>
              <a:t>欧）、</a:t>
            </a:r>
            <a:r>
              <a:rPr lang="en-US" altLang="zh-CN" sz="2400" b="0" dirty="0">
                <a:latin typeface="楷体" panose="02010609060101010101" pitchFamily="49" charset="-122"/>
                <a:ea typeface="楷体" panose="02010609060101010101" pitchFamily="49" charset="-122"/>
              </a:rPr>
              <a:t>T</a:t>
            </a:r>
            <a:r>
              <a:rPr lang="zh-CN" altLang="en-US" sz="2400" b="0" dirty="0">
                <a:latin typeface="楷体" panose="02010609060101010101" pitchFamily="49" charset="-122"/>
                <a:ea typeface="楷体" panose="02010609060101010101" pitchFamily="49" charset="-122"/>
              </a:rPr>
              <a:t>型线长度（</a:t>
            </a:r>
            <a:r>
              <a:rPr lang="en-US" altLang="zh-CN" sz="2400" b="0" dirty="0">
                <a:latin typeface="楷体" panose="02010609060101010101" pitchFamily="49" charset="-122"/>
                <a:ea typeface="楷体" panose="02010609060101010101" pitchFamily="49" charset="-122"/>
              </a:rPr>
              <a:t>&lt;3.4M</a:t>
            </a:r>
            <a:r>
              <a:rPr lang="zh-CN" altLang="en-US" sz="2400" b="0" dirty="0">
                <a:latin typeface="楷体" panose="02010609060101010101" pitchFamily="49" charset="-122"/>
                <a:ea typeface="楷体" panose="02010609060101010101" pitchFamily="49" charset="-122"/>
              </a:rPr>
              <a:t>）、线路保护</a:t>
            </a:r>
          </a:p>
          <a:p>
            <a:pPr marL="11113"/>
            <a:endParaRPr lang="zh-CN" altLang="en-US" sz="2400" dirty="0"/>
          </a:p>
        </p:txBody>
      </p:sp>
      <p:sp>
        <p:nvSpPr>
          <p:cNvPr id="19460" name="灯片编号占位符 3">
            <a:extLst>
              <a:ext uri="{FF2B5EF4-FFF2-40B4-BE49-F238E27FC236}">
                <a16:creationId xmlns:a16="http://schemas.microsoft.com/office/drawing/2014/main" id="{E01B2CC8-9ED3-4E47-AFFC-22B49D9F30D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CD2A0E42-F686-4E0D-8D7F-A8011F309DE6}"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15</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9759382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srgbClr val="FFFFFF"/>
                </a:solidFill>
              </a:rPr>
              <a:pPr marL="22255" eaLnBrk="0" fontAlgn="base" hangingPunct="0">
                <a:spcAft>
                  <a:spcPct val="0"/>
                </a:spcAft>
                <a:buClr>
                  <a:srgbClr val="FFFFFF"/>
                </a:buClr>
              </a:pPr>
              <a:t>150</a:t>
            </a:fld>
            <a:endParaRPr lang="en-US" altLang="zh-CN" b="1" dirty="0">
              <a:solidFill>
                <a:srgbClr val="FFFFFF"/>
              </a:solidFill>
            </a:endParaRPr>
          </a:p>
        </p:txBody>
      </p:sp>
      <p:sp>
        <p:nvSpPr>
          <p:cNvPr id="3" name="object 3"/>
          <p:cNvSpPr txBox="1"/>
          <p:nvPr/>
        </p:nvSpPr>
        <p:spPr>
          <a:xfrm>
            <a:off x="1703512" y="1052736"/>
            <a:ext cx="8856984" cy="5328592"/>
          </a:xfrm>
          <a:prstGeom prst="rect">
            <a:avLst/>
          </a:prstGeom>
        </p:spPr>
        <p:txBody>
          <a:bodyPr vert="horz" wrap="square" lIns="0" tIns="0" rIns="0" bIns="0" rtlCol="0">
            <a:noAutofit/>
          </a:bodyPr>
          <a:lstStyle/>
          <a:p>
            <a:pPr marL="11128" eaLnBrk="0" fontAlgn="base" hangingPunct="0">
              <a:spcBef>
                <a:spcPct val="0"/>
              </a:spcBef>
              <a:spcAft>
                <a:spcPct val="0"/>
              </a:spcAft>
              <a:tabLst>
                <a:tab pos="311020" algn="l"/>
              </a:tabLst>
            </a:pPr>
            <a:r>
              <a:rPr sz="2800" b="1" spc="110" dirty="0">
                <a:solidFill>
                  <a:srgbClr val="CC9A00"/>
                </a:solidFill>
                <a:latin typeface="宋体" pitchFamily="2" charset="-122"/>
                <a:ea typeface="宋体" pitchFamily="2" charset="-122"/>
                <a:cs typeface="Arial"/>
              </a:rPr>
              <a:t> 	</a:t>
            </a:r>
            <a:r>
              <a:rPr sz="2800" spc="110" dirty="0">
                <a:solidFill>
                  <a:srgbClr val="000000"/>
                </a:solidFill>
                <a:latin typeface="宋体" pitchFamily="2" charset="-122"/>
                <a:ea typeface="宋体" pitchFamily="2" charset="-122"/>
                <a:cs typeface="华文中宋"/>
              </a:rPr>
              <a:t>I2C总线系统组成</a:t>
            </a:r>
            <a:endParaRPr sz="2800" dirty="0">
              <a:solidFill>
                <a:srgbClr val="000000"/>
              </a:solidFill>
              <a:latin typeface="宋体" pitchFamily="2" charset="-122"/>
              <a:ea typeface="宋体" pitchFamily="2" charset="-122"/>
              <a:cs typeface="华文中宋"/>
            </a:endParaRPr>
          </a:p>
          <a:p>
            <a:pPr eaLnBrk="0" fontAlgn="base" hangingPunct="0">
              <a:lnSpc>
                <a:spcPts val="526"/>
              </a:lnSpc>
              <a:spcBef>
                <a:spcPts val="16"/>
              </a:spcBef>
              <a:spcAft>
                <a:spcPct val="0"/>
              </a:spcAft>
            </a:pPr>
            <a:endParaRPr sz="2800" dirty="0">
              <a:solidFill>
                <a:srgbClr val="000000"/>
              </a:solidFill>
              <a:latin typeface="宋体" pitchFamily="2" charset="-122"/>
              <a:ea typeface="宋体" pitchFamily="2" charset="-122"/>
            </a:endParaRPr>
          </a:p>
          <a:p>
            <a:pPr marL="597560" marR="12796" indent="-285427" eaLnBrk="0" fontAlgn="base" hangingPunct="0">
              <a:lnSpc>
                <a:spcPct val="90100"/>
              </a:lnSpc>
              <a:spcBef>
                <a:spcPct val="0"/>
              </a:spcBef>
              <a:spcAft>
                <a:spcPct val="0"/>
              </a:spcAft>
              <a:tabLst>
                <a:tab pos="597560" algn="l"/>
              </a:tabLst>
            </a:pPr>
            <a:r>
              <a:rPr sz="2800" spc="-22" dirty="0">
                <a:solidFill>
                  <a:srgbClr val="000000"/>
                </a:solidFill>
                <a:latin typeface="宋体" pitchFamily="2" charset="-122"/>
                <a:ea typeface="宋体" pitchFamily="2" charset="-122"/>
                <a:cs typeface="华文中宋"/>
              </a:rPr>
              <a:t>I2C总线是由</a:t>
            </a:r>
            <a:r>
              <a:rPr sz="2800" spc="-22" dirty="0">
                <a:solidFill>
                  <a:srgbClr val="FF0000"/>
                </a:solidFill>
                <a:latin typeface="宋体" pitchFamily="2" charset="-122"/>
                <a:ea typeface="宋体" pitchFamily="2" charset="-122"/>
                <a:cs typeface="华文中宋"/>
              </a:rPr>
              <a:t>数据线SDA</a:t>
            </a:r>
            <a:r>
              <a:rPr sz="2800" spc="4" dirty="0">
                <a:solidFill>
                  <a:srgbClr val="000000"/>
                </a:solidFill>
                <a:latin typeface="宋体" pitchFamily="2" charset="-122"/>
                <a:ea typeface="宋体" pitchFamily="2" charset="-122"/>
                <a:cs typeface="华文中宋"/>
              </a:rPr>
              <a:t> </a:t>
            </a:r>
            <a:r>
              <a:rPr sz="2800" spc="-18" dirty="0" err="1">
                <a:solidFill>
                  <a:srgbClr val="000000"/>
                </a:solidFill>
                <a:latin typeface="宋体" pitchFamily="2" charset="-122"/>
                <a:ea typeface="宋体" pitchFamily="2" charset="-122"/>
                <a:cs typeface="华文中宋"/>
              </a:rPr>
              <a:t>和</a:t>
            </a:r>
            <a:r>
              <a:rPr sz="2800" spc="-26" dirty="0" err="1">
                <a:solidFill>
                  <a:srgbClr val="FF0000"/>
                </a:solidFill>
                <a:latin typeface="宋体" pitchFamily="2" charset="-122"/>
                <a:ea typeface="宋体" pitchFamily="2" charset="-122"/>
                <a:cs typeface="华文中宋"/>
              </a:rPr>
              <a:t>时</a:t>
            </a:r>
            <a:r>
              <a:rPr sz="2800" spc="-18" dirty="0" err="1">
                <a:solidFill>
                  <a:srgbClr val="FF0000"/>
                </a:solidFill>
                <a:latin typeface="宋体" pitchFamily="2" charset="-122"/>
                <a:ea typeface="宋体" pitchFamily="2" charset="-122"/>
                <a:cs typeface="华文中宋"/>
              </a:rPr>
              <a:t>钟SCL</a:t>
            </a:r>
            <a:endParaRPr sz="2800" dirty="0">
              <a:solidFill>
                <a:srgbClr val="000000"/>
              </a:solidFill>
              <a:latin typeface="宋体" pitchFamily="2" charset="-122"/>
              <a:ea typeface="宋体" pitchFamily="2" charset="-122"/>
              <a:cs typeface="华文中宋"/>
            </a:endParaRPr>
          </a:p>
          <a:p>
            <a:pPr eaLnBrk="0" fontAlgn="base" hangingPunct="0">
              <a:lnSpc>
                <a:spcPts val="570"/>
              </a:lnSpc>
              <a:spcBef>
                <a:spcPts val="18"/>
              </a:spcBef>
              <a:spcAft>
                <a:spcPct val="0"/>
              </a:spcAft>
            </a:pPr>
            <a:endParaRPr sz="2800" dirty="0">
              <a:solidFill>
                <a:srgbClr val="000000"/>
              </a:solidFill>
              <a:latin typeface="宋体" pitchFamily="2" charset="-122"/>
              <a:ea typeface="宋体" pitchFamily="2" charset="-122"/>
            </a:endParaRPr>
          </a:p>
          <a:p>
            <a:pPr marL="597560" marR="540252" indent="-285427" eaLnBrk="0" fontAlgn="base" hangingPunct="0">
              <a:lnSpc>
                <a:spcPts val="2462"/>
              </a:lnSpc>
              <a:spcBef>
                <a:spcPct val="0"/>
              </a:spcBef>
              <a:spcAft>
                <a:spcPct val="0"/>
              </a:spcAft>
              <a:tabLst>
                <a:tab pos="597560" algn="l"/>
              </a:tabLst>
            </a:pPr>
            <a:r>
              <a:rPr sz="2800" spc="-22" dirty="0">
                <a:solidFill>
                  <a:srgbClr val="000000"/>
                </a:solidFill>
                <a:latin typeface="宋体" pitchFamily="2" charset="-122"/>
                <a:ea typeface="宋体" pitchFamily="2" charset="-122"/>
                <a:cs typeface="华文中宋"/>
              </a:rPr>
              <a:t>最高传送速率100kbps</a:t>
            </a:r>
            <a:endParaRPr sz="2800" dirty="0">
              <a:solidFill>
                <a:srgbClr val="000000"/>
              </a:solidFill>
              <a:latin typeface="宋体" pitchFamily="2" charset="-122"/>
              <a:ea typeface="宋体" pitchFamily="2" charset="-122"/>
              <a:cs typeface="华文中宋"/>
            </a:endParaRPr>
          </a:p>
          <a:p>
            <a:pPr eaLnBrk="0" fontAlgn="base" hangingPunct="0">
              <a:lnSpc>
                <a:spcPts val="482"/>
              </a:lnSpc>
              <a:spcBef>
                <a:spcPts val="30"/>
              </a:spcBef>
              <a:spcAft>
                <a:spcPct val="0"/>
              </a:spcAft>
            </a:pPr>
            <a:endParaRPr sz="2800" dirty="0">
              <a:solidFill>
                <a:srgbClr val="000000"/>
              </a:solidFill>
              <a:latin typeface="宋体" pitchFamily="2" charset="-122"/>
              <a:ea typeface="宋体" pitchFamily="2" charset="-122"/>
            </a:endParaRPr>
          </a:p>
          <a:p>
            <a:pPr marL="597560" marR="70661" indent="-285427" algn="just" eaLnBrk="0" fontAlgn="base" hangingPunct="0">
              <a:lnSpc>
                <a:spcPct val="90100"/>
              </a:lnSpc>
              <a:spcBef>
                <a:spcPct val="0"/>
              </a:spcBef>
              <a:spcAft>
                <a:spcPct val="0"/>
              </a:spcAft>
              <a:tabLst>
                <a:tab pos="597560" algn="l"/>
              </a:tabLst>
            </a:pPr>
            <a:r>
              <a:rPr sz="2800" spc="-26" dirty="0" err="1">
                <a:solidFill>
                  <a:srgbClr val="000000"/>
                </a:solidFill>
                <a:latin typeface="宋体" pitchFamily="2" charset="-122"/>
                <a:ea typeface="宋体" pitchFamily="2" charset="-122"/>
                <a:cs typeface="华文中宋"/>
              </a:rPr>
              <a:t>从设备均</a:t>
            </a:r>
            <a:r>
              <a:rPr sz="2800" spc="-26" dirty="0" err="1">
                <a:solidFill>
                  <a:srgbClr val="FF0000"/>
                </a:solidFill>
                <a:latin typeface="宋体" pitchFamily="2" charset="-122"/>
                <a:ea typeface="宋体" pitchFamily="2" charset="-122"/>
                <a:cs typeface="华文中宋"/>
              </a:rPr>
              <a:t>并联在这条总线上</a:t>
            </a:r>
            <a:r>
              <a:rPr sz="2800" spc="-26" dirty="0" err="1">
                <a:solidFill>
                  <a:srgbClr val="000000"/>
                </a:solidFill>
                <a:latin typeface="宋体" pitchFamily="2" charset="-122"/>
                <a:ea typeface="宋体" pitchFamily="2" charset="-122"/>
                <a:cs typeface="华文中宋"/>
              </a:rPr>
              <a:t>，</a:t>
            </a:r>
            <a:r>
              <a:rPr sz="2800" spc="-26" dirty="0" err="1">
                <a:solidFill>
                  <a:srgbClr val="FF0000"/>
                </a:solidFill>
                <a:latin typeface="宋体" pitchFamily="2" charset="-122"/>
                <a:ea typeface="宋体" pitchFamily="2" charset="-122"/>
                <a:cs typeface="华文中宋"/>
              </a:rPr>
              <a:t>每个设备都</a:t>
            </a:r>
            <a:r>
              <a:rPr sz="2800" spc="-22" dirty="0" err="1">
                <a:solidFill>
                  <a:srgbClr val="FF0000"/>
                </a:solidFill>
                <a:latin typeface="宋体" pitchFamily="2" charset="-122"/>
                <a:ea typeface="宋体" pitchFamily="2" charset="-122"/>
                <a:cs typeface="华文中宋"/>
              </a:rPr>
              <a:t>有唯一的地址</a:t>
            </a:r>
            <a:endParaRPr sz="2800" dirty="0">
              <a:solidFill>
                <a:srgbClr val="FF0000"/>
              </a:solidFill>
              <a:latin typeface="宋体" pitchFamily="2" charset="-122"/>
              <a:ea typeface="宋体" pitchFamily="2" charset="-122"/>
              <a:cs typeface="华文中宋"/>
            </a:endParaRPr>
          </a:p>
          <a:p>
            <a:pPr eaLnBrk="0" fontAlgn="base" hangingPunct="0">
              <a:lnSpc>
                <a:spcPts val="570"/>
              </a:lnSpc>
              <a:spcBef>
                <a:spcPts val="18"/>
              </a:spcBef>
              <a:spcAft>
                <a:spcPct val="0"/>
              </a:spcAft>
            </a:pPr>
            <a:endParaRPr sz="2400" dirty="0">
              <a:solidFill>
                <a:srgbClr val="000000"/>
              </a:solidFill>
              <a:latin typeface="宋体" pitchFamily="2" charset="-122"/>
              <a:ea typeface="宋体" pitchFamily="2" charset="-122"/>
            </a:endParaRPr>
          </a:p>
        </p:txBody>
      </p:sp>
      <p:sp>
        <p:nvSpPr>
          <p:cNvPr id="5" name="Date Placeholder 4"/>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marL="22255">
              <a:spcAft>
                <a:spcPct val="0"/>
              </a:spcAft>
              <a:buClr>
                <a:srgbClr val="FFFFFF"/>
              </a:buClr>
            </a:pPr>
            <a:fld id="{915BC6D6-9112-4DAC-954B-372D617F1878}" type="datetime4">
              <a:rPr lang="en-US" altLang="zh-CN" b="1">
                <a:solidFill>
                  <a:srgbClr val="FFFFFF"/>
                </a:solidFill>
              </a:rPr>
              <a:pPr marL="22255">
                <a:spcAft>
                  <a:spcPct val="0"/>
                </a:spcAft>
                <a:buClr>
                  <a:srgbClr val="FFFFFF"/>
                </a:buClr>
              </a:pPr>
              <a:t>June 11, 2021</a:t>
            </a:fld>
            <a:endParaRPr lang="en-US" altLang="zh-CN" b="1" dirty="0">
              <a:solidFill>
                <a:srgbClr val="FFFFFF"/>
              </a:solidFill>
            </a:endParaRPr>
          </a:p>
        </p:txBody>
      </p:sp>
      <p:sp>
        <p:nvSpPr>
          <p:cNvPr id="6" name="Footer Placeholder 5"/>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marL="22255">
              <a:spcAft>
                <a:spcPct val="0"/>
              </a:spcAft>
              <a:buClr>
                <a:srgbClr val="FFFFFF"/>
              </a:buClr>
            </a:pPr>
            <a:endParaRPr lang="zh-CN" altLang="en-US" b="1" dirty="0">
              <a:solidFill>
                <a:srgbClr val="FFFFFF"/>
              </a:solidFill>
            </a:endParaRPr>
          </a:p>
        </p:txBody>
      </p:sp>
      <p:sp>
        <p:nvSpPr>
          <p:cNvPr id="7"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6928935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1" y="1124744"/>
            <a:ext cx="8012517" cy="504056"/>
          </a:xfrm>
          <a:prstGeom prst="rect">
            <a:avLst/>
          </a:prstGeom>
        </p:spPr>
        <p:txBody>
          <a:bodyPr vert="horz" wrap="square" lIns="0" tIns="153117" rIns="0" bIns="0" numCol="1" rtlCol="0" anchor="ctr" anchorCtr="0" compatLnSpc="1">
            <a:prstTxWarp prst="textNoShape">
              <a:avLst/>
            </a:prstTxWarp>
            <a:noAutofit/>
          </a:bodyPr>
          <a:lstStyle/>
          <a:p>
            <a:pPr marL="440101"/>
            <a:r>
              <a:rPr sz="2400" b="0" dirty="0">
                <a:latin typeface="宋体" pitchFamily="2" charset="-122"/>
                <a:ea typeface="宋体" pitchFamily="2" charset="-122"/>
                <a:cs typeface="Arial"/>
              </a:rPr>
              <a:t>I2C</a:t>
            </a:r>
            <a:r>
              <a:rPr sz="2400" b="0" dirty="0">
                <a:latin typeface="宋体" pitchFamily="2" charset="-122"/>
                <a:ea typeface="宋体" pitchFamily="2" charset="-122"/>
                <a:cs typeface="华文中宋"/>
              </a:rPr>
              <a:t>总线是多主系统：系统可以有多</a:t>
            </a:r>
            <a:r>
              <a:rPr sz="2400" b="0" spc="-4" dirty="0">
                <a:latin typeface="宋体" pitchFamily="2" charset="-122"/>
                <a:ea typeface="宋体" pitchFamily="2" charset="-122"/>
                <a:cs typeface="华文中宋"/>
              </a:rPr>
              <a:t>个</a:t>
            </a:r>
            <a:r>
              <a:rPr sz="2400" b="0" spc="-4" dirty="0">
                <a:latin typeface="宋体" pitchFamily="2" charset="-122"/>
                <a:ea typeface="宋体" pitchFamily="2" charset="-122"/>
                <a:cs typeface="Arial"/>
              </a:rPr>
              <a:t>I2</a:t>
            </a:r>
            <a:r>
              <a:rPr sz="2400" b="0" dirty="0">
                <a:latin typeface="宋体" pitchFamily="2" charset="-122"/>
                <a:ea typeface="宋体" pitchFamily="2" charset="-122"/>
                <a:cs typeface="Arial"/>
              </a:rPr>
              <a:t>C</a:t>
            </a:r>
            <a:r>
              <a:rPr sz="2400" b="0" dirty="0">
                <a:latin typeface="宋体" pitchFamily="2" charset="-122"/>
                <a:ea typeface="宋体" pitchFamily="2" charset="-122"/>
                <a:cs typeface="华文中宋"/>
              </a:rPr>
              <a:t>节点设备组</a:t>
            </a:r>
            <a:r>
              <a:rPr lang="zh-CN" altLang="en-US" sz="2400" b="0" dirty="0">
                <a:latin typeface="宋体" pitchFamily="2" charset="-122"/>
                <a:ea typeface="宋体" pitchFamily="2" charset="-122"/>
                <a:cs typeface="华文中宋"/>
              </a:rPr>
              <a:t>成</a:t>
            </a:r>
            <a:endParaRPr sz="2400" b="0" dirty="0">
              <a:latin typeface="宋体" pitchFamily="2" charset="-122"/>
              <a:ea typeface="宋体" pitchFamily="2" charset="-122"/>
              <a:cs typeface="华文中宋"/>
            </a:endParaRPr>
          </a:p>
        </p:txBody>
      </p:sp>
      <p:sp>
        <p:nvSpPr>
          <p:cNvPr id="64" name="object 64"/>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srgbClr val="FFFFFF"/>
                </a:solidFill>
              </a:rPr>
              <a:pPr marL="22255" eaLnBrk="0" fontAlgn="base" hangingPunct="0">
                <a:spcAft>
                  <a:spcPct val="0"/>
                </a:spcAft>
                <a:buClr>
                  <a:srgbClr val="FFFFFF"/>
                </a:buClr>
              </a:pPr>
              <a:t>151</a:t>
            </a:fld>
            <a:endParaRPr lang="en-US" altLang="zh-CN" b="1" dirty="0">
              <a:solidFill>
                <a:srgbClr val="FFFFFF"/>
              </a:solidFill>
            </a:endParaRPr>
          </a:p>
        </p:txBody>
      </p:sp>
      <p:sp>
        <p:nvSpPr>
          <p:cNvPr id="3" name="object 3"/>
          <p:cNvSpPr txBox="1"/>
          <p:nvPr/>
        </p:nvSpPr>
        <p:spPr>
          <a:xfrm>
            <a:off x="1775521" y="1988840"/>
            <a:ext cx="7760997" cy="2016225"/>
          </a:xfrm>
          <a:prstGeom prst="rect">
            <a:avLst/>
          </a:prstGeom>
        </p:spPr>
        <p:txBody>
          <a:bodyPr vert="horz" wrap="square" lIns="0" tIns="0" rIns="0" bIns="0" rtlCol="0">
            <a:noAutofit/>
          </a:bodyPr>
          <a:lstStyle/>
          <a:p>
            <a:pPr marL="11128" marR="28932" indent="515771" eaLnBrk="0" fontAlgn="base" hangingPunct="0">
              <a:lnSpc>
                <a:spcPts val="2515"/>
              </a:lnSpc>
              <a:spcBef>
                <a:spcPts val="9"/>
              </a:spcBef>
              <a:spcAft>
                <a:spcPct val="0"/>
              </a:spcAft>
            </a:pPr>
            <a:r>
              <a:rPr sz="2400" dirty="0">
                <a:solidFill>
                  <a:srgbClr val="000000"/>
                </a:solidFill>
                <a:latin typeface="宋体" pitchFamily="2" charset="-122"/>
                <a:ea typeface="宋体" pitchFamily="2" charset="-122"/>
                <a:cs typeface="华文中宋"/>
              </a:rPr>
              <a:t>主</a:t>
            </a:r>
            <a:r>
              <a:rPr sz="2400" spc="-4" dirty="0">
                <a:solidFill>
                  <a:srgbClr val="000000"/>
                </a:solidFill>
                <a:latin typeface="宋体" pitchFamily="2" charset="-122"/>
                <a:ea typeface="宋体" pitchFamily="2" charset="-122"/>
                <a:cs typeface="Arial"/>
              </a:rPr>
              <a:t>I2</a:t>
            </a:r>
            <a:r>
              <a:rPr sz="2400" spc="4" dirty="0">
                <a:solidFill>
                  <a:srgbClr val="000000"/>
                </a:solidFill>
                <a:latin typeface="宋体" pitchFamily="2" charset="-122"/>
                <a:ea typeface="宋体" pitchFamily="2" charset="-122"/>
                <a:cs typeface="Arial"/>
              </a:rPr>
              <a:t>C</a:t>
            </a:r>
            <a:r>
              <a:rPr sz="2400" dirty="0">
                <a:solidFill>
                  <a:srgbClr val="000000"/>
                </a:solidFill>
                <a:latin typeface="宋体" pitchFamily="2" charset="-122"/>
                <a:ea typeface="宋体" pitchFamily="2" charset="-122"/>
                <a:cs typeface="华文中宋"/>
              </a:rPr>
              <a:t>设备发出时钟信号、地址信号和控制信号，选择通信的从</a:t>
            </a:r>
            <a:r>
              <a:rPr sz="2400" spc="-4" dirty="0">
                <a:solidFill>
                  <a:srgbClr val="000000"/>
                </a:solidFill>
                <a:latin typeface="宋体" pitchFamily="2" charset="-122"/>
                <a:ea typeface="宋体" pitchFamily="2" charset="-122"/>
                <a:cs typeface="Arial"/>
              </a:rPr>
              <a:t>I</a:t>
            </a:r>
            <a:r>
              <a:rPr lang="en-US" sz="2400" spc="-4" dirty="0">
                <a:solidFill>
                  <a:srgbClr val="000000"/>
                </a:solidFill>
                <a:latin typeface="宋体" pitchFamily="2" charset="-122"/>
                <a:ea typeface="宋体" pitchFamily="2" charset="-122"/>
                <a:cs typeface="Arial"/>
              </a:rPr>
              <a:t>2</a:t>
            </a:r>
            <a:r>
              <a:rPr sz="2400" spc="-9" dirty="0">
                <a:solidFill>
                  <a:srgbClr val="000000"/>
                </a:solidFill>
                <a:latin typeface="宋体" pitchFamily="2" charset="-122"/>
                <a:ea typeface="宋体" pitchFamily="2" charset="-122"/>
                <a:cs typeface="Arial"/>
              </a:rPr>
              <a:t>C</a:t>
            </a:r>
            <a:r>
              <a:rPr sz="2400" dirty="0">
                <a:solidFill>
                  <a:srgbClr val="000000"/>
                </a:solidFill>
                <a:latin typeface="宋体" pitchFamily="2" charset="-122"/>
                <a:ea typeface="宋体" pitchFamily="2" charset="-122"/>
                <a:cs typeface="华文中宋"/>
              </a:rPr>
              <a:t>设备并控制收发。</a:t>
            </a:r>
          </a:p>
          <a:p>
            <a:pPr marL="11128" marR="45067" indent="515771" eaLnBrk="0" fontAlgn="base" hangingPunct="0">
              <a:lnSpc>
                <a:spcPts val="2515"/>
              </a:lnSpc>
              <a:spcBef>
                <a:spcPts val="4"/>
              </a:spcBef>
              <a:spcAft>
                <a:spcPct val="0"/>
              </a:spcAft>
            </a:pPr>
            <a:r>
              <a:rPr sz="2400" dirty="0" err="1">
                <a:solidFill>
                  <a:srgbClr val="000000"/>
                </a:solidFill>
                <a:latin typeface="宋体" pitchFamily="2" charset="-122"/>
                <a:ea typeface="宋体" pitchFamily="2" charset="-122"/>
                <a:cs typeface="华文中宋"/>
              </a:rPr>
              <a:t>系统要求</a:t>
            </a:r>
            <a:r>
              <a:rPr sz="2400" spc="4" dirty="0">
                <a:solidFill>
                  <a:srgbClr val="000000"/>
                </a:solidFill>
                <a:latin typeface="宋体" pitchFamily="2" charset="-122"/>
                <a:ea typeface="宋体" pitchFamily="2" charset="-122"/>
                <a:cs typeface="华文中宋"/>
              </a:rPr>
              <a:t>：</a:t>
            </a:r>
            <a:endParaRPr lang="en-US" sz="2400" spc="4" dirty="0">
              <a:solidFill>
                <a:srgbClr val="000000"/>
              </a:solidFill>
              <a:latin typeface="宋体" pitchFamily="2" charset="-122"/>
              <a:ea typeface="宋体" pitchFamily="2" charset="-122"/>
              <a:cs typeface="华文中宋"/>
            </a:endParaRPr>
          </a:p>
          <a:p>
            <a:pPr marL="11128" marR="45067" indent="515771" eaLnBrk="0" fontAlgn="base" hangingPunct="0">
              <a:lnSpc>
                <a:spcPts val="2515"/>
              </a:lnSpc>
              <a:spcBef>
                <a:spcPts val="4"/>
              </a:spcBef>
              <a:spcAft>
                <a:spcPct val="0"/>
              </a:spcAft>
            </a:pPr>
            <a:r>
              <a:rPr sz="2400" spc="-4" dirty="0">
                <a:solidFill>
                  <a:srgbClr val="000000"/>
                </a:solidFill>
                <a:latin typeface="宋体" pitchFamily="2" charset="-122"/>
                <a:ea typeface="宋体" pitchFamily="2" charset="-122"/>
                <a:cs typeface="Arial"/>
              </a:rPr>
              <a:t>1</a:t>
            </a:r>
            <a:r>
              <a:rPr lang="en-US" altLang="zh-CN" sz="2400" dirty="0">
                <a:solidFill>
                  <a:srgbClr val="000000"/>
                </a:solidFill>
                <a:latin typeface="宋体" pitchFamily="2" charset="-122"/>
                <a:ea typeface="宋体" pitchFamily="2" charset="-122"/>
                <a:cs typeface="Arial"/>
              </a:rPr>
              <a:t>) </a:t>
            </a:r>
            <a:r>
              <a:rPr sz="2400" dirty="0">
                <a:solidFill>
                  <a:srgbClr val="000000"/>
                </a:solidFill>
                <a:latin typeface="宋体" pitchFamily="2" charset="-122"/>
                <a:ea typeface="宋体" pitchFamily="2" charset="-122"/>
                <a:cs typeface="华文中宋"/>
              </a:rPr>
              <a:t>各个节点设备必须具有</a:t>
            </a:r>
            <a:r>
              <a:rPr sz="2400" spc="-4" dirty="0">
                <a:solidFill>
                  <a:srgbClr val="000000"/>
                </a:solidFill>
                <a:latin typeface="宋体" pitchFamily="2" charset="-122"/>
                <a:ea typeface="宋体" pitchFamily="2" charset="-122"/>
                <a:cs typeface="Arial"/>
              </a:rPr>
              <a:t>I</a:t>
            </a:r>
            <a:r>
              <a:rPr lang="en-US" sz="2400" spc="-4" dirty="0">
                <a:solidFill>
                  <a:srgbClr val="000000"/>
                </a:solidFill>
                <a:latin typeface="宋体" pitchFamily="2" charset="-122"/>
                <a:ea typeface="宋体" pitchFamily="2" charset="-122"/>
                <a:cs typeface="Arial"/>
              </a:rPr>
              <a:t>2</a:t>
            </a:r>
            <a:r>
              <a:rPr sz="2400" dirty="0">
                <a:solidFill>
                  <a:srgbClr val="000000"/>
                </a:solidFill>
                <a:latin typeface="宋体" pitchFamily="2" charset="-122"/>
                <a:ea typeface="宋体" pitchFamily="2" charset="-122"/>
                <a:cs typeface="Arial"/>
              </a:rPr>
              <a:t>C</a:t>
            </a:r>
            <a:r>
              <a:rPr sz="2400" dirty="0">
                <a:solidFill>
                  <a:srgbClr val="000000"/>
                </a:solidFill>
                <a:latin typeface="宋体" pitchFamily="2" charset="-122"/>
                <a:ea typeface="宋体" pitchFamily="2" charset="-122"/>
                <a:cs typeface="华文中宋"/>
              </a:rPr>
              <a:t>接口功能</a:t>
            </a:r>
            <a:r>
              <a:rPr lang="en-US" sz="2400" spc="4" dirty="0">
                <a:solidFill>
                  <a:srgbClr val="000000"/>
                </a:solidFill>
                <a:latin typeface="宋体" pitchFamily="2" charset="-122"/>
                <a:ea typeface="宋体" pitchFamily="2" charset="-122"/>
                <a:cs typeface="华文中宋"/>
              </a:rPr>
              <a:t>; </a:t>
            </a:r>
          </a:p>
          <a:p>
            <a:pPr marL="11128" marR="45067" indent="515771" eaLnBrk="0" fontAlgn="base" hangingPunct="0">
              <a:lnSpc>
                <a:spcPts val="2515"/>
              </a:lnSpc>
              <a:spcBef>
                <a:spcPts val="4"/>
              </a:spcBef>
              <a:spcAft>
                <a:spcPct val="0"/>
              </a:spcAft>
            </a:pPr>
            <a:r>
              <a:rPr sz="2400" spc="-4" dirty="0">
                <a:solidFill>
                  <a:srgbClr val="000000"/>
                </a:solidFill>
                <a:latin typeface="宋体" pitchFamily="2" charset="-122"/>
                <a:ea typeface="宋体" pitchFamily="2" charset="-122"/>
                <a:cs typeface="Arial"/>
              </a:rPr>
              <a:t>2</a:t>
            </a:r>
            <a:r>
              <a:rPr lang="en-US" sz="2400" dirty="0">
                <a:solidFill>
                  <a:srgbClr val="000000"/>
                </a:solidFill>
                <a:latin typeface="宋体" pitchFamily="2" charset="-122"/>
                <a:ea typeface="宋体" pitchFamily="2" charset="-122"/>
                <a:cs typeface="Arial"/>
              </a:rPr>
              <a:t>)</a:t>
            </a:r>
            <a:r>
              <a:rPr sz="2400" spc="-9" dirty="0">
                <a:solidFill>
                  <a:srgbClr val="000000"/>
                </a:solidFill>
                <a:latin typeface="宋体" pitchFamily="2" charset="-122"/>
                <a:ea typeface="宋体" pitchFamily="2" charset="-122"/>
                <a:cs typeface="Arial"/>
              </a:rPr>
              <a:t> </a:t>
            </a:r>
            <a:r>
              <a:rPr sz="2400" dirty="0" err="1">
                <a:solidFill>
                  <a:srgbClr val="000000"/>
                </a:solidFill>
                <a:latin typeface="宋体" pitchFamily="2" charset="-122"/>
                <a:ea typeface="宋体" pitchFamily="2" charset="-122"/>
                <a:cs typeface="华文中宋"/>
              </a:rPr>
              <a:t>各个节点设备必须共地</a:t>
            </a:r>
            <a:r>
              <a:rPr sz="2400" spc="4" dirty="0">
                <a:solidFill>
                  <a:srgbClr val="000000"/>
                </a:solidFill>
                <a:latin typeface="宋体" pitchFamily="2" charset="-122"/>
                <a:ea typeface="宋体" pitchFamily="2" charset="-122"/>
                <a:cs typeface="华文中宋"/>
              </a:rPr>
              <a:t>；</a:t>
            </a:r>
            <a:endParaRPr lang="en-US" sz="2400" spc="4" dirty="0">
              <a:solidFill>
                <a:srgbClr val="000000"/>
              </a:solidFill>
              <a:latin typeface="宋体" pitchFamily="2" charset="-122"/>
              <a:ea typeface="宋体" pitchFamily="2" charset="-122"/>
              <a:cs typeface="华文中宋"/>
            </a:endParaRPr>
          </a:p>
          <a:p>
            <a:pPr marL="11128" marR="45067" indent="515771" eaLnBrk="0" fontAlgn="base" hangingPunct="0">
              <a:lnSpc>
                <a:spcPts val="2515"/>
              </a:lnSpc>
              <a:spcBef>
                <a:spcPts val="4"/>
              </a:spcBef>
              <a:spcAft>
                <a:spcPct val="0"/>
              </a:spcAft>
            </a:pPr>
            <a:r>
              <a:rPr sz="2400" spc="-4" dirty="0">
                <a:solidFill>
                  <a:srgbClr val="000000"/>
                </a:solidFill>
                <a:latin typeface="宋体" pitchFamily="2" charset="-122"/>
                <a:ea typeface="宋体" pitchFamily="2" charset="-122"/>
                <a:cs typeface="Arial"/>
              </a:rPr>
              <a:t>3</a:t>
            </a:r>
            <a:r>
              <a:rPr lang="en-US" sz="2400" dirty="0">
                <a:solidFill>
                  <a:srgbClr val="000000"/>
                </a:solidFill>
                <a:latin typeface="宋体" pitchFamily="2" charset="-122"/>
                <a:ea typeface="宋体" pitchFamily="2" charset="-122"/>
                <a:cs typeface="Arial"/>
              </a:rPr>
              <a:t>)</a:t>
            </a:r>
            <a:r>
              <a:rPr sz="2400" spc="-9" dirty="0">
                <a:solidFill>
                  <a:srgbClr val="000000"/>
                </a:solidFill>
                <a:latin typeface="宋体" pitchFamily="2" charset="-122"/>
                <a:ea typeface="宋体" pitchFamily="2" charset="-122"/>
                <a:cs typeface="Arial"/>
              </a:rPr>
              <a:t> </a:t>
            </a:r>
            <a:r>
              <a:rPr sz="2400" dirty="0" err="1">
                <a:solidFill>
                  <a:srgbClr val="000000"/>
                </a:solidFill>
                <a:latin typeface="宋体" pitchFamily="2" charset="-122"/>
                <a:ea typeface="宋体" pitchFamily="2" charset="-122"/>
                <a:cs typeface="华文中宋"/>
              </a:rPr>
              <a:t>两根信号线必须接上拉电阻</a:t>
            </a:r>
            <a:r>
              <a:rPr sz="2400" dirty="0">
                <a:solidFill>
                  <a:srgbClr val="000000"/>
                </a:solidFill>
                <a:latin typeface="华文中宋"/>
                <a:ea typeface="仿宋_GB2312" pitchFamily="49" charset="-122"/>
                <a:cs typeface="华文中宋"/>
              </a:rPr>
              <a:t>。</a:t>
            </a:r>
          </a:p>
        </p:txBody>
      </p:sp>
      <p:sp>
        <p:nvSpPr>
          <p:cNvPr id="4" name="object 4"/>
          <p:cNvSpPr/>
          <p:nvPr/>
        </p:nvSpPr>
        <p:spPr>
          <a:xfrm>
            <a:off x="4945408" y="5500095"/>
            <a:ext cx="478920" cy="211263"/>
          </a:xfrm>
          <a:custGeom>
            <a:avLst/>
            <a:gdLst/>
            <a:ahLst/>
            <a:cxnLst/>
            <a:rect l="l" t="t" r="r" b="b"/>
            <a:pathLst>
              <a:path w="560070" h="233172">
                <a:moveTo>
                  <a:pt x="0" y="0"/>
                </a:moveTo>
                <a:lnTo>
                  <a:pt x="0" y="233172"/>
                </a:lnTo>
                <a:lnTo>
                  <a:pt x="560070" y="233172"/>
                </a:lnTo>
                <a:lnTo>
                  <a:pt x="560070" y="0"/>
                </a:lnTo>
                <a:lnTo>
                  <a:pt x="0" y="0"/>
                </a:lnTo>
                <a:close/>
              </a:path>
            </a:pathLst>
          </a:custGeom>
          <a:ln w="3949">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 name="object 5"/>
          <p:cNvSpPr txBox="1"/>
          <p:nvPr/>
        </p:nvSpPr>
        <p:spPr>
          <a:xfrm>
            <a:off x="5044662" y="5500325"/>
            <a:ext cx="280184" cy="190436"/>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9" dirty="0">
                <a:solidFill>
                  <a:srgbClr val="9900CC"/>
                </a:solidFill>
                <a:latin typeface="Times New Roman"/>
                <a:ea typeface="仿宋_GB2312" pitchFamily="49" charset="-122"/>
                <a:cs typeface="Times New Roman"/>
              </a:rPr>
              <a:t>I</a:t>
            </a:r>
            <a:r>
              <a:rPr lang="en-US" sz="1100" b="1" spc="-9" dirty="0">
                <a:solidFill>
                  <a:srgbClr val="9900CC"/>
                </a:solidFill>
                <a:latin typeface="Times New Roman"/>
                <a:ea typeface="仿宋_GB2312" pitchFamily="49" charset="-122"/>
                <a:cs typeface="Times New Roman"/>
              </a:rPr>
              <a:t>2</a:t>
            </a:r>
            <a:r>
              <a:rPr sz="1100" b="1" spc="-9" dirty="0">
                <a:solidFill>
                  <a:srgbClr val="9900CC"/>
                </a:solidFill>
                <a:latin typeface="Times New Roman"/>
                <a:ea typeface="仿宋_GB2312" pitchFamily="49" charset="-122"/>
                <a:cs typeface="Times New Roman"/>
              </a:rPr>
              <a:t>C1</a:t>
            </a:r>
            <a:endParaRPr sz="1100" b="1" dirty="0">
              <a:solidFill>
                <a:srgbClr val="9900CC"/>
              </a:solidFill>
              <a:latin typeface="Times New Roman"/>
              <a:ea typeface="仿宋_GB2312" pitchFamily="49" charset="-122"/>
              <a:cs typeface="Times New Roman"/>
            </a:endParaRPr>
          </a:p>
        </p:txBody>
      </p:sp>
      <p:sp>
        <p:nvSpPr>
          <p:cNvPr id="6" name="object 6"/>
          <p:cNvSpPr/>
          <p:nvPr/>
        </p:nvSpPr>
        <p:spPr>
          <a:xfrm>
            <a:off x="5822451" y="5500095"/>
            <a:ext cx="518666" cy="211263"/>
          </a:xfrm>
          <a:custGeom>
            <a:avLst/>
            <a:gdLst/>
            <a:ahLst/>
            <a:cxnLst/>
            <a:rect l="l" t="t" r="r" b="b"/>
            <a:pathLst>
              <a:path w="606551" h="233172">
                <a:moveTo>
                  <a:pt x="0" y="0"/>
                </a:moveTo>
                <a:lnTo>
                  <a:pt x="0" y="233172"/>
                </a:lnTo>
                <a:lnTo>
                  <a:pt x="606551" y="233172"/>
                </a:lnTo>
                <a:lnTo>
                  <a:pt x="606551" y="0"/>
                </a:lnTo>
                <a:lnTo>
                  <a:pt x="0" y="0"/>
                </a:lnTo>
                <a:close/>
              </a:path>
            </a:pathLst>
          </a:custGeom>
          <a:ln w="3949">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7" name="object 7"/>
          <p:cNvSpPr txBox="1"/>
          <p:nvPr/>
        </p:nvSpPr>
        <p:spPr>
          <a:xfrm>
            <a:off x="5924311" y="5500325"/>
            <a:ext cx="314936" cy="190436"/>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9" dirty="0">
                <a:solidFill>
                  <a:srgbClr val="9900CC"/>
                </a:solidFill>
                <a:latin typeface="Times New Roman"/>
                <a:ea typeface="仿宋_GB2312" pitchFamily="49" charset="-122"/>
                <a:cs typeface="Times New Roman"/>
              </a:rPr>
              <a:t>I</a:t>
            </a:r>
            <a:r>
              <a:rPr lang="en-US" sz="1100" b="1" spc="-9" dirty="0">
                <a:solidFill>
                  <a:srgbClr val="9900CC"/>
                </a:solidFill>
                <a:latin typeface="Times New Roman"/>
                <a:ea typeface="仿宋_GB2312" pitchFamily="49" charset="-122"/>
                <a:cs typeface="Times New Roman"/>
              </a:rPr>
              <a:t>2</a:t>
            </a:r>
            <a:r>
              <a:rPr sz="1100" b="1" spc="-9" dirty="0">
                <a:solidFill>
                  <a:srgbClr val="9900CC"/>
                </a:solidFill>
                <a:latin typeface="Times New Roman"/>
                <a:ea typeface="仿宋_GB2312" pitchFamily="49" charset="-122"/>
                <a:cs typeface="Times New Roman"/>
              </a:rPr>
              <a:t>C</a:t>
            </a:r>
            <a:r>
              <a:rPr sz="1100" b="1" spc="-4" dirty="0">
                <a:solidFill>
                  <a:srgbClr val="9900CC"/>
                </a:solidFill>
                <a:latin typeface="Times New Roman"/>
                <a:ea typeface="仿宋_GB2312" pitchFamily="49" charset="-122"/>
                <a:cs typeface="Times New Roman"/>
              </a:rPr>
              <a:t> </a:t>
            </a:r>
            <a:r>
              <a:rPr sz="1100" b="1" spc="-9" dirty="0">
                <a:solidFill>
                  <a:srgbClr val="9900CC"/>
                </a:solidFill>
                <a:latin typeface="Times New Roman"/>
                <a:ea typeface="仿宋_GB2312" pitchFamily="49" charset="-122"/>
                <a:cs typeface="Times New Roman"/>
              </a:rPr>
              <a:t>2</a:t>
            </a:r>
            <a:endParaRPr sz="1100" b="1" dirty="0">
              <a:solidFill>
                <a:srgbClr val="9900CC"/>
              </a:solidFill>
              <a:latin typeface="Times New Roman"/>
              <a:ea typeface="仿宋_GB2312" pitchFamily="49" charset="-122"/>
              <a:cs typeface="Times New Roman"/>
            </a:endParaRPr>
          </a:p>
        </p:txBody>
      </p:sp>
      <p:sp>
        <p:nvSpPr>
          <p:cNvPr id="8" name="object 8"/>
          <p:cNvSpPr/>
          <p:nvPr/>
        </p:nvSpPr>
        <p:spPr>
          <a:xfrm>
            <a:off x="7676218" y="5500095"/>
            <a:ext cx="458720" cy="211263"/>
          </a:xfrm>
          <a:custGeom>
            <a:avLst/>
            <a:gdLst/>
            <a:ahLst/>
            <a:cxnLst/>
            <a:rect l="l" t="t" r="r" b="b"/>
            <a:pathLst>
              <a:path w="536448" h="233172">
                <a:moveTo>
                  <a:pt x="0" y="0"/>
                </a:moveTo>
                <a:lnTo>
                  <a:pt x="0" y="233172"/>
                </a:lnTo>
                <a:lnTo>
                  <a:pt x="536448" y="233172"/>
                </a:lnTo>
                <a:lnTo>
                  <a:pt x="536448" y="0"/>
                </a:lnTo>
                <a:lnTo>
                  <a:pt x="0" y="0"/>
                </a:lnTo>
                <a:close/>
              </a:path>
            </a:pathLst>
          </a:custGeom>
          <a:ln w="3949">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9" name="object 9"/>
          <p:cNvSpPr txBox="1"/>
          <p:nvPr/>
        </p:nvSpPr>
        <p:spPr>
          <a:xfrm>
            <a:off x="7748115" y="5500325"/>
            <a:ext cx="314936" cy="190436"/>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9" dirty="0">
                <a:solidFill>
                  <a:srgbClr val="9900CC"/>
                </a:solidFill>
                <a:latin typeface="Times New Roman"/>
                <a:ea typeface="仿宋_GB2312" pitchFamily="49" charset="-122"/>
                <a:cs typeface="Times New Roman"/>
              </a:rPr>
              <a:t>I</a:t>
            </a:r>
            <a:r>
              <a:rPr lang="en-US" sz="1100" b="1" spc="-9" dirty="0">
                <a:solidFill>
                  <a:srgbClr val="9900CC"/>
                </a:solidFill>
                <a:latin typeface="Times New Roman"/>
                <a:ea typeface="仿宋_GB2312" pitchFamily="49" charset="-122"/>
                <a:cs typeface="Times New Roman"/>
              </a:rPr>
              <a:t>2</a:t>
            </a:r>
            <a:r>
              <a:rPr sz="1100" b="1" spc="-9" dirty="0">
                <a:solidFill>
                  <a:srgbClr val="9900CC"/>
                </a:solidFill>
                <a:latin typeface="Times New Roman"/>
                <a:ea typeface="仿宋_GB2312" pitchFamily="49" charset="-122"/>
                <a:cs typeface="Times New Roman"/>
              </a:rPr>
              <a:t>C</a:t>
            </a:r>
            <a:r>
              <a:rPr sz="1100" b="1" spc="-4" dirty="0">
                <a:solidFill>
                  <a:srgbClr val="9900CC"/>
                </a:solidFill>
                <a:latin typeface="Times New Roman"/>
                <a:ea typeface="仿宋_GB2312" pitchFamily="49" charset="-122"/>
                <a:cs typeface="Times New Roman"/>
              </a:rPr>
              <a:t> </a:t>
            </a:r>
            <a:r>
              <a:rPr sz="1100" b="1" spc="-9" dirty="0">
                <a:solidFill>
                  <a:srgbClr val="9900CC"/>
                </a:solidFill>
                <a:latin typeface="Times New Roman"/>
                <a:ea typeface="仿宋_GB2312" pitchFamily="49" charset="-122"/>
                <a:cs typeface="Times New Roman"/>
              </a:rPr>
              <a:t>n</a:t>
            </a:r>
            <a:endParaRPr sz="1100" b="1" dirty="0">
              <a:solidFill>
                <a:srgbClr val="9900CC"/>
              </a:solidFill>
              <a:latin typeface="Times New Roman"/>
              <a:ea typeface="仿宋_GB2312" pitchFamily="49" charset="-122"/>
              <a:cs typeface="Times New Roman"/>
            </a:endParaRPr>
          </a:p>
        </p:txBody>
      </p:sp>
      <p:sp>
        <p:nvSpPr>
          <p:cNvPr id="10" name="object 10"/>
          <p:cNvSpPr txBox="1"/>
          <p:nvPr/>
        </p:nvSpPr>
        <p:spPr>
          <a:xfrm>
            <a:off x="6096001" y="4437113"/>
            <a:ext cx="382723" cy="201367"/>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13" dirty="0">
                <a:solidFill>
                  <a:srgbClr val="9900CC"/>
                </a:solidFill>
                <a:latin typeface="Times New Roman"/>
                <a:ea typeface="仿宋_GB2312" pitchFamily="49" charset="-122"/>
                <a:cs typeface="Times New Roman"/>
              </a:rPr>
              <a:t>R</a:t>
            </a:r>
            <a:r>
              <a:rPr sz="1100" b="1" spc="19" baseline="-13888" dirty="0">
                <a:solidFill>
                  <a:srgbClr val="9900CC"/>
                </a:solidFill>
                <a:latin typeface="Times New Roman"/>
                <a:ea typeface="仿宋_GB2312" pitchFamily="49" charset="-122"/>
                <a:cs typeface="Times New Roman"/>
              </a:rPr>
              <a:t>P</a:t>
            </a:r>
            <a:endParaRPr sz="1100" b="1" baseline="-13888" dirty="0">
              <a:solidFill>
                <a:srgbClr val="9900CC"/>
              </a:solidFill>
              <a:latin typeface="Times New Roman"/>
              <a:ea typeface="仿宋_GB2312" pitchFamily="49" charset="-122"/>
              <a:cs typeface="Times New Roman"/>
            </a:endParaRPr>
          </a:p>
        </p:txBody>
      </p:sp>
      <p:sp>
        <p:nvSpPr>
          <p:cNvPr id="11" name="object 11"/>
          <p:cNvSpPr/>
          <p:nvPr/>
        </p:nvSpPr>
        <p:spPr>
          <a:xfrm>
            <a:off x="4746673" y="4940178"/>
            <a:ext cx="3787050" cy="63517"/>
          </a:xfrm>
          <a:custGeom>
            <a:avLst/>
            <a:gdLst/>
            <a:ahLst/>
            <a:cxnLst/>
            <a:rect l="l" t="t" r="r" b="b"/>
            <a:pathLst>
              <a:path w="4428744" h="70104">
                <a:moveTo>
                  <a:pt x="69342" y="70104"/>
                </a:moveTo>
                <a:lnTo>
                  <a:pt x="69342" y="0"/>
                </a:lnTo>
                <a:lnTo>
                  <a:pt x="0" y="35052"/>
                </a:lnTo>
                <a:lnTo>
                  <a:pt x="69342" y="70104"/>
                </a:lnTo>
                <a:close/>
              </a:path>
              <a:path w="4428744" h="70104">
                <a:moveTo>
                  <a:pt x="4428744" y="35051"/>
                </a:moveTo>
                <a:lnTo>
                  <a:pt x="4358640" y="0"/>
                </a:lnTo>
                <a:lnTo>
                  <a:pt x="4358640" y="70103"/>
                </a:lnTo>
                <a:lnTo>
                  <a:pt x="4428744" y="35051"/>
                </a:lnTo>
                <a:close/>
              </a:path>
            </a:pathLst>
          </a:custGeom>
          <a:solidFill>
            <a:srgbClr val="000000"/>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2" name="object 12"/>
          <p:cNvSpPr/>
          <p:nvPr/>
        </p:nvSpPr>
        <p:spPr>
          <a:xfrm>
            <a:off x="4746674" y="4940178"/>
            <a:ext cx="59295" cy="63516"/>
          </a:xfrm>
          <a:custGeom>
            <a:avLst/>
            <a:gdLst/>
            <a:ahLst/>
            <a:cxnLst/>
            <a:rect l="l" t="t" r="r" b="b"/>
            <a:pathLst>
              <a:path w="69342" h="70103">
                <a:moveTo>
                  <a:pt x="69342" y="0"/>
                </a:moveTo>
                <a:lnTo>
                  <a:pt x="69342" y="70103"/>
                </a:lnTo>
                <a:lnTo>
                  <a:pt x="0" y="35051"/>
                </a:lnTo>
                <a:lnTo>
                  <a:pt x="69342" y="0"/>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3" name="object 13"/>
          <p:cNvSpPr/>
          <p:nvPr/>
        </p:nvSpPr>
        <p:spPr>
          <a:xfrm>
            <a:off x="8473776" y="4940178"/>
            <a:ext cx="59946" cy="63516"/>
          </a:xfrm>
          <a:custGeom>
            <a:avLst/>
            <a:gdLst/>
            <a:ahLst/>
            <a:cxnLst/>
            <a:rect l="l" t="t" r="r" b="b"/>
            <a:pathLst>
              <a:path w="70103" h="70103">
                <a:moveTo>
                  <a:pt x="0" y="0"/>
                </a:moveTo>
                <a:lnTo>
                  <a:pt x="0" y="70103"/>
                </a:lnTo>
                <a:lnTo>
                  <a:pt x="70103" y="35051"/>
                </a:lnTo>
                <a:lnTo>
                  <a:pt x="0" y="0"/>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4" name="object 14"/>
          <p:cNvSpPr/>
          <p:nvPr/>
        </p:nvSpPr>
        <p:spPr>
          <a:xfrm>
            <a:off x="4805968" y="4971937"/>
            <a:ext cx="3667808" cy="0"/>
          </a:xfrm>
          <a:custGeom>
            <a:avLst/>
            <a:gdLst/>
            <a:ahLst/>
            <a:cxnLst/>
            <a:rect l="l" t="t" r="r" b="b"/>
            <a:pathLst>
              <a:path w="4289298">
                <a:moveTo>
                  <a:pt x="0" y="0"/>
                </a:moveTo>
                <a:lnTo>
                  <a:pt x="4289298"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5" name="object 15"/>
          <p:cNvSpPr/>
          <p:nvPr/>
        </p:nvSpPr>
        <p:spPr>
          <a:xfrm>
            <a:off x="7706202" y="5436578"/>
            <a:ext cx="59946" cy="63516"/>
          </a:xfrm>
          <a:custGeom>
            <a:avLst/>
            <a:gdLst/>
            <a:ahLst/>
            <a:cxnLst/>
            <a:rect l="l" t="t" r="r" b="b"/>
            <a:pathLst>
              <a:path w="70104" h="70103">
                <a:moveTo>
                  <a:pt x="70104" y="0"/>
                </a:moveTo>
                <a:lnTo>
                  <a:pt x="0" y="0"/>
                </a:lnTo>
                <a:lnTo>
                  <a:pt x="35051" y="70103"/>
                </a:lnTo>
                <a:lnTo>
                  <a:pt x="70104" y="0"/>
                </a:lnTo>
                <a:close/>
              </a:path>
            </a:pathLst>
          </a:custGeom>
          <a:solidFill>
            <a:srgbClr val="000000"/>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6" name="object 16"/>
          <p:cNvSpPr/>
          <p:nvPr/>
        </p:nvSpPr>
        <p:spPr>
          <a:xfrm>
            <a:off x="7706202" y="5436578"/>
            <a:ext cx="59946" cy="63516"/>
          </a:xfrm>
          <a:custGeom>
            <a:avLst/>
            <a:gdLst/>
            <a:ahLst/>
            <a:cxnLst/>
            <a:rect l="l" t="t" r="r" b="b"/>
            <a:pathLst>
              <a:path w="70104" h="70103">
                <a:moveTo>
                  <a:pt x="0" y="0"/>
                </a:moveTo>
                <a:lnTo>
                  <a:pt x="70104" y="0"/>
                </a:lnTo>
                <a:lnTo>
                  <a:pt x="35051" y="70103"/>
                </a:lnTo>
                <a:lnTo>
                  <a:pt x="0" y="0"/>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7" name="object 17"/>
          <p:cNvSpPr/>
          <p:nvPr/>
        </p:nvSpPr>
        <p:spPr>
          <a:xfrm>
            <a:off x="7736175" y="4971937"/>
            <a:ext cx="0" cy="464640"/>
          </a:xfrm>
          <a:custGeom>
            <a:avLst/>
            <a:gdLst/>
            <a:ahLst/>
            <a:cxnLst/>
            <a:rect l="l" t="t" r="r" b="b"/>
            <a:pathLst>
              <a:path h="512825">
                <a:moveTo>
                  <a:pt x="0" y="512825"/>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8" name="object 18"/>
          <p:cNvSpPr/>
          <p:nvPr/>
        </p:nvSpPr>
        <p:spPr>
          <a:xfrm>
            <a:off x="6191251" y="5183199"/>
            <a:ext cx="59946" cy="316894"/>
          </a:xfrm>
          <a:custGeom>
            <a:avLst/>
            <a:gdLst/>
            <a:ahLst/>
            <a:cxnLst/>
            <a:rect l="l" t="t" r="r" b="b"/>
            <a:pathLst>
              <a:path w="70103" h="349757">
                <a:moveTo>
                  <a:pt x="70103" y="70103"/>
                </a:moveTo>
                <a:lnTo>
                  <a:pt x="35051" y="0"/>
                </a:lnTo>
                <a:lnTo>
                  <a:pt x="0" y="70103"/>
                </a:lnTo>
                <a:lnTo>
                  <a:pt x="70103" y="70103"/>
                </a:lnTo>
                <a:close/>
              </a:path>
              <a:path w="70103" h="349757">
                <a:moveTo>
                  <a:pt x="70103" y="279653"/>
                </a:moveTo>
                <a:lnTo>
                  <a:pt x="0" y="279653"/>
                </a:lnTo>
                <a:lnTo>
                  <a:pt x="35051" y="349757"/>
                </a:lnTo>
                <a:lnTo>
                  <a:pt x="70103" y="279653"/>
                </a:lnTo>
                <a:close/>
              </a:path>
            </a:pathLst>
          </a:custGeom>
          <a:solidFill>
            <a:srgbClr val="000000"/>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9" name="object 19"/>
          <p:cNvSpPr/>
          <p:nvPr/>
        </p:nvSpPr>
        <p:spPr>
          <a:xfrm>
            <a:off x="6191251" y="5183200"/>
            <a:ext cx="59946" cy="63516"/>
          </a:xfrm>
          <a:custGeom>
            <a:avLst/>
            <a:gdLst/>
            <a:ahLst/>
            <a:cxnLst/>
            <a:rect l="l" t="t" r="r" b="b"/>
            <a:pathLst>
              <a:path w="70103" h="70103">
                <a:moveTo>
                  <a:pt x="70103" y="70103"/>
                </a:moveTo>
                <a:lnTo>
                  <a:pt x="0" y="70103"/>
                </a:lnTo>
                <a:lnTo>
                  <a:pt x="35051" y="0"/>
                </a:lnTo>
                <a:lnTo>
                  <a:pt x="70103" y="70103"/>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0" name="object 20"/>
          <p:cNvSpPr/>
          <p:nvPr/>
        </p:nvSpPr>
        <p:spPr>
          <a:xfrm>
            <a:off x="6191251" y="5436578"/>
            <a:ext cx="59946" cy="63516"/>
          </a:xfrm>
          <a:custGeom>
            <a:avLst/>
            <a:gdLst/>
            <a:ahLst/>
            <a:cxnLst/>
            <a:rect l="l" t="t" r="r" b="b"/>
            <a:pathLst>
              <a:path w="70103" h="70103">
                <a:moveTo>
                  <a:pt x="70103" y="0"/>
                </a:moveTo>
                <a:lnTo>
                  <a:pt x="0" y="0"/>
                </a:lnTo>
                <a:lnTo>
                  <a:pt x="35051" y="70103"/>
                </a:lnTo>
                <a:lnTo>
                  <a:pt x="70103" y="0"/>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1" name="object 21"/>
          <p:cNvSpPr/>
          <p:nvPr/>
        </p:nvSpPr>
        <p:spPr>
          <a:xfrm>
            <a:off x="6221224" y="5246718"/>
            <a:ext cx="0" cy="189861"/>
          </a:xfrm>
          <a:custGeom>
            <a:avLst/>
            <a:gdLst/>
            <a:ahLst/>
            <a:cxnLst/>
            <a:rect l="l" t="t" r="r" b="b"/>
            <a:pathLst>
              <a:path h="209550">
                <a:moveTo>
                  <a:pt x="0" y="0"/>
                </a:moveTo>
                <a:lnTo>
                  <a:pt x="0" y="20955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2" name="object 22"/>
          <p:cNvSpPr/>
          <p:nvPr/>
        </p:nvSpPr>
        <p:spPr>
          <a:xfrm>
            <a:off x="7985725" y="5183199"/>
            <a:ext cx="59305" cy="316894"/>
          </a:xfrm>
          <a:custGeom>
            <a:avLst/>
            <a:gdLst/>
            <a:ahLst/>
            <a:cxnLst/>
            <a:rect l="l" t="t" r="r" b="b"/>
            <a:pathLst>
              <a:path w="69354" h="349757">
                <a:moveTo>
                  <a:pt x="69354" y="70103"/>
                </a:moveTo>
                <a:lnTo>
                  <a:pt x="34302" y="0"/>
                </a:lnTo>
                <a:lnTo>
                  <a:pt x="0" y="70103"/>
                </a:lnTo>
                <a:lnTo>
                  <a:pt x="69354" y="70103"/>
                </a:lnTo>
                <a:close/>
              </a:path>
              <a:path w="69354" h="349757">
                <a:moveTo>
                  <a:pt x="69354" y="279653"/>
                </a:moveTo>
                <a:lnTo>
                  <a:pt x="0" y="279653"/>
                </a:lnTo>
                <a:lnTo>
                  <a:pt x="34302" y="349757"/>
                </a:lnTo>
                <a:lnTo>
                  <a:pt x="69354" y="279653"/>
                </a:lnTo>
                <a:close/>
              </a:path>
            </a:pathLst>
          </a:custGeom>
          <a:solidFill>
            <a:srgbClr val="000000"/>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3" name="object 23"/>
          <p:cNvSpPr/>
          <p:nvPr/>
        </p:nvSpPr>
        <p:spPr>
          <a:xfrm>
            <a:off x="7985725" y="5183200"/>
            <a:ext cx="59305" cy="63516"/>
          </a:xfrm>
          <a:custGeom>
            <a:avLst/>
            <a:gdLst/>
            <a:ahLst/>
            <a:cxnLst/>
            <a:rect l="l" t="t" r="r" b="b"/>
            <a:pathLst>
              <a:path w="69354" h="70103">
                <a:moveTo>
                  <a:pt x="69354" y="70103"/>
                </a:moveTo>
                <a:lnTo>
                  <a:pt x="0" y="70103"/>
                </a:lnTo>
                <a:lnTo>
                  <a:pt x="34302" y="0"/>
                </a:lnTo>
                <a:lnTo>
                  <a:pt x="69354" y="70103"/>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4" name="object 24"/>
          <p:cNvSpPr/>
          <p:nvPr/>
        </p:nvSpPr>
        <p:spPr>
          <a:xfrm>
            <a:off x="7985725" y="5436578"/>
            <a:ext cx="59305" cy="63516"/>
          </a:xfrm>
          <a:custGeom>
            <a:avLst/>
            <a:gdLst/>
            <a:ahLst/>
            <a:cxnLst/>
            <a:rect l="l" t="t" r="r" b="b"/>
            <a:pathLst>
              <a:path w="69354" h="70103">
                <a:moveTo>
                  <a:pt x="69354" y="0"/>
                </a:moveTo>
                <a:lnTo>
                  <a:pt x="0" y="0"/>
                </a:lnTo>
                <a:lnTo>
                  <a:pt x="34302" y="70103"/>
                </a:lnTo>
                <a:lnTo>
                  <a:pt x="69354" y="0"/>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5" name="object 25"/>
          <p:cNvSpPr/>
          <p:nvPr/>
        </p:nvSpPr>
        <p:spPr>
          <a:xfrm>
            <a:off x="8015056" y="5246718"/>
            <a:ext cx="0" cy="189861"/>
          </a:xfrm>
          <a:custGeom>
            <a:avLst/>
            <a:gdLst/>
            <a:ahLst/>
            <a:cxnLst/>
            <a:rect l="l" t="t" r="r" b="b"/>
            <a:pathLst>
              <a:path h="209550">
                <a:moveTo>
                  <a:pt x="0" y="0"/>
                </a:moveTo>
                <a:lnTo>
                  <a:pt x="0" y="20955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6" name="object 26"/>
          <p:cNvSpPr/>
          <p:nvPr/>
        </p:nvSpPr>
        <p:spPr>
          <a:xfrm>
            <a:off x="6779639" y="4126193"/>
            <a:ext cx="697202" cy="0"/>
          </a:xfrm>
          <a:custGeom>
            <a:avLst/>
            <a:gdLst/>
            <a:ahLst/>
            <a:cxnLst/>
            <a:rect l="l" t="t" r="r" b="b"/>
            <a:pathLst>
              <a:path w="815339">
                <a:moveTo>
                  <a:pt x="815339" y="0"/>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7" name="object 27"/>
          <p:cNvSpPr txBox="1"/>
          <p:nvPr/>
        </p:nvSpPr>
        <p:spPr>
          <a:xfrm>
            <a:off x="7214462" y="4365105"/>
            <a:ext cx="465714" cy="280271"/>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13" dirty="0">
                <a:solidFill>
                  <a:srgbClr val="9900CC"/>
                </a:solidFill>
                <a:latin typeface="Times New Roman"/>
                <a:ea typeface="仿宋_GB2312" pitchFamily="49" charset="-122"/>
                <a:cs typeface="Times New Roman"/>
              </a:rPr>
              <a:t>R</a:t>
            </a:r>
            <a:r>
              <a:rPr sz="1100" b="1" spc="19" baseline="-13888" dirty="0">
                <a:solidFill>
                  <a:srgbClr val="9900CC"/>
                </a:solidFill>
                <a:latin typeface="Times New Roman"/>
                <a:ea typeface="仿宋_GB2312" pitchFamily="49" charset="-122"/>
                <a:cs typeface="Times New Roman"/>
              </a:rPr>
              <a:t>P</a:t>
            </a:r>
            <a:endParaRPr sz="1100" b="1" baseline="-13888" dirty="0">
              <a:solidFill>
                <a:srgbClr val="9900CC"/>
              </a:solidFill>
              <a:latin typeface="Times New Roman"/>
              <a:ea typeface="仿宋_GB2312" pitchFamily="49" charset="-122"/>
              <a:cs typeface="Times New Roman"/>
            </a:endParaRPr>
          </a:p>
        </p:txBody>
      </p:sp>
      <p:sp>
        <p:nvSpPr>
          <p:cNvPr id="28" name="object 28"/>
          <p:cNvSpPr/>
          <p:nvPr/>
        </p:nvSpPr>
        <p:spPr>
          <a:xfrm>
            <a:off x="7494209" y="4105255"/>
            <a:ext cx="42579" cy="43960"/>
          </a:xfrm>
          <a:custGeom>
            <a:avLst/>
            <a:gdLst/>
            <a:ahLst/>
            <a:cxnLst/>
            <a:rect l="l" t="t" r="r" b="b"/>
            <a:pathLst>
              <a:path w="49794" h="48519">
                <a:moveTo>
                  <a:pt x="49794" y="23109"/>
                </a:moveTo>
                <a:lnTo>
                  <a:pt x="45950" y="9330"/>
                </a:lnTo>
                <a:lnTo>
                  <a:pt x="36008" y="0"/>
                </a:lnTo>
                <a:lnTo>
                  <a:pt x="18173" y="624"/>
                </a:lnTo>
                <a:lnTo>
                  <a:pt x="6288" y="6150"/>
                </a:lnTo>
                <a:lnTo>
                  <a:pt x="0" y="15259"/>
                </a:lnTo>
                <a:lnTo>
                  <a:pt x="1920" y="32072"/>
                </a:lnTo>
                <a:lnTo>
                  <a:pt x="8924" y="43185"/>
                </a:lnTo>
                <a:lnTo>
                  <a:pt x="19552" y="48519"/>
                </a:lnTo>
                <a:lnTo>
                  <a:pt x="35060" y="45692"/>
                </a:lnTo>
                <a:lnTo>
                  <a:pt x="45368" y="37389"/>
                </a:lnTo>
                <a:lnTo>
                  <a:pt x="49705" y="25299"/>
                </a:lnTo>
                <a:lnTo>
                  <a:pt x="49794" y="23109"/>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9" name="object 29"/>
          <p:cNvSpPr/>
          <p:nvPr/>
        </p:nvSpPr>
        <p:spPr>
          <a:xfrm>
            <a:off x="4746673" y="5183199"/>
            <a:ext cx="3787050" cy="0"/>
          </a:xfrm>
          <a:custGeom>
            <a:avLst/>
            <a:gdLst/>
            <a:ahLst/>
            <a:cxnLst/>
            <a:rect l="l" t="t" r="r" b="b"/>
            <a:pathLst>
              <a:path w="4428744">
                <a:moveTo>
                  <a:pt x="4428744" y="0"/>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0" name="object 30"/>
          <p:cNvSpPr txBox="1"/>
          <p:nvPr/>
        </p:nvSpPr>
        <p:spPr>
          <a:xfrm>
            <a:off x="7608676" y="4020792"/>
            <a:ext cx="333941" cy="201367"/>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13" dirty="0">
                <a:solidFill>
                  <a:srgbClr val="9900CC"/>
                </a:solidFill>
                <a:latin typeface="Times New Roman"/>
                <a:ea typeface="仿宋_GB2312" pitchFamily="49" charset="-122"/>
                <a:cs typeface="Times New Roman"/>
              </a:rPr>
              <a:t>+</a:t>
            </a:r>
            <a:r>
              <a:rPr sz="1100" b="1" spc="-9" dirty="0">
                <a:solidFill>
                  <a:srgbClr val="9900CC"/>
                </a:solidFill>
                <a:latin typeface="Times New Roman"/>
                <a:ea typeface="仿宋_GB2312" pitchFamily="49" charset="-122"/>
                <a:cs typeface="Times New Roman"/>
              </a:rPr>
              <a:t>V</a:t>
            </a:r>
            <a:r>
              <a:rPr sz="1100" b="1" spc="-26" baseline="-13071" dirty="0">
                <a:solidFill>
                  <a:srgbClr val="9900CC"/>
                </a:solidFill>
                <a:latin typeface="Times New Roman"/>
                <a:ea typeface="仿宋_GB2312" pitchFamily="49" charset="-122"/>
                <a:cs typeface="Times New Roman"/>
              </a:rPr>
              <a:t>DD</a:t>
            </a:r>
            <a:endParaRPr sz="1100" b="1" baseline="-13071" dirty="0">
              <a:solidFill>
                <a:srgbClr val="9900CC"/>
              </a:solidFill>
              <a:latin typeface="Times New Roman"/>
              <a:ea typeface="仿宋_GB2312" pitchFamily="49" charset="-122"/>
              <a:cs typeface="Times New Roman"/>
            </a:endParaRPr>
          </a:p>
        </p:txBody>
      </p:sp>
      <p:sp>
        <p:nvSpPr>
          <p:cNvPr id="31" name="object 31"/>
          <p:cNvSpPr txBox="1"/>
          <p:nvPr/>
        </p:nvSpPr>
        <p:spPr>
          <a:xfrm>
            <a:off x="7232054" y="4655272"/>
            <a:ext cx="1672258" cy="285896"/>
          </a:xfrm>
          <a:prstGeom prst="rect">
            <a:avLst/>
          </a:prstGeom>
        </p:spPr>
        <p:txBody>
          <a:bodyPr vert="horz" wrap="square" lIns="0" tIns="0" rIns="0" bIns="0" rtlCol="0">
            <a:noAutofit/>
          </a:bodyPr>
          <a:lstStyle/>
          <a:p>
            <a:pPr marL="11128" eaLnBrk="0" fontAlgn="base" hangingPunct="0">
              <a:spcBef>
                <a:spcPct val="0"/>
              </a:spcBef>
              <a:spcAft>
                <a:spcPct val="0"/>
              </a:spcAft>
            </a:pPr>
            <a:r>
              <a:rPr lang="en-US" sz="1100" b="1" spc="-13" dirty="0">
                <a:solidFill>
                  <a:srgbClr val="9900CC"/>
                </a:solidFill>
                <a:latin typeface="Times New Roman"/>
                <a:ea typeface="仿宋_GB2312" pitchFamily="49" charset="-122"/>
                <a:cs typeface="Times New Roman"/>
              </a:rPr>
              <a:t>   </a:t>
            </a:r>
            <a:r>
              <a:rPr sz="1100" b="1" spc="-13" dirty="0">
                <a:solidFill>
                  <a:srgbClr val="9900CC"/>
                </a:solidFill>
                <a:latin typeface="Times New Roman"/>
                <a:ea typeface="仿宋_GB2312" pitchFamily="49" charset="-122"/>
                <a:cs typeface="Times New Roman"/>
              </a:rPr>
              <a:t>Pul</a:t>
            </a:r>
            <a:r>
              <a:rPr sz="1100" b="1" spc="-4" dirty="0">
                <a:solidFill>
                  <a:srgbClr val="9900CC"/>
                </a:solidFill>
                <a:latin typeface="Times New Roman"/>
                <a:ea typeface="仿宋_GB2312" pitchFamily="49" charset="-122"/>
                <a:cs typeface="Times New Roman"/>
              </a:rPr>
              <a:t>l </a:t>
            </a:r>
            <a:r>
              <a:rPr sz="1100" b="1" spc="-13" dirty="0">
                <a:solidFill>
                  <a:srgbClr val="9900CC"/>
                </a:solidFill>
                <a:latin typeface="Times New Roman"/>
                <a:ea typeface="仿宋_GB2312" pitchFamily="49" charset="-122"/>
                <a:cs typeface="Times New Roman"/>
              </a:rPr>
              <a:t>u</a:t>
            </a:r>
            <a:r>
              <a:rPr sz="1100" b="1" spc="-9" dirty="0">
                <a:solidFill>
                  <a:srgbClr val="9900CC"/>
                </a:solidFill>
                <a:latin typeface="Times New Roman"/>
                <a:ea typeface="仿宋_GB2312" pitchFamily="49" charset="-122"/>
                <a:cs typeface="Times New Roman"/>
              </a:rPr>
              <a:t>p</a:t>
            </a:r>
            <a:r>
              <a:rPr sz="1100" b="1" spc="-4" dirty="0">
                <a:solidFill>
                  <a:srgbClr val="9900CC"/>
                </a:solidFill>
                <a:latin typeface="Times New Roman"/>
                <a:ea typeface="仿宋_GB2312" pitchFamily="49" charset="-122"/>
                <a:cs typeface="Times New Roman"/>
              </a:rPr>
              <a:t> </a:t>
            </a:r>
            <a:r>
              <a:rPr lang="en-US" sz="1100" b="1" spc="-4" dirty="0">
                <a:solidFill>
                  <a:srgbClr val="9900CC"/>
                </a:solidFill>
                <a:latin typeface="Times New Roman"/>
                <a:ea typeface="仿宋_GB2312" pitchFamily="49" charset="-122"/>
                <a:cs typeface="Times New Roman"/>
              </a:rPr>
              <a:t>   </a:t>
            </a:r>
            <a:r>
              <a:rPr sz="1100" b="1" spc="-9" dirty="0">
                <a:solidFill>
                  <a:srgbClr val="9900CC"/>
                </a:solidFill>
                <a:latin typeface="Times New Roman"/>
                <a:ea typeface="仿宋_GB2312" pitchFamily="49" charset="-122"/>
                <a:cs typeface="Times New Roman"/>
              </a:rPr>
              <a:t>resistors</a:t>
            </a:r>
            <a:endParaRPr sz="1100" b="1" dirty="0">
              <a:solidFill>
                <a:srgbClr val="9900CC"/>
              </a:solidFill>
              <a:latin typeface="Times New Roman"/>
              <a:ea typeface="仿宋_GB2312" pitchFamily="49" charset="-122"/>
              <a:cs typeface="Times New Roman"/>
            </a:endParaRPr>
          </a:p>
        </p:txBody>
      </p:sp>
      <p:sp>
        <p:nvSpPr>
          <p:cNvPr id="32" name="object 32"/>
          <p:cNvSpPr/>
          <p:nvPr/>
        </p:nvSpPr>
        <p:spPr>
          <a:xfrm>
            <a:off x="5912370" y="5436578"/>
            <a:ext cx="59946" cy="63516"/>
          </a:xfrm>
          <a:custGeom>
            <a:avLst/>
            <a:gdLst/>
            <a:ahLst/>
            <a:cxnLst/>
            <a:rect l="l" t="t" r="r" b="b"/>
            <a:pathLst>
              <a:path w="70103" h="70103">
                <a:moveTo>
                  <a:pt x="70103" y="0"/>
                </a:moveTo>
                <a:lnTo>
                  <a:pt x="0" y="0"/>
                </a:lnTo>
                <a:lnTo>
                  <a:pt x="35051" y="70103"/>
                </a:lnTo>
                <a:lnTo>
                  <a:pt x="70103" y="0"/>
                </a:lnTo>
                <a:close/>
              </a:path>
            </a:pathLst>
          </a:custGeom>
          <a:solidFill>
            <a:srgbClr val="000000"/>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3" name="object 33"/>
          <p:cNvSpPr/>
          <p:nvPr/>
        </p:nvSpPr>
        <p:spPr>
          <a:xfrm>
            <a:off x="5912370" y="5436578"/>
            <a:ext cx="59946" cy="63516"/>
          </a:xfrm>
          <a:custGeom>
            <a:avLst/>
            <a:gdLst/>
            <a:ahLst/>
            <a:cxnLst/>
            <a:rect l="l" t="t" r="r" b="b"/>
            <a:pathLst>
              <a:path w="70103" h="70103">
                <a:moveTo>
                  <a:pt x="0" y="0"/>
                </a:moveTo>
                <a:lnTo>
                  <a:pt x="70103" y="0"/>
                </a:lnTo>
                <a:lnTo>
                  <a:pt x="35051" y="70103"/>
                </a:lnTo>
                <a:lnTo>
                  <a:pt x="0" y="0"/>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4" name="object 34"/>
          <p:cNvSpPr/>
          <p:nvPr/>
        </p:nvSpPr>
        <p:spPr>
          <a:xfrm>
            <a:off x="5942343" y="4971937"/>
            <a:ext cx="0" cy="464640"/>
          </a:xfrm>
          <a:custGeom>
            <a:avLst/>
            <a:gdLst/>
            <a:ahLst/>
            <a:cxnLst/>
            <a:rect l="l" t="t" r="r" b="b"/>
            <a:pathLst>
              <a:path h="512825">
                <a:moveTo>
                  <a:pt x="0" y="512825"/>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5" name="object 35"/>
          <p:cNvSpPr/>
          <p:nvPr/>
        </p:nvSpPr>
        <p:spPr>
          <a:xfrm>
            <a:off x="5314209" y="5183199"/>
            <a:ext cx="59946" cy="316894"/>
          </a:xfrm>
          <a:custGeom>
            <a:avLst/>
            <a:gdLst/>
            <a:ahLst/>
            <a:cxnLst/>
            <a:rect l="l" t="t" r="r" b="b"/>
            <a:pathLst>
              <a:path w="70103" h="349757">
                <a:moveTo>
                  <a:pt x="70103" y="70103"/>
                </a:moveTo>
                <a:lnTo>
                  <a:pt x="35051" y="0"/>
                </a:lnTo>
                <a:lnTo>
                  <a:pt x="0" y="70103"/>
                </a:lnTo>
                <a:lnTo>
                  <a:pt x="70103" y="70103"/>
                </a:lnTo>
                <a:close/>
              </a:path>
              <a:path w="70103" h="349757">
                <a:moveTo>
                  <a:pt x="70103" y="279653"/>
                </a:moveTo>
                <a:lnTo>
                  <a:pt x="0" y="279653"/>
                </a:lnTo>
                <a:lnTo>
                  <a:pt x="35051" y="349757"/>
                </a:lnTo>
                <a:lnTo>
                  <a:pt x="70103" y="279653"/>
                </a:lnTo>
                <a:close/>
              </a:path>
            </a:pathLst>
          </a:custGeom>
          <a:solidFill>
            <a:srgbClr val="000000"/>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6" name="object 36"/>
          <p:cNvSpPr/>
          <p:nvPr/>
        </p:nvSpPr>
        <p:spPr>
          <a:xfrm>
            <a:off x="5314209" y="5183200"/>
            <a:ext cx="59946" cy="63516"/>
          </a:xfrm>
          <a:custGeom>
            <a:avLst/>
            <a:gdLst/>
            <a:ahLst/>
            <a:cxnLst/>
            <a:rect l="l" t="t" r="r" b="b"/>
            <a:pathLst>
              <a:path w="70103" h="70103">
                <a:moveTo>
                  <a:pt x="70103" y="70103"/>
                </a:moveTo>
                <a:lnTo>
                  <a:pt x="0" y="70103"/>
                </a:lnTo>
                <a:lnTo>
                  <a:pt x="35051" y="0"/>
                </a:lnTo>
                <a:lnTo>
                  <a:pt x="70103" y="70103"/>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7" name="object 37"/>
          <p:cNvSpPr/>
          <p:nvPr/>
        </p:nvSpPr>
        <p:spPr>
          <a:xfrm>
            <a:off x="5314209" y="5436578"/>
            <a:ext cx="59946" cy="63516"/>
          </a:xfrm>
          <a:custGeom>
            <a:avLst/>
            <a:gdLst/>
            <a:ahLst/>
            <a:cxnLst/>
            <a:rect l="l" t="t" r="r" b="b"/>
            <a:pathLst>
              <a:path w="70103" h="70103">
                <a:moveTo>
                  <a:pt x="70103" y="0"/>
                </a:moveTo>
                <a:lnTo>
                  <a:pt x="0" y="0"/>
                </a:lnTo>
                <a:lnTo>
                  <a:pt x="35051" y="70103"/>
                </a:lnTo>
                <a:lnTo>
                  <a:pt x="70103" y="0"/>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8" name="object 38"/>
          <p:cNvSpPr/>
          <p:nvPr/>
        </p:nvSpPr>
        <p:spPr>
          <a:xfrm>
            <a:off x="5344182" y="5246718"/>
            <a:ext cx="0" cy="189861"/>
          </a:xfrm>
          <a:custGeom>
            <a:avLst/>
            <a:gdLst/>
            <a:ahLst/>
            <a:cxnLst/>
            <a:rect l="l" t="t" r="r" b="b"/>
            <a:pathLst>
              <a:path h="209550">
                <a:moveTo>
                  <a:pt x="0" y="0"/>
                </a:moveTo>
                <a:lnTo>
                  <a:pt x="0" y="20955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9" name="object 39"/>
          <p:cNvSpPr/>
          <p:nvPr/>
        </p:nvSpPr>
        <p:spPr>
          <a:xfrm>
            <a:off x="5035328" y="4971937"/>
            <a:ext cx="59946" cy="62826"/>
          </a:xfrm>
          <a:custGeom>
            <a:avLst/>
            <a:gdLst/>
            <a:ahLst/>
            <a:cxnLst/>
            <a:rect l="l" t="t" r="r" b="b"/>
            <a:pathLst>
              <a:path w="70103" h="69341">
                <a:moveTo>
                  <a:pt x="70103" y="69341"/>
                </a:moveTo>
                <a:lnTo>
                  <a:pt x="35051" y="0"/>
                </a:lnTo>
                <a:lnTo>
                  <a:pt x="0" y="69341"/>
                </a:lnTo>
                <a:lnTo>
                  <a:pt x="70103" y="69341"/>
                </a:lnTo>
                <a:close/>
              </a:path>
            </a:pathLst>
          </a:custGeom>
          <a:solidFill>
            <a:srgbClr val="000000"/>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0" name="object 40"/>
          <p:cNvSpPr/>
          <p:nvPr/>
        </p:nvSpPr>
        <p:spPr>
          <a:xfrm>
            <a:off x="5035328" y="4971937"/>
            <a:ext cx="59946" cy="62826"/>
          </a:xfrm>
          <a:custGeom>
            <a:avLst/>
            <a:gdLst/>
            <a:ahLst/>
            <a:cxnLst/>
            <a:rect l="l" t="t" r="r" b="b"/>
            <a:pathLst>
              <a:path w="70103" h="69341">
                <a:moveTo>
                  <a:pt x="0" y="69341"/>
                </a:moveTo>
                <a:lnTo>
                  <a:pt x="70103" y="69341"/>
                </a:lnTo>
                <a:lnTo>
                  <a:pt x="35051" y="0"/>
                </a:lnTo>
                <a:lnTo>
                  <a:pt x="0" y="69341"/>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1" name="object 41"/>
          <p:cNvSpPr/>
          <p:nvPr/>
        </p:nvSpPr>
        <p:spPr>
          <a:xfrm>
            <a:off x="5065301" y="5034764"/>
            <a:ext cx="0" cy="465331"/>
          </a:xfrm>
          <a:custGeom>
            <a:avLst/>
            <a:gdLst/>
            <a:ahLst/>
            <a:cxnLst/>
            <a:rect l="l" t="t" r="r" b="b"/>
            <a:pathLst>
              <a:path h="513588">
                <a:moveTo>
                  <a:pt x="0" y="0"/>
                </a:moveTo>
                <a:lnTo>
                  <a:pt x="0" y="513588"/>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2" name="object 42"/>
          <p:cNvSpPr/>
          <p:nvPr/>
        </p:nvSpPr>
        <p:spPr>
          <a:xfrm>
            <a:off x="4028620" y="4635021"/>
            <a:ext cx="677654" cy="296182"/>
          </a:xfrm>
          <a:custGeom>
            <a:avLst/>
            <a:gdLst/>
            <a:ahLst/>
            <a:cxnLst/>
            <a:rect l="l" t="t" r="r" b="b"/>
            <a:pathLst>
              <a:path w="792479" h="326897">
                <a:moveTo>
                  <a:pt x="466343" y="276605"/>
                </a:moveTo>
                <a:lnTo>
                  <a:pt x="466343" y="0"/>
                </a:lnTo>
                <a:lnTo>
                  <a:pt x="0" y="0"/>
                </a:lnTo>
                <a:lnTo>
                  <a:pt x="0" y="276605"/>
                </a:lnTo>
                <a:lnTo>
                  <a:pt x="466343" y="276605"/>
                </a:lnTo>
                <a:close/>
              </a:path>
              <a:path w="792479" h="326897">
                <a:moveTo>
                  <a:pt x="792479" y="326897"/>
                </a:moveTo>
                <a:lnTo>
                  <a:pt x="466343" y="103631"/>
                </a:lnTo>
                <a:lnTo>
                  <a:pt x="466343" y="172973"/>
                </a:lnTo>
                <a:lnTo>
                  <a:pt x="792479" y="326897"/>
                </a:lnTo>
                <a:close/>
              </a:path>
            </a:pathLst>
          </a:custGeom>
          <a:solidFill>
            <a:srgbClr val="EFF1E7"/>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3" name="object 43"/>
          <p:cNvSpPr/>
          <p:nvPr/>
        </p:nvSpPr>
        <p:spPr>
          <a:xfrm>
            <a:off x="4028620" y="4635021"/>
            <a:ext cx="677654" cy="296182"/>
          </a:xfrm>
          <a:custGeom>
            <a:avLst/>
            <a:gdLst/>
            <a:ahLst/>
            <a:cxnLst/>
            <a:rect l="l" t="t" r="r" b="b"/>
            <a:pathLst>
              <a:path w="792479" h="326897">
                <a:moveTo>
                  <a:pt x="466343" y="103631"/>
                </a:moveTo>
                <a:lnTo>
                  <a:pt x="466343" y="0"/>
                </a:lnTo>
                <a:lnTo>
                  <a:pt x="0" y="0"/>
                </a:lnTo>
                <a:lnTo>
                  <a:pt x="0" y="276605"/>
                </a:lnTo>
                <a:lnTo>
                  <a:pt x="466343" y="276605"/>
                </a:lnTo>
                <a:lnTo>
                  <a:pt x="466343" y="172973"/>
                </a:lnTo>
                <a:lnTo>
                  <a:pt x="792479" y="326897"/>
                </a:lnTo>
                <a:lnTo>
                  <a:pt x="466343" y="103631"/>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4" name="object 44"/>
          <p:cNvSpPr txBox="1"/>
          <p:nvPr/>
        </p:nvSpPr>
        <p:spPr>
          <a:xfrm>
            <a:off x="4088128" y="4655272"/>
            <a:ext cx="279641" cy="190436"/>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13" dirty="0">
                <a:solidFill>
                  <a:srgbClr val="9900CC"/>
                </a:solidFill>
                <a:latin typeface="Times New Roman"/>
                <a:ea typeface="仿宋_GB2312" pitchFamily="49" charset="-122"/>
                <a:cs typeface="Times New Roman"/>
              </a:rPr>
              <a:t>SCL</a:t>
            </a:r>
            <a:endParaRPr sz="1100" b="1" dirty="0">
              <a:solidFill>
                <a:srgbClr val="9900CC"/>
              </a:solidFill>
              <a:latin typeface="Times New Roman"/>
              <a:ea typeface="仿宋_GB2312" pitchFamily="49" charset="-122"/>
              <a:cs typeface="Times New Roman"/>
            </a:endParaRPr>
          </a:p>
        </p:txBody>
      </p:sp>
      <p:sp>
        <p:nvSpPr>
          <p:cNvPr id="45" name="object 45"/>
          <p:cNvSpPr/>
          <p:nvPr/>
        </p:nvSpPr>
        <p:spPr>
          <a:xfrm>
            <a:off x="4347900" y="5183200"/>
            <a:ext cx="398773" cy="461878"/>
          </a:xfrm>
          <a:custGeom>
            <a:avLst/>
            <a:gdLst/>
            <a:ahLst/>
            <a:cxnLst/>
            <a:rect l="l" t="t" r="r" b="b"/>
            <a:pathLst>
              <a:path w="466343" h="509777">
                <a:moveTo>
                  <a:pt x="466343" y="0"/>
                </a:moveTo>
                <a:lnTo>
                  <a:pt x="174498" y="233172"/>
                </a:lnTo>
                <a:lnTo>
                  <a:pt x="0" y="233172"/>
                </a:lnTo>
                <a:lnTo>
                  <a:pt x="0" y="509777"/>
                </a:lnTo>
                <a:lnTo>
                  <a:pt x="291084" y="509777"/>
                </a:lnTo>
                <a:lnTo>
                  <a:pt x="291084" y="233172"/>
                </a:lnTo>
                <a:lnTo>
                  <a:pt x="466343" y="0"/>
                </a:lnTo>
                <a:close/>
              </a:path>
              <a:path w="466343" h="509777">
                <a:moveTo>
                  <a:pt x="466343" y="509777"/>
                </a:moveTo>
                <a:lnTo>
                  <a:pt x="466343" y="233172"/>
                </a:lnTo>
                <a:lnTo>
                  <a:pt x="291084" y="233172"/>
                </a:lnTo>
                <a:lnTo>
                  <a:pt x="291084" y="509777"/>
                </a:lnTo>
                <a:lnTo>
                  <a:pt x="466343" y="509777"/>
                </a:lnTo>
                <a:close/>
              </a:path>
            </a:pathLst>
          </a:custGeom>
          <a:solidFill>
            <a:srgbClr val="EFF1E7"/>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6" name="object 46"/>
          <p:cNvSpPr/>
          <p:nvPr/>
        </p:nvSpPr>
        <p:spPr>
          <a:xfrm>
            <a:off x="4347900" y="5183200"/>
            <a:ext cx="398773" cy="461878"/>
          </a:xfrm>
          <a:custGeom>
            <a:avLst/>
            <a:gdLst/>
            <a:ahLst/>
            <a:cxnLst/>
            <a:rect l="l" t="t" r="r" b="b"/>
            <a:pathLst>
              <a:path w="466343" h="509777">
                <a:moveTo>
                  <a:pt x="466343" y="336803"/>
                </a:moveTo>
                <a:lnTo>
                  <a:pt x="466343" y="233172"/>
                </a:lnTo>
                <a:lnTo>
                  <a:pt x="291084" y="233172"/>
                </a:lnTo>
                <a:lnTo>
                  <a:pt x="466343" y="0"/>
                </a:lnTo>
                <a:lnTo>
                  <a:pt x="174498" y="233172"/>
                </a:lnTo>
                <a:lnTo>
                  <a:pt x="0" y="233172"/>
                </a:lnTo>
                <a:lnTo>
                  <a:pt x="0" y="509777"/>
                </a:lnTo>
                <a:lnTo>
                  <a:pt x="466343" y="509777"/>
                </a:lnTo>
                <a:lnTo>
                  <a:pt x="466343" y="336803"/>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7" name="object 47"/>
          <p:cNvSpPr txBox="1"/>
          <p:nvPr/>
        </p:nvSpPr>
        <p:spPr>
          <a:xfrm>
            <a:off x="4395027" y="5414715"/>
            <a:ext cx="303533" cy="190436"/>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13" dirty="0">
                <a:solidFill>
                  <a:srgbClr val="9900CC"/>
                </a:solidFill>
                <a:latin typeface="Times New Roman"/>
                <a:ea typeface="仿宋_GB2312" pitchFamily="49" charset="-122"/>
                <a:cs typeface="Times New Roman"/>
              </a:rPr>
              <a:t>SDA</a:t>
            </a:r>
            <a:endParaRPr sz="1100" b="1" dirty="0">
              <a:solidFill>
                <a:srgbClr val="9900CC"/>
              </a:solidFill>
              <a:latin typeface="Times New Roman"/>
              <a:ea typeface="仿宋_GB2312" pitchFamily="49" charset="-122"/>
              <a:cs typeface="Times New Roman"/>
            </a:endParaRPr>
          </a:p>
        </p:txBody>
      </p:sp>
      <p:sp>
        <p:nvSpPr>
          <p:cNvPr id="48" name="object 48"/>
          <p:cNvSpPr/>
          <p:nvPr/>
        </p:nvSpPr>
        <p:spPr>
          <a:xfrm>
            <a:off x="4427394" y="5692027"/>
            <a:ext cx="518014" cy="461879"/>
          </a:xfrm>
          <a:custGeom>
            <a:avLst/>
            <a:gdLst/>
            <a:ahLst/>
            <a:cxnLst/>
            <a:rect l="l" t="t" r="r" b="b"/>
            <a:pathLst>
              <a:path w="605789" h="509778">
                <a:moveTo>
                  <a:pt x="605789" y="0"/>
                </a:moveTo>
                <a:lnTo>
                  <a:pt x="227075" y="233172"/>
                </a:lnTo>
                <a:lnTo>
                  <a:pt x="0" y="233172"/>
                </a:lnTo>
                <a:lnTo>
                  <a:pt x="0" y="509778"/>
                </a:lnTo>
                <a:lnTo>
                  <a:pt x="378713" y="509778"/>
                </a:lnTo>
                <a:lnTo>
                  <a:pt x="378713" y="233172"/>
                </a:lnTo>
                <a:lnTo>
                  <a:pt x="605789" y="0"/>
                </a:lnTo>
                <a:close/>
              </a:path>
              <a:path w="605789" h="509778">
                <a:moveTo>
                  <a:pt x="605789" y="509778"/>
                </a:moveTo>
                <a:lnTo>
                  <a:pt x="605789" y="233172"/>
                </a:lnTo>
                <a:lnTo>
                  <a:pt x="378713" y="233172"/>
                </a:lnTo>
                <a:lnTo>
                  <a:pt x="378713" y="509778"/>
                </a:lnTo>
                <a:lnTo>
                  <a:pt x="605789" y="509778"/>
                </a:lnTo>
                <a:close/>
              </a:path>
            </a:pathLst>
          </a:custGeom>
          <a:solidFill>
            <a:srgbClr val="EFF1E7"/>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9" name="object 49"/>
          <p:cNvSpPr/>
          <p:nvPr/>
        </p:nvSpPr>
        <p:spPr>
          <a:xfrm>
            <a:off x="4427394" y="5692027"/>
            <a:ext cx="518014" cy="461879"/>
          </a:xfrm>
          <a:custGeom>
            <a:avLst/>
            <a:gdLst/>
            <a:ahLst/>
            <a:cxnLst/>
            <a:rect l="l" t="t" r="r" b="b"/>
            <a:pathLst>
              <a:path w="605789" h="509778">
                <a:moveTo>
                  <a:pt x="605789" y="336804"/>
                </a:moveTo>
                <a:lnTo>
                  <a:pt x="605789" y="233172"/>
                </a:lnTo>
                <a:lnTo>
                  <a:pt x="378713" y="233172"/>
                </a:lnTo>
                <a:lnTo>
                  <a:pt x="605789" y="0"/>
                </a:lnTo>
                <a:lnTo>
                  <a:pt x="227075" y="233172"/>
                </a:lnTo>
                <a:lnTo>
                  <a:pt x="0" y="233172"/>
                </a:lnTo>
                <a:lnTo>
                  <a:pt x="0" y="509778"/>
                </a:lnTo>
                <a:lnTo>
                  <a:pt x="605789" y="509778"/>
                </a:lnTo>
                <a:lnTo>
                  <a:pt x="605789" y="336804"/>
                </a:lnTo>
                <a:close/>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0" name="object 50"/>
          <p:cNvSpPr/>
          <p:nvPr/>
        </p:nvSpPr>
        <p:spPr>
          <a:xfrm>
            <a:off x="6779638" y="4126194"/>
            <a:ext cx="0" cy="214025"/>
          </a:xfrm>
          <a:custGeom>
            <a:avLst/>
            <a:gdLst/>
            <a:ahLst/>
            <a:cxnLst/>
            <a:rect l="l" t="t" r="r" b="b"/>
            <a:pathLst>
              <a:path h="236220">
                <a:moveTo>
                  <a:pt x="0" y="236220"/>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1" name="object 51"/>
          <p:cNvSpPr/>
          <p:nvPr/>
        </p:nvSpPr>
        <p:spPr>
          <a:xfrm>
            <a:off x="6739891" y="4350575"/>
            <a:ext cx="0" cy="338296"/>
          </a:xfrm>
          <a:custGeom>
            <a:avLst/>
            <a:gdLst/>
            <a:ahLst/>
            <a:cxnLst/>
            <a:rect l="l" t="t" r="r" b="b"/>
            <a:pathLst>
              <a:path h="373379">
                <a:moveTo>
                  <a:pt x="0" y="373379"/>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2" name="object 52"/>
          <p:cNvSpPr/>
          <p:nvPr/>
        </p:nvSpPr>
        <p:spPr>
          <a:xfrm>
            <a:off x="6819385" y="4350575"/>
            <a:ext cx="0" cy="338296"/>
          </a:xfrm>
          <a:custGeom>
            <a:avLst/>
            <a:gdLst/>
            <a:ahLst/>
            <a:cxnLst/>
            <a:rect l="l" t="t" r="r" b="b"/>
            <a:pathLst>
              <a:path h="373379">
                <a:moveTo>
                  <a:pt x="0" y="373379"/>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3" name="object 53"/>
          <p:cNvSpPr/>
          <p:nvPr/>
        </p:nvSpPr>
        <p:spPr>
          <a:xfrm>
            <a:off x="6743801" y="4350574"/>
            <a:ext cx="69720" cy="0"/>
          </a:xfrm>
          <a:custGeom>
            <a:avLst/>
            <a:gdLst/>
            <a:ahLst/>
            <a:cxnLst/>
            <a:rect l="l" t="t" r="r" b="b"/>
            <a:pathLst>
              <a:path w="81534">
                <a:moveTo>
                  <a:pt x="0" y="0"/>
                </a:moveTo>
                <a:lnTo>
                  <a:pt x="81534"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4" name="object 54"/>
          <p:cNvSpPr/>
          <p:nvPr/>
        </p:nvSpPr>
        <p:spPr>
          <a:xfrm>
            <a:off x="6743801" y="4693014"/>
            <a:ext cx="69720" cy="0"/>
          </a:xfrm>
          <a:custGeom>
            <a:avLst/>
            <a:gdLst/>
            <a:ahLst/>
            <a:cxnLst/>
            <a:rect l="l" t="t" r="r" b="b"/>
            <a:pathLst>
              <a:path w="81534">
                <a:moveTo>
                  <a:pt x="0" y="0"/>
                </a:moveTo>
                <a:lnTo>
                  <a:pt x="81534"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5" name="object 55"/>
          <p:cNvSpPr/>
          <p:nvPr/>
        </p:nvSpPr>
        <p:spPr>
          <a:xfrm>
            <a:off x="6779638" y="4697157"/>
            <a:ext cx="0" cy="274779"/>
          </a:xfrm>
          <a:custGeom>
            <a:avLst/>
            <a:gdLst/>
            <a:ahLst/>
            <a:cxnLst/>
            <a:rect l="l" t="t" r="r" b="b"/>
            <a:pathLst>
              <a:path h="303275">
                <a:moveTo>
                  <a:pt x="0" y="0"/>
                </a:moveTo>
                <a:lnTo>
                  <a:pt x="0" y="303275"/>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6" name="object 56"/>
          <p:cNvSpPr/>
          <p:nvPr/>
        </p:nvSpPr>
        <p:spPr>
          <a:xfrm>
            <a:off x="7098267" y="4126884"/>
            <a:ext cx="0" cy="214025"/>
          </a:xfrm>
          <a:custGeom>
            <a:avLst/>
            <a:gdLst/>
            <a:ahLst/>
            <a:cxnLst/>
            <a:rect l="l" t="t" r="r" b="b"/>
            <a:pathLst>
              <a:path h="236220">
                <a:moveTo>
                  <a:pt x="0" y="236220"/>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7" name="object 57"/>
          <p:cNvSpPr/>
          <p:nvPr/>
        </p:nvSpPr>
        <p:spPr>
          <a:xfrm>
            <a:off x="7058509" y="4351264"/>
            <a:ext cx="0" cy="338296"/>
          </a:xfrm>
          <a:custGeom>
            <a:avLst/>
            <a:gdLst/>
            <a:ahLst/>
            <a:cxnLst/>
            <a:rect l="l" t="t" r="r" b="b"/>
            <a:pathLst>
              <a:path h="373379">
                <a:moveTo>
                  <a:pt x="0" y="373379"/>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8" name="object 58"/>
          <p:cNvSpPr/>
          <p:nvPr/>
        </p:nvSpPr>
        <p:spPr>
          <a:xfrm>
            <a:off x="7138014" y="4351264"/>
            <a:ext cx="0" cy="338296"/>
          </a:xfrm>
          <a:custGeom>
            <a:avLst/>
            <a:gdLst/>
            <a:ahLst/>
            <a:cxnLst/>
            <a:rect l="l" t="t" r="r" b="b"/>
            <a:pathLst>
              <a:path h="373379">
                <a:moveTo>
                  <a:pt x="0" y="373379"/>
                </a:moveTo>
                <a:lnTo>
                  <a:pt x="0"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9" name="object 59"/>
          <p:cNvSpPr/>
          <p:nvPr/>
        </p:nvSpPr>
        <p:spPr>
          <a:xfrm>
            <a:off x="7062431" y="4351264"/>
            <a:ext cx="69719" cy="0"/>
          </a:xfrm>
          <a:custGeom>
            <a:avLst/>
            <a:gdLst/>
            <a:ahLst/>
            <a:cxnLst/>
            <a:rect l="l" t="t" r="r" b="b"/>
            <a:pathLst>
              <a:path w="81533">
                <a:moveTo>
                  <a:pt x="0" y="0"/>
                </a:moveTo>
                <a:lnTo>
                  <a:pt x="81533"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60" name="object 60"/>
          <p:cNvSpPr/>
          <p:nvPr/>
        </p:nvSpPr>
        <p:spPr>
          <a:xfrm>
            <a:off x="7062431" y="4693704"/>
            <a:ext cx="69719" cy="0"/>
          </a:xfrm>
          <a:custGeom>
            <a:avLst/>
            <a:gdLst/>
            <a:ahLst/>
            <a:cxnLst/>
            <a:rect l="l" t="t" r="r" b="b"/>
            <a:pathLst>
              <a:path w="81533">
                <a:moveTo>
                  <a:pt x="0" y="0"/>
                </a:moveTo>
                <a:lnTo>
                  <a:pt x="81533" y="0"/>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61" name="object 61"/>
          <p:cNvSpPr/>
          <p:nvPr/>
        </p:nvSpPr>
        <p:spPr>
          <a:xfrm>
            <a:off x="7098267" y="4697847"/>
            <a:ext cx="0" cy="485353"/>
          </a:xfrm>
          <a:custGeom>
            <a:avLst/>
            <a:gdLst/>
            <a:ahLst/>
            <a:cxnLst/>
            <a:rect l="l" t="t" r="r" b="b"/>
            <a:pathLst>
              <a:path h="535686">
                <a:moveTo>
                  <a:pt x="0" y="0"/>
                </a:moveTo>
                <a:lnTo>
                  <a:pt x="0" y="535686"/>
                </a:lnTo>
              </a:path>
            </a:pathLst>
          </a:custGeom>
          <a:ln w="11836">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62" name="object 62"/>
          <p:cNvSpPr txBox="1"/>
          <p:nvPr/>
        </p:nvSpPr>
        <p:spPr>
          <a:xfrm>
            <a:off x="4511660" y="5949280"/>
            <a:ext cx="4176628" cy="655573"/>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22" dirty="0">
                <a:solidFill>
                  <a:srgbClr val="9900CC"/>
                </a:solidFill>
                <a:latin typeface="宋体"/>
                <a:ea typeface="仿宋_GB2312" pitchFamily="49" charset="-122"/>
                <a:cs typeface="宋体"/>
              </a:rPr>
              <a:t>主</a:t>
            </a:r>
            <a:r>
              <a:rPr sz="1100" b="1" spc="-9" dirty="0">
                <a:solidFill>
                  <a:srgbClr val="9900CC"/>
                </a:solidFill>
                <a:latin typeface="Times New Roman"/>
                <a:ea typeface="仿宋_GB2312" pitchFamily="49" charset="-122"/>
                <a:cs typeface="Times New Roman"/>
              </a:rPr>
              <a:t>IIC</a:t>
            </a:r>
            <a:endParaRPr sz="1100" b="1" dirty="0">
              <a:solidFill>
                <a:srgbClr val="9900CC"/>
              </a:solidFill>
              <a:latin typeface="Times New Roman"/>
              <a:ea typeface="仿宋_GB2312" pitchFamily="49" charset="-122"/>
              <a:cs typeface="Times New Roman"/>
            </a:endParaRPr>
          </a:p>
          <a:p>
            <a:pPr eaLnBrk="0" fontAlgn="base" hangingPunct="0">
              <a:lnSpc>
                <a:spcPts val="701"/>
              </a:lnSpc>
              <a:spcBef>
                <a:spcPts val="39"/>
              </a:spcBef>
              <a:spcAft>
                <a:spcPct val="0"/>
              </a:spcAft>
            </a:pPr>
            <a:endParaRPr sz="700" b="1" dirty="0">
              <a:solidFill>
                <a:srgbClr val="9900CC"/>
              </a:solidFill>
              <a:latin typeface="Arial" panose="020B0604020202020204" pitchFamily="34" charset="0"/>
              <a:ea typeface="仿宋_GB2312" pitchFamily="49" charset="-122"/>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marL="316028" eaLnBrk="0" fontAlgn="base" hangingPunct="0">
              <a:spcBef>
                <a:spcPct val="0"/>
              </a:spcBef>
              <a:spcAft>
                <a:spcPct val="0"/>
              </a:spcAft>
            </a:pPr>
            <a:r>
              <a:rPr b="1" spc="-18" dirty="0">
                <a:solidFill>
                  <a:srgbClr val="9900CC"/>
                </a:solidFill>
                <a:latin typeface="宋体"/>
                <a:ea typeface="仿宋_GB2312" pitchFamily="49" charset="-122"/>
                <a:cs typeface="宋体"/>
              </a:rPr>
              <a:t>图</a:t>
            </a:r>
            <a:r>
              <a:rPr lang="en-US" b="1" spc="-13" dirty="0">
                <a:solidFill>
                  <a:srgbClr val="9900CC"/>
                </a:solidFill>
                <a:latin typeface="Arial"/>
                <a:ea typeface="仿宋_GB2312" pitchFamily="49" charset="-122"/>
                <a:cs typeface="Arial"/>
              </a:rPr>
              <a:t> </a:t>
            </a:r>
            <a:r>
              <a:rPr b="1" spc="-18" dirty="0">
                <a:solidFill>
                  <a:srgbClr val="9900CC"/>
                </a:solidFill>
                <a:latin typeface="宋体"/>
                <a:ea typeface="仿宋_GB2312" pitchFamily="49" charset="-122"/>
                <a:cs typeface="宋体"/>
              </a:rPr>
              <a:t>多</a:t>
            </a:r>
            <a:r>
              <a:rPr b="1" spc="-13" dirty="0">
                <a:solidFill>
                  <a:srgbClr val="9900CC"/>
                </a:solidFill>
                <a:latin typeface="Arial"/>
                <a:ea typeface="仿宋_GB2312" pitchFamily="49" charset="-122"/>
                <a:cs typeface="Arial"/>
              </a:rPr>
              <a:t>I</a:t>
            </a:r>
            <a:r>
              <a:rPr lang="en-US" b="1" spc="-13" dirty="0">
                <a:solidFill>
                  <a:srgbClr val="9900CC"/>
                </a:solidFill>
                <a:latin typeface="Arial"/>
                <a:ea typeface="仿宋_GB2312" pitchFamily="49" charset="-122"/>
                <a:cs typeface="Arial"/>
              </a:rPr>
              <a:t>2</a:t>
            </a:r>
            <a:r>
              <a:rPr b="1" spc="-13" dirty="0">
                <a:solidFill>
                  <a:srgbClr val="9900CC"/>
                </a:solidFill>
                <a:latin typeface="Arial"/>
                <a:ea typeface="仿宋_GB2312" pitchFamily="49" charset="-122"/>
                <a:cs typeface="Arial"/>
              </a:rPr>
              <a:t>C</a:t>
            </a:r>
            <a:r>
              <a:rPr b="1" spc="-18" dirty="0">
                <a:solidFill>
                  <a:srgbClr val="9900CC"/>
                </a:solidFill>
                <a:latin typeface="宋体"/>
                <a:ea typeface="仿宋_GB2312" pitchFamily="49" charset="-122"/>
                <a:cs typeface="宋体"/>
              </a:rPr>
              <a:t>设备接口示意图</a:t>
            </a:r>
            <a:endParaRPr b="1" dirty="0">
              <a:solidFill>
                <a:srgbClr val="9900CC"/>
              </a:solidFill>
              <a:latin typeface="宋体"/>
              <a:ea typeface="仿宋_GB2312" pitchFamily="49" charset="-122"/>
              <a:cs typeface="宋体"/>
            </a:endParaRPr>
          </a:p>
        </p:txBody>
      </p:sp>
      <p:sp>
        <p:nvSpPr>
          <p:cNvPr id="63" name="object 63"/>
          <p:cNvSpPr txBox="1"/>
          <p:nvPr/>
        </p:nvSpPr>
        <p:spPr>
          <a:xfrm>
            <a:off x="6787019" y="5505158"/>
            <a:ext cx="303533" cy="182381"/>
          </a:xfrm>
          <a:prstGeom prst="rect">
            <a:avLst/>
          </a:prstGeom>
        </p:spPr>
        <p:txBody>
          <a:bodyPr vert="horz" wrap="square" lIns="0" tIns="0" rIns="0" bIns="0" rtlCol="0">
            <a:noAutofit/>
          </a:bodyPr>
          <a:lstStyle/>
          <a:p>
            <a:pPr marL="11128" eaLnBrk="0" fontAlgn="base" hangingPunct="0">
              <a:spcBef>
                <a:spcPct val="0"/>
              </a:spcBef>
              <a:spcAft>
                <a:spcPct val="0"/>
              </a:spcAft>
            </a:pPr>
            <a:r>
              <a:rPr sz="1100" b="1" spc="-13" dirty="0">
                <a:solidFill>
                  <a:srgbClr val="9900CC"/>
                </a:solidFill>
                <a:latin typeface="宋体"/>
                <a:ea typeface="仿宋_GB2312" pitchFamily="49" charset="-122"/>
                <a:cs typeface="宋体"/>
              </a:rPr>
              <a:t>……</a:t>
            </a:r>
            <a:endParaRPr sz="1100" b="1" dirty="0">
              <a:solidFill>
                <a:srgbClr val="9900CC"/>
              </a:solidFill>
              <a:latin typeface="宋体"/>
              <a:ea typeface="仿宋_GB2312" pitchFamily="49" charset="-122"/>
              <a:cs typeface="宋体"/>
            </a:endParaRPr>
          </a:p>
        </p:txBody>
      </p:sp>
      <p:sp>
        <p:nvSpPr>
          <p:cNvPr id="65" name="Date Placeholder 64"/>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7DD52BC5-6E49-4648-B0E7-5D749E57B3B3}" type="datetime4">
              <a:rPr lang="en-US" altLang="zh-CN" b="1">
                <a:solidFill>
                  <a:srgbClr val="FFFFFF"/>
                </a:solidFill>
              </a:rPr>
              <a:pPr>
                <a:spcAft>
                  <a:spcPct val="0"/>
                </a:spcAft>
                <a:buClr>
                  <a:srgbClr val="FFFFFF"/>
                </a:buClr>
              </a:pPr>
              <a:t>June 11, 2021</a:t>
            </a:fld>
            <a:endParaRPr lang="en-US" altLang="zh-CN" b="1" dirty="0">
              <a:solidFill>
                <a:srgbClr val="FFFFFF"/>
              </a:solidFill>
            </a:endParaRPr>
          </a:p>
        </p:txBody>
      </p:sp>
      <p:sp>
        <p:nvSpPr>
          <p:cNvPr id="66" name="Footer Placeholder 65"/>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srgbClr val="FFFFFF"/>
              </a:solidFill>
            </a:endParaRPr>
          </a:p>
        </p:txBody>
      </p:sp>
      <p:sp>
        <p:nvSpPr>
          <p:cNvPr id="68"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8731812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3362" y="1230643"/>
            <a:ext cx="3959389" cy="439556"/>
          </a:xfrm>
          <a:prstGeom prst="rect">
            <a:avLst/>
          </a:prstGeom>
        </p:spPr>
        <p:txBody>
          <a:bodyPr vert="horz" wrap="square" lIns="0" tIns="0" rIns="0" bIns="0" rtlCol="0">
            <a:noAutofit/>
          </a:bodyPr>
          <a:lstStyle/>
          <a:p>
            <a:pPr marL="11128" eaLnBrk="0" fontAlgn="base" hangingPunct="0">
              <a:spcBef>
                <a:spcPct val="0"/>
              </a:spcBef>
              <a:spcAft>
                <a:spcPct val="0"/>
              </a:spcAft>
              <a:tabLst>
                <a:tab pos="311020" algn="l"/>
              </a:tabLst>
            </a:pPr>
            <a:r>
              <a:rPr b="1" spc="110" dirty="0">
                <a:solidFill>
                  <a:srgbClr val="CC9A00"/>
                </a:solidFill>
                <a:latin typeface="Arial"/>
                <a:ea typeface="仿宋_GB2312" pitchFamily="49" charset="-122"/>
                <a:cs typeface="Arial"/>
              </a:rPr>
              <a:t> 	</a:t>
            </a:r>
            <a:r>
              <a:rPr sz="2600" b="1" spc="110" dirty="0">
                <a:solidFill>
                  <a:srgbClr val="9900CC"/>
                </a:solidFill>
                <a:latin typeface="华文中宋"/>
                <a:ea typeface="仿宋_GB2312" pitchFamily="49" charset="-122"/>
                <a:cs typeface="华文中宋"/>
              </a:rPr>
              <a:t>I2C总线的状态和信号</a:t>
            </a:r>
            <a:endParaRPr sz="2600" b="1" dirty="0">
              <a:solidFill>
                <a:srgbClr val="9900CC"/>
              </a:solidFill>
              <a:latin typeface="华文中宋"/>
              <a:ea typeface="仿宋_GB2312" pitchFamily="49" charset="-122"/>
              <a:cs typeface="华文中宋"/>
            </a:endParaRPr>
          </a:p>
        </p:txBody>
      </p:sp>
      <p:sp>
        <p:nvSpPr>
          <p:cNvPr id="4" name="object 4"/>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srgbClr val="FFFFFF"/>
                </a:solidFill>
              </a:rPr>
              <a:pPr marL="22255" eaLnBrk="0" fontAlgn="base" hangingPunct="0">
                <a:spcAft>
                  <a:spcPct val="0"/>
                </a:spcAft>
                <a:buClr>
                  <a:srgbClr val="FFFFFF"/>
                </a:buClr>
              </a:pPr>
              <a:t>152</a:t>
            </a:fld>
            <a:endParaRPr lang="en-US" altLang="zh-CN" b="1" dirty="0">
              <a:solidFill>
                <a:srgbClr val="FFFFFF"/>
              </a:solidFill>
            </a:endParaRPr>
          </a:p>
        </p:txBody>
      </p:sp>
      <p:sp>
        <p:nvSpPr>
          <p:cNvPr id="3" name="object 3"/>
          <p:cNvSpPr txBox="1"/>
          <p:nvPr/>
        </p:nvSpPr>
        <p:spPr>
          <a:xfrm>
            <a:off x="1775520" y="1713925"/>
            <a:ext cx="8640960" cy="4379371"/>
          </a:xfrm>
          <a:prstGeom prst="rect">
            <a:avLst/>
          </a:prstGeom>
        </p:spPr>
        <p:txBody>
          <a:bodyPr vert="horz" wrap="square" lIns="0" tIns="0" rIns="0" bIns="0" rtlCol="0">
            <a:noAutofit/>
          </a:bodyPr>
          <a:lstStyle/>
          <a:p>
            <a:pPr marL="11128" eaLnBrk="0" fontAlgn="base" hangingPunct="0">
              <a:spcBef>
                <a:spcPct val="0"/>
              </a:spcBef>
              <a:spcAft>
                <a:spcPct val="0"/>
              </a:spcAft>
              <a:tabLst>
                <a:tab pos="295998" algn="l"/>
                <a:tab pos="718296" algn="l"/>
              </a:tabLst>
            </a:pPr>
            <a:r>
              <a:rPr sz="2400" b="1" spc="749" dirty="0">
                <a:solidFill>
                  <a:srgbClr val="000000"/>
                </a:solidFill>
                <a:latin typeface="宋体" pitchFamily="2" charset="-122"/>
                <a:ea typeface="宋体" pitchFamily="2" charset="-122"/>
                <a:cs typeface="Arial"/>
              </a:rPr>
              <a:t> 	</a:t>
            </a:r>
            <a:r>
              <a:rPr sz="2400" b="1" spc="-13" dirty="0">
                <a:solidFill>
                  <a:srgbClr val="000000"/>
                </a:solidFill>
                <a:latin typeface="宋体" pitchFamily="2" charset="-122"/>
                <a:ea typeface="宋体" pitchFamily="2" charset="-122"/>
                <a:cs typeface="华文中宋"/>
              </a:rPr>
              <a:t>1</a:t>
            </a:r>
            <a:r>
              <a:rPr lang="en-US" sz="2400" b="1" spc="-13" dirty="0">
                <a:solidFill>
                  <a:srgbClr val="000000"/>
                </a:solidFill>
                <a:latin typeface="宋体" pitchFamily="2" charset="-122"/>
                <a:ea typeface="宋体" pitchFamily="2" charset="-122"/>
                <a:cs typeface="华文中宋"/>
              </a:rPr>
              <a:t>)</a:t>
            </a:r>
            <a:r>
              <a:rPr sz="2400" b="1" spc="-13" dirty="0">
                <a:solidFill>
                  <a:srgbClr val="000000"/>
                </a:solidFill>
                <a:latin typeface="宋体" pitchFamily="2" charset="-122"/>
                <a:ea typeface="宋体" pitchFamily="2" charset="-122"/>
                <a:cs typeface="华文中宋"/>
              </a:rPr>
              <a:t>	</a:t>
            </a:r>
            <a:r>
              <a:rPr sz="2400" b="1" spc="-13" dirty="0" err="1">
                <a:solidFill>
                  <a:srgbClr val="000000"/>
                </a:solidFill>
                <a:latin typeface="宋体" pitchFamily="2" charset="-122"/>
                <a:ea typeface="宋体" pitchFamily="2" charset="-122"/>
                <a:cs typeface="华文中宋"/>
              </a:rPr>
              <a:t>空闲状态</a:t>
            </a:r>
            <a:endParaRPr lang="en-US" sz="2400" b="1" dirty="0">
              <a:solidFill>
                <a:srgbClr val="000000"/>
              </a:solidFill>
              <a:latin typeface="宋体" pitchFamily="2" charset="-122"/>
              <a:ea typeface="宋体" pitchFamily="2" charset="-122"/>
              <a:cs typeface="华文中宋"/>
            </a:endParaRPr>
          </a:p>
          <a:p>
            <a:pPr marL="11128" eaLnBrk="0" fontAlgn="base" hangingPunct="0">
              <a:spcBef>
                <a:spcPct val="0"/>
              </a:spcBef>
              <a:spcAft>
                <a:spcPct val="0"/>
              </a:spcAft>
              <a:tabLst>
                <a:tab pos="295998" algn="l"/>
                <a:tab pos="718296" algn="l"/>
              </a:tabLst>
            </a:pPr>
            <a:r>
              <a:rPr sz="2400" dirty="0" err="1">
                <a:solidFill>
                  <a:srgbClr val="000000"/>
                </a:solidFill>
                <a:latin typeface="宋体" pitchFamily="2" charset="-122"/>
                <a:ea typeface="宋体" pitchFamily="2" charset="-122"/>
                <a:cs typeface="华文中宋"/>
              </a:rPr>
              <a:t>SCL和SDA均处于高电平状态，即为总线空闲状态</a:t>
            </a:r>
            <a:endParaRPr sz="2400" dirty="0">
              <a:solidFill>
                <a:srgbClr val="000000"/>
              </a:solidFill>
              <a:latin typeface="宋体" pitchFamily="2" charset="-122"/>
              <a:ea typeface="宋体" pitchFamily="2" charset="-122"/>
              <a:cs typeface="华文中宋"/>
            </a:endParaRPr>
          </a:p>
          <a:p>
            <a:pPr marL="11128" eaLnBrk="0" fontAlgn="base" hangingPunct="0">
              <a:spcBef>
                <a:spcPts val="416"/>
              </a:spcBef>
              <a:spcAft>
                <a:spcPct val="0"/>
              </a:spcAft>
              <a:tabLst>
                <a:tab pos="295998" algn="l"/>
              </a:tabLst>
            </a:pPr>
            <a:r>
              <a:rPr sz="2400" b="1" spc="749" dirty="0">
                <a:solidFill>
                  <a:srgbClr val="000000"/>
                </a:solidFill>
                <a:latin typeface="宋体" pitchFamily="2" charset="-122"/>
                <a:ea typeface="宋体" pitchFamily="2" charset="-122"/>
                <a:cs typeface="Arial"/>
              </a:rPr>
              <a:t> 	</a:t>
            </a:r>
            <a:r>
              <a:rPr sz="2400" b="1" spc="-13" dirty="0">
                <a:solidFill>
                  <a:srgbClr val="000000"/>
                </a:solidFill>
                <a:latin typeface="宋体" pitchFamily="2" charset="-122"/>
                <a:ea typeface="宋体" pitchFamily="2" charset="-122"/>
                <a:cs typeface="华文中宋"/>
              </a:rPr>
              <a:t>2</a:t>
            </a:r>
            <a:r>
              <a:rPr lang="en-US" sz="2400" b="1" spc="-13" dirty="0">
                <a:solidFill>
                  <a:srgbClr val="000000"/>
                </a:solidFill>
                <a:latin typeface="宋体" pitchFamily="2" charset="-122"/>
                <a:ea typeface="宋体" pitchFamily="2" charset="-122"/>
                <a:cs typeface="华文中宋"/>
              </a:rPr>
              <a:t>)</a:t>
            </a:r>
            <a:r>
              <a:rPr sz="2400" b="1" spc="-4" dirty="0">
                <a:solidFill>
                  <a:srgbClr val="000000"/>
                </a:solidFill>
                <a:latin typeface="宋体" pitchFamily="2" charset="-122"/>
                <a:ea typeface="宋体" pitchFamily="2" charset="-122"/>
                <a:cs typeface="华文中宋"/>
              </a:rPr>
              <a:t> </a:t>
            </a:r>
            <a:r>
              <a:rPr sz="2400" b="1" dirty="0">
                <a:solidFill>
                  <a:srgbClr val="000000"/>
                </a:solidFill>
                <a:latin typeface="宋体" pitchFamily="2" charset="-122"/>
                <a:ea typeface="宋体" pitchFamily="2" charset="-122"/>
                <a:cs typeface="华文中宋"/>
              </a:rPr>
              <a:t>占有总线和释放总线</a:t>
            </a:r>
          </a:p>
          <a:p>
            <a:pPr eaLnBrk="0" fontAlgn="base" hangingPunct="0">
              <a:lnSpc>
                <a:spcPts val="570"/>
              </a:lnSpc>
              <a:spcBef>
                <a:spcPts val="21"/>
              </a:spcBef>
              <a:spcAft>
                <a:spcPct val="0"/>
              </a:spcAft>
            </a:pPr>
            <a:endParaRPr sz="2400" b="1" dirty="0">
              <a:solidFill>
                <a:srgbClr val="000000"/>
              </a:solidFill>
              <a:latin typeface="宋体" pitchFamily="2" charset="-122"/>
              <a:ea typeface="宋体" pitchFamily="2" charset="-122"/>
            </a:endParaRPr>
          </a:p>
          <a:p>
            <a:pPr marL="295998" marR="11128" indent="490733" eaLnBrk="0" fontAlgn="base" hangingPunct="0">
              <a:lnSpc>
                <a:spcPts val="2515"/>
              </a:lnSpc>
              <a:spcBef>
                <a:spcPct val="0"/>
              </a:spcBef>
              <a:spcAft>
                <a:spcPct val="0"/>
              </a:spcAft>
            </a:pPr>
            <a:r>
              <a:rPr sz="2400" dirty="0">
                <a:solidFill>
                  <a:srgbClr val="000000"/>
                </a:solidFill>
                <a:latin typeface="宋体" pitchFamily="2" charset="-122"/>
                <a:ea typeface="宋体" pitchFamily="2" charset="-122"/>
                <a:cs typeface="华文中宋"/>
              </a:rPr>
              <a:t>器件若想使用总线应当先占有它，占有总线的主控器 向SCL线发出时钟信号。</a:t>
            </a:r>
            <a:r>
              <a:rPr sz="2400" dirty="0" err="1">
                <a:solidFill>
                  <a:srgbClr val="000000"/>
                </a:solidFill>
                <a:latin typeface="宋体" pitchFamily="2" charset="-122"/>
                <a:ea typeface="宋体" pitchFamily="2" charset="-122"/>
                <a:cs typeface="华文中宋"/>
              </a:rPr>
              <a:t>数据传送完成后应当及时释放总线，即解除对总线的控制</a:t>
            </a:r>
            <a:r>
              <a:rPr sz="2400" dirty="0">
                <a:solidFill>
                  <a:srgbClr val="000000"/>
                </a:solidFill>
                <a:latin typeface="宋体" pitchFamily="2" charset="-122"/>
                <a:ea typeface="宋体" pitchFamily="2" charset="-122"/>
                <a:cs typeface="华文中宋"/>
              </a:rPr>
              <a:t>(或占有)，使其恢复成空闲状态。</a:t>
            </a:r>
          </a:p>
          <a:p>
            <a:pPr marL="11128" eaLnBrk="0" fontAlgn="base" hangingPunct="0">
              <a:spcBef>
                <a:spcPts val="416"/>
              </a:spcBef>
              <a:spcAft>
                <a:spcPct val="0"/>
              </a:spcAft>
              <a:tabLst>
                <a:tab pos="295998" algn="l"/>
              </a:tabLst>
            </a:pPr>
            <a:r>
              <a:rPr sz="2400" b="1" spc="749" dirty="0">
                <a:solidFill>
                  <a:srgbClr val="000000"/>
                </a:solidFill>
                <a:latin typeface="宋体" pitchFamily="2" charset="-122"/>
                <a:ea typeface="宋体" pitchFamily="2" charset="-122"/>
                <a:cs typeface="Arial"/>
              </a:rPr>
              <a:t> 	</a:t>
            </a:r>
            <a:r>
              <a:rPr sz="2400" b="1" spc="-13" dirty="0">
                <a:solidFill>
                  <a:srgbClr val="000000"/>
                </a:solidFill>
                <a:latin typeface="宋体" pitchFamily="2" charset="-122"/>
                <a:ea typeface="宋体" pitchFamily="2" charset="-122"/>
                <a:cs typeface="华文中宋"/>
              </a:rPr>
              <a:t>3</a:t>
            </a:r>
            <a:r>
              <a:rPr lang="en-US" sz="2400" b="1" spc="-13" dirty="0">
                <a:solidFill>
                  <a:srgbClr val="000000"/>
                </a:solidFill>
                <a:latin typeface="宋体" pitchFamily="2" charset="-122"/>
                <a:ea typeface="宋体" pitchFamily="2" charset="-122"/>
                <a:cs typeface="华文中宋"/>
              </a:rPr>
              <a:t>)</a:t>
            </a:r>
            <a:r>
              <a:rPr sz="2400" b="1" spc="-13" dirty="0">
                <a:solidFill>
                  <a:srgbClr val="000000"/>
                </a:solidFill>
                <a:latin typeface="宋体" pitchFamily="2" charset="-122"/>
                <a:ea typeface="宋体" pitchFamily="2" charset="-122"/>
                <a:cs typeface="华文中宋"/>
              </a:rPr>
              <a:t> 开始/启动信</a:t>
            </a:r>
            <a:r>
              <a:rPr sz="2400" b="1" spc="9" dirty="0">
                <a:solidFill>
                  <a:srgbClr val="000000"/>
                </a:solidFill>
                <a:latin typeface="宋体" pitchFamily="2" charset="-122"/>
                <a:ea typeface="宋体" pitchFamily="2" charset="-122"/>
                <a:cs typeface="华文中宋"/>
              </a:rPr>
              <a:t>号</a:t>
            </a:r>
            <a:r>
              <a:rPr sz="2400" b="1" dirty="0">
                <a:solidFill>
                  <a:srgbClr val="000000"/>
                </a:solidFill>
                <a:latin typeface="宋体" pitchFamily="2" charset="-122"/>
                <a:ea typeface="宋体" pitchFamily="2" charset="-122"/>
                <a:cs typeface="华文中宋"/>
              </a:rPr>
              <a:t>(S)</a:t>
            </a:r>
          </a:p>
          <a:p>
            <a:pPr eaLnBrk="0" fontAlgn="base" hangingPunct="0">
              <a:lnSpc>
                <a:spcPts val="482"/>
              </a:lnSpc>
              <a:spcBef>
                <a:spcPts val="17"/>
              </a:spcBef>
              <a:spcAft>
                <a:spcPct val="0"/>
              </a:spcAft>
            </a:pPr>
            <a:endParaRPr sz="2400" b="1" dirty="0">
              <a:solidFill>
                <a:srgbClr val="000000"/>
              </a:solidFill>
              <a:latin typeface="宋体" pitchFamily="2" charset="-122"/>
              <a:ea typeface="宋体" pitchFamily="2" charset="-122"/>
            </a:endParaRPr>
          </a:p>
          <a:p>
            <a:pPr marL="295998" marR="358313" indent="576417" algn="just" eaLnBrk="0" fontAlgn="base" hangingPunct="0">
              <a:spcBef>
                <a:spcPct val="0"/>
              </a:spcBef>
              <a:spcAft>
                <a:spcPct val="0"/>
              </a:spcAft>
            </a:pPr>
            <a:r>
              <a:rPr sz="2400" dirty="0" err="1">
                <a:solidFill>
                  <a:srgbClr val="000000"/>
                </a:solidFill>
                <a:latin typeface="宋体" pitchFamily="2" charset="-122"/>
                <a:ea typeface="宋体" pitchFamily="2" charset="-122"/>
                <a:cs typeface="华文中宋"/>
              </a:rPr>
              <a:t>启动信号由主控器产生；在SCL信号为高时，SDA产生一个由高变低的电平变化，产生启动信号</a:t>
            </a:r>
            <a:r>
              <a:rPr sz="2400" b="1" dirty="0">
                <a:solidFill>
                  <a:srgbClr val="000000"/>
                </a:solidFill>
                <a:latin typeface="宋体" pitchFamily="2" charset="-122"/>
                <a:ea typeface="宋体" pitchFamily="2" charset="-122"/>
                <a:cs typeface="华文中宋"/>
              </a:rPr>
              <a:t>。</a:t>
            </a:r>
          </a:p>
        </p:txBody>
      </p:sp>
      <p:sp>
        <p:nvSpPr>
          <p:cNvPr id="5" name="Date Placeholder 4"/>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marL="22255">
              <a:spcAft>
                <a:spcPct val="0"/>
              </a:spcAft>
              <a:buClr>
                <a:srgbClr val="FFFFFF"/>
              </a:buClr>
            </a:pPr>
            <a:fld id="{4FF63A7E-B681-40A8-92C6-A63544323818}" type="datetime4">
              <a:rPr lang="en-US" altLang="zh-CN" b="1">
                <a:solidFill>
                  <a:srgbClr val="FFFFFF"/>
                </a:solidFill>
              </a:rPr>
              <a:pPr marL="22255">
                <a:spcAft>
                  <a:spcPct val="0"/>
                </a:spcAft>
                <a:buClr>
                  <a:srgbClr val="FFFFFF"/>
                </a:buClr>
              </a:pPr>
              <a:t>June 11, 2021</a:t>
            </a:fld>
            <a:endParaRPr lang="en-US" altLang="zh-CN" b="1" dirty="0">
              <a:solidFill>
                <a:srgbClr val="FFFFFF"/>
              </a:solidFill>
            </a:endParaRPr>
          </a:p>
        </p:txBody>
      </p:sp>
      <p:sp>
        <p:nvSpPr>
          <p:cNvPr id="6" name="Footer Placeholder 5"/>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marL="22255">
              <a:spcAft>
                <a:spcPct val="0"/>
              </a:spcAft>
              <a:buClr>
                <a:srgbClr val="FFFFFF"/>
              </a:buClr>
            </a:pPr>
            <a:endParaRPr lang="zh-CN" altLang="en-US" b="1" dirty="0">
              <a:solidFill>
                <a:srgbClr val="FFFFFF"/>
              </a:solidFill>
            </a:endParaRPr>
          </a:p>
        </p:txBody>
      </p:sp>
      <p:sp>
        <p:nvSpPr>
          <p:cNvPr id="7"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37871767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5520" y="980728"/>
            <a:ext cx="8496944" cy="792088"/>
          </a:xfrm>
          <a:prstGeom prst="rect">
            <a:avLst/>
          </a:prstGeom>
        </p:spPr>
        <p:txBody>
          <a:bodyPr vert="horz" wrap="square" lIns="0" tIns="0" rIns="0" bIns="0" numCol="1" rtlCol="0" anchor="ctr" anchorCtr="0" compatLnSpc="1">
            <a:prstTxWarp prst="textNoShape">
              <a:avLst/>
            </a:prstTxWarp>
            <a:noAutofit/>
          </a:bodyPr>
          <a:lstStyle/>
          <a:p>
            <a:pPr marL="52300">
              <a:tabLst>
                <a:tab pos="337171" algn="l"/>
              </a:tabLst>
            </a:pPr>
            <a:r>
              <a:rPr sz="2400" spc="640" dirty="0">
                <a:latin typeface="宋体" pitchFamily="2" charset="-122"/>
                <a:ea typeface="宋体" pitchFamily="2" charset="-122"/>
                <a:cs typeface="Arial"/>
              </a:rPr>
              <a:t> 	</a:t>
            </a:r>
            <a:r>
              <a:rPr sz="2400" spc="-9" dirty="0">
                <a:latin typeface="宋体" pitchFamily="2" charset="-122"/>
                <a:ea typeface="宋体" pitchFamily="2" charset="-122"/>
                <a:cs typeface="华文中宋"/>
              </a:rPr>
              <a:t>4</a:t>
            </a:r>
            <a:r>
              <a:rPr lang="en-US" sz="2400" spc="-9" dirty="0">
                <a:latin typeface="宋体" pitchFamily="2" charset="-122"/>
                <a:ea typeface="宋体" pitchFamily="2" charset="-122"/>
                <a:cs typeface="华文中宋"/>
              </a:rPr>
              <a:t>)</a:t>
            </a:r>
            <a:r>
              <a:rPr sz="2400" spc="-4" dirty="0">
                <a:latin typeface="宋体" pitchFamily="2" charset="-122"/>
                <a:ea typeface="宋体" pitchFamily="2" charset="-122"/>
                <a:cs typeface="华文中宋"/>
              </a:rPr>
              <a:t> </a:t>
            </a:r>
            <a:r>
              <a:rPr sz="2400" spc="-18" dirty="0" err="1">
                <a:latin typeface="宋体" pitchFamily="2" charset="-122"/>
                <a:ea typeface="宋体" pitchFamily="2" charset="-122"/>
                <a:cs typeface="华文中宋"/>
              </a:rPr>
              <a:t>结束</a:t>
            </a:r>
            <a:r>
              <a:rPr sz="2400" spc="-18" dirty="0">
                <a:latin typeface="宋体" pitchFamily="2" charset="-122"/>
                <a:ea typeface="宋体" pitchFamily="2" charset="-122"/>
                <a:cs typeface="华文中宋"/>
              </a:rPr>
              <a:t>/</a:t>
            </a:r>
            <a:r>
              <a:rPr sz="2400" spc="-18" dirty="0" err="1">
                <a:latin typeface="宋体" pitchFamily="2" charset="-122"/>
                <a:ea typeface="宋体" pitchFamily="2" charset="-122"/>
                <a:cs typeface="华文中宋"/>
              </a:rPr>
              <a:t>停止信号</a:t>
            </a:r>
            <a:r>
              <a:rPr sz="2400" spc="-13" dirty="0">
                <a:latin typeface="宋体" pitchFamily="2" charset="-122"/>
                <a:ea typeface="宋体" pitchFamily="2" charset="-122"/>
                <a:cs typeface="华文中宋"/>
              </a:rPr>
              <a:t>(P)</a:t>
            </a:r>
            <a:endParaRPr sz="2400" dirty="0">
              <a:latin typeface="宋体" pitchFamily="2" charset="-122"/>
              <a:ea typeface="宋体" pitchFamily="2" charset="-122"/>
              <a:cs typeface="华文中宋"/>
            </a:endParaRPr>
          </a:p>
          <a:p>
            <a:pPr marL="295998"/>
            <a:r>
              <a:rPr lang="zh-CN" altLang="en-US" sz="2400" b="0" spc="-18" dirty="0">
                <a:latin typeface="宋体" pitchFamily="2" charset="-122"/>
                <a:ea typeface="宋体" pitchFamily="2" charset="-122"/>
                <a:cs typeface="华文中宋"/>
              </a:rPr>
              <a:t>启动信号和停止信号的产生见下图。</a:t>
            </a:r>
            <a:endParaRPr lang="zh-CN" altLang="en-US" sz="2400" b="0" dirty="0">
              <a:latin typeface="宋体" pitchFamily="2" charset="-122"/>
              <a:ea typeface="宋体" pitchFamily="2" charset="-122"/>
              <a:cs typeface="华文中宋"/>
            </a:endParaRPr>
          </a:p>
        </p:txBody>
      </p:sp>
      <p:sp>
        <p:nvSpPr>
          <p:cNvPr id="46" name="object 46"/>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srgbClr val="FFFFFF"/>
                </a:solidFill>
              </a:rPr>
              <a:pPr marL="22255" eaLnBrk="0" fontAlgn="base" hangingPunct="0">
                <a:spcAft>
                  <a:spcPct val="0"/>
                </a:spcAft>
                <a:buClr>
                  <a:srgbClr val="FFFFFF"/>
                </a:buClr>
              </a:pPr>
              <a:t>153</a:t>
            </a:fld>
            <a:endParaRPr lang="en-US" altLang="zh-CN" b="1" dirty="0">
              <a:solidFill>
                <a:srgbClr val="FFFFFF"/>
              </a:solidFill>
            </a:endParaRPr>
          </a:p>
        </p:txBody>
      </p:sp>
      <p:sp>
        <p:nvSpPr>
          <p:cNvPr id="3" name="object 3"/>
          <p:cNvSpPr txBox="1"/>
          <p:nvPr/>
        </p:nvSpPr>
        <p:spPr>
          <a:xfrm>
            <a:off x="1703512" y="1773759"/>
            <a:ext cx="8712968" cy="2506162"/>
          </a:xfrm>
          <a:prstGeom prst="rect">
            <a:avLst/>
          </a:prstGeom>
        </p:spPr>
        <p:txBody>
          <a:bodyPr vert="horz" wrap="square" lIns="0" tIns="0" rIns="0" bIns="0" rtlCol="0">
            <a:noAutofit/>
          </a:bodyPr>
          <a:lstStyle/>
          <a:p>
            <a:pPr marL="295998" eaLnBrk="0" fontAlgn="base" hangingPunct="0">
              <a:spcBef>
                <a:spcPct val="0"/>
              </a:spcBef>
              <a:spcAft>
                <a:spcPct val="0"/>
              </a:spcAft>
            </a:pPr>
            <a:r>
              <a:rPr sz="2400" b="1" spc="640" dirty="0">
                <a:solidFill>
                  <a:srgbClr val="000000"/>
                </a:solidFill>
                <a:latin typeface="宋体" pitchFamily="2" charset="-122"/>
                <a:ea typeface="宋体" pitchFamily="2" charset="-122"/>
                <a:cs typeface="Arial"/>
              </a:rPr>
              <a:t>	</a:t>
            </a:r>
            <a:r>
              <a:rPr sz="2400" b="1" spc="-9" dirty="0">
                <a:solidFill>
                  <a:srgbClr val="000000"/>
                </a:solidFill>
                <a:latin typeface="宋体" pitchFamily="2" charset="-122"/>
                <a:ea typeface="宋体" pitchFamily="2" charset="-122"/>
                <a:cs typeface="华文中宋"/>
              </a:rPr>
              <a:t>5</a:t>
            </a:r>
            <a:r>
              <a:rPr lang="en-US" sz="2400" b="1" spc="-9" dirty="0">
                <a:solidFill>
                  <a:srgbClr val="000000"/>
                </a:solidFill>
                <a:latin typeface="宋体" pitchFamily="2" charset="-122"/>
                <a:ea typeface="宋体" pitchFamily="2" charset="-122"/>
                <a:cs typeface="华文中宋"/>
              </a:rPr>
              <a:t>)</a:t>
            </a:r>
            <a:r>
              <a:rPr sz="2400" b="1" spc="-4" dirty="0">
                <a:solidFill>
                  <a:srgbClr val="000000"/>
                </a:solidFill>
                <a:latin typeface="宋体" pitchFamily="2" charset="-122"/>
                <a:ea typeface="宋体" pitchFamily="2" charset="-122"/>
                <a:cs typeface="华文中宋"/>
              </a:rPr>
              <a:t> </a:t>
            </a:r>
            <a:r>
              <a:rPr sz="2400" b="1" spc="-18" dirty="0" err="1">
                <a:solidFill>
                  <a:srgbClr val="000000"/>
                </a:solidFill>
                <a:latin typeface="宋体" pitchFamily="2" charset="-122"/>
                <a:ea typeface="宋体" pitchFamily="2" charset="-122"/>
                <a:cs typeface="华文中宋"/>
              </a:rPr>
              <a:t>应答信号</a:t>
            </a:r>
            <a:endParaRPr sz="2400" b="1" dirty="0">
              <a:solidFill>
                <a:srgbClr val="000000"/>
              </a:solidFill>
              <a:latin typeface="宋体" pitchFamily="2" charset="-122"/>
              <a:ea typeface="宋体" pitchFamily="2" charset="-122"/>
              <a:cs typeface="华文中宋"/>
            </a:endParaRPr>
          </a:p>
          <a:p>
            <a:pPr marL="295998" marR="11128" indent="424523" eaLnBrk="0" fontAlgn="base" hangingPunct="0">
              <a:lnSpc>
                <a:spcPct val="90200"/>
              </a:lnSpc>
              <a:spcBef>
                <a:spcPts val="412"/>
              </a:spcBef>
              <a:spcAft>
                <a:spcPct val="0"/>
              </a:spcAft>
            </a:pPr>
            <a:r>
              <a:rPr sz="2400" spc="-18" dirty="0" err="1">
                <a:solidFill>
                  <a:srgbClr val="000000"/>
                </a:solidFill>
                <a:latin typeface="宋体" pitchFamily="2" charset="-122"/>
                <a:ea typeface="宋体" pitchFamily="2" charset="-122"/>
                <a:cs typeface="华文中宋"/>
              </a:rPr>
              <a:t>应答信号是对字节数据传输的确认</a:t>
            </a:r>
            <a:r>
              <a:rPr sz="2400" spc="-18"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Arial"/>
              </a:rPr>
              <a:t>1</a:t>
            </a:r>
            <a:r>
              <a:rPr sz="2400" spc="-13" dirty="0">
                <a:solidFill>
                  <a:srgbClr val="000000"/>
                </a:solidFill>
                <a:latin typeface="宋体" pitchFamily="2" charset="-122"/>
                <a:ea typeface="宋体" pitchFamily="2" charset="-122"/>
                <a:cs typeface="华文中宋"/>
              </a:rPr>
              <a:t>位</a:t>
            </a:r>
            <a:r>
              <a:rPr sz="2400" spc="-18" dirty="0">
                <a:solidFill>
                  <a:srgbClr val="000000"/>
                </a:solidFill>
                <a:latin typeface="宋体" pitchFamily="2" charset="-122"/>
                <a:ea typeface="宋体" pitchFamily="2" charset="-122"/>
                <a:cs typeface="华文中宋"/>
              </a:rPr>
              <a:t>，接收者接</a:t>
            </a:r>
            <a:r>
              <a:rPr sz="2400" spc="-13" dirty="0">
                <a:solidFill>
                  <a:srgbClr val="000000"/>
                </a:solidFill>
                <a:latin typeface="宋体" pitchFamily="2" charset="-122"/>
                <a:ea typeface="宋体" pitchFamily="2" charset="-122"/>
                <a:cs typeface="华文中宋"/>
              </a:rPr>
              <a:t>收</a:t>
            </a:r>
            <a:r>
              <a:rPr sz="2400" spc="-18" dirty="0">
                <a:solidFill>
                  <a:srgbClr val="000000"/>
                </a:solidFill>
                <a:latin typeface="宋体" pitchFamily="2" charset="-122"/>
                <a:ea typeface="宋体" pitchFamily="2" charset="-122"/>
                <a:cs typeface="Arial"/>
              </a:rPr>
              <a:t>1</a:t>
            </a:r>
            <a:r>
              <a:rPr sz="2400" spc="-18" dirty="0">
                <a:solidFill>
                  <a:srgbClr val="000000"/>
                </a:solidFill>
                <a:latin typeface="宋体" pitchFamily="2" charset="-122"/>
                <a:ea typeface="宋体" pitchFamily="2" charset="-122"/>
                <a:cs typeface="华文中宋"/>
              </a:rPr>
              <a:t>字节后，向发出者发送一</a:t>
            </a:r>
            <a:r>
              <a:rPr sz="2400" spc="-13" dirty="0">
                <a:solidFill>
                  <a:srgbClr val="000000"/>
                </a:solidFill>
                <a:latin typeface="宋体" pitchFamily="2" charset="-122"/>
                <a:ea typeface="宋体" pitchFamily="2" charset="-122"/>
                <a:cs typeface="华文中宋"/>
              </a:rPr>
              <a:t>个</a:t>
            </a:r>
            <a:r>
              <a:rPr sz="2400" spc="-18" dirty="0">
                <a:solidFill>
                  <a:srgbClr val="000000"/>
                </a:solidFill>
                <a:latin typeface="宋体" pitchFamily="2" charset="-122"/>
                <a:ea typeface="宋体" pitchFamily="2" charset="-122"/>
                <a:cs typeface="华文中宋"/>
              </a:rPr>
              <a:t>应答。对应于SC</a:t>
            </a:r>
            <a:r>
              <a:rPr sz="2400" spc="-13" dirty="0">
                <a:solidFill>
                  <a:srgbClr val="000000"/>
                </a:solidFill>
                <a:latin typeface="宋体" pitchFamily="2" charset="-122"/>
                <a:ea typeface="宋体" pitchFamily="2" charset="-122"/>
                <a:cs typeface="华文中宋"/>
              </a:rPr>
              <a:t>L第9</a:t>
            </a:r>
            <a:r>
              <a:rPr sz="2400" spc="-18" dirty="0">
                <a:solidFill>
                  <a:srgbClr val="000000"/>
                </a:solidFill>
                <a:latin typeface="宋体" pitchFamily="2" charset="-122"/>
                <a:ea typeface="宋体" pitchFamily="2" charset="-122"/>
                <a:cs typeface="华文中宋"/>
              </a:rPr>
              <a:t>个应答时钟脉冲，若SDA线仍保持高，则</a:t>
            </a:r>
            <a:r>
              <a:rPr sz="2400" spc="-22" dirty="0">
                <a:solidFill>
                  <a:srgbClr val="000000"/>
                </a:solidFill>
                <a:latin typeface="宋体" pitchFamily="2" charset="-122"/>
                <a:ea typeface="宋体" pitchFamily="2" charset="-122"/>
                <a:cs typeface="华文中宋"/>
              </a:rPr>
              <a:t>为</a:t>
            </a:r>
            <a:r>
              <a:rPr sz="2400" spc="-18" dirty="0">
                <a:solidFill>
                  <a:srgbClr val="000000"/>
                </a:solidFill>
                <a:latin typeface="宋体" pitchFamily="2" charset="-122"/>
                <a:ea typeface="宋体" pitchFamily="2" charset="-122"/>
                <a:cs typeface="华文中宋"/>
              </a:rPr>
              <a:t>非应答信号</a:t>
            </a:r>
            <a:r>
              <a:rPr sz="2400" spc="-4"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NA</a:t>
            </a:r>
            <a:r>
              <a:rPr lang="en-US" sz="2400" spc="-13" dirty="0">
                <a:solidFill>
                  <a:srgbClr val="000000"/>
                </a:solidFill>
                <a:latin typeface="宋体" pitchFamily="2" charset="-122"/>
                <a:ea typeface="宋体" pitchFamily="2" charset="-122"/>
                <a:cs typeface="华文中宋"/>
              </a:rPr>
              <a:t>CK</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华文中宋"/>
              </a:rPr>
              <a:t> </a:t>
            </a:r>
            <a:r>
              <a:rPr lang="en-US" sz="2400" spc="-18" dirty="0" err="1">
                <a:solidFill>
                  <a:srgbClr val="000000"/>
                </a:solidFill>
                <a:latin typeface="宋体" pitchFamily="2" charset="-122"/>
                <a:ea typeface="宋体" pitchFamily="2" charset="-122"/>
                <a:cs typeface="华文中宋"/>
              </a:rPr>
              <a:t>ACK</a:t>
            </a:r>
            <a:r>
              <a:rPr sz="2400" spc="-18" dirty="0" err="1">
                <a:solidFill>
                  <a:srgbClr val="000000"/>
                </a:solidFill>
                <a:latin typeface="宋体" pitchFamily="2" charset="-122"/>
                <a:ea typeface="宋体" pitchFamily="2" charset="-122"/>
                <a:cs typeface="华文中宋"/>
              </a:rPr>
              <a:t>继续发送；</a:t>
            </a:r>
            <a:r>
              <a:rPr lang="en-US" sz="2400" spc="-18" dirty="0" err="1">
                <a:solidFill>
                  <a:srgbClr val="000000"/>
                </a:solidFill>
                <a:latin typeface="宋体" pitchFamily="2" charset="-122"/>
                <a:ea typeface="宋体" pitchFamily="2" charset="-122"/>
                <a:cs typeface="华文中宋"/>
              </a:rPr>
              <a:t>NACK</a:t>
            </a:r>
            <a:r>
              <a:rPr sz="2400" spc="-18" dirty="0" err="1">
                <a:solidFill>
                  <a:srgbClr val="000000"/>
                </a:solidFill>
                <a:latin typeface="宋体" pitchFamily="2" charset="-122"/>
                <a:ea typeface="宋体" pitchFamily="2" charset="-122"/>
                <a:cs typeface="华文中宋"/>
              </a:rPr>
              <a:t>结束发送</a:t>
            </a:r>
            <a:r>
              <a:rPr sz="2400" spc="-1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marL="11128" eaLnBrk="0" fontAlgn="base" hangingPunct="0">
              <a:spcBef>
                <a:spcPts val="201"/>
              </a:spcBef>
              <a:spcAft>
                <a:spcPct val="0"/>
              </a:spcAft>
              <a:tabLst>
                <a:tab pos="367215" algn="l"/>
              </a:tabLst>
            </a:pPr>
            <a:r>
              <a:rPr sz="2400" b="1" spc="640" dirty="0">
                <a:solidFill>
                  <a:srgbClr val="000000"/>
                </a:solidFill>
                <a:latin typeface="宋体" pitchFamily="2" charset="-122"/>
                <a:ea typeface="宋体" pitchFamily="2" charset="-122"/>
                <a:cs typeface="Arial"/>
              </a:rPr>
              <a:t> 	</a:t>
            </a:r>
            <a:r>
              <a:rPr sz="2400" b="1" spc="-18" dirty="0">
                <a:solidFill>
                  <a:srgbClr val="000000"/>
                </a:solidFill>
                <a:latin typeface="宋体" pitchFamily="2" charset="-122"/>
                <a:ea typeface="宋体" pitchFamily="2" charset="-122"/>
                <a:cs typeface="华文中宋"/>
              </a:rPr>
              <a:t>6</a:t>
            </a:r>
            <a:r>
              <a:rPr lang="en-US" sz="2400" b="1" spc="-9" dirty="0">
                <a:solidFill>
                  <a:srgbClr val="000000"/>
                </a:solidFill>
                <a:latin typeface="宋体" pitchFamily="2" charset="-122"/>
                <a:ea typeface="宋体" pitchFamily="2" charset="-122"/>
                <a:cs typeface="华文中宋"/>
              </a:rPr>
              <a:t>)</a:t>
            </a:r>
            <a:r>
              <a:rPr sz="2400" b="1" spc="-4" dirty="0">
                <a:solidFill>
                  <a:srgbClr val="000000"/>
                </a:solidFill>
                <a:latin typeface="宋体" pitchFamily="2" charset="-122"/>
                <a:ea typeface="宋体" pitchFamily="2" charset="-122"/>
                <a:cs typeface="华文中宋"/>
              </a:rPr>
              <a:t> </a:t>
            </a:r>
            <a:r>
              <a:rPr sz="2400" b="1" spc="-22" dirty="0">
                <a:solidFill>
                  <a:srgbClr val="000000"/>
                </a:solidFill>
                <a:latin typeface="宋体" pitchFamily="2" charset="-122"/>
                <a:ea typeface="宋体" pitchFamily="2" charset="-122"/>
                <a:cs typeface="华文中宋"/>
              </a:rPr>
              <a:t>控制位信号</a:t>
            </a:r>
            <a:endParaRPr sz="2400" b="1" dirty="0">
              <a:solidFill>
                <a:srgbClr val="000000"/>
              </a:solidFill>
              <a:latin typeface="宋体" pitchFamily="2" charset="-122"/>
              <a:ea typeface="宋体" pitchFamily="2" charset="-122"/>
              <a:cs typeface="华文中宋"/>
            </a:endParaRPr>
          </a:p>
          <a:p>
            <a:pPr eaLnBrk="0" fontAlgn="base" hangingPunct="0">
              <a:lnSpc>
                <a:spcPts val="438"/>
              </a:lnSpc>
              <a:spcBef>
                <a:spcPts val="10"/>
              </a:spcBef>
              <a:spcAft>
                <a:spcPct val="0"/>
              </a:spcAft>
            </a:pPr>
            <a:endParaRPr sz="2400" b="1" dirty="0">
              <a:solidFill>
                <a:srgbClr val="000000"/>
              </a:solidFill>
              <a:latin typeface="宋体" pitchFamily="2" charset="-122"/>
              <a:ea typeface="宋体" pitchFamily="2" charset="-122"/>
            </a:endParaRPr>
          </a:p>
          <a:p>
            <a:pPr marL="295998" marR="146330" indent="387802" eaLnBrk="0" fontAlgn="base" hangingPunct="0">
              <a:lnSpc>
                <a:spcPts val="1893"/>
              </a:lnSpc>
              <a:spcBef>
                <a:spcPct val="0"/>
              </a:spcBef>
              <a:spcAft>
                <a:spcPct val="0"/>
              </a:spcAft>
            </a:pPr>
            <a:r>
              <a:rPr sz="2400" spc="-18" dirty="0">
                <a:solidFill>
                  <a:srgbClr val="000000"/>
                </a:solidFill>
                <a:latin typeface="宋体" pitchFamily="2" charset="-122"/>
                <a:ea typeface="宋体" pitchFamily="2" charset="-122"/>
                <a:cs typeface="Arial"/>
              </a:rPr>
              <a:t>1</a:t>
            </a:r>
            <a:r>
              <a:rPr sz="2400" spc="-18" dirty="0">
                <a:solidFill>
                  <a:srgbClr val="000000"/>
                </a:solidFill>
                <a:latin typeface="宋体" pitchFamily="2" charset="-122"/>
                <a:ea typeface="宋体" pitchFamily="2" charset="-122"/>
                <a:cs typeface="华文中宋"/>
              </a:rPr>
              <a:t>位，</a:t>
            </a:r>
            <a:r>
              <a:rPr sz="2400" spc="-13" dirty="0">
                <a:solidFill>
                  <a:srgbClr val="000000"/>
                </a:solidFill>
                <a:latin typeface="宋体" pitchFamily="2" charset="-122"/>
                <a:ea typeface="宋体" pitchFamily="2" charset="-122"/>
                <a:cs typeface="Arial"/>
              </a:rPr>
              <a:t>I2C</a:t>
            </a:r>
            <a:r>
              <a:rPr sz="2400" spc="-18" dirty="0">
                <a:solidFill>
                  <a:srgbClr val="000000"/>
                </a:solidFill>
                <a:latin typeface="宋体" pitchFamily="2" charset="-122"/>
                <a:ea typeface="宋体" pitchFamily="2" charset="-122"/>
                <a:cs typeface="华文中宋"/>
              </a:rPr>
              <a:t>主机发出的读写控制信号，高为读、低为写</a:t>
            </a:r>
            <a:endParaRPr sz="2400" dirty="0">
              <a:solidFill>
                <a:srgbClr val="9900CC"/>
              </a:solidFill>
              <a:latin typeface="宋体" pitchFamily="2" charset="-122"/>
              <a:ea typeface="宋体" pitchFamily="2" charset="-122"/>
              <a:cs typeface="华文中宋"/>
            </a:endParaRPr>
          </a:p>
        </p:txBody>
      </p:sp>
      <p:sp>
        <p:nvSpPr>
          <p:cNvPr id="4" name="object 4"/>
          <p:cNvSpPr/>
          <p:nvPr/>
        </p:nvSpPr>
        <p:spPr>
          <a:xfrm>
            <a:off x="4220840" y="4786909"/>
            <a:ext cx="196129" cy="227833"/>
          </a:xfrm>
          <a:custGeom>
            <a:avLst/>
            <a:gdLst/>
            <a:ahLst/>
            <a:cxnLst/>
            <a:rect l="l" t="t" r="r" b="b"/>
            <a:pathLst>
              <a:path w="229362" h="251460">
                <a:moveTo>
                  <a:pt x="0" y="0"/>
                </a:moveTo>
                <a:lnTo>
                  <a:pt x="229362" y="25146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 name="object 5"/>
          <p:cNvSpPr/>
          <p:nvPr/>
        </p:nvSpPr>
        <p:spPr>
          <a:xfrm>
            <a:off x="3828582" y="4786908"/>
            <a:ext cx="392257" cy="0"/>
          </a:xfrm>
          <a:custGeom>
            <a:avLst/>
            <a:gdLst/>
            <a:ahLst/>
            <a:cxnLst/>
            <a:rect l="l" t="t" r="r" b="b"/>
            <a:pathLst>
              <a:path w="458723">
                <a:moveTo>
                  <a:pt x="458723" y="0"/>
                </a:moveTo>
                <a:lnTo>
                  <a:pt x="0" y="0"/>
                </a:lnTo>
              </a:path>
            </a:pathLst>
          </a:custGeom>
          <a:ln w="19430">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6" name="object 6"/>
          <p:cNvSpPr/>
          <p:nvPr/>
        </p:nvSpPr>
        <p:spPr>
          <a:xfrm>
            <a:off x="5785963" y="5009217"/>
            <a:ext cx="593599" cy="0"/>
          </a:xfrm>
          <a:custGeom>
            <a:avLst/>
            <a:gdLst/>
            <a:ahLst/>
            <a:cxnLst/>
            <a:rect l="l" t="t" r="r" b="b"/>
            <a:pathLst>
              <a:path w="694181">
                <a:moveTo>
                  <a:pt x="694181" y="0"/>
                </a:moveTo>
                <a:lnTo>
                  <a:pt x="0" y="0"/>
                </a:lnTo>
              </a:path>
            </a:pathLst>
          </a:custGeom>
          <a:ln w="19431">
            <a:solidFill>
              <a:srgbClr val="000000"/>
            </a:solidFill>
            <a:prstDash val="lgDash"/>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7" name="object 7"/>
          <p:cNvSpPr/>
          <p:nvPr/>
        </p:nvSpPr>
        <p:spPr>
          <a:xfrm>
            <a:off x="7833909" y="5408960"/>
            <a:ext cx="62553" cy="646216"/>
          </a:xfrm>
          <a:prstGeom prst="rect">
            <a:avLst/>
          </a:prstGeom>
          <a:blipFill>
            <a:blip r:embed="rId2"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8" name="object 8"/>
          <p:cNvSpPr/>
          <p:nvPr/>
        </p:nvSpPr>
        <p:spPr>
          <a:xfrm>
            <a:off x="4416968" y="5014741"/>
            <a:ext cx="392910" cy="0"/>
          </a:xfrm>
          <a:custGeom>
            <a:avLst/>
            <a:gdLst/>
            <a:ahLst/>
            <a:cxnLst/>
            <a:rect l="l" t="t" r="r" b="b"/>
            <a:pathLst>
              <a:path w="459486">
                <a:moveTo>
                  <a:pt x="0" y="0"/>
                </a:moveTo>
                <a:lnTo>
                  <a:pt x="459486"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9" name="object 9"/>
          <p:cNvSpPr/>
          <p:nvPr/>
        </p:nvSpPr>
        <p:spPr>
          <a:xfrm>
            <a:off x="4809878" y="4786909"/>
            <a:ext cx="196128" cy="227833"/>
          </a:xfrm>
          <a:custGeom>
            <a:avLst/>
            <a:gdLst/>
            <a:ahLst/>
            <a:cxnLst/>
            <a:rect l="l" t="t" r="r" b="b"/>
            <a:pathLst>
              <a:path w="229361" h="251460">
                <a:moveTo>
                  <a:pt x="0" y="251460"/>
                </a:moveTo>
                <a:lnTo>
                  <a:pt x="229361"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0" name="object 10"/>
          <p:cNvSpPr/>
          <p:nvPr/>
        </p:nvSpPr>
        <p:spPr>
          <a:xfrm>
            <a:off x="5006007" y="4786908"/>
            <a:ext cx="588387" cy="0"/>
          </a:xfrm>
          <a:custGeom>
            <a:avLst/>
            <a:gdLst/>
            <a:ahLst/>
            <a:cxnLst/>
            <a:rect l="l" t="t" r="r" b="b"/>
            <a:pathLst>
              <a:path w="688086">
                <a:moveTo>
                  <a:pt x="0" y="0"/>
                </a:moveTo>
                <a:lnTo>
                  <a:pt x="688086"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1" name="object 11"/>
          <p:cNvSpPr/>
          <p:nvPr/>
        </p:nvSpPr>
        <p:spPr>
          <a:xfrm>
            <a:off x="5594394" y="4786909"/>
            <a:ext cx="196129" cy="227833"/>
          </a:xfrm>
          <a:custGeom>
            <a:avLst/>
            <a:gdLst/>
            <a:ahLst/>
            <a:cxnLst/>
            <a:rect l="l" t="t" r="r" b="b"/>
            <a:pathLst>
              <a:path w="229362" h="251460">
                <a:moveTo>
                  <a:pt x="0" y="0"/>
                </a:moveTo>
                <a:lnTo>
                  <a:pt x="229362" y="25146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2" name="object 12"/>
          <p:cNvSpPr/>
          <p:nvPr/>
        </p:nvSpPr>
        <p:spPr>
          <a:xfrm>
            <a:off x="6379562" y="4780695"/>
            <a:ext cx="196129" cy="228523"/>
          </a:xfrm>
          <a:custGeom>
            <a:avLst/>
            <a:gdLst/>
            <a:ahLst/>
            <a:cxnLst/>
            <a:rect l="l" t="t" r="r" b="b"/>
            <a:pathLst>
              <a:path w="229362" h="252222">
                <a:moveTo>
                  <a:pt x="0" y="252222"/>
                </a:moveTo>
                <a:lnTo>
                  <a:pt x="229362"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3" name="object 13"/>
          <p:cNvSpPr/>
          <p:nvPr/>
        </p:nvSpPr>
        <p:spPr>
          <a:xfrm>
            <a:off x="6568523" y="4789670"/>
            <a:ext cx="588376" cy="0"/>
          </a:xfrm>
          <a:custGeom>
            <a:avLst/>
            <a:gdLst/>
            <a:ahLst/>
            <a:cxnLst/>
            <a:rect l="l" t="t" r="r" b="b"/>
            <a:pathLst>
              <a:path w="688073">
                <a:moveTo>
                  <a:pt x="0" y="0"/>
                </a:moveTo>
                <a:lnTo>
                  <a:pt x="688073"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4" name="object 14"/>
          <p:cNvSpPr/>
          <p:nvPr/>
        </p:nvSpPr>
        <p:spPr>
          <a:xfrm>
            <a:off x="7156900" y="4789670"/>
            <a:ext cx="196128" cy="227833"/>
          </a:xfrm>
          <a:custGeom>
            <a:avLst/>
            <a:gdLst/>
            <a:ahLst/>
            <a:cxnLst/>
            <a:rect l="l" t="t" r="r" b="b"/>
            <a:pathLst>
              <a:path w="229361" h="251460">
                <a:moveTo>
                  <a:pt x="0" y="0"/>
                </a:moveTo>
                <a:lnTo>
                  <a:pt x="229361" y="25146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5" name="object 15"/>
          <p:cNvSpPr/>
          <p:nvPr/>
        </p:nvSpPr>
        <p:spPr>
          <a:xfrm>
            <a:off x="7353030" y="5017502"/>
            <a:ext cx="400087" cy="0"/>
          </a:xfrm>
          <a:custGeom>
            <a:avLst/>
            <a:gdLst/>
            <a:ahLst/>
            <a:cxnLst/>
            <a:rect l="l" t="t" r="r" b="b"/>
            <a:pathLst>
              <a:path w="467880">
                <a:moveTo>
                  <a:pt x="0" y="0"/>
                </a:moveTo>
                <a:lnTo>
                  <a:pt x="467880"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6" name="object 16"/>
          <p:cNvSpPr/>
          <p:nvPr/>
        </p:nvSpPr>
        <p:spPr>
          <a:xfrm>
            <a:off x="7753116" y="4789670"/>
            <a:ext cx="196128" cy="227833"/>
          </a:xfrm>
          <a:custGeom>
            <a:avLst/>
            <a:gdLst/>
            <a:ahLst/>
            <a:cxnLst/>
            <a:rect l="l" t="t" r="r" b="b"/>
            <a:pathLst>
              <a:path w="229361" h="251460">
                <a:moveTo>
                  <a:pt x="0" y="251460"/>
                </a:moveTo>
                <a:lnTo>
                  <a:pt x="229361"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7" name="object 17"/>
          <p:cNvSpPr/>
          <p:nvPr/>
        </p:nvSpPr>
        <p:spPr>
          <a:xfrm>
            <a:off x="7949245" y="4789670"/>
            <a:ext cx="392258" cy="0"/>
          </a:xfrm>
          <a:custGeom>
            <a:avLst/>
            <a:gdLst/>
            <a:ahLst/>
            <a:cxnLst/>
            <a:rect l="l" t="t" r="r" b="b"/>
            <a:pathLst>
              <a:path w="458724">
                <a:moveTo>
                  <a:pt x="458724" y="0"/>
                </a:moveTo>
                <a:lnTo>
                  <a:pt x="0" y="0"/>
                </a:lnTo>
              </a:path>
            </a:pathLst>
          </a:custGeom>
          <a:ln w="19430">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8" name="object 18"/>
          <p:cNvSpPr/>
          <p:nvPr/>
        </p:nvSpPr>
        <p:spPr>
          <a:xfrm>
            <a:off x="3828582" y="5243263"/>
            <a:ext cx="667229" cy="0"/>
          </a:xfrm>
          <a:custGeom>
            <a:avLst/>
            <a:gdLst/>
            <a:ahLst/>
            <a:cxnLst/>
            <a:rect l="l" t="t" r="r" b="b"/>
            <a:pathLst>
              <a:path w="780287">
                <a:moveTo>
                  <a:pt x="780287" y="0"/>
                </a:moveTo>
                <a:lnTo>
                  <a:pt x="0" y="0"/>
                </a:lnTo>
              </a:path>
            </a:pathLst>
          </a:custGeom>
          <a:ln w="19430">
            <a:solidFill>
              <a:srgbClr val="000000"/>
            </a:solidFill>
            <a:prstDash val="lgDash"/>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9" name="object 19"/>
          <p:cNvSpPr/>
          <p:nvPr/>
        </p:nvSpPr>
        <p:spPr>
          <a:xfrm>
            <a:off x="4495810" y="5243264"/>
            <a:ext cx="117286" cy="227833"/>
          </a:xfrm>
          <a:custGeom>
            <a:avLst/>
            <a:gdLst/>
            <a:ahLst/>
            <a:cxnLst/>
            <a:rect l="l" t="t" r="r" b="b"/>
            <a:pathLst>
              <a:path w="137160" h="251460">
                <a:moveTo>
                  <a:pt x="0" y="0"/>
                </a:moveTo>
                <a:lnTo>
                  <a:pt x="137160" y="25146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0" name="object 20"/>
          <p:cNvSpPr/>
          <p:nvPr/>
        </p:nvSpPr>
        <p:spPr>
          <a:xfrm>
            <a:off x="4613098" y="5471097"/>
            <a:ext cx="392909" cy="0"/>
          </a:xfrm>
          <a:custGeom>
            <a:avLst/>
            <a:gdLst/>
            <a:ahLst/>
            <a:cxnLst/>
            <a:rect l="l" t="t" r="r" b="b"/>
            <a:pathLst>
              <a:path w="459485">
                <a:moveTo>
                  <a:pt x="0" y="0"/>
                </a:moveTo>
                <a:lnTo>
                  <a:pt x="459485"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1" name="object 21"/>
          <p:cNvSpPr/>
          <p:nvPr/>
        </p:nvSpPr>
        <p:spPr>
          <a:xfrm>
            <a:off x="5006007" y="5243264"/>
            <a:ext cx="196129" cy="227833"/>
          </a:xfrm>
          <a:custGeom>
            <a:avLst/>
            <a:gdLst/>
            <a:ahLst/>
            <a:cxnLst/>
            <a:rect l="l" t="t" r="r" b="b"/>
            <a:pathLst>
              <a:path w="229362" h="251460">
                <a:moveTo>
                  <a:pt x="0" y="251460"/>
                </a:moveTo>
                <a:lnTo>
                  <a:pt x="229362"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2" name="object 22"/>
          <p:cNvSpPr/>
          <p:nvPr/>
        </p:nvSpPr>
        <p:spPr>
          <a:xfrm>
            <a:off x="5202135" y="5243263"/>
            <a:ext cx="274320" cy="0"/>
          </a:xfrm>
          <a:custGeom>
            <a:avLst/>
            <a:gdLst/>
            <a:ahLst/>
            <a:cxnLst/>
            <a:rect l="l" t="t" r="r" b="b"/>
            <a:pathLst>
              <a:path w="320802">
                <a:moveTo>
                  <a:pt x="0" y="0"/>
                </a:moveTo>
                <a:lnTo>
                  <a:pt x="320802"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3" name="object 23"/>
          <p:cNvSpPr/>
          <p:nvPr/>
        </p:nvSpPr>
        <p:spPr>
          <a:xfrm>
            <a:off x="5476456" y="5243264"/>
            <a:ext cx="196781" cy="227833"/>
          </a:xfrm>
          <a:custGeom>
            <a:avLst/>
            <a:gdLst/>
            <a:ahLst/>
            <a:cxnLst/>
            <a:rect l="l" t="t" r="r" b="b"/>
            <a:pathLst>
              <a:path w="230124" h="251460">
                <a:moveTo>
                  <a:pt x="0" y="0"/>
                </a:moveTo>
                <a:lnTo>
                  <a:pt x="230124" y="25146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4" name="object 24"/>
          <p:cNvSpPr/>
          <p:nvPr/>
        </p:nvSpPr>
        <p:spPr>
          <a:xfrm>
            <a:off x="5673238" y="5471097"/>
            <a:ext cx="902453" cy="0"/>
          </a:xfrm>
          <a:custGeom>
            <a:avLst/>
            <a:gdLst/>
            <a:ahLst/>
            <a:cxnLst/>
            <a:rect l="l" t="t" r="r" b="b"/>
            <a:pathLst>
              <a:path w="1055369">
                <a:moveTo>
                  <a:pt x="1055369" y="0"/>
                </a:moveTo>
                <a:lnTo>
                  <a:pt x="0" y="0"/>
                </a:lnTo>
              </a:path>
            </a:pathLst>
          </a:custGeom>
          <a:ln w="19431">
            <a:solidFill>
              <a:srgbClr val="000000"/>
            </a:solidFill>
            <a:prstDash val="lgDash"/>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5" name="object 25"/>
          <p:cNvSpPr/>
          <p:nvPr/>
        </p:nvSpPr>
        <p:spPr>
          <a:xfrm>
            <a:off x="6575691" y="5243264"/>
            <a:ext cx="196129" cy="227833"/>
          </a:xfrm>
          <a:custGeom>
            <a:avLst/>
            <a:gdLst/>
            <a:ahLst/>
            <a:cxnLst/>
            <a:rect l="l" t="t" r="r" b="b"/>
            <a:pathLst>
              <a:path w="229362" h="251460">
                <a:moveTo>
                  <a:pt x="0" y="251460"/>
                </a:moveTo>
                <a:lnTo>
                  <a:pt x="229362"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6" name="object 26"/>
          <p:cNvSpPr/>
          <p:nvPr/>
        </p:nvSpPr>
        <p:spPr>
          <a:xfrm>
            <a:off x="6771820" y="5243263"/>
            <a:ext cx="274971" cy="0"/>
          </a:xfrm>
          <a:custGeom>
            <a:avLst/>
            <a:gdLst/>
            <a:ahLst/>
            <a:cxnLst/>
            <a:rect l="l" t="t" r="r" b="b"/>
            <a:pathLst>
              <a:path w="321563">
                <a:moveTo>
                  <a:pt x="0" y="0"/>
                </a:moveTo>
                <a:lnTo>
                  <a:pt x="321563"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7" name="object 27"/>
          <p:cNvSpPr/>
          <p:nvPr/>
        </p:nvSpPr>
        <p:spPr>
          <a:xfrm>
            <a:off x="7046791" y="5243264"/>
            <a:ext cx="196118" cy="227833"/>
          </a:xfrm>
          <a:custGeom>
            <a:avLst/>
            <a:gdLst/>
            <a:ahLst/>
            <a:cxnLst/>
            <a:rect l="l" t="t" r="r" b="b"/>
            <a:pathLst>
              <a:path w="229349" h="251460">
                <a:moveTo>
                  <a:pt x="0" y="0"/>
                </a:moveTo>
                <a:lnTo>
                  <a:pt x="229349" y="25146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8" name="object 28"/>
          <p:cNvSpPr/>
          <p:nvPr/>
        </p:nvSpPr>
        <p:spPr>
          <a:xfrm>
            <a:off x="7242910" y="5471097"/>
            <a:ext cx="314077" cy="0"/>
          </a:xfrm>
          <a:custGeom>
            <a:avLst/>
            <a:gdLst/>
            <a:ahLst/>
            <a:cxnLst/>
            <a:rect l="l" t="t" r="r" b="b"/>
            <a:pathLst>
              <a:path w="367296">
                <a:moveTo>
                  <a:pt x="0" y="0"/>
                </a:moveTo>
                <a:lnTo>
                  <a:pt x="367296"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29" name="object 29"/>
          <p:cNvSpPr/>
          <p:nvPr/>
        </p:nvSpPr>
        <p:spPr>
          <a:xfrm>
            <a:off x="7556987" y="5243264"/>
            <a:ext cx="117286" cy="227833"/>
          </a:xfrm>
          <a:custGeom>
            <a:avLst/>
            <a:gdLst/>
            <a:ahLst/>
            <a:cxnLst/>
            <a:rect l="l" t="t" r="r" b="b"/>
            <a:pathLst>
              <a:path w="137160" h="251460">
                <a:moveTo>
                  <a:pt x="0" y="251460"/>
                </a:moveTo>
                <a:lnTo>
                  <a:pt x="137160" y="0"/>
                </a:lnTo>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0" name="object 30"/>
          <p:cNvSpPr/>
          <p:nvPr/>
        </p:nvSpPr>
        <p:spPr>
          <a:xfrm>
            <a:off x="7674275" y="5243263"/>
            <a:ext cx="667229" cy="0"/>
          </a:xfrm>
          <a:custGeom>
            <a:avLst/>
            <a:gdLst/>
            <a:ahLst/>
            <a:cxnLst/>
            <a:rect l="l" t="t" r="r" b="b"/>
            <a:pathLst>
              <a:path w="780287">
                <a:moveTo>
                  <a:pt x="780287" y="0"/>
                </a:moveTo>
                <a:lnTo>
                  <a:pt x="0" y="0"/>
                </a:lnTo>
              </a:path>
            </a:pathLst>
          </a:custGeom>
          <a:ln w="19430">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1" name="object 31"/>
          <p:cNvSpPr/>
          <p:nvPr/>
        </p:nvSpPr>
        <p:spPr>
          <a:xfrm>
            <a:off x="4151784" y="4581128"/>
            <a:ext cx="425170" cy="1050102"/>
          </a:xfrm>
          <a:custGeom>
            <a:avLst/>
            <a:gdLst/>
            <a:ahLst/>
            <a:cxnLst/>
            <a:rect l="l" t="t" r="r" b="b"/>
            <a:pathLst>
              <a:path w="413003" h="1159002">
                <a:moveTo>
                  <a:pt x="0" y="1159002"/>
                </a:moveTo>
                <a:lnTo>
                  <a:pt x="413003" y="1159002"/>
                </a:lnTo>
                <a:lnTo>
                  <a:pt x="413003" y="0"/>
                </a:lnTo>
                <a:lnTo>
                  <a:pt x="0" y="0"/>
                </a:lnTo>
                <a:lnTo>
                  <a:pt x="0" y="1159002"/>
                </a:lnTo>
                <a:close/>
              </a:path>
            </a:pathLst>
          </a:custGeom>
          <a:ln w="19431">
            <a:solidFill>
              <a:srgbClr val="000000"/>
            </a:solidFill>
            <a:prstDash val="lgDash"/>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2" name="object 32"/>
          <p:cNvSpPr/>
          <p:nvPr/>
        </p:nvSpPr>
        <p:spPr>
          <a:xfrm>
            <a:off x="7674275" y="4558384"/>
            <a:ext cx="392899" cy="1050102"/>
          </a:xfrm>
          <a:custGeom>
            <a:avLst/>
            <a:gdLst/>
            <a:ahLst/>
            <a:cxnLst/>
            <a:rect l="l" t="t" r="r" b="b"/>
            <a:pathLst>
              <a:path w="459473" h="1159002">
                <a:moveTo>
                  <a:pt x="0" y="1159002"/>
                </a:moveTo>
                <a:lnTo>
                  <a:pt x="459473" y="1159002"/>
                </a:lnTo>
                <a:lnTo>
                  <a:pt x="459473" y="0"/>
                </a:lnTo>
                <a:lnTo>
                  <a:pt x="0" y="0"/>
                </a:lnTo>
                <a:lnTo>
                  <a:pt x="0" y="1159002"/>
                </a:lnTo>
                <a:close/>
              </a:path>
            </a:pathLst>
          </a:custGeom>
          <a:ln w="19431">
            <a:solidFill>
              <a:srgbClr val="000000"/>
            </a:solidFill>
            <a:prstDash val="lgDash"/>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3" name="object 33"/>
          <p:cNvSpPr/>
          <p:nvPr/>
        </p:nvSpPr>
        <p:spPr>
          <a:xfrm>
            <a:off x="6771819" y="5513211"/>
            <a:ext cx="902454" cy="414242"/>
          </a:xfrm>
          <a:custGeom>
            <a:avLst/>
            <a:gdLst/>
            <a:ahLst/>
            <a:cxnLst/>
            <a:rect l="l" t="t" r="r" b="b"/>
            <a:pathLst>
              <a:path w="1055370" h="457200">
                <a:moveTo>
                  <a:pt x="1055370" y="0"/>
                </a:moveTo>
                <a:lnTo>
                  <a:pt x="310134" y="205739"/>
                </a:lnTo>
                <a:lnTo>
                  <a:pt x="0" y="205739"/>
                </a:lnTo>
                <a:lnTo>
                  <a:pt x="0" y="457200"/>
                </a:lnTo>
                <a:lnTo>
                  <a:pt x="516635" y="457200"/>
                </a:lnTo>
                <a:lnTo>
                  <a:pt x="516635" y="205739"/>
                </a:lnTo>
                <a:lnTo>
                  <a:pt x="1055370" y="0"/>
                </a:lnTo>
                <a:close/>
              </a:path>
              <a:path w="1055370" h="457200">
                <a:moveTo>
                  <a:pt x="826007" y="457200"/>
                </a:moveTo>
                <a:lnTo>
                  <a:pt x="826007" y="205739"/>
                </a:lnTo>
                <a:lnTo>
                  <a:pt x="516635" y="205739"/>
                </a:lnTo>
                <a:lnTo>
                  <a:pt x="516635" y="457200"/>
                </a:lnTo>
                <a:lnTo>
                  <a:pt x="826007" y="457200"/>
                </a:lnTo>
                <a:close/>
              </a:path>
            </a:pathLst>
          </a:custGeom>
          <a:solidFill>
            <a:srgbClr val="EFF1E7"/>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4" name="object 34"/>
          <p:cNvSpPr/>
          <p:nvPr/>
        </p:nvSpPr>
        <p:spPr>
          <a:xfrm>
            <a:off x="6771819" y="5513211"/>
            <a:ext cx="902454" cy="414242"/>
          </a:xfrm>
          <a:custGeom>
            <a:avLst/>
            <a:gdLst/>
            <a:ahLst/>
            <a:cxnLst/>
            <a:rect l="l" t="t" r="r" b="b"/>
            <a:pathLst>
              <a:path w="1055370" h="457200">
                <a:moveTo>
                  <a:pt x="826007" y="300227"/>
                </a:moveTo>
                <a:lnTo>
                  <a:pt x="826007" y="205739"/>
                </a:lnTo>
                <a:lnTo>
                  <a:pt x="516635" y="205739"/>
                </a:lnTo>
                <a:lnTo>
                  <a:pt x="1055370" y="0"/>
                </a:lnTo>
                <a:lnTo>
                  <a:pt x="310134" y="205739"/>
                </a:lnTo>
                <a:lnTo>
                  <a:pt x="0" y="205739"/>
                </a:lnTo>
                <a:lnTo>
                  <a:pt x="0" y="457200"/>
                </a:lnTo>
                <a:lnTo>
                  <a:pt x="826007" y="457200"/>
                </a:lnTo>
                <a:lnTo>
                  <a:pt x="826007" y="300227"/>
                </a:lnTo>
                <a:close/>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5" name="object 35"/>
          <p:cNvSpPr/>
          <p:nvPr/>
        </p:nvSpPr>
        <p:spPr>
          <a:xfrm>
            <a:off x="6853915" y="5734140"/>
            <a:ext cx="542124" cy="149127"/>
          </a:xfrm>
          <a:prstGeom prst="rect">
            <a:avLst/>
          </a:prstGeom>
          <a:blipFill>
            <a:blip r:embed="rId3"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6" name="object 36"/>
          <p:cNvSpPr/>
          <p:nvPr/>
        </p:nvSpPr>
        <p:spPr>
          <a:xfrm>
            <a:off x="4304237" y="5407579"/>
            <a:ext cx="57340" cy="662786"/>
          </a:xfrm>
          <a:prstGeom prst="rect">
            <a:avLst/>
          </a:prstGeom>
          <a:blipFill>
            <a:blip r:embed="rId4"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7" name="object 37"/>
          <p:cNvSpPr/>
          <p:nvPr/>
        </p:nvSpPr>
        <p:spPr>
          <a:xfrm>
            <a:off x="4534906" y="5493881"/>
            <a:ext cx="785168" cy="433573"/>
          </a:xfrm>
          <a:custGeom>
            <a:avLst/>
            <a:gdLst/>
            <a:ahLst/>
            <a:cxnLst/>
            <a:rect l="l" t="t" r="r" b="b"/>
            <a:pathLst>
              <a:path w="918210" h="478536">
                <a:moveTo>
                  <a:pt x="918210" y="478536"/>
                </a:moveTo>
                <a:lnTo>
                  <a:pt x="918210" y="227075"/>
                </a:lnTo>
                <a:lnTo>
                  <a:pt x="608076" y="227075"/>
                </a:lnTo>
                <a:lnTo>
                  <a:pt x="0" y="0"/>
                </a:lnTo>
                <a:lnTo>
                  <a:pt x="401574" y="227075"/>
                </a:lnTo>
                <a:lnTo>
                  <a:pt x="401574" y="478536"/>
                </a:lnTo>
                <a:lnTo>
                  <a:pt x="918210" y="478536"/>
                </a:lnTo>
                <a:close/>
              </a:path>
              <a:path w="918210" h="478536">
                <a:moveTo>
                  <a:pt x="401574" y="478536"/>
                </a:moveTo>
                <a:lnTo>
                  <a:pt x="401574" y="227075"/>
                </a:lnTo>
                <a:lnTo>
                  <a:pt x="91440" y="227075"/>
                </a:lnTo>
                <a:lnTo>
                  <a:pt x="91440" y="478536"/>
                </a:lnTo>
                <a:lnTo>
                  <a:pt x="401574" y="478536"/>
                </a:lnTo>
                <a:close/>
              </a:path>
            </a:pathLst>
          </a:custGeom>
          <a:solidFill>
            <a:srgbClr val="EFF1E7"/>
          </a:solid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8" name="object 38"/>
          <p:cNvSpPr/>
          <p:nvPr/>
        </p:nvSpPr>
        <p:spPr>
          <a:xfrm>
            <a:off x="4534906" y="5493881"/>
            <a:ext cx="785168" cy="433573"/>
          </a:xfrm>
          <a:custGeom>
            <a:avLst/>
            <a:gdLst/>
            <a:ahLst/>
            <a:cxnLst/>
            <a:rect l="l" t="t" r="r" b="b"/>
            <a:pathLst>
              <a:path w="918210" h="478536">
                <a:moveTo>
                  <a:pt x="918210" y="321563"/>
                </a:moveTo>
                <a:lnTo>
                  <a:pt x="918210" y="227075"/>
                </a:lnTo>
                <a:lnTo>
                  <a:pt x="608076" y="227075"/>
                </a:lnTo>
                <a:lnTo>
                  <a:pt x="0" y="0"/>
                </a:lnTo>
                <a:lnTo>
                  <a:pt x="401574" y="227075"/>
                </a:lnTo>
                <a:lnTo>
                  <a:pt x="91440" y="227075"/>
                </a:lnTo>
                <a:lnTo>
                  <a:pt x="91440" y="478536"/>
                </a:lnTo>
                <a:lnTo>
                  <a:pt x="918210" y="478536"/>
                </a:lnTo>
                <a:lnTo>
                  <a:pt x="918210" y="321563"/>
                </a:lnTo>
                <a:close/>
              </a:path>
            </a:pathLst>
          </a:custGeom>
          <a:ln w="19430">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39" name="object 39"/>
          <p:cNvSpPr/>
          <p:nvPr/>
        </p:nvSpPr>
        <p:spPr>
          <a:xfrm>
            <a:off x="4697148" y="5734140"/>
            <a:ext cx="536910" cy="149127"/>
          </a:xfrm>
          <a:prstGeom prst="rect">
            <a:avLst/>
          </a:prstGeom>
          <a:blipFill>
            <a:blip r:embed="rId5"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0" name="object 40"/>
          <p:cNvSpPr/>
          <p:nvPr/>
        </p:nvSpPr>
        <p:spPr>
          <a:xfrm>
            <a:off x="5673237" y="4444469"/>
            <a:ext cx="1098582" cy="345200"/>
          </a:xfrm>
          <a:custGeom>
            <a:avLst/>
            <a:gdLst/>
            <a:ahLst/>
            <a:cxnLst/>
            <a:rect l="l" t="t" r="r" b="b"/>
            <a:pathLst>
              <a:path w="1284731" h="380999">
                <a:moveTo>
                  <a:pt x="826007" y="94487"/>
                </a:moveTo>
                <a:lnTo>
                  <a:pt x="826007" y="0"/>
                </a:lnTo>
                <a:lnTo>
                  <a:pt x="0" y="0"/>
                </a:lnTo>
                <a:lnTo>
                  <a:pt x="0" y="251460"/>
                </a:lnTo>
                <a:lnTo>
                  <a:pt x="826007" y="251460"/>
                </a:lnTo>
                <a:lnTo>
                  <a:pt x="826007" y="156972"/>
                </a:lnTo>
                <a:lnTo>
                  <a:pt x="1284731" y="380999"/>
                </a:lnTo>
                <a:lnTo>
                  <a:pt x="826007" y="94487"/>
                </a:lnTo>
                <a:close/>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1" name="object 41"/>
          <p:cNvSpPr/>
          <p:nvPr/>
        </p:nvSpPr>
        <p:spPr>
          <a:xfrm>
            <a:off x="5280327" y="4444469"/>
            <a:ext cx="1099234" cy="345201"/>
          </a:xfrm>
          <a:custGeom>
            <a:avLst/>
            <a:gdLst/>
            <a:ahLst/>
            <a:cxnLst/>
            <a:rect l="l" t="t" r="r" b="b"/>
            <a:pathLst>
              <a:path w="1285493" h="381000">
                <a:moveTo>
                  <a:pt x="459486" y="94487"/>
                </a:moveTo>
                <a:lnTo>
                  <a:pt x="459486" y="0"/>
                </a:lnTo>
                <a:lnTo>
                  <a:pt x="1285493" y="0"/>
                </a:lnTo>
                <a:lnTo>
                  <a:pt x="1285493" y="251460"/>
                </a:lnTo>
                <a:lnTo>
                  <a:pt x="459486" y="251460"/>
                </a:lnTo>
                <a:lnTo>
                  <a:pt x="459486" y="156972"/>
                </a:lnTo>
                <a:lnTo>
                  <a:pt x="0" y="381000"/>
                </a:lnTo>
                <a:lnTo>
                  <a:pt x="459486" y="94487"/>
                </a:lnTo>
                <a:close/>
              </a:path>
            </a:pathLst>
          </a:custGeom>
          <a:ln w="19431">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2" name="object 42"/>
          <p:cNvSpPr/>
          <p:nvPr/>
        </p:nvSpPr>
        <p:spPr>
          <a:xfrm>
            <a:off x="5824401" y="4479679"/>
            <a:ext cx="406592" cy="178123"/>
          </a:xfrm>
          <a:prstGeom prst="rect">
            <a:avLst/>
          </a:prstGeom>
          <a:blipFill>
            <a:blip r:embed="rId6"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3" name="object 43"/>
          <p:cNvSpPr/>
          <p:nvPr/>
        </p:nvSpPr>
        <p:spPr>
          <a:xfrm>
            <a:off x="3825969" y="4641924"/>
            <a:ext cx="203296" cy="335535"/>
          </a:xfrm>
          <a:prstGeom prst="rect">
            <a:avLst/>
          </a:prstGeom>
          <a:blipFill>
            <a:blip r:embed="rId7"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4" name="object 44"/>
          <p:cNvSpPr/>
          <p:nvPr/>
        </p:nvSpPr>
        <p:spPr>
          <a:xfrm>
            <a:off x="3848123" y="5259144"/>
            <a:ext cx="198084" cy="331393"/>
          </a:xfrm>
          <a:prstGeom prst="rect">
            <a:avLst/>
          </a:prstGeom>
          <a:blipFill>
            <a:blip r:embed="rId8" cstate="print"/>
            <a:stretch>
              <a:fillRect/>
            </a:stretch>
          </a:blipFill>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45" name="object 45"/>
          <p:cNvSpPr txBox="1"/>
          <p:nvPr/>
        </p:nvSpPr>
        <p:spPr>
          <a:xfrm>
            <a:off x="4748189" y="6277487"/>
            <a:ext cx="2959854" cy="258326"/>
          </a:xfrm>
          <a:prstGeom prst="rect">
            <a:avLst/>
          </a:prstGeom>
        </p:spPr>
        <p:txBody>
          <a:bodyPr vert="horz" wrap="square" lIns="0" tIns="0" rIns="0" bIns="0" rtlCol="0">
            <a:noAutofit/>
          </a:bodyPr>
          <a:lstStyle/>
          <a:p>
            <a:pPr marL="11128" eaLnBrk="0" fontAlgn="base" hangingPunct="0">
              <a:spcBef>
                <a:spcPct val="0"/>
              </a:spcBef>
              <a:spcAft>
                <a:spcPct val="0"/>
              </a:spcAft>
              <a:tabLst>
                <a:tab pos="601454" algn="l"/>
              </a:tabLst>
            </a:pPr>
            <a:r>
              <a:rPr sz="1600" spc="4" dirty="0">
                <a:solidFill>
                  <a:srgbClr val="9900CC"/>
                </a:solidFill>
                <a:latin typeface="宋体" pitchFamily="2" charset="-122"/>
                <a:ea typeface="宋体" pitchFamily="2" charset="-122"/>
                <a:cs typeface="宋体"/>
              </a:rPr>
              <a:t>图</a:t>
            </a:r>
            <a:r>
              <a:rPr lang="en-US" sz="1600" dirty="0">
                <a:solidFill>
                  <a:srgbClr val="9900CC"/>
                </a:solidFill>
                <a:latin typeface="宋体" pitchFamily="2" charset="-122"/>
                <a:ea typeface="宋体" pitchFamily="2" charset="-122"/>
                <a:cs typeface="Arial"/>
              </a:rPr>
              <a:t> </a:t>
            </a:r>
            <a:r>
              <a:rPr sz="1600" spc="9" dirty="0" err="1">
                <a:solidFill>
                  <a:srgbClr val="9900CC"/>
                </a:solidFill>
                <a:latin typeface="宋体" pitchFamily="2" charset="-122"/>
                <a:ea typeface="宋体" pitchFamily="2" charset="-122"/>
                <a:cs typeface="宋体"/>
              </a:rPr>
              <a:t>启动信号和停止信号的产生</a:t>
            </a:r>
            <a:endParaRPr sz="1600" dirty="0">
              <a:solidFill>
                <a:srgbClr val="9900CC"/>
              </a:solidFill>
              <a:latin typeface="宋体" pitchFamily="2" charset="-122"/>
              <a:ea typeface="宋体" pitchFamily="2" charset="-122"/>
              <a:cs typeface="宋体"/>
            </a:endParaRPr>
          </a:p>
        </p:txBody>
      </p:sp>
      <p:sp>
        <p:nvSpPr>
          <p:cNvPr id="47" name="Date Placeholder 46"/>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468F6167-D1E6-411B-B27A-F4E97E085E3E}" type="datetime4">
              <a:rPr lang="en-US" altLang="zh-CN" b="1">
                <a:solidFill>
                  <a:srgbClr val="FFFFFF"/>
                </a:solidFill>
              </a:rPr>
              <a:pPr>
                <a:spcAft>
                  <a:spcPct val="0"/>
                </a:spcAft>
                <a:buClr>
                  <a:srgbClr val="FFFFFF"/>
                </a:buClr>
              </a:pPr>
              <a:t>June 11, 2021</a:t>
            </a:fld>
            <a:endParaRPr lang="en-US" altLang="zh-CN" b="1" dirty="0">
              <a:solidFill>
                <a:srgbClr val="FFFFFF"/>
              </a:solidFill>
            </a:endParaRPr>
          </a:p>
        </p:txBody>
      </p:sp>
      <p:sp>
        <p:nvSpPr>
          <p:cNvPr id="48" name="Footer Placeholder 47"/>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srgbClr val="FFFFFF"/>
              </a:solidFill>
            </a:endParaRPr>
          </a:p>
        </p:txBody>
      </p:sp>
      <p:sp>
        <p:nvSpPr>
          <p:cNvPr id="49"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8547866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40022" y="1340769"/>
            <a:ext cx="2435898" cy="432048"/>
          </a:xfrm>
          <a:prstGeom prst="rect">
            <a:avLst/>
          </a:prstGeom>
        </p:spPr>
        <p:txBody>
          <a:bodyPr vert="horz" wrap="square" lIns="0" tIns="0" rIns="0" bIns="0" rtlCol="0">
            <a:noAutofit/>
          </a:bodyPr>
          <a:lstStyle/>
          <a:p>
            <a:pPr marL="11128" eaLnBrk="0" fontAlgn="base" hangingPunct="0">
              <a:spcBef>
                <a:spcPct val="0"/>
              </a:spcBef>
              <a:spcAft>
                <a:spcPct val="0"/>
              </a:spcAft>
              <a:tabLst>
                <a:tab pos="295998" algn="l"/>
              </a:tabLst>
            </a:pPr>
            <a:r>
              <a:rPr sz="2400" b="1" spc="697" dirty="0">
                <a:solidFill>
                  <a:srgbClr val="000000"/>
                </a:solidFill>
                <a:latin typeface="宋体" pitchFamily="2" charset="-122"/>
                <a:ea typeface="宋体" pitchFamily="2" charset="-122"/>
                <a:cs typeface="Arial"/>
              </a:rPr>
              <a:t> 	</a:t>
            </a:r>
            <a:r>
              <a:rPr sz="2400" b="1" spc="-18" dirty="0">
                <a:solidFill>
                  <a:srgbClr val="000000"/>
                </a:solidFill>
                <a:latin typeface="宋体" pitchFamily="2" charset="-122"/>
                <a:ea typeface="宋体" pitchFamily="2" charset="-122"/>
                <a:cs typeface="华文中宋"/>
              </a:rPr>
              <a:t>7</a:t>
            </a:r>
            <a:r>
              <a:rPr lang="en-US" sz="2400" b="1" spc="-9" dirty="0">
                <a:solidFill>
                  <a:srgbClr val="000000"/>
                </a:solidFill>
                <a:latin typeface="宋体" pitchFamily="2" charset="-122"/>
                <a:ea typeface="宋体" pitchFamily="2" charset="-122"/>
                <a:cs typeface="华文中宋"/>
              </a:rPr>
              <a:t>)</a:t>
            </a:r>
            <a:r>
              <a:rPr sz="2400" b="1" spc="-9" dirty="0">
                <a:solidFill>
                  <a:srgbClr val="000000"/>
                </a:solidFill>
                <a:latin typeface="宋体" pitchFamily="2" charset="-122"/>
                <a:ea typeface="宋体" pitchFamily="2" charset="-122"/>
                <a:cs typeface="华文中宋"/>
              </a:rPr>
              <a:t> </a:t>
            </a:r>
            <a:r>
              <a:rPr sz="2400" b="1" spc="-4" dirty="0">
                <a:solidFill>
                  <a:srgbClr val="000000"/>
                </a:solidFill>
                <a:latin typeface="宋体" pitchFamily="2" charset="-122"/>
                <a:ea typeface="宋体" pitchFamily="2" charset="-122"/>
                <a:cs typeface="华文中宋"/>
              </a:rPr>
              <a:t>地址信号</a:t>
            </a:r>
            <a:endParaRPr sz="2400" b="1" dirty="0">
              <a:solidFill>
                <a:srgbClr val="000000"/>
              </a:solidFill>
              <a:latin typeface="宋体" pitchFamily="2" charset="-122"/>
              <a:ea typeface="宋体" pitchFamily="2" charset="-122"/>
              <a:cs typeface="华文中宋"/>
            </a:endParaRPr>
          </a:p>
        </p:txBody>
      </p:sp>
      <p:sp>
        <p:nvSpPr>
          <p:cNvPr id="6" name="object 6"/>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srgbClr val="FFFFFF"/>
                </a:solidFill>
              </a:rPr>
              <a:pPr marL="22255" eaLnBrk="0" fontAlgn="base" hangingPunct="0">
                <a:spcAft>
                  <a:spcPct val="0"/>
                </a:spcAft>
                <a:buClr>
                  <a:srgbClr val="FFFFFF"/>
                </a:buClr>
              </a:pPr>
              <a:t>154</a:t>
            </a:fld>
            <a:endParaRPr lang="en-US" altLang="zh-CN" b="1" dirty="0">
              <a:solidFill>
                <a:srgbClr val="FFFFFF"/>
              </a:solidFill>
            </a:endParaRPr>
          </a:p>
        </p:txBody>
      </p:sp>
      <p:sp>
        <p:nvSpPr>
          <p:cNvPr id="3" name="object 3"/>
          <p:cNvSpPr txBox="1"/>
          <p:nvPr/>
        </p:nvSpPr>
        <p:spPr>
          <a:xfrm>
            <a:off x="1919536" y="1929444"/>
            <a:ext cx="8352928" cy="508021"/>
          </a:xfrm>
          <a:prstGeom prst="rect">
            <a:avLst/>
          </a:prstGeom>
        </p:spPr>
        <p:txBody>
          <a:bodyPr vert="horz" wrap="square" lIns="0" tIns="0" rIns="0" bIns="0" rtlCol="0">
            <a:noAutofit/>
          </a:bodyPr>
          <a:lstStyle/>
          <a:p>
            <a:pPr marL="11128" marR="11128" indent="493515" eaLnBrk="0" fontAlgn="base" hangingPunct="0">
              <a:lnSpc>
                <a:spcPct val="80000"/>
              </a:lnSpc>
              <a:spcBef>
                <a:spcPct val="0"/>
              </a:spcBef>
              <a:spcAft>
                <a:spcPct val="0"/>
              </a:spcAft>
            </a:pPr>
            <a:r>
              <a:rPr sz="2400" dirty="0">
                <a:solidFill>
                  <a:srgbClr val="000000"/>
                </a:solidFill>
                <a:latin typeface="宋体" pitchFamily="2" charset="-122"/>
                <a:ea typeface="宋体" pitchFamily="2" charset="-122"/>
                <a:cs typeface="华文中宋"/>
              </a:rPr>
              <a:t>为</a:t>
            </a:r>
            <a:r>
              <a:rPr sz="2400" spc="-4" dirty="0">
                <a:solidFill>
                  <a:srgbClr val="000000"/>
                </a:solidFill>
                <a:latin typeface="宋体" pitchFamily="2" charset="-122"/>
                <a:ea typeface="宋体" pitchFamily="2" charset="-122"/>
                <a:cs typeface="华文中宋"/>
              </a:rPr>
              <a:t>从机地</a:t>
            </a:r>
            <a:r>
              <a:rPr sz="2400" dirty="0">
                <a:solidFill>
                  <a:srgbClr val="000000"/>
                </a:solidFill>
                <a:latin typeface="宋体" pitchFamily="2" charset="-122"/>
                <a:ea typeface="宋体" pitchFamily="2" charset="-122"/>
                <a:cs typeface="华文中宋"/>
              </a:rPr>
              <a:t>址</a:t>
            </a:r>
            <a:r>
              <a:rPr sz="2400" spc="-4" dirty="0">
                <a:solidFill>
                  <a:srgbClr val="000000"/>
                </a:solidFill>
                <a:latin typeface="宋体" pitchFamily="2" charset="-122"/>
                <a:ea typeface="宋体" pitchFamily="2" charset="-122"/>
                <a:cs typeface="华文中宋"/>
              </a:rPr>
              <a:t>，占7位，称之为</a:t>
            </a:r>
            <a:r>
              <a:rPr sz="2400" dirty="0">
                <a:solidFill>
                  <a:srgbClr val="000000"/>
                </a:solidFill>
                <a:latin typeface="宋体" pitchFamily="2" charset="-122"/>
                <a:ea typeface="宋体" pitchFamily="2" charset="-122"/>
                <a:cs typeface="华文中宋"/>
              </a:rPr>
              <a:t>“</a:t>
            </a:r>
            <a:r>
              <a:rPr sz="2400" spc="-4" dirty="0">
                <a:solidFill>
                  <a:srgbClr val="000000"/>
                </a:solidFill>
                <a:latin typeface="宋体" pitchFamily="2" charset="-122"/>
                <a:ea typeface="宋体" pitchFamily="2" charset="-122"/>
                <a:cs typeface="华文中宋"/>
              </a:rPr>
              <a:t>寻址字</a:t>
            </a:r>
            <a:r>
              <a:rPr sz="2400" dirty="0">
                <a:solidFill>
                  <a:srgbClr val="000000"/>
                </a:solidFill>
                <a:latin typeface="宋体" pitchFamily="2" charset="-122"/>
                <a:ea typeface="宋体" pitchFamily="2" charset="-122"/>
                <a:cs typeface="华文中宋"/>
              </a:rPr>
              <a:t>节</a:t>
            </a:r>
            <a:r>
              <a:rPr sz="2400" spc="-4" dirty="0">
                <a:solidFill>
                  <a:srgbClr val="000000"/>
                </a:solidFill>
                <a:latin typeface="宋体" pitchFamily="2" charset="-122"/>
                <a:ea typeface="宋体" pitchFamily="2" charset="-122"/>
                <a:cs typeface="华文中宋"/>
              </a:rPr>
              <a:t>”，</a:t>
            </a:r>
            <a:r>
              <a:rPr sz="2400" spc="-4" dirty="0" err="1">
                <a:solidFill>
                  <a:srgbClr val="000000"/>
                </a:solidFill>
                <a:latin typeface="宋体" pitchFamily="2" charset="-122"/>
                <a:ea typeface="宋体" pitchFamily="2" charset="-122"/>
                <a:cs typeface="华文中宋"/>
              </a:rPr>
              <a:t>含义如下</a:t>
            </a:r>
            <a:r>
              <a:rPr sz="2400" spc="-4"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p:txBody>
      </p:sp>
      <p:sp>
        <p:nvSpPr>
          <p:cNvPr id="4" name="object 4"/>
          <p:cNvSpPr txBox="1"/>
          <p:nvPr/>
        </p:nvSpPr>
        <p:spPr>
          <a:xfrm>
            <a:off x="1919536" y="3501009"/>
            <a:ext cx="8496944" cy="2592287"/>
          </a:xfrm>
          <a:prstGeom prst="rect">
            <a:avLst/>
          </a:prstGeom>
        </p:spPr>
        <p:txBody>
          <a:bodyPr vert="horz" wrap="square" lIns="0" tIns="0" rIns="0" bIns="0" rtlCol="0">
            <a:noAutofit/>
          </a:bodyPr>
          <a:lstStyle/>
          <a:p>
            <a:pPr marL="11128" marR="32827" indent="622041" algn="just" eaLnBrk="0" fontAlgn="base" hangingPunct="0">
              <a:lnSpc>
                <a:spcPts val="1691"/>
              </a:lnSpc>
              <a:spcBef>
                <a:spcPct val="0"/>
              </a:spcBef>
              <a:spcAft>
                <a:spcPct val="0"/>
              </a:spcAft>
            </a:pPr>
            <a:endParaRPr lang="en-US" sz="2400" spc="-22" dirty="0">
              <a:solidFill>
                <a:srgbClr val="000000"/>
              </a:solidFill>
              <a:latin typeface="宋体" pitchFamily="2" charset="-122"/>
              <a:ea typeface="宋体" pitchFamily="2" charset="-122"/>
              <a:cs typeface="华文中宋"/>
            </a:endParaRPr>
          </a:p>
          <a:p>
            <a:pPr marL="11128" marR="32827" indent="622041" algn="just" eaLnBrk="0" fontAlgn="base" hangingPunct="0">
              <a:lnSpc>
                <a:spcPts val="1691"/>
              </a:lnSpc>
              <a:spcBef>
                <a:spcPct val="0"/>
              </a:spcBef>
              <a:spcAft>
                <a:spcPct val="0"/>
              </a:spcAft>
            </a:pPr>
            <a:r>
              <a:rPr sz="2400" spc="-22" dirty="0">
                <a:solidFill>
                  <a:srgbClr val="000000"/>
                </a:solidFill>
                <a:latin typeface="宋体" pitchFamily="2" charset="-122"/>
                <a:ea typeface="宋体" pitchFamily="2" charset="-122"/>
                <a:cs typeface="华文中宋"/>
              </a:rPr>
              <a:t>器</a:t>
            </a:r>
            <a:r>
              <a:rPr sz="2400" spc="-13" dirty="0">
                <a:solidFill>
                  <a:srgbClr val="000000"/>
                </a:solidFill>
                <a:latin typeface="宋体" pitchFamily="2" charset="-122"/>
                <a:ea typeface="宋体" pitchFamily="2" charset="-122"/>
                <a:cs typeface="华文中宋"/>
              </a:rPr>
              <a:t>件</a:t>
            </a:r>
            <a:r>
              <a:rPr sz="2400" spc="-22" dirty="0">
                <a:solidFill>
                  <a:srgbClr val="000000"/>
                </a:solidFill>
                <a:latin typeface="宋体" pitchFamily="2" charset="-122"/>
                <a:ea typeface="宋体" pitchFamily="2" charset="-122"/>
                <a:cs typeface="华文中宋"/>
              </a:rPr>
              <a:t>地</a:t>
            </a:r>
            <a:r>
              <a:rPr sz="2400" spc="-18" dirty="0">
                <a:solidFill>
                  <a:srgbClr val="000000"/>
                </a:solidFill>
                <a:latin typeface="宋体" pitchFamily="2" charset="-122"/>
                <a:ea typeface="宋体" pitchFamily="2" charset="-122"/>
                <a:cs typeface="华文中宋"/>
              </a:rPr>
              <a:t>址</a:t>
            </a:r>
            <a:r>
              <a:rPr sz="2400" spc="-13" dirty="0">
                <a:solidFill>
                  <a:srgbClr val="000000"/>
                </a:solidFill>
                <a:latin typeface="宋体" pitchFamily="2" charset="-122"/>
                <a:ea typeface="宋体" pitchFamily="2" charset="-122"/>
                <a:cs typeface="华文中宋"/>
              </a:rPr>
              <a:t>（DA3---DA0</a:t>
            </a:r>
            <a:r>
              <a:rPr sz="2400" spc="-18" dirty="0">
                <a:solidFill>
                  <a:srgbClr val="000000"/>
                </a:solidFill>
                <a:latin typeface="宋体" pitchFamily="2" charset="-122"/>
                <a:ea typeface="宋体" pitchFamily="2" charset="-122"/>
                <a:cs typeface="华文中宋"/>
              </a:rPr>
              <a:t>）</a:t>
            </a:r>
            <a:r>
              <a:rPr sz="2400" spc="-13"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marL="11128" marR="198630" indent="567515" eaLnBrk="0" fontAlgn="base" hangingPunct="0">
              <a:lnSpc>
                <a:spcPts val="1691"/>
              </a:lnSpc>
              <a:spcBef>
                <a:spcPts val="412"/>
              </a:spcBef>
              <a:spcAft>
                <a:spcPct val="0"/>
              </a:spcAft>
            </a:pPr>
            <a:r>
              <a:rPr sz="2400" spc="-18" dirty="0">
                <a:solidFill>
                  <a:srgbClr val="000000"/>
                </a:solidFill>
                <a:latin typeface="宋体" pitchFamily="2" charset="-122"/>
                <a:ea typeface="宋体" pitchFamily="2" charset="-122"/>
                <a:cs typeface="华文中宋"/>
              </a:rPr>
              <a:t>引脚地</a:t>
            </a:r>
            <a:r>
              <a:rPr sz="2400" spc="-13" dirty="0">
                <a:solidFill>
                  <a:srgbClr val="000000"/>
                </a:solidFill>
                <a:latin typeface="宋体" pitchFamily="2" charset="-122"/>
                <a:ea typeface="宋体" pitchFamily="2" charset="-122"/>
                <a:cs typeface="华文中宋"/>
              </a:rPr>
              <a:t>址（A2、A1、A</a:t>
            </a:r>
            <a:r>
              <a:rPr sz="2400" spc="-18" dirty="0">
                <a:solidFill>
                  <a:srgbClr val="000000"/>
                </a:solidFill>
                <a:latin typeface="宋体" pitchFamily="2" charset="-122"/>
                <a:ea typeface="宋体" pitchFamily="2" charset="-122"/>
                <a:cs typeface="华文中宋"/>
              </a:rPr>
              <a:t>0</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marL="511876" marR="11128" indent="70105" eaLnBrk="0" fontAlgn="base" hangingPunct="0">
              <a:spcBef>
                <a:spcPts val="9"/>
              </a:spcBef>
              <a:spcAft>
                <a:spcPct val="0"/>
              </a:spcAft>
            </a:pPr>
            <a:r>
              <a:rPr sz="2400" spc="-18" dirty="0">
                <a:solidFill>
                  <a:srgbClr val="000000"/>
                </a:solidFill>
                <a:latin typeface="宋体" pitchFamily="2" charset="-122"/>
                <a:ea typeface="宋体" pitchFamily="2" charset="-122"/>
                <a:cs typeface="华文中宋"/>
              </a:rPr>
              <a:t>读写控制位</a:t>
            </a:r>
            <a:r>
              <a:rPr sz="2400" spc="-13" dirty="0">
                <a:solidFill>
                  <a:srgbClr val="000000"/>
                </a:solidFill>
                <a:latin typeface="宋体" pitchFamily="2" charset="-122"/>
                <a:ea typeface="宋体" pitchFamily="2" charset="-122"/>
                <a:cs typeface="华文中宋"/>
              </a:rPr>
              <a:t>/</a:t>
            </a:r>
            <a:r>
              <a:rPr sz="2400" spc="-18" dirty="0" err="1">
                <a:solidFill>
                  <a:srgbClr val="000000"/>
                </a:solidFill>
                <a:latin typeface="宋体" pitchFamily="2" charset="-122"/>
                <a:ea typeface="宋体" pitchFamily="2" charset="-122"/>
                <a:cs typeface="华文中宋"/>
              </a:rPr>
              <a:t>方向</a:t>
            </a:r>
            <a:r>
              <a:rPr sz="2400" spc="-13" dirty="0" err="1">
                <a:solidFill>
                  <a:srgbClr val="000000"/>
                </a:solidFill>
                <a:latin typeface="宋体" pitchFamily="2" charset="-122"/>
                <a:ea typeface="宋体" pitchFamily="2" charset="-122"/>
                <a:cs typeface="华文中宋"/>
              </a:rPr>
              <a:t>位</a:t>
            </a:r>
            <a:r>
              <a:rPr sz="2400" spc="-18" dirty="0" err="1">
                <a:solidFill>
                  <a:srgbClr val="000000"/>
                </a:solidFill>
                <a:latin typeface="宋体" pitchFamily="2" charset="-122"/>
                <a:ea typeface="宋体" pitchFamily="2" charset="-122"/>
                <a:cs typeface="华文中宋"/>
              </a:rPr>
              <a:t>（</a:t>
            </a:r>
            <a:r>
              <a:rPr sz="2400" spc="-13" dirty="0" err="1">
                <a:solidFill>
                  <a:srgbClr val="000000"/>
                </a:solidFill>
                <a:latin typeface="宋体" pitchFamily="2" charset="-122"/>
                <a:ea typeface="宋体" pitchFamily="2" charset="-122"/>
                <a:cs typeface="华文中宋"/>
              </a:rPr>
              <a:t>R</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华文中宋"/>
              </a:rPr>
              <a:t>W）</a:t>
            </a:r>
            <a:r>
              <a:rPr sz="2400" spc="-13"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华文中宋"/>
              </a:rPr>
              <a:t>1</a:t>
            </a:r>
            <a:r>
              <a:rPr lang="en-US" sz="2400" spc="-18"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华文中宋"/>
              </a:rPr>
              <a:t>读，0表</a:t>
            </a:r>
            <a:r>
              <a:rPr lang="en-US" sz="2400" spc="-18" dirty="0">
                <a:solidFill>
                  <a:srgbClr val="000000"/>
                </a:solidFill>
                <a:latin typeface="宋体" pitchFamily="2" charset="-122"/>
                <a:ea typeface="宋体" pitchFamily="2" charset="-122"/>
                <a:cs typeface="华文中宋"/>
              </a:rPr>
              <a:t>=</a:t>
            </a:r>
            <a:r>
              <a:rPr sz="2400" spc="-18" dirty="0">
                <a:solidFill>
                  <a:srgbClr val="000000"/>
                </a:solidFill>
                <a:latin typeface="宋体" pitchFamily="2" charset="-122"/>
                <a:ea typeface="宋体" pitchFamily="2" charset="-122"/>
                <a:cs typeface="华文中宋"/>
              </a:rPr>
              <a:t>写。</a:t>
            </a:r>
            <a:r>
              <a:rPr sz="2400" spc="-9" dirty="0">
                <a:solidFill>
                  <a:srgbClr val="000000"/>
                </a:solidFill>
                <a:latin typeface="宋体" pitchFamily="2" charset="-122"/>
                <a:ea typeface="宋体" pitchFamily="2" charset="-122"/>
                <a:cs typeface="华文中宋"/>
              </a:rPr>
              <a:t> </a:t>
            </a:r>
            <a:endParaRPr lang="en-US" sz="2400" spc="-9" dirty="0">
              <a:solidFill>
                <a:srgbClr val="000000"/>
              </a:solidFill>
              <a:latin typeface="宋体" pitchFamily="2" charset="-122"/>
              <a:ea typeface="宋体" pitchFamily="2" charset="-122"/>
              <a:cs typeface="华文中宋"/>
            </a:endParaRPr>
          </a:p>
          <a:p>
            <a:pPr marL="511876" marR="11128" indent="70105" eaLnBrk="0" fontAlgn="base" hangingPunct="0">
              <a:spcBef>
                <a:spcPts val="9"/>
              </a:spcBef>
              <a:spcAft>
                <a:spcPct val="0"/>
              </a:spcAft>
            </a:pPr>
            <a:r>
              <a:rPr sz="2400" spc="-18" dirty="0">
                <a:solidFill>
                  <a:srgbClr val="000000"/>
                </a:solidFill>
                <a:latin typeface="宋体" pitchFamily="2" charset="-122"/>
                <a:ea typeface="宋体" pitchFamily="2" charset="-122"/>
                <a:cs typeface="华文中宋"/>
              </a:rPr>
              <a:t>7位地址和读写控制位组成1个字节(寻址字节)。</a:t>
            </a:r>
            <a:endParaRPr sz="2400" dirty="0">
              <a:solidFill>
                <a:srgbClr val="000000"/>
              </a:solidFill>
              <a:latin typeface="宋体" pitchFamily="2" charset="-122"/>
              <a:ea typeface="宋体" pitchFamily="2" charset="-122"/>
              <a:cs typeface="华文中宋"/>
            </a:endParaRPr>
          </a:p>
        </p:txBody>
      </p:sp>
      <p:graphicFrame>
        <p:nvGraphicFramePr>
          <p:cNvPr id="5" name="object 5"/>
          <p:cNvGraphicFramePr>
            <a:graphicFrameLocks noGrp="1"/>
          </p:cNvGraphicFramePr>
          <p:nvPr/>
        </p:nvGraphicFramePr>
        <p:xfrm>
          <a:off x="3504523" y="2471642"/>
          <a:ext cx="5366506" cy="845742"/>
        </p:xfrm>
        <a:graphic>
          <a:graphicData uri="http://schemas.openxmlformats.org/drawingml/2006/table">
            <a:tbl>
              <a:tblPr firstRow="1" bandRow="1">
                <a:tableStyleId>{2D5ABB26-0587-4C30-8999-92F81FD0307C}</a:tableStyleId>
              </a:tblPr>
              <a:tblGrid>
                <a:gridCol w="671790">
                  <a:extLst>
                    <a:ext uri="{9D8B030D-6E8A-4147-A177-3AD203B41FA5}">
                      <a16:colId xmlns:a16="http://schemas.microsoft.com/office/drawing/2014/main" val="20000"/>
                    </a:ext>
                  </a:extLst>
                </a:gridCol>
                <a:gridCol w="669836">
                  <a:extLst>
                    <a:ext uri="{9D8B030D-6E8A-4147-A177-3AD203B41FA5}">
                      <a16:colId xmlns:a16="http://schemas.microsoft.com/office/drawing/2014/main" val="20001"/>
                    </a:ext>
                  </a:extLst>
                </a:gridCol>
                <a:gridCol w="671791">
                  <a:extLst>
                    <a:ext uri="{9D8B030D-6E8A-4147-A177-3AD203B41FA5}">
                      <a16:colId xmlns:a16="http://schemas.microsoft.com/office/drawing/2014/main" val="20002"/>
                    </a:ext>
                  </a:extLst>
                </a:gridCol>
                <a:gridCol w="670488">
                  <a:extLst>
                    <a:ext uri="{9D8B030D-6E8A-4147-A177-3AD203B41FA5}">
                      <a16:colId xmlns:a16="http://schemas.microsoft.com/office/drawing/2014/main" val="20003"/>
                    </a:ext>
                  </a:extLst>
                </a:gridCol>
                <a:gridCol w="670476">
                  <a:extLst>
                    <a:ext uri="{9D8B030D-6E8A-4147-A177-3AD203B41FA5}">
                      <a16:colId xmlns:a16="http://schemas.microsoft.com/office/drawing/2014/main" val="20004"/>
                    </a:ext>
                  </a:extLst>
                </a:gridCol>
                <a:gridCol w="670488">
                  <a:extLst>
                    <a:ext uri="{9D8B030D-6E8A-4147-A177-3AD203B41FA5}">
                      <a16:colId xmlns:a16="http://schemas.microsoft.com/office/drawing/2014/main" val="20005"/>
                    </a:ext>
                  </a:extLst>
                </a:gridCol>
                <a:gridCol w="670488">
                  <a:extLst>
                    <a:ext uri="{9D8B030D-6E8A-4147-A177-3AD203B41FA5}">
                      <a16:colId xmlns:a16="http://schemas.microsoft.com/office/drawing/2014/main" val="20006"/>
                    </a:ext>
                  </a:extLst>
                </a:gridCol>
                <a:gridCol w="671149">
                  <a:extLst>
                    <a:ext uri="{9D8B030D-6E8A-4147-A177-3AD203B41FA5}">
                      <a16:colId xmlns:a16="http://schemas.microsoft.com/office/drawing/2014/main" val="20007"/>
                    </a:ext>
                  </a:extLst>
                </a:gridCol>
              </a:tblGrid>
              <a:tr h="441167">
                <a:tc>
                  <a:txBody>
                    <a:bodyPr/>
                    <a:lstStyle/>
                    <a:p>
                      <a:pPr marL="215900">
                        <a:lnSpc>
                          <a:spcPct val="100000"/>
                        </a:lnSpc>
                      </a:pPr>
                      <a:r>
                        <a:rPr sz="1900" b="1" spc="-5" dirty="0">
                          <a:latin typeface="Arial"/>
                          <a:cs typeface="Arial"/>
                        </a:rPr>
                        <a:t>D7</a:t>
                      </a:r>
                      <a:endParaRPr sz="19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265">
                        <a:lnSpc>
                          <a:spcPct val="100000"/>
                        </a:lnSpc>
                      </a:pPr>
                      <a:r>
                        <a:rPr sz="1900" b="1" spc="-5" dirty="0">
                          <a:latin typeface="Arial"/>
                          <a:cs typeface="Arial"/>
                        </a:rPr>
                        <a:t>D6</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0">
                        <a:lnSpc>
                          <a:spcPct val="100000"/>
                        </a:lnSpc>
                      </a:pPr>
                      <a:r>
                        <a:rPr sz="1900" b="1" spc="-5" dirty="0">
                          <a:latin typeface="Arial"/>
                          <a:cs typeface="Arial"/>
                        </a:rPr>
                        <a:t>D5</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265">
                        <a:lnSpc>
                          <a:spcPct val="100000"/>
                        </a:lnSpc>
                      </a:pPr>
                      <a:r>
                        <a:rPr sz="1900" b="1" spc="-5" dirty="0">
                          <a:latin typeface="Arial"/>
                          <a:cs typeface="Arial"/>
                        </a:rPr>
                        <a:t>D4</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265">
                        <a:lnSpc>
                          <a:spcPct val="100000"/>
                        </a:lnSpc>
                      </a:pPr>
                      <a:r>
                        <a:rPr sz="1900" b="1" spc="-5" dirty="0">
                          <a:latin typeface="Arial"/>
                          <a:cs typeface="Arial"/>
                        </a:rPr>
                        <a:t>D3</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265">
                        <a:lnSpc>
                          <a:spcPct val="100000"/>
                        </a:lnSpc>
                      </a:pPr>
                      <a:r>
                        <a:rPr sz="1900" b="1" spc="-5" dirty="0">
                          <a:latin typeface="Arial"/>
                          <a:cs typeface="Arial"/>
                        </a:rPr>
                        <a:t>D2</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265">
                        <a:lnSpc>
                          <a:spcPct val="100000"/>
                        </a:lnSpc>
                      </a:pPr>
                      <a:r>
                        <a:rPr sz="1900" b="1" spc="-5" dirty="0">
                          <a:latin typeface="Arial"/>
                          <a:cs typeface="Arial"/>
                        </a:rPr>
                        <a:t>D1</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900">
                        <a:lnSpc>
                          <a:spcPct val="100000"/>
                        </a:lnSpc>
                      </a:pPr>
                      <a:r>
                        <a:rPr sz="1900" b="1" spc="-5" dirty="0">
                          <a:latin typeface="Arial"/>
                          <a:cs typeface="Arial"/>
                        </a:rPr>
                        <a:t>D0</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04575">
                <a:tc>
                  <a:txBody>
                    <a:bodyPr/>
                    <a:lstStyle/>
                    <a:p>
                      <a:pPr marL="120014">
                        <a:lnSpc>
                          <a:spcPct val="100000"/>
                        </a:lnSpc>
                      </a:pPr>
                      <a:r>
                        <a:rPr sz="1900" b="1" spc="-5" dirty="0">
                          <a:solidFill>
                            <a:srgbClr val="00009A"/>
                          </a:solidFill>
                          <a:latin typeface="Arial"/>
                          <a:cs typeface="Arial"/>
                        </a:rPr>
                        <a:t>DA3</a:t>
                      </a:r>
                      <a:endParaRPr sz="19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18745">
                        <a:lnSpc>
                          <a:spcPct val="100000"/>
                        </a:lnSpc>
                      </a:pPr>
                      <a:r>
                        <a:rPr sz="1900" b="1" spc="-5" dirty="0">
                          <a:solidFill>
                            <a:srgbClr val="00009A"/>
                          </a:solidFill>
                          <a:latin typeface="Arial"/>
                          <a:cs typeface="Arial"/>
                        </a:rPr>
                        <a:t>DA2</a:t>
                      </a:r>
                      <a:endParaRPr sz="19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0014">
                        <a:lnSpc>
                          <a:spcPct val="100000"/>
                        </a:lnSpc>
                      </a:pPr>
                      <a:r>
                        <a:rPr sz="1900" b="1" spc="-5" dirty="0">
                          <a:solidFill>
                            <a:srgbClr val="00009A"/>
                          </a:solidFill>
                          <a:latin typeface="Arial"/>
                          <a:cs typeface="Arial"/>
                        </a:rPr>
                        <a:t>DA1</a:t>
                      </a:r>
                      <a:endParaRPr sz="19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18745">
                        <a:lnSpc>
                          <a:spcPct val="100000"/>
                        </a:lnSpc>
                      </a:pPr>
                      <a:r>
                        <a:rPr sz="1900" b="1" spc="-5" dirty="0">
                          <a:solidFill>
                            <a:srgbClr val="00009A"/>
                          </a:solidFill>
                          <a:latin typeface="Arial"/>
                          <a:cs typeface="Arial"/>
                        </a:rPr>
                        <a:t>DA0</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265">
                        <a:lnSpc>
                          <a:spcPct val="100000"/>
                        </a:lnSpc>
                      </a:pPr>
                      <a:r>
                        <a:rPr sz="1900" b="1" spc="-5" dirty="0">
                          <a:solidFill>
                            <a:srgbClr val="00009A"/>
                          </a:solidFill>
                          <a:latin typeface="Arial"/>
                          <a:cs typeface="Arial"/>
                        </a:rPr>
                        <a:t>A2</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265">
                        <a:lnSpc>
                          <a:spcPct val="100000"/>
                        </a:lnSpc>
                      </a:pPr>
                      <a:r>
                        <a:rPr sz="1900" b="1" spc="-5" dirty="0">
                          <a:solidFill>
                            <a:srgbClr val="00009A"/>
                          </a:solidFill>
                          <a:latin typeface="Arial"/>
                          <a:cs typeface="Arial"/>
                        </a:rPr>
                        <a:t>A1</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15265">
                        <a:lnSpc>
                          <a:spcPct val="100000"/>
                        </a:lnSpc>
                      </a:pPr>
                      <a:r>
                        <a:rPr sz="1900" b="1" spc="-5" dirty="0">
                          <a:solidFill>
                            <a:srgbClr val="00009A"/>
                          </a:solidFill>
                          <a:latin typeface="Arial"/>
                          <a:cs typeface="Arial"/>
                        </a:rPr>
                        <a:t>A0</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pPr>
                      <a:r>
                        <a:rPr sz="1900" b="1" dirty="0">
                          <a:solidFill>
                            <a:srgbClr val="CC009A"/>
                          </a:solidFill>
                          <a:latin typeface="Arial"/>
                          <a:cs typeface="Arial"/>
                        </a:rPr>
                        <a:t>R/</a:t>
                      </a:r>
                      <a:r>
                        <a:rPr sz="1900" b="1" spc="5" dirty="0">
                          <a:solidFill>
                            <a:srgbClr val="CC009A"/>
                          </a:solidFill>
                          <a:latin typeface="Arial"/>
                          <a:cs typeface="Arial"/>
                        </a:rPr>
                        <a:t> </a:t>
                      </a:r>
                      <a:r>
                        <a:rPr sz="1900" b="1" spc="0" dirty="0">
                          <a:solidFill>
                            <a:srgbClr val="CC009A"/>
                          </a:solidFill>
                          <a:latin typeface="Arial"/>
                          <a:cs typeface="Arial"/>
                        </a:rPr>
                        <a:t>W</a:t>
                      </a:r>
                      <a:endParaRPr sz="19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7" name="Date Placeholder 6"/>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76DD18FC-1C8E-4723-A88A-2C94C8CFB749}" type="datetime4">
              <a:rPr lang="en-US" altLang="zh-CN" b="1">
                <a:solidFill>
                  <a:srgbClr val="FFFFFF"/>
                </a:solidFill>
              </a:rPr>
              <a:pPr>
                <a:spcAft>
                  <a:spcPct val="0"/>
                </a:spcAft>
                <a:buClr>
                  <a:srgbClr val="FFFFFF"/>
                </a:buClr>
              </a:pPr>
              <a:t>June 11, 2021</a:t>
            </a:fld>
            <a:endParaRPr lang="en-US" altLang="zh-CN" b="1" dirty="0">
              <a:solidFill>
                <a:srgbClr val="FFFFFF"/>
              </a:solidFill>
            </a:endParaRPr>
          </a:p>
        </p:txBody>
      </p:sp>
      <p:sp>
        <p:nvSpPr>
          <p:cNvPr id="8" name="Footer Placeholder 7"/>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srgbClr val="FFFFFF"/>
              </a:solidFill>
            </a:endParaRPr>
          </a:p>
        </p:txBody>
      </p:sp>
      <p:sp>
        <p:nvSpPr>
          <p:cNvPr id="9"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11672479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75520" y="1484784"/>
            <a:ext cx="8640960" cy="4824536"/>
          </a:xfrm>
          <a:prstGeom prst="rect">
            <a:avLst/>
          </a:prstGeom>
        </p:spPr>
        <p:txBody>
          <a:bodyPr vert="horz" wrap="square" lIns="0" tIns="0" rIns="0" bIns="0" rtlCol="0">
            <a:noAutofit/>
          </a:bodyPr>
          <a:lstStyle/>
          <a:p>
            <a:pPr marL="11128" eaLnBrk="0" fontAlgn="base" hangingPunct="0">
              <a:spcBef>
                <a:spcPct val="0"/>
              </a:spcBef>
              <a:spcAft>
                <a:spcPct val="0"/>
              </a:spcAft>
              <a:tabLst>
                <a:tab pos="366659" algn="l"/>
              </a:tabLst>
            </a:pPr>
            <a:r>
              <a:rPr sz="2000" spc="640" dirty="0">
                <a:solidFill>
                  <a:srgbClr val="000000"/>
                </a:solidFill>
                <a:latin typeface="宋体" pitchFamily="2" charset="-122"/>
                <a:ea typeface="宋体" pitchFamily="2" charset="-122"/>
                <a:cs typeface="Arial"/>
              </a:rPr>
              <a:t> 	</a:t>
            </a:r>
            <a:r>
              <a:rPr sz="2000" spc="-18" dirty="0">
                <a:solidFill>
                  <a:srgbClr val="000000"/>
                </a:solidFill>
                <a:latin typeface="宋体" pitchFamily="2" charset="-122"/>
                <a:ea typeface="宋体" pitchFamily="2" charset="-122"/>
                <a:cs typeface="华文中宋"/>
              </a:rPr>
              <a:t>8</a:t>
            </a:r>
            <a:r>
              <a:rPr lang="en-US" sz="2000" spc="-9" dirty="0">
                <a:solidFill>
                  <a:srgbClr val="000000"/>
                </a:solidFill>
                <a:latin typeface="宋体" pitchFamily="2" charset="-122"/>
                <a:ea typeface="宋体" pitchFamily="2" charset="-122"/>
                <a:cs typeface="华文中宋"/>
              </a:rPr>
              <a:t>)</a:t>
            </a:r>
            <a:r>
              <a:rPr sz="2000" spc="-9" dirty="0">
                <a:solidFill>
                  <a:srgbClr val="000000"/>
                </a:solidFill>
                <a:latin typeface="宋体" pitchFamily="2" charset="-122"/>
                <a:ea typeface="宋体" pitchFamily="2" charset="-122"/>
                <a:cs typeface="华文中宋"/>
              </a:rPr>
              <a:t> </a:t>
            </a:r>
            <a:r>
              <a:rPr sz="2000" spc="-4" dirty="0" err="1">
                <a:solidFill>
                  <a:srgbClr val="000000"/>
                </a:solidFill>
                <a:latin typeface="宋体" pitchFamily="2" charset="-122"/>
                <a:ea typeface="宋体" pitchFamily="2" charset="-122"/>
                <a:cs typeface="华文中宋"/>
              </a:rPr>
              <a:t>等待状</a:t>
            </a:r>
            <a:r>
              <a:rPr sz="2000" dirty="0" err="1">
                <a:solidFill>
                  <a:srgbClr val="000000"/>
                </a:solidFill>
                <a:latin typeface="宋体" pitchFamily="2" charset="-122"/>
                <a:ea typeface="宋体" pitchFamily="2" charset="-122"/>
                <a:cs typeface="华文中宋"/>
              </a:rPr>
              <a:t>态</a:t>
            </a:r>
            <a:endParaRPr sz="2000" dirty="0">
              <a:solidFill>
                <a:srgbClr val="000000"/>
              </a:solidFill>
              <a:latin typeface="宋体" pitchFamily="2" charset="-122"/>
              <a:ea typeface="宋体" pitchFamily="2" charset="-122"/>
              <a:cs typeface="华文中宋"/>
            </a:endParaRPr>
          </a:p>
          <a:p>
            <a:pPr eaLnBrk="0" fontAlgn="base" hangingPunct="0">
              <a:lnSpc>
                <a:spcPts val="482"/>
              </a:lnSpc>
              <a:spcBef>
                <a:spcPts val="4"/>
              </a:spcBef>
              <a:spcAft>
                <a:spcPct val="0"/>
              </a:spcAft>
            </a:pPr>
            <a:endParaRPr sz="2000" dirty="0">
              <a:solidFill>
                <a:srgbClr val="000000"/>
              </a:solidFill>
              <a:latin typeface="宋体" pitchFamily="2" charset="-122"/>
              <a:ea typeface="宋体" pitchFamily="2" charset="-122"/>
            </a:endParaRPr>
          </a:p>
          <a:p>
            <a:pPr marL="295998" marR="255382" indent="493515" eaLnBrk="0" fontAlgn="base" hangingPunct="0">
              <a:lnSpc>
                <a:spcPts val="2085"/>
              </a:lnSpc>
              <a:spcBef>
                <a:spcPct val="0"/>
              </a:spcBef>
              <a:spcAft>
                <a:spcPct val="0"/>
              </a:spcAft>
            </a:pPr>
            <a:r>
              <a:rPr sz="2000" spc="-4" dirty="0">
                <a:solidFill>
                  <a:srgbClr val="000000"/>
                </a:solidFill>
                <a:latin typeface="宋体" pitchFamily="2" charset="-122"/>
                <a:ea typeface="宋体" pitchFamily="2" charset="-122"/>
                <a:cs typeface="华文中宋"/>
              </a:rPr>
              <a:t>在I2</a:t>
            </a:r>
            <a:r>
              <a:rPr lang="en-US" sz="2000" spc="-4" dirty="0">
                <a:solidFill>
                  <a:srgbClr val="000000"/>
                </a:solidFill>
                <a:latin typeface="宋体" pitchFamily="2" charset="-122"/>
                <a:ea typeface="宋体" pitchFamily="2" charset="-122"/>
                <a:cs typeface="华文中宋"/>
              </a:rPr>
              <a:t>C</a:t>
            </a:r>
            <a:r>
              <a:rPr sz="2000" spc="-4" dirty="0">
                <a:solidFill>
                  <a:srgbClr val="000000"/>
                </a:solidFill>
                <a:latin typeface="宋体" pitchFamily="2" charset="-122"/>
                <a:ea typeface="宋体" pitchFamily="2" charset="-122"/>
                <a:cs typeface="华文中宋"/>
              </a:rPr>
              <a:t>总线中，赋予接收数据的器件有使系统进行等待状态的权力，但等待状态只能在一个数据字节完整接收之后进行。</a:t>
            </a:r>
            <a:endParaRPr sz="2000" dirty="0">
              <a:solidFill>
                <a:srgbClr val="000000"/>
              </a:solidFill>
              <a:latin typeface="宋体" pitchFamily="2" charset="-122"/>
              <a:ea typeface="宋体" pitchFamily="2" charset="-122"/>
              <a:cs typeface="华文中宋"/>
            </a:endParaRPr>
          </a:p>
          <a:p>
            <a:pPr eaLnBrk="0" fontAlgn="base" hangingPunct="0">
              <a:lnSpc>
                <a:spcPts val="438"/>
              </a:lnSpc>
              <a:spcBef>
                <a:spcPts val="16"/>
              </a:spcBef>
              <a:spcAft>
                <a:spcPct val="0"/>
              </a:spcAft>
            </a:pPr>
            <a:endParaRPr sz="2000" dirty="0">
              <a:solidFill>
                <a:srgbClr val="000000"/>
              </a:solidFill>
              <a:latin typeface="宋体" pitchFamily="2" charset="-122"/>
              <a:ea typeface="宋体" pitchFamily="2" charset="-122"/>
            </a:endParaRPr>
          </a:p>
          <a:p>
            <a:pPr marL="295998" marR="11128" indent="493515" eaLnBrk="0" fontAlgn="base" hangingPunct="0">
              <a:lnSpc>
                <a:spcPts val="2085"/>
              </a:lnSpc>
              <a:spcBef>
                <a:spcPct val="0"/>
              </a:spcBef>
              <a:spcAft>
                <a:spcPct val="0"/>
              </a:spcAft>
            </a:pPr>
            <a:r>
              <a:rPr sz="2000" spc="-4" dirty="0" err="1">
                <a:solidFill>
                  <a:srgbClr val="000000"/>
                </a:solidFill>
                <a:latin typeface="宋体" pitchFamily="2" charset="-122"/>
                <a:ea typeface="宋体" pitchFamily="2" charset="-122"/>
                <a:cs typeface="华文中宋"/>
              </a:rPr>
              <a:t>例如，当进行主机发送从机接收的数据传送操作时，若从机在接收到一个数据字节后，由于中断处理等原因而不能</a:t>
            </a:r>
            <a:r>
              <a:rPr sz="2000" spc="-4" dirty="0">
                <a:solidFill>
                  <a:srgbClr val="000000"/>
                </a:solidFill>
                <a:latin typeface="宋体" pitchFamily="2" charset="-122"/>
                <a:ea typeface="宋体" pitchFamily="2" charset="-122"/>
                <a:cs typeface="华文中宋"/>
              </a:rPr>
              <a:t> 按时接收下一个字节；</a:t>
            </a:r>
            <a:r>
              <a:rPr sz="2000" spc="-4" dirty="0">
                <a:solidFill>
                  <a:srgbClr val="FF0000"/>
                </a:solidFill>
                <a:latin typeface="宋体" pitchFamily="2" charset="-122"/>
                <a:ea typeface="宋体" pitchFamily="2" charset="-122"/>
                <a:cs typeface="华文中宋"/>
              </a:rPr>
              <a:t>从机可以通过把SCL下拉为低电平， 强行使主机进入等待状态</a:t>
            </a:r>
            <a:r>
              <a:rPr sz="2000" spc="-4" dirty="0">
                <a:solidFill>
                  <a:srgbClr val="000000"/>
                </a:solidFill>
                <a:latin typeface="宋体" pitchFamily="2" charset="-122"/>
                <a:ea typeface="宋体" pitchFamily="2" charset="-122"/>
                <a:cs typeface="华文中宋"/>
              </a:rPr>
              <a:t>。在等待状态下，主机不能发送数 据，直到从机认为自己能继续接收数据时，再释放SCL线， 使系统退出等待状态，主机才可以继续进行后续的数据传送。</a:t>
            </a:r>
            <a:endParaRPr sz="2000" dirty="0">
              <a:solidFill>
                <a:srgbClr val="000000"/>
              </a:solidFill>
              <a:latin typeface="宋体" pitchFamily="2" charset="-122"/>
              <a:ea typeface="宋体" pitchFamily="2" charset="-122"/>
              <a:cs typeface="华文中宋"/>
            </a:endParaRPr>
          </a:p>
        </p:txBody>
      </p:sp>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rPr>
              <a:pPr marL="22255" eaLnBrk="0" fontAlgn="base" hangingPunct="0">
                <a:spcAft>
                  <a:spcPct val="0"/>
                </a:spcAft>
                <a:buClr>
                  <a:srgbClr val="FFFFFF"/>
                </a:buClr>
              </a:pPr>
              <a:t>155</a:t>
            </a:fld>
            <a:endParaRPr lang="en-US" altLang="zh-CN" b="1" dirty="0">
              <a:solidFill>
                <a:prstClr val="white"/>
              </a:solidFill>
            </a:endParaRPr>
          </a:p>
        </p:txBody>
      </p:sp>
      <p:sp>
        <p:nvSpPr>
          <p:cNvPr id="5" name="Date Placeholder 4"/>
          <p:cNvSpPr>
            <a:spLocks noGrp="1"/>
          </p:cNvSpPr>
          <p:nvPr>
            <p:ph type="dt" sz="half" idx="6"/>
          </p:nvPr>
        </p:nvSpPr>
        <p:spPr/>
        <p:txBody>
          <a:bodyPr/>
          <a:lstStyle/>
          <a:p>
            <a:pPr>
              <a:spcAft>
                <a:spcPct val="0"/>
              </a:spcAft>
              <a:buClr>
                <a:srgbClr val="FFFFFF"/>
              </a:buClr>
            </a:pPr>
            <a:fld id="{F90659B3-2EA7-4150-BC80-F97D2A6F4833}" type="datetime4">
              <a:rPr lang="en-US" altLang="zh-CN" b="1">
                <a:solidFill>
                  <a:prstClr val="white"/>
                </a:solidFill>
              </a:rPr>
              <a:pPr>
                <a:spcAft>
                  <a:spcPct val="0"/>
                </a:spcAft>
                <a:buClr>
                  <a:srgbClr val="FFFFFF"/>
                </a:buClr>
              </a:pPr>
              <a:t>June 11, 2021</a:t>
            </a:fld>
            <a:endParaRPr lang="en-US" b="1" dirty="0">
              <a:solidFill>
                <a:prstClr val="white"/>
              </a:solidFill>
            </a:endParaRPr>
          </a:p>
        </p:txBody>
      </p:sp>
      <p:sp>
        <p:nvSpPr>
          <p:cNvPr id="6" name="Footer Placeholder 5"/>
          <p:cNvSpPr>
            <a:spLocks noGrp="1"/>
          </p:cNvSpPr>
          <p:nvPr>
            <p:ph type="ftr" sz="quarter" idx="5"/>
          </p:nvPr>
        </p:nvSpPr>
        <p:spPr/>
        <p:txBody>
          <a:bodyPr/>
          <a:lstStyle/>
          <a:p>
            <a:pPr>
              <a:spcAft>
                <a:spcPct val="0"/>
              </a:spcAft>
              <a:buClr>
                <a:srgbClr val="FFFFFF"/>
              </a:buClr>
            </a:pPr>
            <a:endParaRPr lang="zh-CN" altLang="en-US" b="1" dirty="0">
              <a:solidFill>
                <a:prstClr val="white"/>
              </a:solidFill>
            </a:endParaRPr>
          </a:p>
        </p:txBody>
      </p:sp>
      <p:sp>
        <p:nvSpPr>
          <p:cNvPr id="7" name="Title 1"/>
          <p:cNvSpPr txBox="1">
            <a:spLocks/>
          </p:cNvSpPr>
          <p:nvPr/>
        </p:nvSpPr>
        <p:spPr>
          <a:xfrm>
            <a:off x="1524000" y="429823"/>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7512683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1270672"/>
            <a:ext cx="9144000" cy="570403"/>
          </a:xfrm>
          <a:prstGeom prst="rect">
            <a:avLst/>
          </a:prstGeom>
        </p:spPr>
        <p:txBody>
          <a:bodyPr vert="horz" wrap="square" lIns="0" tIns="138873" rIns="0" bIns="0" numCol="1" rtlCol="0" anchor="ctr" anchorCtr="0" compatLnSpc="1">
            <a:prstTxWarp prst="textNoShape">
              <a:avLst/>
            </a:prstTxWarp>
            <a:noAutofit/>
          </a:bodyPr>
          <a:lstStyle/>
          <a:p>
            <a:pPr marL="193066"/>
            <a:r>
              <a:rPr sz="2800" spc="-18" dirty="0">
                <a:latin typeface="Garamond"/>
                <a:cs typeface="Garamond"/>
              </a:rPr>
              <a:t>I</a:t>
            </a:r>
            <a:r>
              <a:rPr lang="en-US" altLang="zh-CN" sz="2800" spc="-18" dirty="0">
                <a:latin typeface="Garamond"/>
                <a:cs typeface="Garamond"/>
              </a:rPr>
              <a:t>2</a:t>
            </a:r>
            <a:r>
              <a:rPr sz="2800" spc="-31" dirty="0">
                <a:latin typeface="Garamond"/>
                <a:cs typeface="Garamond"/>
              </a:rPr>
              <a:t>C</a:t>
            </a:r>
            <a:r>
              <a:rPr sz="2800" spc="-31" dirty="0">
                <a:latin typeface="华文中宋"/>
                <a:cs typeface="华文中宋"/>
              </a:rPr>
              <a:t>总线基本操作</a:t>
            </a:r>
            <a:endParaRPr sz="2800" dirty="0">
              <a:latin typeface="华文中宋"/>
              <a:cs typeface="华文中宋"/>
            </a:endParaRPr>
          </a:p>
        </p:txBody>
      </p:sp>
      <p:sp>
        <p:nvSpPr>
          <p:cNvPr id="4" name="object 4"/>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156</a:t>
            </a:fld>
            <a:endParaRPr lang="en-US" altLang="zh-CN" b="1" dirty="0">
              <a:solidFill>
                <a:prstClr val="white"/>
              </a:solidFill>
              <a:latin typeface="Times New Roman" panose="02020603050405020304" pitchFamily="18" charset="0"/>
            </a:endParaRPr>
          </a:p>
        </p:txBody>
      </p:sp>
      <p:sp>
        <p:nvSpPr>
          <p:cNvPr id="3" name="object 3"/>
          <p:cNvSpPr txBox="1"/>
          <p:nvPr/>
        </p:nvSpPr>
        <p:spPr>
          <a:xfrm>
            <a:off x="1703512" y="2137373"/>
            <a:ext cx="8640960" cy="3915159"/>
          </a:xfrm>
          <a:prstGeom prst="rect">
            <a:avLst/>
          </a:prstGeom>
        </p:spPr>
        <p:txBody>
          <a:bodyPr vert="horz" wrap="square" lIns="0" tIns="0" rIns="0" bIns="0" rtlCol="0">
            <a:noAutofit/>
          </a:bodyPr>
          <a:lstStyle/>
          <a:p>
            <a:pPr marL="311577" marR="11128" indent="-300449" algn="just" eaLnBrk="0" fontAlgn="base" hangingPunct="0">
              <a:lnSpc>
                <a:spcPts val="2515"/>
              </a:lnSpc>
              <a:spcBef>
                <a:spcPct val="0"/>
              </a:spcBef>
              <a:spcAft>
                <a:spcPct val="0"/>
              </a:spcAft>
              <a:tabLst>
                <a:tab pos="311020" algn="l"/>
              </a:tabLst>
            </a:pPr>
            <a:r>
              <a:rPr sz="2400" spc="88" dirty="0">
                <a:solidFill>
                  <a:srgbClr val="000000"/>
                </a:solidFill>
                <a:latin typeface="宋体" pitchFamily="2" charset="-122"/>
                <a:ea typeface="宋体" pitchFamily="2" charset="-122"/>
                <a:cs typeface="Arial"/>
              </a:rPr>
              <a:t> 	</a:t>
            </a:r>
            <a:r>
              <a:rPr sz="2400" spc="88" dirty="0" err="1">
                <a:solidFill>
                  <a:srgbClr val="000000"/>
                </a:solidFill>
                <a:latin typeface="宋体" pitchFamily="2" charset="-122"/>
                <a:ea typeface="宋体" pitchFamily="2" charset="-122"/>
                <a:cs typeface="华文中宋"/>
              </a:rPr>
              <a:t>数据SDA和时钟SCL线在连接到总线的器件间传递信息</a:t>
            </a:r>
            <a:r>
              <a:rPr sz="2400" spc="8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eaLnBrk="0" fontAlgn="base" hangingPunct="0">
              <a:lnSpc>
                <a:spcPts val="482"/>
              </a:lnSpc>
              <a:spcBef>
                <a:spcPts val="26"/>
              </a:spcBef>
              <a:spcAft>
                <a:spcPct val="0"/>
              </a:spcAft>
            </a:pPr>
            <a:endParaRPr sz="2400" dirty="0">
              <a:solidFill>
                <a:srgbClr val="000000"/>
              </a:solidFill>
              <a:latin typeface="宋体" pitchFamily="2" charset="-122"/>
              <a:ea typeface="宋体" pitchFamily="2" charset="-122"/>
            </a:endParaRPr>
          </a:p>
          <a:p>
            <a:pPr marL="311577" marR="161352" indent="-300449" eaLnBrk="0" fontAlgn="base" hangingPunct="0">
              <a:lnSpc>
                <a:spcPts val="2515"/>
              </a:lnSpc>
              <a:spcBef>
                <a:spcPct val="0"/>
              </a:spcBef>
              <a:spcAft>
                <a:spcPct val="0"/>
              </a:spcAft>
              <a:tabLst>
                <a:tab pos="311020" algn="l"/>
              </a:tabLst>
            </a:pPr>
            <a:r>
              <a:rPr sz="2400" spc="88" dirty="0">
                <a:solidFill>
                  <a:srgbClr val="000000"/>
                </a:solidFill>
                <a:latin typeface="宋体" pitchFamily="2" charset="-122"/>
                <a:ea typeface="宋体" pitchFamily="2" charset="-122"/>
                <a:cs typeface="Arial"/>
              </a:rPr>
              <a:t> 	</a:t>
            </a:r>
            <a:r>
              <a:rPr sz="2400" spc="88" dirty="0" err="1">
                <a:solidFill>
                  <a:srgbClr val="000000"/>
                </a:solidFill>
                <a:latin typeface="宋体" pitchFamily="2" charset="-122"/>
                <a:ea typeface="宋体" pitchFamily="2" charset="-122"/>
                <a:cs typeface="华文中宋"/>
              </a:rPr>
              <a:t>每个器件有唯一的地址标识</a:t>
            </a:r>
            <a:r>
              <a:rPr sz="2400" spc="-9"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eaLnBrk="0" fontAlgn="base" hangingPunct="0">
              <a:lnSpc>
                <a:spcPts val="482"/>
              </a:lnSpc>
              <a:spcBef>
                <a:spcPts val="26"/>
              </a:spcBef>
              <a:spcAft>
                <a:spcPct val="0"/>
              </a:spcAft>
            </a:pPr>
            <a:endParaRPr sz="2400" dirty="0">
              <a:solidFill>
                <a:srgbClr val="000000"/>
              </a:solidFill>
              <a:latin typeface="宋体" pitchFamily="2" charset="-122"/>
              <a:ea typeface="宋体" pitchFamily="2" charset="-122"/>
            </a:endParaRPr>
          </a:p>
          <a:p>
            <a:pPr marL="311577" marR="12241" indent="-300449" algn="just" eaLnBrk="0" fontAlgn="base" hangingPunct="0">
              <a:lnSpc>
                <a:spcPts val="2515"/>
              </a:lnSpc>
              <a:spcBef>
                <a:spcPct val="0"/>
              </a:spcBef>
              <a:spcAft>
                <a:spcPct val="0"/>
              </a:spcAft>
              <a:tabLst>
                <a:tab pos="311020" algn="l"/>
              </a:tabLst>
            </a:pPr>
            <a:r>
              <a:rPr sz="2400" spc="88" dirty="0">
                <a:solidFill>
                  <a:srgbClr val="000000"/>
                </a:solidFill>
                <a:latin typeface="宋体" pitchFamily="2" charset="-122"/>
                <a:ea typeface="宋体" pitchFamily="2" charset="-122"/>
                <a:cs typeface="Arial"/>
              </a:rPr>
              <a:t> 	</a:t>
            </a:r>
            <a:r>
              <a:rPr sz="2400" spc="88" dirty="0" err="1">
                <a:solidFill>
                  <a:srgbClr val="000000"/>
                </a:solidFill>
                <a:latin typeface="宋体" pitchFamily="2" charset="-122"/>
                <a:ea typeface="宋体" pitchFamily="2" charset="-122"/>
                <a:cs typeface="华文中宋"/>
              </a:rPr>
              <a:t>都可以作为一个发送器或接收器，由器件的功能决定</a:t>
            </a:r>
            <a:r>
              <a:rPr sz="2400" spc="8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marL="311577" marR="49518" indent="-300449" algn="just" eaLnBrk="0" fontAlgn="base" hangingPunct="0">
              <a:spcBef>
                <a:spcPts val="416"/>
              </a:spcBef>
              <a:spcAft>
                <a:spcPct val="0"/>
              </a:spcAft>
              <a:tabLst>
                <a:tab pos="311020" algn="l"/>
              </a:tabLst>
            </a:pPr>
            <a:r>
              <a:rPr sz="2400" spc="88" dirty="0">
                <a:solidFill>
                  <a:srgbClr val="000000"/>
                </a:solidFill>
                <a:latin typeface="宋体" pitchFamily="2" charset="-122"/>
                <a:ea typeface="宋体" pitchFamily="2" charset="-122"/>
                <a:cs typeface="Arial"/>
              </a:rPr>
              <a:t> 	</a:t>
            </a:r>
            <a:r>
              <a:rPr sz="2400" spc="88" dirty="0">
                <a:solidFill>
                  <a:srgbClr val="000000"/>
                </a:solidFill>
                <a:latin typeface="宋体" pitchFamily="2" charset="-122"/>
                <a:ea typeface="宋体" pitchFamily="2" charset="-122"/>
                <a:cs typeface="华文中宋"/>
              </a:rPr>
              <a:t>器件除了能看作发送器和接收器外，在执行数据传输时它 也可以被看作是主机或从机。</a:t>
            </a:r>
            <a:endParaRPr sz="2400" dirty="0">
              <a:solidFill>
                <a:srgbClr val="000000"/>
              </a:solidFill>
              <a:latin typeface="宋体" pitchFamily="2" charset="-122"/>
              <a:ea typeface="宋体" pitchFamily="2" charset="-122"/>
              <a:cs typeface="华文中宋"/>
            </a:endParaRPr>
          </a:p>
          <a:p>
            <a:pPr eaLnBrk="0" fontAlgn="base" hangingPunct="0">
              <a:lnSpc>
                <a:spcPts val="570"/>
              </a:lnSpc>
              <a:spcBef>
                <a:spcPts val="20"/>
              </a:spcBef>
              <a:spcAft>
                <a:spcPct val="0"/>
              </a:spcAft>
            </a:pPr>
            <a:endParaRPr sz="2400" dirty="0">
              <a:solidFill>
                <a:srgbClr val="000000"/>
              </a:solidFill>
              <a:latin typeface="宋体" pitchFamily="2" charset="-122"/>
              <a:ea typeface="宋体" pitchFamily="2" charset="-122"/>
            </a:endParaRPr>
          </a:p>
          <a:p>
            <a:pPr marL="311577" marR="49518" indent="-300449" algn="just" eaLnBrk="0" fontAlgn="base" hangingPunct="0">
              <a:lnSpc>
                <a:spcPts val="2515"/>
              </a:lnSpc>
              <a:spcBef>
                <a:spcPct val="0"/>
              </a:spcBef>
              <a:spcAft>
                <a:spcPct val="0"/>
              </a:spcAft>
              <a:tabLst>
                <a:tab pos="311020" algn="l"/>
              </a:tabLst>
            </a:pPr>
            <a:r>
              <a:rPr sz="2400" spc="88" dirty="0">
                <a:solidFill>
                  <a:srgbClr val="000000"/>
                </a:solidFill>
                <a:latin typeface="宋体" pitchFamily="2" charset="-122"/>
                <a:ea typeface="宋体" pitchFamily="2" charset="-122"/>
                <a:cs typeface="Arial"/>
              </a:rPr>
              <a:t> 	</a:t>
            </a:r>
            <a:r>
              <a:rPr sz="2400" spc="88" dirty="0" err="1">
                <a:solidFill>
                  <a:srgbClr val="000000"/>
                </a:solidFill>
                <a:latin typeface="宋体" pitchFamily="2" charset="-122"/>
                <a:ea typeface="宋体" pitchFamily="2" charset="-122"/>
                <a:cs typeface="华文中宋"/>
              </a:rPr>
              <a:t>主机是初始化总线的数据传输并产生允许传输时钟信号的器件，此时任何被寻址的器件都被认为是从机</a:t>
            </a:r>
            <a:r>
              <a:rPr sz="2400" spc="88"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p:txBody>
      </p:sp>
      <p:sp>
        <p:nvSpPr>
          <p:cNvPr id="5" name="Date Placeholder 4"/>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FA23D5EA-9E0B-4389-A2D7-C61CFDF0BACA}"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6" name="Footer Placeholder 5"/>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7"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7250005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numCol="1" rtlCol="0" anchor="ctr" anchorCtr="0" compatLnSpc="1">
            <a:prstTxWarp prst="textNoShape">
              <a:avLst/>
            </a:prstTxWarp>
            <a:noAutofit/>
          </a:bodyPr>
          <a:lstStyle/>
          <a:p>
            <a:pPr marL="22255" algn="l" eaLnBrk="0" fontAlgn="base" hangingPunct="0">
              <a:spcBef>
                <a:spcPct val="0"/>
              </a:spcBef>
              <a:spcAft>
                <a:spcPct val="0"/>
              </a:spcAft>
              <a:buClr>
                <a:srgbClr val="FFFFFF"/>
              </a:buClr>
            </a:pPr>
            <a:fld id="{81D60167-4931-47E6-BA6A-407CBD079E47}" type="slidenum">
              <a:rPr lang="en-US" altLang="zh-CN" b="1">
                <a:solidFill>
                  <a:prstClr val="white"/>
                </a:solidFill>
              </a:rPr>
              <a:pPr marL="22255" algn="l" eaLnBrk="0" fontAlgn="base" hangingPunct="0">
                <a:spcBef>
                  <a:spcPct val="0"/>
                </a:spcBef>
                <a:spcAft>
                  <a:spcPct val="0"/>
                </a:spcAft>
                <a:buClr>
                  <a:srgbClr val="FFFFFF"/>
                </a:buClr>
              </a:pPr>
              <a:t>157</a:t>
            </a:fld>
            <a:endParaRPr lang="en-US" altLang="zh-CN" b="1" dirty="0">
              <a:solidFill>
                <a:prstClr val="white"/>
              </a:solidFill>
            </a:endParaRPr>
          </a:p>
        </p:txBody>
      </p:sp>
      <p:graphicFrame>
        <p:nvGraphicFramePr>
          <p:cNvPr id="3" name="object 3"/>
          <p:cNvGraphicFramePr>
            <a:graphicFrameLocks noGrp="1"/>
          </p:cNvGraphicFramePr>
          <p:nvPr/>
        </p:nvGraphicFramePr>
        <p:xfrm>
          <a:off x="2772884" y="1979156"/>
          <a:ext cx="7037176" cy="3044627"/>
        </p:xfrm>
        <a:graphic>
          <a:graphicData uri="http://schemas.openxmlformats.org/drawingml/2006/table">
            <a:tbl>
              <a:tblPr firstRow="1" bandRow="1">
                <a:tableStyleId>{2D5ABB26-0587-4C30-8999-92F81FD0307C}</a:tableStyleId>
              </a:tblPr>
              <a:tblGrid>
                <a:gridCol w="1855732">
                  <a:extLst>
                    <a:ext uri="{9D8B030D-6E8A-4147-A177-3AD203B41FA5}">
                      <a16:colId xmlns:a16="http://schemas.microsoft.com/office/drawing/2014/main" val="20000"/>
                    </a:ext>
                  </a:extLst>
                </a:gridCol>
                <a:gridCol w="5181444">
                  <a:extLst>
                    <a:ext uri="{9D8B030D-6E8A-4147-A177-3AD203B41FA5}">
                      <a16:colId xmlns:a16="http://schemas.microsoft.com/office/drawing/2014/main" val="20001"/>
                    </a:ext>
                  </a:extLst>
                </a:gridCol>
              </a:tblGrid>
              <a:tr h="388294">
                <a:tc>
                  <a:txBody>
                    <a:bodyPr/>
                    <a:lstStyle/>
                    <a:p>
                      <a:pPr marL="653415">
                        <a:lnSpc>
                          <a:spcPct val="100000"/>
                        </a:lnSpc>
                        <a:tabLst>
                          <a:tab pos="1231265" algn="l"/>
                        </a:tabLst>
                      </a:pPr>
                      <a:r>
                        <a:rPr sz="1800" dirty="0">
                          <a:solidFill>
                            <a:srgbClr val="800000"/>
                          </a:solidFill>
                          <a:latin typeface="华文中宋"/>
                          <a:cs typeface="华文中宋"/>
                        </a:rPr>
                        <a:t>术	语</a:t>
                      </a:r>
                      <a:endParaRPr sz="1800">
                        <a:latin typeface="华文中宋"/>
                        <a:cs typeface="华文中宋"/>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7620" algn="ctr">
                        <a:lnSpc>
                          <a:spcPct val="100000"/>
                        </a:lnSpc>
                        <a:tabLst>
                          <a:tab pos="910590" algn="l"/>
                        </a:tabLst>
                      </a:pPr>
                      <a:r>
                        <a:rPr sz="1800" dirty="0">
                          <a:solidFill>
                            <a:srgbClr val="800000"/>
                          </a:solidFill>
                          <a:latin typeface="华文中宋"/>
                          <a:cs typeface="华文中宋"/>
                        </a:rPr>
                        <a:t>描	述</a:t>
                      </a:r>
                      <a:endParaRPr sz="1800">
                        <a:latin typeface="华文中宋"/>
                        <a:cs typeface="华文中宋"/>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84734">
                <a:tc>
                  <a:txBody>
                    <a:bodyPr/>
                    <a:lstStyle/>
                    <a:p>
                      <a:pPr marL="688975">
                        <a:lnSpc>
                          <a:spcPct val="100000"/>
                        </a:lnSpc>
                      </a:pPr>
                      <a:r>
                        <a:rPr sz="1800" dirty="0">
                          <a:latin typeface="华文中宋"/>
                          <a:cs typeface="华文中宋"/>
                        </a:rPr>
                        <a:t>发送器</a:t>
                      </a:r>
                      <a:endParaRPr sz="1800">
                        <a:latin typeface="华文中宋"/>
                        <a:cs typeface="华文中宋"/>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51964">
                        <a:lnSpc>
                          <a:spcPct val="100000"/>
                        </a:lnSpc>
                      </a:pPr>
                      <a:r>
                        <a:rPr sz="1800" dirty="0">
                          <a:latin typeface="华文中宋"/>
                          <a:cs typeface="华文中宋"/>
                        </a:rPr>
                        <a:t>发送数据到总线的器件</a:t>
                      </a:r>
                      <a:endParaRPr sz="1800">
                        <a:latin typeface="华文中宋"/>
                        <a:cs typeface="华文中宋"/>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1326">
                <a:tc>
                  <a:txBody>
                    <a:bodyPr/>
                    <a:lstStyle/>
                    <a:p>
                      <a:pPr marL="688975">
                        <a:lnSpc>
                          <a:spcPct val="100000"/>
                        </a:lnSpc>
                      </a:pPr>
                      <a:r>
                        <a:rPr sz="1800" dirty="0">
                          <a:latin typeface="华文中宋"/>
                          <a:cs typeface="华文中宋"/>
                        </a:rPr>
                        <a:t>接收器</a:t>
                      </a:r>
                      <a:endParaRPr sz="1800">
                        <a:latin typeface="华文中宋"/>
                        <a:cs typeface="华文中宋"/>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751964">
                        <a:lnSpc>
                          <a:spcPct val="100000"/>
                        </a:lnSpc>
                      </a:pPr>
                      <a:r>
                        <a:rPr sz="1800" dirty="0">
                          <a:latin typeface="华文中宋"/>
                          <a:cs typeface="华文中宋"/>
                        </a:rPr>
                        <a:t>从总线接收数据的器件</a:t>
                      </a:r>
                      <a:endParaRPr sz="1800">
                        <a:latin typeface="华文中宋"/>
                        <a:cs typeface="华文中宋"/>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55846">
                <a:tc>
                  <a:txBody>
                    <a:bodyPr/>
                    <a:lstStyle/>
                    <a:p>
                      <a:pPr marR="7620" algn="ctr">
                        <a:lnSpc>
                          <a:spcPct val="100000"/>
                        </a:lnSpc>
                      </a:pPr>
                      <a:r>
                        <a:rPr sz="1800" spc="5" dirty="0">
                          <a:latin typeface="华文中宋"/>
                          <a:cs typeface="华文中宋"/>
                        </a:rPr>
                        <a:t>主机</a:t>
                      </a:r>
                      <a:endParaRPr sz="1800">
                        <a:latin typeface="华文中宋"/>
                        <a:cs typeface="华文中宋"/>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08965">
                        <a:lnSpc>
                          <a:spcPct val="100000"/>
                        </a:lnSpc>
                      </a:pPr>
                      <a:r>
                        <a:rPr sz="1800" dirty="0">
                          <a:latin typeface="华文中宋"/>
                          <a:cs typeface="华文中宋"/>
                        </a:rPr>
                        <a:t>初始化发送产生时钟信号和终止发送的器件</a:t>
                      </a:r>
                      <a:endParaRPr sz="1800">
                        <a:latin typeface="华文中宋"/>
                        <a:cs typeface="华文中宋"/>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321326">
                <a:tc>
                  <a:txBody>
                    <a:bodyPr/>
                    <a:lstStyle/>
                    <a:p>
                      <a:pPr marR="7620" algn="ctr">
                        <a:lnSpc>
                          <a:spcPct val="100000"/>
                        </a:lnSpc>
                      </a:pPr>
                      <a:r>
                        <a:rPr sz="1800" spc="5" dirty="0">
                          <a:latin typeface="华文中宋"/>
                          <a:cs typeface="华文中宋"/>
                        </a:rPr>
                        <a:t>从机</a:t>
                      </a:r>
                      <a:endParaRPr sz="1800">
                        <a:latin typeface="华文中宋"/>
                        <a:cs typeface="华文中宋"/>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006600">
                        <a:lnSpc>
                          <a:spcPct val="100000"/>
                        </a:lnSpc>
                      </a:pPr>
                      <a:r>
                        <a:rPr sz="1800" dirty="0">
                          <a:latin typeface="华文中宋"/>
                          <a:cs typeface="华文中宋"/>
                        </a:rPr>
                        <a:t>被主机寻址的器件</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358609">
                <a:tc>
                  <a:txBody>
                    <a:bodyPr/>
                    <a:lstStyle/>
                    <a:p>
                      <a:pPr marL="688975">
                        <a:lnSpc>
                          <a:spcPct val="100000"/>
                        </a:lnSpc>
                      </a:pPr>
                      <a:r>
                        <a:rPr sz="1800" dirty="0">
                          <a:latin typeface="华文中宋"/>
                          <a:cs typeface="华文中宋"/>
                        </a:rPr>
                        <a:t>多主机</a:t>
                      </a:r>
                      <a:endParaRPr sz="1800">
                        <a:latin typeface="华文中宋"/>
                        <a:cs typeface="华文中宋"/>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55600">
                        <a:lnSpc>
                          <a:spcPct val="100000"/>
                        </a:lnSpc>
                      </a:pPr>
                      <a:r>
                        <a:rPr sz="1800" dirty="0">
                          <a:latin typeface="华文中宋"/>
                          <a:cs typeface="华文中宋"/>
                        </a:rPr>
                        <a:t>同时有多于一个主机尝试控制总线但不破坏报文</a:t>
                      </a:r>
                      <a:endParaRPr sz="1800">
                        <a:latin typeface="华文中宋"/>
                        <a:cs typeface="华文中宋"/>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55883">
                <a:tc>
                  <a:txBody>
                    <a:bodyPr/>
                    <a:lstStyle/>
                    <a:p>
                      <a:pPr marR="7620" algn="ctr">
                        <a:lnSpc>
                          <a:spcPct val="100000"/>
                        </a:lnSpc>
                      </a:pPr>
                      <a:r>
                        <a:rPr sz="1800" spc="5" dirty="0">
                          <a:latin typeface="华文中宋"/>
                          <a:cs typeface="华文中宋"/>
                        </a:rPr>
                        <a:t>仲裁</a:t>
                      </a:r>
                      <a:endParaRPr sz="1800" dirty="0">
                        <a:latin typeface="华文中宋"/>
                        <a:cs typeface="华文中宋"/>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1600" marR="93980">
                        <a:lnSpc>
                          <a:spcPct val="100000"/>
                        </a:lnSpc>
                      </a:pPr>
                      <a:r>
                        <a:rPr sz="1800" dirty="0">
                          <a:latin typeface="华文中宋"/>
                          <a:cs typeface="华文中宋"/>
                        </a:rPr>
                        <a:t>是一个在有多个主机同时尝试控制总线但只允许其中 一个控制总线并使报文不被破坏的过程</a:t>
                      </a:r>
                      <a:endParaRPr sz="1800">
                        <a:latin typeface="华文中宋"/>
                        <a:cs typeface="华文中宋"/>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358609">
                <a:tc>
                  <a:txBody>
                    <a:bodyPr/>
                    <a:lstStyle/>
                    <a:p>
                      <a:pPr marR="7620" algn="ctr">
                        <a:lnSpc>
                          <a:spcPct val="100000"/>
                        </a:lnSpc>
                      </a:pPr>
                      <a:r>
                        <a:rPr sz="1800" spc="5" dirty="0">
                          <a:latin typeface="华文中宋"/>
                          <a:cs typeface="华文中宋"/>
                        </a:rPr>
                        <a:t>同步</a:t>
                      </a:r>
                      <a:endParaRPr sz="1800">
                        <a:latin typeface="华文中宋"/>
                        <a:cs typeface="华文中宋"/>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89965">
                        <a:lnSpc>
                          <a:spcPct val="100000"/>
                        </a:lnSpc>
                      </a:pPr>
                      <a:r>
                        <a:rPr sz="1800" dirty="0">
                          <a:latin typeface="华文中宋"/>
                          <a:cs typeface="华文中宋"/>
                        </a:rPr>
                        <a:t>两个或多个器件同步时钟信号的过程</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5" name="Date Placeholder 4"/>
          <p:cNvSpPr>
            <a:spLocks noGrp="1"/>
          </p:cNvSpPr>
          <p:nvPr>
            <p:ph type="dt" sz="half" idx="6"/>
          </p:nvPr>
        </p:nvSpPr>
        <p:spPr/>
        <p:txBody>
          <a:bodyPr/>
          <a:lstStyle/>
          <a:p>
            <a:pPr marL="22255" algn="l">
              <a:spcBef>
                <a:spcPct val="0"/>
              </a:spcBef>
              <a:spcAft>
                <a:spcPct val="0"/>
              </a:spcAft>
              <a:buClr>
                <a:srgbClr val="FFFFFF"/>
              </a:buClr>
            </a:pPr>
            <a:fld id="{949BBD65-AFC8-4F80-99D6-C390427FD4D2}" type="datetime4">
              <a:rPr lang="en-US" altLang="zh-CN" b="1">
                <a:solidFill>
                  <a:prstClr val="white"/>
                </a:solidFill>
              </a:rPr>
              <a:pPr marL="22255" algn="l">
                <a:spcBef>
                  <a:spcPct val="0"/>
                </a:spcBef>
                <a:spcAft>
                  <a:spcPct val="0"/>
                </a:spcAft>
                <a:buClr>
                  <a:srgbClr val="FFFFFF"/>
                </a:buClr>
              </a:pPr>
              <a:t>June 11, 2021</a:t>
            </a:fld>
            <a:endParaRPr lang="en-US" altLang="zh-CN" b="1" dirty="0">
              <a:solidFill>
                <a:prstClr val="white"/>
              </a:solidFill>
            </a:endParaRPr>
          </a:p>
        </p:txBody>
      </p:sp>
      <p:sp>
        <p:nvSpPr>
          <p:cNvPr id="6" name="Footer Placeholder 5"/>
          <p:cNvSpPr>
            <a:spLocks noGrp="1"/>
          </p:cNvSpPr>
          <p:nvPr>
            <p:ph type="ftr" sz="quarter" idx="5"/>
          </p:nvPr>
        </p:nvSpPr>
        <p:spPr/>
        <p:txBody>
          <a:bodyPr/>
          <a:lstStyle/>
          <a:p>
            <a:pPr marL="22255" algn="l">
              <a:spcBef>
                <a:spcPct val="0"/>
              </a:spcBef>
              <a:spcAft>
                <a:spcPct val="0"/>
              </a:spcAft>
              <a:buClr>
                <a:srgbClr val="FFFFFF"/>
              </a:buClr>
            </a:pPr>
            <a:endParaRPr lang="zh-CN" altLang="en-US" b="1" dirty="0">
              <a:solidFill>
                <a:prstClr val="white"/>
              </a:solidFill>
            </a:endParaRPr>
          </a:p>
        </p:txBody>
      </p:sp>
      <p:sp>
        <p:nvSpPr>
          <p:cNvPr id="7" name="Title 1"/>
          <p:cNvSpPr txBox="1">
            <a:spLocks/>
          </p:cNvSpPr>
          <p:nvPr/>
        </p:nvSpPr>
        <p:spPr>
          <a:xfrm>
            <a:off x="1524000" y="429823"/>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8624765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1270672"/>
            <a:ext cx="9144000" cy="570403"/>
          </a:xfrm>
          <a:prstGeom prst="rect">
            <a:avLst/>
          </a:prstGeom>
        </p:spPr>
        <p:txBody>
          <a:bodyPr vert="horz" wrap="square" lIns="0" tIns="148888" rIns="0" bIns="0" numCol="1" rtlCol="0" anchor="ctr" anchorCtr="0" compatLnSpc="1">
            <a:prstTxWarp prst="textNoShape">
              <a:avLst/>
            </a:prstTxWarp>
            <a:noAutofit/>
          </a:bodyPr>
          <a:lstStyle/>
          <a:p>
            <a:pPr marL="129082"/>
            <a:r>
              <a:rPr sz="2800" spc="-31" dirty="0">
                <a:solidFill>
                  <a:srgbClr val="006533"/>
                </a:solidFill>
                <a:latin typeface="华文中宋"/>
                <a:cs typeface="华文中宋"/>
              </a:rPr>
              <a:t>启动和停止条件</a:t>
            </a:r>
            <a:endParaRPr sz="2800" dirty="0">
              <a:latin typeface="华文中宋"/>
              <a:cs typeface="华文中宋"/>
            </a:endParaRPr>
          </a:p>
        </p:txBody>
      </p:sp>
      <p:sp>
        <p:nvSpPr>
          <p:cNvPr id="4" name="object 4"/>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158</a:t>
            </a:fld>
            <a:endParaRPr lang="en-US" altLang="zh-CN" b="1" dirty="0">
              <a:solidFill>
                <a:prstClr val="white"/>
              </a:solidFill>
              <a:latin typeface="Times New Roman" panose="02020603050405020304" pitchFamily="18" charset="0"/>
            </a:endParaRPr>
          </a:p>
        </p:txBody>
      </p:sp>
      <p:sp>
        <p:nvSpPr>
          <p:cNvPr id="3" name="object 3"/>
          <p:cNvSpPr txBox="1"/>
          <p:nvPr/>
        </p:nvSpPr>
        <p:spPr>
          <a:xfrm>
            <a:off x="1703513" y="1988841"/>
            <a:ext cx="8856983" cy="4201771"/>
          </a:xfrm>
          <a:prstGeom prst="rect">
            <a:avLst/>
          </a:prstGeom>
        </p:spPr>
        <p:txBody>
          <a:bodyPr vert="horz" wrap="square" lIns="0" tIns="0" rIns="0" bIns="0" rtlCol="0">
            <a:noAutofit/>
          </a:bodyPr>
          <a:lstStyle/>
          <a:p>
            <a:pPr marL="311577" marR="238134" indent="-300449" eaLnBrk="0" fontAlgn="base" hangingPunct="0">
              <a:spcBef>
                <a:spcPct val="0"/>
              </a:spcBef>
              <a:spcAft>
                <a:spcPct val="0"/>
              </a:spcAft>
              <a:tabLst>
                <a:tab pos="311020" algn="l"/>
              </a:tabLst>
            </a:pPr>
            <a:r>
              <a:rPr sz="2400" spc="110" dirty="0">
                <a:solidFill>
                  <a:srgbClr val="CC9A00"/>
                </a:solidFill>
                <a:latin typeface="宋体" pitchFamily="2" charset="-122"/>
                <a:ea typeface="宋体" pitchFamily="2" charset="-122"/>
                <a:cs typeface="Arial"/>
              </a:rPr>
              <a:t> 	</a:t>
            </a:r>
            <a:r>
              <a:rPr sz="2400" spc="-4" dirty="0" err="1">
                <a:solidFill>
                  <a:srgbClr val="000000"/>
                </a:solidFill>
                <a:latin typeface="宋体" pitchFamily="2" charset="-122"/>
                <a:ea typeface="宋体" pitchFamily="2" charset="-122"/>
                <a:cs typeface="华文中宋"/>
              </a:rPr>
              <a:t>在SC</a:t>
            </a:r>
            <a:r>
              <a:rPr sz="2400" dirty="0" err="1">
                <a:solidFill>
                  <a:srgbClr val="000000"/>
                </a:solidFill>
                <a:latin typeface="宋体" pitchFamily="2" charset="-122"/>
                <a:ea typeface="宋体" pitchFamily="2" charset="-122"/>
                <a:cs typeface="华文中宋"/>
              </a:rPr>
              <a:t>L</a:t>
            </a:r>
            <a:r>
              <a:rPr sz="2400" spc="-4" dirty="0" err="1">
                <a:solidFill>
                  <a:srgbClr val="000000"/>
                </a:solidFill>
                <a:latin typeface="宋体" pitchFamily="2" charset="-122"/>
                <a:ea typeface="宋体" pitchFamily="2" charset="-122"/>
                <a:cs typeface="华文中宋"/>
              </a:rPr>
              <a:t>高电平时，SD</a:t>
            </a:r>
            <a:r>
              <a:rPr sz="2400" dirty="0" err="1">
                <a:solidFill>
                  <a:srgbClr val="000000"/>
                </a:solidFill>
                <a:latin typeface="宋体" pitchFamily="2" charset="-122"/>
                <a:ea typeface="宋体" pitchFamily="2" charset="-122"/>
                <a:cs typeface="华文中宋"/>
              </a:rPr>
              <a:t>A</a:t>
            </a:r>
            <a:r>
              <a:rPr sz="2400" spc="-4" dirty="0">
                <a:solidFill>
                  <a:srgbClr val="000000"/>
                </a:solidFill>
                <a:latin typeface="宋体" pitchFamily="2" charset="-122"/>
                <a:ea typeface="宋体" pitchFamily="2" charset="-122"/>
                <a:cs typeface="华文中宋"/>
              </a:rPr>
              <a:t> </a:t>
            </a:r>
            <a:r>
              <a:rPr sz="2400" spc="-4" dirty="0" err="1">
                <a:solidFill>
                  <a:srgbClr val="000000"/>
                </a:solidFill>
                <a:latin typeface="宋体" pitchFamily="2" charset="-122"/>
                <a:ea typeface="宋体" pitchFamily="2" charset="-122"/>
                <a:cs typeface="华文中宋"/>
              </a:rPr>
              <a:t>线从高向低</a:t>
            </a:r>
            <a:r>
              <a:rPr sz="2400" dirty="0" err="1">
                <a:solidFill>
                  <a:srgbClr val="000000"/>
                </a:solidFill>
                <a:latin typeface="宋体" pitchFamily="2" charset="-122"/>
                <a:ea typeface="宋体" pitchFamily="2" charset="-122"/>
                <a:cs typeface="华文中宋"/>
              </a:rPr>
              <a:t>切换，表示</a:t>
            </a:r>
            <a:r>
              <a:rPr sz="2400" dirty="0" err="1">
                <a:solidFill>
                  <a:srgbClr val="FF0000"/>
                </a:solidFill>
                <a:latin typeface="宋体" pitchFamily="2" charset="-122"/>
                <a:ea typeface="宋体" pitchFamily="2" charset="-122"/>
                <a:cs typeface="华文中宋"/>
              </a:rPr>
              <a:t>启动</a:t>
            </a:r>
            <a:endParaRPr sz="2400" dirty="0">
              <a:solidFill>
                <a:srgbClr val="000000"/>
              </a:solidFill>
              <a:latin typeface="宋体" pitchFamily="2" charset="-122"/>
              <a:ea typeface="宋体" pitchFamily="2" charset="-122"/>
              <a:cs typeface="华文中宋"/>
            </a:endParaRPr>
          </a:p>
          <a:p>
            <a:pPr eaLnBrk="0" fontAlgn="base" hangingPunct="0">
              <a:lnSpc>
                <a:spcPts val="613"/>
              </a:lnSpc>
              <a:spcBef>
                <a:spcPts val="23"/>
              </a:spcBef>
              <a:spcAft>
                <a:spcPct val="0"/>
              </a:spcAft>
            </a:pPr>
            <a:endParaRPr sz="2400" dirty="0">
              <a:solidFill>
                <a:srgbClr val="000000"/>
              </a:solidFill>
              <a:latin typeface="宋体" pitchFamily="2" charset="-122"/>
              <a:ea typeface="宋体" pitchFamily="2" charset="-122"/>
            </a:endParaRPr>
          </a:p>
          <a:p>
            <a:pPr marL="311577" marR="11128" indent="-300449" eaLnBrk="0" fontAlgn="base" hangingPunct="0">
              <a:spcBef>
                <a:spcPct val="0"/>
              </a:spcBef>
              <a:spcAft>
                <a:spcPct val="0"/>
              </a:spcAft>
              <a:tabLst>
                <a:tab pos="311020" algn="l"/>
              </a:tabLst>
            </a:pPr>
            <a:r>
              <a:rPr sz="2400" spc="110" dirty="0">
                <a:solidFill>
                  <a:srgbClr val="000000"/>
                </a:solidFill>
                <a:latin typeface="宋体" pitchFamily="2" charset="-122"/>
                <a:ea typeface="宋体" pitchFamily="2" charset="-122"/>
                <a:cs typeface="Arial"/>
              </a:rPr>
              <a:t> 	</a:t>
            </a:r>
            <a:r>
              <a:rPr sz="2400" spc="-4" dirty="0" err="1">
                <a:solidFill>
                  <a:srgbClr val="000000"/>
                </a:solidFill>
                <a:latin typeface="宋体" pitchFamily="2" charset="-122"/>
                <a:ea typeface="宋体" pitchFamily="2" charset="-122"/>
                <a:cs typeface="华文中宋"/>
              </a:rPr>
              <a:t>当SCL高电平时，SD</a:t>
            </a:r>
            <a:r>
              <a:rPr sz="2400" dirty="0" err="1">
                <a:solidFill>
                  <a:srgbClr val="000000"/>
                </a:solidFill>
                <a:latin typeface="宋体" pitchFamily="2" charset="-122"/>
                <a:ea typeface="宋体" pitchFamily="2" charset="-122"/>
                <a:cs typeface="华文中宋"/>
              </a:rPr>
              <a:t>A</a:t>
            </a:r>
            <a:r>
              <a:rPr sz="2400" spc="-4" dirty="0">
                <a:solidFill>
                  <a:srgbClr val="000000"/>
                </a:solidFill>
                <a:latin typeface="宋体" pitchFamily="2" charset="-122"/>
                <a:ea typeface="宋体" pitchFamily="2" charset="-122"/>
                <a:cs typeface="华文中宋"/>
              </a:rPr>
              <a:t> </a:t>
            </a:r>
            <a:r>
              <a:rPr sz="2400" spc="-4" dirty="0" err="1">
                <a:solidFill>
                  <a:srgbClr val="000000"/>
                </a:solidFill>
                <a:latin typeface="宋体" pitchFamily="2" charset="-122"/>
                <a:ea typeface="宋体" pitchFamily="2" charset="-122"/>
                <a:cs typeface="华文中宋"/>
              </a:rPr>
              <a:t>线由低向高</a:t>
            </a:r>
            <a:r>
              <a:rPr sz="2400" dirty="0" err="1">
                <a:solidFill>
                  <a:srgbClr val="000000"/>
                </a:solidFill>
                <a:latin typeface="宋体" pitchFamily="2" charset="-122"/>
                <a:ea typeface="宋体" pitchFamily="2" charset="-122"/>
                <a:cs typeface="华文中宋"/>
              </a:rPr>
              <a:t>切换，表示</a:t>
            </a:r>
            <a:r>
              <a:rPr sz="2400" dirty="0" err="1">
                <a:solidFill>
                  <a:srgbClr val="FF0000"/>
                </a:solidFill>
                <a:latin typeface="宋体" pitchFamily="2" charset="-122"/>
                <a:ea typeface="宋体" pitchFamily="2" charset="-122"/>
                <a:cs typeface="华文中宋"/>
              </a:rPr>
              <a:t>停止</a:t>
            </a:r>
            <a:endParaRPr sz="2400" dirty="0">
              <a:solidFill>
                <a:srgbClr val="000000"/>
              </a:solidFill>
              <a:latin typeface="宋体" pitchFamily="2" charset="-122"/>
              <a:ea typeface="宋体" pitchFamily="2" charset="-122"/>
              <a:cs typeface="华文中宋"/>
            </a:endParaRPr>
          </a:p>
          <a:p>
            <a:pPr eaLnBrk="0" fontAlgn="base" hangingPunct="0">
              <a:lnSpc>
                <a:spcPts val="613"/>
              </a:lnSpc>
              <a:spcBef>
                <a:spcPts val="22"/>
              </a:spcBef>
              <a:spcAft>
                <a:spcPct val="0"/>
              </a:spcAft>
            </a:pPr>
            <a:endParaRPr sz="2400" dirty="0">
              <a:solidFill>
                <a:srgbClr val="000000"/>
              </a:solidFill>
              <a:latin typeface="宋体" pitchFamily="2" charset="-122"/>
              <a:ea typeface="宋体" pitchFamily="2" charset="-122"/>
            </a:endParaRPr>
          </a:p>
          <a:p>
            <a:pPr marL="311577" marR="163578" indent="-300449" algn="just" eaLnBrk="0" fontAlgn="base" hangingPunct="0">
              <a:spcBef>
                <a:spcPct val="0"/>
              </a:spcBef>
              <a:spcAft>
                <a:spcPct val="0"/>
              </a:spcAft>
              <a:tabLst>
                <a:tab pos="311020" algn="l"/>
              </a:tabLst>
            </a:pPr>
            <a:r>
              <a:rPr sz="2400" spc="110" dirty="0">
                <a:solidFill>
                  <a:srgbClr val="000000"/>
                </a:solidFill>
                <a:latin typeface="宋体" pitchFamily="2" charset="-122"/>
                <a:ea typeface="宋体" pitchFamily="2" charset="-122"/>
                <a:cs typeface="Arial"/>
              </a:rPr>
              <a:t> 	</a:t>
            </a:r>
            <a:r>
              <a:rPr sz="2400" spc="110" dirty="0" err="1">
                <a:solidFill>
                  <a:srgbClr val="000000"/>
                </a:solidFill>
                <a:latin typeface="宋体" pitchFamily="2" charset="-122"/>
                <a:ea typeface="宋体" pitchFamily="2" charset="-122"/>
                <a:cs typeface="华文中宋"/>
              </a:rPr>
              <a:t>启动和停止条件由主机产生</a:t>
            </a:r>
            <a:r>
              <a:rPr sz="2400" spc="110" dirty="0">
                <a:solidFill>
                  <a:srgbClr val="000000"/>
                </a:solidFill>
                <a:latin typeface="宋体" pitchFamily="2" charset="-122"/>
                <a:ea typeface="宋体" pitchFamily="2" charset="-122"/>
                <a:cs typeface="华文中宋"/>
              </a:rPr>
              <a:t>。</a:t>
            </a:r>
            <a:r>
              <a:rPr sz="2400" spc="110" dirty="0" err="1">
                <a:solidFill>
                  <a:srgbClr val="000000"/>
                </a:solidFill>
                <a:latin typeface="宋体" pitchFamily="2" charset="-122"/>
                <a:ea typeface="宋体" pitchFamily="2" charset="-122"/>
                <a:cs typeface="华文中宋"/>
              </a:rPr>
              <a:t>总线在起始条件后处于忙的状态，在停止条件的某段时间后，总线处于</a:t>
            </a:r>
            <a:r>
              <a:rPr sz="2400" spc="110" dirty="0" err="1">
                <a:solidFill>
                  <a:srgbClr val="FF0000"/>
                </a:solidFill>
                <a:latin typeface="宋体" pitchFamily="2" charset="-122"/>
                <a:ea typeface="宋体" pitchFamily="2" charset="-122"/>
                <a:cs typeface="华文中宋"/>
              </a:rPr>
              <a:t>空闲状态</a:t>
            </a:r>
            <a:endParaRPr sz="2400" dirty="0">
              <a:solidFill>
                <a:srgbClr val="FF0000"/>
              </a:solidFill>
              <a:latin typeface="宋体" pitchFamily="2" charset="-122"/>
              <a:ea typeface="宋体" pitchFamily="2" charset="-122"/>
              <a:cs typeface="华文中宋"/>
            </a:endParaRPr>
          </a:p>
          <a:p>
            <a:pPr eaLnBrk="0" fontAlgn="base" hangingPunct="0">
              <a:lnSpc>
                <a:spcPts val="613"/>
              </a:lnSpc>
              <a:spcBef>
                <a:spcPts val="22"/>
              </a:spcBef>
              <a:spcAft>
                <a:spcPct val="0"/>
              </a:spcAft>
            </a:pPr>
            <a:endParaRPr sz="2400" dirty="0">
              <a:solidFill>
                <a:srgbClr val="000000"/>
              </a:solidFill>
              <a:latin typeface="宋体" pitchFamily="2" charset="-122"/>
              <a:ea typeface="宋体" pitchFamily="2" charset="-122"/>
            </a:endParaRPr>
          </a:p>
          <a:p>
            <a:pPr marL="311577" marR="128525" indent="-300449" eaLnBrk="0" fontAlgn="base" hangingPunct="0">
              <a:spcBef>
                <a:spcPct val="0"/>
              </a:spcBef>
              <a:spcAft>
                <a:spcPct val="0"/>
              </a:spcAft>
              <a:tabLst>
                <a:tab pos="311020" algn="l"/>
              </a:tabLst>
            </a:pPr>
            <a:r>
              <a:rPr sz="2400" spc="110" dirty="0">
                <a:solidFill>
                  <a:srgbClr val="000000"/>
                </a:solidFill>
                <a:latin typeface="宋体" pitchFamily="2" charset="-122"/>
                <a:ea typeface="宋体" pitchFamily="2" charset="-122"/>
                <a:cs typeface="Arial"/>
              </a:rPr>
              <a:t> 	</a:t>
            </a:r>
            <a:r>
              <a:rPr sz="2400" spc="110" dirty="0" err="1">
                <a:solidFill>
                  <a:srgbClr val="000000"/>
                </a:solidFill>
                <a:latin typeface="宋体" pitchFamily="2" charset="-122"/>
                <a:ea typeface="宋体" pitchFamily="2" charset="-122"/>
                <a:cs typeface="华文中宋"/>
              </a:rPr>
              <a:t>如果产生</a:t>
            </a:r>
            <a:r>
              <a:rPr sz="2400" spc="-26" dirty="0" err="1">
                <a:solidFill>
                  <a:srgbClr val="000000"/>
                </a:solidFill>
                <a:latin typeface="宋体" pitchFamily="2" charset="-122"/>
                <a:ea typeface="宋体" pitchFamily="2" charset="-122"/>
                <a:cs typeface="华文中宋"/>
              </a:rPr>
              <a:t>重复启动</a:t>
            </a:r>
            <a:r>
              <a:rPr sz="2400" dirty="0" err="1">
                <a:solidFill>
                  <a:srgbClr val="000000"/>
                </a:solidFill>
                <a:latin typeface="宋体" pitchFamily="2" charset="-122"/>
                <a:ea typeface="宋体" pitchFamily="2" charset="-122"/>
                <a:cs typeface="华文中宋"/>
              </a:rPr>
              <a:t>而不产生停止</a:t>
            </a:r>
            <a:r>
              <a:rPr lang="en-US" sz="2400" dirty="0" err="1">
                <a:solidFill>
                  <a:srgbClr val="000000"/>
                </a:solidFill>
                <a:latin typeface="宋体" pitchFamily="2" charset="-122"/>
                <a:ea typeface="宋体" pitchFamily="2" charset="-122"/>
                <a:cs typeface="华文中宋"/>
              </a:rPr>
              <a:t>,</a:t>
            </a:r>
            <a:r>
              <a:rPr sz="2400" dirty="0" err="1">
                <a:solidFill>
                  <a:srgbClr val="000000"/>
                </a:solidFill>
                <a:latin typeface="宋体" pitchFamily="2" charset="-122"/>
                <a:ea typeface="宋体" pitchFamily="2" charset="-122"/>
                <a:cs typeface="华文中宋"/>
              </a:rPr>
              <a:t>总线会一直处于忙状态</a:t>
            </a:r>
            <a:endParaRPr sz="2400" dirty="0">
              <a:solidFill>
                <a:srgbClr val="000000"/>
              </a:solidFill>
              <a:latin typeface="宋体" pitchFamily="2" charset="-122"/>
              <a:ea typeface="宋体" pitchFamily="2" charset="-122"/>
              <a:cs typeface="华文中宋"/>
            </a:endParaRPr>
          </a:p>
        </p:txBody>
      </p:sp>
      <p:sp>
        <p:nvSpPr>
          <p:cNvPr id="5" name="Date Placeholder 4"/>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marL="22255">
              <a:spcAft>
                <a:spcPct val="0"/>
              </a:spcAft>
              <a:buClr>
                <a:srgbClr val="FFFFFF"/>
              </a:buClr>
            </a:pPr>
            <a:fld id="{0486CED1-6217-4B7E-B585-8F8B263413CA}" type="datetime4">
              <a:rPr lang="en-US" altLang="zh-CN" b="1">
                <a:solidFill>
                  <a:prstClr val="white"/>
                </a:solidFill>
                <a:latin typeface="Times New Roman" panose="02020603050405020304" pitchFamily="18" charset="0"/>
              </a:rPr>
              <a:pPr marL="22255">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6" name="Footer Placeholder 5"/>
          <p:cNvSpPr>
            <a:spLocks noGrp="1"/>
          </p:cNvSpPr>
          <p:nvPr>
            <p:ph type="ftr" sz="quarter" idx="4294967295"/>
          </p:nvPr>
        </p:nvSpPr>
        <p:spPr>
          <a:xfrm>
            <a:off x="3691194" y="6604853"/>
            <a:ext cx="5285126" cy="276161"/>
          </a:xfrm>
          <a:prstGeom prst="rect">
            <a:avLst/>
          </a:prstGeom>
        </p:spPr>
        <p:txBody>
          <a:bodyPr vert="horz" wrap="square" lIns="80120" tIns="40060" rIns="80120" bIns="40060" numCol="1" anchor="ctr" anchorCtr="0" compatLnSpc="1">
            <a:prstTxWarp prst="textNoShape">
              <a:avLst/>
            </a:prstTxWarp>
          </a:bodyPr>
          <a:lstStyle/>
          <a:p>
            <a:pPr marL="22255">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7"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59206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5890" y="1219712"/>
            <a:ext cx="4228222" cy="468323"/>
          </a:xfrm>
          <a:prstGeom prst="rect">
            <a:avLst/>
          </a:prstGeom>
        </p:spPr>
        <p:txBody>
          <a:bodyPr vert="horz" wrap="square" lIns="0" tIns="0" rIns="0" bIns="0" rtlCol="0">
            <a:noAutofit/>
          </a:bodyPr>
          <a:lstStyle/>
          <a:p>
            <a:pPr marL="11128" eaLnBrk="0" fontAlgn="base" hangingPunct="0">
              <a:spcBef>
                <a:spcPct val="0"/>
              </a:spcBef>
              <a:spcAft>
                <a:spcPct val="0"/>
              </a:spcAft>
            </a:pPr>
            <a:r>
              <a:rPr sz="2800" b="1" spc="-26" dirty="0">
                <a:solidFill>
                  <a:srgbClr val="006533"/>
                </a:solidFill>
                <a:latin typeface="华文中宋"/>
                <a:ea typeface="仿宋_GB2312" pitchFamily="49" charset="-122"/>
                <a:cs typeface="华文中宋"/>
              </a:rPr>
              <a:t>I2C总线数据传输</a:t>
            </a:r>
            <a:r>
              <a:rPr lang="zh-CN" altLang="en-US" sz="2800" b="1" spc="-26" dirty="0">
                <a:solidFill>
                  <a:srgbClr val="006533"/>
                </a:solidFill>
                <a:latin typeface="华文中宋"/>
                <a:ea typeface="仿宋_GB2312" pitchFamily="49" charset="-122"/>
                <a:cs typeface="华文中宋"/>
              </a:rPr>
              <a:t>格式</a:t>
            </a:r>
            <a:endParaRPr sz="2800" b="1" dirty="0">
              <a:solidFill>
                <a:srgbClr val="9900CC"/>
              </a:solidFill>
              <a:latin typeface="华文中宋"/>
              <a:ea typeface="仿宋_GB2312" pitchFamily="49" charset="-122"/>
              <a:cs typeface="华文中宋"/>
            </a:endParaRPr>
          </a:p>
        </p:txBody>
      </p:sp>
      <p:sp>
        <p:nvSpPr>
          <p:cNvPr id="3" name="object 3"/>
          <p:cNvSpPr/>
          <p:nvPr/>
        </p:nvSpPr>
        <p:spPr>
          <a:xfrm>
            <a:off x="5762880" y="2399150"/>
            <a:ext cx="216328" cy="0"/>
          </a:xfrm>
          <a:custGeom>
            <a:avLst/>
            <a:gdLst/>
            <a:ahLst/>
            <a:cxnLst/>
            <a:rect l="l" t="t" r="r" b="b"/>
            <a:pathLst>
              <a:path w="252984">
                <a:moveTo>
                  <a:pt x="0" y="0"/>
                </a:moveTo>
                <a:lnTo>
                  <a:pt x="252984" y="0"/>
                </a:lnTo>
              </a:path>
            </a:pathLst>
          </a:custGeom>
          <a:ln w="19050">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5" name="object 5"/>
          <p:cNvSpPr/>
          <p:nvPr/>
        </p:nvSpPr>
        <p:spPr>
          <a:xfrm>
            <a:off x="8841638" y="3311172"/>
            <a:ext cx="153786" cy="0"/>
          </a:xfrm>
          <a:custGeom>
            <a:avLst/>
            <a:gdLst/>
            <a:ahLst/>
            <a:cxnLst/>
            <a:rect l="l" t="t" r="r" b="b"/>
            <a:pathLst>
              <a:path w="179844">
                <a:moveTo>
                  <a:pt x="0" y="0"/>
                </a:moveTo>
                <a:lnTo>
                  <a:pt x="179844" y="0"/>
                </a:lnTo>
              </a:path>
            </a:pathLst>
          </a:custGeom>
          <a:ln w="19050">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6" name="object 6"/>
          <p:cNvSpPr/>
          <p:nvPr/>
        </p:nvSpPr>
        <p:spPr>
          <a:xfrm>
            <a:off x="4685147" y="3311172"/>
            <a:ext cx="185052" cy="0"/>
          </a:xfrm>
          <a:custGeom>
            <a:avLst/>
            <a:gdLst/>
            <a:ahLst/>
            <a:cxnLst/>
            <a:rect l="l" t="t" r="r" b="b"/>
            <a:pathLst>
              <a:path w="216408">
                <a:moveTo>
                  <a:pt x="0" y="0"/>
                </a:moveTo>
                <a:lnTo>
                  <a:pt x="216408" y="0"/>
                </a:lnTo>
              </a:path>
            </a:pathLst>
          </a:custGeom>
          <a:ln w="19050">
            <a:solidFill>
              <a:srgbClr val="CC0099"/>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8" name="object 8"/>
          <p:cNvSpPr/>
          <p:nvPr/>
        </p:nvSpPr>
        <p:spPr>
          <a:xfrm>
            <a:off x="8749776" y="5269845"/>
            <a:ext cx="153113" cy="0"/>
          </a:xfrm>
          <a:custGeom>
            <a:avLst/>
            <a:gdLst/>
            <a:ahLst/>
            <a:cxnLst/>
            <a:rect l="l" t="t" r="r" b="b"/>
            <a:pathLst>
              <a:path w="179057">
                <a:moveTo>
                  <a:pt x="0" y="0"/>
                </a:moveTo>
                <a:lnTo>
                  <a:pt x="179057" y="0"/>
                </a:lnTo>
              </a:path>
            </a:pathLst>
          </a:custGeom>
          <a:ln w="19050">
            <a:solidFill>
              <a:srgbClr val="CC0099"/>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0" name="object 10"/>
          <p:cNvSpPr txBox="1"/>
          <p:nvPr/>
        </p:nvSpPr>
        <p:spPr>
          <a:xfrm>
            <a:off x="3184093" y="1810926"/>
            <a:ext cx="6008252" cy="3202318"/>
          </a:xfrm>
          <a:prstGeom prst="rect">
            <a:avLst/>
          </a:prstGeom>
        </p:spPr>
        <p:txBody>
          <a:bodyPr vert="horz" wrap="square" lIns="0" tIns="0" rIns="0" bIns="0" rtlCol="0">
            <a:noAutofit/>
          </a:bodyPr>
          <a:lstStyle/>
          <a:p>
            <a:pPr marL="11128" eaLnBrk="0" fontAlgn="base" hangingPunct="0">
              <a:spcBef>
                <a:spcPct val="0"/>
              </a:spcBef>
              <a:spcAft>
                <a:spcPct val="0"/>
              </a:spcAft>
            </a:pPr>
            <a:r>
              <a:rPr sz="2100" b="1" dirty="0">
                <a:solidFill>
                  <a:srgbClr val="00009A"/>
                </a:solidFill>
                <a:latin typeface="华文中宋"/>
                <a:ea typeface="仿宋_GB2312" pitchFamily="49" charset="-122"/>
                <a:cs typeface="华文中宋"/>
              </a:rPr>
              <a:t>(1) 一般格式：</a:t>
            </a:r>
            <a:endParaRPr sz="2100" b="1" dirty="0">
              <a:solidFill>
                <a:srgbClr val="9900CC"/>
              </a:solidFill>
              <a:latin typeface="华文中宋"/>
              <a:ea typeface="仿宋_GB2312" pitchFamily="49" charset="-122"/>
              <a:cs typeface="华文中宋"/>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eaLnBrk="0" fontAlgn="base" hangingPunct="0">
              <a:lnSpc>
                <a:spcPts val="1227"/>
              </a:lnSpc>
              <a:spcBef>
                <a:spcPts val="26"/>
              </a:spcBef>
              <a:spcAft>
                <a:spcPct val="0"/>
              </a:spcAft>
            </a:pPr>
            <a:endParaRPr sz="1200" b="1" dirty="0">
              <a:solidFill>
                <a:srgbClr val="9900CC"/>
              </a:solidFill>
              <a:latin typeface="Arial" panose="020B0604020202020204" pitchFamily="34" charset="0"/>
              <a:ea typeface="仿宋_GB2312" pitchFamily="49" charset="-122"/>
            </a:endParaRPr>
          </a:p>
          <a:p>
            <a:pPr marL="11128" eaLnBrk="0" fontAlgn="base" hangingPunct="0">
              <a:spcBef>
                <a:spcPct val="0"/>
              </a:spcBef>
              <a:spcAft>
                <a:spcPct val="0"/>
              </a:spcAft>
            </a:pPr>
            <a:r>
              <a:rPr sz="2100" b="1" dirty="0">
                <a:solidFill>
                  <a:srgbClr val="00009A"/>
                </a:solidFill>
                <a:latin typeface="华文中宋"/>
                <a:ea typeface="仿宋_GB2312" pitchFamily="49" charset="-122"/>
                <a:cs typeface="华文中宋"/>
              </a:rPr>
              <a:t>(2) </a:t>
            </a:r>
            <a:r>
              <a:rPr sz="2100" b="1" dirty="0" err="1">
                <a:solidFill>
                  <a:srgbClr val="00009A"/>
                </a:solidFill>
                <a:latin typeface="华文中宋"/>
                <a:ea typeface="仿宋_GB2312" pitchFamily="49" charset="-122"/>
                <a:cs typeface="华文中宋"/>
              </a:rPr>
              <a:t>写操作格式</a:t>
            </a:r>
            <a:r>
              <a:rPr sz="2100" b="1" dirty="0">
                <a:solidFill>
                  <a:srgbClr val="00009A"/>
                </a:solidFill>
                <a:latin typeface="华文中宋"/>
                <a:ea typeface="仿宋_GB2312" pitchFamily="49" charset="-122"/>
                <a:cs typeface="华文中宋"/>
              </a:rPr>
              <a:t>：</a:t>
            </a:r>
            <a:endParaRPr sz="2100" b="1" dirty="0">
              <a:solidFill>
                <a:srgbClr val="9900CC"/>
              </a:solidFill>
              <a:latin typeface="华文中宋"/>
              <a:ea typeface="仿宋_GB2312" pitchFamily="49" charset="-122"/>
              <a:cs typeface="华文中宋"/>
            </a:endParaRPr>
          </a:p>
          <a:p>
            <a:pPr eaLnBrk="0" fontAlgn="base" hangingPunct="0">
              <a:lnSpc>
                <a:spcPts val="701"/>
              </a:lnSpc>
              <a:spcBef>
                <a:spcPts val="32"/>
              </a:spcBef>
              <a:spcAft>
                <a:spcPct val="0"/>
              </a:spcAft>
            </a:pPr>
            <a:endParaRPr sz="700" b="1" dirty="0">
              <a:solidFill>
                <a:srgbClr val="9900CC"/>
              </a:solidFill>
              <a:latin typeface="Arial" panose="020B0604020202020204" pitchFamily="34" charset="0"/>
              <a:ea typeface="仿宋_GB2312" pitchFamily="49" charset="-122"/>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eaLnBrk="0" fontAlgn="base" hangingPunct="0">
              <a:lnSpc>
                <a:spcPts val="876"/>
              </a:lnSpc>
              <a:spcBef>
                <a:spcPct val="0"/>
              </a:spcBef>
              <a:spcAft>
                <a:spcPct val="0"/>
              </a:spcAft>
            </a:pPr>
            <a:endParaRPr sz="900" b="1" dirty="0">
              <a:solidFill>
                <a:srgbClr val="9900CC"/>
              </a:solidFill>
              <a:latin typeface="Arial" panose="020B0604020202020204" pitchFamily="34" charset="0"/>
              <a:ea typeface="仿宋_GB2312" pitchFamily="49" charset="-122"/>
            </a:endParaRPr>
          </a:p>
          <a:p>
            <a:pPr marL="11128" marR="11128" indent="444553" algn="just" eaLnBrk="0" fontAlgn="base" hangingPunct="0">
              <a:spcBef>
                <a:spcPct val="0"/>
              </a:spcBef>
              <a:spcAft>
                <a:spcPct val="0"/>
              </a:spcAft>
            </a:pPr>
            <a:r>
              <a:rPr b="1" spc="-13" dirty="0">
                <a:solidFill>
                  <a:srgbClr val="CC009A"/>
                </a:solidFill>
                <a:latin typeface="华文中宋"/>
                <a:ea typeface="仿宋_GB2312" pitchFamily="49" charset="-122"/>
                <a:cs typeface="华文中宋"/>
              </a:rPr>
              <a:t>红色</a:t>
            </a:r>
            <a:r>
              <a:rPr b="1" spc="-18" dirty="0">
                <a:solidFill>
                  <a:srgbClr val="9900CC"/>
                </a:solidFill>
                <a:latin typeface="华文中宋"/>
                <a:ea typeface="仿宋_GB2312" pitchFamily="49" charset="-122"/>
                <a:cs typeface="华文中宋"/>
              </a:rPr>
              <a:t>起始信</a:t>
            </a:r>
            <a:r>
              <a:rPr b="1" spc="-13" dirty="0">
                <a:solidFill>
                  <a:srgbClr val="9900CC"/>
                </a:solidFill>
                <a:latin typeface="华文中宋"/>
                <a:ea typeface="仿宋_GB2312" pitchFamily="49" charset="-122"/>
                <a:cs typeface="华文中宋"/>
              </a:rPr>
              <a:t>号</a:t>
            </a:r>
            <a:r>
              <a:rPr b="1" spc="-18" dirty="0">
                <a:solidFill>
                  <a:srgbClr val="9900CC"/>
                </a:solidFill>
                <a:latin typeface="Arial"/>
                <a:ea typeface="仿宋_GB2312" pitchFamily="49" charset="-122"/>
                <a:cs typeface="Arial"/>
              </a:rPr>
              <a:t>S</a:t>
            </a:r>
            <a:r>
              <a:rPr b="1" spc="-18" dirty="0">
                <a:solidFill>
                  <a:srgbClr val="9900CC"/>
                </a:solidFill>
                <a:latin typeface="华文中宋"/>
                <a:ea typeface="仿宋_GB2312" pitchFamily="49" charset="-122"/>
                <a:cs typeface="华文中宋"/>
              </a:rPr>
              <a:t>、地址信号、控制信</a:t>
            </a:r>
            <a:r>
              <a:rPr b="1" spc="-13" dirty="0">
                <a:solidFill>
                  <a:srgbClr val="9900CC"/>
                </a:solidFill>
                <a:latin typeface="华文中宋"/>
                <a:ea typeface="仿宋_GB2312" pitchFamily="49" charset="-122"/>
                <a:cs typeface="华文中宋"/>
              </a:rPr>
              <a:t>号</a:t>
            </a:r>
            <a:r>
              <a:rPr b="1" spc="-22" dirty="0">
                <a:solidFill>
                  <a:srgbClr val="9900CC"/>
                </a:solidFill>
                <a:latin typeface="Arial"/>
                <a:ea typeface="仿宋_GB2312" pitchFamily="49" charset="-122"/>
                <a:cs typeface="Arial"/>
              </a:rPr>
              <a:t>W</a:t>
            </a:r>
            <a:r>
              <a:rPr b="1" spc="-18" dirty="0">
                <a:solidFill>
                  <a:srgbClr val="9900CC"/>
                </a:solidFill>
                <a:latin typeface="华文中宋"/>
                <a:ea typeface="仿宋_GB2312" pitchFamily="49" charset="-122"/>
                <a:cs typeface="华文中宋"/>
              </a:rPr>
              <a:t>、各个数据、结束</a:t>
            </a:r>
            <a:r>
              <a:rPr b="1" spc="-9" dirty="0">
                <a:solidFill>
                  <a:srgbClr val="9900CC"/>
                </a:solidFill>
                <a:latin typeface="华文中宋"/>
                <a:ea typeface="仿宋_GB2312" pitchFamily="49" charset="-122"/>
                <a:cs typeface="华文中宋"/>
              </a:rPr>
              <a:t> </a:t>
            </a:r>
            <a:r>
              <a:rPr b="1" spc="-13" dirty="0">
                <a:solidFill>
                  <a:srgbClr val="9900CC"/>
                </a:solidFill>
                <a:latin typeface="华文中宋"/>
                <a:ea typeface="仿宋_GB2312" pitchFamily="49" charset="-122"/>
                <a:cs typeface="华文中宋"/>
              </a:rPr>
              <a:t>信</a:t>
            </a:r>
            <a:r>
              <a:rPr b="1" u="heavy" spc="-13" dirty="0">
                <a:solidFill>
                  <a:srgbClr val="9900CC"/>
                </a:solidFill>
                <a:latin typeface="华文中宋"/>
                <a:ea typeface="仿宋_GB2312" pitchFamily="49" charset="-122"/>
                <a:cs typeface="华文中宋"/>
              </a:rPr>
              <a:t>号</a:t>
            </a:r>
            <a:r>
              <a:rPr b="1" spc="-18" dirty="0">
                <a:solidFill>
                  <a:srgbClr val="9900CC"/>
                </a:solidFill>
                <a:latin typeface="Arial"/>
                <a:ea typeface="仿宋_GB2312" pitchFamily="49" charset="-122"/>
                <a:cs typeface="Arial"/>
              </a:rPr>
              <a:t>P</a:t>
            </a:r>
            <a:r>
              <a:rPr b="1" spc="-13" dirty="0">
                <a:solidFill>
                  <a:srgbClr val="9900CC"/>
                </a:solidFill>
                <a:latin typeface="华文中宋"/>
                <a:ea typeface="仿宋_GB2312" pitchFamily="49" charset="-122"/>
                <a:cs typeface="华文中宋"/>
              </a:rPr>
              <a:t>，</a:t>
            </a:r>
            <a:r>
              <a:rPr b="1" spc="-18" dirty="0">
                <a:solidFill>
                  <a:srgbClr val="CC009A"/>
                </a:solidFill>
                <a:latin typeface="华文中宋"/>
                <a:ea typeface="仿宋_GB2312" pitchFamily="49" charset="-122"/>
                <a:cs typeface="华文中宋"/>
              </a:rPr>
              <a:t>均为主</a:t>
            </a:r>
            <a:r>
              <a:rPr b="1" spc="-13" dirty="0">
                <a:solidFill>
                  <a:srgbClr val="CC009A"/>
                </a:solidFill>
                <a:latin typeface="Arial"/>
                <a:ea typeface="仿宋_GB2312" pitchFamily="49" charset="-122"/>
                <a:cs typeface="Arial"/>
              </a:rPr>
              <a:t>I2C</a:t>
            </a:r>
            <a:r>
              <a:rPr b="1" spc="-18" dirty="0">
                <a:solidFill>
                  <a:srgbClr val="CC009A"/>
                </a:solidFill>
                <a:latin typeface="华文中宋"/>
                <a:ea typeface="仿宋_GB2312" pitchFamily="49" charset="-122"/>
                <a:cs typeface="华文中宋"/>
              </a:rPr>
              <a:t>设备发</a:t>
            </a:r>
            <a:r>
              <a:rPr b="1" spc="-13" dirty="0">
                <a:solidFill>
                  <a:srgbClr val="CC009A"/>
                </a:solidFill>
                <a:latin typeface="华文中宋"/>
                <a:ea typeface="仿宋_GB2312" pitchFamily="49" charset="-122"/>
                <a:cs typeface="华文中宋"/>
              </a:rPr>
              <a:t>送</a:t>
            </a:r>
            <a:r>
              <a:rPr b="1" spc="-18" dirty="0">
                <a:solidFill>
                  <a:srgbClr val="9900CC"/>
                </a:solidFill>
                <a:latin typeface="华文中宋"/>
                <a:ea typeface="仿宋_GB2312" pitchFamily="49" charset="-122"/>
                <a:cs typeface="华文中宋"/>
              </a:rPr>
              <a:t>、从</a:t>
            </a:r>
            <a:r>
              <a:rPr b="1" spc="-9" dirty="0">
                <a:solidFill>
                  <a:srgbClr val="9900CC"/>
                </a:solidFill>
                <a:latin typeface="Arial"/>
                <a:ea typeface="仿宋_GB2312" pitchFamily="49" charset="-122"/>
                <a:cs typeface="Arial"/>
              </a:rPr>
              <a:t>I2</a:t>
            </a:r>
            <a:r>
              <a:rPr b="1" spc="-18" dirty="0">
                <a:solidFill>
                  <a:srgbClr val="9900CC"/>
                </a:solidFill>
                <a:latin typeface="Arial"/>
                <a:ea typeface="仿宋_GB2312" pitchFamily="49" charset="-122"/>
                <a:cs typeface="Arial"/>
              </a:rPr>
              <a:t>C</a:t>
            </a:r>
            <a:r>
              <a:rPr b="1" spc="-18" dirty="0">
                <a:solidFill>
                  <a:srgbClr val="9900CC"/>
                </a:solidFill>
                <a:latin typeface="华文中宋"/>
                <a:ea typeface="仿宋_GB2312" pitchFamily="49" charset="-122"/>
                <a:cs typeface="华文中宋"/>
              </a:rPr>
              <a:t>设备接收；黑色</a:t>
            </a:r>
            <a:r>
              <a:rPr b="1" spc="-13" dirty="0">
                <a:solidFill>
                  <a:srgbClr val="9900CC"/>
                </a:solidFill>
                <a:latin typeface="华文中宋"/>
                <a:ea typeface="仿宋_GB2312" pitchFamily="49" charset="-122"/>
                <a:cs typeface="华文中宋"/>
              </a:rPr>
              <a:t>的</a:t>
            </a:r>
            <a:r>
              <a:rPr b="1" spc="-18" dirty="0">
                <a:solidFill>
                  <a:srgbClr val="800000"/>
                </a:solidFill>
                <a:latin typeface="华文中宋"/>
                <a:ea typeface="仿宋_GB2312" pitchFamily="49" charset="-122"/>
                <a:cs typeface="华文中宋"/>
              </a:rPr>
              <a:t>应答信号</a:t>
            </a:r>
            <a:r>
              <a:rPr b="1" spc="-9" dirty="0">
                <a:solidFill>
                  <a:srgbClr val="800000"/>
                </a:solidFill>
                <a:latin typeface="华文中宋"/>
                <a:ea typeface="仿宋_GB2312" pitchFamily="49" charset="-122"/>
                <a:cs typeface="华文中宋"/>
              </a:rPr>
              <a:t> </a:t>
            </a:r>
            <a:r>
              <a:rPr b="1" spc="-18" dirty="0">
                <a:solidFill>
                  <a:srgbClr val="9900CC"/>
                </a:solidFill>
                <a:latin typeface="Arial"/>
                <a:ea typeface="仿宋_GB2312" pitchFamily="49" charset="-122"/>
                <a:cs typeface="Arial"/>
              </a:rPr>
              <a:t>A</a:t>
            </a:r>
            <a:r>
              <a:rPr b="1" spc="-4" dirty="0">
                <a:solidFill>
                  <a:srgbClr val="9900CC"/>
                </a:solidFill>
                <a:latin typeface="Arial"/>
                <a:ea typeface="仿宋_GB2312" pitchFamily="49" charset="-122"/>
                <a:cs typeface="Arial"/>
              </a:rPr>
              <a:t>/</a:t>
            </a:r>
            <a:r>
              <a:rPr b="1" spc="-18" dirty="0">
                <a:solidFill>
                  <a:srgbClr val="9900CC"/>
                </a:solidFill>
                <a:latin typeface="Arial"/>
                <a:ea typeface="仿宋_GB2312" pitchFamily="49" charset="-122"/>
                <a:cs typeface="Arial"/>
              </a:rPr>
              <a:t>A</a:t>
            </a:r>
            <a:r>
              <a:rPr b="1" spc="-13" dirty="0">
                <a:solidFill>
                  <a:srgbClr val="800000"/>
                </a:solidFill>
                <a:latin typeface="华文中宋"/>
                <a:ea typeface="仿宋_GB2312" pitchFamily="49" charset="-122"/>
                <a:cs typeface="华文中宋"/>
              </a:rPr>
              <a:t>由</a:t>
            </a:r>
            <a:r>
              <a:rPr b="1" spc="-18" dirty="0">
                <a:solidFill>
                  <a:srgbClr val="800000"/>
                </a:solidFill>
                <a:latin typeface="华文中宋"/>
                <a:ea typeface="仿宋_GB2312" pitchFamily="49" charset="-122"/>
                <a:cs typeface="华文中宋"/>
              </a:rPr>
              <a:t>从</a:t>
            </a:r>
            <a:r>
              <a:rPr b="1" spc="-13" dirty="0">
                <a:solidFill>
                  <a:srgbClr val="800000"/>
                </a:solidFill>
                <a:latin typeface="Arial"/>
                <a:ea typeface="仿宋_GB2312" pitchFamily="49" charset="-122"/>
                <a:cs typeface="Arial"/>
              </a:rPr>
              <a:t>I2C</a:t>
            </a:r>
            <a:r>
              <a:rPr b="1" spc="-18" dirty="0">
                <a:solidFill>
                  <a:srgbClr val="800000"/>
                </a:solidFill>
                <a:latin typeface="华文中宋"/>
                <a:ea typeface="仿宋_GB2312" pitchFamily="49" charset="-122"/>
                <a:cs typeface="华文中宋"/>
              </a:rPr>
              <a:t>设备发送、主</a:t>
            </a:r>
            <a:r>
              <a:rPr b="1" spc="-9" dirty="0">
                <a:solidFill>
                  <a:srgbClr val="800000"/>
                </a:solidFill>
                <a:latin typeface="Arial"/>
                <a:ea typeface="仿宋_GB2312" pitchFamily="49" charset="-122"/>
                <a:cs typeface="Arial"/>
              </a:rPr>
              <a:t>I2</a:t>
            </a:r>
            <a:r>
              <a:rPr b="1" spc="-18" dirty="0">
                <a:solidFill>
                  <a:srgbClr val="800000"/>
                </a:solidFill>
                <a:latin typeface="Arial"/>
                <a:ea typeface="仿宋_GB2312" pitchFamily="49" charset="-122"/>
                <a:cs typeface="Arial"/>
              </a:rPr>
              <a:t>C</a:t>
            </a:r>
            <a:r>
              <a:rPr b="1" spc="-18" dirty="0">
                <a:solidFill>
                  <a:srgbClr val="800000"/>
                </a:solidFill>
                <a:latin typeface="华文中宋"/>
                <a:ea typeface="仿宋_GB2312" pitchFamily="49" charset="-122"/>
                <a:cs typeface="华文中宋"/>
              </a:rPr>
              <a:t>设备接收</a:t>
            </a:r>
            <a:r>
              <a:rPr b="1" spc="-18" dirty="0">
                <a:solidFill>
                  <a:srgbClr val="9900CC"/>
                </a:solidFill>
                <a:latin typeface="华文中宋"/>
                <a:ea typeface="仿宋_GB2312" pitchFamily="49" charset="-122"/>
                <a:cs typeface="华文中宋"/>
              </a:rPr>
              <a:t>。</a:t>
            </a:r>
            <a:endParaRPr b="1" dirty="0">
              <a:solidFill>
                <a:srgbClr val="9900CC"/>
              </a:solidFill>
              <a:latin typeface="华文中宋"/>
              <a:ea typeface="仿宋_GB2312" pitchFamily="49" charset="-122"/>
              <a:cs typeface="华文中宋"/>
            </a:endParaRPr>
          </a:p>
          <a:p>
            <a:pPr eaLnBrk="0" fontAlgn="base" hangingPunct="0">
              <a:lnSpc>
                <a:spcPts val="438"/>
              </a:lnSpc>
              <a:spcBef>
                <a:spcPts val="21"/>
              </a:spcBef>
              <a:spcAft>
                <a:spcPct val="0"/>
              </a:spcAft>
            </a:pPr>
            <a:endParaRPr sz="400" b="1" dirty="0">
              <a:solidFill>
                <a:srgbClr val="9900CC"/>
              </a:solidFill>
              <a:latin typeface="Arial" panose="020B0604020202020204" pitchFamily="34" charset="0"/>
              <a:ea typeface="仿宋_GB2312" pitchFamily="49" charset="-122"/>
            </a:endParaRPr>
          </a:p>
          <a:p>
            <a:pPr marL="11128" eaLnBrk="0" fontAlgn="base" hangingPunct="0">
              <a:spcBef>
                <a:spcPct val="0"/>
              </a:spcBef>
              <a:spcAft>
                <a:spcPct val="0"/>
              </a:spcAft>
            </a:pPr>
            <a:r>
              <a:rPr sz="2100" b="1" spc="-4" dirty="0">
                <a:solidFill>
                  <a:srgbClr val="00009A"/>
                </a:solidFill>
                <a:latin typeface="Arial"/>
                <a:ea typeface="仿宋_GB2312" pitchFamily="49" charset="-122"/>
                <a:cs typeface="Arial"/>
              </a:rPr>
              <a:t>(3</a:t>
            </a:r>
            <a:r>
              <a:rPr sz="2100" b="1" dirty="0">
                <a:solidFill>
                  <a:srgbClr val="00009A"/>
                </a:solidFill>
                <a:latin typeface="Arial"/>
                <a:ea typeface="仿宋_GB2312" pitchFamily="49" charset="-122"/>
                <a:cs typeface="Arial"/>
              </a:rPr>
              <a:t>) </a:t>
            </a:r>
            <a:r>
              <a:rPr sz="2100" b="1" dirty="0">
                <a:solidFill>
                  <a:srgbClr val="00009A"/>
                </a:solidFill>
                <a:latin typeface="华文中宋"/>
                <a:ea typeface="仿宋_GB2312" pitchFamily="49" charset="-122"/>
                <a:cs typeface="华文中宋"/>
              </a:rPr>
              <a:t>主控制器读操作格</a:t>
            </a:r>
            <a:r>
              <a:rPr sz="2100" b="1" spc="4" dirty="0">
                <a:solidFill>
                  <a:srgbClr val="00009A"/>
                </a:solidFill>
                <a:latin typeface="华文中宋"/>
                <a:ea typeface="仿宋_GB2312" pitchFamily="49" charset="-122"/>
                <a:cs typeface="华文中宋"/>
              </a:rPr>
              <a:t>式</a:t>
            </a:r>
            <a:r>
              <a:rPr sz="2100" b="1" dirty="0">
                <a:solidFill>
                  <a:srgbClr val="00009A"/>
                </a:solidFill>
                <a:latin typeface="Arial"/>
                <a:ea typeface="仿宋_GB2312" pitchFamily="49" charset="-122"/>
                <a:cs typeface="Arial"/>
              </a:rPr>
              <a:t>:</a:t>
            </a:r>
            <a:endParaRPr sz="2100" b="1" dirty="0">
              <a:solidFill>
                <a:srgbClr val="9900CC"/>
              </a:solidFill>
              <a:latin typeface="Arial"/>
              <a:ea typeface="仿宋_GB2312" pitchFamily="49" charset="-122"/>
              <a:cs typeface="Arial"/>
            </a:endParaRPr>
          </a:p>
        </p:txBody>
      </p:sp>
      <p:sp>
        <p:nvSpPr>
          <p:cNvPr id="11" name="object 11"/>
          <p:cNvSpPr txBox="1"/>
          <p:nvPr/>
        </p:nvSpPr>
        <p:spPr>
          <a:xfrm>
            <a:off x="3184094" y="5799843"/>
            <a:ext cx="5975637" cy="466022"/>
          </a:xfrm>
          <a:prstGeom prst="rect">
            <a:avLst/>
          </a:prstGeom>
        </p:spPr>
        <p:txBody>
          <a:bodyPr vert="horz" wrap="square" lIns="0" tIns="0" rIns="0" bIns="0" rtlCol="0">
            <a:noAutofit/>
          </a:bodyPr>
          <a:lstStyle/>
          <a:p>
            <a:pPr marL="11128" marR="11128" indent="444553" eaLnBrk="0" fontAlgn="base" hangingPunct="0">
              <a:lnSpc>
                <a:spcPts val="1691"/>
              </a:lnSpc>
              <a:spcBef>
                <a:spcPct val="0"/>
              </a:spcBef>
              <a:spcAft>
                <a:spcPct val="0"/>
              </a:spcAft>
            </a:pPr>
            <a:r>
              <a:rPr b="1" spc="-18" dirty="0">
                <a:solidFill>
                  <a:srgbClr val="CC009A"/>
                </a:solidFill>
                <a:latin typeface="华文中宋"/>
                <a:ea typeface="仿宋_GB2312" pitchFamily="49" charset="-122"/>
                <a:cs typeface="华文中宋"/>
              </a:rPr>
              <a:t>红色的信号均为主I2C设备发</a:t>
            </a:r>
            <a:r>
              <a:rPr b="1" spc="-13" dirty="0">
                <a:solidFill>
                  <a:srgbClr val="CC009A"/>
                </a:solidFill>
                <a:latin typeface="华文中宋"/>
                <a:ea typeface="仿宋_GB2312" pitchFamily="49" charset="-122"/>
                <a:cs typeface="华文中宋"/>
              </a:rPr>
              <a:t>送</a:t>
            </a:r>
            <a:r>
              <a:rPr b="1" spc="-18" dirty="0">
                <a:solidFill>
                  <a:srgbClr val="9900CC"/>
                </a:solidFill>
                <a:latin typeface="华文中宋"/>
                <a:ea typeface="仿宋_GB2312" pitchFamily="49" charset="-122"/>
                <a:cs typeface="华文中宋"/>
              </a:rPr>
              <a:t>、从I2C设备接收；黑色的 信号均为从I2C设备发送、主I2C设备接收。</a:t>
            </a:r>
            <a:endParaRPr b="1" dirty="0">
              <a:solidFill>
                <a:srgbClr val="9900CC"/>
              </a:solidFill>
              <a:latin typeface="华文中宋"/>
              <a:ea typeface="仿宋_GB2312" pitchFamily="49" charset="-122"/>
              <a:cs typeface="华文中宋"/>
            </a:endParaRPr>
          </a:p>
        </p:txBody>
      </p:sp>
      <p:sp>
        <p:nvSpPr>
          <p:cNvPr id="12" name="object 12"/>
          <p:cNvSpPr/>
          <p:nvPr/>
        </p:nvSpPr>
        <p:spPr>
          <a:xfrm>
            <a:off x="7281078" y="3801358"/>
            <a:ext cx="205902" cy="0"/>
          </a:xfrm>
          <a:custGeom>
            <a:avLst/>
            <a:gdLst/>
            <a:ahLst/>
            <a:cxnLst/>
            <a:rect l="l" t="t" r="r" b="b"/>
            <a:pathLst>
              <a:path w="240792">
                <a:moveTo>
                  <a:pt x="0" y="0"/>
                </a:moveTo>
                <a:lnTo>
                  <a:pt x="240791" y="0"/>
                </a:lnTo>
              </a:path>
            </a:pathLst>
          </a:custGeom>
          <a:ln w="19050">
            <a:solidFill>
              <a:srgbClr val="000000"/>
            </a:solidFill>
          </a:ln>
        </p:spPr>
        <p:txBody>
          <a:bodyPr wrap="square" lIns="0" tIns="0" rIns="0" bIns="0" rtlCol="0">
            <a:noAutofit/>
          </a:bodyPr>
          <a:lstStyle/>
          <a:p>
            <a:pPr eaLnBrk="0" fontAlgn="base" hangingPunct="0">
              <a:spcBef>
                <a:spcPct val="0"/>
              </a:spcBef>
              <a:spcAft>
                <a:spcPct val="0"/>
              </a:spcAft>
            </a:pPr>
            <a:endParaRPr sz="3200" b="1">
              <a:solidFill>
                <a:srgbClr val="9900CC"/>
              </a:solidFill>
              <a:latin typeface="Arial" panose="020B0604020202020204" pitchFamily="34" charset="0"/>
              <a:ea typeface="仿宋_GB2312" pitchFamily="49" charset="-122"/>
            </a:endParaRPr>
          </a:p>
        </p:txBody>
      </p:sp>
      <p:sp>
        <p:nvSpPr>
          <p:cNvPr id="13" name="object 13"/>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159</a:t>
            </a:fld>
            <a:endParaRPr lang="en-US" altLang="zh-CN" b="1" dirty="0">
              <a:solidFill>
                <a:prstClr val="white"/>
              </a:solidFill>
              <a:latin typeface="Times New Roman" panose="02020603050405020304" pitchFamily="18" charset="0"/>
            </a:endParaRPr>
          </a:p>
        </p:txBody>
      </p:sp>
      <p:graphicFrame>
        <p:nvGraphicFramePr>
          <p:cNvPr id="4" name="object 4"/>
          <p:cNvGraphicFramePr>
            <a:graphicFrameLocks noGrp="1"/>
          </p:cNvGraphicFramePr>
          <p:nvPr/>
        </p:nvGraphicFramePr>
        <p:xfrm>
          <a:off x="3503713" y="2132856"/>
          <a:ext cx="6840761" cy="360040"/>
        </p:xfrm>
        <a:graphic>
          <a:graphicData uri="http://schemas.openxmlformats.org/drawingml/2006/table">
            <a:tbl>
              <a:tblPr firstRow="1" bandRow="1">
                <a:tableStyleId>{2D5ABB26-0587-4C30-8999-92F81FD0307C}</a:tableStyleId>
              </a:tblPr>
              <a:tblGrid>
                <a:gridCol w="384843">
                  <a:extLst>
                    <a:ext uri="{9D8B030D-6E8A-4147-A177-3AD203B41FA5}">
                      <a16:colId xmlns:a16="http://schemas.microsoft.com/office/drawing/2014/main" val="20000"/>
                    </a:ext>
                  </a:extLst>
                </a:gridCol>
                <a:gridCol w="2315458">
                  <a:extLst>
                    <a:ext uri="{9D8B030D-6E8A-4147-A177-3AD203B41FA5}">
                      <a16:colId xmlns:a16="http://schemas.microsoft.com/office/drawing/2014/main" val="20001"/>
                    </a:ext>
                  </a:extLst>
                </a:gridCol>
                <a:gridCol w="540060">
                  <a:extLst>
                    <a:ext uri="{9D8B030D-6E8A-4147-A177-3AD203B41FA5}">
                      <a16:colId xmlns:a16="http://schemas.microsoft.com/office/drawing/2014/main" val="20002"/>
                    </a:ext>
                  </a:extLst>
                </a:gridCol>
                <a:gridCol w="320735">
                  <a:extLst>
                    <a:ext uri="{9D8B030D-6E8A-4147-A177-3AD203B41FA5}">
                      <a16:colId xmlns:a16="http://schemas.microsoft.com/office/drawing/2014/main" val="20003"/>
                    </a:ext>
                  </a:extLst>
                </a:gridCol>
                <a:gridCol w="2512922">
                  <a:extLst>
                    <a:ext uri="{9D8B030D-6E8A-4147-A177-3AD203B41FA5}">
                      <a16:colId xmlns:a16="http://schemas.microsoft.com/office/drawing/2014/main" val="20004"/>
                    </a:ext>
                  </a:extLst>
                </a:gridCol>
                <a:gridCol w="383365">
                  <a:extLst>
                    <a:ext uri="{9D8B030D-6E8A-4147-A177-3AD203B41FA5}">
                      <a16:colId xmlns:a16="http://schemas.microsoft.com/office/drawing/2014/main" val="20005"/>
                    </a:ext>
                  </a:extLst>
                </a:gridCol>
                <a:gridCol w="383378">
                  <a:extLst>
                    <a:ext uri="{9D8B030D-6E8A-4147-A177-3AD203B41FA5}">
                      <a16:colId xmlns:a16="http://schemas.microsoft.com/office/drawing/2014/main" val="20006"/>
                    </a:ext>
                  </a:extLst>
                </a:gridCol>
              </a:tblGrid>
              <a:tr h="360040">
                <a:tc>
                  <a:txBody>
                    <a:bodyPr/>
                    <a:lstStyle/>
                    <a:p>
                      <a:pPr marL="92075">
                        <a:lnSpc>
                          <a:spcPct val="100000"/>
                        </a:lnSpc>
                      </a:pPr>
                      <a:r>
                        <a:rPr sz="2200" b="1" dirty="0">
                          <a:latin typeface="Times New Roman"/>
                          <a:cs typeface="Times New Roman"/>
                        </a:rPr>
                        <a:t>S</a:t>
                      </a:r>
                      <a:endParaRPr sz="22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6510">
                        <a:lnSpc>
                          <a:spcPct val="100000"/>
                        </a:lnSpc>
                      </a:pPr>
                      <a:r>
                        <a:rPr sz="2200" spc="5" dirty="0">
                          <a:latin typeface="华文中宋"/>
                          <a:cs typeface="华文中宋"/>
                        </a:rPr>
                        <a:t>从</a:t>
                      </a:r>
                      <a:r>
                        <a:rPr sz="2200" b="1" spc="0" dirty="0">
                          <a:latin typeface="Times New Roman"/>
                          <a:cs typeface="Times New Roman"/>
                        </a:rPr>
                        <a:t>I2C</a:t>
                      </a:r>
                      <a:r>
                        <a:rPr sz="2200" spc="5" dirty="0">
                          <a:latin typeface="华文中宋"/>
                          <a:cs typeface="华文中宋"/>
                        </a:rPr>
                        <a:t>地址</a:t>
                      </a:r>
                      <a:r>
                        <a:rPr sz="2200" b="1" spc="-5" dirty="0">
                          <a:latin typeface="Times New Roman"/>
                          <a:cs typeface="Times New Roman"/>
                        </a:rPr>
                        <a:t>(</a:t>
                      </a:r>
                      <a:r>
                        <a:rPr sz="2200" b="1" spc="-10" dirty="0">
                          <a:latin typeface="Times New Roman"/>
                          <a:cs typeface="Times New Roman"/>
                        </a:rPr>
                        <a:t>7</a:t>
                      </a:r>
                      <a:r>
                        <a:rPr sz="2200" spc="5" dirty="0">
                          <a:latin typeface="华文中宋"/>
                          <a:cs typeface="华文中宋"/>
                        </a:rPr>
                        <a:t>位</a:t>
                      </a:r>
                      <a:r>
                        <a:rPr sz="2200" b="1" spc="0" dirty="0">
                          <a:latin typeface="Times New Roman"/>
                          <a:cs typeface="Times New Roman"/>
                        </a:rPr>
                        <a:t>)</a:t>
                      </a:r>
                      <a:endParaRPr sz="2200" dirty="0">
                        <a:latin typeface="Times New Roman"/>
                        <a:cs typeface="Times New Roman"/>
                      </a:endParaRPr>
                    </a:p>
                  </a:txBody>
                  <a:tcPr marL="0" marR="0" marT="0" marB="0">
                    <a:lnL w="28575">
                      <a:solidFill>
                        <a:srgbClr val="000000"/>
                      </a:solidFill>
                      <a:prstDash val="solid"/>
                    </a:lnL>
                    <a:lnR w="19050">
                      <a:solidFill>
                        <a:srgbClr val="000000"/>
                      </a:solidFill>
                      <a:prstDash val="solid"/>
                    </a:lnR>
                    <a:lnT w="28575">
                      <a:solidFill>
                        <a:srgbClr val="000000"/>
                      </a:solidFill>
                      <a:prstDash val="solid"/>
                    </a:lnT>
                    <a:lnB w="28575">
                      <a:solidFill>
                        <a:srgbClr val="000000"/>
                      </a:solidFill>
                      <a:prstDash val="solid"/>
                    </a:lnB>
                  </a:tcPr>
                </a:tc>
                <a:tc>
                  <a:txBody>
                    <a:bodyPr/>
                    <a:lstStyle/>
                    <a:p>
                      <a:pPr marL="50165">
                        <a:lnSpc>
                          <a:spcPct val="100000"/>
                        </a:lnSpc>
                      </a:pPr>
                      <a:r>
                        <a:rPr sz="1800" b="1" spc="-5" dirty="0">
                          <a:latin typeface="Times New Roman"/>
                          <a:cs typeface="Times New Roman"/>
                        </a:rPr>
                        <a:t>R</a:t>
                      </a:r>
                      <a:r>
                        <a:rPr sz="2200" b="1" spc="-5" dirty="0">
                          <a:latin typeface="Times New Roman"/>
                          <a:cs typeface="Times New Roman"/>
                        </a:rPr>
                        <a:t>/</a:t>
                      </a:r>
                      <a:r>
                        <a:rPr sz="1800" b="1" spc="0" dirty="0">
                          <a:latin typeface="Times New Roman"/>
                          <a:cs typeface="Times New Roman"/>
                        </a:rPr>
                        <a:t>W</a:t>
                      </a:r>
                      <a:endParaRPr sz="1800" dirty="0">
                        <a:latin typeface="Times New Roman"/>
                        <a:cs typeface="Times New Roman"/>
                      </a:endParaRPr>
                    </a:p>
                  </a:txBody>
                  <a:tcPr marL="0" marR="0" marT="0" marB="0">
                    <a:lnL w="1905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07314">
                        <a:lnSpc>
                          <a:spcPct val="100000"/>
                        </a:lnSpc>
                      </a:pPr>
                      <a:r>
                        <a:rPr sz="2200" b="1" dirty="0">
                          <a:latin typeface="Times New Roman"/>
                          <a:cs typeface="Times New Roman"/>
                        </a:rPr>
                        <a:t>A</a:t>
                      </a:r>
                      <a:endParaRPr sz="22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464820">
                        <a:lnSpc>
                          <a:spcPct val="100000"/>
                        </a:lnSpc>
                        <a:tabLst>
                          <a:tab pos="1836420" algn="l"/>
                        </a:tabLst>
                      </a:pPr>
                      <a:r>
                        <a:rPr sz="2200" dirty="0" err="1">
                          <a:latin typeface="华文中宋"/>
                          <a:cs typeface="华文中宋"/>
                        </a:rPr>
                        <a:t>传输数据</a:t>
                      </a:r>
                      <a:endParaRPr sz="22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1915">
                        <a:lnSpc>
                          <a:spcPct val="100000"/>
                        </a:lnSpc>
                      </a:pPr>
                      <a:r>
                        <a:rPr sz="2200" b="1" dirty="0">
                          <a:latin typeface="Times New Roman"/>
                          <a:cs typeface="Times New Roman"/>
                        </a:rPr>
                        <a:t>A</a:t>
                      </a:r>
                      <a:endParaRPr sz="22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35255">
                        <a:lnSpc>
                          <a:spcPct val="100000"/>
                        </a:lnSpc>
                      </a:pPr>
                      <a:r>
                        <a:rPr sz="2200" b="1" dirty="0">
                          <a:latin typeface="Times New Roman"/>
                          <a:cs typeface="Times New Roman"/>
                        </a:rPr>
                        <a:t>P</a:t>
                      </a:r>
                      <a:endParaRPr sz="22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7" name="object 7"/>
          <p:cNvGraphicFramePr>
            <a:graphicFrameLocks noGrp="1"/>
          </p:cNvGraphicFramePr>
          <p:nvPr/>
        </p:nvGraphicFramePr>
        <p:xfrm>
          <a:off x="3359697" y="3140968"/>
          <a:ext cx="6974711" cy="332576"/>
        </p:xfrm>
        <a:graphic>
          <a:graphicData uri="http://schemas.openxmlformats.org/drawingml/2006/table">
            <a:tbl>
              <a:tblPr firstRow="1" bandRow="1">
                <a:tableStyleId>{2D5ABB26-0587-4C30-8999-92F81FD0307C}</a:tableStyleId>
              </a:tblPr>
              <a:tblGrid>
                <a:gridCol w="432046">
                  <a:extLst>
                    <a:ext uri="{9D8B030D-6E8A-4147-A177-3AD203B41FA5}">
                      <a16:colId xmlns:a16="http://schemas.microsoft.com/office/drawing/2014/main" val="20000"/>
                    </a:ext>
                  </a:extLst>
                </a:gridCol>
                <a:gridCol w="1736605">
                  <a:extLst>
                    <a:ext uri="{9D8B030D-6E8A-4147-A177-3AD203B41FA5}">
                      <a16:colId xmlns:a16="http://schemas.microsoft.com/office/drawing/2014/main" val="20001"/>
                    </a:ext>
                  </a:extLst>
                </a:gridCol>
                <a:gridCol w="336331">
                  <a:extLst>
                    <a:ext uri="{9D8B030D-6E8A-4147-A177-3AD203B41FA5}">
                      <a16:colId xmlns:a16="http://schemas.microsoft.com/office/drawing/2014/main" val="20002"/>
                    </a:ext>
                  </a:extLst>
                </a:gridCol>
                <a:gridCol w="739504">
                  <a:extLst>
                    <a:ext uri="{9D8B030D-6E8A-4147-A177-3AD203B41FA5}">
                      <a16:colId xmlns:a16="http://schemas.microsoft.com/office/drawing/2014/main" val="20003"/>
                    </a:ext>
                  </a:extLst>
                </a:gridCol>
                <a:gridCol w="283904">
                  <a:extLst>
                    <a:ext uri="{9D8B030D-6E8A-4147-A177-3AD203B41FA5}">
                      <a16:colId xmlns:a16="http://schemas.microsoft.com/office/drawing/2014/main" val="20004"/>
                    </a:ext>
                  </a:extLst>
                </a:gridCol>
                <a:gridCol w="722958">
                  <a:extLst>
                    <a:ext uri="{9D8B030D-6E8A-4147-A177-3AD203B41FA5}">
                      <a16:colId xmlns:a16="http://schemas.microsoft.com/office/drawing/2014/main" val="20005"/>
                    </a:ext>
                  </a:extLst>
                </a:gridCol>
                <a:gridCol w="302201">
                  <a:extLst>
                    <a:ext uri="{9D8B030D-6E8A-4147-A177-3AD203B41FA5}">
                      <a16:colId xmlns:a16="http://schemas.microsoft.com/office/drawing/2014/main" val="20006"/>
                    </a:ext>
                  </a:extLst>
                </a:gridCol>
                <a:gridCol w="773634">
                  <a:extLst>
                    <a:ext uri="{9D8B030D-6E8A-4147-A177-3AD203B41FA5}">
                      <a16:colId xmlns:a16="http://schemas.microsoft.com/office/drawing/2014/main" val="20007"/>
                    </a:ext>
                  </a:extLst>
                </a:gridCol>
                <a:gridCol w="772912">
                  <a:extLst>
                    <a:ext uri="{9D8B030D-6E8A-4147-A177-3AD203B41FA5}">
                      <a16:colId xmlns:a16="http://schemas.microsoft.com/office/drawing/2014/main" val="20008"/>
                    </a:ext>
                  </a:extLst>
                </a:gridCol>
                <a:gridCol w="538285">
                  <a:extLst>
                    <a:ext uri="{9D8B030D-6E8A-4147-A177-3AD203B41FA5}">
                      <a16:colId xmlns:a16="http://schemas.microsoft.com/office/drawing/2014/main" val="20009"/>
                    </a:ext>
                  </a:extLst>
                </a:gridCol>
                <a:gridCol w="336331">
                  <a:extLst>
                    <a:ext uri="{9D8B030D-6E8A-4147-A177-3AD203B41FA5}">
                      <a16:colId xmlns:a16="http://schemas.microsoft.com/office/drawing/2014/main" val="20010"/>
                    </a:ext>
                  </a:extLst>
                </a:gridCol>
              </a:tblGrid>
              <a:tr h="332576">
                <a:tc>
                  <a:txBody>
                    <a:bodyPr/>
                    <a:lstStyle/>
                    <a:p>
                      <a:pPr marL="92075">
                        <a:lnSpc>
                          <a:spcPct val="100000"/>
                        </a:lnSpc>
                      </a:pPr>
                      <a:r>
                        <a:rPr sz="1800" b="1" dirty="0">
                          <a:solidFill>
                            <a:srgbClr val="CC009A"/>
                          </a:solidFill>
                          <a:latin typeface="Times New Roman"/>
                          <a:cs typeface="Times New Roman"/>
                        </a:rPr>
                        <a:t>S</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35560">
                        <a:lnSpc>
                          <a:spcPct val="100000"/>
                        </a:lnSpc>
                        <a:tabLst>
                          <a:tab pos="1334770" algn="l"/>
                        </a:tabLst>
                      </a:pPr>
                      <a:r>
                        <a:rPr sz="1800" spc="5" dirty="0">
                          <a:solidFill>
                            <a:srgbClr val="CC009A"/>
                          </a:solidFill>
                          <a:latin typeface="华文中宋"/>
                          <a:cs typeface="华文中宋"/>
                        </a:rPr>
                        <a:t>从</a:t>
                      </a:r>
                      <a:r>
                        <a:rPr sz="1800" b="1" spc="-5" dirty="0">
                          <a:solidFill>
                            <a:srgbClr val="CC009A"/>
                          </a:solidFill>
                          <a:latin typeface="Times New Roman"/>
                          <a:cs typeface="Times New Roman"/>
                        </a:rPr>
                        <a:t>I2C</a:t>
                      </a:r>
                      <a:r>
                        <a:rPr sz="1800" spc="5" dirty="0">
                          <a:solidFill>
                            <a:srgbClr val="CC009A"/>
                          </a:solidFill>
                          <a:latin typeface="华文中宋"/>
                          <a:cs typeface="华文中宋"/>
                        </a:rPr>
                        <a:t>地</a:t>
                      </a:r>
                      <a:r>
                        <a:rPr sz="1800" spc="0" dirty="0">
                          <a:solidFill>
                            <a:srgbClr val="CC009A"/>
                          </a:solidFill>
                          <a:latin typeface="华文中宋"/>
                          <a:cs typeface="华文中宋"/>
                        </a:rPr>
                        <a:t>址</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7630">
                        <a:lnSpc>
                          <a:spcPct val="100000"/>
                        </a:lnSpc>
                      </a:pPr>
                      <a:r>
                        <a:rPr sz="1800" b="1" dirty="0">
                          <a:latin typeface="Times New Roman"/>
                          <a:cs typeface="Times New Roman"/>
                        </a:rPr>
                        <a:t>A</a:t>
                      </a: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00965">
                        <a:lnSpc>
                          <a:spcPct val="100000"/>
                        </a:lnSpc>
                      </a:pPr>
                      <a:r>
                        <a:rPr sz="1800" spc="5" dirty="0">
                          <a:solidFill>
                            <a:srgbClr val="CC009A"/>
                          </a:solidFill>
                          <a:latin typeface="华文中宋"/>
                          <a:cs typeface="华文中宋"/>
                        </a:rPr>
                        <a:t>数据</a:t>
                      </a:r>
                      <a:r>
                        <a:rPr sz="1800" b="1" spc="0" dirty="0">
                          <a:solidFill>
                            <a:srgbClr val="CC009A"/>
                          </a:solidFill>
                          <a:latin typeface="Times New Roman"/>
                          <a:cs typeface="Times New Roman"/>
                        </a:rPr>
                        <a:t>1</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71755">
                        <a:lnSpc>
                          <a:spcPct val="100000"/>
                        </a:lnSpc>
                      </a:pPr>
                      <a:r>
                        <a:rPr sz="1800" b="1" dirty="0">
                          <a:latin typeface="Times New Roman"/>
                          <a:cs typeface="Times New Roman"/>
                        </a:rPr>
                        <a:t>A</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57785">
                        <a:lnSpc>
                          <a:spcPct val="100000"/>
                        </a:lnSpc>
                      </a:pPr>
                      <a:r>
                        <a:rPr sz="1800" spc="5" dirty="0">
                          <a:solidFill>
                            <a:srgbClr val="CC009A"/>
                          </a:solidFill>
                          <a:latin typeface="华文中宋"/>
                          <a:cs typeface="华文中宋"/>
                        </a:rPr>
                        <a:t>数据</a:t>
                      </a:r>
                      <a:r>
                        <a:rPr sz="1800" b="1" spc="0" dirty="0">
                          <a:solidFill>
                            <a:srgbClr val="CC009A"/>
                          </a:solidFill>
                          <a:latin typeface="Times New Roman"/>
                          <a:cs typeface="Times New Roman"/>
                        </a:rPr>
                        <a:t>2</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5405">
                        <a:lnSpc>
                          <a:spcPct val="100000"/>
                        </a:lnSpc>
                      </a:pPr>
                      <a:r>
                        <a:rPr sz="1800" b="1" dirty="0">
                          <a:latin typeface="Times New Roman"/>
                          <a:cs typeface="Times New Roman"/>
                        </a:rPr>
                        <a:t>A</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79070">
                        <a:lnSpc>
                          <a:spcPct val="100000"/>
                        </a:lnSpc>
                      </a:pPr>
                      <a:r>
                        <a:rPr sz="1800" b="1" dirty="0">
                          <a:latin typeface="Times New Roman"/>
                          <a:cs typeface="Times New Roman"/>
                        </a:rPr>
                        <a:t>……</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11760">
                        <a:lnSpc>
                          <a:spcPct val="100000"/>
                        </a:lnSpc>
                      </a:pPr>
                      <a:r>
                        <a:rPr sz="1800" spc="5" dirty="0">
                          <a:solidFill>
                            <a:srgbClr val="CC009A"/>
                          </a:solidFill>
                          <a:latin typeface="华文中宋"/>
                          <a:cs typeface="华文中宋"/>
                        </a:rPr>
                        <a:t>数据</a:t>
                      </a:r>
                      <a:r>
                        <a:rPr sz="1800" b="1" spc="0" dirty="0">
                          <a:solidFill>
                            <a:srgbClr val="CC009A"/>
                          </a:solidFill>
                          <a:latin typeface="Times New Roman"/>
                          <a:cs typeface="Times New Roman"/>
                        </a:rPr>
                        <a:t>n</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0960">
                        <a:lnSpc>
                          <a:spcPct val="100000"/>
                        </a:lnSpc>
                      </a:pPr>
                      <a:r>
                        <a:rPr sz="1800" b="1" spc="-5" dirty="0">
                          <a:latin typeface="Times New Roman"/>
                          <a:cs typeface="Times New Roman"/>
                        </a:rPr>
                        <a:t>A</a:t>
                      </a:r>
                      <a:r>
                        <a:rPr sz="1800" b="1" spc="5" dirty="0">
                          <a:latin typeface="Times New Roman"/>
                          <a:cs typeface="Times New Roman"/>
                        </a:rPr>
                        <a:t>/</a:t>
                      </a:r>
                      <a:r>
                        <a:rPr sz="1800" b="1" spc="0" dirty="0">
                          <a:latin typeface="Times New Roman"/>
                          <a:cs typeface="Times New Roman"/>
                        </a:rPr>
                        <a:t>A</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12395">
                        <a:lnSpc>
                          <a:spcPct val="100000"/>
                        </a:lnSpc>
                      </a:pPr>
                      <a:r>
                        <a:rPr sz="1800" b="1" dirty="0">
                          <a:solidFill>
                            <a:srgbClr val="CC009A"/>
                          </a:solidFill>
                          <a:latin typeface="Times New Roman"/>
                          <a:cs typeface="Times New Roman"/>
                        </a:rPr>
                        <a:t>P</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9" name="object 9"/>
          <p:cNvGraphicFramePr>
            <a:graphicFrameLocks noGrp="1"/>
          </p:cNvGraphicFramePr>
          <p:nvPr/>
        </p:nvGraphicFramePr>
        <p:xfrm>
          <a:off x="3359696" y="5085185"/>
          <a:ext cx="6171214" cy="318811"/>
        </p:xfrm>
        <a:graphic>
          <a:graphicData uri="http://schemas.openxmlformats.org/drawingml/2006/table">
            <a:tbl>
              <a:tblPr firstRow="1" bandRow="1">
                <a:tableStyleId>{2D5ABB26-0587-4C30-8999-92F81FD0307C}</a:tableStyleId>
              </a:tblPr>
              <a:tblGrid>
                <a:gridCol w="278899">
                  <a:extLst>
                    <a:ext uri="{9D8B030D-6E8A-4147-A177-3AD203B41FA5}">
                      <a16:colId xmlns:a16="http://schemas.microsoft.com/office/drawing/2014/main" val="20000"/>
                    </a:ext>
                  </a:extLst>
                </a:gridCol>
                <a:gridCol w="1456837">
                  <a:extLst>
                    <a:ext uri="{9D8B030D-6E8A-4147-A177-3AD203B41FA5}">
                      <a16:colId xmlns:a16="http://schemas.microsoft.com/office/drawing/2014/main" val="20001"/>
                    </a:ext>
                  </a:extLst>
                </a:gridCol>
                <a:gridCol w="310398">
                  <a:extLst>
                    <a:ext uri="{9D8B030D-6E8A-4147-A177-3AD203B41FA5}">
                      <a16:colId xmlns:a16="http://schemas.microsoft.com/office/drawing/2014/main" val="20002"/>
                    </a:ext>
                  </a:extLst>
                </a:gridCol>
                <a:gridCol w="682483">
                  <a:extLst>
                    <a:ext uri="{9D8B030D-6E8A-4147-A177-3AD203B41FA5}">
                      <a16:colId xmlns:a16="http://schemas.microsoft.com/office/drawing/2014/main" val="20003"/>
                    </a:ext>
                  </a:extLst>
                </a:gridCol>
                <a:gridCol w="278899">
                  <a:extLst>
                    <a:ext uri="{9D8B030D-6E8A-4147-A177-3AD203B41FA5}">
                      <a16:colId xmlns:a16="http://schemas.microsoft.com/office/drawing/2014/main" val="20004"/>
                    </a:ext>
                  </a:extLst>
                </a:gridCol>
                <a:gridCol w="650983">
                  <a:extLst>
                    <a:ext uri="{9D8B030D-6E8A-4147-A177-3AD203B41FA5}">
                      <a16:colId xmlns:a16="http://schemas.microsoft.com/office/drawing/2014/main" val="20005"/>
                    </a:ext>
                  </a:extLst>
                </a:gridCol>
                <a:gridCol w="278899">
                  <a:extLst>
                    <a:ext uri="{9D8B030D-6E8A-4147-A177-3AD203B41FA5}">
                      <a16:colId xmlns:a16="http://schemas.microsoft.com/office/drawing/2014/main" val="20006"/>
                    </a:ext>
                  </a:extLst>
                </a:gridCol>
                <a:gridCol w="899028">
                  <a:extLst>
                    <a:ext uri="{9D8B030D-6E8A-4147-A177-3AD203B41FA5}">
                      <a16:colId xmlns:a16="http://schemas.microsoft.com/office/drawing/2014/main" val="20007"/>
                    </a:ext>
                  </a:extLst>
                </a:gridCol>
                <a:gridCol w="712680">
                  <a:extLst>
                    <a:ext uri="{9D8B030D-6E8A-4147-A177-3AD203B41FA5}">
                      <a16:colId xmlns:a16="http://schemas.microsoft.com/office/drawing/2014/main" val="20008"/>
                    </a:ext>
                  </a:extLst>
                </a:gridCol>
                <a:gridCol w="311710">
                  <a:extLst>
                    <a:ext uri="{9D8B030D-6E8A-4147-A177-3AD203B41FA5}">
                      <a16:colId xmlns:a16="http://schemas.microsoft.com/office/drawing/2014/main" val="20009"/>
                    </a:ext>
                  </a:extLst>
                </a:gridCol>
                <a:gridCol w="310398">
                  <a:extLst>
                    <a:ext uri="{9D8B030D-6E8A-4147-A177-3AD203B41FA5}">
                      <a16:colId xmlns:a16="http://schemas.microsoft.com/office/drawing/2014/main" val="20010"/>
                    </a:ext>
                  </a:extLst>
                </a:gridCol>
              </a:tblGrid>
              <a:tr h="318811">
                <a:tc>
                  <a:txBody>
                    <a:bodyPr/>
                    <a:lstStyle/>
                    <a:p>
                      <a:pPr marL="91440">
                        <a:lnSpc>
                          <a:spcPct val="100000"/>
                        </a:lnSpc>
                      </a:pPr>
                      <a:r>
                        <a:rPr sz="1800" b="1" dirty="0">
                          <a:solidFill>
                            <a:srgbClr val="CC009A"/>
                          </a:solidFill>
                          <a:latin typeface="Times New Roman"/>
                          <a:cs typeface="Times New Roman"/>
                        </a:rPr>
                        <a:t>S</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34925">
                        <a:lnSpc>
                          <a:spcPct val="100000"/>
                        </a:lnSpc>
                        <a:tabLst>
                          <a:tab pos="1398270" algn="l"/>
                        </a:tabLst>
                      </a:pPr>
                      <a:r>
                        <a:rPr sz="1800" spc="5" dirty="0">
                          <a:solidFill>
                            <a:srgbClr val="CC009A"/>
                          </a:solidFill>
                          <a:latin typeface="华文中宋"/>
                          <a:cs typeface="华文中宋"/>
                        </a:rPr>
                        <a:t>从</a:t>
                      </a:r>
                      <a:r>
                        <a:rPr sz="1800" b="1" spc="-5" dirty="0">
                          <a:solidFill>
                            <a:srgbClr val="CC009A"/>
                          </a:solidFill>
                          <a:latin typeface="Times New Roman"/>
                          <a:cs typeface="Times New Roman"/>
                        </a:rPr>
                        <a:t>I2C</a:t>
                      </a:r>
                      <a:r>
                        <a:rPr sz="1800" spc="5" dirty="0">
                          <a:solidFill>
                            <a:srgbClr val="CC009A"/>
                          </a:solidFill>
                          <a:latin typeface="华文中宋"/>
                          <a:cs typeface="华文中宋"/>
                        </a:rPr>
                        <a:t>地</a:t>
                      </a:r>
                      <a:r>
                        <a:rPr sz="1800" spc="0" dirty="0">
                          <a:solidFill>
                            <a:srgbClr val="CC009A"/>
                          </a:solidFill>
                          <a:latin typeface="华文中宋"/>
                          <a:cs typeface="华文中宋"/>
                        </a:rPr>
                        <a:t>址</a:t>
                      </a:r>
                      <a:r>
                        <a:rPr sz="1800" b="1" spc="0" dirty="0">
                          <a:solidFill>
                            <a:srgbClr val="CC009A"/>
                          </a:solidFill>
                          <a:latin typeface="Times New Roman"/>
                          <a:cs typeface="Times New Roman"/>
                        </a:rPr>
                        <a:t>R</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0645">
                        <a:lnSpc>
                          <a:spcPct val="100000"/>
                        </a:lnSpc>
                      </a:pPr>
                      <a:r>
                        <a:rPr sz="1800" b="1" dirty="0">
                          <a:latin typeface="Times New Roman"/>
                          <a:cs typeface="Times New Roman"/>
                        </a:rPr>
                        <a:t>A</a:t>
                      </a: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4615">
                        <a:lnSpc>
                          <a:spcPct val="100000"/>
                        </a:lnSpc>
                      </a:pPr>
                      <a:r>
                        <a:rPr sz="1800" spc="5" dirty="0">
                          <a:latin typeface="华文中宋"/>
                          <a:cs typeface="华文中宋"/>
                        </a:rPr>
                        <a:t>数据</a:t>
                      </a:r>
                      <a:r>
                        <a:rPr sz="1800" b="1" spc="0" dirty="0">
                          <a:latin typeface="Times New Roman"/>
                          <a:cs typeface="Times New Roman"/>
                        </a:rPr>
                        <a:t>1</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64769">
                        <a:lnSpc>
                          <a:spcPct val="100000"/>
                        </a:lnSpc>
                      </a:pPr>
                      <a:r>
                        <a:rPr sz="1800" b="1" dirty="0">
                          <a:solidFill>
                            <a:srgbClr val="CC009A"/>
                          </a:solidFill>
                          <a:latin typeface="Times New Roman"/>
                          <a:cs typeface="Times New Roman"/>
                        </a:rPr>
                        <a:t>A</a:t>
                      </a: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50800">
                        <a:lnSpc>
                          <a:spcPct val="100000"/>
                        </a:lnSpc>
                      </a:pPr>
                      <a:r>
                        <a:rPr sz="1800" spc="5" dirty="0">
                          <a:latin typeface="华文中宋"/>
                          <a:cs typeface="华文中宋"/>
                        </a:rPr>
                        <a:t>数据</a:t>
                      </a:r>
                      <a:r>
                        <a:rPr sz="1800" b="1" spc="0" dirty="0">
                          <a:latin typeface="Times New Roman"/>
                          <a:cs typeface="Times New Roman"/>
                        </a:rPr>
                        <a:t>2</a:t>
                      </a: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57785">
                        <a:lnSpc>
                          <a:spcPct val="100000"/>
                        </a:lnSpc>
                      </a:pPr>
                      <a:r>
                        <a:rPr sz="1800" b="1" dirty="0">
                          <a:solidFill>
                            <a:srgbClr val="CC009A"/>
                          </a:solidFill>
                          <a:latin typeface="Times New Roman"/>
                          <a:cs typeface="Times New Roman"/>
                        </a:rPr>
                        <a:t>A</a:t>
                      </a: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298450">
                        <a:lnSpc>
                          <a:spcPct val="100000"/>
                        </a:lnSpc>
                      </a:pPr>
                      <a:r>
                        <a:rPr sz="1800" b="1" spc="5" dirty="0">
                          <a:latin typeface="Times New Roman"/>
                          <a:cs typeface="Times New Roman"/>
                        </a:rPr>
                        <a:t>……</a:t>
                      </a: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80645">
                        <a:lnSpc>
                          <a:spcPct val="100000"/>
                        </a:lnSpc>
                      </a:pPr>
                      <a:r>
                        <a:rPr sz="1800" spc="5" dirty="0">
                          <a:latin typeface="华文中宋"/>
                          <a:cs typeface="华文中宋"/>
                        </a:rPr>
                        <a:t>数据</a:t>
                      </a:r>
                      <a:r>
                        <a:rPr sz="1800" b="1" spc="0" dirty="0">
                          <a:latin typeface="Times New Roman"/>
                          <a:cs typeface="Times New Roman"/>
                        </a:rPr>
                        <a:t>n</a:t>
                      </a: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93345">
                        <a:lnSpc>
                          <a:spcPct val="100000"/>
                        </a:lnSpc>
                      </a:pPr>
                      <a:r>
                        <a:rPr sz="1800" b="1" dirty="0">
                          <a:solidFill>
                            <a:srgbClr val="CC009A"/>
                          </a:solidFill>
                          <a:latin typeface="Times New Roman"/>
                          <a:cs typeface="Times New Roman"/>
                        </a:rPr>
                        <a:t>A</a:t>
                      </a:r>
                      <a:endParaRPr sz="180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06045">
                        <a:lnSpc>
                          <a:spcPct val="100000"/>
                        </a:lnSpc>
                      </a:pPr>
                      <a:r>
                        <a:rPr sz="1800" b="1" dirty="0">
                          <a:solidFill>
                            <a:srgbClr val="CC009A"/>
                          </a:solidFill>
                          <a:latin typeface="Times New Roman"/>
                          <a:cs typeface="Times New Roman"/>
                        </a:rPr>
                        <a:t>P</a:t>
                      </a:r>
                      <a:endParaRPr sz="1800" dirty="0">
                        <a:latin typeface="Times New Roman"/>
                        <a:cs typeface="Times New Roman"/>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14" name="Date Placeholder 13"/>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E319E279-776C-41C7-8EDB-B333CB01EAE7}"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15" name="Footer Placeholder 14"/>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16"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47067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286B508A-BA6B-4AC4-8803-B72DE1DD3531}"/>
              </a:ext>
            </a:extLst>
          </p:cNvPr>
          <p:cNvSpPr>
            <a:spLocks noGrp="1" noChangeArrowheads="1"/>
          </p:cNvSpPr>
          <p:nvPr>
            <p:ph type="title"/>
          </p:nvPr>
        </p:nvSpPr>
        <p:spPr/>
        <p:txBody>
          <a:bodyPr/>
          <a:lstStyle/>
          <a:p>
            <a:r>
              <a:rPr lang="zh-CN" altLang="en-US">
                <a:latin typeface="楷体" panose="02010609060101010101" pitchFamily="49" charset="-122"/>
                <a:ea typeface="楷体" panose="02010609060101010101" pitchFamily="49" charset="-122"/>
              </a:rPr>
              <a:t>接口技术</a:t>
            </a:r>
            <a:endParaRPr lang="zh-CN" altLang="en-US"/>
          </a:p>
        </p:txBody>
      </p:sp>
      <p:sp>
        <p:nvSpPr>
          <p:cNvPr id="20483" name="内容占位符 2">
            <a:extLst>
              <a:ext uri="{FF2B5EF4-FFF2-40B4-BE49-F238E27FC236}">
                <a16:creationId xmlns:a16="http://schemas.microsoft.com/office/drawing/2014/main" id="{049E650A-03D1-47AA-A5C2-0CF096FF7D75}"/>
              </a:ext>
            </a:extLst>
          </p:cNvPr>
          <p:cNvSpPr>
            <a:spLocks noGrp="1" noChangeArrowheads="1"/>
          </p:cNvSpPr>
          <p:nvPr>
            <p:ph idx="1"/>
          </p:nvPr>
        </p:nvSpPr>
        <p:spPr>
          <a:xfrm>
            <a:off x="1703388" y="2017713"/>
            <a:ext cx="8775700" cy="4114800"/>
          </a:xfrm>
        </p:spPr>
        <p:txBody>
          <a:bodyPr/>
          <a:lstStyle/>
          <a:p>
            <a:r>
              <a:rPr lang="zh-CN" altLang="en-US" sz="2400" b="0" dirty="0">
                <a:latin typeface="楷体" panose="02010609060101010101" pitchFamily="49" charset="-122"/>
                <a:ea typeface="楷体" panose="02010609060101010101" pitchFamily="49" charset="-122"/>
              </a:rPr>
              <a:t>串行通信协议应用注意事项</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1</a:t>
            </a:r>
            <a:r>
              <a:rPr lang="zh-CN" altLang="en-US" sz="2400" b="0" dirty="0">
                <a:latin typeface="楷体" panose="02010609060101010101" pitchFamily="49" charset="-122"/>
                <a:ea typeface="楷体" panose="02010609060101010101" pitchFamily="49" charset="-122"/>
              </a:rPr>
              <a:t>、接收与死机</a:t>
            </a:r>
            <a:r>
              <a:rPr lang="zh-CN" altLang="en-US" sz="2400" b="0" dirty="0">
                <a:solidFill>
                  <a:srgbClr val="FF0000"/>
                </a:solidFill>
                <a:latin typeface="楷体" panose="02010609060101010101" pitchFamily="49" charset="-122"/>
                <a:ea typeface="楷体" panose="02010609060101010101" pitchFamily="49" charset="-122"/>
              </a:rPr>
              <a:t>（超时处理、重新初始化、接收缓冲区防溢出）</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2</a:t>
            </a:r>
            <a:r>
              <a:rPr lang="zh-CN" altLang="en-US" sz="2400" b="0" dirty="0">
                <a:latin typeface="楷体" panose="02010609060101010101" pitchFamily="49" charset="-122"/>
                <a:ea typeface="楷体" panose="02010609060101010101" pitchFamily="49" charset="-122"/>
              </a:rPr>
              <a:t>、停止位</a:t>
            </a:r>
            <a:r>
              <a:rPr lang="zh-CN" altLang="en-US" sz="2400" b="0" dirty="0">
                <a:solidFill>
                  <a:srgbClr val="FF0000"/>
                </a:solidFill>
                <a:latin typeface="楷体" panose="02010609060101010101" pitchFamily="49" charset="-122"/>
                <a:ea typeface="楷体" panose="02010609060101010101" pitchFamily="49" charset="-122"/>
              </a:rPr>
              <a:t>（又叫数据保护时间）</a:t>
            </a:r>
            <a:r>
              <a:rPr lang="zh-CN" altLang="en-US" sz="2400" b="0" dirty="0">
                <a:latin typeface="楷体" panose="02010609060101010101" pitchFamily="49" charset="-122"/>
                <a:ea typeface="楷体" panose="02010609060101010101" pitchFamily="49" charset="-122"/>
              </a:rPr>
              <a:t>位数与可靠通信（有效通信速率、保障接收方的数据处理时间）</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3</a:t>
            </a:r>
            <a:r>
              <a:rPr lang="zh-CN" altLang="en-US" sz="2400" b="0" dirty="0">
                <a:latin typeface="楷体" panose="02010609060101010101" pitchFamily="49" charset="-122"/>
                <a:ea typeface="楷体" panose="02010609060101010101" pitchFamily="49" charset="-122"/>
              </a:rPr>
              <a:t>、波特率精度（ </a:t>
            </a:r>
            <a:r>
              <a:rPr lang="en-US" altLang="zh-CN" sz="2400" b="0" dirty="0">
                <a:solidFill>
                  <a:srgbClr val="FF0000"/>
                </a:solidFill>
                <a:latin typeface="楷体" panose="02010609060101010101" pitchFamily="49" charset="-122"/>
                <a:ea typeface="楷体" panose="02010609060101010101" pitchFamily="49" charset="-122"/>
              </a:rPr>
              <a:t>± 2.5%</a:t>
            </a:r>
            <a:r>
              <a:rPr lang="zh-CN" altLang="en-US" sz="2400" b="0" dirty="0">
                <a:solidFill>
                  <a:srgbClr val="FF0000"/>
                </a:solidFill>
                <a:latin typeface="楷体" panose="02010609060101010101" pitchFamily="49" charset="-122"/>
                <a:ea typeface="楷体" panose="02010609060101010101" pitchFamily="49" charset="-122"/>
              </a:rPr>
              <a:t>、外置振荡器、配置选择与通信精度</a:t>
            </a:r>
            <a:r>
              <a:rPr lang="zh-CN" altLang="en-US" sz="2400" b="0" dirty="0">
                <a:latin typeface="楷体" panose="02010609060101010101" pitchFamily="49" charset="-122"/>
                <a:ea typeface="楷体" panose="02010609060101010101" pitchFamily="49" charset="-122"/>
              </a:rPr>
              <a:t>）与可靠通信</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4</a:t>
            </a:r>
            <a:r>
              <a:rPr lang="zh-CN" altLang="en-US" sz="2400" b="0" dirty="0">
                <a:latin typeface="楷体" panose="02010609060101010101" pitchFamily="49" charset="-122"/>
                <a:ea typeface="楷体" panose="02010609060101010101" pitchFamily="49" charset="-122"/>
              </a:rPr>
              <a:t>、通信协议、帧格式、收发切换时间及校验</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5</a:t>
            </a:r>
            <a:r>
              <a:rPr lang="zh-CN" altLang="en-US" sz="2400" b="0" dirty="0">
                <a:latin typeface="楷体" panose="02010609060101010101" pitchFamily="49" charset="-122"/>
                <a:ea typeface="楷体" panose="02010609060101010101" pitchFamily="49" charset="-122"/>
              </a:rPr>
              <a:t>、帧间隔</a:t>
            </a:r>
            <a:r>
              <a:rPr lang="zh-CN" altLang="en-US" sz="2400" b="0" dirty="0">
                <a:solidFill>
                  <a:srgbClr val="FF0000"/>
                </a:solidFill>
                <a:latin typeface="楷体" panose="02010609060101010101" pitchFamily="49" charset="-122"/>
                <a:ea typeface="楷体" panose="02010609060101010101" pitchFamily="49" charset="-122"/>
              </a:rPr>
              <a:t>（字符帧、通信协议帧）</a:t>
            </a:r>
            <a:r>
              <a:rPr lang="zh-CN" altLang="en-US" sz="2400" b="0" dirty="0">
                <a:latin typeface="楷体" panose="02010609060101010101" pitchFamily="49" charset="-122"/>
                <a:ea typeface="楷体" panose="02010609060101010101" pitchFamily="49" charset="-122"/>
              </a:rPr>
              <a:t>、帧长度</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6</a:t>
            </a:r>
            <a:r>
              <a:rPr lang="zh-CN" altLang="en-US" sz="2400" b="0" dirty="0">
                <a:latin typeface="楷体" panose="02010609060101010101" pitchFamily="49" charset="-122"/>
                <a:ea typeface="楷体" panose="02010609060101010101" pitchFamily="49" charset="-122"/>
              </a:rPr>
              <a:t>、波特率与通信距离</a:t>
            </a:r>
            <a:endParaRPr lang="en-US" altLang="zh-CN" sz="2400" b="0" dirty="0">
              <a:latin typeface="楷体" panose="02010609060101010101" pitchFamily="49" charset="-122"/>
              <a:ea typeface="楷体" panose="02010609060101010101" pitchFamily="49" charset="-122"/>
            </a:endParaRPr>
          </a:p>
          <a:p>
            <a:endParaRPr lang="zh-CN" altLang="en-US" sz="2400" dirty="0">
              <a:latin typeface="楷体" panose="02010609060101010101" pitchFamily="49" charset="-122"/>
              <a:ea typeface="楷体" panose="02010609060101010101" pitchFamily="49" charset="-122"/>
            </a:endParaRPr>
          </a:p>
        </p:txBody>
      </p:sp>
      <p:sp>
        <p:nvSpPr>
          <p:cNvPr id="20484" name="灯片编号占位符 3">
            <a:extLst>
              <a:ext uri="{FF2B5EF4-FFF2-40B4-BE49-F238E27FC236}">
                <a16:creationId xmlns:a16="http://schemas.microsoft.com/office/drawing/2014/main" id="{CD122E16-65BF-45B0-B563-70E2C834AAA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50850D05-9D25-4D93-B975-7C349BE07F61}"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16</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2496508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39676" y="1106025"/>
            <a:ext cx="3647278" cy="354407"/>
          </a:xfrm>
          <a:prstGeom prst="rect">
            <a:avLst/>
          </a:prstGeom>
        </p:spPr>
        <p:txBody>
          <a:bodyPr vert="horz" wrap="square" lIns="0" tIns="0" rIns="0" bIns="0" rtlCol="0">
            <a:noAutofit/>
          </a:bodyPr>
          <a:lstStyle/>
          <a:p>
            <a:pPr marL="11128" eaLnBrk="0" fontAlgn="base" hangingPunct="0">
              <a:spcBef>
                <a:spcPct val="0"/>
              </a:spcBef>
              <a:spcAft>
                <a:spcPct val="0"/>
              </a:spcAft>
            </a:pPr>
            <a:r>
              <a:rPr sz="2100" b="1" dirty="0">
                <a:solidFill>
                  <a:srgbClr val="00009A"/>
                </a:solidFill>
                <a:latin typeface="Arial"/>
                <a:ea typeface="仿宋_GB2312" pitchFamily="49" charset="-122"/>
                <a:cs typeface="Arial"/>
              </a:rPr>
              <a:t>(4</a:t>
            </a:r>
            <a:r>
              <a:rPr sz="2100" b="1" spc="-4" dirty="0">
                <a:solidFill>
                  <a:srgbClr val="00009A"/>
                </a:solidFill>
                <a:latin typeface="Arial"/>
                <a:ea typeface="仿宋_GB2312" pitchFamily="49" charset="-122"/>
                <a:cs typeface="Arial"/>
              </a:rPr>
              <a:t>)</a:t>
            </a:r>
            <a:r>
              <a:rPr lang="en-US" sz="2100" b="1" spc="-4" dirty="0">
                <a:solidFill>
                  <a:srgbClr val="00009A"/>
                </a:solidFill>
                <a:latin typeface="Arial"/>
                <a:ea typeface="仿宋_GB2312" pitchFamily="49" charset="-122"/>
                <a:cs typeface="Arial"/>
              </a:rPr>
              <a:t> </a:t>
            </a:r>
            <a:r>
              <a:rPr sz="2100" b="1" dirty="0" err="1">
                <a:solidFill>
                  <a:srgbClr val="00009A"/>
                </a:solidFill>
                <a:latin typeface="华文中宋"/>
                <a:ea typeface="仿宋_GB2312" pitchFamily="49" charset="-122"/>
                <a:cs typeface="华文中宋"/>
              </a:rPr>
              <a:t>主控制器读</a:t>
            </a:r>
            <a:r>
              <a:rPr sz="2100" b="1" spc="-9" dirty="0">
                <a:solidFill>
                  <a:srgbClr val="00009A"/>
                </a:solidFill>
                <a:latin typeface="Arial"/>
                <a:ea typeface="仿宋_GB2312" pitchFamily="49" charset="-122"/>
                <a:cs typeface="Arial"/>
              </a:rPr>
              <a:t>/</a:t>
            </a:r>
            <a:r>
              <a:rPr sz="2100" b="1" dirty="0">
                <a:solidFill>
                  <a:srgbClr val="00009A"/>
                </a:solidFill>
                <a:latin typeface="华文中宋"/>
                <a:ea typeface="仿宋_GB2312" pitchFamily="49" charset="-122"/>
                <a:cs typeface="华文中宋"/>
              </a:rPr>
              <a:t>写操作格式</a:t>
            </a:r>
            <a:r>
              <a:rPr sz="2100" b="1" spc="-96" dirty="0">
                <a:solidFill>
                  <a:srgbClr val="00009A"/>
                </a:solidFill>
                <a:latin typeface="华文中宋"/>
                <a:ea typeface="仿宋_GB2312" pitchFamily="49" charset="-122"/>
                <a:cs typeface="华文中宋"/>
              </a:rPr>
              <a:t> </a:t>
            </a:r>
            <a:r>
              <a:rPr sz="2100" b="1" dirty="0">
                <a:solidFill>
                  <a:srgbClr val="00009A"/>
                </a:solidFill>
                <a:latin typeface="华文中宋"/>
                <a:ea typeface="仿宋_GB2312" pitchFamily="49" charset="-122"/>
                <a:cs typeface="华文中宋"/>
              </a:rPr>
              <a:t>：</a:t>
            </a:r>
            <a:endParaRPr sz="2100" b="1" dirty="0">
              <a:solidFill>
                <a:srgbClr val="9900CC"/>
              </a:solidFill>
              <a:latin typeface="华文中宋"/>
              <a:ea typeface="仿宋_GB2312" pitchFamily="49" charset="-122"/>
              <a:cs typeface="华文中宋"/>
            </a:endParaRPr>
          </a:p>
        </p:txBody>
      </p:sp>
      <p:sp>
        <p:nvSpPr>
          <p:cNvPr id="3" name="object 3"/>
          <p:cNvSpPr txBox="1"/>
          <p:nvPr/>
        </p:nvSpPr>
        <p:spPr>
          <a:xfrm>
            <a:off x="2839677" y="3335566"/>
            <a:ext cx="6559354" cy="1334779"/>
          </a:xfrm>
          <a:prstGeom prst="rect">
            <a:avLst/>
          </a:prstGeom>
        </p:spPr>
        <p:txBody>
          <a:bodyPr vert="horz" wrap="square" lIns="0" tIns="0" rIns="0" bIns="0" rtlCol="0">
            <a:noAutofit/>
          </a:bodyPr>
          <a:lstStyle/>
          <a:p>
            <a:pPr marL="11128" marR="11128" indent="555831" algn="just" eaLnBrk="0" fontAlgn="base" hangingPunct="0">
              <a:lnSpc>
                <a:spcPts val="2515"/>
              </a:lnSpc>
              <a:spcBef>
                <a:spcPct val="0"/>
              </a:spcBef>
              <a:spcAft>
                <a:spcPct val="0"/>
              </a:spcAft>
            </a:pPr>
            <a:r>
              <a:rPr sz="2100" b="1" dirty="0" err="1">
                <a:solidFill>
                  <a:srgbClr val="9900CC"/>
                </a:solidFill>
                <a:latin typeface="华文中宋"/>
                <a:ea typeface="仿宋_GB2312" pitchFamily="49" charset="-122"/>
                <a:cs typeface="华文中宋"/>
              </a:rPr>
              <a:t>由于在一次传输过程中要改变数据的传输方向，因此</a:t>
            </a:r>
            <a:r>
              <a:rPr sz="2100" b="1" dirty="0" err="1">
                <a:solidFill>
                  <a:srgbClr val="FF0000"/>
                </a:solidFill>
                <a:latin typeface="华文中宋"/>
                <a:ea typeface="仿宋_GB2312" pitchFamily="49" charset="-122"/>
                <a:cs typeface="华文中宋"/>
              </a:rPr>
              <a:t>起始信号和寻址字节都要重复一次</a:t>
            </a:r>
            <a:r>
              <a:rPr sz="2100" b="1" dirty="0" err="1">
                <a:solidFill>
                  <a:srgbClr val="9900CC"/>
                </a:solidFill>
                <a:latin typeface="华文中宋"/>
                <a:ea typeface="仿宋_GB2312" pitchFamily="49" charset="-122"/>
                <a:cs typeface="华文中宋"/>
              </a:rPr>
              <a:t>，而中间可以不要结束信号</a:t>
            </a:r>
            <a:r>
              <a:rPr sz="2100" b="1" dirty="0">
                <a:solidFill>
                  <a:srgbClr val="9900CC"/>
                </a:solidFill>
                <a:latin typeface="华文中宋"/>
                <a:ea typeface="仿宋_GB2312" pitchFamily="49" charset="-122"/>
                <a:cs typeface="华文中宋"/>
              </a:rPr>
              <a:t>。</a:t>
            </a:r>
          </a:p>
          <a:p>
            <a:pPr marL="526898" eaLnBrk="0" fontAlgn="base" hangingPunct="0">
              <a:lnSpc>
                <a:spcPts val="2440"/>
              </a:lnSpc>
              <a:spcBef>
                <a:spcPct val="0"/>
              </a:spcBef>
              <a:spcAft>
                <a:spcPct val="0"/>
              </a:spcAft>
            </a:pPr>
            <a:r>
              <a:rPr sz="2100" b="1" dirty="0">
                <a:solidFill>
                  <a:srgbClr val="9900CC"/>
                </a:solidFill>
                <a:latin typeface="华文中宋"/>
                <a:ea typeface="仿宋_GB2312" pitchFamily="49" charset="-122"/>
                <a:cs typeface="华文中宋"/>
              </a:rPr>
              <a:t>在一次传输中，可以有多次启动信号。</a:t>
            </a:r>
          </a:p>
        </p:txBody>
      </p:sp>
      <p:sp>
        <p:nvSpPr>
          <p:cNvPr id="8" name="object 8"/>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160</a:t>
            </a:fld>
            <a:endParaRPr lang="en-US" altLang="zh-CN" b="1" dirty="0">
              <a:solidFill>
                <a:prstClr val="white"/>
              </a:solidFill>
              <a:latin typeface="Times New Roman" panose="02020603050405020304" pitchFamily="18" charset="0"/>
            </a:endParaRPr>
          </a:p>
        </p:txBody>
      </p:sp>
      <p:sp>
        <p:nvSpPr>
          <p:cNvPr id="9" name="Date Placeholder 8"/>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fld id="{BCB25B09-4BBA-489F-ACD9-DC55D8A6A9D2}" type="datetime4">
              <a:rPr lang="en-US" altLang="zh-CN" b="1">
                <a:solidFill>
                  <a:prstClr val="white"/>
                </a:solidFill>
                <a:latin typeface="Times New Roman" panose="02020603050405020304" pitchFamily="18" charset="0"/>
              </a:rPr>
              <a:pPr>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10" name="Footer Placeholder 9"/>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a:spcAft>
                <a:spcPct val="0"/>
              </a:spcAft>
              <a:buClr>
                <a:srgbClr val="FFFFFF"/>
              </a:buClr>
            </a:pPr>
            <a:endParaRPr lang="zh-CN" altLang="en-US" b="1" dirty="0">
              <a:solidFill>
                <a:prstClr val="white"/>
              </a:solidFill>
              <a:latin typeface="Times New Roman" panose="02020603050405020304" pitchFamily="18" charset="0"/>
            </a:endParaRPr>
          </a:p>
        </p:txBody>
      </p:sp>
      <p:pic>
        <p:nvPicPr>
          <p:cNvPr id="11" name="Picture 10"/>
          <p:cNvPicPr>
            <a:picLocks noChangeAspect="1"/>
          </p:cNvPicPr>
          <p:nvPr/>
        </p:nvPicPr>
        <p:blipFill>
          <a:blip r:embed="rId2" cstate="print"/>
          <a:stretch>
            <a:fillRect/>
          </a:stretch>
        </p:blipFill>
        <p:spPr>
          <a:xfrm>
            <a:off x="2381930" y="1702994"/>
            <a:ext cx="7456545" cy="1342898"/>
          </a:xfrm>
          <a:prstGeom prst="rect">
            <a:avLst/>
          </a:prstGeom>
        </p:spPr>
      </p:pic>
      <p:sp>
        <p:nvSpPr>
          <p:cNvPr id="12"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60724375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9536" y="1268760"/>
            <a:ext cx="7632848" cy="521354"/>
          </a:xfrm>
          <a:prstGeom prst="rect">
            <a:avLst/>
          </a:prstGeom>
        </p:spPr>
        <p:txBody>
          <a:bodyPr vert="horz" wrap="square" lIns="0" tIns="36276" rIns="0" bIns="0" numCol="1" rtlCol="0" anchor="ctr" anchorCtr="0" compatLnSpc="1">
            <a:prstTxWarp prst="textNoShape">
              <a:avLst/>
            </a:prstTxWarp>
            <a:noAutofit/>
          </a:bodyPr>
          <a:lstStyle/>
          <a:p>
            <a:pPr>
              <a:lnSpc>
                <a:spcPct val="100000"/>
              </a:lnSpc>
            </a:pPr>
            <a:r>
              <a:rPr sz="2800" b="0" dirty="0">
                <a:latin typeface="宋体" pitchFamily="2" charset="-122"/>
                <a:ea typeface="宋体" pitchFamily="2" charset="-122"/>
                <a:cs typeface="华文中宋"/>
              </a:rPr>
              <a:t>标准模式I2C</a:t>
            </a:r>
            <a:r>
              <a:rPr sz="2800" b="0" spc="-4" dirty="0">
                <a:latin typeface="宋体" pitchFamily="2" charset="-122"/>
                <a:ea typeface="宋体" pitchFamily="2" charset="-122"/>
                <a:cs typeface="华文中宋"/>
              </a:rPr>
              <a:t> </a:t>
            </a:r>
            <a:r>
              <a:rPr sz="2800" b="0" spc="-26" dirty="0" err="1">
                <a:latin typeface="宋体" pitchFamily="2" charset="-122"/>
                <a:ea typeface="宋体" pitchFamily="2" charset="-122"/>
                <a:cs typeface="华文中宋"/>
              </a:rPr>
              <a:t>总线规范的扩展</a:t>
            </a:r>
            <a:endParaRPr sz="2800" b="0" dirty="0">
              <a:latin typeface="宋体" pitchFamily="2" charset="-122"/>
              <a:ea typeface="宋体" pitchFamily="2" charset="-122"/>
              <a:cs typeface="华文中宋"/>
            </a:endParaRPr>
          </a:p>
        </p:txBody>
      </p:sp>
      <p:sp>
        <p:nvSpPr>
          <p:cNvPr id="4" name="object 4"/>
          <p:cNvSpPr txBox="1">
            <a:spLocks noGrp="1"/>
          </p:cNvSpPr>
          <p:nvPr>
            <p:ph type="sldNum" sz="quarter" idx="4294967295"/>
          </p:nvPr>
        </p:nvSpPr>
        <p:spPr>
          <a:xfrm>
            <a:off x="9081376" y="6604853"/>
            <a:ext cx="1584344" cy="276161"/>
          </a:xfrm>
          <a:prstGeom prst="rect">
            <a:avLst/>
          </a:prstGeom>
        </p:spPr>
        <p:txBody>
          <a:bodyPr vert="horz" wrap="square" lIns="0" tIns="0" rIns="0" bIns="0" numCol="1" rtlCol="0" anchor="ctr" anchorCtr="0" compatLnSpc="1">
            <a:prstTxWarp prst="textNoShape">
              <a:avLst/>
            </a:prstTxWarp>
            <a:noAutofit/>
          </a:bodyPr>
          <a:lstStyle/>
          <a:p>
            <a:pPr marL="22255" eaLnBrk="0" fontAlgn="base" hangingPunct="0">
              <a:spcAft>
                <a:spcPct val="0"/>
              </a:spcAft>
              <a:buClr>
                <a:srgbClr val="FFFFFF"/>
              </a:buClr>
            </a:pPr>
            <a:fld id="{81D60167-4931-47E6-BA6A-407CBD079E47}" type="slidenum">
              <a:rPr lang="en-US" altLang="zh-CN" b="1">
                <a:solidFill>
                  <a:prstClr val="white"/>
                </a:solidFill>
                <a:latin typeface="Times New Roman" panose="02020603050405020304" pitchFamily="18" charset="0"/>
              </a:rPr>
              <a:pPr marL="22255" eaLnBrk="0" fontAlgn="base" hangingPunct="0">
                <a:spcAft>
                  <a:spcPct val="0"/>
                </a:spcAft>
                <a:buClr>
                  <a:srgbClr val="FFFFFF"/>
                </a:buClr>
              </a:pPr>
              <a:t>161</a:t>
            </a:fld>
            <a:endParaRPr lang="en-US" altLang="zh-CN" b="1" dirty="0">
              <a:solidFill>
                <a:prstClr val="white"/>
              </a:solidFill>
              <a:latin typeface="Times New Roman" panose="02020603050405020304" pitchFamily="18" charset="0"/>
            </a:endParaRPr>
          </a:p>
        </p:txBody>
      </p:sp>
      <p:sp>
        <p:nvSpPr>
          <p:cNvPr id="3" name="object 3"/>
          <p:cNvSpPr txBox="1"/>
          <p:nvPr/>
        </p:nvSpPr>
        <p:spPr>
          <a:xfrm>
            <a:off x="1703512" y="2060849"/>
            <a:ext cx="8856984" cy="4176464"/>
          </a:xfrm>
          <a:prstGeom prst="rect">
            <a:avLst/>
          </a:prstGeom>
        </p:spPr>
        <p:txBody>
          <a:bodyPr vert="horz" wrap="square" lIns="0" tIns="0" rIns="0" bIns="0" rtlCol="0">
            <a:noAutofit/>
          </a:bodyPr>
          <a:lstStyle/>
          <a:p>
            <a:pPr marL="311020" marR="61759" indent="-300449" eaLnBrk="0" fontAlgn="base" hangingPunct="0">
              <a:lnSpc>
                <a:spcPct val="100099"/>
              </a:lnSpc>
              <a:spcBef>
                <a:spcPct val="0"/>
              </a:spcBef>
              <a:spcAft>
                <a:spcPct val="0"/>
              </a:spcAft>
              <a:tabLst>
                <a:tab pos="311020" algn="l"/>
              </a:tabLst>
            </a:pPr>
            <a:r>
              <a:rPr sz="1500" b="1" spc="92" dirty="0">
                <a:solidFill>
                  <a:srgbClr val="CC9A00"/>
                </a:solidFill>
                <a:latin typeface="Arial"/>
                <a:ea typeface="仿宋_GB2312" pitchFamily="49" charset="-122"/>
                <a:cs typeface="Arial"/>
              </a:rPr>
              <a:t> 	</a:t>
            </a:r>
            <a:r>
              <a:rPr sz="2400" b="1" spc="-22" dirty="0">
                <a:solidFill>
                  <a:srgbClr val="000000"/>
                </a:solidFill>
                <a:latin typeface="宋体" pitchFamily="2" charset="-122"/>
                <a:ea typeface="宋体" pitchFamily="2" charset="-122"/>
                <a:cs typeface="华文中宋"/>
              </a:rPr>
              <a:t>标准模式</a:t>
            </a:r>
            <a:r>
              <a:rPr sz="2400" spc="-22" dirty="0">
                <a:solidFill>
                  <a:srgbClr val="000000"/>
                </a:solidFill>
                <a:latin typeface="宋体" pitchFamily="2" charset="-122"/>
                <a:ea typeface="宋体" pitchFamily="2" charset="-122"/>
                <a:cs typeface="华文中宋"/>
              </a:rPr>
              <a:t>I2C总线规范在80年代初期已经存在。它</a:t>
            </a:r>
            <a:r>
              <a:rPr sz="2400" spc="-26" dirty="0">
                <a:solidFill>
                  <a:srgbClr val="000000"/>
                </a:solidFill>
                <a:latin typeface="宋体" pitchFamily="2" charset="-122"/>
                <a:ea typeface="宋体" pitchFamily="2" charset="-122"/>
                <a:cs typeface="华文中宋"/>
              </a:rPr>
              <a:t>规</a:t>
            </a:r>
            <a:r>
              <a:rPr sz="2400" spc="-18" dirty="0">
                <a:solidFill>
                  <a:srgbClr val="000000"/>
                </a:solidFill>
                <a:latin typeface="宋体" pitchFamily="2" charset="-122"/>
                <a:ea typeface="宋体" pitchFamily="2" charset="-122"/>
                <a:cs typeface="华文中宋"/>
              </a:rPr>
              <a:t>定数据传输速率可高达100kbit/s </a:t>
            </a:r>
            <a:r>
              <a:rPr sz="2400" spc="-22" dirty="0">
                <a:solidFill>
                  <a:srgbClr val="000000"/>
                </a:solidFill>
                <a:latin typeface="宋体" pitchFamily="2" charset="-122"/>
                <a:ea typeface="宋体" pitchFamily="2" charset="-122"/>
                <a:cs typeface="华文中宋"/>
              </a:rPr>
              <a:t>，而且7 </a:t>
            </a:r>
            <a:r>
              <a:rPr sz="2400" spc="-26" dirty="0" err="1">
                <a:solidFill>
                  <a:srgbClr val="000000"/>
                </a:solidFill>
                <a:latin typeface="宋体" pitchFamily="2" charset="-122"/>
                <a:ea typeface="宋体" pitchFamily="2" charset="-122"/>
                <a:cs typeface="华文中宋"/>
              </a:rPr>
              <a:t>位寻</a:t>
            </a:r>
            <a:r>
              <a:rPr sz="2400" spc="-9" dirty="0" err="1">
                <a:solidFill>
                  <a:srgbClr val="000000"/>
                </a:solidFill>
                <a:latin typeface="宋体" pitchFamily="2" charset="-122"/>
                <a:ea typeface="宋体" pitchFamily="2" charset="-122"/>
                <a:cs typeface="华文中宋"/>
              </a:rPr>
              <a:t>址</a:t>
            </a:r>
            <a:r>
              <a:rPr sz="2400" spc="-26"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eaLnBrk="0" fontAlgn="base" hangingPunct="0">
              <a:lnSpc>
                <a:spcPts val="526"/>
              </a:lnSpc>
              <a:spcBef>
                <a:spcPts val="21"/>
              </a:spcBef>
              <a:spcAft>
                <a:spcPct val="0"/>
              </a:spcAft>
            </a:pPr>
            <a:endParaRPr sz="2400" dirty="0">
              <a:solidFill>
                <a:srgbClr val="000000"/>
              </a:solidFill>
              <a:latin typeface="宋体" pitchFamily="2" charset="-122"/>
              <a:ea typeface="宋体" pitchFamily="2" charset="-122"/>
            </a:endParaRPr>
          </a:p>
          <a:p>
            <a:pPr marL="311577" marR="11128" indent="-300449" eaLnBrk="0" fontAlgn="base" hangingPunct="0">
              <a:lnSpc>
                <a:spcPct val="100200"/>
              </a:lnSpc>
              <a:spcBef>
                <a:spcPct val="0"/>
              </a:spcBef>
              <a:spcAft>
                <a:spcPct val="0"/>
              </a:spcAft>
              <a:tabLst>
                <a:tab pos="311020" algn="l"/>
              </a:tabLst>
            </a:pPr>
            <a:r>
              <a:rPr sz="2400" spc="92" dirty="0">
                <a:solidFill>
                  <a:srgbClr val="000000"/>
                </a:solidFill>
                <a:latin typeface="宋体" pitchFamily="2" charset="-122"/>
                <a:ea typeface="宋体" pitchFamily="2" charset="-122"/>
                <a:cs typeface="Arial"/>
              </a:rPr>
              <a:t> 	</a:t>
            </a:r>
            <a:r>
              <a:rPr sz="2400" spc="-22" dirty="0">
                <a:solidFill>
                  <a:srgbClr val="000000"/>
                </a:solidFill>
                <a:latin typeface="宋体" pitchFamily="2" charset="-122"/>
                <a:ea typeface="宋体" pitchFamily="2" charset="-122"/>
                <a:cs typeface="华文中宋"/>
              </a:rPr>
              <a:t>标准模式I2C总线规范</a:t>
            </a:r>
            <a:r>
              <a:rPr sz="2400" spc="-26" dirty="0">
                <a:solidFill>
                  <a:srgbClr val="000000"/>
                </a:solidFill>
                <a:latin typeface="宋体" pitchFamily="2" charset="-122"/>
                <a:ea typeface="宋体" pitchFamily="2" charset="-122"/>
                <a:cs typeface="华文中宋"/>
              </a:rPr>
              <a:t>不断升级。到今天它提供了以下的扩</a:t>
            </a:r>
            <a:r>
              <a:rPr sz="2400" spc="-22" dirty="0">
                <a:solidFill>
                  <a:srgbClr val="000000"/>
                </a:solidFill>
                <a:latin typeface="宋体" pitchFamily="2" charset="-122"/>
                <a:ea typeface="宋体" pitchFamily="2" charset="-122"/>
                <a:cs typeface="华文中宋"/>
              </a:rPr>
              <a:t>展</a:t>
            </a:r>
            <a:r>
              <a:rPr sz="2400" spc="-26" dirty="0">
                <a:solidFill>
                  <a:srgbClr val="000000"/>
                </a:solidFill>
                <a:latin typeface="宋体" pitchFamily="2" charset="-122"/>
                <a:ea typeface="宋体" pitchFamily="2" charset="-122"/>
                <a:cs typeface="华文中宋"/>
              </a:rPr>
              <a:t>：</a:t>
            </a:r>
            <a:endParaRPr sz="2400" dirty="0">
              <a:solidFill>
                <a:srgbClr val="000000"/>
              </a:solidFill>
              <a:latin typeface="宋体" pitchFamily="2" charset="-122"/>
              <a:ea typeface="宋体" pitchFamily="2" charset="-122"/>
              <a:cs typeface="华文中宋"/>
            </a:endParaRPr>
          </a:p>
          <a:p>
            <a:pPr eaLnBrk="0" fontAlgn="base" hangingPunct="0">
              <a:lnSpc>
                <a:spcPts val="438"/>
              </a:lnSpc>
              <a:spcBef>
                <a:spcPts val="33"/>
              </a:spcBef>
              <a:spcAft>
                <a:spcPct val="0"/>
              </a:spcAft>
            </a:pPr>
            <a:endParaRPr sz="2400" dirty="0">
              <a:solidFill>
                <a:srgbClr val="000000"/>
              </a:solidFill>
              <a:latin typeface="宋体" pitchFamily="2" charset="-122"/>
              <a:ea typeface="宋体" pitchFamily="2" charset="-122"/>
            </a:endParaRPr>
          </a:p>
          <a:p>
            <a:pPr marL="312689" eaLnBrk="0" fontAlgn="base" hangingPunct="0">
              <a:spcBef>
                <a:spcPct val="0"/>
              </a:spcBef>
              <a:spcAft>
                <a:spcPct val="0"/>
              </a:spcAft>
              <a:tabLst>
                <a:tab pos="597560" algn="l"/>
              </a:tabLst>
            </a:pPr>
            <a:r>
              <a:rPr sz="2400" spc="697" dirty="0">
                <a:solidFill>
                  <a:srgbClr val="000000"/>
                </a:solidFill>
                <a:latin typeface="宋体" pitchFamily="2" charset="-122"/>
                <a:ea typeface="宋体" pitchFamily="2" charset="-122"/>
                <a:cs typeface="Arial"/>
              </a:rPr>
              <a:t> 	</a:t>
            </a:r>
            <a:r>
              <a:rPr sz="2400" b="1" spc="-4" dirty="0">
                <a:solidFill>
                  <a:srgbClr val="000000"/>
                </a:solidFill>
                <a:latin typeface="宋体" pitchFamily="2" charset="-122"/>
                <a:ea typeface="宋体" pitchFamily="2" charset="-122"/>
                <a:cs typeface="华文中宋"/>
              </a:rPr>
              <a:t>快速模式</a:t>
            </a:r>
            <a:r>
              <a:rPr sz="2400" spc="-4" dirty="0">
                <a:solidFill>
                  <a:srgbClr val="000000"/>
                </a:solidFill>
                <a:latin typeface="宋体" pitchFamily="2" charset="-122"/>
                <a:ea typeface="宋体" pitchFamily="2" charset="-122"/>
                <a:cs typeface="华文中宋"/>
              </a:rPr>
              <a:t>位速率高达400kbit/s</a:t>
            </a:r>
            <a:endParaRPr sz="2400" dirty="0">
              <a:solidFill>
                <a:srgbClr val="000000"/>
              </a:solidFill>
              <a:latin typeface="宋体" pitchFamily="2" charset="-122"/>
              <a:ea typeface="宋体" pitchFamily="2" charset="-122"/>
              <a:cs typeface="华文中宋"/>
            </a:endParaRPr>
          </a:p>
          <a:p>
            <a:pPr eaLnBrk="0" fontAlgn="base" hangingPunct="0">
              <a:lnSpc>
                <a:spcPts val="438"/>
              </a:lnSpc>
              <a:spcBef>
                <a:spcPts val="18"/>
              </a:spcBef>
              <a:spcAft>
                <a:spcPct val="0"/>
              </a:spcAft>
            </a:pPr>
            <a:endParaRPr sz="2400" dirty="0">
              <a:solidFill>
                <a:srgbClr val="000000"/>
              </a:solidFill>
              <a:latin typeface="宋体" pitchFamily="2" charset="-122"/>
              <a:ea typeface="宋体" pitchFamily="2" charset="-122"/>
            </a:endParaRPr>
          </a:p>
          <a:p>
            <a:pPr marL="312689" eaLnBrk="0" fontAlgn="base" hangingPunct="0">
              <a:spcBef>
                <a:spcPct val="0"/>
              </a:spcBef>
              <a:spcAft>
                <a:spcPct val="0"/>
              </a:spcAft>
              <a:tabLst>
                <a:tab pos="597560" algn="l"/>
              </a:tabLst>
            </a:pPr>
            <a:r>
              <a:rPr sz="2400" spc="697" dirty="0">
                <a:solidFill>
                  <a:srgbClr val="000000"/>
                </a:solidFill>
                <a:latin typeface="宋体" pitchFamily="2" charset="-122"/>
                <a:ea typeface="宋体" pitchFamily="2" charset="-122"/>
                <a:cs typeface="Arial"/>
              </a:rPr>
              <a:t> 	</a:t>
            </a:r>
            <a:r>
              <a:rPr sz="2400" b="1" spc="-4" dirty="0">
                <a:solidFill>
                  <a:srgbClr val="000000"/>
                </a:solidFill>
                <a:latin typeface="宋体" pitchFamily="2" charset="-122"/>
                <a:ea typeface="宋体" pitchFamily="2" charset="-122"/>
                <a:cs typeface="华文中宋"/>
              </a:rPr>
              <a:t>高速模式</a:t>
            </a:r>
            <a:r>
              <a:rPr sz="2400" spc="-4" dirty="0">
                <a:solidFill>
                  <a:srgbClr val="000000"/>
                </a:solidFill>
                <a:latin typeface="宋体" pitchFamily="2" charset="-122"/>
                <a:ea typeface="宋体" pitchFamily="2" charset="-122"/>
                <a:cs typeface="华文中宋"/>
              </a:rPr>
              <a:t>(Hs模式)位速率高达3.4Mbit/s</a:t>
            </a:r>
            <a:endParaRPr sz="2400" dirty="0">
              <a:solidFill>
                <a:srgbClr val="000000"/>
              </a:solidFill>
              <a:latin typeface="宋体" pitchFamily="2" charset="-122"/>
              <a:ea typeface="宋体" pitchFamily="2" charset="-122"/>
              <a:cs typeface="华文中宋"/>
            </a:endParaRPr>
          </a:p>
          <a:p>
            <a:pPr eaLnBrk="0" fontAlgn="base" hangingPunct="0">
              <a:lnSpc>
                <a:spcPts val="438"/>
              </a:lnSpc>
              <a:spcBef>
                <a:spcPts val="18"/>
              </a:spcBef>
              <a:spcAft>
                <a:spcPct val="0"/>
              </a:spcAft>
            </a:pPr>
            <a:endParaRPr sz="2400" dirty="0">
              <a:solidFill>
                <a:srgbClr val="000000"/>
              </a:solidFill>
              <a:latin typeface="宋体" pitchFamily="2" charset="-122"/>
              <a:ea typeface="宋体" pitchFamily="2" charset="-122"/>
            </a:endParaRPr>
          </a:p>
          <a:p>
            <a:pPr marL="312689" eaLnBrk="0" fontAlgn="base" hangingPunct="0">
              <a:spcBef>
                <a:spcPct val="0"/>
              </a:spcBef>
              <a:spcAft>
                <a:spcPct val="0"/>
              </a:spcAft>
              <a:tabLst>
                <a:tab pos="597560" algn="l"/>
              </a:tabLst>
            </a:pPr>
            <a:r>
              <a:rPr sz="2400" spc="697" dirty="0">
                <a:solidFill>
                  <a:srgbClr val="000000"/>
                </a:solidFill>
                <a:latin typeface="宋体" pitchFamily="2" charset="-122"/>
                <a:ea typeface="宋体" pitchFamily="2" charset="-122"/>
                <a:cs typeface="Arial"/>
              </a:rPr>
              <a:t> 	</a:t>
            </a:r>
            <a:r>
              <a:rPr sz="2400" b="1" spc="-4" dirty="0">
                <a:solidFill>
                  <a:srgbClr val="000000"/>
                </a:solidFill>
                <a:latin typeface="宋体" pitchFamily="2" charset="-122"/>
                <a:ea typeface="宋体" pitchFamily="2" charset="-122"/>
                <a:cs typeface="华文中宋"/>
              </a:rPr>
              <a:t>10位寻址</a:t>
            </a:r>
            <a:r>
              <a:rPr sz="2400" spc="-4" dirty="0">
                <a:solidFill>
                  <a:srgbClr val="000000"/>
                </a:solidFill>
                <a:latin typeface="宋体" pitchFamily="2" charset="-122"/>
                <a:ea typeface="宋体" pitchFamily="2" charset="-122"/>
                <a:cs typeface="华文中宋"/>
              </a:rPr>
              <a:t>允许使用高达1024个额外的从机地</a:t>
            </a:r>
            <a:r>
              <a:rPr sz="2400" dirty="0">
                <a:solidFill>
                  <a:srgbClr val="000000"/>
                </a:solidFill>
                <a:latin typeface="宋体" pitchFamily="2" charset="-122"/>
                <a:ea typeface="宋体" pitchFamily="2" charset="-122"/>
                <a:cs typeface="华文中宋"/>
              </a:rPr>
              <a:t>址</a:t>
            </a:r>
          </a:p>
        </p:txBody>
      </p:sp>
      <p:sp>
        <p:nvSpPr>
          <p:cNvPr id="5" name="Date Placeholder 4"/>
          <p:cNvSpPr>
            <a:spLocks noGrp="1"/>
          </p:cNvSpPr>
          <p:nvPr>
            <p:ph type="dt" sz="half" idx="4294967295"/>
          </p:nvPr>
        </p:nvSpPr>
        <p:spPr>
          <a:xfrm>
            <a:off x="1534859" y="6604853"/>
            <a:ext cx="2103120" cy="276161"/>
          </a:xfrm>
          <a:prstGeom prst="rect">
            <a:avLst/>
          </a:prstGeom>
        </p:spPr>
        <p:txBody>
          <a:bodyPr vert="horz" wrap="square" lIns="80120" tIns="40060" rIns="80120" bIns="40060" numCol="1" anchor="ctr" anchorCtr="0" compatLnSpc="1">
            <a:prstTxWarp prst="textNoShape">
              <a:avLst/>
            </a:prstTxWarp>
          </a:bodyPr>
          <a:lstStyle/>
          <a:p>
            <a:pPr marL="22255">
              <a:spcAft>
                <a:spcPct val="0"/>
              </a:spcAft>
              <a:buClr>
                <a:srgbClr val="FFFFFF"/>
              </a:buClr>
            </a:pPr>
            <a:fld id="{93771B61-EE6C-4942-8208-70D288A4137D}" type="datetime4">
              <a:rPr lang="en-US" altLang="zh-CN" b="1">
                <a:solidFill>
                  <a:prstClr val="white"/>
                </a:solidFill>
                <a:latin typeface="Times New Roman" panose="02020603050405020304" pitchFamily="18" charset="0"/>
              </a:rPr>
              <a:pPr marL="22255">
                <a:spcAft>
                  <a:spcPct val="0"/>
                </a:spcAft>
                <a:buClr>
                  <a:srgbClr val="FFFFFF"/>
                </a:buClr>
              </a:pPr>
              <a:t>June 11, 2021</a:t>
            </a:fld>
            <a:endParaRPr lang="en-US" altLang="zh-CN" b="1" dirty="0">
              <a:solidFill>
                <a:prstClr val="white"/>
              </a:solidFill>
              <a:latin typeface="Times New Roman" panose="02020603050405020304" pitchFamily="18" charset="0"/>
            </a:endParaRPr>
          </a:p>
        </p:txBody>
      </p:sp>
      <p:sp>
        <p:nvSpPr>
          <p:cNvPr id="6" name="Footer Placeholder 5"/>
          <p:cNvSpPr>
            <a:spLocks noGrp="1"/>
          </p:cNvSpPr>
          <p:nvPr>
            <p:ph type="ftr" sz="quarter" idx="4294967295"/>
          </p:nvPr>
        </p:nvSpPr>
        <p:spPr>
          <a:xfrm>
            <a:off x="3691194" y="6604853"/>
            <a:ext cx="5336968" cy="276161"/>
          </a:xfrm>
          <a:prstGeom prst="rect">
            <a:avLst/>
          </a:prstGeom>
        </p:spPr>
        <p:txBody>
          <a:bodyPr vert="horz" wrap="square" lIns="80120" tIns="40060" rIns="80120" bIns="40060" numCol="1" anchor="ctr" anchorCtr="0" compatLnSpc="1">
            <a:prstTxWarp prst="textNoShape">
              <a:avLst/>
            </a:prstTxWarp>
          </a:bodyPr>
          <a:lstStyle/>
          <a:p>
            <a:pPr marL="22255">
              <a:spcAft>
                <a:spcPct val="0"/>
              </a:spcAft>
              <a:buClr>
                <a:srgbClr val="FFFFFF"/>
              </a:buClr>
            </a:pPr>
            <a:endParaRPr lang="zh-CN" altLang="en-US" b="1" dirty="0">
              <a:solidFill>
                <a:prstClr val="white"/>
              </a:solidFill>
              <a:latin typeface="Times New Roman" panose="02020603050405020304" pitchFamily="18" charset="0"/>
            </a:endParaRPr>
          </a:p>
        </p:txBody>
      </p:sp>
      <p:sp>
        <p:nvSpPr>
          <p:cNvPr id="7" name="Title 1"/>
          <p:cNvSpPr txBox="1">
            <a:spLocks/>
          </p:cNvSpPr>
          <p:nvPr/>
        </p:nvSpPr>
        <p:spPr>
          <a:xfrm>
            <a:off x="1524000" y="322189"/>
            <a:ext cx="9144000" cy="570403"/>
          </a:xfrm>
          <a:prstGeom prst="rect">
            <a:avLst/>
          </a:prstGeom>
        </p:spPr>
        <p:txBody>
          <a:bodyPr lIns="80120" tIns="40060" rIns="80120" bIns="40060"/>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fontAlgn="base">
              <a:spcAft>
                <a:spcPct val="0"/>
              </a:spcAft>
            </a:pPr>
            <a:r>
              <a:rPr lang="en-US" altLang="zh-CN" dirty="0">
                <a:solidFill>
                  <a:srgbClr val="000000"/>
                </a:solidFill>
                <a:latin typeface="宋体" pitchFamily="2" charset="-122"/>
                <a:ea typeface="宋体" pitchFamily="2" charset="-122"/>
              </a:rPr>
              <a:t>2 I2C </a:t>
            </a:r>
            <a:r>
              <a:rPr lang="zh-CN" altLang="en-US" dirty="0">
                <a:solidFill>
                  <a:srgbClr val="000000"/>
                </a:solidFill>
                <a:latin typeface="宋体" pitchFamily="2" charset="-122"/>
                <a:ea typeface="宋体" pitchFamily="2" charset="-122"/>
              </a:rPr>
              <a:t>总线</a:t>
            </a:r>
            <a:r>
              <a:rPr lang="en-US" altLang="zh-CN"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续</a:t>
            </a:r>
            <a:r>
              <a:rPr lang="en-US" altLang="zh-CN" dirty="0">
                <a:solidFill>
                  <a:srgbClr val="000000"/>
                </a:solidFill>
                <a:latin typeface="宋体" pitchFamily="2" charset="-122"/>
                <a:ea typeface="宋体" pitchFamily="2" charset="-122"/>
              </a:rPr>
              <a:t>)</a:t>
            </a:r>
            <a:endParaRPr lang="zh-CN" altLang="en-US" dirty="0">
              <a:solidFill>
                <a:srgbClr val="000000"/>
              </a:solidFill>
              <a:latin typeface="宋体" pitchFamily="2" charset="-122"/>
              <a:ea typeface="宋体" pitchFamily="2" charset="-122"/>
            </a:endParaRPr>
          </a:p>
        </p:txBody>
      </p:sp>
    </p:spTree>
    <p:extLst>
      <p:ext uri="{BB962C8B-B14F-4D97-AF65-F5344CB8AC3E}">
        <p14:creationId xmlns:p14="http://schemas.microsoft.com/office/powerpoint/2010/main" val="20755952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rPr>
              <a:t>I2C</a:t>
            </a:r>
            <a:r>
              <a:rPr lang="zh-CN" altLang="en-US" b="0" dirty="0">
                <a:latin typeface="宋体" pitchFamily="2" charset="-122"/>
                <a:ea typeface="宋体" pitchFamily="2" charset="-122"/>
              </a:rPr>
              <a:t>应用注意事项</a:t>
            </a:r>
          </a:p>
        </p:txBody>
      </p:sp>
      <p:sp>
        <p:nvSpPr>
          <p:cNvPr id="3" name="内容占位符 2"/>
          <p:cNvSpPr>
            <a:spLocks noGrp="1"/>
          </p:cNvSpPr>
          <p:nvPr>
            <p:ph idx="1"/>
          </p:nvPr>
        </p:nvSpPr>
        <p:spPr/>
        <p:txBody>
          <a:bodyPr/>
          <a:lstStyle/>
          <a:p>
            <a:pPr>
              <a:buNone/>
            </a:pPr>
            <a:r>
              <a:rPr lang="en-US" altLang="zh-CN" sz="2800" b="0" dirty="0">
                <a:solidFill>
                  <a:schemeClr val="tx1"/>
                </a:solidFill>
                <a:latin typeface="宋体" pitchFamily="2" charset="-122"/>
                <a:ea typeface="宋体" pitchFamily="2" charset="-122"/>
              </a:rPr>
              <a:t>1</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ACK</a:t>
            </a:r>
            <a:r>
              <a:rPr lang="zh-CN" altLang="en-US" sz="2800" b="0" dirty="0">
                <a:solidFill>
                  <a:schemeClr val="tx1"/>
                </a:solidFill>
                <a:latin typeface="宋体" pitchFamily="2" charset="-122"/>
                <a:ea typeface="宋体" pitchFamily="2" charset="-122"/>
              </a:rPr>
              <a:t>与死机</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2</a:t>
            </a:r>
            <a:r>
              <a:rPr lang="zh-CN" altLang="en-US" sz="2800" b="0" dirty="0">
                <a:solidFill>
                  <a:schemeClr val="tx1"/>
                </a:solidFill>
                <a:latin typeface="宋体" pitchFamily="2" charset="-122"/>
                <a:ea typeface="宋体" pitchFamily="2" charset="-122"/>
              </a:rPr>
              <a:t>、帧间隔与正常通信</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3</a:t>
            </a:r>
            <a:r>
              <a:rPr lang="zh-CN" altLang="en-US" sz="2800" b="0" dirty="0">
                <a:solidFill>
                  <a:schemeClr val="tx1"/>
                </a:solidFill>
                <a:latin typeface="宋体" pitchFamily="2" charset="-122"/>
                <a:ea typeface="宋体" pitchFamily="2" charset="-122"/>
              </a:rPr>
              <a:t>、不是所有芯片都支持广播地址</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4</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7</a:t>
            </a:r>
            <a:r>
              <a:rPr lang="zh-CN" altLang="en-US" sz="2800" b="0" dirty="0">
                <a:solidFill>
                  <a:schemeClr val="tx1"/>
                </a:solidFill>
                <a:latin typeface="宋体" pitchFamily="2" charset="-122"/>
                <a:ea typeface="宋体" pitchFamily="2" charset="-122"/>
              </a:rPr>
              <a:t>位与</a:t>
            </a:r>
            <a:r>
              <a:rPr lang="en-US" altLang="zh-CN" sz="2800" b="0" dirty="0">
                <a:solidFill>
                  <a:schemeClr val="tx1"/>
                </a:solidFill>
                <a:latin typeface="宋体" pitchFamily="2" charset="-122"/>
                <a:ea typeface="宋体" pitchFamily="2" charset="-122"/>
              </a:rPr>
              <a:t>10</a:t>
            </a:r>
            <a:r>
              <a:rPr lang="zh-CN" altLang="en-US" sz="2800" b="0" dirty="0">
                <a:solidFill>
                  <a:schemeClr val="tx1"/>
                </a:solidFill>
                <a:latin typeface="宋体" pitchFamily="2" charset="-122"/>
                <a:ea typeface="宋体" pitchFamily="2" charset="-122"/>
              </a:rPr>
              <a:t>位地址</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5</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SCL</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SDA</a:t>
            </a:r>
            <a:r>
              <a:rPr lang="zh-CN" altLang="en-US" sz="2800" b="0" dirty="0">
                <a:solidFill>
                  <a:schemeClr val="tx1"/>
                </a:solidFill>
                <a:latin typeface="宋体" pitchFamily="2" charset="-122"/>
                <a:ea typeface="宋体" pitchFamily="2" charset="-122"/>
              </a:rPr>
              <a:t> 一定要开路输出</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6</a:t>
            </a:r>
            <a:r>
              <a:rPr lang="zh-CN" altLang="en-US" sz="2800" b="0" dirty="0">
                <a:solidFill>
                  <a:schemeClr val="tx1"/>
                </a:solidFill>
                <a:latin typeface="宋体" pitchFamily="2" charset="-122"/>
                <a:ea typeface="宋体" pitchFamily="2" charset="-122"/>
              </a:rPr>
              <a:t>、时钟速率与通信距离</a:t>
            </a:r>
            <a:endParaRPr lang="en-US" altLang="zh-CN" sz="2800" b="0" dirty="0">
              <a:solidFill>
                <a:schemeClr val="tx1"/>
              </a:solidFill>
              <a:latin typeface="宋体" pitchFamily="2" charset="-122"/>
              <a:ea typeface="宋体" pitchFamily="2" charset="-122"/>
            </a:endParaRPr>
          </a:p>
          <a:p>
            <a:pPr>
              <a:buNone/>
            </a:pPr>
            <a:r>
              <a:rPr lang="en-US" altLang="zh-CN" sz="2800" b="0" dirty="0">
                <a:solidFill>
                  <a:schemeClr val="tx1"/>
                </a:solidFill>
                <a:latin typeface="宋体" pitchFamily="2" charset="-122"/>
                <a:ea typeface="宋体" pitchFamily="2" charset="-122"/>
              </a:rPr>
              <a:t>7</a:t>
            </a:r>
            <a:r>
              <a:rPr lang="zh-CN" altLang="en-US" sz="2800" b="0" dirty="0">
                <a:solidFill>
                  <a:schemeClr val="tx1"/>
                </a:solidFill>
                <a:latin typeface="宋体" pitchFamily="2" charset="-122"/>
                <a:ea typeface="宋体" pitchFamily="2" charset="-122"/>
              </a:rPr>
              <a:t>、结束与复位</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162</a:t>
            </a:fld>
            <a:endParaRPr lang="en-US" altLang="zh-CN" b="1">
              <a:solidFill>
                <a:srgbClr val="FFFFFF"/>
              </a:solidFill>
            </a:endParaRPr>
          </a:p>
        </p:txBody>
      </p:sp>
    </p:spTree>
    <p:extLst>
      <p:ext uri="{BB962C8B-B14F-4D97-AF65-F5344CB8AC3E}">
        <p14:creationId xmlns:p14="http://schemas.microsoft.com/office/powerpoint/2010/main" val="2402927906"/>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a:t>
            </a:r>
            <a:r>
              <a:rPr lang="en-US" altLang="zh-CN" dirty="0">
                <a:latin typeface="宋体" pitchFamily="2" charset="-122"/>
                <a:ea typeface="宋体" pitchFamily="2" charset="-122"/>
              </a:rPr>
              <a:t>-</a:t>
            </a:r>
            <a:r>
              <a:rPr lang="zh-CN" altLang="en-US" b="0" dirty="0">
                <a:latin typeface="宋体" pitchFamily="2" charset="-122"/>
                <a:ea typeface="宋体" pitchFamily="2" charset="-122"/>
              </a:rPr>
              <a:t>通信</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相互通道</a:t>
            </a:r>
            <a:r>
              <a:rPr lang="en-US" altLang="zh-CN" b="0" dirty="0">
                <a:latin typeface="宋体" pitchFamily="2" charset="-122"/>
                <a:ea typeface="宋体" pitchFamily="2" charset="-122"/>
              </a:rPr>
              <a:t>)</a:t>
            </a:r>
            <a:endParaRPr lang="zh-CN" altLang="en-US" dirty="0"/>
          </a:p>
        </p:txBody>
      </p:sp>
      <p:sp>
        <p:nvSpPr>
          <p:cNvPr id="3" name="内容占位符 2"/>
          <p:cNvSpPr>
            <a:spLocks noGrp="1"/>
          </p:cNvSpPr>
          <p:nvPr>
            <p:ph idx="1"/>
          </p:nvPr>
        </p:nvSpPr>
        <p:spPr/>
        <p:txBody>
          <a:bodyPr/>
          <a:lstStyle/>
          <a:p>
            <a:r>
              <a:rPr lang="en-US" altLang="zh-CN" b="0" dirty="0">
                <a:solidFill>
                  <a:schemeClr val="tx1"/>
                </a:solidFill>
                <a:latin typeface="宋体" pitchFamily="2" charset="-122"/>
                <a:ea typeface="宋体" pitchFamily="2" charset="-122"/>
              </a:rPr>
              <a:t>UART</a:t>
            </a:r>
          </a:p>
          <a:p>
            <a:r>
              <a:rPr lang="en-US" altLang="zh-CN" b="0" dirty="0">
                <a:solidFill>
                  <a:schemeClr val="tx1"/>
                </a:solidFill>
                <a:latin typeface="宋体" pitchFamily="2" charset="-122"/>
                <a:ea typeface="宋体" pitchFamily="2" charset="-122"/>
              </a:rPr>
              <a:t>I2C</a:t>
            </a:r>
          </a:p>
          <a:p>
            <a:r>
              <a:rPr lang="en-US" altLang="zh-CN" b="0" dirty="0">
                <a:solidFill>
                  <a:srgbClr val="FF0000"/>
                </a:solidFill>
                <a:latin typeface="宋体" pitchFamily="2" charset="-122"/>
                <a:ea typeface="宋体" pitchFamily="2" charset="-122"/>
              </a:rPr>
              <a:t>SPI</a:t>
            </a:r>
          </a:p>
          <a:p>
            <a:r>
              <a:rPr lang="en-US" altLang="zh-CN" b="0" dirty="0">
                <a:solidFill>
                  <a:schemeClr val="tx1"/>
                </a:solidFill>
                <a:latin typeface="宋体" pitchFamily="2" charset="-122"/>
                <a:ea typeface="宋体" pitchFamily="2" charset="-122"/>
              </a:rPr>
              <a:t>1-WIRE(</a:t>
            </a:r>
            <a:r>
              <a:rPr lang="zh-CN" altLang="en-US" b="0" dirty="0">
                <a:solidFill>
                  <a:schemeClr val="tx1"/>
                </a:solidFill>
                <a:latin typeface="宋体" pitchFamily="2" charset="-122"/>
                <a:ea typeface="宋体" pitchFamily="2" charset="-122"/>
              </a:rPr>
              <a:t>单总线</a:t>
            </a:r>
            <a:r>
              <a:rPr lang="en-US" altLang="zh-CN" b="0" dirty="0">
                <a:solidFill>
                  <a:schemeClr val="tx1"/>
                </a:solidFill>
                <a:latin typeface="宋体" pitchFamily="2" charset="-122"/>
                <a:ea typeface="宋体" pitchFamily="2" charset="-122"/>
              </a:rPr>
              <a:t>)</a:t>
            </a:r>
            <a:endParaRPr lang="zh-CN" altLang="en-US" b="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dirty="0">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163</a:t>
            </a:fld>
            <a:endParaRPr lang="en-US" altLang="zh-CN" b="1" dirty="0">
              <a:solidFill>
                <a:srgbClr val="FFFFFF"/>
              </a:solidFill>
            </a:endParaRPr>
          </a:p>
        </p:txBody>
      </p:sp>
    </p:spTree>
    <p:extLst>
      <p:ext uri="{BB962C8B-B14F-4D97-AF65-F5344CB8AC3E}">
        <p14:creationId xmlns:p14="http://schemas.microsoft.com/office/powerpoint/2010/main" val="282207306"/>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rPr>
              <a:t>SPI </a:t>
            </a:r>
            <a:r>
              <a:rPr lang="zh-CN" altLang="en-US" b="0" dirty="0">
                <a:latin typeface="宋体" pitchFamily="2" charset="-122"/>
                <a:ea typeface="宋体" pitchFamily="2" charset="-122"/>
              </a:rPr>
              <a:t>串行外设接口总线</a:t>
            </a:r>
          </a:p>
        </p:txBody>
      </p:sp>
      <p:sp>
        <p:nvSpPr>
          <p:cNvPr id="3" name="内容占位符 2"/>
          <p:cNvSpPr>
            <a:spLocks noGrp="1"/>
          </p:cNvSpPr>
          <p:nvPr>
            <p:ph idx="1"/>
          </p:nvPr>
        </p:nvSpPr>
        <p:spPr/>
        <p:txBody>
          <a:bodyPr/>
          <a:lstStyle/>
          <a:p>
            <a:r>
              <a:rPr lang="en-US" altLang="zh-CN" sz="2400" b="0" dirty="0">
                <a:solidFill>
                  <a:schemeClr val="tx1"/>
                </a:solidFill>
                <a:latin typeface="宋体" pitchFamily="2" charset="-122"/>
                <a:ea typeface="宋体" pitchFamily="2" charset="-122"/>
              </a:rPr>
              <a:t>SPI</a:t>
            </a:r>
            <a:r>
              <a:rPr lang="zh-CN" altLang="en-US" sz="2400" b="0" dirty="0">
                <a:solidFill>
                  <a:schemeClr val="tx1"/>
                </a:solidFill>
                <a:latin typeface="宋体" pitchFamily="2" charset="-122"/>
                <a:ea typeface="宋体" pitchFamily="2" charset="-122"/>
              </a:rPr>
              <a:t>总线是</a:t>
            </a:r>
            <a:r>
              <a:rPr lang="en-US" altLang="zh-CN" sz="2400" b="0" dirty="0">
                <a:solidFill>
                  <a:schemeClr val="tx1"/>
                </a:solidFill>
                <a:latin typeface="宋体" pitchFamily="2" charset="-122"/>
                <a:ea typeface="宋体" pitchFamily="2" charset="-122"/>
              </a:rPr>
              <a:t>Motorola</a:t>
            </a:r>
            <a:r>
              <a:rPr lang="zh-CN" altLang="en-US" sz="2400" b="0" dirty="0">
                <a:solidFill>
                  <a:schemeClr val="tx1"/>
                </a:solidFill>
                <a:latin typeface="宋体" pitchFamily="2" charset="-122"/>
                <a:ea typeface="宋体" pitchFamily="2" charset="-122"/>
              </a:rPr>
              <a:t>公司推出的同步串行外设接口</a:t>
            </a: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它用于</a:t>
            </a:r>
            <a:r>
              <a:rPr lang="en-US" altLang="zh-CN" sz="2400" b="0" dirty="0">
                <a:solidFill>
                  <a:schemeClr val="tx1"/>
                </a:solidFill>
                <a:latin typeface="宋体" pitchFamily="2" charset="-122"/>
                <a:ea typeface="宋体" pitchFamily="2" charset="-122"/>
              </a:rPr>
              <a:t>MCU</a:t>
            </a:r>
            <a:r>
              <a:rPr lang="zh-CN" altLang="en-US" sz="2400" b="0" dirty="0">
                <a:solidFill>
                  <a:schemeClr val="tx1"/>
                </a:solidFill>
                <a:latin typeface="宋体" pitchFamily="2" charset="-122"/>
                <a:ea typeface="宋体" pitchFamily="2" charset="-122"/>
              </a:rPr>
              <a:t>与外设以串行方式进行通信</a:t>
            </a:r>
            <a:r>
              <a:rPr lang="en-US" altLang="zh-CN" sz="2400" b="0" dirty="0">
                <a:solidFill>
                  <a:schemeClr val="tx1"/>
                </a:solidFill>
                <a:latin typeface="宋体" pitchFamily="2" charset="-122"/>
                <a:ea typeface="宋体" pitchFamily="2" charset="-122"/>
              </a:rPr>
              <a:t>(8</a:t>
            </a:r>
            <a:r>
              <a:rPr lang="zh-CN" altLang="en-US" sz="2400" b="0" dirty="0">
                <a:solidFill>
                  <a:schemeClr val="tx1"/>
                </a:solidFill>
                <a:latin typeface="宋体" pitchFamily="2" charset="-122"/>
                <a:ea typeface="宋体" pitchFamily="2" charset="-122"/>
              </a:rPr>
              <a:t>位数据同时同步地被发送和接收</a:t>
            </a:r>
            <a:r>
              <a:rPr lang="en-US" altLang="zh-CN" sz="2400" b="0" dirty="0">
                <a:solidFill>
                  <a:schemeClr val="tx1"/>
                </a:solidFill>
                <a:latin typeface="宋体" pitchFamily="2" charset="-122"/>
                <a:ea typeface="宋体" pitchFamily="2" charset="-122"/>
              </a:rPr>
              <a:t>) , </a:t>
            </a:r>
            <a:r>
              <a:rPr lang="zh-CN" altLang="en-US" sz="2400" b="0" dirty="0">
                <a:solidFill>
                  <a:schemeClr val="tx1"/>
                </a:solidFill>
                <a:latin typeface="宋体" pitchFamily="2" charset="-122"/>
                <a:ea typeface="宋体" pitchFamily="2" charset="-122"/>
              </a:rPr>
              <a:t>系统可配置为主或从操作模式。</a:t>
            </a:r>
            <a:endParaRPr lang="en-US" altLang="zh-CN" sz="2400" b="0" dirty="0">
              <a:solidFill>
                <a:schemeClr val="tx1"/>
              </a:solidFill>
              <a:latin typeface="宋体" pitchFamily="2" charset="-122"/>
              <a:ea typeface="宋体" pitchFamily="2" charset="-122"/>
            </a:endParaRPr>
          </a:p>
          <a:p>
            <a:r>
              <a:rPr lang="zh-CN" altLang="en-US" sz="2400" b="0" dirty="0">
                <a:solidFill>
                  <a:schemeClr val="tx1"/>
                </a:solidFill>
                <a:latin typeface="宋体" pitchFamily="2" charset="-122"/>
                <a:ea typeface="宋体" pitchFamily="2" charset="-122"/>
              </a:rPr>
              <a:t>外围设备包括</a:t>
            </a:r>
            <a:r>
              <a:rPr lang="en-US" altLang="zh-CN" sz="2400" b="0" dirty="0">
                <a:solidFill>
                  <a:schemeClr val="tx1"/>
                </a:solidFill>
                <a:latin typeface="宋体" pitchFamily="2" charset="-122"/>
                <a:ea typeface="宋体" pitchFamily="2" charset="-122"/>
              </a:rPr>
              <a:t>LCD</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OLED </a:t>
            </a:r>
            <a:r>
              <a:rPr lang="zh-CN" altLang="en-US" sz="2400" b="0" dirty="0">
                <a:solidFill>
                  <a:schemeClr val="tx1"/>
                </a:solidFill>
                <a:latin typeface="宋体" pitchFamily="2" charset="-122"/>
                <a:ea typeface="宋体" pitchFamily="2" charset="-122"/>
              </a:rPr>
              <a:t>显示驱动器或</a:t>
            </a:r>
            <a:r>
              <a:rPr lang="en-US" altLang="zh-CN" sz="2400" b="0" dirty="0">
                <a:solidFill>
                  <a:schemeClr val="tx1"/>
                </a:solidFill>
                <a:latin typeface="宋体" pitchFamily="2" charset="-122"/>
                <a:ea typeface="宋体" pitchFamily="2" charset="-122"/>
              </a:rPr>
              <a:t>A/D </a:t>
            </a:r>
            <a:r>
              <a:rPr lang="zh-CN" altLang="en-US" sz="2400" b="0" dirty="0">
                <a:solidFill>
                  <a:schemeClr val="tx1"/>
                </a:solidFill>
                <a:latin typeface="宋体" pitchFamily="2" charset="-122"/>
                <a:ea typeface="宋体" pitchFamily="2" charset="-122"/>
              </a:rPr>
              <a:t>转换器、</a:t>
            </a:r>
            <a:r>
              <a:rPr lang="en-US" altLang="zh-CN" sz="2400" b="0" dirty="0">
                <a:solidFill>
                  <a:schemeClr val="tx1"/>
                </a:solidFill>
                <a:latin typeface="宋体" pitchFamily="2" charset="-122"/>
                <a:ea typeface="宋体" pitchFamily="2" charset="-122"/>
              </a:rPr>
              <a:t>FLASH</a:t>
            </a:r>
            <a:r>
              <a:rPr lang="zh-CN" altLang="en-US" sz="2400" b="0" dirty="0">
                <a:solidFill>
                  <a:schemeClr val="tx1"/>
                </a:solidFill>
                <a:latin typeface="宋体" pitchFamily="2" charset="-122"/>
                <a:ea typeface="宋体" pitchFamily="2" charset="-122"/>
              </a:rPr>
              <a:t>存储器、</a:t>
            </a:r>
            <a:r>
              <a:rPr lang="en-US" altLang="zh-CN" sz="2400" b="0" dirty="0">
                <a:solidFill>
                  <a:schemeClr val="tx1"/>
                </a:solidFill>
                <a:latin typeface="宋体" pitchFamily="2" charset="-122"/>
                <a:ea typeface="宋体" pitchFamily="2" charset="-122"/>
              </a:rPr>
              <a:t>RF</a:t>
            </a:r>
            <a:r>
              <a:rPr lang="zh-CN" altLang="en-US" sz="2400" b="0" dirty="0">
                <a:solidFill>
                  <a:schemeClr val="tx1"/>
                </a:solidFill>
                <a:latin typeface="宋体" pitchFamily="2" charset="-122"/>
                <a:ea typeface="宋体" pitchFamily="2" charset="-122"/>
              </a:rPr>
              <a:t>等。</a:t>
            </a:r>
            <a:endParaRPr lang="en-US" altLang="zh-CN" sz="2400" b="0" dirty="0">
              <a:solidFill>
                <a:schemeClr val="tx1"/>
              </a:solidFill>
              <a:latin typeface="宋体" pitchFamily="2" charset="-122"/>
              <a:ea typeface="宋体" pitchFamily="2" charset="-122"/>
            </a:endParaRPr>
          </a:p>
          <a:p>
            <a:r>
              <a:rPr lang="en-US" altLang="zh-CN" sz="2400" b="0" dirty="0">
                <a:solidFill>
                  <a:schemeClr val="tx1"/>
                </a:solidFill>
                <a:latin typeface="宋体" pitchFamily="2" charset="-122"/>
                <a:ea typeface="宋体" pitchFamily="2" charset="-122"/>
              </a:rPr>
              <a:t>SPI</a:t>
            </a:r>
            <a:r>
              <a:rPr lang="zh-CN" altLang="en-US" sz="2400" b="0" dirty="0">
                <a:solidFill>
                  <a:schemeClr val="tx1"/>
                </a:solidFill>
                <a:latin typeface="宋体" pitchFamily="2" charset="-122"/>
                <a:ea typeface="宋体" pitchFamily="2" charset="-122"/>
              </a:rPr>
              <a:t>需</a:t>
            </a:r>
            <a:r>
              <a:rPr lang="en-US" altLang="zh-CN" sz="2400" b="0" dirty="0">
                <a:solidFill>
                  <a:schemeClr val="tx1"/>
                </a:solidFill>
                <a:latin typeface="宋体" pitchFamily="2" charset="-122"/>
                <a:ea typeface="宋体" pitchFamily="2" charset="-122"/>
              </a:rPr>
              <a:t>4</a:t>
            </a:r>
            <a:r>
              <a:rPr lang="zh-CN" altLang="en-US" sz="2400" b="0" dirty="0">
                <a:solidFill>
                  <a:schemeClr val="tx1"/>
                </a:solidFill>
                <a:latin typeface="宋体" pitchFamily="2" charset="-122"/>
                <a:ea typeface="宋体" pitchFamily="2" charset="-122"/>
              </a:rPr>
              <a:t>条线</a:t>
            </a:r>
            <a:r>
              <a:rPr lang="en-US" altLang="zh-CN" sz="2400" b="0" dirty="0">
                <a:solidFill>
                  <a:schemeClr val="tx1"/>
                </a:solidFill>
                <a:latin typeface="宋体" pitchFamily="2" charset="-122"/>
                <a:ea typeface="宋体" pitchFamily="2" charset="-122"/>
              </a:rPr>
              <a:t>: </a:t>
            </a:r>
          </a:p>
          <a:p>
            <a:pPr>
              <a:buNone/>
            </a:pP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串行时钟线</a:t>
            </a:r>
            <a:r>
              <a:rPr lang="en-US" altLang="zh-CN" sz="2400" b="0" dirty="0">
                <a:solidFill>
                  <a:schemeClr val="tx1"/>
                </a:solidFill>
                <a:latin typeface="宋体" pitchFamily="2" charset="-122"/>
                <a:ea typeface="宋体" pitchFamily="2" charset="-122"/>
              </a:rPr>
              <a:t>(</a:t>
            </a:r>
            <a:r>
              <a:rPr lang="en-US" altLang="zh-CN" sz="2400" dirty="0">
                <a:solidFill>
                  <a:srgbClr val="FF0000"/>
                </a:solidFill>
                <a:latin typeface="宋体" pitchFamily="2" charset="-122"/>
                <a:ea typeface="宋体" pitchFamily="2" charset="-122"/>
              </a:rPr>
              <a:t>SCK</a:t>
            </a:r>
            <a:r>
              <a:rPr lang="en-US" altLang="zh-CN" sz="2400" b="0" dirty="0">
                <a:solidFill>
                  <a:schemeClr val="tx1"/>
                </a:solidFill>
                <a:latin typeface="宋体" pitchFamily="2" charset="-122"/>
                <a:ea typeface="宋体" pitchFamily="2" charset="-122"/>
              </a:rPr>
              <a:t>)</a:t>
            </a:r>
          </a:p>
          <a:p>
            <a:pPr>
              <a:buNone/>
            </a:pP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主机输入</a:t>
            </a: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从机输出数据线</a:t>
            </a:r>
            <a:r>
              <a:rPr lang="en-US" altLang="zh-CN" sz="2400" dirty="0">
                <a:solidFill>
                  <a:srgbClr val="FF0000"/>
                </a:solidFill>
                <a:latin typeface="宋体" pitchFamily="2" charset="-122"/>
                <a:ea typeface="宋体" pitchFamily="2" charset="-122"/>
              </a:rPr>
              <a:t>MISO</a:t>
            </a:r>
            <a:endParaRPr lang="en-US" altLang="zh-CN" sz="2400" b="0" dirty="0">
              <a:solidFill>
                <a:schemeClr val="tx1"/>
              </a:solidFill>
              <a:latin typeface="宋体" pitchFamily="2" charset="-122"/>
              <a:ea typeface="宋体" pitchFamily="2" charset="-122"/>
            </a:endParaRPr>
          </a:p>
          <a:p>
            <a:pPr>
              <a:buNone/>
            </a:pP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主机输出</a:t>
            </a: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从机输入数据线</a:t>
            </a:r>
            <a:r>
              <a:rPr lang="en-US" altLang="zh-CN" sz="2400" dirty="0">
                <a:solidFill>
                  <a:srgbClr val="FF0000"/>
                </a:solidFill>
                <a:latin typeface="宋体" pitchFamily="2" charset="-122"/>
                <a:ea typeface="宋体" pitchFamily="2" charset="-122"/>
              </a:rPr>
              <a:t>MOSI</a:t>
            </a:r>
            <a:r>
              <a:rPr lang="en-US" altLang="zh-CN" sz="2400" b="0" dirty="0">
                <a:solidFill>
                  <a:schemeClr val="tx1"/>
                </a:solidFill>
                <a:latin typeface="宋体" pitchFamily="2" charset="-122"/>
                <a:ea typeface="宋体" pitchFamily="2" charset="-122"/>
              </a:rPr>
              <a:t> </a:t>
            </a:r>
          </a:p>
          <a:p>
            <a:pPr>
              <a:buNone/>
            </a:pP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低电平有效的从机选择线</a:t>
            </a:r>
            <a:r>
              <a:rPr lang="en-US" altLang="zh-CN" sz="2400" dirty="0">
                <a:solidFill>
                  <a:srgbClr val="FF0000"/>
                </a:solidFill>
                <a:latin typeface="宋体" pitchFamily="2" charset="-122"/>
                <a:ea typeface="宋体" pitchFamily="2" charset="-122"/>
              </a:rPr>
              <a:t>CS(SS)</a:t>
            </a:r>
            <a:r>
              <a:rPr lang="zh-CN" altLang="en-US" sz="2400" b="0" dirty="0">
                <a:solidFill>
                  <a:schemeClr val="tx1"/>
                </a:solidFill>
                <a:latin typeface="宋体" pitchFamily="2" charset="-122"/>
                <a:ea typeface="宋体" pitchFamily="2" charset="-122"/>
              </a:rPr>
              <a:t>。</a:t>
            </a:r>
            <a:endParaRPr lang="en-US" altLang="zh-CN" sz="2400" b="0" dirty="0">
              <a:solidFill>
                <a:schemeClr val="tx1"/>
              </a:solidFill>
              <a:latin typeface="宋体" pitchFamily="2" charset="-122"/>
              <a:ea typeface="宋体" pitchFamily="2" charset="-122"/>
            </a:endParaRPr>
          </a:p>
          <a:p>
            <a:r>
              <a:rPr lang="en-US" altLang="zh-CN" sz="2400" b="0" dirty="0">
                <a:solidFill>
                  <a:schemeClr val="tx1"/>
                </a:solidFill>
                <a:latin typeface="宋体" pitchFamily="2" charset="-122"/>
                <a:ea typeface="宋体" pitchFamily="2" charset="-122"/>
              </a:rPr>
              <a:t>SPI</a:t>
            </a:r>
            <a:r>
              <a:rPr lang="zh-CN" altLang="en-US" sz="2400" b="0" dirty="0">
                <a:solidFill>
                  <a:srgbClr val="FF0000"/>
                </a:solidFill>
                <a:latin typeface="宋体" pitchFamily="2" charset="-122"/>
                <a:ea typeface="宋体" pitchFamily="2" charset="-122"/>
              </a:rPr>
              <a:t>最高速率可达</a:t>
            </a:r>
            <a:r>
              <a:rPr lang="en-US" altLang="zh-CN" sz="2400" b="0" dirty="0">
                <a:solidFill>
                  <a:srgbClr val="FF0000"/>
                </a:solidFill>
                <a:latin typeface="宋体" pitchFamily="2" charset="-122"/>
                <a:ea typeface="宋体" pitchFamily="2" charset="-122"/>
              </a:rPr>
              <a:t>5 Mb/ s</a:t>
            </a:r>
            <a:endParaRPr lang="zh-CN" altLang="en-US" sz="2400" b="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164</a:t>
            </a:fld>
            <a:endParaRPr lang="en-US" altLang="zh-CN" b="1">
              <a:solidFill>
                <a:srgbClr val="FFFFFF"/>
              </a:solidFill>
            </a:endParaRPr>
          </a:p>
        </p:txBody>
      </p:sp>
    </p:spTree>
    <p:extLst>
      <p:ext uri="{BB962C8B-B14F-4D97-AF65-F5344CB8AC3E}">
        <p14:creationId xmlns:p14="http://schemas.microsoft.com/office/powerpoint/2010/main" val="4146462179"/>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rPr>
              <a:t>SPI </a:t>
            </a:r>
            <a:r>
              <a:rPr lang="zh-CN" altLang="en-US" b="0" dirty="0">
                <a:latin typeface="宋体" pitchFamily="2" charset="-122"/>
                <a:ea typeface="宋体" pitchFamily="2" charset="-122"/>
              </a:rPr>
              <a:t>总线系统的组成</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165</a:t>
            </a:fld>
            <a:endParaRPr lang="en-US" altLang="zh-CN" b="1">
              <a:solidFill>
                <a:srgbClr val="FFFFFF"/>
              </a:solidFill>
            </a:endParaRPr>
          </a:p>
        </p:txBody>
      </p:sp>
      <p:pic>
        <p:nvPicPr>
          <p:cNvPr id="30722" name="Picture 2"/>
          <p:cNvPicPr>
            <a:picLocks noGrp="1" noChangeAspect="1" noChangeArrowheads="1"/>
          </p:cNvPicPr>
          <p:nvPr>
            <p:ph idx="1"/>
          </p:nvPr>
        </p:nvPicPr>
        <p:blipFill>
          <a:blip r:embed="rId2" cstate="print"/>
          <a:srcRect/>
          <a:stretch>
            <a:fillRect/>
          </a:stretch>
        </p:blipFill>
        <p:spPr bwMode="auto">
          <a:xfrm>
            <a:off x="1703388" y="2008681"/>
            <a:ext cx="8856662" cy="3561364"/>
          </a:xfrm>
          <a:prstGeom prst="rect">
            <a:avLst/>
          </a:prstGeom>
          <a:noFill/>
          <a:ln w="9525">
            <a:noFill/>
            <a:miter lim="800000"/>
            <a:headEnd/>
            <a:tailEnd/>
          </a:ln>
        </p:spPr>
      </p:pic>
    </p:spTree>
    <p:extLst>
      <p:ext uri="{BB962C8B-B14F-4D97-AF65-F5344CB8AC3E}">
        <p14:creationId xmlns:p14="http://schemas.microsoft.com/office/powerpoint/2010/main" val="48726142"/>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rPr>
              <a:t>SPI </a:t>
            </a:r>
            <a:r>
              <a:rPr lang="zh-CN" altLang="en-US" b="0" dirty="0">
                <a:latin typeface="宋体" pitchFamily="2" charset="-122"/>
                <a:ea typeface="宋体" pitchFamily="2" charset="-122"/>
              </a:rPr>
              <a:t>总线时序</a:t>
            </a:r>
            <a:endParaRPr lang="zh-CN" altLang="en-US" dirty="0"/>
          </a:p>
        </p:txBody>
      </p:sp>
      <p:sp>
        <p:nvSpPr>
          <p:cNvPr id="3" name="内容占位符 2"/>
          <p:cNvSpPr>
            <a:spLocks noGrp="1"/>
          </p:cNvSpPr>
          <p:nvPr>
            <p:ph idx="1"/>
          </p:nvPr>
        </p:nvSpPr>
        <p:spPr/>
        <p:txBody>
          <a:bodyPr/>
          <a:lstStyle/>
          <a:p>
            <a:r>
              <a:rPr lang="zh-CN" altLang="en-US" sz="2800" b="0" dirty="0">
                <a:solidFill>
                  <a:schemeClr val="tx1"/>
                </a:solidFill>
                <a:latin typeface="宋体" pitchFamily="2" charset="-122"/>
                <a:ea typeface="宋体" pitchFamily="2" charset="-122"/>
              </a:rPr>
              <a:t>当</a:t>
            </a:r>
            <a:r>
              <a:rPr lang="en-US" altLang="zh-CN" sz="2800" b="0" dirty="0">
                <a:solidFill>
                  <a:schemeClr val="tx1"/>
                </a:solidFill>
                <a:latin typeface="宋体" pitchFamily="2" charset="-122"/>
                <a:ea typeface="宋体" pitchFamily="2" charset="-122"/>
              </a:rPr>
              <a:t>SPI</a:t>
            </a:r>
            <a:r>
              <a:rPr lang="zh-CN" altLang="en-US" sz="2800" b="0" dirty="0">
                <a:solidFill>
                  <a:schemeClr val="tx1"/>
                </a:solidFill>
                <a:latin typeface="宋体" pitchFamily="2" charset="-122"/>
                <a:ea typeface="宋体" pitchFamily="2" charset="-122"/>
              </a:rPr>
              <a:t>工作时</a:t>
            </a:r>
            <a:r>
              <a:rPr lang="en-US" altLang="zh-CN" sz="2800" b="0" dirty="0">
                <a:solidFill>
                  <a:schemeClr val="tx1"/>
                </a:solidFill>
                <a:latin typeface="宋体" pitchFamily="2" charset="-122"/>
                <a:ea typeface="宋体" pitchFamily="2" charset="-122"/>
              </a:rPr>
              <a:t>, </a:t>
            </a:r>
            <a:r>
              <a:rPr lang="zh-CN" altLang="en-US" sz="2800" b="0" dirty="0">
                <a:solidFill>
                  <a:schemeClr val="tx1"/>
                </a:solidFill>
                <a:latin typeface="宋体" pitchFamily="2" charset="-122"/>
                <a:ea typeface="宋体" pitchFamily="2" charset="-122"/>
              </a:rPr>
              <a:t>高位在前</a:t>
            </a:r>
          </a:p>
          <a:p>
            <a:r>
              <a:rPr lang="en-US" altLang="zh-CN" sz="2800" b="0" dirty="0">
                <a:solidFill>
                  <a:srgbClr val="FF0000"/>
                </a:solidFill>
                <a:latin typeface="宋体" pitchFamily="2" charset="-122"/>
                <a:ea typeface="宋体" pitchFamily="2" charset="-122"/>
              </a:rPr>
              <a:t>SPI</a:t>
            </a:r>
            <a:r>
              <a:rPr lang="zh-CN" altLang="en-US" sz="2800" b="0" dirty="0">
                <a:solidFill>
                  <a:srgbClr val="FF0000"/>
                </a:solidFill>
                <a:latin typeface="宋体" pitchFamily="2" charset="-122"/>
                <a:ea typeface="宋体" pitchFamily="2" charset="-122"/>
              </a:rPr>
              <a:t>总线</a:t>
            </a:r>
            <a:r>
              <a:rPr lang="zh-CN" altLang="en-US" sz="2800" b="0" dirty="0">
                <a:solidFill>
                  <a:schemeClr val="tx1"/>
                </a:solidFill>
                <a:latin typeface="宋体" pitchFamily="2" charset="-122"/>
                <a:ea typeface="宋体" pitchFamily="2" charset="-122"/>
              </a:rPr>
              <a:t>典型时序图如图所示</a:t>
            </a:r>
            <a:endParaRPr lang="zh-CN" altLang="en-US" sz="2800"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166</a:t>
            </a:fld>
            <a:endParaRPr lang="en-US" altLang="zh-CN" b="1">
              <a:solidFill>
                <a:srgbClr val="FFFFFF"/>
              </a:solidFill>
            </a:endParaRPr>
          </a:p>
        </p:txBody>
      </p:sp>
      <p:pic>
        <p:nvPicPr>
          <p:cNvPr id="31746" name="Picture 2"/>
          <p:cNvPicPr>
            <a:picLocks noChangeAspect="1" noChangeArrowheads="1"/>
          </p:cNvPicPr>
          <p:nvPr/>
        </p:nvPicPr>
        <p:blipFill>
          <a:blip r:embed="rId2" cstate="print"/>
          <a:srcRect/>
          <a:stretch>
            <a:fillRect/>
          </a:stretch>
        </p:blipFill>
        <p:spPr bwMode="auto">
          <a:xfrm>
            <a:off x="1775520" y="2348880"/>
            <a:ext cx="8640960" cy="3821120"/>
          </a:xfrm>
          <a:prstGeom prst="rect">
            <a:avLst/>
          </a:prstGeom>
          <a:noFill/>
          <a:ln w="9525">
            <a:noFill/>
            <a:miter lim="800000"/>
            <a:headEnd/>
            <a:tailEnd/>
          </a:ln>
        </p:spPr>
      </p:pic>
    </p:spTree>
    <p:extLst>
      <p:ext uri="{BB962C8B-B14F-4D97-AF65-F5344CB8AC3E}">
        <p14:creationId xmlns:p14="http://schemas.microsoft.com/office/powerpoint/2010/main" val="631193896"/>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用</a:t>
            </a:r>
            <a:r>
              <a:rPr lang="en-US" altLang="zh-CN" b="0" dirty="0">
                <a:latin typeface="宋体" pitchFamily="2" charset="-122"/>
                <a:ea typeface="宋体" pitchFamily="2" charset="-122"/>
              </a:rPr>
              <a:t>GPIO</a:t>
            </a:r>
            <a:r>
              <a:rPr lang="zh-CN" altLang="en-US" b="0" dirty="0">
                <a:latin typeface="宋体" pitchFamily="2" charset="-122"/>
                <a:ea typeface="宋体" pitchFamily="2" charset="-122"/>
              </a:rPr>
              <a:t>口线模拟</a:t>
            </a:r>
            <a:r>
              <a:rPr lang="en-US" altLang="zh-CN" b="0" dirty="0">
                <a:latin typeface="宋体" pitchFamily="2" charset="-122"/>
                <a:ea typeface="宋体" pitchFamily="2" charset="-122"/>
              </a:rPr>
              <a:t>SPI </a:t>
            </a:r>
            <a:r>
              <a:rPr lang="zh-CN" altLang="en-US" b="0" dirty="0">
                <a:latin typeface="宋体" pitchFamily="2" charset="-122"/>
                <a:ea typeface="宋体" pitchFamily="2" charset="-122"/>
              </a:rPr>
              <a:t>操作</a:t>
            </a:r>
          </a:p>
        </p:txBody>
      </p:sp>
      <p:sp>
        <p:nvSpPr>
          <p:cNvPr id="3" name="内容占位符 2"/>
          <p:cNvSpPr>
            <a:spLocks noGrp="1"/>
          </p:cNvSpPr>
          <p:nvPr>
            <p:ph idx="1"/>
          </p:nvPr>
        </p:nvSpPr>
        <p:spPr/>
        <p:txBody>
          <a:bodyPr/>
          <a:lstStyle/>
          <a:p>
            <a:r>
              <a:rPr lang="zh-CN" altLang="en-US" b="0" dirty="0">
                <a:solidFill>
                  <a:schemeClr val="tx1"/>
                </a:solidFill>
                <a:latin typeface="宋体" pitchFamily="2" charset="-122"/>
                <a:ea typeface="宋体" pitchFamily="2" charset="-122"/>
              </a:rPr>
              <a:t>对于没有</a:t>
            </a:r>
            <a:r>
              <a:rPr lang="en-US" altLang="zh-CN" b="0" dirty="0">
                <a:solidFill>
                  <a:schemeClr val="tx1"/>
                </a:solidFill>
                <a:latin typeface="宋体" pitchFamily="2" charset="-122"/>
                <a:ea typeface="宋体" pitchFamily="2" charset="-122"/>
              </a:rPr>
              <a:t>SPI </a:t>
            </a:r>
            <a:r>
              <a:rPr lang="zh-CN" altLang="en-US" b="0" dirty="0">
                <a:solidFill>
                  <a:schemeClr val="tx1"/>
                </a:solidFill>
                <a:latin typeface="宋体" pitchFamily="2" charset="-122"/>
                <a:ea typeface="宋体" pitchFamily="2" charset="-122"/>
              </a:rPr>
              <a:t>接口的</a:t>
            </a:r>
            <a:r>
              <a:rPr lang="en-US" altLang="zh-CN" b="0" dirty="0">
                <a:solidFill>
                  <a:schemeClr val="tx1"/>
                </a:solidFill>
                <a:latin typeface="宋体" pitchFamily="2" charset="-122"/>
                <a:ea typeface="宋体" pitchFamily="2" charset="-122"/>
              </a:rPr>
              <a:t>MCU</a:t>
            </a:r>
            <a:r>
              <a:rPr lang="zh-CN" altLang="en-US" b="0" dirty="0">
                <a:solidFill>
                  <a:schemeClr val="tx1"/>
                </a:solidFill>
                <a:latin typeface="宋体" pitchFamily="2" charset="-122"/>
                <a:ea typeface="宋体" pitchFamily="2" charset="-122"/>
              </a:rPr>
              <a:t>来说</a:t>
            </a:r>
            <a:r>
              <a:rPr lang="en-US" altLang="zh-CN" b="0" dirty="0">
                <a:solidFill>
                  <a:schemeClr val="tx1"/>
                </a:solidFill>
                <a:latin typeface="宋体" pitchFamily="2" charset="-122"/>
                <a:ea typeface="宋体" pitchFamily="2" charset="-122"/>
              </a:rPr>
              <a:t>, </a:t>
            </a:r>
            <a:r>
              <a:rPr lang="zh-CN" altLang="en-US" b="0" dirty="0">
                <a:solidFill>
                  <a:schemeClr val="tx1"/>
                </a:solidFill>
                <a:latin typeface="宋体" pitchFamily="2" charset="-122"/>
                <a:ea typeface="宋体" pitchFamily="2" charset="-122"/>
              </a:rPr>
              <a:t>可使用软件来模拟</a:t>
            </a:r>
            <a:r>
              <a:rPr lang="en-US" altLang="zh-CN" b="0" dirty="0">
                <a:solidFill>
                  <a:schemeClr val="tx1"/>
                </a:solidFill>
                <a:latin typeface="宋体" pitchFamily="2" charset="-122"/>
                <a:ea typeface="宋体" pitchFamily="2" charset="-122"/>
              </a:rPr>
              <a:t>SPI </a:t>
            </a:r>
            <a:r>
              <a:rPr lang="zh-CN" altLang="en-US" b="0" dirty="0">
                <a:solidFill>
                  <a:schemeClr val="tx1"/>
                </a:solidFill>
                <a:latin typeface="宋体" pitchFamily="2" charset="-122"/>
                <a:ea typeface="宋体" pitchFamily="2" charset="-122"/>
              </a:rPr>
              <a:t>的操作</a:t>
            </a:r>
            <a:r>
              <a:rPr lang="en-US" altLang="zh-CN" b="0" dirty="0">
                <a:solidFill>
                  <a:schemeClr val="tx1"/>
                </a:solidFill>
                <a:latin typeface="宋体" pitchFamily="2" charset="-122"/>
                <a:ea typeface="宋体" pitchFamily="2" charset="-122"/>
              </a:rPr>
              <a:t>, </a:t>
            </a:r>
            <a:r>
              <a:rPr lang="zh-CN" altLang="en-US" b="0" dirty="0">
                <a:solidFill>
                  <a:schemeClr val="tx1"/>
                </a:solidFill>
                <a:latin typeface="宋体" pitchFamily="2" charset="-122"/>
                <a:ea typeface="宋体" pitchFamily="2" charset="-122"/>
              </a:rPr>
              <a:t>包括串行时钟、数据输入和输出。</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167</a:t>
            </a:fld>
            <a:endParaRPr lang="en-US" altLang="zh-CN" b="1">
              <a:solidFill>
                <a:srgbClr val="FFFFFF"/>
              </a:solidFill>
            </a:endParaRPr>
          </a:p>
        </p:txBody>
      </p:sp>
    </p:spTree>
    <p:extLst>
      <p:ext uri="{BB962C8B-B14F-4D97-AF65-F5344CB8AC3E}">
        <p14:creationId xmlns:p14="http://schemas.microsoft.com/office/powerpoint/2010/main" val="1897122054"/>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SPI</a:t>
            </a:r>
            <a:r>
              <a:rPr lang="zh-CN" altLang="en-US" b="0" dirty="0"/>
              <a:t> 注意事项</a:t>
            </a:r>
          </a:p>
        </p:txBody>
      </p:sp>
      <p:sp>
        <p:nvSpPr>
          <p:cNvPr id="3" name="内容占位符 2"/>
          <p:cNvSpPr>
            <a:spLocks noGrp="1"/>
          </p:cNvSpPr>
          <p:nvPr>
            <p:ph idx="1"/>
          </p:nvPr>
        </p:nvSpPr>
        <p:spPr/>
        <p:txBody>
          <a:bodyPr/>
          <a:lstStyle/>
          <a:p>
            <a:r>
              <a:rPr lang="zh-CN" altLang="en-US" b="0" dirty="0">
                <a:solidFill>
                  <a:srgbClr val="FF0000"/>
                </a:solidFill>
                <a:latin typeface="宋体" pitchFamily="2" charset="-122"/>
                <a:ea typeface="宋体" pitchFamily="2" charset="-122"/>
              </a:rPr>
              <a:t>对于不同的串行接口外围芯片</a:t>
            </a:r>
            <a:r>
              <a:rPr lang="en-US" altLang="zh-CN" b="0" dirty="0">
                <a:solidFill>
                  <a:srgbClr val="FF0000"/>
                </a:solidFill>
                <a:latin typeface="宋体" pitchFamily="2" charset="-122"/>
                <a:ea typeface="宋体" pitchFamily="2" charset="-122"/>
              </a:rPr>
              <a:t>, </a:t>
            </a:r>
            <a:r>
              <a:rPr lang="zh-CN" altLang="en-US" b="0" dirty="0">
                <a:solidFill>
                  <a:srgbClr val="FF0000"/>
                </a:solidFill>
                <a:latin typeface="宋体" pitchFamily="2" charset="-122"/>
                <a:ea typeface="宋体" pitchFamily="2" charset="-122"/>
              </a:rPr>
              <a:t>它们的时钟时序是不同的</a:t>
            </a:r>
            <a:r>
              <a:rPr lang="zh-CN" altLang="en-US" b="0" dirty="0">
                <a:solidFill>
                  <a:schemeClr val="tx1"/>
                </a:solidFill>
                <a:latin typeface="宋体" pitchFamily="2" charset="-122"/>
                <a:ea typeface="宋体" pitchFamily="2" charset="-122"/>
              </a:rPr>
              <a:t>。</a:t>
            </a:r>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168</a:t>
            </a:fld>
            <a:endParaRPr lang="en-US" altLang="zh-CN" b="1">
              <a:solidFill>
                <a:srgbClr val="FFFFFF"/>
              </a:solidFill>
            </a:endParaRPr>
          </a:p>
        </p:txBody>
      </p:sp>
    </p:spTree>
    <p:extLst>
      <p:ext uri="{BB962C8B-B14F-4D97-AF65-F5344CB8AC3E}">
        <p14:creationId xmlns:p14="http://schemas.microsoft.com/office/powerpoint/2010/main" val="2127900748"/>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a:t>
            </a:r>
            <a:r>
              <a:rPr lang="en-US" altLang="zh-CN" dirty="0">
                <a:latin typeface="宋体" pitchFamily="2" charset="-122"/>
                <a:ea typeface="宋体" pitchFamily="2" charset="-122"/>
              </a:rPr>
              <a:t>-</a:t>
            </a:r>
            <a:r>
              <a:rPr lang="zh-CN" altLang="en-US" b="0" dirty="0">
                <a:latin typeface="宋体" pitchFamily="2" charset="-122"/>
                <a:ea typeface="宋体" pitchFamily="2" charset="-122"/>
              </a:rPr>
              <a:t>通信</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相互通道</a:t>
            </a:r>
            <a:r>
              <a:rPr lang="en-US" altLang="zh-CN" b="0" dirty="0">
                <a:latin typeface="宋体" pitchFamily="2" charset="-122"/>
                <a:ea typeface="宋体" pitchFamily="2" charset="-122"/>
              </a:rPr>
              <a:t>)</a:t>
            </a:r>
            <a:endParaRPr lang="zh-CN" altLang="en-US" dirty="0"/>
          </a:p>
        </p:txBody>
      </p:sp>
      <p:sp>
        <p:nvSpPr>
          <p:cNvPr id="3" name="内容占位符 2"/>
          <p:cNvSpPr>
            <a:spLocks noGrp="1"/>
          </p:cNvSpPr>
          <p:nvPr>
            <p:ph idx="1"/>
          </p:nvPr>
        </p:nvSpPr>
        <p:spPr/>
        <p:txBody>
          <a:bodyPr/>
          <a:lstStyle/>
          <a:p>
            <a:r>
              <a:rPr lang="en-US" altLang="zh-CN" b="0" dirty="0">
                <a:solidFill>
                  <a:schemeClr val="tx1"/>
                </a:solidFill>
                <a:latin typeface="宋体" pitchFamily="2" charset="-122"/>
                <a:ea typeface="宋体" pitchFamily="2" charset="-122"/>
              </a:rPr>
              <a:t>UART</a:t>
            </a:r>
          </a:p>
          <a:p>
            <a:r>
              <a:rPr lang="en-US" altLang="zh-CN" b="0" dirty="0">
                <a:solidFill>
                  <a:schemeClr val="tx1"/>
                </a:solidFill>
                <a:latin typeface="宋体" pitchFamily="2" charset="-122"/>
                <a:ea typeface="宋体" pitchFamily="2" charset="-122"/>
              </a:rPr>
              <a:t>I2C</a:t>
            </a:r>
          </a:p>
          <a:p>
            <a:r>
              <a:rPr lang="en-US" altLang="zh-CN" b="0" dirty="0">
                <a:solidFill>
                  <a:schemeClr val="tx1"/>
                </a:solidFill>
                <a:latin typeface="宋体" pitchFamily="2" charset="-122"/>
                <a:ea typeface="宋体" pitchFamily="2" charset="-122"/>
              </a:rPr>
              <a:t>SPI</a:t>
            </a:r>
          </a:p>
          <a:p>
            <a:r>
              <a:rPr lang="en-US" altLang="zh-CN" b="0" dirty="0">
                <a:solidFill>
                  <a:srgbClr val="FF0000"/>
                </a:solidFill>
                <a:latin typeface="宋体" pitchFamily="2" charset="-122"/>
                <a:ea typeface="宋体" pitchFamily="2" charset="-122"/>
              </a:rPr>
              <a:t>1-WIRE(</a:t>
            </a:r>
            <a:r>
              <a:rPr lang="zh-CN" altLang="en-US" b="0" dirty="0">
                <a:solidFill>
                  <a:srgbClr val="FF0000"/>
                </a:solidFill>
                <a:latin typeface="宋体" pitchFamily="2" charset="-122"/>
                <a:ea typeface="宋体" pitchFamily="2" charset="-122"/>
              </a:rPr>
              <a:t>单总线</a:t>
            </a:r>
            <a:r>
              <a:rPr lang="en-US" altLang="zh-CN" b="0" dirty="0">
                <a:solidFill>
                  <a:srgbClr val="FF0000"/>
                </a:solidFill>
                <a:latin typeface="宋体" pitchFamily="2" charset="-122"/>
                <a:ea typeface="宋体" pitchFamily="2" charset="-122"/>
              </a:rPr>
              <a:t>)</a:t>
            </a:r>
            <a:endParaRPr lang="zh-CN" altLang="en-US" b="0" dirty="0">
              <a:solidFill>
                <a:srgbClr val="FF0000"/>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dirty="0">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169</a:t>
            </a:fld>
            <a:endParaRPr lang="en-US" altLang="zh-CN" b="1" dirty="0">
              <a:solidFill>
                <a:srgbClr val="FFFFFF"/>
              </a:solidFill>
            </a:endParaRPr>
          </a:p>
        </p:txBody>
      </p:sp>
    </p:spTree>
    <p:extLst>
      <p:ext uri="{BB962C8B-B14F-4D97-AF65-F5344CB8AC3E}">
        <p14:creationId xmlns:p14="http://schemas.microsoft.com/office/powerpoint/2010/main" val="117601393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EC10FE03-FA0F-42F8-9A3F-567A036992A3}"/>
              </a:ext>
            </a:extLst>
          </p:cNvPr>
          <p:cNvSpPr>
            <a:spLocks noGrp="1" noChangeArrowheads="1"/>
          </p:cNvSpPr>
          <p:nvPr>
            <p:ph type="title"/>
          </p:nvPr>
        </p:nvSpPr>
        <p:spPr/>
        <p:txBody>
          <a:bodyPr/>
          <a:lstStyle/>
          <a:p>
            <a:r>
              <a:rPr lang="zh-CN" altLang="en-US">
                <a:latin typeface="楷体" panose="02010609060101010101" pitchFamily="49" charset="-122"/>
                <a:ea typeface="楷体" panose="02010609060101010101" pitchFamily="49" charset="-122"/>
              </a:rPr>
              <a:t>接口技术</a:t>
            </a:r>
            <a:endParaRPr lang="zh-CN" altLang="en-US"/>
          </a:p>
        </p:txBody>
      </p:sp>
      <p:sp>
        <p:nvSpPr>
          <p:cNvPr id="3" name="内容占位符 2">
            <a:extLst>
              <a:ext uri="{FF2B5EF4-FFF2-40B4-BE49-F238E27FC236}">
                <a16:creationId xmlns:a16="http://schemas.microsoft.com/office/drawing/2014/main" id="{58E3FF12-C0A0-4A8C-9098-BB6C10F9996B}"/>
              </a:ext>
            </a:extLst>
          </p:cNvPr>
          <p:cNvSpPr>
            <a:spLocks noGrp="1"/>
          </p:cNvSpPr>
          <p:nvPr>
            <p:ph idx="1"/>
          </p:nvPr>
        </p:nvSpPr>
        <p:spPr>
          <a:xfrm>
            <a:off x="1703388" y="2017713"/>
            <a:ext cx="8775700" cy="4114800"/>
          </a:xfrm>
        </p:spPr>
        <p:txBody>
          <a:bodyPr/>
          <a:lstStyle/>
          <a:p>
            <a:pPr marL="11128">
              <a:tabLst>
                <a:tab pos="311020" algn="l"/>
              </a:tabLst>
              <a:defRPr/>
            </a:pPr>
            <a:r>
              <a:rPr lang="en-US" altLang="zh-CN" sz="2400" b="0" spc="-18" dirty="0">
                <a:latin typeface="楷体" pitchFamily="49" charset="-122"/>
                <a:ea typeface="楷体" pitchFamily="49" charset="-122"/>
                <a:cs typeface="华文中宋"/>
              </a:rPr>
              <a:t>I2C</a:t>
            </a:r>
            <a:r>
              <a:rPr lang="zh-CN" altLang="en-US" sz="2400" b="0" spc="-18" dirty="0">
                <a:latin typeface="楷体" pitchFamily="49" charset="-122"/>
                <a:ea typeface="楷体" pitchFamily="49" charset="-122"/>
                <a:cs typeface="华文中宋"/>
              </a:rPr>
              <a:t>总线最主要的优点是其简单性和有效性总线的长度可高达</a:t>
            </a:r>
            <a:r>
              <a:rPr lang="en-US" altLang="zh-CN" sz="2400" b="0" spc="-18" dirty="0">
                <a:latin typeface="楷体" pitchFamily="49" charset="-122"/>
                <a:ea typeface="楷体" pitchFamily="49" charset="-122"/>
                <a:cs typeface="华文中宋"/>
              </a:rPr>
              <a:t>25</a:t>
            </a:r>
            <a:r>
              <a:rPr lang="zh-CN" altLang="en-US" sz="2400" b="0" spc="-18" dirty="0">
                <a:latin typeface="楷体" pitchFamily="49" charset="-122"/>
                <a:ea typeface="楷体" pitchFamily="49" charset="-122"/>
                <a:cs typeface="华文中宋"/>
              </a:rPr>
              <a:t>英尺</a:t>
            </a:r>
            <a:r>
              <a:rPr lang="en-US" altLang="zh-CN" sz="2400" b="0" spc="-18" dirty="0">
                <a:latin typeface="楷体" pitchFamily="49" charset="-122"/>
                <a:ea typeface="楷体" pitchFamily="49" charset="-122"/>
                <a:cs typeface="华文中宋"/>
              </a:rPr>
              <a:t>(</a:t>
            </a:r>
            <a:r>
              <a:rPr lang="zh-CN" altLang="en-US" sz="2400" b="0" spc="-18" dirty="0">
                <a:latin typeface="楷体" pitchFamily="49" charset="-122"/>
                <a:ea typeface="楷体" pitchFamily="49" charset="-122"/>
                <a:cs typeface="华文中宋"/>
              </a:rPr>
              <a:t>约</a:t>
            </a:r>
            <a:r>
              <a:rPr lang="en-US" altLang="zh-CN" sz="2400" b="0" spc="-18" dirty="0">
                <a:latin typeface="楷体" pitchFamily="49" charset="-122"/>
                <a:ea typeface="楷体" pitchFamily="49" charset="-122"/>
                <a:cs typeface="华文中宋"/>
              </a:rPr>
              <a:t>7.6m)</a:t>
            </a:r>
            <a:r>
              <a:rPr lang="zh-CN" altLang="en-US" sz="2400" b="0" spc="-18" dirty="0">
                <a:latin typeface="楷体" pitchFamily="49" charset="-122"/>
                <a:ea typeface="楷体" pitchFamily="49" charset="-122"/>
                <a:cs typeface="华文中宋"/>
              </a:rPr>
              <a:t>，并且能够</a:t>
            </a:r>
            <a:r>
              <a:rPr lang="zh-CN" altLang="en-US" sz="2400" b="0" spc="-13" dirty="0">
                <a:latin typeface="楷体" pitchFamily="49" charset="-122"/>
                <a:ea typeface="楷体" pitchFamily="49" charset="-122"/>
                <a:cs typeface="华文中宋"/>
              </a:rPr>
              <a:t>以</a:t>
            </a:r>
            <a:r>
              <a:rPr lang="en-US" altLang="zh-CN" sz="2400" b="0" spc="-18" dirty="0">
                <a:latin typeface="楷体" pitchFamily="49" charset="-122"/>
                <a:ea typeface="楷体" pitchFamily="49" charset="-122"/>
                <a:cs typeface="华文中宋"/>
              </a:rPr>
              <a:t>100Kbp</a:t>
            </a:r>
            <a:r>
              <a:rPr lang="en-US" altLang="zh-CN" sz="2400" b="0" spc="-9" dirty="0">
                <a:latin typeface="楷体" pitchFamily="49" charset="-122"/>
                <a:ea typeface="楷体" pitchFamily="49" charset="-122"/>
                <a:cs typeface="华文中宋"/>
              </a:rPr>
              <a:t>s</a:t>
            </a:r>
            <a:r>
              <a:rPr lang="zh-CN" altLang="en-US" sz="2400" b="0" spc="-18" dirty="0">
                <a:latin typeface="楷体" pitchFamily="49" charset="-122"/>
                <a:ea typeface="楷体" pitchFamily="49" charset="-122"/>
                <a:cs typeface="华文中宋"/>
              </a:rPr>
              <a:t>的最大传输速率支持</a:t>
            </a:r>
            <a:r>
              <a:rPr lang="en-US" altLang="zh-CN" sz="2400" b="0" spc="-18" dirty="0">
                <a:latin typeface="楷体" pitchFamily="49" charset="-122"/>
                <a:ea typeface="楷体" pitchFamily="49" charset="-122"/>
                <a:cs typeface="华文中宋"/>
              </a:rPr>
              <a:t>40</a:t>
            </a:r>
            <a:r>
              <a:rPr lang="zh-CN" altLang="en-US" sz="2400" b="0" spc="-18" dirty="0">
                <a:latin typeface="楷体" pitchFamily="49" charset="-122"/>
                <a:ea typeface="楷体" pitchFamily="49" charset="-122"/>
                <a:cs typeface="华文中宋"/>
              </a:rPr>
              <a:t>个组</a:t>
            </a:r>
            <a:r>
              <a:rPr lang="zh-CN" altLang="en-US" sz="2400" b="0" spc="-13" dirty="0">
                <a:latin typeface="楷体" pitchFamily="49" charset="-122"/>
                <a:ea typeface="楷体" pitchFamily="49" charset="-122"/>
                <a:cs typeface="华文中宋"/>
              </a:rPr>
              <a:t>件</a:t>
            </a:r>
            <a:r>
              <a:rPr lang="zh-CN" altLang="en-US" sz="2400" b="0" spc="-18" dirty="0">
                <a:latin typeface="楷体" pitchFamily="49" charset="-122"/>
                <a:ea typeface="楷体" pitchFamily="49" charset="-122"/>
                <a:cs typeface="华文中宋"/>
              </a:rPr>
              <a:t>。支</a:t>
            </a:r>
            <a:r>
              <a:rPr lang="zh-CN" altLang="en-US" sz="2400" b="0" spc="-13" dirty="0">
                <a:latin typeface="楷体" pitchFamily="49" charset="-122"/>
                <a:ea typeface="楷体" pitchFamily="49" charset="-122"/>
                <a:cs typeface="华文中宋"/>
              </a:rPr>
              <a:t>持</a:t>
            </a:r>
            <a:r>
              <a:rPr lang="zh-CN" altLang="en-US" sz="2400" b="0" spc="-18" dirty="0">
                <a:solidFill>
                  <a:srgbClr val="FF0000"/>
                </a:solidFill>
                <a:latin typeface="楷体" pitchFamily="49" charset="-122"/>
                <a:ea typeface="楷体" pitchFamily="49" charset="-122"/>
                <a:cs typeface="华文中宋"/>
              </a:rPr>
              <a:t>多主控</a:t>
            </a:r>
            <a:r>
              <a:rPr lang="zh-CN" altLang="en-US" sz="2400" b="0" spc="-13" dirty="0">
                <a:latin typeface="楷体" pitchFamily="49" charset="-122"/>
                <a:ea typeface="楷体" pitchFamily="49" charset="-122"/>
                <a:cs typeface="华文中宋"/>
              </a:rPr>
              <a:t>。</a:t>
            </a:r>
            <a:r>
              <a:rPr lang="zh-CN" altLang="en-US" sz="2400" b="0" spc="-18" dirty="0">
                <a:latin typeface="楷体" pitchFamily="49" charset="-122"/>
                <a:ea typeface="楷体" pitchFamily="49" charset="-122"/>
                <a:cs typeface="华文中宋"/>
              </a:rPr>
              <a:t>每个设备有</a:t>
            </a:r>
            <a:r>
              <a:rPr lang="zh-CN" altLang="en-US" sz="2400" b="0" spc="-18" dirty="0">
                <a:solidFill>
                  <a:srgbClr val="FF0000"/>
                </a:solidFill>
                <a:latin typeface="楷体" pitchFamily="49" charset="-122"/>
                <a:ea typeface="楷体" pitchFamily="49" charset="-122"/>
                <a:cs typeface="华文中宋"/>
              </a:rPr>
              <a:t>唯一地址</a:t>
            </a:r>
            <a:r>
              <a:rPr lang="zh-CN" altLang="en-US" sz="2400" b="0" spc="-18" dirty="0">
                <a:latin typeface="楷体" pitchFamily="49" charset="-122"/>
                <a:ea typeface="楷体" pitchFamily="49" charset="-122"/>
                <a:cs typeface="华文中宋"/>
              </a:rPr>
              <a:t>。</a:t>
            </a:r>
            <a:endParaRPr lang="en-US" altLang="zh-CN" sz="2400" b="0" spc="-18" dirty="0">
              <a:latin typeface="楷体" pitchFamily="49" charset="-122"/>
              <a:ea typeface="楷体" pitchFamily="49" charset="-122"/>
              <a:cs typeface="华文中宋"/>
            </a:endParaRPr>
          </a:p>
          <a:p>
            <a:pPr marL="11128">
              <a:tabLst>
                <a:tab pos="311020" algn="l"/>
              </a:tabLst>
              <a:defRPr/>
            </a:pPr>
            <a:r>
              <a:rPr lang="en-US" altLang="zh-CN" sz="2400" b="0" spc="-18" dirty="0">
                <a:latin typeface="楷体" pitchFamily="49" charset="-122"/>
                <a:ea typeface="楷体" pitchFamily="49" charset="-122"/>
                <a:cs typeface="华文中宋"/>
              </a:rPr>
              <a:t>I2C</a:t>
            </a:r>
            <a:r>
              <a:rPr lang="zh-CN" altLang="en-US" sz="2400" b="0" spc="-18" dirty="0">
                <a:latin typeface="楷体" pitchFamily="49" charset="-122"/>
                <a:ea typeface="楷体" pitchFamily="49" charset="-122"/>
                <a:cs typeface="华文中宋"/>
              </a:rPr>
              <a:t>总线是由</a:t>
            </a:r>
            <a:r>
              <a:rPr lang="zh-CN" altLang="en-US" sz="2400" b="0" spc="-18" dirty="0">
                <a:solidFill>
                  <a:srgbClr val="FF0000"/>
                </a:solidFill>
                <a:latin typeface="楷体" pitchFamily="49" charset="-122"/>
                <a:ea typeface="楷体" pitchFamily="49" charset="-122"/>
                <a:cs typeface="华文中宋"/>
              </a:rPr>
              <a:t>数据线</a:t>
            </a:r>
            <a:r>
              <a:rPr lang="en-US" altLang="zh-CN" sz="2400" b="0" spc="-18" dirty="0">
                <a:solidFill>
                  <a:srgbClr val="FF0000"/>
                </a:solidFill>
                <a:latin typeface="楷体" pitchFamily="49" charset="-122"/>
                <a:ea typeface="楷体" pitchFamily="49" charset="-122"/>
                <a:cs typeface="华文中宋"/>
              </a:rPr>
              <a:t>SDA</a:t>
            </a:r>
            <a:r>
              <a:rPr lang="zh-CN" altLang="en-US" sz="2400" b="0" spc="-18" dirty="0">
                <a:latin typeface="楷体" pitchFamily="49" charset="-122"/>
                <a:ea typeface="楷体" pitchFamily="49" charset="-122"/>
                <a:cs typeface="华文中宋"/>
              </a:rPr>
              <a:t>和</a:t>
            </a:r>
            <a:r>
              <a:rPr lang="zh-CN" altLang="en-US" sz="2400" b="0" spc="-18" dirty="0">
                <a:solidFill>
                  <a:srgbClr val="FF0000"/>
                </a:solidFill>
                <a:latin typeface="楷体" pitchFamily="49" charset="-122"/>
                <a:ea typeface="楷体" pitchFamily="49" charset="-122"/>
                <a:cs typeface="华文中宋"/>
              </a:rPr>
              <a:t>时钟</a:t>
            </a:r>
            <a:r>
              <a:rPr lang="en-US" altLang="zh-CN" sz="2400" b="0" spc="-18" dirty="0">
                <a:solidFill>
                  <a:srgbClr val="FF0000"/>
                </a:solidFill>
                <a:latin typeface="楷体" pitchFamily="49" charset="-122"/>
                <a:ea typeface="楷体" pitchFamily="49" charset="-122"/>
                <a:cs typeface="华文中宋"/>
              </a:rPr>
              <a:t>SCL</a:t>
            </a:r>
            <a:r>
              <a:rPr lang="zh-CN" altLang="en-US" sz="2400" b="0" spc="-18" dirty="0">
                <a:latin typeface="楷体" pitchFamily="49" charset="-122"/>
                <a:ea typeface="楷体" pitchFamily="49" charset="-122"/>
                <a:cs typeface="华文中宋"/>
              </a:rPr>
              <a:t>构成，两根信号线必须</a:t>
            </a:r>
            <a:r>
              <a:rPr lang="en-US" altLang="zh-CN" sz="2400" b="0" spc="-18" dirty="0">
                <a:solidFill>
                  <a:srgbClr val="FF0000"/>
                </a:solidFill>
                <a:latin typeface="楷体" pitchFamily="49" charset="-122"/>
                <a:ea typeface="楷体" pitchFamily="49" charset="-122"/>
                <a:cs typeface="华文中宋"/>
              </a:rPr>
              <a:t>OC</a:t>
            </a:r>
            <a:r>
              <a:rPr lang="zh-CN" altLang="en-US" sz="2400" b="0" spc="-18" dirty="0">
                <a:solidFill>
                  <a:srgbClr val="FF0000"/>
                </a:solidFill>
                <a:latin typeface="楷体" pitchFamily="49" charset="-122"/>
                <a:ea typeface="楷体" pitchFamily="49" charset="-122"/>
                <a:cs typeface="华文中宋"/>
              </a:rPr>
              <a:t>并接上拉电阻</a:t>
            </a:r>
            <a:r>
              <a:rPr lang="zh-CN" altLang="en-US" sz="2400" b="0" spc="-18" dirty="0">
                <a:latin typeface="楷体" pitchFamily="49" charset="-122"/>
                <a:ea typeface="楷体" pitchFamily="49" charset="-122"/>
                <a:cs typeface="华文中宋"/>
              </a:rPr>
              <a:t>。</a:t>
            </a:r>
            <a:r>
              <a:rPr lang="zh-CN" altLang="en-US" sz="2400" b="0" spc="-18" dirty="0">
                <a:solidFill>
                  <a:srgbClr val="FF0000"/>
                </a:solidFill>
                <a:latin typeface="楷体" pitchFamily="49" charset="-122"/>
                <a:ea typeface="楷体" pitchFamily="49" charset="-122"/>
                <a:cs typeface="华文中宋"/>
              </a:rPr>
              <a:t>同步</a:t>
            </a:r>
            <a:r>
              <a:rPr lang="zh-CN" altLang="en-US" sz="2400" b="0" spc="-18" dirty="0">
                <a:latin typeface="楷体" pitchFamily="49" charset="-122"/>
                <a:ea typeface="楷体" pitchFamily="49" charset="-122"/>
                <a:cs typeface="华文中宋"/>
              </a:rPr>
              <a:t>总线。</a:t>
            </a:r>
            <a:endParaRPr lang="en-US" altLang="zh-CN" sz="2400" b="0" spc="-18" dirty="0">
              <a:latin typeface="楷体" pitchFamily="49" charset="-122"/>
              <a:ea typeface="楷体" pitchFamily="49" charset="-122"/>
              <a:cs typeface="华文中宋"/>
            </a:endParaRPr>
          </a:p>
          <a:p>
            <a:pPr marL="11128">
              <a:tabLst>
                <a:tab pos="311020" algn="l"/>
              </a:tabLst>
              <a:defRPr/>
            </a:pPr>
            <a:r>
              <a:rPr lang="zh-CN" altLang="en-US" sz="2400" b="0" spc="-18" dirty="0">
                <a:latin typeface="楷体" pitchFamily="49" charset="-122"/>
                <a:ea typeface="楷体" pitchFamily="49" charset="-122"/>
                <a:cs typeface="华文中宋"/>
              </a:rPr>
              <a:t>起始、数据、停止、确认</a:t>
            </a:r>
            <a:endParaRPr lang="en-US" altLang="zh-CN" sz="2400" b="0" spc="-18" dirty="0">
              <a:latin typeface="楷体" pitchFamily="49" charset="-122"/>
              <a:ea typeface="楷体" pitchFamily="49" charset="-122"/>
              <a:cs typeface="华文中宋"/>
            </a:endParaRPr>
          </a:p>
          <a:p>
            <a:pPr marL="11128">
              <a:tabLst>
                <a:tab pos="311020" algn="l"/>
              </a:tabLst>
              <a:defRPr/>
            </a:pPr>
            <a:r>
              <a:rPr lang="en-US" altLang="zh-CN" sz="2400" b="0" spc="-18" dirty="0">
                <a:latin typeface="楷体" pitchFamily="49" charset="-122"/>
                <a:ea typeface="楷体" pitchFamily="49" charset="-122"/>
                <a:cs typeface="华文中宋"/>
              </a:rPr>
              <a:t>I2C</a:t>
            </a:r>
            <a:r>
              <a:rPr lang="zh-CN" altLang="zh-CN" sz="2400" b="0" spc="-18" dirty="0">
                <a:latin typeface="楷体" pitchFamily="49" charset="-122"/>
                <a:ea typeface="楷体" pitchFamily="49" charset="-122"/>
                <a:cs typeface="华文中宋"/>
              </a:rPr>
              <a:t>总线的仲裁方式</a:t>
            </a:r>
            <a:r>
              <a:rPr lang="en-US" altLang="zh-CN" sz="2400" b="0" spc="-18" dirty="0">
                <a:latin typeface="楷体" pitchFamily="49" charset="-122"/>
                <a:ea typeface="楷体" pitchFamily="49" charset="-122"/>
                <a:cs typeface="华文中宋"/>
              </a:rPr>
              <a:t>(</a:t>
            </a:r>
            <a:r>
              <a:rPr lang="zh-CN" altLang="en-US" sz="2400" b="0" spc="-18" dirty="0">
                <a:solidFill>
                  <a:srgbClr val="00B0F0"/>
                </a:solidFill>
                <a:latin typeface="楷体" pitchFamily="49" charset="-122"/>
                <a:ea typeface="楷体" pitchFamily="49" charset="-122"/>
                <a:cs typeface="华文中宋"/>
              </a:rPr>
              <a:t>见书</a:t>
            </a:r>
            <a:r>
              <a:rPr lang="en-US" altLang="zh-CN" sz="2400" b="0" spc="-18" dirty="0">
                <a:solidFill>
                  <a:srgbClr val="00B0F0"/>
                </a:solidFill>
                <a:latin typeface="楷体" pitchFamily="49" charset="-122"/>
                <a:ea typeface="楷体" pitchFamily="49" charset="-122"/>
                <a:cs typeface="华文中宋"/>
              </a:rPr>
              <a:t>P240</a:t>
            </a:r>
            <a:r>
              <a:rPr lang="en-US" altLang="zh-CN" sz="2400" b="0" spc="-18" dirty="0">
                <a:latin typeface="楷体" pitchFamily="49" charset="-122"/>
                <a:ea typeface="楷体" pitchFamily="49" charset="-122"/>
                <a:cs typeface="华文中宋"/>
              </a:rPr>
              <a:t>)</a:t>
            </a:r>
            <a:endParaRPr lang="zh-CN" altLang="en-US" sz="2400" b="0" spc="-18" dirty="0">
              <a:latin typeface="楷体" pitchFamily="49" charset="-122"/>
              <a:ea typeface="楷体" pitchFamily="49" charset="-122"/>
              <a:cs typeface="华文中宋"/>
            </a:endParaRPr>
          </a:p>
        </p:txBody>
      </p:sp>
      <p:sp>
        <p:nvSpPr>
          <p:cNvPr id="21508" name="灯片编号占位符 3">
            <a:extLst>
              <a:ext uri="{FF2B5EF4-FFF2-40B4-BE49-F238E27FC236}">
                <a16:creationId xmlns:a16="http://schemas.microsoft.com/office/drawing/2014/main" id="{2DEA3196-5777-41C8-BF9F-6E8A18983A4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10BE8650-A910-4D73-BC3D-CA4105587594}"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17</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90664292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1-WIRE</a:t>
            </a:r>
            <a:endParaRPr lang="zh-CN" altLang="en-US" b="0" dirty="0"/>
          </a:p>
        </p:txBody>
      </p:sp>
      <p:sp>
        <p:nvSpPr>
          <p:cNvPr id="3" name="内容占位符 2"/>
          <p:cNvSpPr>
            <a:spLocks noGrp="1"/>
          </p:cNvSpPr>
          <p:nvPr>
            <p:ph idx="1"/>
          </p:nvPr>
        </p:nvSpPr>
        <p:spPr/>
        <p:txBody>
          <a:bodyPr/>
          <a:lstStyle/>
          <a:p>
            <a:r>
              <a:rPr lang="en-US" altLang="zh-CN" sz="2800" b="0" dirty="0">
                <a:solidFill>
                  <a:schemeClr val="tx1"/>
                </a:solidFill>
                <a:latin typeface="宋体" pitchFamily="2" charset="-122"/>
                <a:ea typeface="宋体" pitchFamily="2" charset="-122"/>
              </a:rPr>
              <a:t> Dallas </a:t>
            </a:r>
            <a:r>
              <a:rPr lang="zh-CN" altLang="en-US" sz="2800" b="0" dirty="0">
                <a:solidFill>
                  <a:schemeClr val="tx1"/>
                </a:solidFill>
                <a:latin typeface="宋体" pitchFamily="2" charset="-122"/>
                <a:ea typeface="宋体" pitchFamily="2" charset="-122"/>
              </a:rPr>
              <a:t>研发，可单线供电、通信</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复位与初始化</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170</a:t>
            </a:fld>
            <a:endParaRPr lang="en-US" altLang="zh-CN" b="1">
              <a:solidFill>
                <a:srgbClr val="FFFFFF"/>
              </a:solidFill>
            </a:endParaRPr>
          </a:p>
        </p:txBody>
      </p:sp>
      <p:pic>
        <p:nvPicPr>
          <p:cNvPr id="31746" name="Picture 2"/>
          <p:cNvPicPr>
            <a:picLocks noChangeAspect="1" noChangeArrowheads="1"/>
          </p:cNvPicPr>
          <p:nvPr/>
        </p:nvPicPr>
        <p:blipFill>
          <a:blip r:embed="rId2" cstate="print"/>
          <a:srcRect/>
          <a:stretch>
            <a:fillRect/>
          </a:stretch>
        </p:blipFill>
        <p:spPr bwMode="auto">
          <a:xfrm>
            <a:off x="2514601" y="2157414"/>
            <a:ext cx="6826343" cy="2423715"/>
          </a:xfrm>
          <a:prstGeom prst="rect">
            <a:avLst/>
          </a:prstGeom>
          <a:noFill/>
          <a:ln w="9525">
            <a:noFill/>
            <a:miter lim="800000"/>
            <a:headEnd/>
            <a:tailEnd/>
          </a:ln>
        </p:spPr>
      </p:pic>
    </p:spTree>
    <p:extLst>
      <p:ext uri="{BB962C8B-B14F-4D97-AF65-F5344CB8AC3E}">
        <p14:creationId xmlns:p14="http://schemas.microsoft.com/office/powerpoint/2010/main" val="1242621986"/>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1-WIRE</a:t>
            </a:r>
            <a:endParaRPr lang="zh-CN" altLang="en-US" b="0"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171</a:t>
            </a:fld>
            <a:endParaRPr lang="en-US" altLang="zh-CN" b="1">
              <a:solidFill>
                <a:srgbClr val="FFFFFF"/>
              </a:solidFill>
            </a:endParaRPr>
          </a:p>
        </p:txBody>
      </p:sp>
      <p:pic>
        <p:nvPicPr>
          <p:cNvPr id="30722" name="Picture 2"/>
          <p:cNvPicPr>
            <a:picLocks noGrp="1" noChangeAspect="1" noChangeArrowheads="1"/>
          </p:cNvPicPr>
          <p:nvPr>
            <p:ph idx="1"/>
          </p:nvPr>
        </p:nvPicPr>
        <p:blipFill>
          <a:blip r:embed="rId2" cstate="print"/>
          <a:srcRect/>
          <a:stretch>
            <a:fillRect/>
          </a:stretch>
        </p:blipFill>
        <p:spPr bwMode="auto">
          <a:xfrm>
            <a:off x="3478233" y="1125538"/>
            <a:ext cx="5306973" cy="5327650"/>
          </a:xfrm>
          <a:prstGeom prst="rect">
            <a:avLst/>
          </a:prstGeom>
          <a:noFill/>
          <a:ln w="9525">
            <a:noFill/>
            <a:miter lim="800000"/>
            <a:headEnd/>
            <a:tailEnd/>
          </a:ln>
        </p:spPr>
      </p:pic>
    </p:spTree>
    <p:extLst>
      <p:ext uri="{BB962C8B-B14F-4D97-AF65-F5344CB8AC3E}">
        <p14:creationId xmlns:p14="http://schemas.microsoft.com/office/powerpoint/2010/main" val="708137174"/>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1-WIRE</a:t>
            </a:r>
            <a:endParaRPr lang="zh-CN" altLang="en-US" b="0" dirty="0"/>
          </a:p>
        </p:txBody>
      </p:sp>
      <p:sp>
        <p:nvSpPr>
          <p:cNvPr id="3" name="内容占位符 2"/>
          <p:cNvSpPr>
            <a:spLocks noGrp="1"/>
          </p:cNvSpPr>
          <p:nvPr>
            <p:ph idx="1"/>
          </p:nvPr>
        </p:nvSpPr>
        <p:spPr/>
        <p:txBody>
          <a:bodyPr/>
          <a:lstStyle/>
          <a:p>
            <a:r>
              <a:rPr lang="zh-CN" altLang="en-US" sz="2800" b="0" dirty="0">
                <a:solidFill>
                  <a:schemeClr val="tx1"/>
                </a:solidFill>
                <a:latin typeface="宋体" pitchFamily="2" charset="-122"/>
                <a:ea typeface="宋体" pitchFamily="2" charset="-122"/>
              </a:rPr>
              <a:t>处理流程 </a:t>
            </a:r>
          </a:p>
          <a:p>
            <a:r>
              <a:rPr lang="zh-CN" altLang="en-US" sz="2800" b="0" dirty="0">
                <a:solidFill>
                  <a:schemeClr val="tx1"/>
                </a:solidFill>
                <a:latin typeface="宋体" pitchFamily="2" charset="-122"/>
                <a:ea typeface="宋体" pitchFamily="2" charset="-122"/>
              </a:rPr>
              <a:t>通过</a:t>
            </a:r>
            <a:r>
              <a:rPr lang="en-US" altLang="zh-CN" sz="2800" b="0" dirty="0">
                <a:solidFill>
                  <a:schemeClr val="tx1"/>
                </a:solidFill>
                <a:latin typeface="宋体" pitchFamily="2" charset="-122"/>
                <a:ea typeface="宋体" pitchFamily="2" charset="-122"/>
              </a:rPr>
              <a:t>1-Wire </a:t>
            </a:r>
            <a:r>
              <a:rPr lang="zh-CN" altLang="en-US" sz="2800" b="0" dirty="0">
                <a:solidFill>
                  <a:schemeClr val="tx1"/>
                </a:solidFill>
                <a:latin typeface="宋体" pitchFamily="2" charset="-122"/>
                <a:ea typeface="宋体" pitchFamily="2" charset="-122"/>
              </a:rPr>
              <a:t>端口访问协议如下： </a:t>
            </a:r>
          </a:p>
          <a:p>
            <a:r>
              <a:rPr lang="en-US" altLang="zh-CN" sz="2800" b="0" dirty="0">
                <a:solidFill>
                  <a:schemeClr val="tx1"/>
                </a:solidFill>
                <a:latin typeface="宋体" pitchFamily="2" charset="-122"/>
                <a:ea typeface="宋体" pitchFamily="2" charset="-122"/>
              </a:rPr>
              <a:t>1</a:t>
            </a:r>
            <a:r>
              <a:rPr lang="zh-CN" altLang="en-US" sz="2800" b="0" dirty="0">
                <a:solidFill>
                  <a:schemeClr val="tx1"/>
                </a:solidFill>
                <a:latin typeface="宋体" pitchFamily="2" charset="-122"/>
                <a:ea typeface="宋体" pitchFamily="2" charset="-122"/>
              </a:rPr>
              <a:t>、初始化 </a:t>
            </a:r>
          </a:p>
          <a:p>
            <a:r>
              <a:rPr lang="en-US" altLang="zh-CN" sz="2800" b="0" dirty="0">
                <a:solidFill>
                  <a:schemeClr val="tx1"/>
                </a:solidFill>
                <a:latin typeface="宋体" pitchFamily="2" charset="-122"/>
                <a:ea typeface="宋体" pitchFamily="2" charset="-122"/>
              </a:rPr>
              <a:t>2</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ROM </a:t>
            </a:r>
            <a:r>
              <a:rPr lang="zh-CN" altLang="en-US" sz="2800" b="0" dirty="0">
                <a:solidFill>
                  <a:schemeClr val="tx1"/>
                </a:solidFill>
                <a:latin typeface="宋体" pitchFamily="2" charset="-122"/>
                <a:ea typeface="宋体" pitchFamily="2" charset="-122"/>
              </a:rPr>
              <a:t>功能命令</a:t>
            </a:r>
          </a:p>
          <a:p>
            <a:r>
              <a:rPr lang="en-US" altLang="zh-CN" sz="2800" b="0" dirty="0">
                <a:solidFill>
                  <a:schemeClr val="tx1"/>
                </a:solidFill>
                <a:latin typeface="宋体" pitchFamily="2" charset="-122"/>
                <a:ea typeface="宋体" pitchFamily="2" charset="-122"/>
              </a:rPr>
              <a:t>3</a:t>
            </a:r>
            <a:r>
              <a:rPr lang="zh-CN" altLang="en-US" sz="2800" b="0" dirty="0">
                <a:solidFill>
                  <a:schemeClr val="tx1"/>
                </a:solidFill>
                <a:latin typeface="宋体" pitchFamily="2" charset="-122"/>
                <a:ea typeface="宋体" pitchFamily="2" charset="-122"/>
              </a:rPr>
              <a:t>、</a:t>
            </a:r>
            <a:r>
              <a:rPr lang="en-US" altLang="zh-CN" sz="2800" b="0" dirty="0">
                <a:solidFill>
                  <a:schemeClr val="tx1"/>
                </a:solidFill>
                <a:latin typeface="宋体" pitchFamily="2" charset="-122"/>
                <a:ea typeface="宋体" pitchFamily="2" charset="-122"/>
              </a:rPr>
              <a:t>PIO </a:t>
            </a:r>
            <a:r>
              <a:rPr lang="zh-CN" altLang="en-US" sz="2800" b="0" dirty="0">
                <a:solidFill>
                  <a:schemeClr val="tx1"/>
                </a:solidFill>
                <a:latin typeface="宋体" pitchFamily="2" charset="-122"/>
                <a:ea typeface="宋体" pitchFamily="2" charset="-122"/>
              </a:rPr>
              <a:t>功能命令</a:t>
            </a:r>
          </a:p>
          <a:p>
            <a:r>
              <a:rPr lang="en-US" altLang="zh-CN" sz="2800" b="0" dirty="0">
                <a:solidFill>
                  <a:schemeClr val="tx1"/>
                </a:solidFill>
                <a:latin typeface="宋体" pitchFamily="2" charset="-122"/>
                <a:ea typeface="宋体" pitchFamily="2" charset="-122"/>
              </a:rPr>
              <a:t>4</a:t>
            </a:r>
            <a:r>
              <a:rPr lang="zh-CN" altLang="en-US" sz="2800" b="0" dirty="0">
                <a:solidFill>
                  <a:schemeClr val="tx1"/>
                </a:solidFill>
                <a:latin typeface="宋体" pitchFamily="2" charset="-122"/>
                <a:ea typeface="宋体" pitchFamily="2" charset="-122"/>
              </a:rPr>
              <a:t>、数据 </a:t>
            </a:r>
          </a:p>
          <a:p>
            <a:endParaRPr lang="zh-CN" altLang="en-US" sz="2800" b="0" dirty="0">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172</a:t>
            </a:fld>
            <a:endParaRPr lang="en-US" altLang="zh-CN" b="1">
              <a:solidFill>
                <a:srgbClr val="FFFFFF"/>
              </a:solidFill>
            </a:endParaRPr>
          </a:p>
        </p:txBody>
      </p:sp>
    </p:spTree>
    <p:extLst>
      <p:ext uri="{BB962C8B-B14F-4D97-AF65-F5344CB8AC3E}">
        <p14:creationId xmlns:p14="http://schemas.microsoft.com/office/powerpoint/2010/main" val="2102638932"/>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000" dirty="0">
                <a:solidFill>
                  <a:schemeClr val="tx1"/>
                </a:solidFill>
                <a:latin typeface="宋体" pitchFamily="2" charset="-122"/>
                <a:ea typeface="宋体" pitchFamily="2" charset="-122"/>
              </a:rPr>
              <a:t>初始化 </a:t>
            </a:r>
          </a:p>
          <a:p>
            <a:r>
              <a:rPr lang="en-US" altLang="zh-CN" sz="2000" b="0" dirty="0">
                <a:solidFill>
                  <a:schemeClr val="tx1"/>
                </a:solidFill>
                <a:latin typeface="宋体" pitchFamily="2" charset="-122"/>
                <a:ea typeface="宋体" pitchFamily="2" charset="-122"/>
              </a:rPr>
              <a:t>1-Wire</a:t>
            </a:r>
            <a:r>
              <a:rPr lang="zh-CN" altLang="en-US" sz="2000" b="0" dirty="0">
                <a:solidFill>
                  <a:schemeClr val="tx1"/>
                </a:solidFill>
                <a:latin typeface="宋体" pitchFamily="2" charset="-122"/>
                <a:ea typeface="宋体" pitchFamily="2" charset="-122"/>
              </a:rPr>
              <a:t>总线上的所有数据传输均从初始化过程开始。初始化序列由主机发送的复位脉冲和从机发送的应答脉冲组成。应答脉冲用于通知总线主机从器件已挂接在总线上，并已准备就绪。</a:t>
            </a:r>
            <a:endParaRPr lang="zh-CN" altLang="en-US" sz="2000" b="0" i="1" dirty="0">
              <a:solidFill>
                <a:schemeClr val="tx1"/>
              </a:solidFill>
              <a:latin typeface="宋体" pitchFamily="2" charset="-122"/>
              <a:ea typeface="宋体" pitchFamily="2" charset="-122"/>
            </a:endParaRPr>
          </a:p>
          <a:p>
            <a:r>
              <a:rPr lang="en-US" altLang="zh-CN" sz="2000" dirty="0">
                <a:solidFill>
                  <a:schemeClr val="tx1"/>
                </a:solidFill>
                <a:latin typeface="宋体" pitchFamily="2" charset="-122"/>
                <a:ea typeface="宋体" pitchFamily="2" charset="-122"/>
              </a:rPr>
              <a:t>ROM </a:t>
            </a:r>
            <a:r>
              <a:rPr lang="zh-CN" altLang="en-US" sz="2000" dirty="0">
                <a:solidFill>
                  <a:schemeClr val="tx1"/>
                </a:solidFill>
                <a:latin typeface="宋体" pitchFamily="2" charset="-122"/>
                <a:ea typeface="宋体" pitchFamily="2" charset="-122"/>
              </a:rPr>
              <a:t>功能命令</a:t>
            </a:r>
          </a:p>
          <a:p>
            <a:pPr>
              <a:buNone/>
            </a:pPr>
            <a:r>
              <a:rPr lang="zh-CN" altLang="en-US" sz="2000" b="0" dirty="0">
                <a:solidFill>
                  <a:schemeClr val="tx1"/>
                </a:solidFill>
                <a:latin typeface="宋体" pitchFamily="2" charset="-122"/>
                <a:ea typeface="宋体" pitchFamily="2" charset="-122"/>
              </a:rPr>
              <a:t>一旦主机检测到应答，就会发出</a:t>
            </a:r>
            <a:r>
              <a:rPr lang="en-US" altLang="zh-CN" sz="2000" b="0" dirty="0">
                <a:solidFill>
                  <a:schemeClr val="tx1"/>
                </a:solidFill>
                <a:latin typeface="宋体" pitchFamily="2" charset="-122"/>
                <a:ea typeface="宋体" pitchFamily="2" charset="-122"/>
              </a:rPr>
              <a:t>7</a:t>
            </a:r>
            <a:r>
              <a:rPr lang="zh-CN" altLang="en-US" sz="2000" b="0" dirty="0">
                <a:solidFill>
                  <a:schemeClr val="tx1"/>
                </a:solidFill>
                <a:latin typeface="宋体" pitchFamily="2" charset="-122"/>
                <a:ea typeface="宋体" pitchFamily="2" charset="-122"/>
              </a:rPr>
              <a:t>条</a:t>
            </a:r>
            <a:r>
              <a:rPr lang="en-US" altLang="zh-CN" sz="2000" b="0" dirty="0">
                <a:solidFill>
                  <a:schemeClr val="tx1"/>
                </a:solidFill>
                <a:latin typeface="宋体" pitchFamily="2" charset="-122"/>
                <a:ea typeface="宋体" pitchFamily="2" charset="-122"/>
              </a:rPr>
              <a:t>ROM</a:t>
            </a:r>
            <a:r>
              <a:rPr lang="zh-CN" altLang="en-US" sz="2000" b="0" dirty="0">
                <a:solidFill>
                  <a:schemeClr val="tx1"/>
                </a:solidFill>
                <a:latin typeface="宋体" pitchFamily="2" charset="-122"/>
                <a:ea typeface="宋体" pitchFamily="2" charset="-122"/>
              </a:rPr>
              <a:t>功能命令中的一个。</a:t>
            </a:r>
          </a:p>
          <a:p>
            <a:r>
              <a:rPr lang="en-US" altLang="zh-CN" sz="2000" dirty="0">
                <a:solidFill>
                  <a:schemeClr val="tx1"/>
                </a:solidFill>
                <a:latin typeface="宋体" pitchFamily="2" charset="-122"/>
                <a:ea typeface="宋体" pitchFamily="2" charset="-122"/>
              </a:rPr>
              <a:t>Read ROM</a:t>
            </a:r>
            <a:r>
              <a:rPr lang="en-US" altLang="zh-CN" sz="2000" b="0" dirty="0">
                <a:solidFill>
                  <a:schemeClr val="tx1"/>
                </a:solidFill>
                <a:latin typeface="宋体" pitchFamily="2" charset="-122"/>
                <a:ea typeface="宋体" pitchFamily="2" charset="-122"/>
              </a:rPr>
              <a:t> </a:t>
            </a:r>
            <a:r>
              <a:rPr lang="zh-CN" altLang="en-US" sz="2000" dirty="0">
                <a:solidFill>
                  <a:schemeClr val="tx1"/>
                </a:solidFill>
                <a:latin typeface="宋体" pitchFamily="2" charset="-122"/>
                <a:ea typeface="宋体" pitchFamily="2" charset="-122"/>
              </a:rPr>
              <a:t>读取的</a:t>
            </a:r>
            <a:r>
              <a:rPr lang="en-US" altLang="zh-CN" sz="2000" dirty="0">
                <a:solidFill>
                  <a:schemeClr val="tx1"/>
                </a:solidFill>
                <a:latin typeface="宋体" pitchFamily="2" charset="-122"/>
                <a:ea typeface="宋体" pitchFamily="2" charset="-122"/>
              </a:rPr>
              <a:t>8</a:t>
            </a:r>
            <a:r>
              <a:rPr lang="zh-CN" altLang="en-US" sz="2000" dirty="0">
                <a:solidFill>
                  <a:schemeClr val="tx1"/>
                </a:solidFill>
                <a:latin typeface="宋体" pitchFamily="2" charset="-122"/>
                <a:ea typeface="宋体" pitchFamily="2" charset="-122"/>
              </a:rPr>
              <a:t>位家族码、唯一的</a:t>
            </a:r>
            <a:r>
              <a:rPr lang="en-US" altLang="zh-CN" sz="2000" dirty="0">
                <a:solidFill>
                  <a:schemeClr val="tx1"/>
                </a:solidFill>
                <a:latin typeface="宋体" pitchFamily="2" charset="-122"/>
                <a:ea typeface="宋体" pitchFamily="2" charset="-122"/>
              </a:rPr>
              <a:t>48</a:t>
            </a:r>
            <a:r>
              <a:rPr lang="zh-CN" altLang="en-US" sz="2000" dirty="0">
                <a:solidFill>
                  <a:schemeClr val="tx1"/>
                </a:solidFill>
                <a:latin typeface="宋体" pitchFamily="2" charset="-122"/>
                <a:ea typeface="宋体" pitchFamily="2" charset="-122"/>
              </a:rPr>
              <a:t>位序列码和</a:t>
            </a:r>
            <a:r>
              <a:rPr lang="en-US" altLang="zh-CN" sz="2000" dirty="0">
                <a:solidFill>
                  <a:schemeClr val="tx1"/>
                </a:solidFill>
                <a:latin typeface="宋体" pitchFamily="2" charset="-122"/>
                <a:ea typeface="宋体" pitchFamily="2" charset="-122"/>
              </a:rPr>
              <a:t>8</a:t>
            </a:r>
            <a:r>
              <a:rPr lang="zh-CN" altLang="en-US" sz="2000" dirty="0">
                <a:solidFill>
                  <a:schemeClr val="tx1"/>
                </a:solidFill>
                <a:latin typeface="宋体" pitchFamily="2" charset="-122"/>
                <a:ea typeface="宋体" pitchFamily="2" charset="-122"/>
              </a:rPr>
              <a:t>位</a:t>
            </a:r>
            <a:r>
              <a:rPr lang="en-US" altLang="zh-CN" sz="2000" dirty="0">
                <a:solidFill>
                  <a:schemeClr val="tx1"/>
                </a:solidFill>
                <a:latin typeface="宋体" pitchFamily="2" charset="-122"/>
                <a:ea typeface="宋体" pitchFamily="2" charset="-122"/>
              </a:rPr>
              <a:t>CRC</a:t>
            </a:r>
            <a:r>
              <a:rPr lang="zh-CN" altLang="en-US" sz="2000" dirty="0">
                <a:solidFill>
                  <a:schemeClr val="tx1"/>
                </a:solidFill>
                <a:latin typeface="宋体" pitchFamily="2" charset="-122"/>
                <a:ea typeface="宋体" pitchFamily="2" charset="-122"/>
              </a:rPr>
              <a:t>码</a:t>
            </a:r>
            <a:r>
              <a:rPr lang="zh-CN" altLang="en-US" sz="2000" b="0" dirty="0">
                <a:solidFill>
                  <a:schemeClr val="tx1"/>
                </a:solidFill>
                <a:latin typeface="宋体" pitchFamily="2" charset="-122"/>
                <a:ea typeface="宋体" pitchFamily="2" charset="-122"/>
              </a:rPr>
              <a:t>。该命令只适用于总线上只有一个从器件的情况。如果总线上连接了多个从器件，那么当所有从器件都试图在同一时刻发送数据时就会发生数据冲突</a:t>
            </a:r>
            <a:r>
              <a:rPr lang="en-US" altLang="zh-CN" sz="2000" b="0" dirty="0">
                <a:solidFill>
                  <a:schemeClr val="tx1"/>
                </a:solidFill>
                <a:latin typeface="宋体" pitchFamily="2" charset="-122"/>
                <a:ea typeface="宋体" pitchFamily="2" charset="-122"/>
              </a:rPr>
              <a:t>(</a:t>
            </a:r>
            <a:r>
              <a:rPr lang="zh-CN" altLang="en-US" sz="2000" b="0" dirty="0">
                <a:solidFill>
                  <a:schemeClr val="tx1"/>
                </a:solidFill>
                <a:latin typeface="宋体" pitchFamily="2" charset="-122"/>
                <a:ea typeface="宋体" pitchFamily="2" charset="-122"/>
              </a:rPr>
              <a:t>漏极开路产生“线与”结果</a:t>
            </a:r>
            <a:r>
              <a:rPr lang="en-US" altLang="zh-CN" sz="2000" b="0" dirty="0">
                <a:solidFill>
                  <a:schemeClr val="tx1"/>
                </a:solidFill>
                <a:latin typeface="宋体" pitchFamily="2" charset="-122"/>
                <a:ea typeface="宋体" pitchFamily="2" charset="-122"/>
              </a:rPr>
              <a:t>)</a:t>
            </a:r>
            <a:r>
              <a:rPr lang="zh-CN" altLang="en-US" sz="2000" b="0" dirty="0">
                <a:solidFill>
                  <a:schemeClr val="tx1"/>
                </a:solidFill>
                <a:latin typeface="宋体" pitchFamily="2" charset="-122"/>
                <a:ea typeface="宋体" pitchFamily="2" charset="-122"/>
              </a:rPr>
              <a:t>，导致从机读取的家族码和</a:t>
            </a:r>
            <a:r>
              <a:rPr lang="en-US" altLang="zh-CN" sz="2000" b="0" dirty="0">
                <a:solidFill>
                  <a:schemeClr val="tx1"/>
                </a:solidFill>
                <a:latin typeface="宋体" pitchFamily="2" charset="-122"/>
                <a:ea typeface="宋体" pitchFamily="2" charset="-122"/>
              </a:rPr>
              <a:t>48</a:t>
            </a:r>
            <a:r>
              <a:rPr lang="zh-CN" altLang="en-US" sz="2000" b="0" dirty="0">
                <a:solidFill>
                  <a:schemeClr val="tx1"/>
                </a:solidFill>
                <a:latin typeface="宋体" pitchFamily="2" charset="-122"/>
                <a:ea typeface="宋体" pitchFamily="2" charset="-122"/>
              </a:rPr>
              <a:t>位序列码与</a:t>
            </a:r>
            <a:r>
              <a:rPr lang="en-US" altLang="zh-CN" sz="2000" b="0" dirty="0">
                <a:solidFill>
                  <a:schemeClr val="tx1"/>
                </a:solidFill>
                <a:latin typeface="宋体" pitchFamily="2" charset="-122"/>
                <a:ea typeface="宋体" pitchFamily="2" charset="-122"/>
              </a:rPr>
              <a:t>CRC</a:t>
            </a:r>
            <a:r>
              <a:rPr lang="zh-CN" altLang="en-US" sz="2000" b="0" dirty="0">
                <a:solidFill>
                  <a:schemeClr val="tx1"/>
                </a:solidFill>
                <a:latin typeface="宋体" pitchFamily="2" charset="-122"/>
                <a:ea typeface="宋体" pitchFamily="2" charset="-122"/>
              </a:rPr>
              <a:t>码不匹配。</a:t>
            </a:r>
          </a:p>
          <a:p>
            <a:r>
              <a:rPr lang="en-US" altLang="zh-CN" sz="2000" dirty="0">
                <a:solidFill>
                  <a:schemeClr val="tx1"/>
                </a:solidFill>
                <a:latin typeface="宋体" pitchFamily="2" charset="-122"/>
                <a:ea typeface="宋体" pitchFamily="2" charset="-122"/>
              </a:rPr>
              <a:t>Match ROM 64</a:t>
            </a:r>
            <a:r>
              <a:rPr lang="zh-CN" altLang="en-US" sz="2000" dirty="0">
                <a:solidFill>
                  <a:schemeClr val="tx1"/>
                </a:solidFill>
                <a:latin typeface="宋体" pitchFamily="2" charset="-122"/>
                <a:ea typeface="宋体" pitchFamily="2" charset="-122"/>
              </a:rPr>
              <a:t>位</a:t>
            </a:r>
            <a:r>
              <a:rPr lang="en-US" altLang="zh-CN" sz="2000" dirty="0">
                <a:solidFill>
                  <a:schemeClr val="tx1"/>
                </a:solidFill>
                <a:latin typeface="宋体" pitchFamily="2" charset="-122"/>
                <a:ea typeface="宋体" pitchFamily="2" charset="-122"/>
              </a:rPr>
              <a:t>ROM</a:t>
            </a:r>
            <a:r>
              <a:rPr lang="zh-CN" altLang="en-US" sz="2000" dirty="0">
                <a:solidFill>
                  <a:schemeClr val="tx1"/>
                </a:solidFill>
                <a:latin typeface="宋体" pitchFamily="2" charset="-122"/>
                <a:ea typeface="宋体" pitchFamily="2" charset="-122"/>
              </a:rPr>
              <a:t>码</a:t>
            </a:r>
            <a:r>
              <a:rPr lang="zh-CN" altLang="en-US" sz="2000" b="0" dirty="0">
                <a:solidFill>
                  <a:schemeClr val="tx1"/>
                </a:solidFill>
                <a:latin typeface="宋体" pitchFamily="2" charset="-122"/>
                <a:ea typeface="宋体" pitchFamily="2" charset="-122"/>
              </a:rPr>
              <a:t>，总线主机利用该命令可以访问多点总线上某个特定的器件。只有其内部</a:t>
            </a:r>
            <a:r>
              <a:rPr lang="en-US" altLang="zh-CN" sz="2000" b="0" dirty="0">
                <a:solidFill>
                  <a:schemeClr val="tx1"/>
                </a:solidFill>
                <a:latin typeface="宋体" pitchFamily="2" charset="-122"/>
                <a:ea typeface="宋体" pitchFamily="2" charset="-122"/>
              </a:rPr>
              <a:t>ROM </a:t>
            </a:r>
            <a:r>
              <a:rPr lang="zh-CN" altLang="en-US" sz="2000" b="0" dirty="0">
                <a:solidFill>
                  <a:schemeClr val="tx1"/>
                </a:solidFill>
                <a:latin typeface="宋体" pitchFamily="2" charset="-122"/>
                <a:ea typeface="宋体" pitchFamily="2" charset="-122"/>
              </a:rPr>
              <a:t>码与主机发出的</a:t>
            </a:r>
            <a:r>
              <a:rPr lang="en-US" altLang="zh-CN" sz="2000" b="0" dirty="0">
                <a:solidFill>
                  <a:schemeClr val="tx1"/>
                </a:solidFill>
                <a:latin typeface="宋体" pitchFamily="2" charset="-122"/>
                <a:ea typeface="宋体" pitchFamily="2" charset="-122"/>
              </a:rPr>
              <a:t>64</a:t>
            </a:r>
            <a:r>
              <a:rPr lang="zh-CN" altLang="en-US" sz="2000" b="0" dirty="0">
                <a:solidFill>
                  <a:schemeClr val="tx1"/>
                </a:solidFill>
                <a:latin typeface="宋体" pitchFamily="2" charset="-122"/>
                <a:ea typeface="宋体" pitchFamily="2" charset="-122"/>
              </a:rPr>
              <a:t>位</a:t>
            </a:r>
            <a:r>
              <a:rPr lang="en-US" altLang="zh-CN" sz="2000" b="0" dirty="0">
                <a:solidFill>
                  <a:schemeClr val="tx1"/>
                </a:solidFill>
                <a:latin typeface="宋体" pitchFamily="2" charset="-122"/>
                <a:ea typeface="宋体" pitchFamily="2" charset="-122"/>
              </a:rPr>
              <a:t>ROM</a:t>
            </a:r>
            <a:r>
              <a:rPr lang="zh-CN" altLang="en-US" sz="2000" b="0" dirty="0">
                <a:solidFill>
                  <a:schemeClr val="tx1"/>
                </a:solidFill>
                <a:latin typeface="宋体" pitchFamily="2" charset="-122"/>
                <a:ea typeface="宋体" pitchFamily="2" charset="-122"/>
              </a:rPr>
              <a:t>码（包括外部地址）正确匹配的器件才会响应随后的存储功能命令，而与</a:t>
            </a:r>
            <a:r>
              <a:rPr lang="en-US" altLang="zh-CN" sz="2000" b="0" dirty="0">
                <a:solidFill>
                  <a:schemeClr val="tx1"/>
                </a:solidFill>
                <a:latin typeface="宋体" pitchFamily="2" charset="-122"/>
                <a:ea typeface="宋体" pitchFamily="2" charset="-122"/>
              </a:rPr>
              <a:t>64</a:t>
            </a:r>
            <a:r>
              <a:rPr lang="zh-CN" altLang="en-US" sz="2000" b="0" dirty="0">
                <a:solidFill>
                  <a:schemeClr val="tx1"/>
                </a:solidFill>
                <a:latin typeface="宋体" pitchFamily="2" charset="-122"/>
                <a:ea typeface="宋体" pitchFamily="2" charset="-122"/>
              </a:rPr>
              <a:t>位</a:t>
            </a:r>
            <a:r>
              <a:rPr lang="en-US" altLang="zh-CN" sz="2000" b="0" dirty="0">
                <a:solidFill>
                  <a:schemeClr val="tx1"/>
                </a:solidFill>
                <a:latin typeface="宋体" pitchFamily="2" charset="-122"/>
                <a:ea typeface="宋体" pitchFamily="2" charset="-122"/>
              </a:rPr>
              <a:t>ROM </a:t>
            </a:r>
            <a:r>
              <a:rPr lang="zh-CN" altLang="en-US" sz="2000" b="0" dirty="0">
                <a:solidFill>
                  <a:schemeClr val="tx1"/>
                </a:solidFill>
                <a:latin typeface="宋体" pitchFamily="2" charset="-122"/>
                <a:ea typeface="宋体" pitchFamily="2" charset="-122"/>
              </a:rPr>
              <a:t>码不匹配的其它从器件均等待下一个复位脉冲。</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173</a:t>
            </a:fld>
            <a:endParaRPr lang="en-US" altLang="zh-CN" b="1">
              <a:solidFill>
                <a:srgbClr val="FFFFFF"/>
              </a:solidFill>
            </a:endParaRPr>
          </a:p>
        </p:txBody>
      </p:sp>
    </p:spTree>
    <p:extLst>
      <p:ext uri="{BB962C8B-B14F-4D97-AF65-F5344CB8AC3E}">
        <p14:creationId xmlns:p14="http://schemas.microsoft.com/office/powerpoint/2010/main" val="3025022186"/>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dirty="0">
                <a:solidFill>
                  <a:schemeClr val="tx1"/>
                </a:solidFill>
                <a:latin typeface="宋体" pitchFamily="2" charset="-122"/>
                <a:ea typeface="宋体" pitchFamily="2" charset="-122"/>
              </a:rPr>
              <a:t>Search ROM </a:t>
            </a:r>
            <a:r>
              <a:rPr lang="en-US" altLang="zh-CN" sz="2400" b="0" dirty="0">
                <a:solidFill>
                  <a:schemeClr val="tx1"/>
                </a:solidFill>
                <a:latin typeface="宋体" pitchFamily="2" charset="-122"/>
                <a:ea typeface="宋体" pitchFamily="2" charset="-122"/>
              </a:rPr>
              <a:t>[F0h]</a:t>
            </a:r>
            <a:r>
              <a:rPr lang="zh-CN" altLang="en-US" sz="2400" b="0" dirty="0">
                <a:solidFill>
                  <a:schemeClr val="tx1"/>
                </a:solidFill>
                <a:latin typeface="宋体" pitchFamily="2" charset="-122"/>
                <a:ea typeface="宋体" pitchFamily="2" charset="-122"/>
              </a:rPr>
              <a:t>当系统启动初始化时，主机不知道从器件的数量，也不知道各器件</a:t>
            </a:r>
            <a:r>
              <a:rPr lang="en-US" altLang="zh-CN" sz="2400" b="0" dirty="0">
                <a:solidFill>
                  <a:schemeClr val="tx1"/>
                </a:solidFill>
                <a:latin typeface="宋体" pitchFamily="2" charset="-122"/>
                <a:ea typeface="宋体" pitchFamily="2" charset="-122"/>
              </a:rPr>
              <a:t>ID</a:t>
            </a:r>
            <a:r>
              <a:rPr lang="zh-CN" altLang="en-US" sz="2400" b="0" dirty="0">
                <a:solidFill>
                  <a:schemeClr val="tx1"/>
                </a:solidFill>
                <a:latin typeface="宋体" pitchFamily="2" charset="-122"/>
                <a:ea typeface="宋体" pitchFamily="2" charset="-122"/>
              </a:rPr>
              <a:t>。利用总线的“线与”特性，主机可用排除法来确定所有从器件的</a:t>
            </a:r>
            <a:r>
              <a:rPr lang="en-US" altLang="zh-CN" sz="2400" b="0" dirty="0">
                <a:solidFill>
                  <a:schemeClr val="tx1"/>
                </a:solidFill>
                <a:latin typeface="宋体" pitchFamily="2" charset="-122"/>
                <a:ea typeface="宋体" pitchFamily="2" charset="-122"/>
              </a:rPr>
              <a:t>ID</a:t>
            </a:r>
            <a:r>
              <a:rPr lang="zh-CN" altLang="en-US" sz="2400" b="0" dirty="0">
                <a:solidFill>
                  <a:schemeClr val="tx1"/>
                </a:solidFill>
                <a:latin typeface="宋体" pitchFamily="2" charset="-122"/>
                <a:ea typeface="宋体" pitchFamily="2" charset="-122"/>
              </a:rPr>
              <a:t>。</a:t>
            </a:r>
            <a:endParaRPr lang="en-US" altLang="zh-CN" sz="2400" b="0" dirty="0">
              <a:solidFill>
                <a:schemeClr val="tx1"/>
              </a:solidFill>
              <a:latin typeface="宋体" pitchFamily="2" charset="-122"/>
              <a:ea typeface="宋体" pitchFamily="2" charset="-122"/>
            </a:endParaRPr>
          </a:p>
          <a:p>
            <a:pPr>
              <a:buNone/>
            </a:pP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为得到</a:t>
            </a:r>
            <a:r>
              <a:rPr lang="en-US" altLang="zh-CN" sz="2400" b="0" dirty="0">
                <a:solidFill>
                  <a:schemeClr val="tx1"/>
                </a:solidFill>
                <a:latin typeface="宋体" pitchFamily="2" charset="-122"/>
                <a:ea typeface="宋体" pitchFamily="2" charset="-122"/>
              </a:rPr>
              <a:t>ID</a:t>
            </a:r>
            <a:r>
              <a:rPr lang="zh-CN" altLang="en-US" sz="2400" b="0" dirty="0">
                <a:solidFill>
                  <a:schemeClr val="tx1"/>
                </a:solidFill>
                <a:latin typeface="宋体" pitchFamily="2" charset="-122"/>
                <a:ea typeface="宋体" pitchFamily="2" charset="-122"/>
              </a:rPr>
              <a:t>码，主机从最低有效位开始发送三个时隙。</a:t>
            </a:r>
            <a:endParaRPr lang="en-US" altLang="zh-CN" sz="2400" b="0" dirty="0">
              <a:solidFill>
                <a:schemeClr val="tx1"/>
              </a:solidFill>
              <a:latin typeface="宋体" pitchFamily="2" charset="-122"/>
              <a:ea typeface="宋体" pitchFamily="2" charset="-122"/>
            </a:endParaRPr>
          </a:p>
          <a:p>
            <a:pPr>
              <a:buNone/>
            </a:pPr>
            <a:r>
              <a:rPr lang="zh-CN" altLang="en-US" sz="2400" b="0" dirty="0">
                <a:solidFill>
                  <a:schemeClr val="tx1"/>
                </a:solidFill>
                <a:latin typeface="宋体" pitchFamily="2" charset="-122"/>
                <a:ea typeface="宋体" pitchFamily="2" charset="-122"/>
              </a:rPr>
              <a:t>在第一个时隙中，参与查询的从器件输出自身器件</a:t>
            </a:r>
            <a:r>
              <a:rPr lang="en-US" altLang="zh-CN" sz="2400" b="0" dirty="0">
                <a:solidFill>
                  <a:schemeClr val="tx1"/>
                </a:solidFill>
                <a:latin typeface="宋体" pitchFamily="2" charset="-122"/>
                <a:ea typeface="宋体" pitchFamily="2" charset="-122"/>
              </a:rPr>
              <a:t>ID</a:t>
            </a:r>
            <a:r>
              <a:rPr lang="zh-CN" altLang="en-US" sz="2400" b="0" dirty="0">
                <a:solidFill>
                  <a:schemeClr val="tx1"/>
                </a:solidFill>
                <a:latin typeface="宋体" pitchFamily="2" charset="-122"/>
                <a:ea typeface="宋体" pitchFamily="2" charset="-122"/>
              </a:rPr>
              <a:t>码的真值。</a:t>
            </a:r>
            <a:endParaRPr lang="en-US" altLang="zh-CN" sz="2400" b="0" dirty="0">
              <a:solidFill>
                <a:schemeClr val="tx1"/>
              </a:solidFill>
              <a:latin typeface="宋体" pitchFamily="2" charset="-122"/>
              <a:ea typeface="宋体" pitchFamily="2" charset="-122"/>
            </a:endParaRPr>
          </a:p>
          <a:p>
            <a:pPr>
              <a:buNone/>
            </a:pPr>
            <a:r>
              <a:rPr lang="zh-CN" altLang="en-US" sz="2400" b="0" dirty="0">
                <a:solidFill>
                  <a:schemeClr val="tx1"/>
                </a:solidFill>
                <a:latin typeface="宋体" pitchFamily="2" charset="-122"/>
                <a:ea typeface="宋体" pitchFamily="2" charset="-122"/>
              </a:rPr>
              <a:t>在第二个时隙中，参与查询的从器件输出其</a:t>
            </a:r>
            <a:r>
              <a:rPr lang="en-US" altLang="zh-CN" sz="2400" b="0" dirty="0">
                <a:solidFill>
                  <a:schemeClr val="tx1"/>
                </a:solidFill>
                <a:latin typeface="宋体" pitchFamily="2" charset="-122"/>
                <a:ea typeface="宋体" pitchFamily="2" charset="-122"/>
              </a:rPr>
              <a:t>ID</a:t>
            </a:r>
            <a:r>
              <a:rPr lang="zh-CN" altLang="en-US" sz="2400" b="0" dirty="0">
                <a:solidFill>
                  <a:schemeClr val="tx1"/>
                </a:solidFill>
                <a:latin typeface="宋体" pitchFamily="2" charset="-122"/>
                <a:ea typeface="宋体" pitchFamily="2" charset="-122"/>
              </a:rPr>
              <a:t>码的反码。</a:t>
            </a:r>
            <a:endParaRPr lang="en-US" altLang="zh-CN" sz="2400" b="0" dirty="0">
              <a:solidFill>
                <a:schemeClr val="tx1"/>
              </a:solidFill>
              <a:latin typeface="宋体" pitchFamily="2" charset="-122"/>
              <a:ea typeface="宋体" pitchFamily="2" charset="-122"/>
            </a:endParaRPr>
          </a:p>
          <a:p>
            <a:pPr>
              <a:buNone/>
            </a:pPr>
            <a:r>
              <a:rPr lang="zh-CN" altLang="en-US" sz="2400" b="0" dirty="0">
                <a:solidFill>
                  <a:schemeClr val="tx1"/>
                </a:solidFill>
                <a:latin typeface="宋体" pitchFamily="2" charset="-122"/>
                <a:ea typeface="宋体" pitchFamily="2" charset="-122"/>
              </a:rPr>
              <a:t>第三个时隙中，由主机写入所选位的原码。所有与主机写入位不匹配的从器件都将不再参与搜索。</a:t>
            </a:r>
            <a:endParaRPr lang="en-US" altLang="zh-CN" sz="2400" b="0" dirty="0">
              <a:solidFill>
                <a:schemeClr val="tx1"/>
              </a:solidFill>
              <a:latin typeface="宋体" pitchFamily="2" charset="-122"/>
              <a:ea typeface="宋体" pitchFamily="2" charset="-122"/>
            </a:endParaRPr>
          </a:p>
          <a:p>
            <a:pPr>
              <a:buNone/>
            </a:pPr>
            <a:r>
              <a:rPr lang="zh-CN" altLang="en-US" sz="2400" b="0" dirty="0">
                <a:solidFill>
                  <a:schemeClr val="tx1"/>
                </a:solidFill>
                <a:latin typeface="宋体" pitchFamily="2" charset="-122"/>
                <a:ea typeface="宋体" pitchFamily="2" charset="-122"/>
              </a:rPr>
              <a:t>如果主机读取到的从器件的原码和补码均为</a:t>
            </a:r>
            <a:r>
              <a:rPr lang="en-US" altLang="zh-CN" sz="2400" b="0" dirty="0">
                <a:solidFill>
                  <a:schemeClr val="tx1"/>
                </a:solidFill>
                <a:latin typeface="宋体" pitchFamily="2" charset="-122"/>
                <a:ea typeface="宋体" pitchFamily="2" charset="-122"/>
              </a:rPr>
              <a:t>0</a:t>
            </a:r>
            <a:r>
              <a:rPr lang="zh-CN" altLang="en-US" sz="2400" b="0" dirty="0">
                <a:solidFill>
                  <a:schemeClr val="tx1"/>
                </a:solidFill>
                <a:latin typeface="宋体" pitchFamily="2" charset="-122"/>
                <a:ea typeface="宋体" pitchFamily="2" charset="-122"/>
              </a:rPr>
              <a:t>，那么，总线主机将认为至少存在两个以上的从器件。选择将</a:t>
            </a:r>
            <a:r>
              <a:rPr lang="en-US" altLang="zh-CN" sz="2400" b="0" dirty="0">
                <a:solidFill>
                  <a:schemeClr val="tx1"/>
                </a:solidFill>
                <a:latin typeface="宋体" pitchFamily="2" charset="-122"/>
                <a:ea typeface="宋体" pitchFamily="2" charset="-122"/>
              </a:rPr>
              <a:t>1</a:t>
            </a:r>
            <a:r>
              <a:rPr lang="zh-CN" altLang="en-US" sz="2400" b="0" dirty="0">
                <a:solidFill>
                  <a:schemeClr val="tx1"/>
                </a:solidFill>
                <a:latin typeface="宋体" pitchFamily="2" charset="-122"/>
                <a:ea typeface="宋体" pitchFamily="2" charset="-122"/>
              </a:rPr>
              <a:t>或</a:t>
            </a:r>
            <a:r>
              <a:rPr lang="en-US" altLang="zh-CN" sz="2400" b="0" dirty="0">
                <a:solidFill>
                  <a:schemeClr val="tx1"/>
                </a:solidFill>
                <a:latin typeface="宋体" pitchFamily="2" charset="-122"/>
                <a:ea typeface="宋体" pitchFamily="2" charset="-122"/>
              </a:rPr>
              <a:t>0</a:t>
            </a:r>
            <a:r>
              <a:rPr lang="zh-CN" altLang="en-US" sz="2400" b="0" dirty="0">
                <a:solidFill>
                  <a:schemeClr val="tx1"/>
                </a:solidFill>
                <a:latin typeface="宋体" pitchFamily="2" charset="-122"/>
                <a:ea typeface="宋体" pitchFamily="2" charset="-122"/>
              </a:rPr>
              <a:t>写入从器件，总线主机的</a:t>
            </a:r>
            <a:r>
              <a:rPr lang="en-US" altLang="zh-CN" sz="2400" b="0" dirty="0">
                <a:solidFill>
                  <a:schemeClr val="tx1"/>
                </a:solidFill>
                <a:latin typeface="宋体" pitchFamily="2" charset="-122"/>
                <a:ea typeface="宋体" pitchFamily="2" charset="-122"/>
              </a:rPr>
              <a:t>ROM</a:t>
            </a:r>
            <a:r>
              <a:rPr lang="zh-CN" altLang="en-US" sz="2400" b="0" dirty="0">
                <a:solidFill>
                  <a:schemeClr val="tx1"/>
                </a:solidFill>
                <a:latin typeface="宋体" pitchFamily="2" charset="-122"/>
                <a:ea typeface="宋体" pitchFamily="2" charset="-122"/>
              </a:rPr>
              <a:t>码树就出现了分支。完成最低有效位到最高有效位的整个循环后，总线主机就得到了一个从器件的</a:t>
            </a:r>
            <a:r>
              <a:rPr lang="en-US" altLang="zh-CN" sz="2400" b="0" dirty="0">
                <a:solidFill>
                  <a:schemeClr val="tx1"/>
                </a:solidFill>
                <a:latin typeface="宋体" pitchFamily="2" charset="-122"/>
                <a:ea typeface="宋体" pitchFamily="2" charset="-122"/>
              </a:rPr>
              <a:t>ID</a:t>
            </a:r>
            <a:r>
              <a:rPr lang="zh-CN" altLang="en-US" sz="2400" b="0" dirty="0">
                <a:solidFill>
                  <a:schemeClr val="tx1"/>
                </a:solidFill>
                <a:latin typeface="宋体" pitchFamily="2" charset="-122"/>
                <a:ea typeface="宋体" pitchFamily="2" charset="-122"/>
              </a:rPr>
              <a:t>码。</a:t>
            </a:r>
            <a:r>
              <a:rPr lang="zh-CN" altLang="en-US" sz="2400" b="0" i="1" dirty="0">
                <a:solidFill>
                  <a:schemeClr val="tx1"/>
                </a:solidFill>
                <a:latin typeface="宋体" pitchFamily="2" charset="-122"/>
                <a:ea typeface="宋体" pitchFamily="2" charset="-122"/>
              </a:rPr>
              <a:t>。</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174</a:t>
            </a:fld>
            <a:endParaRPr lang="en-US" altLang="zh-CN" b="1">
              <a:solidFill>
                <a:srgbClr val="FFFFFF"/>
              </a:solidFill>
            </a:endParaRPr>
          </a:p>
        </p:txBody>
      </p:sp>
    </p:spTree>
    <p:extLst>
      <p:ext uri="{BB962C8B-B14F-4D97-AF65-F5344CB8AC3E}">
        <p14:creationId xmlns:p14="http://schemas.microsoft.com/office/powerpoint/2010/main" val="1468154207"/>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800" dirty="0">
                <a:solidFill>
                  <a:schemeClr val="tx1"/>
                </a:solidFill>
                <a:latin typeface="宋体" pitchFamily="2" charset="-122"/>
                <a:ea typeface="宋体" pitchFamily="2" charset="-122"/>
              </a:rPr>
              <a:t>Skip ROM [</a:t>
            </a:r>
            <a:r>
              <a:rPr lang="en-US" altLang="zh-CN" sz="2800" dirty="0" err="1">
                <a:solidFill>
                  <a:schemeClr val="tx1"/>
                </a:solidFill>
                <a:latin typeface="宋体" pitchFamily="2" charset="-122"/>
                <a:ea typeface="宋体" pitchFamily="2" charset="-122"/>
              </a:rPr>
              <a:t>CCh</a:t>
            </a:r>
            <a:r>
              <a:rPr lang="en-US" altLang="zh-CN" sz="2800" dirty="0">
                <a:solidFill>
                  <a:schemeClr val="tx1"/>
                </a:solidFill>
                <a:latin typeface="宋体" pitchFamily="2" charset="-122"/>
                <a:ea typeface="宋体" pitchFamily="2" charset="-122"/>
              </a:rPr>
              <a:t>] </a:t>
            </a:r>
          </a:p>
          <a:p>
            <a:pPr>
              <a:buNone/>
            </a:pPr>
            <a:r>
              <a:rPr lang="zh-CN" altLang="en-US" sz="2800" b="0" dirty="0">
                <a:solidFill>
                  <a:schemeClr val="tx1"/>
                </a:solidFill>
                <a:latin typeface="宋体" pitchFamily="2" charset="-122"/>
                <a:ea typeface="宋体" pitchFamily="2" charset="-122"/>
              </a:rPr>
              <a:t>在单点总线系统中，总线主机可使用该命令直接访问</a:t>
            </a:r>
            <a:r>
              <a:rPr lang="en-US" altLang="zh-CN" sz="2800" b="0" dirty="0">
                <a:solidFill>
                  <a:schemeClr val="tx1"/>
                </a:solidFill>
                <a:latin typeface="宋体" pitchFamily="2" charset="-122"/>
                <a:ea typeface="宋体" pitchFamily="2" charset="-122"/>
              </a:rPr>
              <a:t>PIO</a:t>
            </a:r>
            <a:r>
              <a:rPr lang="zh-CN" altLang="en-US" sz="2800" b="0" dirty="0">
                <a:solidFill>
                  <a:schemeClr val="tx1"/>
                </a:solidFill>
                <a:latin typeface="宋体" pitchFamily="2" charset="-122"/>
                <a:ea typeface="宋体" pitchFamily="2" charset="-122"/>
              </a:rPr>
              <a:t>而不需要提供从器件的</a:t>
            </a:r>
            <a:r>
              <a:rPr lang="en-US" altLang="zh-CN" sz="2800" b="0" dirty="0">
                <a:solidFill>
                  <a:schemeClr val="tx1"/>
                </a:solidFill>
                <a:latin typeface="宋体" pitchFamily="2" charset="-122"/>
                <a:ea typeface="宋体" pitchFamily="2" charset="-122"/>
              </a:rPr>
              <a:t>64 </a:t>
            </a:r>
            <a:r>
              <a:rPr lang="zh-CN" altLang="en-US" sz="2800" b="0" dirty="0">
                <a:solidFill>
                  <a:schemeClr val="tx1"/>
                </a:solidFill>
                <a:latin typeface="宋体" pitchFamily="2" charset="-122"/>
                <a:ea typeface="宋体" pitchFamily="2" charset="-122"/>
              </a:rPr>
              <a:t>位</a:t>
            </a:r>
            <a:r>
              <a:rPr lang="en-US" altLang="zh-CN" sz="2800" b="0" dirty="0">
                <a:solidFill>
                  <a:schemeClr val="tx1"/>
                </a:solidFill>
                <a:latin typeface="宋体" pitchFamily="2" charset="-122"/>
                <a:ea typeface="宋体" pitchFamily="2" charset="-122"/>
              </a:rPr>
              <a:t>ROM </a:t>
            </a:r>
            <a:r>
              <a:rPr lang="zh-CN" altLang="en-US" sz="2800" b="0" dirty="0">
                <a:solidFill>
                  <a:schemeClr val="tx1"/>
                </a:solidFill>
                <a:latin typeface="宋体" pitchFamily="2" charset="-122"/>
                <a:ea typeface="宋体" pitchFamily="2" charset="-122"/>
              </a:rPr>
              <a:t>码，从而节省时间。如果总线上挂接有多个从器件，并且在</a:t>
            </a:r>
            <a:r>
              <a:rPr lang="en-US" altLang="zh-CN" sz="2800" b="0" dirty="0">
                <a:solidFill>
                  <a:schemeClr val="tx1"/>
                </a:solidFill>
                <a:latin typeface="宋体" pitchFamily="2" charset="-122"/>
                <a:ea typeface="宋体" pitchFamily="2" charset="-122"/>
              </a:rPr>
              <a:t>Skip ROM </a:t>
            </a:r>
            <a:r>
              <a:rPr lang="zh-CN" altLang="en-US" sz="2800" b="0" dirty="0">
                <a:solidFill>
                  <a:schemeClr val="tx1"/>
                </a:solidFill>
                <a:latin typeface="宋体" pitchFamily="2" charset="-122"/>
                <a:ea typeface="宋体" pitchFamily="2" charset="-122"/>
              </a:rPr>
              <a:t>命令后紧跟着发出一个</a:t>
            </a:r>
            <a:r>
              <a:rPr lang="en-US" altLang="zh-CN" sz="2800" b="0" dirty="0">
                <a:solidFill>
                  <a:schemeClr val="tx1"/>
                </a:solidFill>
                <a:latin typeface="宋体" pitchFamily="2" charset="-122"/>
                <a:ea typeface="宋体" pitchFamily="2" charset="-122"/>
              </a:rPr>
              <a:t>Read </a:t>
            </a:r>
            <a:r>
              <a:rPr lang="zh-CN" altLang="en-US" sz="2800" b="0" dirty="0">
                <a:solidFill>
                  <a:schemeClr val="tx1"/>
                </a:solidFill>
                <a:latin typeface="宋体" pitchFamily="2" charset="-122"/>
                <a:ea typeface="宋体" pitchFamily="2" charset="-122"/>
              </a:rPr>
              <a:t>命令，那么总线上的多个从器件就会同时传输数据，从而发生冲突（漏极开路下拉产生“线与”结果）。</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175</a:t>
            </a:fld>
            <a:endParaRPr lang="en-US" altLang="zh-CN" b="1">
              <a:solidFill>
                <a:srgbClr val="FFFFFF"/>
              </a:solidFill>
            </a:endParaRPr>
          </a:p>
        </p:txBody>
      </p:sp>
    </p:spTree>
    <p:extLst>
      <p:ext uri="{BB962C8B-B14F-4D97-AF65-F5344CB8AC3E}">
        <p14:creationId xmlns:p14="http://schemas.microsoft.com/office/powerpoint/2010/main" val="3583779061"/>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dirty="0">
                <a:solidFill>
                  <a:schemeClr val="tx1"/>
                </a:solidFill>
                <a:latin typeface="宋体" pitchFamily="2" charset="-122"/>
                <a:ea typeface="宋体" pitchFamily="2" charset="-122"/>
              </a:rPr>
              <a:t>Resume [A5h] </a:t>
            </a:r>
          </a:p>
          <a:p>
            <a:pPr>
              <a:buNone/>
            </a:pPr>
            <a:r>
              <a:rPr lang="zh-CN" altLang="en-US" sz="2400" b="0" dirty="0">
                <a:solidFill>
                  <a:schemeClr val="tx1"/>
                </a:solidFill>
                <a:latin typeface="宋体" pitchFamily="2" charset="-122"/>
                <a:ea typeface="宋体" pitchFamily="2" charset="-122"/>
              </a:rPr>
              <a:t>为了最大程度提高多点网络中的数据吞吐量，可以使用</a:t>
            </a:r>
            <a:r>
              <a:rPr lang="en-US" altLang="zh-CN" sz="2400" b="0" dirty="0">
                <a:solidFill>
                  <a:schemeClr val="tx1"/>
                </a:solidFill>
                <a:latin typeface="宋体" pitchFamily="2" charset="-122"/>
                <a:ea typeface="宋体" pitchFamily="2" charset="-122"/>
              </a:rPr>
              <a:t>Resume </a:t>
            </a:r>
            <a:r>
              <a:rPr lang="zh-CN" altLang="en-US" sz="2400" b="0" dirty="0">
                <a:solidFill>
                  <a:schemeClr val="tx1"/>
                </a:solidFill>
                <a:latin typeface="宋体" pitchFamily="2" charset="-122"/>
                <a:ea typeface="宋体" pitchFamily="2" charset="-122"/>
              </a:rPr>
              <a:t>命令。执行该操作时首先检查</a:t>
            </a:r>
            <a:r>
              <a:rPr lang="en-US" altLang="zh-CN" sz="2400" b="0" dirty="0">
                <a:solidFill>
                  <a:schemeClr val="tx1"/>
                </a:solidFill>
                <a:latin typeface="宋体" pitchFamily="2" charset="-122"/>
                <a:ea typeface="宋体" pitchFamily="2" charset="-122"/>
              </a:rPr>
              <a:t>RC </a:t>
            </a:r>
            <a:r>
              <a:rPr lang="zh-CN" altLang="en-US" sz="2400" b="0" dirty="0">
                <a:solidFill>
                  <a:schemeClr val="tx1"/>
                </a:solidFill>
                <a:latin typeface="宋体" pitchFamily="2" charset="-122"/>
                <a:ea typeface="宋体" pitchFamily="2" charset="-122"/>
              </a:rPr>
              <a:t>位的状态，如果</a:t>
            </a:r>
            <a:r>
              <a:rPr lang="en-US" altLang="zh-CN" sz="2400" b="0" dirty="0">
                <a:solidFill>
                  <a:schemeClr val="tx1"/>
                </a:solidFill>
                <a:latin typeface="宋体" pitchFamily="2" charset="-122"/>
                <a:ea typeface="宋体" pitchFamily="2" charset="-122"/>
              </a:rPr>
              <a:t>RC </a:t>
            </a:r>
            <a:r>
              <a:rPr lang="zh-CN" altLang="en-US" sz="2400" b="0" dirty="0">
                <a:solidFill>
                  <a:schemeClr val="tx1"/>
                </a:solidFill>
                <a:latin typeface="宋体" pitchFamily="2" charset="-122"/>
                <a:ea typeface="宋体" pitchFamily="2" charset="-122"/>
              </a:rPr>
              <a:t>标志为</a:t>
            </a:r>
            <a:r>
              <a:rPr lang="en-US" altLang="zh-CN" sz="2400" b="0" dirty="0">
                <a:solidFill>
                  <a:schemeClr val="tx1"/>
                </a:solidFill>
                <a:latin typeface="宋体" pitchFamily="2" charset="-122"/>
                <a:ea typeface="宋体" pitchFamily="2" charset="-122"/>
              </a:rPr>
              <a:t>1</a:t>
            </a:r>
            <a:r>
              <a:rPr lang="zh-CN" altLang="en-US" sz="2400" b="0" dirty="0">
                <a:solidFill>
                  <a:schemeClr val="tx1"/>
                </a:solidFill>
                <a:latin typeface="宋体" pitchFamily="2" charset="-122"/>
                <a:ea typeface="宋体" pitchFamily="2" charset="-122"/>
              </a:rPr>
              <a:t>，则直接传送</a:t>
            </a:r>
            <a:r>
              <a:rPr lang="en-US" altLang="zh-CN" sz="2400" b="0" dirty="0">
                <a:solidFill>
                  <a:schemeClr val="tx1"/>
                </a:solidFill>
                <a:latin typeface="宋体" pitchFamily="2" charset="-122"/>
                <a:ea typeface="宋体" pitchFamily="2" charset="-122"/>
              </a:rPr>
              <a:t>PIO</a:t>
            </a:r>
            <a:r>
              <a:rPr lang="zh-CN" altLang="en-US" sz="2400" b="0" dirty="0">
                <a:solidFill>
                  <a:schemeClr val="tx1"/>
                </a:solidFill>
                <a:latin typeface="宋体" pitchFamily="2" charset="-122"/>
                <a:ea typeface="宋体" pitchFamily="2" charset="-122"/>
              </a:rPr>
              <a:t>控制功能命令，类似于</a:t>
            </a:r>
            <a:r>
              <a:rPr lang="en-US" altLang="zh-CN" sz="2400" b="0" dirty="0">
                <a:solidFill>
                  <a:schemeClr val="tx1"/>
                </a:solidFill>
                <a:latin typeface="宋体" pitchFamily="2" charset="-122"/>
                <a:ea typeface="宋体" pitchFamily="2" charset="-122"/>
              </a:rPr>
              <a:t>Skip ROM </a:t>
            </a:r>
            <a:r>
              <a:rPr lang="zh-CN" altLang="en-US" sz="2400" b="0" dirty="0">
                <a:solidFill>
                  <a:schemeClr val="tx1"/>
                </a:solidFill>
                <a:latin typeface="宋体" pitchFamily="2" charset="-122"/>
                <a:ea typeface="宋体" pitchFamily="2" charset="-122"/>
              </a:rPr>
              <a:t>命令。将</a:t>
            </a:r>
            <a:r>
              <a:rPr lang="en-US" altLang="zh-CN" sz="2400" b="0" dirty="0">
                <a:solidFill>
                  <a:schemeClr val="tx1"/>
                </a:solidFill>
                <a:latin typeface="宋体" pitchFamily="2" charset="-122"/>
                <a:ea typeface="宋体" pitchFamily="2" charset="-122"/>
              </a:rPr>
              <a:t>RC </a:t>
            </a:r>
            <a:r>
              <a:rPr lang="zh-CN" altLang="en-US" sz="2400" b="0" dirty="0">
                <a:solidFill>
                  <a:schemeClr val="tx1"/>
                </a:solidFill>
                <a:latin typeface="宋体" pitchFamily="2" charset="-122"/>
                <a:ea typeface="宋体" pitchFamily="2" charset="-122"/>
              </a:rPr>
              <a:t>位置位的唯一方法是执行</a:t>
            </a:r>
            <a:r>
              <a:rPr lang="en-US" altLang="zh-CN" sz="2400" b="0" dirty="0">
                <a:solidFill>
                  <a:schemeClr val="tx1"/>
                </a:solidFill>
                <a:latin typeface="宋体" pitchFamily="2" charset="-122"/>
                <a:ea typeface="宋体" pitchFamily="2" charset="-122"/>
              </a:rPr>
              <a:t>Match ROM</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Search ROM </a:t>
            </a:r>
            <a:r>
              <a:rPr lang="zh-CN" altLang="en-US" sz="2400" b="0" dirty="0">
                <a:solidFill>
                  <a:schemeClr val="tx1"/>
                </a:solidFill>
                <a:latin typeface="宋体" pitchFamily="2" charset="-122"/>
                <a:ea typeface="宋体" pitchFamily="2" charset="-122"/>
              </a:rPr>
              <a:t>或</a:t>
            </a:r>
            <a:r>
              <a:rPr lang="en-US" altLang="zh-CN" sz="2400" b="0" dirty="0">
                <a:solidFill>
                  <a:schemeClr val="tx1"/>
                </a:solidFill>
                <a:latin typeface="宋体" pitchFamily="2" charset="-122"/>
                <a:ea typeface="宋体" pitchFamily="2" charset="-122"/>
              </a:rPr>
              <a:t>Overdrive Match ROM </a:t>
            </a:r>
            <a:r>
              <a:rPr lang="zh-CN" altLang="en-US" sz="2400" b="0" dirty="0">
                <a:solidFill>
                  <a:schemeClr val="tx1"/>
                </a:solidFill>
                <a:latin typeface="宋体" pitchFamily="2" charset="-122"/>
                <a:ea typeface="宋体" pitchFamily="2" charset="-122"/>
              </a:rPr>
              <a:t>命令，一旦</a:t>
            </a:r>
            <a:r>
              <a:rPr lang="en-US" altLang="zh-CN" sz="2400" b="0" dirty="0">
                <a:solidFill>
                  <a:schemeClr val="tx1"/>
                </a:solidFill>
                <a:latin typeface="宋体" pitchFamily="2" charset="-122"/>
                <a:ea typeface="宋体" pitchFamily="2" charset="-122"/>
              </a:rPr>
              <a:t>RC </a:t>
            </a:r>
            <a:r>
              <a:rPr lang="zh-CN" altLang="en-US" sz="2400" b="0" dirty="0">
                <a:solidFill>
                  <a:schemeClr val="tx1"/>
                </a:solidFill>
                <a:latin typeface="宋体" pitchFamily="2" charset="-122"/>
                <a:ea typeface="宋体" pitchFamily="2" charset="-122"/>
              </a:rPr>
              <a:t>位为</a:t>
            </a:r>
            <a:r>
              <a:rPr lang="en-US" altLang="zh-CN" sz="2400" b="0" dirty="0">
                <a:solidFill>
                  <a:schemeClr val="tx1"/>
                </a:solidFill>
                <a:latin typeface="宋体" pitchFamily="2" charset="-122"/>
                <a:ea typeface="宋体" pitchFamily="2" charset="-122"/>
              </a:rPr>
              <a:t>1</a:t>
            </a:r>
            <a:r>
              <a:rPr lang="zh-CN" altLang="en-US" sz="2400" b="0" dirty="0">
                <a:solidFill>
                  <a:schemeClr val="tx1"/>
                </a:solidFill>
                <a:latin typeface="宋体" pitchFamily="2" charset="-122"/>
                <a:ea typeface="宋体" pitchFamily="2" charset="-122"/>
              </a:rPr>
              <a:t>，便可用</a:t>
            </a:r>
            <a:r>
              <a:rPr lang="en-US" altLang="zh-CN" sz="2400" b="0" dirty="0">
                <a:solidFill>
                  <a:schemeClr val="tx1"/>
                </a:solidFill>
                <a:latin typeface="宋体" pitchFamily="2" charset="-122"/>
                <a:ea typeface="宋体" pitchFamily="2" charset="-122"/>
              </a:rPr>
              <a:t>Resume Command </a:t>
            </a:r>
            <a:r>
              <a:rPr lang="zh-CN" altLang="en-US" sz="2400" b="0" dirty="0">
                <a:solidFill>
                  <a:schemeClr val="tx1"/>
                </a:solidFill>
                <a:latin typeface="宋体" pitchFamily="2" charset="-122"/>
                <a:ea typeface="宋体" pitchFamily="2" charset="-122"/>
              </a:rPr>
              <a:t>功能反复访问该器件。</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176</a:t>
            </a:fld>
            <a:endParaRPr lang="en-US" altLang="zh-CN" b="1">
              <a:solidFill>
                <a:srgbClr val="FFFFFF"/>
              </a:solidFill>
            </a:endParaRPr>
          </a:p>
        </p:txBody>
      </p:sp>
    </p:spTree>
    <p:extLst>
      <p:ext uri="{BB962C8B-B14F-4D97-AF65-F5344CB8AC3E}">
        <p14:creationId xmlns:p14="http://schemas.microsoft.com/office/powerpoint/2010/main" val="3365683961"/>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dirty="0">
                <a:solidFill>
                  <a:schemeClr val="tx1"/>
                </a:solidFill>
                <a:latin typeface="宋体" pitchFamily="2" charset="-122"/>
                <a:ea typeface="宋体" pitchFamily="2" charset="-122"/>
              </a:rPr>
              <a:t>Overdrive Skip ROM [3Ch] </a:t>
            </a:r>
          </a:p>
          <a:p>
            <a:r>
              <a:rPr lang="zh-CN" altLang="en-US" sz="2400" b="0" dirty="0">
                <a:solidFill>
                  <a:schemeClr val="tx1"/>
                </a:solidFill>
                <a:latin typeface="宋体" pitchFamily="2" charset="-122"/>
                <a:ea typeface="宋体" pitchFamily="2" charset="-122"/>
              </a:rPr>
              <a:t>在单点总线中，总线主机可通过</a:t>
            </a:r>
            <a:r>
              <a:rPr lang="en-US" altLang="zh-CN" sz="2400" b="0" dirty="0">
                <a:solidFill>
                  <a:schemeClr val="tx1"/>
                </a:solidFill>
                <a:latin typeface="宋体" pitchFamily="2" charset="-122"/>
                <a:ea typeface="宋体" pitchFamily="2" charset="-122"/>
              </a:rPr>
              <a:t>Overdrive Skip ROM </a:t>
            </a:r>
            <a:r>
              <a:rPr lang="zh-CN" altLang="en-US" sz="2400" b="0" dirty="0">
                <a:solidFill>
                  <a:schemeClr val="tx1"/>
                </a:solidFill>
                <a:latin typeface="宋体" pitchFamily="2" charset="-122"/>
                <a:ea typeface="宋体" pitchFamily="2" charset="-122"/>
              </a:rPr>
              <a:t>命令在不知道从器件</a:t>
            </a:r>
            <a:r>
              <a:rPr lang="en-US" altLang="zh-CN" sz="2400" b="0" dirty="0">
                <a:solidFill>
                  <a:schemeClr val="tx1"/>
                </a:solidFill>
                <a:latin typeface="宋体" pitchFamily="2" charset="-122"/>
                <a:ea typeface="宋体" pitchFamily="2" charset="-122"/>
              </a:rPr>
              <a:t>ID</a:t>
            </a:r>
            <a:r>
              <a:rPr lang="zh-CN" altLang="en-US" sz="2400" b="0" dirty="0">
                <a:solidFill>
                  <a:schemeClr val="tx1"/>
                </a:solidFill>
                <a:latin typeface="宋体" pitchFamily="2" charset="-122"/>
                <a:ea typeface="宋体" pitchFamily="2" charset="-122"/>
              </a:rPr>
              <a:t>的情况下访问</a:t>
            </a:r>
            <a:r>
              <a:rPr lang="en-US" altLang="zh-CN" sz="2400" b="0" dirty="0">
                <a:solidFill>
                  <a:schemeClr val="tx1"/>
                </a:solidFill>
                <a:latin typeface="宋体" pitchFamily="2" charset="-122"/>
                <a:ea typeface="宋体" pitchFamily="2" charset="-122"/>
              </a:rPr>
              <a:t>PIO</a:t>
            </a:r>
            <a:r>
              <a:rPr lang="zh-CN" altLang="en-US" sz="2400" b="0" dirty="0">
                <a:solidFill>
                  <a:schemeClr val="tx1"/>
                </a:solidFill>
                <a:latin typeface="宋体" pitchFamily="2" charset="-122"/>
                <a:ea typeface="宋体" pitchFamily="2" charset="-122"/>
              </a:rPr>
              <a:t>，从而节省时间。与普通</a:t>
            </a:r>
            <a:r>
              <a:rPr lang="en-US" altLang="zh-CN" sz="2400" b="0" dirty="0">
                <a:solidFill>
                  <a:schemeClr val="tx1"/>
                </a:solidFill>
                <a:latin typeface="宋体" pitchFamily="2" charset="-122"/>
                <a:ea typeface="宋体" pitchFamily="2" charset="-122"/>
              </a:rPr>
              <a:t>Skip ROM </a:t>
            </a:r>
            <a:r>
              <a:rPr lang="zh-CN" altLang="en-US" sz="2400" b="0" dirty="0">
                <a:solidFill>
                  <a:schemeClr val="tx1"/>
                </a:solidFill>
                <a:latin typeface="宋体" pitchFamily="2" charset="-122"/>
                <a:ea typeface="宋体" pitchFamily="2" charset="-122"/>
              </a:rPr>
              <a:t>命令不同的是，</a:t>
            </a:r>
            <a:r>
              <a:rPr lang="en-US" altLang="zh-CN" sz="2400" b="0" dirty="0">
                <a:solidFill>
                  <a:schemeClr val="tx1"/>
                </a:solidFill>
                <a:latin typeface="宋体" pitchFamily="2" charset="-122"/>
                <a:ea typeface="宋体" pitchFamily="2" charset="-122"/>
              </a:rPr>
              <a:t>Overdrive Skip ROM </a:t>
            </a:r>
            <a:r>
              <a:rPr lang="zh-CN" altLang="en-US" sz="2400" b="0" dirty="0">
                <a:solidFill>
                  <a:schemeClr val="tx1"/>
                </a:solidFill>
                <a:latin typeface="宋体" pitchFamily="2" charset="-122"/>
                <a:ea typeface="宋体" pitchFamily="2" charset="-122"/>
              </a:rPr>
              <a:t>命令可将设备设置为高速模式（</a:t>
            </a:r>
            <a:r>
              <a:rPr lang="en-US" altLang="zh-CN" sz="2400" b="0" dirty="0">
                <a:solidFill>
                  <a:schemeClr val="tx1"/>
                </a:solidFill>
                <a:latin typeface="宋体" pitchFamily="2" charset="-122"/>
                <a:ea typeface="宋体" pitchFamily="2" charset="-122"/>
              </a:rPr>
              <a:t>OD = 1</a:t>
            </a:r>
            <a:r>
              <a:rPr lang="zh-CN" altLang="en-US" sz="2400" b="0" dirty="0">
                <a:solidFill>
                  <a:schemeClr val="tx1"/>
                </a:solidFill>
                <a:latin typeface="宋体" pitchFamily="2" charset="-122"/>
                <a:ea typeface="宋体" pitchFamily="2" charset="-122"/>
              </a:rPr>
              <a:t>）。执行了此命令后，所有通信将运行在高速模式下，直到主机发送一个最短持续时间为</a:t>
            </a:r>
            <a:r>
              <a:rPr lang="en-US" altLang="zh-CN" sz="2400" b="0" dirty="0">
                <a:solidFill>
                  <a:schemeClr val="tx1"/>
                </a:solidFill>
                <a:latin typeface="宋体" pitchFamily="2" charset="-122"/>
                <a:ea typeface="宋体" pitchFamily="2" charset="-122"/>
              </a:rPr>
              <a:t>480μs </a:t>
            </a:r>
            <a:r>
              <a:rPr lang="zh-CN" altLang="en-US" sz="2400" b="0" dirty="0">
                <a:solidFill>
                  <a:schemeClr val="tx1"/>
                </a:solidFill>
                <a:latin typeface="宋体" pitchFamily="2" charset="-122"/>
                <a:ea typeface="宋体" pitchFamily="2" charset="-122"/>
              </a:rPr>
              <a:t>的复位脉冲把总线上的所有从器件重新设置为标准速度</a:t>
            </a:r>
            <a:r>
              <a:rPr lang="en-US" altLang="zh-CN" sz="2400" b="0" dirty="0">
                <a:solidFill>
                  <a:schemeClr val="tx1"/>
                </a:solidFill>
                <a:latin typeface="宋体" pitchFamily="2" charset="-122"/>
                <a:ea typeface="宋体" pitchFamily="2" charset="-122"/>
              </a:rPr>
              <a:t>(OD = 0)</a:t>
            </a:r>
            <a:r>
              <a:rPr lang="zh-CN" altLang="en-US" sz="2400" b="0" dirty="0">
                <a:solidFill>
                  <a:schemeClr val="tx1"/>
                </a:solidFill>
                <a:latin typeface="宋体" pitchFamily="2" charset="-122"/>
                <a:ea typeface="宋体" pitchFamily="2" charset="-122"/>
              </a:rPr>
              <a:t>为止。</a:t>
            </a:r>
          </a:p>
          <a:p>
            <a:r>
              <a:rPr lang="zh-CN" altLang="en-US" sz="2400" b="0" dirty="0">
                <a:solidFill>
                  <a:schemeClr val="tx1"/>
                </a:solidFill>
                <a:latin typeface="宋体" pitchFamily="2" charset="-122"/>
                <a:ea typeface="宋体" pitchFamily="2" charset="-122"/>
              </a:rPr>
              <a:t>对于多点总线， </a:t>
            </a:r>
            <a:r>
              <a:rPr lang="en-US" altLang="zh-CN" sz="2400" b="0" dirty="0">
                <a:solidFill>
                  <a:schemeClr val="tx1"/>
                </a:solidFill>
                <a:latin typeface="宋体" pitchFamily="2" charset="-122"/>
                <a:ea typeface="宋体" pitchFamily="2" charset="-122"/>
              </a:rPr>
              <a:t>Overdrive Skip ROM</a:t>
            </a:r>
            <a:r>
              <a:rPr lang="zh-CN" altLang="en-US" sz="2400" b="0" dirty="0">
                <a:solidFill>
                  <a:schemeClr val="tx1"/>
                </a:solidFill>
                <a:latin typeface="宋体" pitchFamily="2" charset="-122"/>
                <a:ea typeface="宋体" pitchFamily="2" charset="-122"/>
              </a:rPr>
              <a:t>命令将会把所有支持高速模式的从器件设置为高速模式。随后，在高速模式下发出一个复位脉冲，然后发出</a:t>
            </a:r>
            <a:r>
              <a:rPr lang="en-US" altLang="zh-CN" sz="2400" b="0" dirty="0">
                <a:solidFill>
                  <a:schemeClr val="tx1"/>
                </a:solidFill>
                <a:latin typeface="宋体" pitchFamily="2" charset="-122"/>
                <a:ea typeface="宋体" pitchFamily="2" charset="-122"/>
              </a:rPr>
              <a:t>Match ROM</a:t>
            </a:r>
            <a:r>
              <a:rPr lang="zh-CN" altLang="en-US" sz="2400" b="0" dirty="0">
                <a:solidFill>
                  <a:schemeClr val="tx1"/>
                </a:solidFill>
                <a:latin typeface="宋体" pitchFamily="2" charset="-122"/>
                <a:ea typeface="宋体" pitchFamily="2" charset="-122"/>
              </a:rPr>
              <a:t>或</a:t>
            </a:r>
            <a:r>
              <a:rPr lang="en-US" altLang="zh-CN" sz="2400" b="0" dirty="0">
                <a:solidFill>
                  <a:schemeClr val="tx1"/>
                </a:solidFill>
                <a:latin typeface="宋体" pitchFamily="2" charset="-122"/>
                <a:ea typeface="宋体" pitchFamily="2" charset="-122"/>
              </a:rPr>
              <a:t>Search ROM </a:t>
            </a:r>
            <a:r>
              <a:rPr lang="zh-CN" altLang="en-US" sz="2400" b="0" dirty="0">
                <a:solidFill>
                  <a:schemeClr val="tx1"/>
                </a:solidFill>
                <a:latin typeface="宋体" pitchFamily="2" charset="-122"/>
                <a:ea typeface="宋体" pitchFamily="2" charset="-122"/>
              </a:rPr>
              <a:t>命令序列，这将加快搜索过程。</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177</a:t>
            </a:fld>
            <a:endParaRPr lang="en-US" altLang="zh-CN" b="1">
              <a:solidFill>
                <a:srgbClr val="FFFFFF"/>
              </a:solidFill>
            </a:endParaRPr>
          </a:p>
        </p:txBody>
      </p:sp>
    </p:spTree>
    <p:extLst>
      <p:ext uri="{BB962C8B-B14F-4D97-AF65-F5344CB8AC3E}">
        <p14:creationId xmlns:p14="http://schemas.microsoft.com/office/powerpoint/2010/main" val="4237554326"/>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dirty="0">
                <a:solidFill>
                  <a:schemeClr val="tx1"/>
                </a:solidFill>
                <a:latin typeface="宋体" pitchFamily="2" charset="-122"/>
                <a:ea typeface="宋体" pitchFamily="2" charset="-122"/>
              </a:rPr>
              <a:t>Overdrive Match ROM [69h] </a:t>
            </a:r>
          </a:p>
          <a:p>
            <a:pPr>
              <a:buNone/>
            </a:pPr>
            <a:r>
              <a:rPr lang="zh-CN" altLang="en-US" sz="2400" b="0" dirty="0">
                <a:solidFill>
                  <a:schemeClr val="tx1"/>
                </a:solidFill>
                <a:latin typeface="宋体" pitchFamily="2" charset="-122"/>
                <a:ea typeface="宋体" pitchFamily="2" charset="-122"/>
              </a:rPr>
              <a:t>  主机发出</a:t>
            </a:r>
            <a:r>
              <a:rPr lang="en-US" altLang="zh-CN" sz="2400" b="0" dirty="0">
                <a:solidFill>
                  <a:schemeClr val="tx1"/>
                </a:solidFill>
                <a:latin typeface="宋体" pitchFamily="2" charset="-122"/>
                <a:ea typeface="宋体" pitchFamily="2" charset="-122"/>
              </a:rPr>
              <a:t>Overdrive Match ROM </a:t>
            </a:r>
            <a:r>
              <a:rPr lang="zh-CN" altLang="en-US" sz="2400" b="0" dirty="0">
                <a:solidFill>
                  <a:schemeClr val="tx1"/>
                </a:solidFill>
                <a:latin typeface="宋体" pitchFamily="2" charset="-122"/>
                <a:ea typeface="宋体" pitchFamily="2" charset="-122"/>
              </a:rPr>
              <a:t>命令之后、再以高速模式的速率发送</a:t>
            </a:r>
            <a:r>
              <a:rPr lang="en-US" altLang="zh-CN" sz="2400" b="0" dirty="0">
                <a:solidFill>
                  <a:schemeClr val="tx1"/>
                </a:solidFill>
                <a:latin typeface="宋体" pitchFamily="2" charset="-122"/>
                <a:ea typeface="宋体" pitchFamily="2" charset="-122"/>
              </a:rPr>
              <a:t>64</a:t>
            </a:r>
            <a:r>
              <a:rPr lang="zh-CN" altLang="en-US" sz="2400" b="0" dirty="0">
                <a:solidFill>
                  <a:schemeClr val="tx1"/>
                </a:solidFill>
                <a:latin typeface="宋体" pitchFamily="2" charset="-122"/>
                <a:ea typeface="宋体" pitchFamily="2" charset="-122"/>
              </a:rPr>
              <a:t>位</a:t>
            </a:r>
            <a:r>
              <a:rPr lang="en-US" altLang="zh-CN" sz="2400" b="0" dirty="0">
                <a:solidFill>
                  <a:schemeClr val="tx1"/>
                </a:solidFill>
                <a:latin typeface="宋体" pitchFamily="2" charset="-122"/>
                <a:ea typeface="宋体" pitchFamily="2" charset="-122"/>
              </a:rPr>
              <a:t>ROM </a:t>
            </a:r>
            <a:r>
              <a:rPr lang="zh-CN" altLang="en-US" sz="2400" b="0" dirty="0">
                <a:solidFill>
                  <a:schemeClr val="tx1"/>
                </a:solidFill>
                <a:latin typeface="宋体" pitchFamily="2" charset="-122"/>
                <a:ea typeface="宋体" pitchFamily="2" charset="-122"/>
              </a:rPr>
              <a:t>码，这使其可在多点总线上寻址到一个特定的设备，并同时将其设置为高速模式。只有内部</a:t>
            </a:r>
            <a:r>
              <a:rPr lang="en-US" altLang="zh-CN" sz="2400" b="0" dirty="0">
                <a:solidFill>
                  <a:schemeClr val="tx1"/>
                </a:solidFill>
                <a:latin typeface="宋体" pitchFamily="2" charset="-122"/>
                <a:ea typeface="宋体" pitchFamily="2" charset="-122"/>
              </a:rPr>
              <a:t>ROM</a:t>
            </a:r>
            <a:r>
              <a:rPr lang="zh-CN" altLang="en-US" sz="2400" b="0" dirty="0">
                <a:solidFill>
                  <a:schemeClr val="tx1"/>
                </a:solidFill>
                <a:latin typeface="宋体" pitchFamily="2" charset="-122"/>
                <a:ea typeface="宋体" pitchFamily="2" charset="-122"/>
              </a:rPr>
              <a:t>码与主机发出的</a:t>
            </a:r>
            <a:r>
              <a:rPr lang="en-US" altLang="zh-CN" sz="2400" b="0" dirty="0">
                <a:solidFill>
                  <a:schemeClr val="tx1"/>
                </a:solidFill>
                <a:latin typeface="宋体" pitchFamily="2" charset="-122"/>
                <a:ea typeface="宋体" pitchFamily="2" charset="-122"/>
              </a:rPr>
              <a:t>64</a:t>
            </a:r>
            <a:r>
              <a:rPr lang="zh-CN" altLang="en-US" sz="2400" b="0" dirty="0">
                <a:solidFill>
                  <a:schemeClr val="tx1"/>
                </a:solidFill>
                <a:latin typeface="宋体" pitchFamily="2" charset="-122"/>
                <a:ea typeface="宋体" pitchFamily="2" charset="-122"/>
              </a:rPr>
              <a:t>位</a:t>
            </a:r>
            <a:r>
              <a:rPr lang="en-US" altLang="zh-CN" sz="2400" b="0" dirty="0">
                <a:solidFill>
                  <a:schemeClr val="tx1"/>
                </a:solidFill>
                <a:latin typeface="宋体" pitchFamily="2" charset="-122"/>
                <a:ea typeface="宋体" pitchFamily="2" charset="-122"/>
              </a:rPr>
              <a:t>ROM</a:t>
            </a:r>
            <a:r>
              <a:rPr lang="zh-CN" altLang="en-US" sz="2400" b="0" dirty="0">
                <a:solidFill>
                  <a:schemeClr val="tx1"/>
                </a:solidFill>
                <a:latin typeface="宋体" pitchFamily="2" charset="-122"/>
                <a:ea typeface="宋体" pitchFamily="2" charset="-122"/>
              </a:rPr>
              <a:t>码匹配的设备才会响应随后的</a:t>
            </a:r>
            <a:r>
              <a:rPr lang="en-US" altLang="zh-CN" sz="2400" b="0" dirty="0">
                <a:solidFill>
                  <a:schemeClr val="tx1"/>
                </a:solidFill>
                <a:latin typeface="宋体" pitchFamily="2" charset="-122"/>
                <a:ea typeface="宋体" pitchFamily="2" charset="-122"/>
              </a:rPr>
              <a:t>PIO</a:t>
            </a:r>
            <a:r>
              <a:rPr lang="zh-CN" altLang="en-US" sz="2400" b="0" dirty="0">
                <a:solidFill>
                  <a:schemeClr val="tx1"/>
                </a:solidFill>
                <a:latin typeface="宋体" pitchFamily="2" charset="-122"/>
                <a:ea typeface="宋体" pitchFamily="2" charset="-122"/>
              </a:rPr>
              <a:t>功能命令。已经被前面的</a:t>
            </a:r>
            <a:r>
              <a:rPr lang="en-US" altLang="zh-CN" sz="2400" b="0" dirty="0">
                <a:solidFill>
                  <a:schemeClr val="tx1"/>
                </a:solidFill>
                <a:latin typeface="宋体" pitchFamily="2" charset="-122"/>
                <a:ea typeface="宋体" pitchFamily="2" charset="-122"/>
              </a:rPr>
              <a:t>Overdrive Skip</a:t>
            </a:r>
            <a:r>
              <a:rPr lang="zh-CN" altLang="en-US" sz="2400" b="0" dirty="0">
                <a:solidFill>
                  <a:schemeClr val="tx1"/>
                </a:solidFill>
                <a:latin typeface="宋体" pitchFamily="2" charset="-122"/>
                <a:ea typeface="宋体" pitchFamily="2" charset="-122"/>
              </a:rPr>
              <a:t>命令或 </a:t>
            </a:r>
            <a:r>
              <a:rPr lang="en-US" altLang="zh-CN" sz="2400" b="0" dirty="0">
                <a:solidFill>
                  <a:schemeClr val="tx1"/>
                </a:solidFill>
                <a:latin typeface="宋体" pitchFamily="2" charset="-122"/>
                <a:ea typeface="宋体" pitchFamily="2" charset="-122"/>
              </a:rPr>
              <a:t>Overdrive Match</a:t>
            </a:r>
            <a:r>
              <a:rPr lang="zh-CN" altLang="en-US" sz="2400" b="0" dirty="0">
                <a:solidFill>
                  <a:schemeClr val="tx1"/>
                </a:solidFill>
                <a:latin typeface="宋体" pitchFamily="2" charset="-122"/>
                <a:ea typeface="宋体" pitchFamily="2" charset="-122"/>
              </a:rPr>
              <a:t>命令设为高速模式的从机将一直保持高速模式。所有支持高速模式的从机在持续时间最小为</a:t>
            </a:r>
            <a:r>
              <a:rPr lang="en-US" altLang="zh-CN" sz="2400" b="0" dirty="0">
                <a:solidFill>
                  <a:schemeClr val="tx1"/>
                </a:solidFill>
                <a:latin typeface="宋体" pitchFamily="2" charset="-122"/>
                <a:ea typeface="宋体" pitchFamily="2" charset="-122"/>
              </a:rPr>
              <a:t>480μs </a:t>
            </a:r>
            <a:r>
              <a:rPr lang="zh-CN" altLang="en-US" sz="2400" b="0" dirty="0">
                <a:solidFill>
                  <a:schemeClr val="tx1"/>
                </a:solidFill>
                <a:latin typeface="宋体" pitchFamily="2" charset="-122"/>
                <a:ea typeface="宋体" pitchFamily="2" charset="-122"/>
              </a:rPr>
              <a:t>的复位脉冲后回到标准速率。</a:t>
            </a:r>
            <a:r>
              <a:rPr lang="en-US" altLang="zh-CN" sz="2400" b="0" dirty="0">
                <a:solidFill>
                  <a:schemeClr val="tx1"/>
                </a:solidFill>
                <a:latin typeface="宋体" pitchFamily="2" charset="-122"/>
                <a:ea typeface="宋体" pitchFamily="2" charset="-122"/>
              </a:rPr>
              <a:t>Overdrive Match ROM</a:t>
            </a:r>
            <a:r>
              <a:rPr lang="zh-CN" altLang="en-US" sz="2400" b="0" dirty="0">
                <a:solidFill>
                  <a:schemeClr val="tx1"/>
                </a:solidFill>
                <a:latin typeface="宋体" pitchFamily="2" charset="-122"/>
                <a:ea typeface="宋体" pitchFamily="2" charset="-122"/>
              </a:rPr>
              <a:t>命令适用于单点或多点总线。</a:t>
            </a:r>
            <a:endParaRPr lang="zh-CN" altLang="en-US" dirty="0">
              <a:solidFill>
                <a:schemeClr val="tx1"/>
              </a:solidFill>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178</a:t>
            </a:fld>
            <a:endParaRPr lang="en-US" altLang="zh-CN" b="1">
              <a:solidFill>
                <a:srgbClr val="FFFFFF"/>
              </a:solidFill>
            </a:endParaRPr>
          </a:p>
        </p:txBody>
      </p:sp>
    </p:spTree>
    <p:extLst>
      <p:ext uri="{BB962C8B-B14F-4D97-AF65-F5344CB8AC3E}">
        <p14:creationId xmlns:p14="http://schemas.microsoft.com/office/powerpoint/2010/main" val="374970695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179</a:t>
            </a:fld>
            <a:endParaRPr lang="en-US" altLang="zh-CN" b="1">
              <a:solidFill>
                <a:srgbClr val="FFFFFF"/>
              </a:solidFill>
            </a:endParaRPr>
          </a:p>
        </p:txBody>
      </p:sp>
      <p:pic>
        <p:nvPicPr>
          <p:cNvPr id="32770" name="Picture 2"/>
          <p:cNvPicPr>
            <a:picLocks noGrp="1" noChangeAspect="1" noChangeArrowheads="1"/>
          </p:cNvPicPr>
          <p:nvPr>
            <p:ph idx="1"/>
          </p:nvPr>
        </p:nvPicPr>
        <p:blipFill>
          <a:blip r:embed="rId2" cstate="print"/>
          <a:srcRect/>
          <a:stretch>
            <a:fillRect/>
          </a:stretch>
        </p:blipFill>
        <p:spPr bwMode="auto">
          <a:xfrm>
            <a:off x="3980822" y="1125538"/>
            <a:ext cx="4301794" cy="5327650"/>
          </a:xfrm>
          <a:prstGeom prst="rect">
            <a:avLst/>
          </a:prstGeom>
          <a:noFill/>
          <a:ln w="9525">
            <a:noFill/>
            <a:miter lim="800000"/>
            <a:headEnd/>
            <a:tailEnd/>
          </a:ln>
        </p:spPr>
      </p:pic>
    </p:spTree>
    <p:extLst>
      <p:ext uri="{BB962C8B-B14F-4D97-AF65-F5344CB8AC3E}">
        <p14:creationId xmlns:p14="http://schemas.microsoft.com/office/powerpoint/2010/main" val="130259187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37D1BC39-D5F6-4B7F-AAB3-FD62F9906642}"/>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接口技术</a:t>
            </a:r>
            <a:endParaRPr lang="zh-CN" altLang="en-US" sz="4000"/>
          </a:p>
        </p:txBody>
      </p:sp>
      <p:sp>
        <p:nvSpPr>
          <p:cNvPr id="22531" name="内容占位符 2">
            <a:extLst>
              <a:ext uri="{FF2B5EF4-FFF2-40B4-BE49-F238E27FC236}">
                <a16:creationId xmlns:a16="http://schemas.microsoft.com/office/drawing/2014/main" id="{D2082042-8B40-4656-AFA0-545465F96DCE}"/>
              </a:ext>
            </a:extLst>
          </p:cNvPr>
          <p:cNvSpPr>
            <a:spLocks noGrp="1" noChangeArrowheads="1"/>
          </p:cNvSpPr>
          <p:nvPr>
            <p:ph idx="1"/>
          </p:nvPr>
        </p:nvSpPr>
        <p:spPr>
          <a:xfrm>
            <a:off x="1703388" y="2017713"/>
            <a:ext cx="8775700" cy="4114800"/>
          </a:xfrm>
        </p:spPr>
        <p:txBody>
          <a:bodyPr/>
          <a:lstStyle/>
          <a:p>
            <a:r>
              <a:rPr lang="en-US" altLang="zh-CN" sz="2400" b="0" dirty="0">
                <a:latin typeface="楷体" panose="02010609060101010101" pitchFamily="49" charset="-122"/>
                <a:ea typeface="楷体" panose="02010609060101010101" pitchFamily="49" charset="-122"/>
              </a:rPr>
              <a:t>I2C</a:t>
            </a:r>
            <a:r>
              <a:rPr lang="zh-CN" altLang="en-US" sz="2400" b="0" dirty="0">
                <a:latin typeface="楷体" panose="02010609060101010101" pitchFamily="49" charset="-122"/>
                <a:ea typeface="楷体" panose="02010609060101010101" pitchFamily="49" charset="-122"/>
              </a:rPr>
              <a:t>应用注意事项：</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1</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ACK</a:t>
            </a:r>
            <a:r>
              <a:rPr lang="zh-CN" altLang="en-US" sz="2400" b="0" dirty="0">
                <a:latin typeface="楷体" panose="02010609060101010101" pitchFamily="49" charset="-122"/>
                <a:ea typeface="楷体" panose="02010609060101010101" pitchFamily="49" charset="-122"/>
              </a:rPr>
              <a:t>与死机（标准为永久等待，实际要加</a:t>
            </a:r>
            <a:r>
              <a:rPr lang="zh-CN" altLang="en-US" sz="2400" b="0" dirty="0">
                <a:solidFill>
                  <a:srgbClr val="FF0000"/>
                </a:solidFill>
                <a:latin typeface="楷体" panose="02010609060101010101" pitchFamily="49" charset="-122"/>
                <a:ea typeface="楷体" panose="02010609060101010101" pitchFamily="49" charset="-122"/>
              </a:rPr>
              <a:t>超时判错</a:t>
            </a:r>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2</a:t>
            </a:r>
            <a:r>
              <a:rPr lang="zh-CN" altLang="en-US" sz="2400" b="0" dirty="0">
                <a:latin typeface="楷体" panose="02010609060101010101" pitchFamily="49" charset="-122"/>
                <a:ea typeface="楷体" panose="02010609060101010101" pitchFamily="49" charset="-122"/>
              </a:rPr>
              <a:t>、帧间隔与正常通信（</a:t>
            </a:r>
            <a:r>
              <a:rPr lang="zh-CN" altLang="en-US" sz="2400" b="0" dirty="0">
                <a:solidFill>
                  <a:srgbClr val="FF0000"/>
                </a:solidFill>
                <a:latin typeface="楷体" panose="02010609060101010101" pitchFamily="49" charset="-122"/>
                <a:ea typeface="楷体" panose="02010609060101010101" pitchFamily="49" charset="-122"/>
              </a:rPr>
              <a:t>保护时间</a:t>
            </a:r>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3</a:t>
            </a:r>
            <a:r>
              <a:rPr lang="zh-CN" altLang="en-US" sz="2400" b="0" dirty="0">
                <a:latin typeface="楷体" panose="02010609060101010101" pitchFamily="49" charset="-122"/>
                <a:ea typeface="楷体" panose="02010609060101010101" pitchFamily="49" charset="-122"/>
              </a:rPr>
              <a:t>、不是所有芯片都支持</a:t>
            </a:r>
            <a:r>
              <a:rPr lang="zh-CN" altLang="en-US" sz="2400" b="0" dirty="0">
                <a:solidFill>
                  <a:srgbClr val="FF0000"/>
                </a:solidFill>
                <a:latin typeface="楷体" panose="02010609060101010101" pitchFamily="49" charset="-122"/>
                <a:ea typeface="楷体" panose="02010609060101010101" pitchFamily="49" charset="-122"/>
              </a:rPr>
              <a:t>广播地址</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4</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7</a:t>
            </a:r>
            <a:r>
              <a:rPr lang="zh-CN" altLang="en-US" sz="2400" b="0" dirty="0">
                <a:latin typeface="楷体" panose="02010609060101010101" pitchFamily="49" charset="-122"/>
                <a:ea typeface="楷体" panose="02010609060101010101" pitchFamily="49" charset="-122"/>
              </a:rPr>
              <a:t>位与</a:t>
            </a:r>
            <a:r>
              <a:rPr lang="en-US" altLang="zh-CN" sz="2400" b="0" dirty="0">
                <a:latin typeface="楷体" panose="02010609060101010101" pitchFamily="49" charset="-122"/>
                <a:ea typeface="楷体" panose="02010609060101010101" pitchFamily="49" charset="-122"/>
              </a:rPr>
              <a:t>10</a:t>
            </a:r>
            <a:r>
              <a:rPr lang="zh-CN" altLang="en-US" sz="2400" b="0" dirty="0">
                <a:latin typeface="楷体" panose="02010609060101010101" pitchFamily="49" charset="-122"/>
                <a:ea typeface="楷体" panose="02010609060101010101" pitchFamily="49" charset="-122"/>
              </a:rPr>
              <a:t>位地址</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5</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SCL</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SDA</a:t>
            </a:r>
            <a:r>
              <a:rPr lang="zh-CN" altLang="en-US" sz="2400" b="0" dirty="0">
                <a:latin typeface="楷体" panose="02010609060101010101" pitchFamily="49" charset="-122"/>
                <a:ea typeface="楷体" panose="02010609060101010101" pitchFamily="49" charset="-122"/>
              </a:rPr>
              <a:t> 一定要</a:t>
            </a:r>
            <a:r>
              <a:rPr lang="zh-CN" altLang="en-US" sz="2400" b="0" dirty="0">
                <a:solidFill>
                  <a:srgbClr val="FF0000"/>
                </a:solidFill>
                <a:latin typeface="楷体" panose="02010609060101010101" pitchFamily="49" charset="-122"/>
                <a:ea typeface="楷体" panose="02010609060101010101" pitchFamily="49" charset="-122"/>
              </a:rPr>
              <a:t>开路输出（注意配置端口）</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6</a:t>
            </a:r>
            <a:r>
              <a:rPr lang="zh-CN" altLang="en-US" sz="2400" b="0" dirty="0">
                <a:latin typeface="楷体" panose="02010609060101010101" pitchFamily="49" charset="-122"/>
                <a:ea typeface="楷体" panose="02010609060101010101" pitchFamily="49" charset="-122"/>
              </a:rPr>
              <a:t>、时钟速率与通信距离、</a:t>
            </a:r>
            <a:r>
              <a:rPr lang="en-US" altLang="zh-CN" sz="2400" b="0" dirty="0">
                <a:latin typeface="楷体" panose="02010609060101010101" pitchFamily="49" charset="-122"/>
                <a:ea typeface="楷体" panose="02010609060101010101" pitchFamily="49" charset="-122"/>
              </a:rPr>
              <a:t>EMC(</a:t>
            </a:r>
            <a:r>
              <a:rPr lang="zh-CN" altLang="en-US" sz="2400" b="0" dirty="0">
                <a:solidFill>
                  <a:srgbClr val="00B0F0"/>
                </a:solidFill>
                <a:latin typeface="楷体" panose="02010609060101010101" pitchFamily="49" charset="-122"/>
                <a:ea typeface="楷体" panose="02010609060101010101" pitchFamily="49" charset="-122"/>
              </a:rPr>
              <a:t>电磁兼容性</a:t>
            </a:r>
            <a:r>
              <a:rPr lang="en-US" altLang="zh-CN" sz="2400" b="0" dirty="0">
                <a:latin typeface="楷体" panose="02010609060101010101" pitchFamily="49" charset="-122"/>
                <a:ea typeface="楷体" panose="02010609060101010101" pitchFamily="49" charset="-122"/>
              </a:rPr>
              <a:t>)</a:t>
            </a: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7</a:t>
            </a:r>
            <a:r>
              <a:rPr lang="zh-CN" altLang="en-US" sz="2400" b="0" dirty="0">
                <a:latin typeface="楷体" panose="02010609060101010101" pitchFamily="49" charset="-122"/>
                <a:ea typeface="楷体" panose="02010609060101010101" pitchFamily="49" charset="-122"/>
              </a:rPr>
              <a:t>、结束与</a:t>
            </a:r>
            <a:r>
              <a:rPr lang="zh-CN" altLang="en-US" sz="2400" b="0" dirty="0">
                <a:solidFill>
                  <a:srgbClr val="FF0000"/>
                </a:solidFill>
                <a:latin typeface="楷体" panose="02010609060101010101" pitchFamily="49" charset="-122"/>
                <a:ea typeface="楷体" panose="02010609060101010101" pitchFamily="49" charset="-122"/>
              </a:rPr>
              <a:t>复位</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rPr>
              <a:t>8</a:t>
            </a:r>
            <a:r>
              <a:rPr lang="zh-CN" altLang="en-US" sz="2400" b="0" dirty="0">
                <a:solidFill>
                  <a:srgbClr val="FF0000"/>
                </a:solidFill>
                <a:latin typeface="楷体" panose="02010609060101010101" pitchFamily="49" charset="-122"/>
                <a:ea typeface="楷体" panose="02010609060101010101" pitchFamily="49" charset="-122"/>
              </a:rPr>
              <a:t>、方向切换时间</a:t>
            </a:r>
            <a:endParaRPr lang="zh-CN" altLang="en-US" sz="2400" dirty="0">
              <a:latin typeface="楷体" panose="02010609060101010101" pitchFamily="49" charset="-122"/>
              <a:ea typeface="楷体" panose="02010609060101010101" pitchFamily="49" charset="-122"/>
            </a:endParaRPr>
          </a:p>
        </p:txBody>
      </p:sp>
      <p:sp>
        <p:nvSpPr>
          <p:cNvPr id="22532" name="灯片编号占位符 3">
            <a:extLst>
              <a:ext uri="{FF2B5EF4-FFF2-40B4-BE49-F238E27FC236}">
                <a16:creationId xmlns:a16="http://schemas.microsoft.com/office/drawing/2014/main" id="{142C9EBD-B8FC-4969-9D2A-BFC4A93BA8C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2633840F-ACD8-446F-AAA4-7848A095FBD6}"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18</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76918629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a:t>
            </a:r>
            <a:r>
              <a:rPr lang="en-US" altLang="zh-CN" dirty="0">
                <a:latin typeface="宋体" pitchFamily="2" charset="-122"/>
                <a:ea typeface="宋体" pitchFamily="2" charset="-122"/>
              </a:rPr>
              <a:t>-</a:t>
            </a:r>
            <a:r>
              <a:rPr lang="zh-CN" altLang="en-US" b="0" dirty="0">
                <a:latin typeface="宋体" pitchFamily="2" charset="-122"/>
                <a:ea typeface="宋体" pitchFamily="2" charset="-122"/>
              </a:rPr>
              <a:t>输入</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前向通道</a:t>
            </a:r>
            <a:r>
              <a:rPr lang="en-US" altLang="zh-CN" b="0" dirty="0">
                <a:latin typeface="宋体" pitchFamily="2" charset="-122"/>
                <a:ea typeface="宋体" pitchFamily="2" charset="-122"/>
              </a:rPr>
              <a:t>)</a:t>
            </a:r>
            <a:endParaRPr lang="zh-CN" altLang="en-US" dirty="0"/>
          </a:p>
        </p:txBody>
      </p:sp>
      <p:sp>
        <p:nvSpPr>
          <p:cNvPr id="3" name="内容占位符 2"/>
          <p:cNvSpPr>
            <a:spLocks noGrp="1"/>
          </p:cNvSpPr>
          <p:nvPr>
            <p:ph idx="1"/>
          </p:nvPr>
        </p:nvSpPr>
        <p:spPr/>
        <p:txBody>
          <a:bodyPr/>
          <a:lstStyle/>
          <a:p>
            <a:r>
              <a:rPr lang="en-US" altLang="zh-CN" b="0" dirty="0">
                <a:solidFill>
                  <a:schemeClr val="tx1"/>
                </a:solidFill>
                <a:latin typeface="宋体" pitchFamily="2" charset="-122"/>
                <a:ea typeface="宋体" pitchFamily="2" charset="-122"/>
              </a:rPr>
              <a:t>GPIN</a:t>
            </a:r>
          </a:p>
          <a:p>
            <a:r>
              <a:rPr lang="en-US" altLang="zh-CN" b="0" dirty="0">
                <a:solidFill>
                  <a:schemeClr val="tx1"/>
                </a:solidFill>
                <a:latin typeface="宋体" pitchFamily="2" charset="-122"/>
                <a:ea typeface="宋体" pitchFamily="2" charset="-122"/>
              </a:rPr>
              <a:t>A/D</a:t>
            </a:r>
          </a:p>
          <a:p>
            <a:r>
              <a:rPr lang="en-US" altLang="zh-CN" b="0" dirty="0">
                <a:solidFill>
                  <a:schemeClr val="tx1"/>
                </a:solidFill>
                <a:latin typeface="宋体" pitchFamily="2" charset="-122"/>
                <a:ea typeface="宋体" pitchFamily="2" charset="-122"/>
              </a:rPr>
              <a:t>CAP</a:t>
            </a:r>
          </a:p>
          <a:p>
            <a:r>
              <a:rPr lang="en-US" altLang="zh-CN" b="0" dirty="0">
                <a:solidFill>
                  <a:schemeClr val="tx1"/>
                </a:solidFill>
                <a:latin typeface="宋体" pitchFamily="2" charset="-122"/>
                <a:ea typeface="宋体" pitchFamily="2" charset="-122"/>
              </a:rPr>
              <a:t>KINT</a:t>
            </a:r>
          </a:p>
          <a:p>
            <a:r>
              <a:rPr lang="zh-CN" altLang="en-US" b="0" dirty="0">
                <a:solidFill>
                  <a:schemeClr val="tx1"/>
                </a:solidFill>
                <a:latin typeface="宋体" pitchFamily="2" charset="-122"/>
                <a:ea typeface="宋体" pitchFamily="2" charset="-122"/>
              </a:rPr>
              <a:t>触摸按键</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180</a:t>
            </a:fld>
            <a:endParaRPr lang="en-US" altLang="zh-CN" b="1">
              <a:solidFill>
                <a:srgbClr val="FFFFFF"/>
              </a:solidFill>
            </a:endParaRPr>
          </a:p>
        </p:txBody>
      </p:sp>
    </p:spTree>
    <p:extLst>
      <p:ext uri="{BB962C8B-B14F-4D97-AF65-F5344CB8AC3E}">
        <p14:creationId xmlns:p14="http://schemas.microsoft.com/office/powerpoint/2010/main" val="2985384201"/>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硬件</a:t>
            </a:r>
            <a:r>
              <a:rPr lang="en-US" altLang="zh-CN" dirty="0">
                <a:latin typeface="宋体" pitchFamily="2" charset="-122"/>
                <a:ea typeface="宋体" pitchFamily="2" charset="-122"/>
              </a:rPr>
              <a:t>-</a:t>
            </a:r>
            <a:r>
              <a:rPr lang="zh-CN" altLang="en-US" b="0" dirty="0">
                <a:latin typeface="宋体" pitchFamily="2" charset="-122"/>
                <a:ea typeface="宋体" pitchFamily="2" charset="-122"/>
              </a:rPr>
              <a:t>输出</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后向通道</a:t>
            </a:r>
            <a:r>
              <a:rPr lang="en-US" altLang="zh-CN" b="0" dirty="0">
                <a:latin typeface="宋体" pitchFamily="2" charset="-122"/>
                <a:ea typeface="宋体" pitchFamily="2" charset="-122"/>
              </a:rPr>
              <a:t>)</a:t>
            </a:r>
            <a:endParaRPr lang="zh-CN" altLang="en-US" dirty="0"/>
          </a:p>
        </p:txBody>
      </p:sp>
      <p:sp>
        <p:nvSpPr>
          <p:cNvPr id="3" name="内容占位符 2"/>
          <p:cNvSpPr>
            <a:spLocks noGrp="1"/>
          </p:cNvSpPr>
          <p:nvPr>
            <p:ph idx="1"/>
          </p:nvPr>
        </p:nvSpPr>
        <p:spPr/>
        <p:txBody>
          <a:bodyPr/>
          <a:lstStyle/>
          <a:p>
            <a:r>
              <a:rPr lang="en-US" altLang="zh-CN" b="0" dirty="0">
                <a:solidFill>
                  <a:schemeClr val="tx1"/>
                </a:solidFill>
                <a:latin typeface="宋体" pitchFamily="2" charset="-122"/>
                <a:ea typeface="宋体" pitchFamily="2" charset="-122"/>
              </a:rPr>
              <a:t>GPOUT</a:t>
            </a:r>
          </a:p>
          <a:p>
            <a:r>
              <a:rPr lang="en-US" altLang="zh-CN" b="0" dirty="0">
                <a:solidFill>
                  <a:schemeClr val="tx1"/>
                </a:solidFill>
                <a:latin typeface="宋体" pitchFamily="2" charset="-122"/>
                <a:ea typeface="宋体" pitchFamily="2" charset="-122"/>
              </a:rPr>
              <a:t>D/A</a:t>
            </a:r>
          </a:p>
          <a:p>
            <a:r>
              <a:rPr lang="en-US" altLang="zh-CN" b="0" dirty="0">
                <a:solidFill>
                  <a:schemeClr val="tx1"/>
                </a:solidFill>
                <a:latin typeface="宋体" pitchFamily="2" charset="-122"/>
                <a:ea typeface="宋体" pitchFamily="2" charset="-122"/>
              </a:rPr>
              <a:t>PWM</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181</a:t>
            </a:fld>
            <a:endParaRPr lang="en-US" altLang="zh-CN" b="1">
              <a:solidFill>
                <a:srgbClr val="FFFFFF"/>
              </a:solidFill>
            </a:endParaRPr>
          </a:p>
        </p:txBody>
      </p:sp>
    </p:spTree>
    <p:extLst>
      <p:ext uri="{BB962C8B-B14F-4D97-AF65-F5344CB8AC3E}">
        <p14:creationId xmlns:p14="http://schemas.microsoft.com/office/powerpoint/2010/main" val="335635013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6"/>
          <p:cNvSpPr>
            <a:spLocks noChangeArrowheads="1"/>
          </p:cNvSpPr>
          <p:nvPr/>
        </p:nvSpPr>
        <p:spPr bwMode="auto">
          <a:xfrm>
            <a:off x="2208214" y="1971676"/>
            <a:ext cx="7775575" cy="1008063"/>
          </a:xfrm>
          <a:prstGeom prst="roundRect">
            <a:avLst>
              <a:gd name="adj" fmla="val 15546"/>
            </a:avLst>
          </a:prstGeom>
          <a:solidFill>
            <a:srgbClr val="E4F5E3"/>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fontAlgn="ctr">
              <a:spcBef>
                <a:spcPct val="20000"/>
              </a:spcBef>
              <a:buClr>
                <a:srgbClr val="9900CC"/>
              </a:buClr>
              <a:buSzPct val="80000"/>
              <a:buFont typeface="Wingdings" panose="05000000000000000000" pitchFamily="2" charset="2"/>
              <a:buChar char="n"/>
              <a:defRPr sz="3200" b="1">
                <a:solidFill>
                  <a:srgbClr val="9900CC"/>
                </a:solidFill>
                <a:latin typeface="CMU Serif" pitchFamily="50" charset="0"/>
                <a:ea typeface="文鼎ＰＬ简报宋" panose="02010600030101010101" pitchFamily="2" charset="-122"/>
              </a:defRPr>
            </a:lvl1pPr>
            <a:lvl2pPr marL="742950" indent="-285750" fontAlgn="ctr">
              <a:spcBef>
                <a:spcPct val="20000"/>
              </a:spcBef>
              <a:buClr>
                <a:schemeClr val="tx1"/>
              </a:buClr>
              <a:buSzPct val="80000"/>
              <a:buFont typeface="Wingdings" panose="05000000000000000000" pitchFamily="2" charset="2"/>
              <a:buChar char="u"/>
              <a:defRPr kumimoji="1" sz="2800" b="1">
                <a:solidFill>
                  <a:schemeClr val="tx1"/>
                </a:solidFill>
                <a:latin typeface="CMU Serif" pitchFamily="50" charset="0"/>
                <a:ea typeface="文鼎ＰＬ简报宋" panose="02010600030101010101" pitchFamily="2" charset="-122"/>
              </a:defRPr>
            </a:lvl2pPr>
            <a:lvl3pPr marL="1143000" indent="-228600" fontAlgn="ctr">
              <a:spcBef>
                <a:spcPct val="20000"/>
              </a:spcBef>
              <a:buClr>
                <a:schemeClr val="tx1"/>
              </a:buClr>
              <a:buSzPct val="80000"/>
              <a:buFont typeface="Wingdings" panose="05000000000000000000" pitchFamily="2" charset="2"/>
              <a:buChar char="l"/>
              <a:defRPr sz="2400" b="1">
                <a:solidFill>
                  <a:schemeClr val="tx1"/>
                </a:solidFill>
                <a:latin typeface="CMU Serif" pitchFamily="50" charset="0"/>
                <a:ea typeface="文鼎ＰＬ简报宋"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Aft>
                <a:spcPct val="0"/>
              </a:spcAft>
              <a:buClr>
                <a:srgbClr val="000000"/>
              </a:buClr>
              <a:buSzPct val="90000"/>
              <a:buNone/>
            </a:pPr>
            <a:endParaRPr lang="zh-CN" altLang="en-US" sz="4200">
              <a:latin typeface="Arial" panose="020B0604020202020204" pitchFamily="34" charset="0"/>
              <a:ea typeface="黑体" panose="02010609060101010101" pitchFamily="49" charset="-122"/>
            </a:endParaRPr>
          </a:p>
        </p:txBody>
      </p:sp>
      <p:sp>
        <p:nvSpPr>
          <p:cNvPr id="5123" name="AutoShape 5"/>
          <p:cNvSpPr>
            <a:spLocks noGrp="1" noChangeArrowheads="1"/>
          </p:cNvSpPr>
          <p:nvPr>
            <p:ph type="subTitle" idx="1"/>
          </p:nvPr>
        </p:nvSpPr>
        <p:spPr>
          <a:xfrm>
            <a:off x="2424113" y="3789041"/>
            <a:ext cx="7345362" cy="2184847"/>
          </a:xfrm>
          <a:noFill/>
        </p:spPr>
        <p:txBody>
          <a:bodyPr/>
          <a:lstStyle/>
          <a:p>
            <a:pPr eaLnBrk="1" hangingPunct="1"/>
            <a:endParaRPr lang="zh-CN" altLang="en-US" dirty="0"/>
          </a:p>
        </p:txBody>
      </p:sp>
      <p:sp>
        <p:nvSpPr>
          <p:cNvPr id="5124" name="Rectangle 4"/>
          <p:cNvSpPr>
            <a:spLocks noGrp="1" noChangeArrowheads="1"/>
          </p:cNvSpPr>
          <p:nvPr>
            <p:ph type="ctrTitle"/>
          </p:nvPr>
        </p:nvSpPr>
        <p:spPr/>
        <p:txBody>
          <a:bodyPr/>
          <a:lstStyle/>
          <a:p>
            <a:pPr eaLnBrk="1" hangingPunct="1"/>
            <a:r>
              <a:rPr lang="zh-CN" altLang="en-US" sz="3400" b="0" dirty="0">
                <a:latin typeface="宋体" pitchFamily="2" charset="-122"/>
                <a:ea typeface="宋体" pitchFamily="2" charset="-122"/>
              </a:rPr>
              <a:t>嵌入式接口技术</a:t>
            </a:r>
            <a:r>
              <a:rPr lang="en-US" altLang="zh-CN" sz="3400" b="0" dirty="0">
                <a:latin typeface="宋体" pitchFamily="2" charset="-122"/>
                <a:ea typeface="宋体" pitchFamily="2" charset="-122"/>
              </a:rPr>
              <a:t>-</a:t>
            </a:r>
            <a:r>
              <a:rPr lang="zh-CN" altLang="en-US" sz="3400" b="0" dirty="0">
                <a:latin typeface="宋体" pitchFamily="2" charset="-122"/>
                <a:ea typeface="宋体" pitchFamily="2" charset="-122"/>
              </a:rPr>
              <a:t>人机界面（</a:t>
            </a:r>
            <a:r>
              <a:rPr lang="en-US" altLang="zh-CN" sz="3400" b="0" dirty="0">
                <a:latin typeface="宋体" pitchFamily="2" charset="-122"/>
                <a:ea typeface="宋体" pitchFamily="2" charset="-122"/>
              </a:rPr>
              <a:t>HMI</a:t>
            </a:r>
            <a:r>
              <a:rPr lang="zh-CN" altLang="en-US" sz="3400" b="0" dirty="0">
                <a:latin typeface="宋体" pitchFamily="2" charset="-122"/>
                <a:ea typeface="宋体" pitchFamily="2" charset="-122"/>
              </a:rPr>
              <a:t>）</a:t>
            </a:r>
            <a:endParaRPr lang="en-US" altLang="zh-CN" sz="3400" b="0" dirty="0">
              <a:latin typeface="宋体" pitchFamily="2" charset="-122"/>
              <a:ea typeface="宋体" pitchFamily="2" charset="-122"/>
            </a:endParaRPr>
          </a:p>
        </p:txBody>
      </p:sp>
    </p:spTree>
    <p:extLst>
      <p:ext uri="{BB962C8B-B14F-4D97-AF65-F5344CB8AC3E}">
        <p14:creationId xmlns:p14="http://schemas.microsoft.com/office/powerpoint/2010/main" val="3877484985"/>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输入（按键、电位器、编码器、摇杆）</a:t>
            </a:r>
            <a:endParaRPr lang="en-US" altLang="zh-CN" dirty="0"/>
          </a:p>
          <a:p>
            <a:r>
              <a:rPr lang="zh-CN" altLang="en-US" dirty="0"/>
              <a:t>输出（声音、显示）</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183</a:t>
            </a:fld>
            <a:endParaRPr lang="en-US" altLang="zh-CN" b="1">
              <a:solidFill>
                <a:srgbClr val="FFFFFF"/>
              </a:solidFill>
            </a:endParaRPr>
          </a:p>
        </p:txBody>
      </p:sp>
    </p:spTree>
    <p:extLst>
      <p:ext uri="{BB962C8B-B14F-4D97-AF65-F5344CB8AC3E}">
        <p14:creationId xmlns:p14="http://schemas.microsoft.com/office/powerpoint/2010/main" val="312738472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人机界面（</a:t>
            </a:r>
            <a:r>
              <a:rPr lang="en-US" altLang="zh-CN" dirty="0"/>
              <a:t>HMI</a:t>
            </a:r>
            <a:r>
              <a:rPr lang="zh-CN" altLang="en-US" dirty="0"/>
              <a:t>）</a:t>
            </a:r>
          </a:p>
        </p:txBody>
      </p:sp>
      <p:sp>
        <p:nvSpPr>
          <p:cNvPr id="3" name="内容占位符 2"/>
          <p:cNvSpPr>
            <a:spLocks noGrp="1"/>
          </p:cNvSpPr>
          <p:nvPr>
            <p:ph idx="1"/>
          </p:nvPr>
        </p:nvSpPr>
        <p:spPr/>
        <p:txBody>
          <a:bodyPr/>
          <a:lstStyle/>
          <a:p>
            <a:r>
              <a:rPr lang="zh-CN" altLang="en-US" dirty="0"/>
              <a:t>按键</a:t>
            </a:r>
            <a:endParaRPr lang="en-US" altLang="zh-CN" dirty="0"/>
          </a:p>
          <a:p>
            <a:r>
              <a:rPr lang="zh-CN" altLang="en-US" dirty="0"/>
              <a:t>去抖动</a:t>
            </a:r>
            <a:endParaRPr lang="en-US" altLang="zh-CN" dirty="0"/>
          </a:p>
          <a:p>
            <a:r>
              <a:rPr lang="zh-CN" altLang="en-US" dirty="0"/>
              <a:t>延时时间：</a:t>
            </a:r>
            <a:r>
              <a:rPr lang="en-US" altLang="zh-CN" dirty="0"/>
              <a:t>10-20ms</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184</a:t>
            </a:fld>
            <a:endParaRPr lang="en-US" altLang="zh-CN" b="1">
              <a:solidFill>
                <a:srgbClr val="FFFFFF"/>
              </a:solidFill>
            </a:endParaRPr>
          </a:p>
        </p:txBody>
      </p:sp>
      <p:pic>
        <p:nvPicPr>
          <p:cNvPr id="31746" name="Picture 2"/>
          <p:cNvPicPr>
            <a:picLocks noChangeAspect="1" noChangeArrowheads="1"/>
          </p:cNvPicPr>
          <p:nvPr/>
        </p:nvPicPr>
        <p:blipFill>
          <a:blip r:embed="rId2" cstate="print"/>
          <a:srcRect/>
          <a:stretch>
            <a:fillRect/>
          </a:stretch>
        </p:blipFill>
        <p:spPr bwMode="auto">
          <a:xfrm>
            <a:off x="5735960" y="2774713"/>
            <a:ext cx="4750864" cy="3030551"/>
          </a:xfrm>
          <a:prstGeom prst="rect">
            <a:avLst/>
          </a:prstGeom>
          <a:noFill/>
          <a:ln w="9525">
            <a:noFill/>
            <a:miter lim="800000"/>
            <a:headEnd/>
            <a:tailEnd/>
          </a:ln>
        </p:spPr>
      </p:pic>
    </p:spTree>
    <p:extLst>
      <p:ext uri="{BB962C8B-B14F-4D97-AF65-F5344CB8AC3E}">
        <p14:creationId xmlns:p14="http://schemas.microsoft.com/office/powerpoint/2010/main" val="24259709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人机界面（</a:t>
            </a:r>
            <a:r>
              <a:rPr lang="en-US" altLang="zh-CN" dirty="0"/>
              <a:t>HMI</a:t>
            </a:r>
            <a:r>
              <a:rPr lang="zh-CN" altLang="en-US" dirty="0"/>
              <a:t>）</a:t>
            </a:r>
          </a:p>
        </p:txBody>
      </p:sp>
      <p:sp>
        <p:nvSpPr>
          <p:cNvPr id="3" name="内容占位符 2"/>
          <p:cNvSpPr>
            <a:spLocks noGrp="1"/>
          </p:cNvSpPr>
          <p:nvPr>
            <p:ph idx="1"/>
          </p:nvPr>
        </p:nvSpPr>
        <p:spPr/>
        <p:txBody>
          <a:bodyPr/>
          <a:lstStyle/>
          <a:p>
            <a:r>
              <a:rPr lang="zh-CN" altLang="en-US" dirty="0"/>
              <a:t>独立式键盘</a:t>
            </a:r>
            <a:endParaRPr lang="en-US" altLang="zh-CN" dirty="0"/>
          </a:p>
          <a:p>
            <a:endParaRPr lang="en-US" altLang="zh-CN"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185</a:t>
            </a:fld>
            <a:endParaRPr lang="en-US" altLang="zh-CN" b="1">
              <a:solidFill>
                <a:srgbClr val="FFFFFF"/>
              </a:solidFill>
            </a:endParaRPr>
          </a:p>
        </p:txBody>
      </p:sp>
      <p:pic>
        <p:nvPicPr>
          <p:cNvPr id="32770" name="Picture 2"/>
          <p:cNvPicPr>
            <a:picLocks noChangeAspect="1" noChangeArrowheads="1"/>
          </p:cNvPicPr>
          <p:nvPr/>
        </p:nvPicPr>
        <p:blipFill>
          <a:blip r:embed="rId2" cstate="print"/>
          <a:srcRect/>
          <a:stretch>
            <a:fillRect/>
          </a:stretch>
        </p:blipFill>
        <p:spPr bwMode="auto">
          <a:xfrm>
            <a:off x="3791744" y="2348880"/>
            <a:ext cx="5112568" cy="3655688"/>
          </a:xfrm>
          <a:prstGeom prst="rect">
            <a:avLst/>
          </a:prstGeom>
          <a:noFill/>
          <a:ln w="9525">
            <a:noFill/>
            <a:miter lim="800000"/>
            <a:headEnd/>
            <a:tailEnd/>
          </a:ln>
        </p:spPr>
      </p:pic>
    </p:spTree>
    <p:extLst>
      <p:ext uri="{BB962C8B-B14F-4D97-AF65-F5344CB8AC3E}">
        <p14:creationId xmlns:p14="http://schemas.microsoft.com/office/powerpoint/2010/main" val="2196419306"/>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人机界面（</a:t>
            </a:r>
            <a:r>
              <a:rPr lang="en-US" altLang="zh-CN" dirty="0"/>
              <a:t>HMI</a:t>
            </a:r>
            <a:r>
              <a:rPr lang="zh-CN" altLang="en-US" dirty="0"/>
              <a:t>）</a:t>
            </a:r>
          </a:p>
        </p:txBody>
      </p:sp>
      <p:sp>
        <p:nvSpPr>
          <p:cNvPr id="3" name="内容占位符 2"/>
          <p:cNvSpPr>
            <a:spLocks noGrp="1"/>
          </p:cNvSpPr>
          <p:nvPr>
            <p:ph idx="1"/>
          </p:nvPr>
        </p:nvSpPr>
        <p:spPr/>
        <p:txBody>
          <a:bodyPr/>
          <a:lstStyle/>
          <a:p>
            <a:r>
              <a:rPr lang="zh-CN" altLang="en-US" dirty="0"/>
              <a:t>矩阵式键盘（输出</a:t>
            </a:r>
            <a:r>
              <a:rPr lang="en-US" altLang="zh-CN" dirty="0"/>
              <a:t>OC</a:t>
            </a:r>
            <a:r>
              <a:rPr lang="zh-CN" altLang="en-US" dirty="0"/>
              <a:t>）</a:t>
            </a:r>
            <a:endParaRPr lang="en-US" altLang="zh-CN"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186</a:t>
            </a:fld>
            <a:endParaRPr lang="en-US" altLang="zh-CN" b="1">
              <a:solidFill>
                <a:srgbClr val="FFFFFF"/>
              </a:solidFill>
            </a:endParaRPr>
          </a:p>
        </p:txBody>
      </p:sp>
      <p:pic>
        <p:nvPicPr>
          <p:cNvPr id="34818" name="Picture 2"/>
          <p:cNvPicPr>
            <a:picLocks noChangeAspect="1" noChangeArrowheads="1"/>
          </p:cNvPicPr>
          <p:nvPr/>
        </p:nvPicPr>
        <p:blipFill>
          <a:blip r:embed="rId2" cstate="print"/>
          <a:srcRect/>
          <a:stretch>
            <a:fillRect/>
          </a:stretch>
        </p:blipFill>
        <p:spPr bwMode="auto">
          <a:xfrm>
            <a:off x="4257675" y="1695450"/>
            <a:ext cx="3676650" cy="3467100"/>
          </a:xfrm>
          <a:prstGeom prst="rect">
            <a:avLst/>
          </a:prstGeom>
          <a:noFill/>
          <a:ln w="9525">
            <a:noFill/>
            <a:miter lim="800000"/>
            <a:headEnd/>
            <a:tailEnd/>
          </a:ln>
        </p:spPr>
      </p:pic>
    </p:spTree>
    <p:extLst>
      <p:ext uri="{BB962C8B-B14F-4D97-AF65-F5344CB8AC3E}">
        <p14:creationId xmlns:p14="http://schemas.microsoft.com/office/powerpoint/2010/main" val="3117540165"/>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AD</a:t>
            </a:r>
            <a:r>
              <a:rPr lang="zh-CN" altLang="en-US" dirty="0"/>
              <a:t>键盘</a:t>
            </a:r>
            <a:endParaRPr lang="en-US" altLang="zh-CN"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187</a:t>
            </a:fld>
            <a:endParaRPr lang="en-US" altLang="zh-CN" b="1">
              <a:solidFill>
                <a:srgbClr val="FFFFFF"/>
              </a:solidFill>
            </a:endParaRPr>
          </a:p>
        </p:txBody>
      </p:sp>
      <p:pic>
        <p:nvPicPr>
          <p:cNvPr id="7" name="Picture 2"/>
          <p:cNvPicPr>
            <a:picLocks noChangeAspect="1" noChangeArrowheads="1"/>
          </p:cNvPicPr>
          <p:nvPr/>
        </p:nvPicPr>
        <p:blipFill>
          <a:blip r:embed="rId2" cstate="print"/>
          <a:srcRect/>
          <a:stretch>
            <a:fillRect/>
          </a:stretch>
        </p:blipFill>
        <p:spPr bwMode="auto">
          <a:xfrm>
            <a:off x="4493419" y="2996883"/>
            <a:ext cx="5061474" cy="244834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001104"/>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常用按键种类</a:t>
            </a:r>
            <a:endParaRPr lang="en-US" altLang="zh-CN" dirty="0"/>
          </a:p>
          <a:p>
            <a:r>
              <a:rPr lang="en-US" altLang="zh-CN" sz="2800" b="0" dirty="0"/>
              <a:t>1</a:t>
            </a:r>
            <a:r>
              <a:rPr lang="zh-CN" altLang="en-US" sz="2800" b="0" dirty="0"/>
              <a:t>、机械开关</a:t>
            </a:r>
            <a:endParaRPr lang="en-US" altLang="zh-CN" sz="2800" b="0" dirty="0"/>
          </a:p>
          <a:p>
            <a:r>
              <a:rPr lang="en-US" altLang="zh-CN" sz="2800" b="0" dirty="0"/>
              <a:t>2</a:t>
            </a:r>
            <a:r>
              <a:rPr lang="zh-CN" altLang="en-US" sz="2800" b="0" dirty="0"/>
              <a:t>、导电橡胶</a:t>
            </a:r>
            <a:endParaRPr lang="en-US" altLang="zh-CN" sz="2800" b="0" dirty="0"/>
          </a:p>
          <a:p>
            <a:r>
              <a:rPr lang="en-US" altLang="zh-CN" sz="2800" b="0" dirty="0"/>
              <a:t>3</a:t>
            </a:r>
            <a:r>
              <a:rPr lang="zh-CN" altLang="en-US" sz="2800" b="0" dirty="0"/>
              <a:t>、锅仔片</a:t>
            </a:r>
            <a:endParaRPr lang="en-US" altLang="zh-CN" sz="2800" b="0" dirty="0"/>
          </a:p>
          <a:p>
            <a:r>
              <a:rPr lang="en-US" altLang="zh-CN" sz="2800" b="0" dirty="0"/>
              <a:t>4</a:t>
            </a:r>
            <a:r>
              <a:rPr lang="zh-CN" altLang="en-US" sz="2800" b="0" dirty="0"/>
              <a:t>、</a:t>
            </a:r>
            <a:r>
              <a:rPr lang="en-US" altLang="zh-CN" sz="2800" b="0" dirty="0"/>
              <a:t>PVC</a:t>
            </a:r>
            <a:r>
              <a:rPr lang="zh-CN" altLang="en-US" sz="2800" b="0" dirty="0"/>
              <a:t>按键（锅仔片、三层</a:t>
            </a:r>
            <a:r>
              <a:rPr lang="en-US" altLang="zh-CN" sz="2800" b="0" dirty="0"/>
              <a:t>PVC</a:t>
            </a:r>
            <a:r>
              <a:rPr lang="zh-CN" altLang="en-US" sz="2800" b="0" dirty="0"/>
              <a:t>）</a:t>
            </a:r>
            <a:endParaRPr lang="en-US" altLang="zh-CN" sz="2800" b="0" dirty="0"/>
          </a:p>
          <a:p>
            <a:r>
              <a:rPr lang="en-US" altLang="zh-CN" sz="2800" b="0" dirty="0"/>
              <a:t>5</a:t>
            </a:r>
            <a:r>
              <a:rPr lang="zh-CN" altLang="en-US" sz="2800" b="0" dirty="0"/>
              <a:t>、触摸按键</a:t>
            </a:r>
            <a:endParaRPr lang="en-US" altLang="zh-CN" sz="2800" b="0" dirty="0"/>
          </a:p>
          <a:p>
            <a:r>
              <a:rPr lang="en-US" altLang="zh-CN" sz="2800" b="0" dirty="0"/>
              <a:t>6</a:t>
            </a:r>
            <a:r>
              <a:rPr lang="zh-CN" altLang="en-US" sz="2800" b="0" dirty="0"/>
              <a:t>、触摸屏（电阻式、电容式、红外、声表面波）</a:t>
            </a:r>
            <a:endParaRPr lang="en-US" altLang="zh-CN" sz="2800" b="0" dirty="0"/>
          </a:p>
          <a:p>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188</a:t>
            </a:fld>
            <a:endParaRPr lang="en-US" altLang="zh-CN" b="1">
              <a:solidFill>
                <a:srgbClr val="FFFFFF"/>
              </a:solidFill>
            </a:endParaRPr>
          </a:p>
        </p:txBody>
      </p:sp>
    </p:spTree>
    <p:extLst>
      <p:ext uri="{BB962C8B-B14F-4D97-AF65-F5344CB8AC3E}">
        <p14:creationId xmlns:p14="http://schemas.microsoft.com/office/powerpoint/2010/main" val="142894353"/>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电容式触摸按键</a:t>
            </a:r>
            <a:endParaRPr lang="en-US" altLang="zh-CN" dirty="0"/>
          </a:p>
          <a:p>
            <a:endParaRPr lang="en-US" altLang="zh-CN" dirty="0"/>
          </a:p>
          <a:p>
            <a:endParaRPr lang="en-US" altLang="zh-CN" dirty="0"/>
          </a:p>
          <a:p>
            <a:r>
              <a:rPr lang="zh-CN" altLang="en-US" b="0" dirty="0"/>
              <a:t>放大倍数，测量充放电时间</a:t>
            </a:r>
            <a:endParaRPr lang="en-US" altLang="zh-CN" b="0" dirty="0"/>
          </a:p>
          <a:p>
            <a:r>
              <a:rPr lang="zh-CN" altLang="en-US" b="0" dirty="0"/>
              <a:t>基准与校正</a:t>
            </a:r>
            <a:endParaRPr lang="en-US" altLang="zh-CN" b="0" dirty="0"/>
          </a:p>
          <a:p>
            <a:r>
              <a:rPr lang="zh-CN" altLang="en-US" b="0" dirty="0"/>
              <a:t>阀值</a:t>
            </a:r>
            <a:endParaRPr lang="en-US" altLang="zh-CN" b="0" dirty="0"/>
          </a:p>
          <a:p>
            <a:r>
              <a:rPr lang="zh-CN" altLang="en-US" b="0" dirty="0"/>
              <a:t>临近延时</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189</a:t>
            </a:fld>
            <a:endParaRPr lang="en-US" altLang="zh-CN" b="1">
              <a:solidFill>
                <a:srgbClr val="FFFFFF"/>
              </a:solidFill>
            </a:endParaRPr>
          </a:p>
        </p:txBody>
      </p:sp>
      <p:pic>
        <p:nvPicPr>
          <p:cNvPr id="7" name="Picture 2"/>
          <p:cNvPicPr>
            <a:picLocks noChangeAspect="1" noChangeArrowheads="1"/>
          </p:cNvPicPr>
          <p:nvPr/>
        </p:nvPicPr>
        <p:blipFill>
          <a:blip r:embed="rId2" cstate="print"/>
          <a:srcRect/>
          <a:stretch>
            <a:fillRect/>
          </a:stretch>
        </p:blipFill>
        <p:spPr bwMode="auto">
          <a:xfrm>
            <a:off x="7680176" y="3068961"/>
            <a:ext cx="2736304" cy="31935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srcRect/>
          <a:stretch>
            <a:fillRect/>
          </a:stretch>
        </p:blipFill>
        <p:spPr bwMode="auto">
          <a:xfrm>
            <a:off x="5591944" y="1124744"/>
            <a:ext cx="4869180" cy="176022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714197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367F40D9-2B84-440B-B5BF-2C96527C2727}"/>
              </a:ext>
            </a:extLst>
          </p:cNvPr>
          <p:cNvSpPr>
            <a:spLocks noGrp="1" noChangeArrowheads="1"/>
          </p:cNvSpPr>
          <p:nvPr>
            <p:ph type="title"/>
          </p:nvPr>
        </p:nvSpPr>
        <p:spPr/>
        <p:txBody>
          <a:bodyPr/>
          <a:lstStyle/>
          <a:p>
            <a:r>
              <a:rPr lang="zh-CN" altLang="en-US">
                <a:latin typeface="楷体" panose="02010609060101010101" pitchFamily="49" charset="-122"/>
                <a:ea typeface="楷体" panose="02010609060101010101" pitchFamily="49" charset="-122"/>
              </a:rPr>
              <a:t>接口技术</a:t>
            </a:r>
            <a:endParaRPr lang="zh-CN" altLang="en-US"/>
          </a:p>
        </p:txBody>
      </p:sp>
      <p:sp>
        <p:nvSpPr>
          <p:cNvPr id="23555" name="内容占位符 2">
            <a:extLst>
              <a:ext uri="{FF2B5EF4-FFF2-40B4-BE49-F238E27FC236}">
                <a16:creationId xmlns:a16="http://schemas.microsoft.com/office/drawing/2014/main" id="{21BFA6C4-A451-483D-8689-12FEF08C667C}"/>
              </a:ext>
            </a:extLst>
          </p:cNvPr>
          <p:cNvSpPr>
            <a:spLocks noGrp="1" noChangeArrowheads="1"/>
          </p:cNvSpPr>
          <p:nvPr>
            <p:ph idx="1"/>
          </p:nvPr>
        </p:nvSpPr>
        <p:spPr>
          <a:xfrm>
            <a:off x="1703388" y="2017713"/>
            <a:ext cx="8775700" cy="4114800"/>
          </a:xfrm>
        </p:spPr>
        <p:txBody>
          <a:bodyPr/>
          <a:lstStyle/>
          <a:p>
            <a:pPr>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rPr>
              <a:t>SPI </a:t>
            </a:r>
            <a:r>
              <a:rPr lang="zh-CN" altLang="en-US" sz="2400" b="0" dirty="0">
                <a:solidFill>
                  <a:srgbClr val="FF0000"/>
                </a:solidFill>
                <a:latin typeface="楷体" panose="02010609060101010101" pitchFamily="49" charset="-122"/>
                <a:ea typeface="楷体" panose="02010609060101010101" pitchFamily="49" charset="-122"/>
              </a:rPr>
              <a:t>串行外设接口总线</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5Mb/s </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CS/MOSI/MISO/SCK</a:t>
            </a:r>
            <a:r>
              <a:rPr lang="zh-CN" altLang="en-US" sz="2400" b="0" dirty="0">
                <a:latin typeface="楷体" panose="02010609060101010101" pitchFamily="49" charset="-122"/>
                <a:ea typeface="楷体" panose="02010609060101010101" pitchFamily="49" charset="-122"/>
              </a:rPr>
              <a:t>、具体</a:t>
            </a:r>
            <a:r>
              <a:rPr lang="zh-CN" altLang="en-US" sz="2400" b="0" dirty="0">
                <a:solidFill>
                  <a:srgbClr val="00B0F0"/>
                </a:solidFill>
                <a:latin typeface="楷体" panose="02010609060101010101" pitchFamily="49" charset="-122"/>
                <a:ea typeface="楷体" panose="02010609060101010101" pitchFamily="49" charset="-122"/>
              </a:rPr>
              <a:t>时序由从设备决定</a:t>
            </a:r>
            <a:r>
              <a:rPr lang="zh-CN" altLang="en-US" sz="2400" b="0" dirty="0">
                <a:latin typeface="楷体" panose="02010609060101010101" pitchFamily="49" charset="-122"/>
                <a:ea typeface="楷体" panose="02010609060101010101" pitchFamily="49" charset="-122"/>
              </a:rPr>
              <a:t>、适用于大数据量（</a:t>
            </a:r>
            <a:r>
              <a:rPr lang="en-US" altLang="zh-CN" sz="2400" b="0" dirty="0">
                <a:latin typeface="楷体" panose="02010609060101010101" pitchFamily="49" charset="-122"/>
                <a:ea typeface="楷体" panose="02010609060101010101" pitchFamily="49" charset="-122"/>
              </a:rPr>
              <a:t>FLASH</a:t>
            </a:r>
            <a:r>
              <a:rPr lang="zh-CN" altLang="en-US" sz="2400" b="0" dirty="0">
                <a:latin typeface="楷体" panose="02010609060101010101" pitchFamily="49" charset="-122"/>
                <a:ea typeface="楷体" panose="02010609060101010101" pitchFamily="49" charset="-122"/>
              </a:rPr>
              <a:t>显示高速通信）</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rPr>
              <a:t>1-WIRE(</a:t>
            </a:r>
            <a:r>
              <a:rPr lang="zh-CN" altLang="en-US" sz="2400" b="0" dirty="0">
                <a:solidFill>
                  <a:srgbClr val="FF0000"/>
                </a:solidFill>
                <a:latin typeface="楷体" panose="02010609060101010101" pitchFamily="49" charset="-122"/>
                <a:ea typeface="楷体" panose="02010609060101010101" pitchFamily="49" charset="-122"/>
              </a:rPr>
              <a:t>单总线</a:t>
            </a:r>
            <a:r>
              <a:rPr lang="en-US" altLang="zh-CN" sz="2400" b="0" dirty="0">
                <a:solidFill>
                  <a:srgbClr val="FF0000"/>
                </a:solidFill>
                <a:latin typeface="楷体" panose="02010609060101010101" pitchFamily="49" charset="-122"/>
                <a:ea typeface="楷体" panose="02010609060101010101" pitchFamily="49" charset="-122"/>
              </a:rPr>
              <a:t>)</a:t>
            </a:r>
            <a:endParaRPr lang="zh-CN" altLang="en-US"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数据表示、复位与初始化、</a:t>
            </a:r>
            <a:r>
              <a:rPr lang="en-US" altLang="zh-CN" sz="2400" b="0" dirty="0">
                <a:latin typeface="楷体" panose="02010609060101010101" pitchFamily="49" charset="-122"/>
                <a:ea typeface="楷体" panose="02010609060101010101" pitchFamily="49" charset="-122"/>
              </a:rPr>
              <a:t>ROM </a:t>
            </a:r>
            <a:r>
              <a:rPr lang="zh-CN" altLang="en-US" sz="2400" b="0" dirty="0">
                <a:latin typeface="楷体" panose="02010609060101010101" pitchFamily="49" charset="-122"/>
                <a:ea typeface="楷体" panose="02010609060101010101" pitchFamily="49" charset="-122"/>
              </a:rPr>
              <a:t>功能命令、功能命令、数据 </a:t>
            </a:r>
            <a:endParaRPr lang="en-US" altLang="zh-CN" sz="2400" b="0" dirty="0">
              <a:latin typeface="楷体" panose="02010609060101010101" pitchFamily="49" charset="-122"/>
              <a:ea typeface="楷体" panose="02010609060101010101" pitchFamily="49" charset="-122"/>
            </a:endParaRPr>
          </a:p>
          <a:p>
            <a:endParaRPr lang="zh-CN" altLang="en-US" dirty="0"/>
          </a:p>
        </p:txBody>
      </p:sp>
      <p:sp>
        <p:nvSpPr>
          <p:cNvPr id="23556" name="灯片编号占位符 3">
            <a:extLst>
              <a:ext uri="{FF2B5EF4-FFF2-40B4-BE49-F238E27FC236}">
                <a16:creationId xmlns:a16="http://schemas.microsoft.com/office/drawing/2014/main" id="{61251589-89FC-4949-8C69-5E56976BDED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1D0D987E-1BEF-4D68-8FDB-57A5F5DDB0A0}"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19</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4908160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摇杆</a:t>
            </a:r>
            <a:endParaRPr lang="en-US" altLang="zh-CN" b="0" dirty="0"/>
          </a:p>
          <a:p>
            <a:r>
              <a:rPr lang="en-US" altLang="zh-CN" b="0" dirty="0"/>
              <a:t>1</a:t>
            </a:r>
            <a:r>
              <a:rPr lang="zh-CN" altLang="en-US" b="0" dirty="0"/>
              <a:t>、摇杆电位器，</a:t>
            </a:r>
            <a:r>
              <a:rPr lang="en-US" altLang="zh-CN" b="0" dirty="0"/>
              <a:t>AD</a:t>
            </a:r>
            <a:r>
              <a:rPr lang="zh-CN" altLang="en-US" b="0" dirty="0"/>
              <a:t>接口</a:t>
            </a:r>
            <a:endParaRPr lang="en-US" altLang="zh-CN" b="0" dirty="0"/>
          </a:p>
          <a:p>
            <a:r>
              <a:rPr lang="en-US" altLang="zh-CN" dirty="0"/>
              <a:t>2</a:t>
            </a:r>
            <a:r>
              <a:rPr lang="zh-CN" altLang="en-US" dirty="0"/>
              <a:t>、</a:t>
            </a:r>
            <a:r>
              <a:rPr lang="zh-CN" altLang="en-US" b="0" dirty="0"/>
              <a:t>摇杆开关</a:t>
            </a:r>
            <a:endParaRPr lang="en-US" altLang="zh-CN" dirty="0"/>
          </a:p>
          <a:p>
            <a:endParaRPr lang="en-US" altLang="zh-CN" dirty="0"/>
          </a:p>
          <a:p>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190</a:t>
            </a:fld>
            <a:endParaRPr lang="en-US" altLang="zh-CN" b="1">
              <a:solidFill>
                <a:srgbClr val="FFFFFF"/>
              </a:solidFill>
            </a:endParaRPr>
          </a:p>
        </p:txBody>
      </p:sp>
      <p:pic>
        <p:nvPicPr>
          <p:cNvPr id="9" name="Picture 2"/>
          <p:cNvPicPr>
            <a:picLocks noChangeAspect="1" noChangeArrowheads="1"/>
          </p:cNvPicPr>
          <p:nvPr/>
        </p:nvPicPr>
        <p:blipFill>
          <a:blip r:embed="rId2" cstate="print"/>
          <a:srcRect/>
          <a:stretch>
            <a:fillRect/>
          </a:stretch>
        </p:blipFill>
        <p:spPr bwMode="auto">
          <a:xfrm>
            <a:off x="1847528" y="3861048"/>
            <a:ext cx="3284220" cy="233934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cstate="print"/>
          <a:srcRect/>
          <a:stretch>
            <a:fillRect/>
          </a:stretch>
        </p:blipFill>
        <p:spPr bwMode="auto">
          <a:xfrm>
            <a:off x="5447928" y="3861048"/>
            <a:ext cx="1866900" cy="233934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28176"/>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七段</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米字</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点阵数码管</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灯带</a:t>
            </a:r>
            <a:endParaRPr lang="en-US" dirty="0"/>
          </a:p>
        </p:txBody>
      </p:sp>
      <p:sp>
        <p:nvSpPr>
          <p:cNvPr id="3" name="Content Placeholder 2"/>
          <p:cNvSpPr>
            <a:spLocks noGrp="1"/>
          </p:cNvSpPr>
          <p:nvPr>
            <p:ph idx="1"/>
          </p:nvPr>
        </p:nvSpPr>
        <p:spPr/>
        <p:txBody>
          <a:bodyPr/>
          <a:lstStyle/>
          <a:p>
            <a:r>
              <a:rPr lang="zh-CN" altLang="en-US" b="0" dirty="0">
                <a:solidFill>
                  <a:schemeClr val="tx1"/>
                </a:solidFill>
                <a:latin typeface="宋体" panose="02010600030101010101" pitchFamily="2" charset="-122"/>
                <a:ea typeface="宋体" panose="02010600030101010101" pitchFamily="2" charset="-122"/>
              </a:rPr>
              <a:t>按发光二极管单元连接方式可分为</a:t>
            </a:r>
            <a:r>
              <a:rPr lang="zh-CN" altLang="en-US" b="0" dirty="0">
                <a:solidFill>
                  <a:srgbClr val="FF0000"/>
                </a:solidFill>
                <a:latin typeface="宋体" panose="02010600030101010101" pitchFamily="2" charset="-122"/>
                <a:ea typeface="宋体" panose="02010600030101010101" pitchFamily="2" charset="-122"/>
              </a:rPr>
              <a:t>共阳</a:t>
            </a:r>
            <a:r>
              <a:rPr lang="zh-CN" altLang="en-US" b="0" dirty="0">
                <a:solidFill>
                  <a:schemeClr val="tx1"/>
                </a:solidFill>
                <a:latin typeface="宋体" panose="02010600030101010101" pitchFamily="2" charset="-122"/>
                <a:ea typeface="宋体" panose="02010600030101010101" pitchFamily="2" charset="-122"/>
              </a:rPr>
              <a:t>极数码管和</a:t>
            </a:r>
            <a:r>
              <a:rPr lang="zh-CN" altLang="en-US" b="0" dirty="0">
                <a:solidFill>
                  <a:srgbClr val="FF0000"/>
                </a:solidFill>
                <a:latin typeface="宋体" panose="02010600030101010101" pitchFamily="2" charset="-122"/>
                <a:ea typeface="宋体" panose="02010600030101010101" pitchFamily="2" charset="-122"/>
              </a:rPr>
              <a:t>共阴</a:t>
            </a:r>
            <a:r>
              <a:rPr lang="zh-CN" altLang="en-US" b="0" dirty="0">
                <a:solidFill>
                  <a:schemeClr val="tx1"/>
                </a:solidFill>
                <a:latin typeface="宋体" panose="02010600030101010101" pitchFamily="2" charset="-122"/>
                <a:ea typeface="宋体" panose="02010600030101010101" pitchFamily="2" charset="-122"/>
              </a:rPr>
              <a:t>极数码管</a:t>
            </a:r>
            <a:endParaRPr lang="en-US" altLang="zh-CN" b="0" dirty="0">
              <a:solidFill>
                <a:schemeClr val="tx1"/>
              </a:solidFill>
              <a:latin typeface="宋体" panose="02010600030101010101" pitchFamily="2" charset="-122"/>
              <a:ea typeface="宋体" panose="02010600030101010101" pitchFamily="2" charset="-122"/>
            </a:endParaRPr>
          </a:p>
          <a:p>
            <a:r>
              <a:rPr lang="zh-CN" altLang="en-US" b="0" dirty="0">
                <a:solidFill>
                  <a:srgbClr val="FF0000"/>
                </a:solidFill>
                <a:latin typeface="宋体" panose="02010600030101010101" pitchFamily="2" charset="-122"/>
                <a:ea typeface="宋体" panose="02010600030101010101" pitchFamily="2" charset="-122"/>
              </a:rPr>
              <a:t>静态</a:t>
            </a:r>
            <a:r>
              <a:rPr lang="zh-CN" altLang="en-US" b="0" dirty="0">
                <a:solidFill>
                  <a:schemeClr val="tx1"/>
                </a:solidFill>
                <a:latin typeface="宋体" panose="02010600030101010101" pitchFamily="2" charset="-122"/>
                <a:ea typeface="宋体" panose="02010600030101010101" pitchFamily="2" charset="-122"/>
              </a:rPr>
              <a:t>显示驱动</a:t>
            </a:r>
            <a:endParaRPr lang="en-US" altLang="zh-CN" b="0" dirty="0">
              <a:solidFill>
                <a:schemeClr val="tx1"/>
              </a:solidFill>
              <a:latin typeface="宋体" panose="02010600030101010101" pitchFamily="2" charset="-122"/>
              <a:ea typeface="宋体" panose="02010600030101010101" pitchFamily="2" charset="-122"/>
            </a:endParaRPr>
          </a:p>
          <a:p>
            <a:r>
              <a:rPr lang="zh-CN" altLang="en-US" b="0" dirty="0">
                <a:solidFill>
                  <a:srgbClr val="FF0000"/>
                </a:solidFill>
                <a:latin typeface="宋体" panose="02010600030101010101" pitchFamily="2" charset="-122"/>
                <a:ea typeface="宋体" panose="02010600030101010101" pitchFamily="2" charset="-122"/>
              </a:rPr>
              <a:t>动态</a:t>
            </a:r>
            <a:r>
              <a:rPr lang="zh-CN" altLang="en-US" b="0" dirty="0">
                <a:solidFill>
                  <a:schemeClr val="tx1"/>
                </a:solidFill>
                <a:latin typeface="宋体" panose="02010600030101010101" pitchFamily="2" charset="-122"/>
                <a:ea typeface="宋体" panose="02010600030101010101" pitchFamily="2" charset="-122"/>
              </a:rPr>
              <a:t>显示驱动</a:t>
            </a:r>
            <a:endParaRPr lang="en-US" altLang="zh-CN" b="0" dirty="0">
              <a:solidFill>
                <a:schemeClr val="tx1"/>
              </a:solidFill>
              <a:latin typeface="宋体" panose="02010600030101010101" pitchFamily="2" charset="-122"/>
              <a:ea typeface="宋体" panose="02010600030101010101" pitchFamily="2" charset="-122"/>
            </a:endParaRPr>
          </a:p>
          <a:p>
            <a:r>
              <a:rPr lang="en-US" altLang="zh-CN" b="0" dirty="0">
                <a:solidFill>
                  <a:schemeClr val="tx1"/>
                </a:solidFill>
                <a:latin typeface="宋体" panose="02010600030101010101" pitchFamily="2" charset="-122"/>
                <a:ea typeface="宋体" panose="02010600030101010101" pitchFamily="2" charset="-122"/>
              </a:rPr>
              <a:t>LED</a:t>
            </a:r>
            <a:r>
              <a:rPr lang="zh-CN" altLang="en-US" b="0" dirty="0">
                <a:solidFill>
                  <a:srgbClr val="FF0000"/>
                </a:solidFill>
                <a:latin typeface="宋体" panose="02010600030101010101" pitchFamily="2" charset="-122"/>
                <a:ea typeface="宋体" panose="02010600030101010101" pitchFamily="2" charset="-122"/>
              </a:rPr>
              <a:t>寿命</a:t>
            </a:r>
            <a:r>
              <a:rPr lang="zh-CN" altLang="en-US" b="0" dirty="0">
                <a:solidFill>
                  <a:schemeClr val="tx1"/>
                </a:solidFill>
                <a:latin typeface="宋体" panose="02010600030101010101" pitchFamily="2" charset="-122"/>
                <a:ea typeface="宋体" panose="02010600030101010101" pitchFamily="2" charset="-122"/>
              </a:rPr>
              <a:t>、</a:t>
            </a:r>
            <a:r>
              <a:rPr lang="zh-CN" altLang="en-US" b="0" dirty="0">
                <a:solidFill>
                  <a:srgbClr val="FF0000"/>
                </a:solidFill>
                <a:latin typeface="宋体" panose="02010600030101010101" pitchFamily="2" charset="-122"/>
                <a:ea typeface="宋体" panose="02010600030101010101" pitchFamily="2" charset="-122"/>
              </a:rPr>
              <a:t>散热</a:t>
            </a:r>
            <a:endParaRPr lang="en-US" b="0" dirty="0">
              <a:solidFill>
                <a:srgbClr val="FF0000"/>
              </a:solidFill>
              <a:latin typeface="宋体" panose="02010600030101010101" pitchFamily="2" charset="-122"/>
              <a:ea typeface="宋体" panose="02010600030101010101"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191</a:t>
            </a:fld>
            <a:endParaRPr lang="en-US" altLang="zh-CN" b="1">
              <a:solidFill>
                <a:srgbClr val="FFFFFF"/>
              </a:solidFill>
            </a:endParaRPr>
          </a:p>
        </p:txBody>
      </p:sp>
      <p:pic>
        <p:nvPicPr>
          <p:cNvPr id="7" name="Content Placeholder 6"/>
          <p:cNvPicPr>
            <a:picLocks noChangeAspect="1"/>
          </p:cNvPicPr>
          <p:nvPr/>
        </p:nvPicPr>
        <p:blipFill>
          <a:blip r:embed="rId2" cstate="print"/>
          <a:stretch>
            <a:fillRect/>
          </a:stretch>
        </p:blipFill>
        <p:spPr bwMode="auto">
          <a:xfrm>
            <a:off x="1703388" y="4653587"/>
            <a:ext cx="577215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stretch>
            <a:fillRect/>
          </a:stretch>
        </p:blipFill>
        <p:spPr>
          <a:xfrm>
            <a:off x="7824193" y="4077072"/>
            <a:ext cx="1933575" cy="2190750"/>
          </a:xfrm>
          <a:prstGeom prst="rect">
            <a:avLst/>
          </a:prstGeom>
        </p:spPr>
      </p:pic>
    </p:spTree>
    <p:extLst>
      <p:ext uri="{BB962C8B-B14F-4D97-AF65-F5344CB8AC3E}">
        <p14:creationId xmlns:p14="http://schemas.microsoft.com/office/powerpoint/2010/main" val="1250175220"/>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人机界面（</a:t>
            </a:r>
            <a:r>
              <a:rPr lang="en-US" altLang="zh-CN" dirty="0"/>
              <a:t>HMI</a:t>
            </a:r>
            <a:r>
              <a:rPr lang="zh-CN" altLang="en-US" dirty="0"/>
              <a:t>）</a:t>
            </a:r>
          </a:p>
        </p:txBody>
      </p:sp>
      <p:sp>
        <p:nvSpPr>
          <p:cNvPr id="3" name="内容占位符 2"/>
          <p:cNvSpPr>
            <a:spLocks noGrp="1"/>
          </p:cNvSpPr>
          <p:nvPr>
            <p:ph idx="1"/>
          </p:nvPr>
        </p:nvSpPr>
        <p:spPr/>
        <p:txBody>
          <a:bodyPr/>
          <a:lstStyle/>
          <a:p>
            <a:r>
              <a:rPr lang="zh-CN" altLang="en-US" dirty="0"/>
              <a:t>数码管显示</a:t>
            </a:r>
            <a:endParaRPr lang="en-US" altLang="zh-CN" dirty="0"/>
          </a:p>
          <a:p>
            <a:r>
              <a:rPr lang="zh-CN" altLang="en-US" dirty="0"/>
              <a:t>消隐</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192</a:t>
            </a:fld>
            <a:endParaRPr lang="en-US" altLang="zh-CN" b="1">
              <a:solidFill>
                <a:srgbClr val="FFFFFF"/>
              </a:solidFill>
            </a:endParaRPr>
          </a:p>
        </p:txBody>
      </p:sp>
      <p:pic>
        <p:nvPicPr>
          <p:cNvPr id="7" name="Picture 2"/>
          <p:cNvPicPr>
            <a:picLocks noChangeAspect="1" noChangeArrowheads="1"/>
          </p:cNvPicPr>
          <p:nvPr/>
        </p:nvPicPr>
        <p:blipFill>
          <a:blip r:embed="rId2" cstate="print"/>
          <a:srcRect/>
          <a:stretch>
            <a:fillRect/>
          </a:stretch>
        </p:blipFill>
        <p:spPr bwMode="auto">
          <a:xfrm>
            <a:off x="1906429" y="2711133"/>
            <a:ext cx="8450580" cy="21564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872463"/>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人机界面（</a:t>
            </a:r>
            <a:r>
              <a:rPr lang="en-US" altLang="zh-CN" dirty="0"/>
              <a:t>HMI</a:t>
            </a:r>
            <a:r>
              <a:rPr lang="zh-CN" altLang="en-US" dirty="0"/>
              <a:t>）</a:t>
            </a:r>
          </a:p>
        </p:txBody>
      </p:sp>
      <p:sp>
        <p:nvSpPr>
          <p:cNvPr id="3" name="内容占位符 2"/>
          <p:cNvSpPr>
            <a:spLocks noGrp="1"/>
          </p:cNvSpPr>
          <p:nvPr>
            <p:ph idx="1"/>
          </p:nvPr>
        </p:nvSpPr>
        <p:spPr/>
        <p:txBody>
          <a:bodyPr/>
          <a:lstStyle/>
          <a:p>
            <a:r>
              <a:rPr lang="zh-CN" altLang="en-US" dirty="0"/>
              <a:t>数码管静态显示</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193</a:t>
            </a:fld>
            <a:endParaRPr lang="en-US" altLang="zh-CN" b="1">
              <a:solidFill>
                <a:srgbClr val="FFFFFF"/>
              </a:solidFill>
            </a:endParaRPr>
          </a:p>
        </p:txBody>
      </p:sp>
      <p:pic>
        <p:nvPicPr>
          <p:cNvPr id="7" name="Picture 2"/>
          <p:cNvPicPr>
            <a:picLocks noChangeAspect="1" noChangeArrowheads="1"/>
          </p:cNvPicPr>
          <p:nvPr/>
        </p:nvPicPr>
        <p:blipFill>
          <a:blip r:embed="rId2" cstate="print"/>
          <a:srcRect/>
          <a:stretch>
            <a:fillRect/>
          </a:stretch>
        </p:blipFill>
        <p:spPr bwMode="auto">
          <a:xfrm>
            <a:off x="3921619" y="2636912"/>
            <a:ext cx="6076070" cy="316835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8060629"/>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人机界面（</a:t>
            </a:r>
            <a:r>
              <a:rPr lang="en-US" altLang="zh-CN" dirty="0"/>
              <a:t>HMI</a:t>
            </a:r>
            <a:r>
              <a:rPr lang="zh-CN" altLang="en-US" dirty="0"/>
              <a:t>）</a:t>
            </a:r>
          </a:p>
        </p:txBody>
      </p:sp>
      <p:sp>
        <p:nvSpPr>
          <p:cNvPr id="3" name="内容占位符 2"/>
          <p:cNvSpPr>
            <a:spLocks noGrp="1"/>
          </p:cNvSpPr>
          <p:nvPr>
            <p:ph idx="1"/>
          </p:nvPr>
        </p:nvSpPr>
        <p:spPr/>
        <p:txBody>
          <a:bodyPr/>
          <a:lstStyle/>
          <a:p>
            <a:r>
              <a:rPr lang="zh-CN" altLang="en-US" dirty="0"/>
              <a:t>数码管动态显示</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194</a:t>
            </a:fld>
            <a:endParaRPr lang="en-US" altLang="zh-CN" b="1">
              <a:solidFill>
                <a:srgbClr val="FFFFFF"/>
              </a:solidFill>
            </a:endParaRPr>
          </a:p>
        </p:txBody>
      </p:sp>
      <p:pic>
        <p:nvPicPr>
          <p:cNvPr id="7" name="Picture 3"/>
          <p:cNvPicPr>
            <a:picLocks noChangeAspect="1" noChangeArrowheads="1"/>
          </p:cNvPicPr>
          <p:nvPr/>
        </p:nvPicPr>
        <p:blipFill>
          <a:blip r:embed="rId2" cstate="print"/>
          <a:srcRect/>
          <a:stretch>
            <a:fillRect/>
          </a:stretch>
        </p:blipFill>
        <p:spPr bwMode="auto">
          <a:xfrm>
            <a:off x="4439816" y="2255340"/>
            <a:ext cx="5665108" cy="37869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6061784"/>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latin typeface="宋体" pitchFamily="2" charset="-122"/>
                <a:ea typeface="宋体" pitchFamily="2" charset="-122"/>
              </a:rPr>
              <a:t>LED</a:t>
            </a:r>
            <a:r>
              <a:rPr lang="zh-CN" altLang="en-US" b="0" dirty="0">
                <a:latin typeface="宋体" pitchFamily="2" charset="-122"/>
                <a:ea typeface="宋体" pitchFamily="2" charset="-122"/>
              </a:rPr>
              <a:t>驱动</a:t>
            </a:r>
            <a:endParaRPr lang="en-US" altLang="zh-CN"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en-US" altLang="zh-CN" b="0" dirty="0">
                <a:solidFill>
                  <a:schemeClr val="tx1"/>
                </a:solidFill>
              </a:rPr>
              <a:t>LED</a:t>
            </a:r>
            <a:r>
              <a:rPr lang="zh-CN" altLang="en-US" b="0" dirty="0">
                <a:solidFill>
                  <a:schemeClr val="tx1"/>
                </a:solidFill>
              </a:rPr>
              <a:t>调光原理有三种：</a:t>
            </a:r>
          </a:p>
          <a:p>
            <a:pPr marL="0" indent="0">
              <a:buNone/>
            </a:pPr>
            <a:r>
              <a:rPr lang="en-US" altLang="zh-CN" b="0" dirty="0">
                <a:solidFill>
                  <a:schemeClr val="tx1"/>
                </a:solidFill>
              </a:rPr>
              <a:t>1.</a:t>
            </a:r>
            <a:r>
              <a:rPr lang="zh-CN" altLang="en-US" b="0" dirty="0">
                <a:solidFill>
                  <a:srgbClr val="FF0000"/>
                </a:solidFill>
              </a:rPr>
              <a:t>脉宽控制恒压调光</a:t>
            </a:r>
            <a:r>
              <a:rPr lang="zh-CN" altLang="en-US" b="0" dirty="0">
                <a:solidFill>
                  <a:schemeClr val="tx1"/>
                </a:solidFill>
              </a:rPr>
              <a:t>（</a:t>
            </a:r>
            <a:r>
              <a:rPr lang="en-US" altLang="zh-CN" b="0" dirty="0">
                <a:solidFill>
                  <a:schemeClr val="tx1"/>
                </a:solidFill>
              </a:rPr>
              <a:t>Pulse Width Modulation</a:t>
            </a:r>
            <a:r>
              <a:rPr lang="zh-CN" altLang="en-US" b="0" dirty="0">
                <a:solidFill>
                  <a:schemeClr val="tx1"/>
                </a:solidFill>
              </a:rPr>
              <a:t>，简称</a:t>
            </a:r>
            <a:r>
              <a:rPr lang="en-US" altLang="zh-CN" b="0" dirty="0">
                <a:solidFill>
                  <a:schemeClr val="tx1"/>
                </a:solidFill>
              </a:rPr>
              <a:t>PWM</a:t>
            </a:r>
            <a:r>
              <a:rPr lang="zh-CN" altLang="en-US" b="0" dirty="0">
                <a:solidFill>
                  <a:schemeClr val="tx1"/>
                </a:solidFill>
              </a:rPr>
              <a:t>） 将电源方波数位化，并控制方波的占空比，从而达到控制电流的目的。</a:t>
            </a:r>
          </a:p>
          <a:p>
            <a:pPr marL="0" indent="0">
              <a:buNone/>
            </a:pPr>
            <a:r>
              <a:rPr lang="en-US" altLang="zh-CN" b="0" dirty="0">
                <a:solidFill>
                  <a:schemeClr val="tx1"/>
                </a:solidFill>
              </a:rPr>
              <a:t>2.</a:t>
            </a:r>
            <a:r>
              <a:rPr lang="zh-CN" altLang="en-US" b="0" dirty="0">
                <a:solidFill>
                  <a:srgbClr val="FF0000"/>
                </a:solidFill>
              </a:rPr>
              <a:t>恒流电源调光</a:t>
            </a:r>
            <a:r>
              <a:rPr lang="zh-CN" altLang="en-US" b="0" dirty="0">
                <a:solidFill>
                  <a:schemeClr val="tx1"/>
                </a:solidFill>
              </a:rPr>
              <a:t>： 用模拟线性技术可以轻易调整电流的大小</a:t>
            </a:r>
          </a:p>
          <a:p>
            <a:pPr marL="0" indent="0">
              <a:buNone/>
            </a:pPr>
            <a:r>
              <a:rPr lang="en-US" altLang="zh-CN" b="0" dirty="0">
                <a:solidFill>
                  <a:schemeClr val="tx1"/>
                </a:solidFill>
              </a:rPr>
              <a:t>3. </a:t>
            </a:r>
            <a:r>
              <a:rPr lang="zh-CN" altLang="en-US" b="0" dirty="0">
                <a:solidFill>
                  <a:srgbClr val="FF0000"/>
                </a:solidFill>
              </a:rPr>
              <a:t>分组调控 </a:t>
            </a:r>
            <a:r>
              <a:rPr lang="zh-CN" altLang="en-US" b="0" dirty="0">
                <a:solidFill>
                  <a:schemeClr val="tx1"/>
                </a:solidFill>
              </a:rPr>
              <a:t>将多颗</a:t>
            </a:r>
            <a:r>
              <a:rPr lang="en-US" altLang="zh-CN" b="0" dirty="0">
                <a:solidFill>
                  <a:schemeClr val="tx1"/>
                </a:solidFill>
              </a:rPr>
              <a:t>LED</a:t>
            </a:r>
            <a:r>
              <a:rPr lang="zh-CN" altLang="en-US" b="0" dirty="0">
                <a:solidFill>
                  <a:schemeClr val="tx1"/>
                </a:solidFill>
              </a:rPr>
              <a:t>分组，用简单的分组器调控。</a:t>
            </a:r>
            <a:endParaRPr lang="en-US" b="0" dirty="0">
              <a:solidFill>
                <a:schemeClr val="tx1"/>
              </a:solidFill>
            </a:endParaRPr>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195</a:t>
            </a:fld>
            <a:endParaRPr lang="en-US" altLang="zh-CN" b="1">
              <a:solidFill>
                <a:srgbClr val="FFFFFF"/>
              </a:solidFill>
            </a:endParaRPr>
          </a:p>
        </p:txBody>
      </p:sp>
    </p:spTree>
    <p:extLst>
      <p:ext uri="{BB962C8B-B14F-4D97-AF65-F5344CB8AC3E}">
        <p14:creationId xmlns:p14="http://schemas.microsoft.com/office/powerpoint/2010/main" val="1223237536"/>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多色</a:t>
            </a:r>
            <a:r>
              <a:rPr lang="en-US" altLang="zh-CN" b="0" dirty="0">
                <a:latin typeface="宋体" panose="02010600030101010101" pitchFamily="2" charset="-122"/>
                <a:ea typeface="宋体" panose="02010600030101010101" pitchFamily="2" charset="-122"/>
              </a:rPr>
              <a:t>LED</a:t>
            </a:r>
            <a:r>
              <a:rPr lang="zh-CN" altLang="en-US" b="0" dirty="0">
                <a:latin typeface="宋体" panose="02010600030101010101" pitchFamily="2" charset="-122"/>
                <a:ea typeface="宋体" panose="02010600030101010101" pitchFamily="2" charset="-122"/>
              </a:rPr>
              <a:t>控制</a:t>
            </a:r>
            <a:endParaRPr lang="en-US" b="0" dirty="0">
              <a:latin typeface="宋体" panose="02010600030101010101" pitchFamily="2" charset="-122"/>
              <a:ea typeface="宋体" panose="02010600030101010101" pitchFamily="2" charset="-122"/>
            </a:endParaRPr>
          </a:p>
        </p:txBody>
      </p:sp>
      <p:sp>
        <p:nvSpPr>
          <p:cNvPr id="3" name="Content Placeholder 2"/>
          <p:cNvSpPr>
            <a:spLocks noGrp="1"/>
          </p:cNvSpPr>
          <p:nvPr>
            <p:ph idx="1"/>
          </p:nvPr>
        </p:nvSpPr>
        <p:spPr/>
        <p:txBody>
          <a:bodyPr/>
          <a:lstStyle/>
          <a:p>
            <a:r>
              <a:rPr lang="en-US" altLang="zh-CN" b="0" dirty="0">
                <a:solidFill>
                  <a:schemeClr val="tx1"/>
                </a:solidFill>
                <a:latin typeface="宋体" panose="02010600030101010101" pitchFamily="2" charset="-122"/>
                <a:ea typeface="宋体" panose="02010600030101010101" pitchFamily="2" charset="-122"/>
              </a:rPr>
              <a:t>RG</a:t>
            </a:r>
            <a:r>
              <a:rPr lang="zh-CN" altLang="en-US" b="0" dirty="0">
                <a:solidFill>
                  <a:schemeClr val="tx1"/>
                </a:solidFill>
                <a:latin typeface="宋体" panose="02010600030101010101" pitchFamily="2" charset="-122"/>
                <a:ea typeface="宋体" panose="02010600030101010101" pitchFamily="2" charset="-122"/>
              </a:rPr>
              <a:t> </a:t>
            </a:r>
            <a:r>
              <a:rPr lang="en-US" altLang="zh-CN" b="0" dirty="0">
                <a:solidFill>
                  <a:schemeClr val="tx1"/>
                </a:solidFill>
                <a:latin typeface="宋体" panose="02010600030101010101" pitchFamily="2" charset="-122"/>
                <a:ea typeface="宋体" panose="02010600030101010101" pitchFamily="2" charset="-122"/>
              </a:rPr>
              <a:t>LED</a:t>
            </a:r>
          </a:p>
          <a:p>
            <a:r>
              <a:rPr lang="en-US" altLang="zh-CN" b="0" dirty="0">
                <a:solidFill>
                  <a:schemeClr val="tx1"/>
                </a:solidFill>
                <a:latin typeface="宋体" panose="02010600030101010101" pitchFamily="2" charset="-122"/>
                <a:ea typeface="宋体" panose="02010600030101010101" pitchFamily="2" charset="-122"/>
              </a:rPr>
              <a:t>RGB LED</a:t>
            </a:r>
          </a:p>
          <a:p>
            <a:r>
              <a:rPr lang="en-US" altLang="zh-CN" b="0" dirty="0">
                <a:solidFill>
                  <a:schemeClr val="tx1"/>
                </a:solidFill>
                <a:latin typeface="宋体" panose="02010600030101010101" pitchFamily="2" charset="-122"/>
                <a:ea typeface="宋体" panose="02010600030101010101" pitchFamily="2" charset="-122"/>
              </a:rPr>
              <a:t>RGBW LED</a:t>
            </a:r>
          </a:p>
          <a:p>
            <a:r>
              <a:rPr lang="zh-CN" altLang="en-US" b="0" dirty="0">
                <a:solidFill>
                  <a:schemeClr val="tx1"/>
                </a:solidFill>
                <a:latin typeface="宋体" panose="02010600030101010101" pitchFamily="2" charset="-122"/>
                <a:ea typeface="宋体" panose="02010600030101010101" pitchFamily="2" charset="-122"/>
              </a:rPr>
              <a:t>呼吸灯控制（</a:t>
            </a:r>
            <a:r>
              <a:rPr lang="en-US" altLang="zh-CN" b="0" dirty="0">
                <a:solidFill>
                  <a:schemeClr val="tx1"/>
                </a:solidFill>
                <a:latin typeface="宋体" panose="02010600030101010101" pitchFamily="2" charset="-122"/>
                <a:ea typeface="宋体" panose="02010600030101010101" pitchFamily="2" charset="-122"/>
              </a:rPr>
              <a:t>18-20HZ</a:t>
            </a:r>
            <a:r>
              <a:rPr lang="zh-CN" altLang="en-US" b="0" dirty="0">
                <a:solidFill>
                  <a:schemeClr val="tx1"/>
                </a:solidFill>
                <a:latin typeface="宋体" panose="02010600030101010101" pitchFamily="2" charset="-122"/>
                <a:ea typeface="宋体" panose="02010600030101010101" pitchFamily="2" charset="-122"/>
              </a:rPr>
              <a:t>渐变）</a:t>
            </a:r>
            <a:endParaRPr lang="en-US" altLang="zh-CN" b="0" dirty="0">
              <a:solidFill>
                <a:schemeClr val="tx1"/>
              </a:solidFill>
              <a:latin typeface="宋体" panose="02010600030101010101" pitchFamily="2" charset="-122"/>
              <a:ea typeface="宋体" panose="02010600030101010101"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196</a:t>
            </a:fld>
            <a:endParaRPr lang="en-US" altLang="zh-CN" b="1">
              <a:solidFill>
                <a:srgbClr val="FFFFFF"/>
              </a:solidFill>
            </a:endParaRPr>
          </a:p>
        </p:txBody>
      </p:sp>
    </p:spTree>
    <p:extLst>
      <p:ext uri="{BB962C8B-B14F-4D97-AF65-F5344CB8AC3E}">
        <p14:creationId xmlns:p14="http://schemas.microsoft.com/office/powerpoint/2010/main" val="2001097824"/>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宋体" panose="02010600030101010101" pitchFamily="2" charset="-122"/>
                <a:ea typeface="宋体" panose="02010600030101010101" pitchFamily="2" charset="-122"/>
              </a:rPr>
              <a:t>LED</a:t>
            </a:r>
            <a:r>
              <a:rPr lang="zh-CN" altLang="en-US" b="0" dirty="0">
                <a:latin typeface="宋体" panose="02010600030101010101" pitchFamily="2" charset="-122"/>
                <a:ea typeface="宋体" panose="02010600030101010101" pitchFamily="2" charset="-122"/>
              </a:rPr>
              <a:t>的伽马（</a:t>
            </a:r>
            <a:r>
              <a:rPr lang="en-US" b="0" dirty="0">
                <a:latin typeface="宋体" panose="02010600030101010101" pitchFamily="2" charset="-122"/>
                <a:ea typeface="宋体" panose="02010600030101010101" pitchFamily="2" charset="-122"/>
              </a:rPr>
              <a:t>Gamma</a:t>
            </a:r>
            <a:r>
              <a:rPr lang="zh-CN" altLang="en-US" b="0" dirty="0">
                <a:latin typeface="宋体" panose="02010600030101010101" pitchFamily="2" charset="-122"/>
                <a:ea typeface="宋体" panose="02010600030101010101" pitchFamily="2" charset="-122"/>
              </a:rPr>
              <a:t>）校正与色度校正</a:t>
            </a:r>
          </a:p>
        </p:txBody>
      </p:sp>
      <p:pic>
        <p:nvPicPr>
          <p:cNvPr id="7" name="Content Placeholder 6"/>
          <p:cNvPicPr>
            <a:picLocks noGrp="1" noChangeAspect="1"/>
          </p:cNvPicPr>
          <p:nvPr>
            <p:ph idx="1"/>
          </p:nvPr>
        </p:nvPicPr>
        <p:blipFill>
          <a:blip r:embed="rId2" cstate="print"/>
          <a:stretch>
            <a:fillRect/>
          </a:stretch>
        </p:blipFill>
        <p:spPr>
          <a:xfrm>
            <a:off x="2959894" y="1255713"/>
            <a:ext cx="6343650" cy="5067300"/>
          </a:xfrm>
          <a:prstGeom prst="rect">
            <a:avLst/>
          </a:prstGeom>
        </p:spPr>
      </p:pic>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197</a:t>
            </a:fld>
            <a:endParaRPr lang="en-US" altLang="zh-CN" b="1">
              <a:solidFill>
                <a:srgbClr val="FFFFFF"/>
              </a:solidFill>
            </a:endParaRPr>
          </a:p>
        </p:txBody>
      </p:sp>
    </p:spTree>
    <p:extLst>
      <p:ext uri="{BB962C8B-B14F-4D97-AF65-F5344CB8AC3E}">
        <p14:creationId xmlns:p14="http://schemas.microsoft.com/office/powerpoint/2010/main" val="3603010217"/>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itchFamily="2" charset="-122"/>
                <a:ea typeface="宋体" pitchFamily="2" charset="-122"/>
              </a:rPr>
              <a:t>蜂鸣器</a:t>
            </a:r>
            <a:r>
              <a:rPr lang="en-US" altLang="zh-CN" b="0" dirty="0">
                <a:latin typeface="宋体" pitchFamily="2" charset="-122"/>
                <a:ea typeface="宋体" pitchFamily="2" charset="-122"/>
              </a:rPr>
              <a:t>buzzer</a:t>
            </a:r>
          </a:p>
        </p:txBody>
      </p:sp>
      <p:sp>
        <p:nvSpPr>
          <p:cNvPr id="3" name="Content Placeholder 2"/>
          <p:cNvSpPr>
            <a:spLocks noGrp="1"/>
          </p:cNvSpPr>
          <p:nvPr>
            <p:ph idx="1"/>
          </p:nvPr>
        </p:nvSpPr>
        <p:spPr>
          <a:xfrm>
            <a:off x="1631504" y="1052736"/>
            <a:ext cx="9036496" cy="5472608"/>
          </a:xfrm>
        </p:spPr>
        <p:txBody>
          <a:bodyPr/>
          <a:lstStyle/>
          <a:p>
            <a:r>
              <a:rPr lang="zh-CN" altLang="en-US" sz="2400" b="0" dirty="0">
                <a:solidFill>
                  <a:schemeClr val="tx1"/>
                </a:solidFill>
                <a:latin typeface="宋体" panose="02010600030101010101" pitchFamily="2" charset="-122"/>
                <a:ea typeface="宋体" panose="02010600030101010101" pitchFamily="2" charset="-122"/>
              </a:rPr>
              <a:t>蜂鸣器是一种一体化结构的电子讯响器，采用直流电压供电，广泛应用电子产品中作发声器件。</a:t>
            </a:r>
            <a:endParaRPr lang="en-US" altLang="zh-CN" sz="2400" b="0" dirty="0">
              <a:solidFill>
                <a:schemeClr val="tx1"/>
              </a:solidFill>
              <a:latin typeface="宋体" panose="02010600030101010101" pitchFamily="2" charset="-122"/>
              <a:ea typeface="宋体" panose="02010600030101010101" pitchFamily="2" charset="-122"/>
            </a:endParaRPr>
          </a:p>
          <a:p>
            <a:r>
              <a:rPr lang="zh-CN" altLang="en-US" sz="2400" b="0" dirty="0">
                <a:solidFill>
                  <a:schemeClr val="tx1"/>
                </a:solidFill>
                <a:latin typeface="宋体" panose="02010600030101010101" pitchFamily="2" charset="-122"/>
                <a:ea typeface="宋体" panose="02010600030101010101" pitchFamily="2" charset="-122"/>
              </a:rPr>
              <a:t>蜂鸣器的分类：</a:t>
            </a:r>
          </a:p>
          <a:p>
            <a:pPr marL="0" indent="0">
              <a:buNone/>
            </a:pPr>
            <a:r>
              <a:rPr lang="en-US" altLang="zh-CN" sz="2400" b="0" dirty="0">
                <a:solidFill>
                  <a:schemeClr val="tx1"/>
                </a:solidFill>
                <a:latin typeface="宋体" panose="02010600030101010101" pitchFamily="2" charset="-122"/>
                <a:ea typeface="宋体" panose="02010600030101010101" pitchFamily="2" charset="-122"/>
              </a:rPr>
              <a:t>1</a:t>
            </a:r>
            <a:r>
              <a:rPr lang="zh-CN" altLang="en-US" sz="2400" b="0" dirty="0">
                <a:solidFill>
                  <a:schemeClr val="tx1"/>
                </a:solidFill>
                <a:latin typeface="宋体" panose="02010600030101010101" pitchFamily="2" charset="-122"/>
                <a:ea typeface="宋体" panose="02010600030101010101" pitchFamily="2" charset="-122"/>
              </a:rPr>
              <a:t>、按其驱动方式的原理分为：</a:t>
            </a:r>
            <a:r>
              <a:rPr lang="zh-CN" altLang="en-US" sz="2400" b="0" dirty="0">
                <a:solidFill>
                  <a:srgbClr val="FF0000"/>
                </a:solidFill>
                <a:latin typeface="宋体" panose="02010600030101010101" pitchFamily="2" charset="-122"/>
                <a:ea typeface="宋体" panose="02010600030101010101" pitchFamily="2" charset="-122"/>
              </a:rPr>
              <a:t>有源蜂鸣器</a:t>
            </a:r>
            <a:r>
              <a:rPr lang="zh-CN" altLang="en-US" sz="2400" b="0" dirty="0">
                <a:solidFill>
                  <a:schemeClr val="tx1"/>
                </a:solidFill>
                <a:latin typeface="宋体" panose="02010600030101010101" pitchFamily="2" charset="-122"/>
                <a:ea typeface="宋体" panose="02010600030101010101" pitchFamily="2" charset="-122"/>
              </a:rPr>
              <a:t>（也叫自激式蜂鸣器）和</a:t>
            </a:r>
            <a:r>
              <a:rPr lang="zh-CN" altLang="en-US" sz="2400" b="0" dirty="0">
                <a:solidFill>
                  <a:srgbClr val="FF0000"/>
                </a:solidFill>
                <a:latin typeface="宋体" panose="02010600030101010101" pitchFamily="2" charset="-122"/>
                <a:ea typeface="宋体" panose="02010600030101010101" pitchFamily="2" charset="-122"/>
              </a:rPr>
              <a:t>无源蜂鸣器</a:t>
            </a:r>
            <a:r>
              <a:rPr lang="zh-CN" altLang="en-US" sz="2400" b="0" dirty="0">
                <a:solidFill>
                  <a:schemeClr val="tx1"/>
                </a:solidFill>
                <a:latin typeface="宋体" panose="02010600030101010101" pitchFamily="2" charset="-122"/>
                <a:ea typeface="宋体" panose="02010600030101010101" pitchFamily="2" charset="-122"/>
              </a:rPr>
              <a:t>（也叫他激式蜂鸣器）；</a:t>
            </a:r>
            <a:endParaRPr lang="en-US" altLang="zh-CN" sz="2400" b="0" dirty="0">
              <a:solidFill>
                <a:schemeClr val="tx1"/>
              </a:solidFill>
              <a:latin typeface="宋体" panose="02010600030101010101" pitchFamily="2" charset="-122"/>
              <a:ea typeface="宋体" panose="02010600030101010101" pitchFamily="2" charset="-122"/>
            </a:endParaRPr>
          </a:p>
          <a:p>
            <a:pPr marL="0" indent="0">
              <a:buNone/>
            </a:pPr>
            <a:endParaRPr lang="en-US" altLang="zh-CN" sz="2400" b="0" dirty="0">
              <a:solidFill>
                <a:schemeClr val="tx1"/>
              </a:solidFill>
              <a:latin typeface="宋体" panose="02010600030101010101" pitchFamily="2" charset="-122"/>
              <a:ea typeface="宋体" panose="02010600030101010101" pitchFamily="2" charset="-122"/>
            </a:endParaRPr>
          </a:p>
          <a:p>
            <a:pPr marL="0" indent="0">
              <a:buNone/>
            </a:pPr>
            <a:endParaRPr lang="zh-CN" altLang="en-US" sz="2400" b="0" dirty="0">
              <a:solidFill>
                <a:schemeClr val="tx1"/>
              </a:solidFill>
              <a:latin typeface="宋体" panose="02010600030101010101" pitchFamily="2" charset="-122"/>
              <a:ea typeface="宋体" panose="02010600030101010101" pitchFamily="2" charset="-122"/>
            </a:endParaRPr>
          </a:p>
          <a:p>
            <a:pPr marL="0" indent="0">
              <a:buNone/>
            </a:pPr>
            <a:endParaRPr lang="en-US" altLang="zh-CN" sz="2400" b="0" dirty="0">
              <a:solidFill>
                <a:schemeClr val="tx1"/>
              </a:solidFill>
              <a:latin typeface="宋体" panose="02010600030101010101" pitchFamily="2" charset="-122"/>
              <a:ea typeface="宋体" panose="02010600030101010101" pitchFamily="2" charset="-122"/>
            </a:endParaRPr>
          </a:p>
          <a:p>
            <a:pPr marL="0" indent="0">
              <a:buNone/>
            </a:pPr>
            <a:r>
              <a:rPr lang="en-US" altLang="zh-CN" sz="2400" b="0" dirty="0">
                <a:solidFill>
                  <a:schemeClr val="tx1"/>
                </a:solidFill>
                <a:latin typeface="宋体" panose="02010600030101010101" pitchFamily="2" charset="-122"/>
                <a:ea typeface="宋体" panose="02010600030101010101" pitchFamily="2" charset="-122"/>
              </a:rPr>
              <a:t>2</a:t>
            </a:r>
            <a:r>
              <a:rPr lang="zh-CN" altLang="en-US" sz="2400" b="0" dirty="0">
                <a:solidFill>
                  <a:schemeClr val="tx1"/>
                </a:solidFill>
                <a:latin typeface="宋体" panose="02010600030101010101" pitchFamily="2" charset="-122"/>
                <a:ea typeface="宋体" panose="02010600030101010101" pitchFamily="2" charset="-122"/>
              </a:rPr>
              <a:t>、按构造方式的不同，可分为：</a:t>
            </a:r>
            <a:r>
              <a:rPr lang="zh-CN" altLang="en-US" sz="2400" b="0" dirty="0">
                <a:solidFill>
                  <a:srgbClr val="FF0000"/>
                </a:solidFill>
                <a:latin typeface="宋体" panose="02010600030101010101" pitchFamily="2" charset="-122"/>
                <a:ea typeface="宋体" panose="02010600030101010101" pitchFamily="2" charset="-122"/>
              </a:rPr>
              <a:t>电磁式蜂鸣器</a:t>
            </a:r>
            <a:r>
              <a:rPr lang="zh-CN" altLang="en-US" sz="2400" b="0" dirty="0">
                <a:solidFill>
                  <a:schemeClr val="tx1"/>
                </a:solidFill>
                <a:latin typeface="宋体" panose="02010600030101010101" pitchFamily="2" charset="-122"/>
                <a:ea typeface="宋体" panose="02010600030101010101" pitchFamily="2" charset="-122"/>
              </a:rPr>
              <a:t>和</a:t>
            </a:r>
            <a:r>
              <a:rPr lang="zh-CN" altLang="en-US" sz="2400" b="0" dirty="0">
                <a:solidFill>
                  <a:srgbClr val="FF0000"/>
                </a:solidFill>
                <a:latin typeface="宋体" panose="02010600030101010101" pitchFamily="2" charset="-122"/>
                <a:ea typeface="宋体" panose="02010600030101010101" pitchFamily="2" charset="-122"/>
              </a:rPr>
              <a:t>压电式蜂鸣器</a:t>
            </a:r>
            <a:endParaRPr lang="en-US" altLang="zh-CN" sz="2400" b="0" dirty="0">
              <a:solidFill>
                <a:schemeClr val="tx1"/>
              </a:solidFill>
              <a:latin typeface="宋体" panose="02010600030101010101" pitchFamily="2" charset="-122"/>
              <a:ea typeface="宋体" panose="02010600030101010101" pitchFamily="2" charset="-122"/>
            </a:endParaRPr>
          </a:p>
          <a:p>
            <a:pPr marL="0" indent="0">
              <a:buNone/>
            </a:pPr>
            <a:r>
              <a:rPr lang="zh-CN" altLang="en-US" sz="2400" b="0" dirty="0">
                <a:solidFill>
                  <a:srgbClr val="FF0000"/>
                </a:solidFill>
                <a:latin typeface="宋体" panose="02010600030101010101" pitchFamily="2" charset="-122"/>
                <a:ea typeface="宋体" panose="02010600030101010101" pitchFamily="2" charset="-122"/>
              </a:rPr>
              <a:t>压电式结构简单耐用但音调单一音色差、电压高、电流小</a:t>
            </a:r>
            <a:r>
              <a:rPr lang="zh-CN" altLang="en-US" sz="2400" b="0" dirty="0">
                <a:solidFill>
                  <a:schemeClr val="tx1"/>
                </a:solidFill>
                <a:latin typeface="宋体" panose="02010600030101010101" pitchFamily="2" charset="-122"/>
                <a:ea typeface="宋体" panose="02010600030101010101" pitchFamily="2" charset="-122"/>
              </a:rPr>
              <a:t>。而电磁式由于音色好、电压低、电流大，所以多用于语音、音乐等设备。</a:t>
            </a:r>
          </a:p>
          <a:p>
            <a:pPr marL="0" indent="0">
              <a:buNone/>
            </a:pPr>
            <a:r>
              <a:rPr lang="en-US" altLang="zh-CN" sz="2400" b="0" dirty="0">
                <a:solidFill>
                  <a:schemeClr val="tx1"/>
                </a:solidFill>
                <a:latin typeface="宋体" panose="02010600030101010101" pitchFamily="2" charset="-122"/>
                <a:ea typeface="宋体" panose="02010600030101010101" pitchFamily="2" charset="-122"/>
              </a:rPr>
              <a:t>3</a:t>
            </a:r>
            <a:r>
              <a:rPr lang="zh-CN" altLang="en-US" sz="2400" b="0" dirty="0">
                <a:solidFill>
                  <a:schemeClr val="tx1"/>
                </a:solidFill>
                <a:latin typeface="宋体" panose="02010600030101010101" pitchFamily="2" charset="-122"/>
                <a:ea typeface="宋体" panose="02010600030101010101" pitchFamily="2" charset="-122"/>
              </a:rPr>
              <a:t>、按封装的不同，可分为：插件蜂鸣器和贴片式蜂鸣器；</a:t>
            </a:r>
          </a:p>
          <a:p>
            <a:pPr marL="0" indent="0">
              <a:buNone/>
            </a:pPr>
            <a:r>
              <a:rPr lang="en-US" altLang="zh-CN" sz="2400" b="0" dirty="0">
                <a:solidFill>
                  <a:schemeClr val="tx1"/>
                </a:solidFill>
                <a:latin typeface="宋体" panose="02010600030101010101" pitchFamily="2" charset="-122"/>
                <a:ea typeface="宋体" panose="02010600030101010101" pitchFamily="2" charset="-122"/>
              </a:rPr>
              <a:t>4</a:t>
            </a:r>
            <a:r>
              <a:rPr lang="zh-CN" altLang="en-US" sz="2400" b="0" dirty="0">
                <a:solidFill>
                  <a:schemeClr val="tx1"/>
                </a:solidFill>
                <a:latin typeface="宋体" panose="02010600030101010101" pitchFamily="2" charset="-122"/>
                <a:ea typeface="宋体" panose="02010600030101010101" pitchFamily="2" charset="-122"/>
              </a:rPr>
              <a:t>、按电流的不同，可分为：直流蜂鸣器和交流蜂鸣器</a:t>
            </a:r>
            <a:endParaRPr lang="en-US" altLang="zh-CN" sz="2400" b="0" dirty="0">
              <a:solidFill>
                <a:schemeClr val="tx1"/>
              </a:solidFill>
              <a:latin typeface="宋体" panose="02010600030101010101" pitchFamily="2" charset="-122"/>
              <a:ea typeface="宋体" panose="02010600030101010101"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198</a:t>
            </a:fld>
            <a:endParaRPr lang="en-US" altLang="zh-CN" b="1">
              <a:solidFill>
                <a:srgbClr val="FFFFFF"/>
              </a:solidFill>
            </a:endParaRPr>
          </a:p>
        </p:txBody>
      </p:sp>
      <p:pic>
        <p:nvPicPr>
          <p:cNvPr id="8" name="Picture 7"/>
          <p:cNvPicPr>
            <a:picLocks noChangeAspect="1"/>
          </p:cNvPicPr>
          <p:nvPr/>
        </p:nvPicPr>
        <p:blipFill>
          <a:blip r:embed="rId2" cstate="print"/>
          <a:stretch>
            <a:fillRect/>
          </a:stretch>
        </p:blipFill>
        <p:spPr>
          <a:xfrm>
            <a:off x="5375920" y="3194050"/>
            <a:ext cx="3219450" cy="1123950"/>
          </a:xfrm>
          <a:prstGeom prst="rect">
            <a:avLst/>
          </a:prstGeom>
        </p:spPr>
      </p:pic>
      <p:pic>
        <p:nvPicPr>
          <p:cNvPr id="9" name="Picture 8"/>
          <p:cNvPicPr>
            <a:picLocks noChangeAspect="1"/>
          </p:cNvPicPr>
          <p:nvPr/>
        </p:nvPicPr>
        <p:blipFill>
          <a:blip r:embed="rId3" cstate="print"/>
          <a:stretch>
            <a:fillRect/>
          </a:stretch>
        </p:blipFill>
        <p:spPr>
          <a:xfrm>
            <a:off x="1951038" y="3260726"/>
            <a:ext cx="3248025" cy="1057275"/>
          </a:xfrm>
          <a:prstGeom prst="rect">
            <a:avLst/>
          </a:prstGeom>
        </p:spPr>
      </p:pic>
      <p:pic>
        <p:nvPicPr>
          <p:cNvPr id="12" name="Picture 11"/>
          <p:cNvPicPr>
            <a:picLocks noChangeAspect="1"/>
          </p:cNvPicPr>
          <p:nvPr/>
        </p:nvPicPr>
        <p:blipFill>
          <a:blip r:embed="rId4" cstate="print"/>
          <a:stretch>
            <a:fillRect/>
          </a:stretch>
        </p:blipFill>
        <p:spPr>
          <a:xfrm>
            <a:off x="6744072" y="1484785"/>
            <a:ext cx="2952328" cy="746291"/>
          </a:xfrm>
          <a:prstGeom prst="rect">
            <a:avLst/>
          </a:prstGeom>
        </p:spPr>
      </p:pic>
    </p:spTree>
    <p:extLst>
      <p:ext uri="{BB962C8B-B14F-4D97-AF65-F5344CB8AC3E}">
        <p14:creationId xmlns:p14="http://schemas.microsoft.com/office/powerpoint/2010/main" val="88803169"/>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itchFamily="2" charset="-122"/>
                <a:ea typeface="宋体" pitchFamily="2" charset="-122"/>
              </a:rPr>
              <a:t>蜂鸣器驱动电路</a:t>
            </a:r>
            <a:endParaRPr lang="en-US" b="0" dirty="0">
              <a:latin typeface="宋体" panose="02010600030101010101" pitchFamily="2" charset="-122"/>
              <a:ea typeface="宋体" panose="02010600030101010101" pitchFamily="2" charset="-122"/>
            </a:endParaRPr>
          </a:p>
        </p:txBody>
      </p:sp>
      <p:sp>
        <p:nvSpPr>
          <p:cNvPr id="3" name="Content Placeholder 2"/>
          <p:cNvSpPr>
            <a:spLocks noGrp="1"/>
          </p:cNvSpPr>
          <p:nvPr>
            <p:ph idx="1"/>
          </p:nvPr>
        </p:nvSpPr>
        <p:spPr/>
        <p:txBody>
          <a:bodyPr/>
          <a:lstStyle/>
          <a:p>
            <a:r>
              <a:rPr lang="zh-CN" altLang="en-US" sz="1800" b="0" dirty="0">
                <a:solidFill>
                  <a:schemeClr val="tx1"/>
                </a:solidFill>
                <a:latin typeface="宋体" panose="02010600030101010101" pitchFamily="2" charset="-122"/>
                <a:ea typeface="宋体" panose="02010600030101010101" pitchFamily="2" charset="-122"/>
              </a:rPr>
              <a:t>蜂鸣器驱动电路一般都包含以下几个部分：一个三极管、一个蜂鸣器、一个续流二极管和一个电源滤波电容。</a:t>
            </a:r>
          </a:p>
          <a:p>
            <a:pPr marL="0" indent="0">
              <a:buNone/>
            </a:pPr>
            <a:r>
              <a:rPr lang="en-US" altLang="zh-CN" sz="1800" b="0" dirty="0">
                <a:solidFill>
                  <a:schemeClr val="tx1"/>
                </a:solidFill>
                <a:latin typeface="宋体" panose="02010600030101010101" pitchFamily="2" charset="-122"/>
                <a:ea typeface="宋体" panose="02010600030101010101" pitchFamily="2" charset="-122"/>
              </a:rPr>
              <a:t>1</a:t>
            </a:r>
            <a:r>
              <a:rPr lang="zh-CN" altLang="en-US" sz="1800" b="0" dirty="0">
                <a:solidFill>
                  <a:schemeClr val="tx1"/>
                </a:solidFill>
                <a:latin typeface="宋体" panose="02010600030101010101" pitchFamily="2" charset="-122"/>
                <a:ea typeface="宋体" panose="02010600030101010101" pitchFamily="2" charset="-122"/>
              </a:rPr>
              <a:t>．蜂鸣器</a:t>
            </a:r>
          </a:p>
          <a:p>
            <a:pPr marL="0" indent="0">
              <a:buNone/>
            </a:pPr>
            <a:r>
              <a:rPr lang="zh-CN" altLang="en-US" sz="1800" b="0" dirty="0">
                <a:solidFill>
                  <a:schemeClr val="tx1"/>
                </a:solidFill>
                <a:latin typeface="宋体" panose="02010600030101010101" pitchFamily="2" charset="-122"/>
                <a:ea typeface="宋体" panose="02010600030101010101" pitchFamily="2" charset="-122"/>
              </a:rPr>
              <a:t>其主要参数是外形尺寸、发声方向、工作电压、工作频率、工作电流、驱动方式（直流</a:t>
            </a:r>
            <a:r>
              <a:rPr lang="en-US" altLang="zh-CN" sz="1800" b="0" dirty="0">
                <a:solidFill>
                  <a:schemeClr val="tx1"/>
                </a:solidFill>
                <a:latin typeface="宋体" panose="02010600030101010101" pitchFamily="2" charset="-122"/>
                <a:ea typeface="宋体" panose="02010600030101010101" pitchFamily="2" charset="-122"/>
              </a:rPr>
              <a:t>/</a:t>
            </a:r>
            <a:r>
              <a:rPr lang="zh-CN" altLang="en-US" sz="1800" b="0" dirty="0">
                <a:solidFill>
                  <a:schemeClr val="tx1"/>
                </a:solidFill>
                <a:latin typeface="宋体" panose="02010600030101010101" pitchFamily="2" charset="-122"/>
                <a:ea typeface="宋体" panose="02010600030101010101" pitchFamily="2" charset="-122"/>
              </a:rPr>
              <a:t>方波）等。</a:t>
            </a:r>
          </a:p>
          <a:p>
            <a:pPr marL="0" indent="0">
              <a:buNone/>
            </a:pPr>
            <a:r>
              <a:rPr lang="en-US" altLang="zh-CN" sz="1800" b="0" dirty="0">
                <a:solidFill>
                  <a:schemeClr val="tx1"/>
                </a:solidFill>
                <a:latin typeface="宋体" panose="02010600030101010101" pitchFamily="2" charset="-122"/>
                <a:ea typeface="宋体" panose="02010600030101010101" pitchFamily="2" charset="-122"/>
              </a:rPr>
              <a:t>2</a:t>
            </a:r>
            <a:r>
              <a:rPr lang="zh-CN" altLang="en-US" sz="1800" b="0" dirty="0">
                <a:solidFill>
                  <a:schemeClr val="tx1"/>
                </a:solidFill>
                <a:latin typeface="宋体" panose="02010600030101010101" pitchFamily="2" charset="-122"/>
                <a:ea typeface="宋体" panose="02010600030101010101" pitchFamily="2" charset="-122"/>
              </a:rPr>
              <a:t>．续流二极管</a:t>
            </a:r>
          </a:p>
          <a:p>
            <a:pPr marL="0" indent="0">
              <a:buNone/>
            </a:pPr>
            <a:r>
              <a:rPr lang="zh-CN" altLang="en-US" sz="1800" b="0" dirty="0">
                <a:solidFill>
                  <a:schemeClr val="tx1"/>
                </a:solidFill>
                <a:latin typeface="宋体" panose="02010600030101010101" pitchFamily="2" charset="-122"/>
                <a:ea typeface="宋体" panose="02010600030101010101" pitchFamily="2" charset="-122"/>
              </a:rPr>
              <a:t>蜂鸣器本质上是一个感性元件，其电流不能瞬变，因此必须有一个续流二极管提供续流。否则，在蜂鸣器两端会产生几十伏的尖峰电压，可能损坏驱动三极管。</a:t>
            </a:r>
          </a:p>
          <a:p>
            <a:pPr marL="0" indent="0">
              <a:buNone/>
            </a:pPr>
            <a:r>
              <a:rPr lang="en-US" altLang="zh-CN" sz="1800" b="0" dirty="0">
                <a:solidFill>
                  <a:schemeClr val="tx1"/>
                </a:solidFill>
                <a:latin typeface="宋体" panose="02010600030101010101" pitchFamily="2" charset="-122"/>
                <a:ea typeface="宋体" panose="02010600030101010101" pitchFamily="2" charset="-122"/>
              </a:rPr>
              <a:t>3</a:t>
            </a:r>
            <a:r>
              <a:rPr lang="zh-CN" altLang="en-US" sz="1800" b="0" dirty="0">
                <a:solidFill>
                  <a:schemeClr val="tx1"/>
                </a:solidFill>
                <a:latin typeface="宋体" panose="02010600030101010101" pitchFamily="2" charset="-122"/>
                <a:ea typeface="宋体" panose="02010600030101010101" pitchFamily="2" charset="-122"/>
              </a:rPr>
              <a:t>．滤波电容</a:t>
            </a:r>
          </a:p>
          <a:p>
            <a:pPr marL="0" indent="0">
              <a:buNone/>
            </a:pPr>
            <a:r>
              <a:rPr lang="zh-CN" altLang="en-US" sz="1800" b="0" dirty="0">
                <a:solidFill>
                  <a:schemeClr val="tx1"/>
                </a:solidFill>
                <a:latin typeface="宋体" panose="02010600030101010101" pitchFamily="2" charset="-122"/>
                <a:ea typeface="宋体" panose="02010600030101010101" pitchFamily="2" charset="-122"/>
              </a:rPr>
              <a:t>滤波电容的作用是滤波，滤除蜂鸣器电流对其它部分的影响，也可改善电源的交流阻抗，如果可能，最好是再并联一个</a:t>
            </a:r>
            <a:r>
              <a:rPr lang="en-US" altLang="zh-CN" sz="1800" b="0" dirty="0">
                <a:solidFill>
                  <a:schemeClr val="tx1"/>
                </a:solidFill>
                <a:latin typeface="宋体" panose="02010600030101010101" pitchFamily="2" charset="-122"/>
                <a:ea typeface="宋体" panose="02010600030101010101" pitchFamily="2" charset="-122"/>
              </a:rPr>
              <a:t>220uF</a:t>
            </a:r>
            <a:r>
              <a:rPr lang="zh-CN" altLang="en-US" sz="1800" b="0" dirty="0">
                <a:solidFill>
                  <a:schemeClr val="tx1"/>
                </a:solidFill>
                <a:latin typeface="宋体" panose="02010600030101010101" pitchFamily="2" charset="-122"/>
                <a:ea typeface="宋体" panose="02010600030101010101" pitchFamily="2" charset="-122"/>
              </a:rPr>
              <a:t>的电解电容。</a:t>
            </a:r>
          </a:p>
          <a:p>
            <a:pPr marL="0" indent="0">
              <a:buNone/>
            </a:pPr>
            <a:r>
              <a:rPr lang="en-US" altLang="zh-CN" sz="1800" b="0" dirty="0">
                <a:solidFill>
                  <a:schemeClr val="tx1"/>
                </a:solidFill>
                <a:latin typeface="宋体" panose="02010600030101010101" pitchFamily="2" charset="-122"/>
                <a:ea typeface="宋体" panose="02010600030101010101" pitchFamily="2" charset="-122"/>
              </a:rPr>
              <a:t>4</a:t>
            </a:r>
            <a:r>
              <a:rPr lang="zh-CN" altLang="en-US" sz="1800" b="0" dirty="0">
                <a:solidFill>
                  <a:schemeClr val="tx1"/>
                </a:solidFill>
                <a:latin typeface="宋体" panose="02010600030101010101" pitchFamily="2" charset="-122"/>
                <a:ea typeface="宋体" panose="02010600030101010101" pitchFamily="2" charset="-122"/>
              </a:rPr>
              <a:t>．三极管，三极管起开关作用。</a:t>
            </a:r>
            <a:endParaRPr lang="en-US" altLang="zh-CN" sz="1800" b="0" dirty="0">
              <a:solidFill>
                <a:schemeClr val="tx1"/>
              </a:solidFill>
              <a:latin typeface="宋体" panose="02010600030101010101" pitchFamily="2" charset="-122"/>
              <a:ea typeface="宋体" panose="02010600030101010101"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199</a:t>
            </a:fld>
            <a:endParaRPr lang="en-US" altLang="zh-CN" b="1">
              <a:solidFill>
                <a:srgbClr val="FFFFFF"/>
              </a:solidFill>
            </a:endParaRPr>
          </a:p>
        </p:txBody>
      </p:sp>
      <p:pic>
        <p:nvPicPr>
          <p:cNvPr id="8" name="Picture 7"/>
          <p:cNvPicPr>
            <a:picLocks noChangeAspect="1"/>
          </p:cNvPicPr>
          <p:nvPr/>
        </p:nvPicPr>
        <p:blipFill>
          <a:blip r:embed="rId2" cstate="print"/>
          <a:stretch>
            <a:fillRect/>
          </a:stretch>
        </p:blipFill>
        <p:spPr>
          <a:xfrm>
            <a:off x="7680177" y="4282084"/>
            <a:ext cx="2339727" cy="2138720"/>
          </a:xfrm>
          <a:prstGeom prst="rect">
            <a:avLst/>
          </a:prstGeom>
        </p:spPr>
      </p:pic>
    </p:spTree>
    <p:extLst>
      <p:ext uri="{BB962C8B-B14F-4D97-AF65-F5344CB8AC3E}">
        <p14:creationId xmlns:p14="http://schemas.microsoft.com/office/powerpoint/2010/main" val="277747764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1DC27D3C-E87D-4819-89D1-043AAB858F10}"/>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嵌入式系统内容</a:t>
            </a:r>
            <a:endParaRPr lang="en-US" altLang="zh-CN" sz="4000">
              <a:latin typeface="楷体" panose="02010609060101010101" pitchFamily="49" charset="-122"/>
              <a:ea typeface="楷体" panose="02010609060101010101" pitchFamily="49" charset="-122"/>
            </a:endParaRPr>
          </a:p>
        </p:txBody>
      </p:sp>
      <p:sp>
        <p:nvSpPr>
          <p:cNvPr id="6147" name="内容占位符 2">
            <a:extLst>
              <a:ext uri="{FF2B5EF4-FFF2-40B4-BE49-F238E27FC236}">
                <a16:creationId xmlns:a16="http://schemas.microsoft.com/office/drawing/2014/main" id="{0BF0D647-CB45-4270-93E7-88901600D237}"/>
              </a:ext>
            </a:extLst>
          </p:cNvPr>
          <p:cNvSpPr>
            <a:spLocks noGrp="1" noChangeArrowheads="1"/>
          </p:cNvSpPr>
          <p:nvPr>
            <p:ph idx="1"/>
          </p:nvPr>
        </p:nvSpPr>
        <p:spPr>
          <a:xfrm>
            <a:off x="1774826" y="2017713"/>
            <a:ext cx="8704263" cy="4114800"/>
          </a:xfrm>
        </p:spPr>
        <p:txBody>
          <a:bodyPr/>
          <a:lstStyle/>
          <a:p>
            <a:r>
              <a:rPr lang="zh-CN" altLang="en-US" sz="2400" b="0" dirty="0">
                <a:solidFill>
                  <a:srgbClr val="FF0000"/>
                </a:solidFill>
                <a:latin typeface="楷体" panose="02010609060101010101" pitchFamily="49" charset="-122"/>
                <a:ea typeface="楷体" panose="02010609060101010101" pitchFamily="49" charset="-122"/>
              </a:rPr>
              <a:t>概论：</a:t>
            </a:r>
            <a:r>
              <a:rPr lang="zh-CN" altLang="en-US" sz="2400" b="0" dirty="0">
                <a:latin typeface="楷体" panose="02010609060101010101" pitchFamily="49" charset="-122"/>
                <a:ea typeface="楷体" panose="02010609060101010101" pitchFamily="49" charset="-122"/>
              </a:rPr>
              <a:t>嵌入式系统概论</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可靠性：</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ARM</a:t>
            </a:r>
            <a:r>
              <a:rPr lang="zh-CN" altLang="en-US" sz="2400" b="0" dirty="0">
                <a:latin typeface="楷体" panose="02010609060101010101" pitchFamily="49" charset="-122"/>
                <a:ea typeface="楷体" panose="02010609060101010101" pitchFamily="49" charset="-122"/>
              </a:rPr>
              <a:t>体系架构、接口技术、软件设计及代码优化、实时操作系统</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安全性：</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芯片操作系统与嵌入式软件安全</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CM3_M9900 </a:t>
            </a:r>
            <a:r>
              <a:rPr lang="zh-CN" altLang="en-US" sz="2400" b="0" dirty="0">
                <a:latin typeface="楷体" panose="02010609060101010101" pitchFamily="49" charset="-122"/>
                <a:ea typeface="楷体" panose="02010609060101010101" pitchFamily="49" charset="-122"/>
              </a:rPr>
              <a:t>、旁路攻击及防御、工业控制系统信息安全、</a:t>
            </a:r>
            <a:r>
              <a:rPr lang="en-US" altLang="zh-CN" sz="2400" b="0" dirty="0">
                <a:latin typeface="楷体" panose="02010609060101010101" pitchFamily="49" charset="-122"/>
                <a:ea typeface="楷体" panose="02010609060101010101" pitchFamily="49" charset="-122"/>
              </a:rPr>
              <a:t> </a:t>
            </a:r>
            <a:r>
              <a:rPr lang="en-US" altLang="zh-CN" sz="2400" b="0" dirty="0" err="1">
                <a:latin typeface="楷体" panose="02010609060101010101" pitchFamily="49" charset="-122"/>
                <a:ea typeface="楷体" panose="02010609060101010101" pitchFamily="49" charset="-122"/>
              </a:rPr>
              <a:t>TrustZone</a:t>
            </a:r>
            <a:r>
              <a:rPr lang="zh-CN" altLang="en-US" sz="2400" b="0" dirty="0">
                <a:latin typeface="楷体" panose="02010609060101010101" pitchFamily="49" charset="-122"/>
                <a:ea typeface="楷体" panose="02010609060101010101" pitchFamily="49" charset="-122"/>
              </a:rPr>
              <a:t>技术</a:t>
            </a:r>
            <a:endParaRPr lang="en-US" altLang="zh-CN" sz="2400" b="0" dirty="0">
              <a:latin typeface="楷体" panose="02010609060101010101" pitchFamily="49" charset="-122"/>
              <a:ea typeface="楷体" panose="02010609060101010101" pitchFamily="49" charset="-122"/>
            </a:endParaRPr>
          </a:p>
          <a:p>
            <a:endParaRPr lang="en-US" altLang="zh-CN" dirty="0"/>
          </a:p>
          <a:p>
            <a:endParaRPr lang="en-US" altLang="zh-CN" dirty="0"/>
          </a:p>
          <a:p>
            <a:endParaRPr lang="en-US" altLang="zh-CN" dirty="0"/>
          </a:p>
          <a:p>
            <a:endParaRPr lang="en-US" altLang="zh-CN" dirty="0"/>
          </a:p>
          <a:p>
            <a:endParaRPr lang="zh-CN" altLang="en-US" dirty="0"/>
          </a:p>
        </p:txBody>
      </p:sp>
      <p:sp>
        <p:nvSpPr>
          <p:cNvPr id="6148" name="灯片编号占位符 3">
            <a:extLst>
              <a:ext uri="{FF2B5EF4-FFF2-40B4-BE49-F238E27FC236}">
                <a16:creationId xmlns:a16="http://schemas.microsoft.com/office/drawing/2014/main" id="{30946C66-6377-428C-9897-6AB17D9D853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AAA89694-5750-4593-B517-90CB4CB9AA80}"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536068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750E079D-56E6-49C8-A8A7-145DE9D344E2}"/>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接口技术</a:t>
            </a:r>
          </a:p>
        </p:txBody>
      </p:sp>
      <p:sp>
        <p:nvSpPr>
          <p:cNvPr id="24579" name="内容占位符 2">
            <a:extLst>
              <a:ext uri="{FF2B5EF4-FFF2-40B4-BE49-F238E27FC236}">
                <a16:creationId xmlns:a16="http://schemas.microsoft.com/office/drawing/2014/main" id="{CCBB8099-B54F-412E-9DDA-5A6C6A48DEED}"/>
              </a:ext>
            </a:extLst>
          </p:cNvPr>
          <p:cNvSpPr>
            <a:spLocks noGrp="1" noChangeArrowheads="1"/>
          </p:cNvSpPr>
          <p:nvPr>
            <p:ph idx="1"/>
          </p:nvPr>
        </p:nvSpPr>
        <p:spPr>
          <a:xfrm>
            <a:off x="1703388" y="2017713"/>
            <a:ext cx="8775700" cy="4114800"/>
          </a:xfrm>
        </p:spPr>
        <p:txBody>
          <a:bodyPr/>
          <a:lstStyle/>
          <a:p>
            <a:pPr>
              <a:buFont typeface="Wingdings" panose="05000000000000000000" pitchFamily="2" charset="2"/>
              <a:buNone/>
            </a:pPr>
            <a:r>
              <a:rPr lang="zh-CN" altLang="en-US" sz="2400" b="0" dirty="0">
                <a:solidFill>
                  <a:srgbClr val="FF0000"/>
                </a:solidFill>
                <a:latin typeface="楷体" panose="02010609060101010101" pitchFamily="49" charset="-122"/>
                <a:ea typeface="楷体" panose="02010609060101010101" pitchFamily="49" charset="-122"/>
              </a:rPr>
              <a:t>人机接口</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zh-CN" altLang="en-US" sz="2400" b="0" dirty="0">
                <a:solidFill>
                  <a:srgbClr val="FF0000"/>
                </a:solidFill>
                <a:latin typeface="楷体" panose="02010609060101010101" pitchFamily="49" charset="-122"/>
                <a:ea typeface="楷体" panose="02010609060101010101" pitchFamily="49" charset="-122"/>
              </a:rPr>
              <a:t>按键：</a:t>
            </a:r>
            <a:r>
              <a:rPr lang="zh-CN" altLang="en-US" sz="2400" b="0" dirty="0">
                <a:latin typeface="楷体" panose="02010609060101010101" pitchFamily="49" charset="-122"/>
                <a:ea typeface="楷体" panose="02010609060101010101" pitchFamily="49" charset="-122"/>
              </a:rPr>
              <a:t>去抖动、独立与矩阵（延时、</a:t>
            </a:r>
            <a:r>
              <a:rPr lang="en-US" altLang="zh-CN" sz="2400" b="0" dirty="0">
                <a:solidFill>
                  <a:srgbClr val="FF0000"/>
                </a:solidFill>
                <a:latin typeface="楷体" panose="02010609060101010101" pitchFamily="49" charset="-122"/>
                <a:ea typeface="楷体" panose="02010609060101010101" pitchFamily="49" charset="-122"/>
              </a:rPr>
              <a:t>OC</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AD</a:t>
            </a:r>
            <a:r>
              <a:rPr lang="zh-CN" altLang="en-US" sz="2400" b="0" dirty="0">
                <a:latin typeface="楷体" panose="02010609060101010101" pitchFamily="49" charset="-122"/>
                <a:ea typeface="楷体" panose="02010609060101010101" pitchFamily="49" charset="-122"/>
              </a:rPr>
              <a:t>键盘</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见书</a:t>
            </a:r>
            <a:r>
              <a:rPr lang="en-US" altLang="zh-CN" sz="2400" b="0" dirty="0">
                <a:solidFill>
                  <a:srgbClr val="00B0F0"/>
                </a:solidFill>
                <a:latin typeface="楷体" panose="02010609060101010101" pitchFamily="49" charset="-122"/>
                <a:ea typeface="楷体" panose="02010609060101010101" pitchFamily="49" charset="-122"/>
              </a:rPr>
              <a:t>P283</a:t>
            </a:r>
            <a:r>
              <a:rPr lang="zh-CN" altLang="en-US" sz="2400" b="0" dirty="0">
                <a:solidFill>
                  <a:srgbClr val="00B0F0"/>
                </a:solidFill>
                <a:latin typeface="楷体" panose="02010609060101010101" pitchFamily="49" charset="-122"/>
                <a:ea typeface="楷体" panose="02010609060101010101" pitchFamily="49" charset="-122"/>
              </a:rPr>
              <a:t>或</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en-US" altLang="zh-CN" sz="2400" b="0" dirty="0">
                <a:solidFill>
                  <a:srgbClr val="FF0000"/>
                </a:solidFill>
                <a:latin typeface="楷体" panose="02010609060101010101" pitchFamily="49" charset="-122"/>
                <a:ea typeface="楷体" panose="02010609060101010101" pitchFamily="49" charset="-122"/>
              </a:rPr>
              <a:t>LED</a:t>
            </a:r>
            <a:r>
              <a:rPr lang="zh-CN" altLang="en-US" sz="2400" b="0" dirty="0">
                <a:solidFill>
                  <a:srgbClr val="FF0000"/>
                </a:solidFill>
                <a:latin typeface="楷体" panose="02010609060101010101" pitchFamily="49" charset="-122"/>
                <a:ea typeface="楷体" panose="02010609060101010101" pitchFamily="49" charset="-122"/>
              </a:rPr>
              <a:t>显示：</a:t>
            </a:r>
            <a:r>
              <a:rPr lang="zh-CN" altLang="en-US" sz="2400" b="0" dirty="0">
                <a:latin typeface="楷体" panose="02010609060101010101" pitchFamily="49" charset="-122"/>
                <a:ea typeface="楷体" panose="02010609060101010101" pitchFamily="49" charset="-122"/>
              </a:rPr>
              <a:t>独立、扫描、</a:t>
            </a:r>
            <a:r>
              <a:rPr lang="zh-CN" altLang="en-US" sz="2400" b="0" dirty="0">
                <a:solidFill>
                  <a:srgbClr val="FF0000"/>
                </a:solidFill>
                <a:latin typeface="楷体" panose="02010609060101010101" pitchFamily="49" charset="-122"/>
                <a:ea typeface="楷体" panose="02010609060101010101" pitchFamily="49" charset="-122"/>
              </a:rPr>
              <a:t>消隐</a:t>
            </a:r>
            <a:r>
              <a:rPr lang="zh-CN" altLang="en-US" sz="2400" b="0" dirty="0">
                <a:latin typeface="楷体" panose="02010609060101010101" pitchFamily="49" charset="-122"/>
                <a:ea typeface="楷体" panose="02010609060101010101" pitchFamily="49" charset="-122"/>
              </a:rPr>
              <a:t>、散热、寿命、</a:t>
            </a:r>
            <a:r>
              <a:rPr lang="zh-CN" altLang="en-US" sz="2400" b="0" dirty="0">
                <a:solidFill>
                  <a:srgbClr val="FF0000"/>
                </a:solidFill>
                <a:latin typeface="楷体" panose="02010609060101010101" pitchFamily="49" charset="-122"/>
                <a:ea typeface="楷体" panose="02010609060101010101" pitchFamily="49" charset="-122"/>
              </a:rPr>
              <a:t>伽马校正</a:t>
            </a:r>
            <a:r>
              <a:rPr lang="zh-CN" altLang="en-US" sz="2400" b="0" dirty="0">
                <a:latin typeface="楷体" panose="02010609060101010101" pitchFamily="49" charset="-122"/>
                <a:ea typeface="楷体" panose="02010609060101010101" pitchFamily="49" charset="-122"/>
              </a:rPr>
              <a:t>、呼吸灯</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zh-CN" altLang="en-US" sz="2400" b="0" dirty="0">
                <a:solidFill>
                  <a:srgbClr val="FF0000"/>
                </a:solidFill>
                <a:latin typeface="楷体" panose="02010609060101010101" pitchFamily="49" charset="-122"/>
                <a:ea typeface="楷体" panose="02010609060101010101" pitchFamily="49" charset="-122"/>
              </a:rPr>
              <a:t>蜂鸣器</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分类、驱动、保护。</a:t>
            </a:r>
            <a:r>
              <a:rPr lang="zh-CN" altLang="en-US" sz="2400" b="0" dirty="0">
                <a:solidFill>
                  <a:srgbClr val="FF0000"/>
                </a:solidFill>
                <a:latin typeface="楷体" panose="02010609060101010101" pitchFamily="49" charset="-122"/>
                <a:ea typeface="楷体" panose="02010609060101010101" pitchFamily="49" charset="-122"/>
              </a:rPr>
              <a:t>蜂鸣器的电磁干扰</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endParaRPr lang="en-US" altLang="zh-CN" sz="2400" b="0" dirty="0">
              <a:solidFill>
                <a:srgbClr val="FF0000"/>
              </a:solidFill>
              <a:latin typeface="楷体" panose="02010609060101010101" pitchFamily="49" charset="-122"/>
              <a:ea typeface="楷体" panose="02010609060101010101" pitchFamily="49" charset="-122"/>
            </a:endParaRPr>
          </a:p>
          <a:p>
            <a:endParaRPr lang="zh-CN" altLang="en-US" sz="2400" dirty="0"/>
          </a:p>
        </p:txBody>
      </p:sp>
      <p:sp>
        <p:nvSpPr>
          <p:cNvPr id="24580" name="灯片编号占位符 3">
            <a:extLst>
              <a:ext uri="{FF2B5EF4-FFF2-40B4-BE49-F238E27FC236}">
                <a16:creationId xmlns:a16="http://schemas.microsoft.com/office/drawing/2014/main" id="{3E5B0E59-B1BC-4310-962C-F906653D23A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A4626CF2-30DE-4D53-ACCF-1A4DBC0BCDA1}"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20</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71262351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itchFamily="2" charset="-122"/>
                <a:ea typeface="宋体" pitchFamily="2" charset="-122"/>
              </a:rPr>
              <a:t>编码器</a:t>
            </a:r>
            <a:endParaRPr lang="en-US" dirty="0"/>
          </a:p>
        </p:txBody>
      </p:sp>
      <p:sp>
        <p:nvSpPr>
          <p:cNvPr id="3" name="Content Placeholder 2"/>
          <p:cNvSpPr>
            <a:spLocks noGrp="1"/>
          </p:cNvSpPr>
          <p:nvPr>
            <p:ph idx="1"/>
          </p:nvPr>
        </p:nvSpPr>
        <p:spPr/>
        <p:txBody>
          <a:bodyPr/>
          <a:lstStyle/>
          <a:p>
            <a:r>
              <a:rPr lang="zh-CN" altLang="en-US" sz="2400" b="0" dirty="0">
                <a:solidFill>
                  <a:schemeClr val="tx1"/>
                </a:solidFill>
                <a:latin typeface="宋体" panose="02010600030101010101" pitchFamily="2" charset="-122"/>
                <a:ea typeface="宋体" panose="02010600030101010101" pitchFamily="2" charset="-122"/>
              </a:rPr>
              <a:t>编码器（</a:t>
            </a:r>
            <a:r>
              <a:rPr lang="en-US" altLang="zh-CN" sz="2400" b="0" dirty="0">
                <a:solidFill>
                  <a:schemeClr val="tx1"/>
                </a:solidFill>
                <a:latin typeface="宋体" panose="02010600030101010101" pitchFamily="2" charset="-122"/>
                <a:ea typeface="宋体" panose="02010600030101010101" pitchFamily="2" charset="-122"/>
              </a:rPr>
              <a:t>encoder</a:t>
            </a:r>
            <a:r>
              <a:rPr lang="zh-CN" altLang="en-US" sz="2400" b="0" dirty="0">
                <a:solidFill>
                  <a:schemeClr val="tx1"/>
                </a:solidFill>
                <a:latin typeface="宋体" panose="02010600030101010101" pitchFamily="2" charset="-122"/>
                <a:ea typeface="宋体" panose="02010600030101010101" pitchFamily="2" charset="-122"/>
              </a:rPr>
              <a:t>）是将信号（如比特流）或数据进行编制、转换为可用以通讯、传输和存储的信号形式的设备。</a:t>
            </a:r>
            <a:endParaRPr lang="en-US" altLang="zh-CN" sz="2400" b="0" dirty="0">
              <a:solidFill>
                <a:schemeClr val="tx1"/>
              </a:solidFill>
              <a:latin typeface="宋体" panose="02010600030101010101" pitchFamily="2" charset="-122"/>
              <a:ea typeface="宋体" panose="02010600030101010101" pitchFamily="2" charset="-122"/>
            </a:endParaRPr>
          </a:p>
          <a:p>
            <a:r>
              <a:rPr lang="zh-CN" altLang="en-US" sz="2400" b="0" dirty="0">
                <a:solidFill>
                  <a:schemeClr val="tx1"/>
                </a:solidFill>
                <a:latin typeface="宋体" panose="02010600030101010101" pitchFamily="2" charset="-122"/>
                <a:ea typeface="宋体" panose="02010600030101010101" pitchFamily="2" charset="-122"/>
              </a:rPr>
              <a:t>编码器把</a:t>
            </a:r>
            <a:r>
              <a:rPr lang="zh-CN" altLang="en-US" sz="2400" b="0" dirty="0">
                <a:solidFill>
                  <a:srgbClr val="FF0000"/>
                </a:solidFill>
                <a:latin typeface="宋体" panose="02010600030101010101" pitchFamily="2" charset="-122"/>
                <a:ea typeface="宋体" panose="02010600030101010101" pitchFamily="2" charset="-122"/>
              </a:rPr>
              <a:t>角位移或直线位移</a:t>
            </a:r>
            <a:r>
              <a:rPr lang="zh-CN" altLang="en-US" sz="2400" b="0" dirty="0">
                <a:solidFill>
                  <a:schemeClr val="tx1"/>
                </a:solidFill>
                <a:latin typeface="宋体" panose="02010600030101010101" pitchFamily="2" charset="-122"/>
                <a:ea typeface="宋体" panose="02010600030101010101" pitchFamily="2" charset="-122"/>
              </a:rPr>
              <a:t>转换成电信号，前者称为</a:t>
            </a:r>
            <a:r>
              <a:rPr lang="zh-CN" altLang="en-US" sz="2400" b="0" dirty="0">
                <a:solidFill>
                  <a:srgbClr val="FF0000"/>
                </a:solidFill>
                <a:latin typeface="宋体" panose="02010600030101010101" pitchFamily="2" charset="-122"/>
                <a:ea typeface="宋体" panose="02010600030101010101" pitchFamily="2" charset="-122"/>
              </a:rPr>
              <a:t>码盘</a:t>
            </a:r>
            <a:r>
              <a:rPr lang="zh-CN" altLang="en-US" sz="2400" b="0" dirty="0">
                <a:solidFill>
                  <a:schemeClr val="tx1"/>
                </a:solidFill>
                <a:latin typeface="宋体" panose="02010600030101010101" pitchFamily="2" charset="-122"/>
                <a:ea typeface="宋体" panose="02010600030101010101" pitchFamily="2" charset="-122"/>
              </a:rPr>
              <a:t>，后者称为</a:t>
            </a:r>
            <a:r>
              <a:rPr lang="zh-CN" altLang="en-US" sz="2400" b="0" dirty="0">
                <a:solidFill>
                  <a:srgbClr val="FF0000"/>
                </a:solidFill>
                <a:latin typeface="宋体" panose="02010600030101010101" pitchFamily="2" charset="-122"/>
                <a:ea typeface="宋体" panose="02010600030101010101" pitchFamily="2" charset="-122"/>
              </a:rPr>
              <a:t>码尺</a:t>
            </a:r>
            <a:r>
              <a:rPr lang="zh-CN" altLang="en-US" sz="2400" b="0" dirty="0">
                <a:solidFill>
                  <a:schemeClr val="tx1"/>
                </a:solidFill>
                <a:latin typeface="宋体" panose="02010600030101010101" pitchFamily="2" charset="-122"/>
                <a:ea typeface="宋体" panose="02010600030101010101" pitchFamily="2" charset="-122"/>
              </a:rPr>
              <a:t>。</a:t>
            </a:r>
            <a:endParaRPr lang="en-US" altLang="zh-CN" sz="2400" b="0" dirty="0">
              <a:solidFill>
                <a:schemeClr val="tx1"/>
              </a:solidFill>
              <a:latin typeface="宋体" panose="02010600030101010101" pitchFamily="2" charset="-122"/>
              <a:ea typeface="宋体" panose="02010600030101010101" pitchFamily="2" charset="-122"/>
            </a:endParaRPr>
          </a:p>
          <a:p>
            <a:r>
              <a:rPr lang="zh-CN" altLang="en-US" sz="2400" b="0" dirty="0">
                <a:solidFill>
                  <a:schemeClr val="tx1"/>
                </a:solidFill>
                <a:latin typeface="宋体" panose="02010600030101010101" pitchFamily="2" charset="-122"/>
                <a:ea typeface="宋体" panose="02010600030101010101" pitchFamily="2" charset="-122"/>
              </a:rPr>
              <a:t>按照读出方式可以分为</a:t>
            </a:r>
            <a:r>
              <a:rPr lang="zh-CN" altLang="en-US" sz="2400" b="0" dirty="0">
                <a:solidFill>
                  <a:srgbClr val="FF0000"/>
                </a:solidFill>
                <a:latin typeface="宋体" panose="02010600030101010101" pitchFamily="2" charset="-122"/>
                <a:ea typeface="宋体" panose="02010600030101010101" pitchFamily="2" charset="-122"/>
              </a:rPr>
              <a:t>接触式和非接触式（光电式、电磁式）</a:t>
            </a:r>
            <a:endParaRPr lang="en-US" altLang="zh-CN" sz="2400" b="0" dirty="0">
              <a:solidFill>
                <a:schemeClr val="tx1"/>
              </a:solidFill>
              <a:latin typeface="宋体" panose="02010600030101010101" pitchFamily="2" charset="-122"/>
              <a:ea typeface="宋体" panose="02010600030101010101" pitchFamily="2" charset="-122"/>
            </a:endParaRPr>
          </a:p>
          <a:p>
            <a:r>
              <a:rPr lang="zh-CN" altLang="en-US" sz="2400" b="0" dirty="0">
                <a:solidFill>
                  <a:schemeClr val="tx1"/>
                </a:solidFill>
                <a:latin typeface="宋体" panose="02010600030101010101" pitchFamily="2" charset="-122"/>
                <a:ea typeface="宋体" panose="02010600030101010101" pitchFamily="2" charset="-122"/>
              </a:rPr>
              <a:t>按照工作原理编码器可分为</a:t>
            </a:r>
            <a:r>
              <a:rPr lang="zh-CN" altLang="en-US" sz="2400" b="0" dirty="0">
                <a:solidFill>
                  <a:srgbClr val="FF0000"/>
                </a:solidFill>
                <a:latin typeface="宋体" panose="02010600030101010101" pitchFamily="2" charset="-122"/>
                <a:ea typeface="宋体" panose="02010600030101010101" pitchFamily="2" charset="-122"/>
              </a:rPr>
              <a:t>增量式</a:t>
            </a:r>
            <a:r>
              <a:rPr lang="zh-CN" altLang="en-US" sz="2400" b="0" dirty="0">
                <a:solidFill>
                  <a:schemeClr val="tx1"/>
                </a:solidFill>
                <a:latin typeface="宋体" panose="02010600030101010101" pitchFamily="2" charset="-122"/>
                <a:ea typeface="宋体" panose="02010600030101010101" pitchFamily="2" charset="-122"/>
              </a:rPr>
              <a:t>和</a:t>
            </a:r>
            <a:r>
              <a:rPr lang="zh-CN" altLang="en-US" sz="2400" b="0" dirty="0">
                <a:solidFill>
                  <a:srgbClr val="FF0000"/>
                </a:solidFill>
                <a:latin typeface="宋体" panose="02010600030101010101" pitchFamily="2" charset="-122"/>
                <a:ea typeface="宋体" panose="02010600030101010101" pitchFamily="2" charset="-122"/>
              </a:rPr>
              <a:t>绝对式</a:t>
            </a:r>
            <a:r>
              <a:rPr lang="zh-CN" altLang="en-US" sz="2400" b="0" dirty="0">
                <a:solidFill>
                  <a:schemeClr val="tx1"/>
                </a:solidFill>
                <a:latin typeface="宋体" panose="02010600030101010101" pitchFamily="2" charset="-122"/>
                <a:ea typeface="宋体" panose="02010600030101010101" pitchFamily="2" charset="-122"/>
              </a:rPr>
              <a:t>两类。</a:t>
            </a:r>
            <a:endParaRPr lang="en-US" altLang="zh-CN" sz="2400" b="0" dirty="0">
              <a:solidFill>
                <a:schemeClr val="tx1"/>
              </a:solidFill>
              <a:latin typeface="宋体" panose="02010600030101010101" pitchFamily="2" charset="-122"/>
              <a:ea typeface="宋体" panose="02010600030101010101" pitchFamily="2" charset="-122"/>
            </a:endParaRPr>
          </a:p>
          <a:p>
            <a:pPr marL="0" indent="0">
              <a:buNone/>
            </a:pPr>
            <a:r>
              <a:rPr lang="zh-CN" altLang="en-US" sz="2000" b="0" dirty="0">
                <a:solidFill>
                  <a:srgbClr val="FF0000"/>
                </a:solidFill>
                <a:latin typeface="宋体" panose="02010600030101010101" pitchFamily="2" charset="-122"/>
                <a:ea typeface="宋体" panose="02010600030101010101" pitchFamily="2" charset="-122"/>
              </a:rPr>
              <a:t>增量式编码器</a:t>
            </a:r>
            <a:r>
              <a:rPr lang="zh-CN" altLang="en-US" sz="2000" b="0" dirty="0">
                <a:solidFill>
                  <a:schemeClr val="tx1"/>
                </a:solidFill>
                <a:latin typeface="宋体" panose="02010600030101010101" pitchFamily="2" charset="-122"/>
                <a:ea typeface="宋体" panose="02010600030101010101" pitchFamily="2" charset="-122"/>
              </a:rPr>
              <a:t>是将位移转换成周期性的电信号，再把这个电信号转变成计数脉冲，用脉冲的个数表示位移的大小。</a:t>
            </a:r>
            <a:endParaRPr lang="en-US" altLang="zh-CN" sz="2000" b="0" dirty="0">
              <a:solidFill>
                <a:schemeClr val="tx1"/>
              </a:solidFill>
              <a:latin typeface="宋体" panose="02010600030101010101" pitchFamily="2" charset="-122"/>
              <a:ea typeface="宋体" panose="02010600030101010101" pitchFamily="2" charset="-122"/>
            </a:endParaRPr>
          </a:p>
          <a:p>
            <a:pPr marL="0" indent="0">
              <a:buNone/>
            </a:pPr>
            <a:r>
              <a:rPr lang="zh-CN" altLang="en-US" sz="2000" b="0" dirty="0">
                <a:solidFill>
                  <a:srgbClr val="FF0000"/>
                </a:solidFill>
                <a:latin typeface="宋体" panose="02010600030101010101" pitchFamily="2" charset="-122"/>
                <a:ea typeface="宋体" panose="02010600030101010101" pitchFamily="2" charset="-122"/>
              </a:rPr>
              <a:t>绝对式编码器</a:t>
            </a:r>
            <a:r>
              <a:rPr lang="zh-CN" altLang="en-US" sz="2000" b="0" dirty="0">
                <a:solidFill>
                  <a:schemeClr val="tx1"/>
                </a:solidFill>
                <a:latin typeface="宋体" panose="02010600030101010101" pitchFamily="2" charset="-122"/>
                <a:ea typeface="宋体" panose="02010600030101010101" pitchFamily="2" charset="-122"/>
              </a:rPr>
              <a:t>的每一个位置对应一个确定的数字码，因此它的示值只与测量的起始和终止位置有关，而与测量的中间过程无关。</a:t>
            </a:r>
            <a:br>
              <a:rPr lang="zh-CN" altLang="en-US" sz="2000" b="0" dirty="0">
                <a:solidFill>
                  <a:schemeClr val="tx1"/>
                </a:solidFill>
                <a:latin typeface="宋体" panose="02010600030101010101" pitchFamily="2" charset="-122"/>
                <a:ea typeface="宋体" panose="02010600030101010101" pitchFamily="2" charset="-122"/>
              </a:rPr>
            </a:br>
            <a:endParaRPr lang="en-US" sz="2000" b="0" dirty="0">
              <a:solidFill>
                <a:schemeClr val="tx1"/>
              </a:solidFill>
              <a:latin typeface="宋体" panose="02010600030101010101" pitchFamily="2" charset="-122"/>
              <a:ea typeface="宋体" panose="02010600030101010101"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200</a:t>
            </a:fld>
            <a:endParaRPr lang="en-US" altLang="zh-CN" b="1">
              <a:solidFill>
                <a:srgbClr val="FFFFFF"/>
              </a:solidFill>
            </a:endParaRPr>
          </a:p>
        </p:txBody>
      </p:sp>
    </p:spTree>
    <p:extLst>
      <p:ext uri="{BB962C8B-B14F-4D97-AF65-F5344CB8AC3E}">
        <p14:creationId xmlns:p14="http://schemas.microsoft.com/office/powerpoint/2010/main" val="1569444247"/>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蜂鸣器的选用</a:t>
            </a:r>
            <a:endParaRPr lang="en-US" b="0" dirty="0"/>
          </a:p>
        </p:txBody>
      </p:sp>
      <p:sp>
        <p:nvSpPr>
          <p:cNvPr id="3" name="Content Placeholder 2"/>
          <p:cNvSpPr>
            <a:spLocks noGrp="1"/>
          </p:cNvSpPr>
          <p:nvPr>
            <p:ph idx="1"/>
          </p:nvPr>
        </p:nvSpPr>
        <p:spPr/>
        <p:txBody>
          <a:bodyPr/>
          <a:lstStyle/>
          <a:p>
            <a:r>
              <a:rPr lang="zh-CN" altLang="en-US" sz="2000" dirty="0">
                <a:solidFill>
                  <a:srgbClr val="FF0000"/>
                </a:solidFill>
                <a:latin typeface="宋体" panose="02010600030101010101" pitchFamily="2" charset="-122"/>
                <a:ea typeface="宋体" panose="02010600030101010101" pitchFamily="2" charset="-122"/>
              </a:rPr>
              <a:t>工作电压</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电磁式蜂鸣器</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baseline="30000" dirty="0">
                <a:solidFill>
                  <a:schemeClr val="tx1"/>
                </a:solidFill>
                <a:latin typeface="宋体" panose="02010600030101010101" pitchFamily="2" charset="-122"/>
                <a:ea typeface="宋体" panose="02010600030101010101" pitchFamily="2" charset="-122"/>
              </a:rPr>
              <a:t> </a:t>
            </a:r>
            <a:r>
              <a:rPr lang="zh-CN" altLang="en-US" sz="2000" b="0" dirty="0">
                <a:solidFill>
                  <a:schemeClr val="tx1"/>
                </a:solidFill>
                <a:latin typeface="宋体" panose="02010600030101010101" pitchFamily="2" charset="-122"/>
                <a:ea typeface="宋体" panose="02010600030101010101" pitchFamily="2" charset="-122"/>
              </a:rPr>
              <a:t> 从</a:t>
            </a:r>
            <a:r>
              <a:rPr lang="en-US" altLang="zh-CN" sz="2000" b="0" dirty="0">
                <a:solidFill>
                  <a:schemeClr val="tx1"/>
                </a:solidFill>
                <a:latin typeface="宋体" panose="02010600030101010101" pitchFamily="2" charset="-122"/>
                <a:ea typeface="宋体" panose="02010600030101010101" pitchFamily="2" charset="-122"/>
              </a:rPr>
              <a:t>1.5</a:t>
            </a:r>
            <a:r>
              <a:rPr lang="zh-CN" altLang="en-US" sz="2000" b="0" dirty="0">
                <a:solidFill>
                  <a:schemeClr val="tx1"/>
                </a:solidFill>
                <a:latin typeface="宋体" panose="02010600030101010101" pitchFamily="2" charset="-122"/>
                <a:ea typeface="宋体" panose="02010600030101010101" pitchFamily="2" charset="-122"/>
              </a:rPr>
              <a:t>到</a:t>
            </a:r>
            <a:r>
              <a:rPr lang="en-US" altLang="zh-CN" sz="2000" b="0" dirty="0">
                <a:solidFill>
                  <a:schemeClr val="tx1"/>
                </a:solidFill>
                <a:latin typeface="宋体" panose="02010600030101010101" pitchFamily="2" charset="-122"/>
                <a:ea typeface="宋体" panose="02010600030101010101" pitchFamily="2" charset="-122"/>
              </a:rPr>
              <a:t>24V, </a:t>
            </a:r>
            <a:r>
              <a:rPr lang="zh-CN" altLang="en-US" sz="2000" b="0" dirty="0">
                <a:solidFill>
                  <a:schemeClr val="tx1"/>
                </a:solidFill>
                <a:latin typeface="宋体" panose="02010600030101010101" pitchFamily="2" charset="-122"/>
                <a:ea typeface="宋体" panose="02010600030101010101" pitchFamily="2" charset="-122"/>
              </a:rPr>
              <a:t>压电式的从</a:t>
            </a:r>
            <a:r>
              <a:rPr lang="en-US" altLang="zh-CN" sz="2000" b="0" dirty="0">
                <a:solidFill>
                  <a:schemeClr val="tx1"/>
                </a:solidFill>
                <a:latin typeface="宋体" panose="02010600030101010101" pitchFamily="2" charset="-122"/>
                <a:ea typeface="宋体" panose="02010600030101010101" pitchFamily="2" charset="-122"/>
              </a:rPr>
              <a:t>3V</a:t>
            </a:r>
            <a:r>
              <a:rPr lang="zh-CN" altLang="en-US" sz="2000" b="0" dirty="0">
                <a:solidFill>
                  <a:schemeClr val="tx1"/>
                </a:solidFill>
                <a:latin typeface="宋体" panose="02010600030101010101" pitchFamily="2" charset="-122"/>
                <a:ea typeface="宋体" panose="02010600030101010101" pitchFamily="2" charset="-122"/>
              </a:rPr>
              <a:t>到</a:t>
            </a:r>
            <a:r>
              <a:rPr lang="en-US" altLang="zh-CN" sz="2000" b="0" dirty="0">
                <a:solidFill>
                  <a:schemeClr val="tx1"/>
                </a:solidFill>
                <a:latin typeface="宋体" panose="02010600030101010101" pitchFamily="2" charset="-122"/>
                <a:ea typeface="宋体" panose="02010600030101010101" pitchFamily="2" charset="-122"/>
              </a:rPr>
              <a:t>220V</a:t>
            </a:r>
            <a:r>
              <a:rPr lang="zh-CN" altLang="en-US" sz="2000" b="0" dirty="0">
                <a:solidFill>
                  <a:schemeClr val="tx1"/>
                </a:solidFill>
                <a:latin typeface="宋体" panose="02010600030101010101" pitchFamily="2" charset="-122"/>
                <a:ea typeface="宋体" panose="02010600030101010101" pitchFamily="2" charset="-122"/>
              </a:rPr>
              <a:t>都是可行的</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但一般压电的还是建议有</a:t>
            </a:r>
            <a:r>
              <a:rPr lang="en-US" altLang="zh-CN" sz="2000" b="0" dirty="0">
                <a:solidFill>
                  <a:schemeClr val="tx1"/>
                </a:solidFill>
                <a:latin typeface="宋体" panose="02010600030101010101" pitchFamily="2" charset="-122"/>
                <a:ea typeface="宋体" panose="02010600030101010101" pitchFamily="2" charset="-122"/>
              </a:rPr>
              <a:t>9V</a:t>
            </a:r>
            <a:r>
              <a:rPr lang="zh-CN" altLang="en-US" sz="2000" b="0" dirty="0">
                <a:solidFill>
                  <a:schemeClr val="tx1"/>
                </a:solidFill>
                <a:latin typeface="宋体" panose="02010600030101010101" pitchFamily="2" charset="-122"/>
                <a:ea typeface="宋体" panose="02010600030101010101" pitchFamily="2" charset="-122"/>
              </a:rPr>
              <a:t>以上的电压</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以获得较大的声音。</a:t>
            </a:r>
            <a:endParaRPr lang="en-US" altLang="zh-CN" sz="2000" b="0" dirty="0">
              <a:solidFill>
                <a:schemeClr val="tx1"/>
              </a:solidFill>
              <a:latin typeface="宋体" panose="02010600030101010101" pitchFamily="2" charset="-122"/>
              <a:ea typeface="宋体" panose="02010600030101010101" pitchFamily="2" charset="-122"/>
            </a:endParaRPr>
          </a:p>
          <a:p>
            <a:r>
              <a:rPr lang="zh-CN" altLang="en-US" sz="2000" dirty="0">
                <a:solidFill>
                  <a:srgbClr val="FF0000"/>
                </a:solidFill>
                <a:latin typeface="宋体" panose="02010600030101010101" pitchFamily="2" charset="-122"/>
                <a:ea typeface="宋体" panose="02010600030101010101" pitchFamily="2" charset="-122"/>
              </a:rPr>
              <a:t>消耗电流</a:t>
            </a:r>
            <a:r>
              <a:rPr lang="en-US" altLang="zh-CN" sz="2000" b="0" dirty="0">
                <a:solidFill>
                  <a:schemeClr val="tx1"/>
                </a:solidFill>
                <a:latin typeface="宋体" panose="02010600030101010101" pitchFamily="2" charset="-122"/>
                <a:ea typeface="宋体" panose="02010600030101010101" pitchFamily="2" charset="-122"/>
              </a:rPr>
              <a:t>: </a:t>
            </a:r>
            <a:r>
              <a:rPr lang="zh-CN" altLang="en-US" sz="2000" b="0" dirty="0">
                <a:solidFill>
                  <a:schemeClr val="tx1"/>
                </a:solidFill>
                <a:latin typeface="宋体" panose="02010600030101010101" pitchFamily="2" charset="-122"/>
                <a:ea typeface="宋体" panose="02010600030101010101" pitchFamily="2" charset="-122"/>
              </a:rPr>
              <a:t>电磁式的从几十到上百毫安培都有</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压电式的就省电的多</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几毫安培就可以正常的动作</a:t>
            </a:r>
            <a:r>
              <a:rPr lang="en-US" altLang="zh-CN" sz="2000" b="0" dirty="0">
                <a:solidFill>
                  <a:schemeClr val="tx1"/>
                </a:solidFill>
                <a:latin typeface="宋体" panose="02010600030101010101" pitchFamily="2" charset="-122"/>
                <a:ea typeface="宋体" panose="02010600030101010101" pitchFamily="2" charset="-122"/>
              </a:rPr>
              <a:t>, </a:t>
            </a:r>
            <a:r>
              <a:rPr lang="zh-CN" altLang="en-US" sz="2000" b="0" dirty="0">
                <a:solidFill>
                  <a:schemeClr val="tx1"/>
                </a:solidFill>
                <a:latin typeface="宋体" panose="02010600030101010101" pitchFamily="2" charset="-122"/>
                <a:ea typeface="宋体" panose="02010600030101010101" pitchFamily="2" charset="-122"/>
              </a:rPr>
              <a:t>且在蜂鸣器启动时</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瞬间需消耗约三倍的电流。</a:t>
            </a:r>
            <a:endParaRPr lang="en-US" altLang="zh-CN" sz="2000" b="0" dirty="0">
              <a:solidFill>
                <a:schemeClr val="tx1"/>
              </a:solidFill>
              <a:latin typeface="宋体" panose="02010600030101010101" pitchFamily="2" charset="-122"/>
              <a:ea typeface="宋体" panose="02010600030101010101" pitchFamily="2" charset="-122"/>
            </a:endParaRPr>
          </a:p>
          <a:p>
            <a:r>
              <a:rPr lang="zh-CN" altLang="en-US" sz="2000" dirty="0">
                <a:solidFill>
                  <a:srgbClr val="FF0000"/>
                </a:solidFill>
                <a:latin typeface="宋体" panose="02010600030101010101" pitchFamily="2" charset="-122"/>
                <a:ea typeface="宋体" panose="02010600030101010101" pitchFamily="2" charset="-122"/>
              </a:rPr>
              <a:t>驱动方式</a:t>
            </a:r>
            <a:r>
              <a:rPr lang="en-US" altLang="zh-CN" sz="2000" b="0" dirty="0">
                <a:solidFill>
                  <a:schemeClr val="tx1"/>
                </a:solidFill>
                <a:latin typeface="宋体" panose="02010600030101010101" pitchFamily="2" charset="-122"/>
                <a:ea typeface="宋体" panose="02010600030101010101" pitchFamily="2" charset="-122"/>
              </a:rPr>
              <a:t>: </a:t>
            </a:r>
            <a:r>
              <a:rPr lang="zh-CN" altLang="en-US" sz="2000" b="0" dirty="0">
                <a:solidFill>
                  <a:schemeClr val="tx1"/>
                </a:solidFill>
                <a:latin typeface="宋体" panose="02010600030101010101" pitchFamily="2" charset="-122"/>
                <a:ea typeface="宋体" panose="02010600030101010101" pitchFamily="2" charset="-122"/>
              </a:rPr>
              <a:t>二种蜂鸣器都有自激式的</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只要接上直流电</a:t>
            </a:r>
            <a:r>
              <a:rPr lang="en-US" altLang="zh-CN" sz="2000" b="0" dirty="0">
                <a:solidFill>
                  <a:schemeClr val="tx1"/>
                </a:solidFill>
                <a:latin typeface="宋体" panose="02010600030101010101" pitchFamily="2" charset="-122"/>
                <a:ea typeface="宋体" panose="02010600030101010101" pitchFamily="2" charset="-122"/>
              </a:rPr>
              <a:t>(DC)</a:t>
            </a:r>
            <a:r>
              <a:rPr lang="zh-CN" altLang="en-US" sz="2000" b="0" dirty="0">
                <a:solidFill>
                  <a:schemeClr val="tx1"/>
                </a:solidFill>
                <a:latin typeface="宋体" panose="02010600030101010101" pitchFamily="2" charset="-122"/>
                <a:ea typeface="宋体" panose="02010600030101010101" pitchFamily="2" charset="-122"/>
              </a:rPr>
              <a:t>即可发声</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因为已内建了驱动线路在蜂鸣器中了</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因为动作原理的不同</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电磁式蜂鸣器要用</a:t>
            </a:r>
            <a:r>
              <a:rPr lang="en-US" altLang="zh-CN" sz="2000" b="0" dirty="0">
                <a:solidFill>
                  <a:schemeClr val="tx1"/>
                </a:solidFill>
                <a:latin typeface="宋体" panose="02010600030101010101" pitchFamily="2" charset="-122"/>
                <a:ea typeface="宋体" panose="02010600030101010101" pitchFamily="2" charset="-122"/>
              </a:rPr>
              <a:t>1/2</a:t>
            </a:r>
            <a:r>
              <a:rPr lang="zh-CN" altLang="en-US" sz="2000" b="0" dirty="0">
                <a:solidFill>
                  <a:schemeClr val="tx1"/>
                </a:solidFill>
                <a:latin typeface="宋体" panose="02010600030101010101" pitchFamily="2" charset="-122"/>
                <a:ea typeface="宋体" panose="02010600030101010101" pitchFamily="2" charset="-122"/>
              </a:rPr>
              <a:t>方波来驱动</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压电的用方波</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才能有较好的声音输出。</a:t>
            </a:r>
            <a:endParaRPr lang="en-US" altLang="zh-CN" sz="2000" b="0" dirty="0">
              <a:solidFill>
                <a:schemeClr val="tx1"/>
              </a:solidFill>
              <a:latin typeface="宋体" panose="02010600030101010101" pitchFamily="2" charset="-122"/>
              <a:ea typeface="宋体" panose="02010600030101010101" pitchFamily="2" charset="-122"/>
            </a:endParaRPr>
          </a:p>
          <a:p>
            <a:r>
              <a:rPr lang="zh-CN" altLang="en-US" sz="2000" b="0" dirty="0">
                <a:solidFill>
                  <a:schemeClr val="tx1"/>
                </a:solidFill>
                <a:latin typeface="宋体" panose="02010600030101010101" pitchFamily="2" charset="-122"/>
                <a:ea typeface="宋体" panose="02010600030101010101" pitchFamily="2" charset="-122"/>
              </a:rPr>
              <a:t>尺寸</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蜂鸣器的尺寸会影响到音量的大小</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频率的高低</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电磁式的最小从</a:t>
            </a:r>
            <a:r>
              <a:rPr lang="en-US" altLang="zh-CN" sz="2000" b="0" dirty="0">
                <a:solidFill>
                  <a:schemeClr val="tx1"/>
                </a:solidFill>
                <a:latin typeface="宋体" panose="02010600030101010101" pitchFamily="2" charset="-122"/>
                <a:ea typeface="宋体" panose="02010600030101010101" pitchFamily="2" charset="-122"/>
              </a:rPr>
              <a:t>7mm</a:t>
            </a:r>
            <a:r>
              <a:rPr lang="zh-CN" altLang="en-US" sz="2000" b="0" dirty="0">
                <a:solidFill>
                  <a:schemeClr val="tx1"/>
                </a:solidFill>
                <a:latin typeface="宋体" panose="02010600030101010101" pitchFamily="2" charset="-122"/>
                <a:ea typeface="宋体" panose="02010600030101010101" pitchFamily="2" charset="-122"/>
              </a:rPr>
              <a:t>到最大的</a:t>
            </a:r>
            <a:r>
              <a:rPr lang="en-US" altLang="zh-CN" sz="2000" b="0" dirty="0">
                <a:solidFill>
                  <a:schemeClr val="tx1"/>
                </a:solidFill>
                <a:latin typeface="宋体" panose="02010600030101010101" pitchFamily="2" charset="-122"/>
                <a:ea typeface="宋体" panose="02010600030101010101" pitchFamily="2" charset="-122"/>
              </a:rPr>
              <a:t>25mm,</a:t>
            </a:r>
            <a:r>
              <a:rPr lang="zh-CN" altLang="en-US" sz="2000" b="0" dirty="0">
                <a:solidFill>
                  <a:schemeClr val="tx1"/>
                </a:solidFill>
                <a:latin typeface="宋体" panose="02010600030101010101" pitchFamily="2" charset="-122"/>
                <a:ea typeface="宋体" panose="02010600030101010101" pitchFamily="2" charset="-122"/>
              </a:rPr>
              <a:t>压电式的从</a:t>
            </a:r>
            <a:r>
              <a:rPr lang="en-US" altLang="zh-CN" sz="2000" b="0" dirty="0">
                <a:solidFill>
                  <a:schemeClr val="tx1"/>
                </a:solidFill>
                <a:latin typeface="宋体" panose="02010600030101010101" pitchFamily="2" charset="-122"/>
                <a:ea typeface="宋体" panose="02010600030101010101" pitchFamily="2" charset="-122"/>
              </a:rPr>
              <a:t>12mm</a:t>
            </a:r>
            <a:r>
              <a:rPr lang="zh-CN" altLang="en-US" sz="2000" b="0" dirty="0">
                <a:solidFill>
                  <a:schemeClr val="tx1"/>
                </a:solidFill>
                <a:latin typeface="宋体" panose="02010600030101010101" pitchFamily="2" charset="-122"/>
                <a:ea typeface="宋体" panose="02010600030101010101" pitchFamily="2" charset="-122"/>
              </a:rPr>
              <a:t>到</a:t>
            </a:r>
            <a:r>
              <a:rPr lang="en-US" altLang="zh-CN" sz="2000" b="0" dirty="0">
                <a:solidFill>
                  <a:schemeClr val="tx1"/>
                </a:solidFill>
                <a:latin typeface="宋体" panose="02010600030101010101" pitchFamily="2" charset="-122"/>
                <a:ea typeface="宋体" panose="02010600030101010101" pitchFamily="2" charset="-122"/>
              </a:rPr>
              <a:t>50mm</a:t>
            </a:r>
            <a:r>
              <a:rPr lang="zh-CN" altLang="en-US" sz="2000" b="0" dirty="0">
                <a:solidFill>
                  <a:schemeClr val="tx1"/>
                </a:solidFill>
                <a:latin typeface="宋体" panose="02010600030101010101" pitchFamily="2" charset="-122"/>
                <a:ea typeface="宋体" panose="02010600030101010101" pitchFamily="2" charset="-122"/>
              </a:rPr>
              <a:t>或更大都有。</a:t>
            </a:r>
            <a:endParaRPr lang="en-US" altLang="zh-CN" sz="2000" b="0" dirty="0">
              <a:solidFill>
                <a:schemeClr val="tx1"/>
              </a:solidFill>
              <a:latin typeface="宋体" panose="02010600030101010101" pitchFamily="2" charset="-122"/>
              <a:ea typeface="宋体" panose="02010600030101010101" pitchFamily="2" charset="-122"/>
            </a:endParaRPr>
          </a:p>
          <a:p>
            <a:r>
              <a:rPr lang="zh-CN" altLang="en-US" sz="2000" b="0" dirty="0">
                <a:solidFill>
                  <a:schemeClr val="tx1"/>
                </a:solidFill>
                <a:latin typeface="宋体" panose="02010600030101010101" pitchFamily="2" charset="-122"/>
                <a:ea typeface="宋体" panose="02010600030101010101" pitchFamily="2" charset="-122"/>
              </a:rPr>
              <a:t>连接方式</a:t>
            </a:r>
            <a:r>
              <a:rPr lang="en-US" altLang="zh-CN" sz="2000" b="0" dirty="0">
                <a:solidFill>
                  <a:schemeClr val="tx1"/>
                </a:solidFill>
                <a:latin typeface="宋体" panose="02010600030101010101" pitchFamily="2" charset="-122"/>
                <a:ea typeface="宋体" panose="02010600030101010101" pitchFamily="2" charset="-122"/>
              </a:rPr>
              <a:t>: </a:t>
            </a:r>
            <a:r>
              <a:rPr lang="zh-CN" altLang="en-US" sz="2000" b="0" dirty="0">
                <a:solidFill>
                  <a:schemeClr val="tx1"/>
                </a:solidFill>
                <a:latin typeface="宋体" panose="02010600030101010101" pitchFamily="2" charset="-122"/>
                <a:ea typeface="宋体" panose="02010600030101010101" pitchFamily="2" charset="-122"/>
              </a:rPr>
              <a:t>一般常见的有插针</a:t>
            </a:r>
            <a:r>
              <a:rPr lang="en-US" altLang="zh-CN" sz="2000" b="0" dirty="0">
                <a:solidFill>
                  <a:schemeClr val="tx1"/>
                </a:solidFill>
                <a:latin typeface="宋体" panose="02010600030101010101" pitchFamily="2" charset="-122"/>
                <a:ea typeface="宋体" panose="02010600030101010101" pitchFamily="2" charset="-122"/>
              </a:rPr>
              <a:t>(DIP), </a:t>
            </a:r>
            <a:r>
              <a:rPr lang="zh-CN" altLang="en-US" sz="2000" b="0" dirty="0">
                <a:solidFill>
                  <a:schemeClr val="tx1"/>
                </a:solidFill>
                <a:latin typeface="宋体" panose="02010600030101010101" pitchFamily="2" charset="-122"/>
                <a:ea typeface="宋体" panose="02010600030101010101" pitchFamily="2" charset="-122"/>
              </a:rPr>
              <a:t>焊线</a:t>
            </a:r>
            <a:r>
              <a:rPr lang="en-US" altLang="zh-CN" sz="2000" b="0" dirty="0">
                <a:solidFill>
                  <a:schemeClr val="tx1"/>
                </a:solidFill>
                <a:latin typeface="宋体" panose="02010600030101010101" pitchFamily="2" charset="-122"/>
                <a:ea typeface="宋体" panose="02010600030101010101" pitchFamily="2" charset="-122"/>
              </a:rPr>
              <a:t>(Wire), </a:t>
            </a:r>
            <a:r>
              <a:rPr lang="zh-CN" altLang="en-US" sz="2000" b="0" dirty="0">
                <a:solidFill>
                  <a:schemeClr val="tx1"/>
                </a:solidFill>
                <a:latin typeface="宋体" panose="02010600030101010101" pitchFamily="2" charset="-122"/>
                <a:ea typeface="宋体" panose="02010600030101010101" pitchFamily="2" charset="-122"/>
              </a:rPr>
              <a:t>贴片</a:t>
            </a:r>
            <a:r>
              <a:rPr lang="en-US" altLang="zh-CN" sz="2000" b="0" dirty="0">
                <a:solidFill>
                  <a:schemeClr val="tx1"/>
                </a:solidFill>
                <a:latin typeface="宋体" panose="02010600030101010101" pitchFamily="2" charset="-122"/>
                <a:ea typeface="宋体" panose="02010600030101010101" pitchFamily="2" charset="-122"/>
              </a:rPr>
              <a:t>(SMD), </a:t>
            </a:r>
            <a:r>
              <a:rPr lang="zh-CN" altLang="en-US" sz="2000" b="0" dirty="0">
                <a:solidFill>
                  <a:schemeClr val="tx1"/>
                </a:solidFill>
                <a:latin typeface="宋体" panose="02010600030101010101" pitchFamily="2" charset="-122"/>
                <a:ea typeface="宋体" panose="02010600030101010101" pitchFamily="2" charset="-122"/>
              </a:rPr>
              <a:t>压电式大的还有锁螺丝的方式。</a:t>
            </a:r>
            <a:endParaRPr lang="en-US" altLang="zh-CN" sz="2000" b="0" dirty="0">
              <a:solidFill>
                <a:schemeClr val="tx1"/>
              </a:solidFill>
              <a:latin typeface="宋体" panose="02010600030101010101" pitchFamily="2" charset="-122"/>
              <a:ea typeface="宋体" panose="02010600030101010101" pitchFamily="2" charset="-122"/>
            </a:endParaRPr>
          </a:p>
          <a:p>
            <a:r>
              <a:rPr lang="zh-CN" altLang="en-US" sz="2000" b="0" dirty="0">
                <a:solidFill>
                  <a:schemeClr val="tx1"/>
                </a:solidFill>
                <a:latin typeface="宋体" panose="02010600030101010101" pitchFamily="2" charset="-122"/>
                <a:ea typeface="宋体" panose="02010600030101010101" pitchFamily="2" charset="-122"/>
              </a:rPr>
              <a:t>音压</a:t>
            </a:r>
            <a:r>
              <a:rPr lang="en-US" altLang="zh-CN" sz="2000" b="0" dirty="0">
                <a:solidFill>
                  <a:schemeClr val="tx1"/>
                </a:solidFill>
                <a:latin typeface="宋体" panose="02010600030101010101" pitchFamily="2" charset="-122"/>
                <a:ea typeface="宋体" panose="02010600030101010101" pitchFamily="2" charset="-122"/>
              </a:rPr>
              <a:t>: </a:t>
            </a:r>
            <a:r>
              <a:rPr lang="zh-CN" altLang="en-US" sz="2000" b="0" dirty="0">
                <a:solidFill>
                  <a:schemeClr val="tx1"/>
                </a:solidFill>
                <a:latin typeface="宋体" panose="02010600030101010101" pitchFamily="2" charset="-122"/>
                <a:ea typeface="宋体" panose="02010600030101010101" pitchFamily="2" charset="-122"/>
              </a:rPr>
              <a:t>蜂鸣器常以</a:t>
            </a:r>
            <a:r>
              <a:rPr lang="en-US" altLang="zh-CN" sz="2000" b="0" dirty="0">
                <a:solidFill>
                  <a:schemeClr val="tx1"/>
                </a:solidFill>
                <a:latin typeface="宋体" panose="02010600030101010101" pitchFamily="2" charset="-122"/>
                <a:ea typeface="宋体" panose="02010600030101010101" pitchFamily="2" charset="-122"/>
              </a:rPr>
              <a:t>10cm</a:t>
            </a:r>
            <a:r>
              <a:rPr lang="zh-CN" altLang="en-US" sz="2000" b="0" dirty="0">
                <a:solidFill>
                  <a:schemeClr val="tx1"/>
                </a:solidFill>
                <a:latin typeface="宋体" panose="02010600030101010101" pitchFamily="2" charset="-122"/>
                <a:ea typeface="宋体" panose="02010600030101010101" pitchFamily="2" charset="-122"/>
              </a:rPr>
              <a:t>的距离做为测试的标准</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距离增加一倍</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大概会衰减</a:t>
            </a:r>
            <a:r>
              <a:rPr lang="en-US" altLang="zh-CN" sz="2000" b="0" dirty="0">
                <a:solidFill>
                  <a:schemeClr val="tx1"/>
                </a:solidFill>
                <a:latin typeface="宋体" panose="02010600030101010101" pitchFamily="2" charset="-122"/>
                <a:ea typeface="宋体" panose="02010600030101010101" pitchFamily="2" charset="-122"/>
              </a:rPr>
              <a:t>6dB, </a:t>
            </a:r>
            <a:r>
              <a:rPr lang="zh-CN" altLang="en-US" sz="2000" b="0" dirty="0">
                <a:solidFill>
                  <a:schemeClr val="tx1"/>
                </a:solidFill>
                <a:latin typeface="宋体" panose="02010600030101010101" pitchFamily="2" charset="-122"/>
                <a:ea typeface="宋体" panose="02010600030101010101" pitchFamily="2" charset="-122"/>
              </a:rPr>
              <a:t>反之距离缩短一倍则会增加</a:t>
            </a:r>
            <a:r>
              <a:rPr lang="en-US" altLang="zh-CN" sz="2000" b="0" dirty="0">
                <a:solidFill>
                  <a:schemeClr val="tx1"/>
                </a:solidFill>
                <a:latin typeface="宋体" panose="02010600030101010101" pitchFamily="2" charset="-122"/>
                <a:ea typeface="宋体" panose="02010600030101010101" pitchFamily="2" charset="-122"/>
              </a:rPr>
              <a:t>6dB,</a:t>
            </a:r>
            <a:r>
              <a:rPr lang="zh-CN" altLang="en-US" sz="2000" b="0" dirty="0">
                <a:solidFill>
                  <a:schemeClr val="tx1"/>
                </a:solidFill>
                <a:latin typeface="宋体" panose="02010600030101010101" pitchFamily="2" charset="-122"/>
                <a:ea typeface="宋体" panose="02010600030101010101" pitchFamily="2" charset="-122"/>
              </a:rPr>
              <a:t>电磁式蜂鸣器大约能达到</a:t>
            </a:r>
            <a:r>
              <a:rPr lang="en-US" altLang="zh-CN" sz="2000" b="0" dirty="0">
                <a:solidFill>
                  <a:schemeClr val="tx1"/>
                </a:solidFill>
                <a:latin typeface="宋体" panose="02010600030101010101" pitchFamily="2" charset="-122"/>
                <a:ea typeface="宋体" panose="02010600030101010101" pitchFamily="2" charset="-122"/>
              </a:rPr>
              <a:t>85dB / 10cm</a:t>
            </a:r>
            <a:r>
              <a:rPr lang="zh-CN" altLang="en-US" sz="2000" b="0" dirty="0">
                <a:solidFill>
                  <a:schemeClr val="tx1"/>
                </a:solidFill>
                <a:latin typeface="宋体" panose="02010600030101010101" pitchFamily="2" charset="-122"/>
                <a:ea typeface="宋体" panose="02010600030101010101" pitchFamily="2" charset="-122"/>
              </a:rPr>
              <a:t>的水准</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压电式的就可以做的很大声</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常见的警报器</a:t>
            </a:r>
            <a:r>
              <a:rPr lang="en-US" altLang="zh-CN" sz="2000" b="0" dirty="0">
                <a:solidFill>
                  <a:schemeClr val="tx1"/>
                </a:solidFill>
                <a:latin typeface="宋体" panose="02010600030101010101" pitchFamily="2" charset="-122"/>
                <a:ea typeface="宋体" panose="02010600030101010101" pitchFamily="2" charset="-122"/>
              </a:rPr>
              <a:t>,</a:t>
            </a:r>
            <a:r>
              <a:rPr lang="zh-CN" altLang="en-US" sz="2000" b="0" dirty="0">
                <a:solidFill>
                  <a:schemeClr val="tx1"/>
                </a:solidFill>
                <a:latin typeface="宋体" panose="02010600030101010101" pitchFamily="2" charset="-122"/>
                <a:ea typeface="宋体" panose="02010600030101010101" pitchFamily="2" charset="-122"/>
              </a:rPr>
              <a:t>大都是以压电蜂鸣器制成。</a:t>
            </a:r>
          </a:p>
          <a:p>
            <a:endParaRPr lang="en-US" sz="2000" b="0" dirty="0">
              <a:solidFill>
                <a:schemeClr val="tx1"/>
              </a:solidFill>
              <a:latin typeface="宋体" panose="02010600030101010101" pitchFamily="2" charset="-122"/>
              <a:ea typeface="宋体" panose="02010600030101010101"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201</a:t>
            </a:fld>
            <a:endParaRPr lang="en-US" altLang="zh-CN" b="1">
              <a:solidFill>
                <a:srgbClr val="FFFFFF"/>
              </a:solidFill>
            </a:endParaRPr>
          </a:p>
        </p:txBody>
      </p:sp>
    </p:spTree>
    <p:extLst>
      <p:ext uri="{BB962C8B-B14F-4D97-AF65-F5344CB8AC3E}">
        <p14:creationId xmlns:p14="http://schemas.microsoft.com/office/powerpoint/2010/main" val="349537464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其他发声方式</a:t>
            </a:r>
            <a:endParaRPr lang="en-US" altLang="zh-CN" dirty="0"/>
          </a:p>
          <a:p>
            <a:r>
              <a:rPr lang="en-US" altLang="zh-CN" dirty="0"/>
              <a:t>1</a:t>
            </a:r>
            <a:r>
              <a:rPr lang="zh-CN" altLang="en-US" dirty="0"/>
              <a:t>、</a:t>
            </a:r>
            <a:r>
              <a:rPr lang="en-US" altLang="zh-CN" dirty="0"/>
              <a:t>DAC+</a:t>
            </a:r>
            <a:r>
              <a:rPr lang="zh-CN" altLang="en-US" dirty="0"/>
              <a:t>功放</a:t>
            </a:r>
            <a:r>
              <a:rPr lang="en-US" altLang="zh-CN" dirty="0"/>
              <a:t>+</a:t>
            </a:r>
            <a:r>
              <a:rPr lang="zh-CN" altLang="en-US" dirty="0"/>
              <a:t>喇叭</a:t>
            </a:r>
            <a:endParaRPr lang="en-US" altLang="zh-CN" dirty="0"/>
          </a:p>
          <a:p>
            <a:r>
              <a:rPr lang="en-US" altLang="zh-CN" dirty="0"/>
              <a:t>2</a:t>
            </a:r>
            <a:r>
              <a:rPr lang="zh-CN" altLang="en-US" dirty="0"/>
              <a:t>、</a:t>
            </a:r>
            <a:r>
              <a:rPr lang="en-US" altLang="zh-CN" dirty="0"/>
              <a:t>I2S+</a:t>
            </a:r>
            <a:r>
              <a:rPr lang="zh-CN" altLang="en-US" dirty="0"/>
              <a:t>解码器</a:t>
            </a:r>
            <a:r>
              <a:rPr lang="en-US" altLang="zh-CN" dirty="0"/>
              <a:t>+</a:t>
            </a:r>
            <a:r>
              <a:rPr lang="zh-CN" altLang="en-US" dirty="0"/>
              <a:t>功放</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202</a:t>
            </a:fld>
            <a:endParaRPr lang="en-US" altLang="zh-CN" b="1">
              <a:solidFill>
                <a:srgbClr val="FFFFFF"/>
              </a:solidFill>
            </a:endParaRPr>
          </a:p>
        </p:txBody>
      </p:sp>
    </p:spTree>
    <p:extLst>
      <p:ext uri="{BB962C8B-B14F-4D97-AF65-F5344CB8AC3E}">
        <p14:creationId xmlns:p14="http://schemas.microsoft.com/office/powerpoint/2010/main" val="3981458708"/>
      </p:ext>
    </p:extLst>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itchFamily="2" charset="-122"/>
                <a:ea typeface="宋体" pitchFamily="2" charset="-122"/>
              </a:rPr>
              <a:t>编码器图片</a:t>
            </a:r>
            <a:endParaRPr lang="en-US" dirty="0"/>
          </a:p>
        </p:txBody>
      </p:sp>
      <p:pic>
        <p:nvPicPr>
          <p:cNvPr id="7" name="Content Placeholder 6"/>
          <p:cNvPicPr>
            <a:picLocks noGrp="1" noChangeAspect="1"/>
          </p:cNvPicPr>
          <p:nvPr>
            <p:ph idx="1"/>
          </p:nvPr>
        </p:nvPicPr>
        <p:blipFill>
          <a:blip r:embed="rId2" cstate="print"/>
          <a:stretch>
            <a:fillRect/>
          </a:stretch>
        </p:blipFill>
        <p:spPr>
          <a:xfrm>
            <a:off x="1730210" y="988437"/>
            <a:ext cx="8515152" cy="3456384"/>
          </a:xfrm>
          <a:prstGeom prst="rect">
            <a:avLst/>
          </a:prstGeom>
        </p:spPr>
      </p:pic>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203</a:t>
            </a:fld>
            <a:endParaRPr lang="en-US" altLang="zh-CN" b="1">
              <a:solidFill>
                <a:srgbClr val="FFFFFF"/>
              </a:solidFill>
            </a:endParaRPr>
          </a:p>
        </p:txBody>
      </p:sp>
      <p:pic>
        <p:nvPicPr>
          <p:cNvPr id="8" name="Picture 7"/>
          <p:cNvPicPr>
            <a:picLocks noChangeAspect="1"/>
          </p:cNvPicPr>
          <p:nvPr/>
        </p:nvPicPr>
        <p:blipFill>
          <a:blip r:embed="rId3" cstate="print"/>
          <a:stretch>
            <a:fillRect/>
          </a:stretch>
        </p:blipFill>
        <p:spPr>
          <a:xfrm>
            <a:off x="7294945" y="4444822"/>
            <a:ext cx="2613298" cy="1891203"/>
          </a:xfrm>
          <a:prstGeom prst="rect">
            <a:avLst/>
          </a:prstGeom>
        </p:spPr>
      </p:pic>
      <p:pic>
        <p:nvPicPr>
          <p:cNvPr id="9" name="Picture 8"/>
          <p:cNvPicPr>
            <a:picLocks noChangeAspect="1"/>
          </p:cNvPicPr>
          <p:nvPr/>
        </p:nvPicPr>
        <p:blipFill>
          <a:blip r:embed="rId4" cstate="print"/>
          <a:stretch>
            <a:fillRect/>
          </a:stretch>
        </p:blipFill>
        <p:spPr>
          <a:xfrm>
            <a:off x="2495600" y="4614135"/>
            <a:ext cx="3028950" cy="1552575"/>
          </a:xfrm>
          <a:prstGeom prst="rect">
            <a:avLst/>
          </a:prstGeom>
        </p:spPr>
      </p:pic>
    </p:spTree>
    <p:extLst>
      <p:ext uri="{BB962C8B-B14F-4D97-AF65-F5344CB8AC3E}">
        <p14:creationId xmlns:p14="http://schemas.microsoft.com/office/powerpoint/2010/main" val="3819211794"/>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增量式编码器</a:t>
            </a:r>
            <a:endParaRPr lang="en-US" dirty="0"/>
          </a:p>
        </p:txBody>
      </p:sp>
      <p:pic>
        <p:nvPicPr>
          <p:cNvPr id="7" name="Content Placeholder 6"/>
          <p:cNvPicPr>
            <a:picLocks noGrp="1" noChangeAspect="1"/>
          </p:cNvPicPr>
          <p:nvPr>
            <p:ph idx="1"/>
          </p:nvPr>
        </p:nvPicPr>
        <p:blipFill>
          <a:blip r:embed="rId2" cstate="print"/>
          <a:stretch>
            <a:fillRect/>
          </a:stretch>
        </p:blipFill>
        <p:spPr>
          <a:xfrm>
            <a:off x="1703388" y="1650782"/>
            <a:ext cx="8856662" cy="4277163"/>
          </a:xfrm>
          <a:prstGeom prst="rect">
            <a:avLst/>
          </a:prstGeom>
        </p:spPr>
      </p:pic>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204</a:t>
            </a:fld>
            <a:endParaRPr lang="en-US" altLang="zh-CN" b="1">
              <a:solidFill>
                <a:srgbClr val="FFFFFF"/>
              </a:solidFill>
            </a:endParaRPr>
          </a:p>
        </p:txBody>
      </p:sp>
    </p:spTree>
    <p:extLst>
      <p:ext uri="{BB962C8B-B14F-4D97-AF65-F5344CB8AC3E}">
        <p14:creationId xmlns:p14="http://schemas.microsoft.com/office/powerpoint/2010/main" val="3933946782"/>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增量式编码器</a:t>
            </a:r>
            <a:endParaRPr lang="en-US" dirty="0"/>
          </a:p>
        </p:txBody>
      </p:sp>
      <p:pic>
        <p:nvPicPr>
          <p:cNvPr id="7" name="Content Placeholder 6"/>
          <p:cNvPicPr>
            <a:picLocks noGrp="1" noChangeAspect="1"/>
          </p:cNvPicPr>
          <p:nvPr>
            <p:ph idx="1"/>
          </p:nvPr>
        </p:nvPicPr>
        <p:blipFill>
          <a:blip r:embed="rId2" cstate="print"/>
          <a:stretch>
            <a:fillRect/>
          </a:stretch>
        </p:blipFill>
        <p:spPr>
          <a:xfrm>
            <a:off x="1703388" y="1421131"/>
            <a:ext cx="8856662" cy="4736465"/>
          </a:xfrm>
          <a:prstGeom prst="rect">
            <a:avLst/>
          </a:prstGeom>
        </p:spPr>
      </p:pic>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205</a:t>
            </a:fld>
            <a:endParaRPr lang="en-US" altLang="zh-CN" b="1">
              <a:solidFill>
                <a:srgbClr val="FFFFFF"/>
              </a:solidFill>
            </a:endParaRPr>
          </a:p>
        </p:txBody>
      </p:sp>
    </p:spTree>
    <p:extLst>
      <p:ext uri="{BB962C8B-B14F-4D97-AF65-F5344CB8AC3E}">
        <p14:creationId xmlns:p14="http://schemas.microsoft.com/office/powerpoint/2010/main" val="2604871165"/>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如何判断方向及计数</a:t>
            </a:r>
            <a:endParaRPr lang="en-US" b="0" dirty="0">
              <a:latin typeface="宋体" panose="02010600030101010101" pitchFamily="2" charset="-122"/>
              <a:ea typeface="宋体" panose="02010600030101010101" pitchFamily="2" charset="-122"/>
            </a:endParaRPr>
          </a:p>
        </p:txBody>
      </p:sp>
      <p:pic>
        <p:nvPicPr>
          <p:cNvPr id="7" name="Content Placeholder 6"/>
          <p:cNvPicPr>
            <a:picLocks noGrp="1" noChangeAspect="1"/>
          </p:cNvPicPr>
          <p:nvPr>
            <p:ph idx="1"/>
          </p:nvPr>
        </p:nvPicPr>
        <p:blipFill>
          <a:blip r:embed="rId2" cstate="print"/>
          <a:stretch>
            <a:fillRect/>
          </a:stretch>
        </p:blipFill>
        <p:spPr>
          <a:xfrm>
            <a:off x="1638281" y="1412776"/>
            <a:ext cx="8849508" cy="4680520"/>
          </a:xfrm>
          <a:prstGeom prst="rect">
            <a:avLst/>
          </a:prstGeom>
        </p:spPr>
      </p:pic>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206</a:t>
            </a:fld>
            <a:endParaRPr lang="en-US" altLang="zh-CN" b="1">
              <a:solidFill>
                <a:srgbClr val="FFFFFF"/>
              </a:solidFill>
            </a:endParaRPr>
          </a:p>
        </p:txBody>
      </p:sp>
    </p:spTree>
    <p:extLst>
      <p:ext uri="{BB962C8B-B14F-4D97-AF65-F5344CB8AC3E}">
        <p14:creationId xmlns:p14="http://schemas.microsoft.com/office/powerpoint/2010/main" val="3488450347"/>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绝对式编码器</a:t>
            </a:r>
            <a:endParaRPr lang="en-US" dirty="0"/>
          </a:p>
        </p:txBody>
      </p:sp>
      <p:pic>
        <p:nvPicPr>
          <p:cNvPr id="7" name="Content Placeholder 6"/>
          <p:cNvPicPr>
            <a:picLocks noGrp="1" noChangeAspect="1"/>
          </p:cNvPicPr>
          <p:nvPr>
            <p:ph idx="1"/>
          </p:nvPr>
        </p:nvPicPr>
        <p:blipFill>
          <a:blip r:embed="rId2" cstate="print"/>
          <a:stretch>
            <a:fillRect/>
          </a:stretch>
        </p:blipFill>
        <p:spPr>
          <a:xfrm>
            <a:off x="2135561" y="1844824"/>
            <a:ext cx="7859363" cy="3173264"/>
          </a:xfrm>
          <a:prstGeom prst="rect">
            <a:avLst/>
          </a:prstGeom>
        </p:spPr>
      </p:pic>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207</a:t>
            </a:fld>
            <a:endParaRPr lang="en-US" altLang="zh-CN" b="1">
              <a:solidFill>
                <a:srgbClr val="FFFFFF"/>
              </a:solidFill>
            </a:endParaRPr>
          </a:p>
        </p:txBody>
      </p:sp>
    </p:spTree>
    <p:extLst>
      <p:ext uri="{BB962C8B-B14F-4D97-AF65-F5344CB8AC3E}">
        <p14:creationId xmlns:p14="http://schemas.microsoft.com/office/powerpoint/2010/main" val="2728981436"/>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绝对式编码器</a:t>
            </a:r>
            <a:endParaRPr lang="en-US" dirty="0"/>
          </a:p>
        </p:txBody>
      </p:sp>
      <p:pic>
        <p:nvPicPr>
          <p:cNvPr id="7" name="Content Placeholder 6"/>
          <p:cNvPicPr>
            <a:picLocks noGrp="1" noChangeAspect="1"/>
          </p:cNvPicPr>
          <p:nvPr>
            <p:ph idx="1"/>
          </p:nvPr>
        </p:nvPicPr>
        <p:blipFill>
          <a:blip r:embed="rId2" cstate="print"/>
          <a:stretch>
            <a:fillRect/>
          </a:stretch>
        </p:blipFill>
        <p:spPr>
          <a:xfrm>
            <a:off x="1979476" y="1268761"/>
            <a:ext cx="8076964" cy="4903089"/>
          </a:xfrm>
          <a:prstGeom prst="rect">
            <a:avLst/>
          </a:prstGeom>
        </p:spPr>
      </p:pic>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208</a:t>
            </a:fld>
            <a:endParaRPr lang="en-US" altLang="zh-CN" b="1">
              <a:solidFill>
                <a:srgbClr val="FFFFFF"/>
              </a:solidFill>
            </a:endParaRPr>
          </a:p>
        </p:txBody>
      </p:sp>
    </p:spTree>
    <p:extLst>
      <p:ext uri="{BB962C8B-B14F-4D97-AF65-F5344CB8AC3E}">
        <p14:creationId xmlns:p14="http://schemas.microsoft.com/office/powerpoint/2010/main" val="164099209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编码器接口举例</a:t>
            </a:r>
            <a:endParaRPr lang="en-US" b="0" dirty="0">
              <a:latin typeface="宋体" panose="02010600030101010101" pitchFamily="2" charset="-122"/>
              <a:ea typeface="宋体" panose="02010600030101010101" pitchFamily="2" charset="-122"/>
            </a:endParaRPr>
          </a:p>
        </p:txBody>
      </p:sp>
      <p:pic>
        <p:nvPicPr>
          <p:cNvPr id="7" name="Content Placeholder 6"/>
          <p:cNvPicPr>
            <a:picLocks noGrp="1" noChangeAspect="1"/>
          </p:cNvPicPr>
          <p:nvPr>
            <p:ph idx="1"/>
          </p:nvPr>
        </p:nvPicPr>
        <p:blipFill>
          <a:blip r:embed="rId2" cstate="print"/>
          <a:stretch>
            <a:fillRect/>
          </a:stretch>
        </p:blipFill>
        <p:spPr>
          <a:xfrm>
            <a:off x="2404462" y="1412776"/>
            <a:ext cx="7075914" cy="4511771"/>
          </a:xfrm>
          <a:prstGeom prst="rect">
            <a:avLst/>
          </a:prstGeom>
        </p:spPr>
      </p:pic>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209</a:t>
            </a:fld>
            <a:endParaRPr lang="en-US" altLang="zh-CN" b="1">
              <a:solidFill>
                <a:srgbClr val="FFFFFF"/>
              </a:solidFill>
            </a:endParaRPr>
          </a:p>
        </p:txBody>
      </p:sp>
    </p:spTree>
    <p:extLst>
      <p:ext uri="{BB962C8B-B14F-4D97-AF65-F5344CB8AC3E}">
        <p14:creationId xmlns:p14="http://schemas.microsoft.com/office/powerpoint/2010/main" val="394236599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70121474-066F-4A9F-9140-DAD662ECC0DB}"/>
              </a:ext>
            </a:extLst>
          </p:cNvPr>
          <p:cNvSpPr>
            <a:spLocks noGrp="1" noChangeArrowheads="1"/>
          </p:cNvSpPr>
          <p:nvPr>
            <p:ph type="title"/>
          </p:nvPr>
        </p:nvSpPr>
        <p:spPr/>
        <p:txBody>
          <a:bodyPr/>
          <a:lstStyle/>
          <a:p>
            <a:r>
              <a:rPr lang="zh-CN" altLang="en-US">
                <a:latin typeface="楷体" panose="02010609060101010101" pitchFamily="49" charset="-122"/>
                <a:ea typeface="楷体" panose="02010609060101010101" pitchFamily="49" charset="-122"/>
              </a:rPr>
              <a:t>接口技术</a:t>
            </a:r>
            <a:endParaRPr lang="zh-CN" altLang="en-US"/>
          </a:p>
        </p:txBody>
      </p:sp>
      <p:sp>
        <p:nvSpPr>
          <p:cNvPr id="25603" name="内容占位符 2">
            <a:extLst>
              <a:ext uri="{FF2B5EF4-FFF2-40B4-BE49-F238E27FC236}">
                <a16:creationId xmlns:a16="http://schemas.microsoft.com/office/drawing/2014/main" id="{DB0C9F97-8263-47C3-B26D-61544C875856}"/>
              </a:ext>
            </a:extLst>
          </p:cNvPr>
          <p:cNvSpPr>
            <a:spLocks noGrp="1" noChangeArrowheads="1"/>
          </p:cNvSpPr>
          <p:nvPr>
            <p:ph idx="1"/>
          </p:nvPr>
        </p:nvSpPr>
        <p:spPr>
          <a:xfrm>
            <a:off x="1774826" y="2017713"/>
            <a:ext cx="8704263" cy="4114800"/>
          </a:xfrm>
        </p:spPr>
        <p:txBody>
          <a:bodyPr/>
          <a:lstStyle/>
          <a:p>
            <a:r>
              <a:rPr lang="zh-CN" altLang="en-US" sz="2400" b="0" dirty="0">
                <a:solidFill>
                  <a:srgbClr val="9900CC"/>
                </a:solidFill>
                <a:latin typeface="楷体" panose="02010609060101010101" pitchFamily="49" charset="-122"/>
                <a:ea typeface="楷体" panose="02010609060101010101" pitchFamily="49" charset="-122"/>
              </a:rPr>
              <a:t>功率晶体管</a:t>
            </a:r>
            <a:r>
              <a:rPr lang="zh-CN" altLang="en-US" sz="2400" b="0" dirty="0">
                <a:latin typeface="楷体" panose="02010609060101010101" pitchFamily="49" charset="-122"/>
                <a:ea typeface="楷体" panose="02010609060101010101" pitchFamily="49" charset="-122"/>
              </a:rPr>
              <a:t>（电流型、可靠性高）</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p>
          <a:p>
            <a:r>
              <a:rPr lang="zh-CN" altLang="en-US" sz="2400" b="0" dirty="0">
                <a:solidFill>
                  <a:srgbClr val="9900CC"/>
                </a:solidFill>
                <a:latin typeface="楷体" panose="02010609060101010101" pitchFamily="49" charset="-122"/>
                <a:ea typeface="楷体" panose="02010609060101010101" pitchFamily="49" charset="-122"/>
              </a:rPr>
              <a:t>场效应管</a:t>
            </a:r>
            <a:r>
              <a:rPr lang="zh-CN" altLang="en-US" sz="2400" b="0" dirty="0">
                <a:latin typeface="楷体" panose="02010609060101010101" pitchFamily="49" charset="-122"/>
                <a:ea typeface="楷体" panose="02010609060101010101" pitchFamily="49" charset="-122"/>
              </a:rPr>
              <a:t>（电压型、</a:t>
            </a:r>
            <a:r>
              <a:rPr lang="zh-CN" altLang="en-US" sz="2400" b="0" dirty="0">
                <a:solidFill>
                  <a:srgbClr val="FF0000"/>
                </a:solidFill>
                <a:latin typeface="楷体" panose="02010609060101010101" pitchFamily="49" charset="-122"/>
                <a:ea typeface="楷体" panose="02010609060101010101" pitchFamily="49" charset="-122"/>
              </a:rPr>
              <a:t>速度快</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p>
          <a:p>
            <a:r>
              <a:rPr lang="zh-CN" altLang="en-US" sz="2400" b="0" dirty="0">
                <a:solidFill>
                  <a:srgbClr val="9900CC"/>
                </a:solidFill>
                <a:latin typeface="楷体" panose="02010609060101010101" pitchFamily="49" charset="-122"/>
                <a:ea typeface="楷体" panose="02010609060101010101" pitchFamily="49" charset="-122"/>
              </a:rPr>
              <a:t>晶闸管</a:t>
            </a:r>
            <a:r>
              <a:rPr lang="zh-CN" altLang="en-US" sz="2400" b="0" dirty="0">
                <a:latin typeface="楷体" panose="02010609060101010101" pitchFamily="49" charset="-122"/>
                <a:ea typeface="楷体" panose="02010609060101010101" pitchFamily="49" charset="-122"/>
              </a:rPr>
              <a:t>（可控硅、交流、单</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双向、隔离（脉冲变压器、光耦）、过压</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流、过零、</a:t>
            </a:r>
            <a:r>
              <a:rPr lang="zh-CN" altLang="en-US" sz="2400" b="0" dirty="0">
                <a:solidFill>
                  <a:srgbClr val="FF0000"/>
                </a:solidFill>
                <a:latin typeface="楷体" panose="02010609060101010101" pitchFamily="49" charset="-122"/>
                <a:ea typeface="楷体" panose="02010609060101010101" pitchFamily="49" charset="-122"/>
              </a:rPr>
              <a:t>周期</a:t>
            </a:r>
            <a:r>
              <a:rPr lang="en-US" altLang="zh-CN" sz="2400" b="0" dirty="0">
                <a:solidFill>
                  <a:srgbClr val="FF0000"/>
                </a:solidFill>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导通角控制</a:t>
            </a:r>
            <a:r>
              <a:rPr lang="zh-CN" altLang="en-US" sz="2400" b="0" dirty="0">
                <a:latin typeface="楷体" panose="02010609060101010101" pitchFamily="49" charset="-122"/>
                <a:ea typeface="楷体" panose="02010609060101010101" pitchFamily="49" charset="-122"/>
              </a:rPr>
              <a:t>、电压电流同步）</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p>
        </p:txBody>
      </p:sp>
      <p:sp>
        <p:nvSpPr>
          <p:cNvPr id="25604" name="灯片编号占位符 3">
            <a:extLst>
              <a:ext uri="{FF2B5EF4-FFF2-40B4-BE49-F238E27FC236}">
                <a16:creationId xmlns:a16="http://schemas.microsoft.com/office/drawing/2014/main" id="{3A2241A2-F26A-42ED-95F1-95DAE29EC50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250D2E95-3BFF-4B75-B92F-B8B52267A8B0}"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21</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5404844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其他通信显示（</a:t>
            </a:r>
            <a:r>
              <a:rPr lang="en-US" altLang="zh-CN" b="0" dirty="0">
                <a:latin typeface="宋体" pitchFamily="2" charset="-122"/>
                <a:ea typeface="宋体" pitchFamily="2" charset="-122"/>
              </a:rPr>
              <a:t>I2C/SPI/UART</a:t>
            </a:r>
            <a:r>
              <a:rPr lang="zh-CN" altLang="en-US" b="0" dirty="0">
                <a:latin typeface="宋体" pitchFamily="2" charset="-122"/>
                <a:ea typeface="宋体" pitchFamily="2" charset="-122"/>
              </a:rPr>
              <a:t>）</a:t>
            </a:r>
            <a:endParaRPr lang="zh-CN" altLang="en-US" b="0" dirty="0"/>
          </a:p>
        </p:txBody>
      </p:sp>
      <p:sp>
        <p:nvSpPr>
          <p:cNvPr id="3" name="内容占位符 2"/>
          <p:cNvSpPr>
            <a:spLocks noGrp="1"/>
          </p:cNvSpPr>
          <p:nvPr>
            <p:ph idx="1"/>
          </p:nvPr>
        </p:nvSpPr>
        <p:spPr/>
        <p:txBody>
          <a:bodyPr/>
          <a:lstStyle/>
          <a:p>
            <a:r>
              <a:rPr lang="en-US" altLang="zh-CN" b="0" dirty="0">
                <a:solidFill>
                  <a:schemeClr val="tx1"/>
                </a:solidFill>
                <a:latin typeface="宋体" pitchFamily="2" charset="-122"/>
                <a:ea typeface="宋体" pitchFamily="2" charset="-122"/>
              </a:rPr>
              <a:t>OLED</a:t>
            </a:r>
          </a:p>
          <a:p>
            <a:r>
              <a:rPr lang="en-US" altLang="zh-CN" b="0" dirty="0">
                <a:solidFill>
                  <a:schemeClr val="tx1"/>
                </a:solidFill>
                <a:latin typeface="宋体" pitchFamily="2" charset="-122"/>
                <a:ea typeface="宋体" pitchFamily="2" charset="-122"/>
              </a:rPr>
              <a:t>LCD</a:t>
            </a:r>
          </a:p>
          <a:p>
            <a:r>
              <a:rPr lang="en-US" altLang="zh-CN" b="0" dirty="0">
                <a:solidFill>
                  <a:schemeClr val="tx1"/>
                </a:solidFill>
                <a:latin typeface="宋体" pitchFamily="2" charset="-122"/>
                <a:ea typeface="宋体" pitchFamily="2" charset="-122"/>
              </a:rPr>
              <a:t>TFT</a:t>
            </a:r>
          </a:p>
          <a:p>
            <a:r>
              <a:rPr lang="zh-CN" altLang="en-US" b="0" dirty="0">
                <a:solidFill>
                  <a:schemeClr val="tx1"/>
                </a:solidFill>
                <a:latin typeface="宋体" pitchFamily="2" charset="-122"/>
                <a:ea typeface="宋体" pitchFamily="2" charset="-122"/>
              </a:rPr>
              <a:t>串口屏</a:t>
            </a:r>
            <a:r>
              <a:rPr lang="en-US" altLang="zh-CN" b="0" dirty="0">
                <a:solidFill>
                  <a:schemeClr val="tx1"/>
                </a:solidFill>
                <a:latin typeface="宋体" pitchFamily="2" charset="-122"/>
                <a:ea typeface="宋体" pitchFamily="2" charset="-122"/>
              </a:rPr>
              <a:t>(</a:t>
            </a:r>
            <a:r>
              <a:rPr lang="zh-CN" altLang="en-US" b="0" dirty="0">
                <a:solidFill>
                  <a:schemeClr val="tx1"/>
                </a:solidFill>
                <a:latin typeface="宋体" pitchFamily="2" charset="-122"/>
                <a:ea typeface="宋体" pitchFamily="2" charset="-122"/>
              </a:rPr>
              <a:t>组态、参数</a:t>
            </a:r>
            <a:r>
              <a:rPr lang="en-US" altLang="zh-CN" b="0" dirty="0">
                <a:solidFill>
                  <a:schemeClr val="tx1"/>
                </a:solidFill>
                <a:latin typeface="宋体" pitchFamily="2" charset="-122"/>
                <a:ea typeface="宋体" pitchFamily="2" charset="-122"/>
              </a:rPr>
              <a:t>)</a:t>
            </a:r>
          </a:p>
          <a:p>
            <a:r>
              <a:rPr lang="zh-CN" altLang="en-US" b="0" dirty="0">
                <a:solidFill>
                  <a:schemeClr val="tx1"/>
                </a:solidFill>
                <a:latin typeface="宋体" pitchFamily="2" charset="-122"/>
                <a:ea typeface="宋体" pitchFamily="2" charset="-122"/>
              </a:rPr>
              <a:t>人机界面</a:t>
            </a:r>
            <a:r>
              <a:rPr lang="en-US" altLang="zh-CN" b="0" dirty="0">
                <a:solidFill>
                  <a:schemeClr val="tx1"/>
                </a:solidFill>
                <a:latin typeface="宋体" pitchFamily="2" charset="-122"/>
                <a:ea typeface="宋体" pitchFamily="2" charset="-122"/>
              </a:rPr>
              <a:t>HMI</a:t>
            </a:r>
          </a:p>
          <a:p>
            <a:endParaRPr lang="en-US" altLang="zh-CN" b="0" dirty="0">
              <a:solidFill>
                <a:schemeClr val="tx1"/>
              </a:solidFill>
              <a:latin typeface="宋体" pitchFamily="2" charset="-122"/>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210</a:t>
            </a:fld>
            <a:endParaRPr lang="en-US" altLang="zh-CN" b="1">
              <a:solidFill>
                <a:srgbClr val="FFFFFF"/>
              </a:solidFill>
            </a:endParaRPr>
          </a:p>
        </p:txBody>
      </p:sp>
    </p:spTree>
    <p:extLst>
      <p:ext uri="{BB962C8B-B14F-4D97-AF65-F5344CB8AC3E}">
        <p14:creationId xmlns:p14="http://schemas.microsoft.com/office/powerpoint/2010/main" val="271549755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6"/>
          <p:cNvSpPr>
            <a:spLocks noChangeArrowheads="1"/>
          </p:cNvSpPr>
          <p:nvPr/>
        </p:nvSpPr>
        <p:spPr bwMode="auto">
          <a:xfrm>
            <a:off x="2208214" y="1971676"/>
            <a:ext cx="7775575" cy="1008063"/>
          </a:xfrm>
          <a:prstGeom prst="roundRect">
            <a:avLst>
              <a:gd name="adj" fmla="val 15546"/>
            </a:avLst>
          </a:prstGeom>
          <a:solidFill>
            <a:srgbClr val="E4F5E3"/>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fontAlgn="ctr">
              <a:spcBef>
                <a:spcPct val="20000"/>
              </a:spcBef>
              <a:buClr>
                <a:srgbClr val="9900CC"/>
              </a:buClr>
              <a:buSzPct val="80000"/>
              <a:buFont typeface="Wingdings" panose="05000000000000000000" pitchFamily="2" charset="2"/>
              <a:buChar char="n"/>
              <a:defRPr sz="3200" b="1">
                <a:solidFill>
                  <a:srgbClr val="9900CC"/>
                </a:solidFill>
                <a:latin typeface="CMU Serif" pitchFamily="50" charset="0"/>
                <a:ea typeface="文鼎ＰＬ简报宋" panose="02010600030101010101" pitchFamily="2" charset="-122"/>
              </a:defRPr>
            </a:lvl1pPr>
            <a:lvl2pPr marL="742950" indent="-285750" fontAlgn="ctr">
              <a:spcBef>
                <a:spcPct val="20000"/>
              </a:spcBef>
              <a:buClr>
                <a:schemeClr val="tx1"/>
              </a:buClr>
              <a:buSzPct val="80000"/>
              <a:buFont typeface="Wingdings" panose="05000000000000000000" pitchFamily="2" charset="2"/>
              <a:buChar char="u"/>
              <a:defRPr kumimoji="1" sz="2800" b="1">
                <a:solidFill>
                  <a:schemeClr val="tx1"/>
                </a:solidFill>
                <a:latin typeface="CMU Serif" pitchFamily="50" charset="0"/>
                <a:ea typeface="文鼎ＰＬ简报宋" panose="02010600030101010101" pitchFamily="2" charset="-122"/>
              </a:defRPr>
            </a:lvl2pPr>
            <a:lvl3pPr marL="1143000" indent="-228600" fontAlgn="ctr">
              <a:spcBef>
                <a:spcPct val="20000"/>
              </a:spcBef>
              <a:buClr>
                <a:schemeClr val="tx1"/>
              </a:buClr>
              <a:buSzPct val="80000"/>
              <a:buFont typeface="Wingdings" panose="05000000000000000000" pitchFamily="2" charset="2"/>
              <a:buChar char="l"/>
              <a:defRPr sz="2400" b="1">
                <a:solidFill>
                  <a:schemeClr val="tx1"/>
                </a:solidFill>
                <a:latin typeface="CMU Serif" pitchFamily="50" charset="0"/>
                <a:ea typeface="文鼎ＰＬ简报宋"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Aft>
                <a:spcPct val="0"/>
              </a:spcAft>
              <a:buClr>
                <a:srgbClr val="000000"/>
              </a:buClr>
              <a:buSzPct val="90000"/>
              <a:buNone/>
            </a:pPr>
            <a:endParaRPr lang="zh-CN" altLang="en-US" sz="4200">
              <a:latin typeface="Arial" panose="020B0604020202020204" pitchFamily="34" charset="0"/>
              <a:ea typeface="黑体" panose="02010609060101010101" pitchFamily="49" charset="-122"/>
            </a:endParaRPr>
          </a:p>
        </p:txBody>
      </p:sp>
      <p:sp>
        <p:nvSpPr>
          <p:cNvPr id="5123" name="AutoShape 5"/>
          <p:cNvSpPr>
            <a:spLocks noGrp="1" noChangeArrowheads="1"/>
          </p:cNvSpPr>
          <p:nvPr>
            <p:ph type="subTitle" idx="1"/>
          </p:nvPr>
        </p:nvSpPr>
        <p:spPr>
          <a:xfrm>
            <a:off x="2424113" y="3789041"/>
            <a:ext cx="7345362" cy="2184847"/>
          </a:xfrm>
          <a:noFill/>
        </p:spPr>
        <p:txBody>
          <a:bodyPr/>
          <a:lstStyle/>
          <a:p>
            <a:pPr eaLnBrk="1" hangingPunct="1"/>
            <a:endParaRPr lang="zh-CN" altLang="en-US" dirty="0"/>
          </a:p>
        </p:txBody>
      </p:sp>
      <p:sp>
        <p:nvSpPr>
          <p:cNvPr id="5124" name="Rectangle 4"/>
          <p:cNvSpPr>
            <a:spLocks noGrp="1" noChangeArrowheads="1"/>
          </p:cNvSpPr>
          <p:nvPr>
            <p:ph type="ctrTitle"/>
          </p:nvPr>
        </p:nvSpPr>
        <p:spPr/>
        <p:txBody>
          <a:bodyPr/>
          <a:lstStyle/>
          <a:p>
            <a:pPr eaLnBrk="1" hangingPunct="1"/>
            <a:r>
              <a:rPr lang="zh-CN" altLang="en-US" sz="3400" b="0" dirty="0">
                <a:latin typeface="宋体" pitchFamily="2" charset="-122"/>
                <a:ea typeface="宋体" pitchFamily="2" charset="-122"/>
              </a:rPr>
              <a:t>嵌入式接口技术</a:t>
            </a:r>
            <a:r>
              <a:rPr lang="en-US" altLang="zh-CN" sz="3400" b="0" dirty="0">
                <a:latin typeface="宋体" pitchFamily="2" charset="-122"/>
                <a:ea typeface="宋体" pitchFamily="2" charset="-122"/>
              </a:rPr>
              <a:t>-</a:t>
            </a:r>
            <a:r>
              <a:rPr lang="zh-CN" altLang="en-US" sz="3400" b="0" dirty="0">
                <a:latin typeface="宋体" pitchFamily="2" charset="-122"/>
                <a:ea typeface="宋体" pitchFamily="2" charset="-122"/>
              </a:rPr>
              <a:t>功率驱动</a:t>
            </a:r>
            <a:endParaRPr lang="en-US" altLang="zh-CN" sz="3400" b="0" dirty="0">
              <a:latin typeface="宋体" pitchFamily="2" charset="-122"/>
              <a:ea typeface="宋体" pitchFamily="2" charset="-122"/>
            </a:endParaRPr>
          </a:p>
        </p:txBody>
      </p:sp>
    </p:spTree>
    <p:extLst>
      <p:ext uri="{BB962C8B-B14F-4D97-AF65-F5344CB8AC3E}">
        <p14:creationId xmlns:p14="http://schemas.microsoft.com/office/powerpoint/2010/main" val="2491623691"/>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itchFamily="2" charset="-122"/>
                <a:ea typeface="宋体" pitchFamily="2" charset="-122"/>
              </a:rPr>
              <a:t>常用功率驱动器件</a:t>
            </a:r>
          </a:p>
        </p:txBody>
      </p:sp>
      <p:sp>
        <p:nvSpPr>
          <p:cNvPr id="3" name="内容占位符 2"/>
          <p:cNvSpPr>
            <a:spLocks noGrp="1"/>
          </p:cNvSpPr>
          <p:nvPr>
            <p:ph idx="1"/>
          </p:nvPr>
        </p:nvSpPr>
        <p:spPr/>
        <p:txBody>
          <a:bodyPr/>
          <a:lstStyle/>
          <a:p>
            <a:r>
              <a:rPr lang="zh-CN" altLang="en-US" b="0" dirty="0">
                <a:solidFill>
                  <a:schemeClr val="tx1"/>
                </a:solidFill>
                <a:latin typeface="宋体" pitchFamily="2" charset="-122"/>
                <a:ea typeface="宋体" pitchFamily="2" charset="-122"/>
              </a:rPr>
              <a:t>功率晶体管（电流型、可靠性高）</a:t>
            </a:r>
            <a:endParaRPr lang="en-US" altLang="zh-CN" b="0" dirty="0">
              <a:solidFill>
                <a:schemeClr val="tx1"/>
              </a:solidFill>
              <a:latin typeface="宋体" pitchFamily="2" charset="-122"/>
              <a:ea typeface="宋体" pitchFamily="2" charset="-122"/>
            </a:endParaRPr>
          </a:p>
          <a:p>
            <a:r>
              <a:rPr lang="zh-CN" altLang="en-US" b="0" dirty="0">
                <a:solidFill>
                  <a:schemeClr val="tx1"/>
                </a:solidFill>
                <a:latin typeface="宋体" pitchFamily="2" charset="-122"/>
                <a:ea typeface="宋体" pitchFamily="2" charset="-122"/>
              </a:rPr>
              <a:t>场效应管（电压型、速度快）</a:t>
            </a:r>
            <a:endParaRPr lang="en-US" altLang="zh-CN" b="0" dirty="0">
              <a:solidFill>
                <a:schemeClr val="tx1"/>
              </a:solidFill>
              <a:latin typeface="宋体" pitchFamily="2" charset="-122"/>
              <a:ea typeface="宋体" pitchFamily="2" charset="-122"/>
            </a:endParaRPr>
          </a:p>
          <a:p>
            <a:r>
              <a:rPr lang="zh-CN" altLang="en-US" b="0" dirty="0">
                <a:solidFill>
                  <a:schemeClr val="tx1"/>
                </a:solidFill>
                <a:latin typeface="宋体" pitchFamily="2" charset="-122"/>
                <a:ea typeface="宋体" pitchFamily="2" charset="-122"/>
              </a:rPr>
              <a:t>晶闸管（可控硅、交流、单向</a:t>
            </a:r>
            <a:r>
              <a:rPr lang="en-US" altLang="zh-CN" b="0" dirty="0">
                <a:solidFill>
                  <a:schemeClr val="tx1"/>
                </a:solidFill>
                <a:latin typeface="宋体" pitchFamily="2" charset="-122"/>
                <a:ea typeface="宋体" pitchFamily="2" charset="-122"/>
              </a:rPr>
              <a:t>/</a:t>
            </a:r>
            <a:r>
              <a:rPr lang="zh-CN" altLang="en-US" b="0" dirty="0">
                <a:solidFill>
                  <a:schemeClr val="tx1"/>
                </a:solidFill>
                <a:latin typeface="宋体" pitchFamily="2" charset="-122"/>
                <a:ea typeface="宋体" pitchFamily="2" charset="-122"/>
              </a:rPr>
              <a:t>双向）</a:t>
            </a:r>
            <a:endParaRPr lang="en-US" altLang="zh-CN" b="0" dirty="0">
              <a:solidFill>
                <a:schemeClr val="tx1"/>
              </a:solidFill>
              <a:latin typeface="宋体" pitchFamily="2" charset="-122"/>
              <a:ea typeface="宋体" pitchFamily="2" charset="-122"/>
            </a:endParaRPr>
          </a:p>
          <a:p>
            <a:r>
              <a:rPr lang="zh-CN" altLang="en-US" b="0" dirty="0">
                <a:solidFill>
                  <a:schemeClr val="tx1"/>
                </a:solidFill>
                <a:latin typeface="宋体" pitchFamily="2" charset="-122"/>
                <a:ea typeface="宋体" pitchFamily="2" charset="-122"/>
              </a:rPr>
              <a:t>电磁继电器</a:t>
            </a:r>
            <a:endParaRPr lang="en-US" altLang="zh-CN" b="0" dirty="0">
              <a:solidFill>
                <a:schemeClr val="tx1"/>
              </a:solidFill>
              <a:latin typeface="宋体" pitchFamily="2" charset="-122"/>
              <a:ea typeface="宋体" pitchFamily="2" charset="-122"/>
            </a:endParaRPr>
          </a:p>
          <a:p>
            <a:r>
              <a:rPr lang="zh-CN" altLang="en-US" b="0" dirty="0">
                <a:solidFill>
                  <a:schemeClr val="tx1"/>
                </a:solidFill>
                <a:latin typeface="宋体" pitchFamily="2" charset="-122"/>
                <a:ea typeface="宋体" pitchFamily="2" charset="-122"/>
              </a:rPr>
              <a:t>固态继电器</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212</a:t>
            </a:fld>
            <a:endParaRPr lang="en-US" altLang="zh-CN" b="1">
              <a:solidFill>
                <a:srgbClr val="FFFFFF"/>
              </a:solidFill>
            </a:endParaRPr>
          </a:p>
        </p:txBody>
      </p:sp>
    </p:spTree>
    <p:extLst>
      <p:ext uri="{BB962C8B-B14F-4D97-AF65-F5344CB8AC3E}">
        <p14:creationId xmlns:p14="http://schemas.microsoft.com/office/powerpoint/2010/main" val="102959359"/>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功率晶体管</a:t>
            </a:r>
            <a:endParaRPr lang="zh-CN" altLang="en-US" dirty="0"/>
          </a:p>
        </p:txBody>
      </p:sp>
      <p:sp>
        <p:nvSpPr>
          <p:cNvPr id="3" name="内容占位符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功率晶体管具有工作性能高、寄生电容小、易于集成等特点。特别适合在集成电路中作功率器件。</a:t>
            </a:r>
            <a:endParaRPr lang="en-US" altLang="zh-CN" sz="2400" b="0" dirty="0">
              <a:solidFill>
                <a:schemeClr val="tx1"/>
              </a:solidFill>
              <a:latin typeface="宋体" pitchFamily="2" charset="-122"/>
              <a:ea typeface="宋体" pitchFamily="2" charset="-122"/>
            </a:endParaRPr>
          </a:p>
          <a:p>
            <a:r>
              <a:rPr lang="zh-CN" altLang="en-US" sz="2400" b="0" dirty="0">
                <a:solidFill>
                  <a:schemeClr val="tx1"/>
                </a:solidFill>
                <a:latin typeface="宋体" pitchFamily="2" charset="-122"/>
                <a:ea typeface="宋体" pitchFamily="2" charset="-122"/>
              </a:rPr>
              <a:t>应用：模拟放大、开关（开关电源、电机驱动）</a:t>
            </a:r>
            <a:endParaRPr lang="zh-CN" altLang="en-US" sz="240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213</a:t>
            </a:fld>
            <a:endParaRPr lang="en-US" altLang="zh-CN" b="1">
              <a:solidFill>
                <a:srgbClr val="FFFFFF"/>
              </a:solidFill>
            </a:endParaRPr>
          </a:p>
        </p:txBody>
      </p:sp>
      <p:pic>
        <p:nvPicPr>
          <p:cNvPr id="9" name="Picture 2"/>
          <p:cNvPicPr>
            <a:picLocks noChangeAspect="1" noChangeArrowheads="1"/>
          </p:cNvPicPr>
          <p:nvPr/>
        </p:nvPicPr>
        <p:blipFill>
          <a:blip r:embed="rId2" cstate="print"/>
          <a:srcRect/>
          <a:stretch>
            <a:fillRect/>
          </a:stretch>
        </p:blipFill>
        <p:spPr bwMode="auto">
          <a:xfrm>
            <a:off x="7248128" y="2636912"/>
            <a:ext cx="3135118" cy="2160240"/>
          </a:xfrm>
          <a:prstGeom prst="rect">
            <a:avLst/>
          </a:prstGeom>
          <a:noFill/>
          <a:ln w="9525">
            <a:noFill/>
            <a:miter lim="800000"/>
            <a:headEnd/>
            <a:tailEnd/>
          </a:ln>
        </p:spPr>
      </p:pic>
      <p:pic>
        <p:nvPicPr>
          <p:cNvPr id="10" name="Picture 3"/>
          <p:cNvPicPr>
            <a:picLocks noChangeAspect="1" noChangeArrowheads="1"/>
          </p:cNvPicPr>
          <p:nvPr/>
        </p:nvPicPr>
        <p:blipFill>
          <a:blip r:embed="rId3" cstate="print"/>
          <a:srcRect/>
          <a:stretch>
            <a:fillRect/>
          </a:stretch>
        </p:blipFill>
        <p:spPr bwMode="auto">
          <a:xfrm>
            <a:off x="4223793" y="2708920"/>
            <a:ext cx="1819275" cy="2076450"/>
          </a:xfrm>
          <a:prstGeom prst="rect">
            <a:avLst/>
          </a:prstGeom>
          <a:noFill/>
          <a:ln w="9525">
            <a:noFill/>
            <a:miter lim="800000"/>
            <a:headEnd/>
            <a:tailEnd/>
          </a:ln>
        </p:spPr>
      </p:pic>
    </p:spTree>
    <p:extLst>
      <p:ext uri="{BB962C8B-B14F-4D97-AF65-F5344CB8AC3E}">
        <p14:creationId xmlns:p14="http://schemas.microsoft.com/office/powerpoint/2010/main" val="160879930"/>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场效应管</a:t>
            </a:r>
            <a:endParaRPr lang="zh-CN" altLang="en-US" dirty="0"/>
          </a:p>
        </p:txBody>
      </p:sp>
      <p:sp>
        <p:nvSpPr>
          <p:cNvPr id="3" name="内容占位符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属于电压控制型半导体器件。具有输入电阻高（</a:t>
            </a:r>
            <a:r>
              <a:rPr lang="en-US" altLang="zh-CN" sz="2400" b="0" dirty="0">
                <a:solidFill>
                  <a:schemeClr val="tx1"/>
                </a:solidFill>
                <a:latin typeface="宋体" pitchFamily="2" charset="-122"/>
                <a:ea typeface="宋体" pitchFamily="2" charset="-122"/>
              </a:rPr>
              <a:t>10^8</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10^9Ω</a:t>
            </a:r>
            <a:r>
              <a:rPr lang="zh-CN" altLang="en-US" sz="2400" b="0" dirty="0">
                <a:solidFill>
                  <a:schemeClr val="tx1"/>
                </a:solidFill>
                <a:latin typeface="宋体" pitchFamily="2" charset="-122"/>
                <a:ea typeface="宋体" pitchFamily="2" charset="-122"/>
              </a:rPr>
              <a:t>）、噪声小、功耗低、动态范围大、易于集成、没有二次击穿现象、安全工作区域宽等优点。现已成为双极型晶体管和功率晶体管的强大竞争者。</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214</a:t>
            </a:fld>
            <a:endParaRPr lang="en-US" altLang="zh-CN" b="1">
              <a:solidFill>
                <a:srgbClr val="FFFFFF"/>
              </a:solidFill>
            </a:endParaRPr>
          </a:p>
        </p:txBody>
      </p:sp>
    </p:spTree>
    <p:extLst>
      <p:ext uri="{BB962C8B-B14F-4D97-AF65-F5344CB8AC3E}">
        <p14:creationId xmlns:p14="http://schemas.microsoft.com/office/powerpoint/2010/main" val="792547089"/>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晶闸管</a:t>
            </a:r>
            <a:endParaRPr lang="zh-CN" altLang="en-US" dirty="0"/>
          </a:p>
        </p:txBody>
      </p:sp>
      <p:sp>
        <p:nvSpPr>
          <p:cNvPr id="3" name="内容占位符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晶闸管是晶体闸流管的简称，又可称做可控硅整流器，以前被简称为可控硅</a:t>
            </a: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它有三个极</a:t>
            </a:r>
            <a:r>
              <a:rPr lang="en-US" altLang="zh-CN" sz="2400" b="0" dirty="0">
                <a:solidFill>
                  <a:schemeClr val="tx1"/>
                </a:solidFill>
                <a:latin typeface="宋体" pitchFamily="2" charset="-122"/>
                <a:ea typeface="宋体" pitchFamily="2" charset="-122"/>
              </a:rPr>
              <a:t>:</a:t>
            </a:r>
            <a:r>
              <a:rPr lang="zh-CN" altLang="en-US" sz="2400" b="0" dirty="0">
                <a:solidFill>
                  <a:schemeClr val="tx1"/>
                </a:solidFill>
                <a:latin typeface="宋体" pitchFamily="2" charset="-122"/>
                <a:ea typeface="宋体" pitchFamily="2" charset="-122"/>
              </a:rPr>
              <a:t>阳极，阴极和门极</a:t>
            </a:r>
            <a:r>
              <a:rPr lang="en-US" altLang="zh-CN" sz="2400" b="0" dirty="0">
                <a:solidFill>
                  <a:schemeClr val="tx1"/>
                </a:solidFill>
                <a:latin typeface="宋体" pitchFamily="2" charset="-122"/>
                <a:ea typeface="宋体" pitchFamily="2" charset="-122"/>
              </a:rPr>
              <a:t>; </a:t>
            </a:r>
            <a:r>
              <a:rPr lang="zh-CN" altLang="en-US" sz="2400" b="0" dirty="0">
                <a:solidFill>
                  <a:schemeClr val="tx1"/>
                </a:solidFill>
                <a:latin typeface="宋体" pitchFamily="2" charset="-122"/>
                <a:ea typeface="宋体" pitchFamily="2" charset="-122"/>
              </a:rPr>
              <a:t>能在高电压、大电流条件下工作，且其工作过程可以控制、被广泛应用于可控整流、交流调压、无触点电子开关、逆变及变频等电子电路中。</a:t>
            </a:r>
            <a:endParaRPr lang="zh-CN" altLang="en-US" sz="240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215</a:t>
            </a:fld>
            <a:endParaRPr lang="en-US" altLang="zh-CN" b="1">
              <a:solidFill>
                <a:srgbClr val="FFFFFF"/>
              </a:solidFill>
            </a:endParaRPr>
          </a:p>
        </p:txBody>
      </p:sp>
      <p:pic>
        <p:nvPicPr>
          <p:cNvPr id="7" name="Picture 2"/>
          <p:cNvPicPr>
            <a:picLocks noChangeAspect="1" noChangeArrowheads="1"/>
          </p:cNvPicPr>
          <p:nvPr/>
        </p:nvPicPr>
        <p:blipFill>
          <a:blip r:embed="rId2" cstate="print"/>
          <a:srcRect/>
          <a:stretch>
            <a:fillRect/>
          </a:stretch>
        </p:blipFill>
        <p:spPr bwMode="auto">
          <a:xfrm>
            <a:off x="3575720" y="3789040"/>
            <a:ext cx="853440" cy="143256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srcRect/>
          <a:stretch>
            <a:fillRect/>
          </a:stretch>
        </p:blipFill>
        <p:spPr bwMode="auto">
          <a:xfrm>
            <a:off x="5663953" y="3789040"/>
            <a:ext cx="409575" cy="1504950"/>
          </a:xfrm>
          <a:prstGeom prst="rect">
            <a:avLst/>
          </a:prstGeom>
          <a:noFill/>
          <a:ln w="9525">
            <a:noFill/>
            <a:miter lim="800000"/>
            <a:headEnd/>
            <a:tailEnd/>
          </a:ln>
        </p:spPr>
      </p:pic>
    </p:spTree>
    <p:extLst>
      <p:ext uri="{BB962C8B-B14F-4D97-AF65-F5344CB8AC3E}">
        <p14:creationId xmlns:p14="http://schemas.microsoft.com/office/powerpoint/2010/main" val="1744204045"/>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晶闸管驱动和保护</a:t>
            </a:r>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a:xfrm>
            <a:off x="3719737" y="6608764"/>
            <a:ext cx="5472113" cy="249237"/>
          </a:xfrm>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216</a:t>
            </a:fld>
            <a:endParaRPr lang="en-US" altLang="zh-CN" b="1">
              <a:solidFill>
                <a:srgbClr val="FFFFFF"/>
              </a:solidFill>
            </a:endParaRPr>
          </a:p>
        </p:txBody>
      </p:sp>
      <p:pic>
        <p:nvPicPr>
          <p:cNvPr id="7" name="Picture 3"/>
          <p:cNvPicPr>
            <a:picLocks noGrp="1" noChangeAspect="1" noChangeArrowheads="1"/>
          </p:cNvPicPr>
          <p:nvPr>
            <p:ph idx="1"/>
          </p:nvPr>
        </p:nvPicPr>
        <p:blipFill>
          <a:blip r:embed="rId2" cstate="print"/>
          <a:srcRect/>
          <a:stretch>
            <a:fillRect/>
          </a:stretch>
        </p:blipFill>
        <p:spPr bwMode="auto">
          <a:xfrm>
            <a:off x="2999656" y="4005064"/>
            <a:ext cx="5753100" cy="1889760"/>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a:off x="1775520" y="1988840"/>
            <a:ext cx="3880990" cy="158417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cstate="print"/>
          <a:srcRect/>
          <a:stretch>
            <a:fillRect/>
          </a:stretch>
        </p:blipFill>
        <p:spPr bwMode="auto">
          <a:xfrm>
            <a:off x="6220876" y="1988841"/>
            <a:ext cx="2683437" cy="1643345"/>
          </a:xfrm>
          <a:prstGeom prst="rect">
            <a:avLst/>
          </a:prstGeom>
          <a:noFill/>
          <a:ln w="9525">
            <a:noFill/>
            <a:miter lim="800000"/>
            <a:headEnd/>
            <a:tailEnd/>
          </a:ln>
        </p:spPr>
      </p:pic>
    </p:spTree>
    <p:extLst>
      <p:ext uri="{BB962C8B-B14F-4D97-AF65-F5344CB8AC3E}">
        <p14:creationId xmlns:p14="http://schemas.microsoft.com/office/powerpoint/2010/main" val="364829698"/>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itchFamily="2" charset="-122"/>
                <a:ea typeface="宋体" pitchFamily="2" charset="-122"/>
              </a:rPr>
              <a:t>继电器</a:t>
            </a:r>
            <a:endParaRPr lang="en-US" altLang="zh-CN"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b="0" dirty="0">
                <a:solidFill>
                  <a:schemeClr val="tx1"/>
                </a:solidFill>
                <a:latin typeface="宋体" panose="02010600030101010101" pitchFamily="2" charset="-122"/>
                <a:ea typeface="宋体" panose="02010600030101010101" pitchFamily="2" charset="-122"/>
              </a:rPr>
              <a:t>继电器的作用</a:t>
            </a:r>
            <a:endParaRPr lang="en-US" altLang="zh-CN" b="0" dirty="0">
              <a:solidFill>
                <a:schemeClr val="tx1"/>
              </a:solidFill>
              <a:latin typeface="宋体" panose="02010600030101010101" pitchFamily="2" charset="-122"/>
              <a:ea typeface="宋体" panose="02010600030101010101" pitchFamily="2" charset="-122"/>
            </a:endParaRPr>
          </a:p>
          <a:p>
            <a:r>
              <a:rPr lang="zh-CN" altLang="en-US" b="0" dirty="0">
                <a:solidFill>
                  <a:schemeClr val="tx1"/>
                </a:solidFill>
                <a:latin typeface="宋体" panose="02010600030101010101" pitchFamily="2" charset="-122"/>
                <a:ea typeface="宋体" panose="02010600030101010101" pitchFamily="2" charset="-122"/>
              </a:rPr>
              <a:t>继电器分类</a:t>
            </a:r>
            <a:endParaRPr lang="en-US" b="0" dirty="0">
              <a:solidFill>
                <a:schemeClr val="tx1"/>
              </a:solidFill>
              <a:latin typeface="宋体" panose="02010600030101010101" pitchFamily="2" charset="-122"/>
              <a:ea typeface="宋体" panose="02010600030101010101" pitchFamily="2" charset="-122"/>
            </a:endParaRPr>
          </a:p>
          <a:p>
            <a:r>
              <a:rPr lang="zh-CN" altLang="en-US" b="0" dirty="0">
                <a:solidFill>
                  <a:schemeClr val="tx1"/>
                </a:solidFill>
                <a:latin typeface="宋体" panose="02010600030101010101" pitchFamily="2" charset="-122"/>
                <a:ea typeface="宋体" panose="02010600030101010101" pitchFamily="2" charset="-122"/>
              </a:rPr>
              <a:t>继电器驱动及保护</a:t>
            </a:r>
            <a:endParaRPr lang="en-US" altLang="zh-CN" b="0" dirty="0">
              <a:solidFill>
                <a:schemeClr val="tx1"/>
              </a:solidFill>
              <a:latin typeface="宋体" panose="02010600030101010101" pitchFamily="2" charset="-122"/>
              <a:ea typeface="宋体" panose="02010600030101010101" pitchFamily="2" charset="-122"/>
            </a:endParaRPr>
          </a:p>
          <a:p>
            <a:r>
              <a:rPr lang="zh-CN" altLang="en-US" b="0" dirty="0">
                <a:solidFill>
                  <a:schemeClr val="tx1"/>
                </a:solidFill>
                <a:latin typeface="宋体" panose="02010600030101010101" pitchFamily="2" charset="-122"/>
                <a:ea typeface="宋体" panose="02010600030101010101" pitchFamily="2" charset="-122"/>
              </a:rPr>
              <a:t>电磁继电器触点保护（灭弧）</a:t>
            </a:r>
            <a:endParaRPr lang="en-US" altLang="zh-CN" b="0" dirty="0">
              <a:solidFill>
                <a:schemeClr val="tx1"/>
              </a:solidFill>
              <a:latin typeface="宋体" panose="02010600030101010101" pitchFamily="2" charset="-122"/>
              <a:ea typeface="宋体" panose="02010600030101010101" pitchFamily="2" charset="-122"/>
            </a:endParaRPr>
          </a:p>
          <a:p>
            <a:r>
              <a:rPr lang="zh-CN" altLang="en-US" b="0" dirty="0">
                <a:solidFill>
                  <a:schemeClr val="tx1"/>
                </a:solidFill>
                <a:latin typeface="宋体" panose="02010600030101010101" pitchFamily="2" charset="-122"/>
                <a:ea typeface="宋体" panose="02010600030101010101" pitchFamily="2" charset="-122"/>
              </a:rPr>
              <a:t>磁保持继电器</a:t>
            </a:r>
            <a:endParaRPr lang="en-US" altLang="zh-CN" b="0" dirty="0">
              <a:solidFill>
                <a:schemeClr val="tx1"/>
              </a:solidFill>
              <a:latin typeface="宋体" panose="02010600030101010101" pitchFamily="2" charset="-122"/>
              <a:ea typeface="宋体" panose="02010600030101010101" pitchFamily="2" charset="-122"/>
            </a:endParaRPr>
          </a:p>
          <a:p>
            <a:r>
              <a:rPr lang="zh-CN" altLang="en-US" b="0" dirty="0">
                <a:solidFill>
                  <a:schemeClr val="tx1"/>
                </a:solidFill>
                <a:latin typeface="宋体" panose="02010600030101010101" pitchFamily="2" charset="-122"/>
                <a:ea typeface="宋体" panose="02010600030101010101" pitchFamily="2" charset="-122"/>
              </a:rPr>
              <a:t>动作频率：≤</a:t>
            </a:r>
            <a:r>
              <a:rPr lang="en-US" altLang="zh-CN" b="0" dirty="0">
                <a:solidFill>
                  <a:schemeClr val="tx1"/>
                </a:solidFill>
                <a:latin typeface="宋体" panose="02010600030101010101" pitchFamily="2" charset="-122"/>
                <a:ea typeface="宋体" panose="02010600030101010101" pitchFamily="2" charset="-122"/>
              </a:rPr>
              <a:t>5</a:t>
            </a:r>
            <a:r>
              <a:rPr lang="zh-CN" altLang="en-US" b="0" dirty="0">
                <a:solidFill>
                  <a:schemeClr val="tx1"/>
                </a:solidFill>
                <a:latin typeface="宋体" panose="02010600030101010101" pitchFamily="2" charset="-122"/>
                <a:ea typeface="宋体" panose="02010600030101010101" pitchFamily="2" charset="-122"/>
              </a:rPr>
              <a:t>次</a:t>
            </a:r>
            <a:r>
              <a:rPr lang="en-US" altLang="zh-CN" b="0" dirty="0">
                <a:solidFill>
                  <a:schemeClr val="tx1"/>
                </a:solidFill>
                <a:latin typeface="宋体" panose="02010600030101010101" pitchFamily="2" charset="-122"/>
                <a:ea typeface="宋体" panose="02010600030101010101" pitchFamily="2" charset="-122"/>
              </a:rPr>
              <a:t>/</a:t>
            </a:r>
            <a:r>
              <a:rPr lang="zh-CN" altLang="en-US" b="0" dirty="0">
                <a:solidFill>
                  <a:schemeClr val="tx1"/>
                </a:solidFill>
                <a:latin typeface="宋体" panose="02010600030101010101" pitchFamily="2" charset="-122"/>
                <a:ea typeface="宋体" panose="02010600030101010101" pitchFamily="2" charset="-122"/>
              </a:rPr>
              <a:t>秒</a:t>
            </a:r>
            <a:endParaRPr lang="en-US" altLang="zh-CN" b="0" dirty="0">
              <a:solidFill>
                <a:schemeClr val="tx1"/>
              </a:solidFill>
              <a:latin typeface="宋体" panose="02010600030101010101" pitchFamily="2" charset="-122"/>
              <a:ea typeface="宋体" panose="02010600030101010101" pitchFamily="2" charset="-122"/>
            </a:endParaRPr>
          </a:p>
          <a:p>
            <a:r>
              <a:rPr lang="zh-CN" altLang="en-US" b="0" dirty="0">
                <a:solidFill>
                  <a:schemeClr val="tx1"/>
                </a:solidFill>
                <a:latin typeface="宋体" panose="02010600030101010101" pitchFamily="2" charset="-122"/>
                <a:ea typeface="宋体" panose="02010600030101010101" pitchFamily="2" charset="-122"/>
              </a:rPr>
              <a:t>固态继电器</a:t>
            </a:r>
            <a:endParaRPr lang="en-US" b="0" dirty="0">
              <a:solidFill>
                <a:schemeClr val="tx1"/>
              </a:solidFill>
              <a:latin typeface="宋体" panose="02010600030101010101" pitchFamily="2" charset="-122"/>
              <a:ea typeface="宋体" panose="02010600030101010101" pitchFamily="2" charset="-122"/>
            </a:endParaRPr>
          </a:p>
          <a:p>
            <a:endParaRPr lang="en-US" b="0" dirty="0">
              <a:latin typeface="宋体" panose="02010600030101010101" pitchFamily="2" charset="-122"/>
              <a:ea typeface="宋体" panose="02010600030101010101" pitchFamily="2" charset="-122"/>
            </a:endParaRPr>
          </a:p>
          <a:p>
            <a:endParaRPr lang="en-US" dirty="0"/>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217</a:t>
            </a:fld>
            <a:endParaRPr lang="en-US" altLang="zh-CN" b="1">
              <a:solidFill>
                <a:srgbClr val="FFFFFF"/>
              </a:solidFill>
            </a:endParaRPr>
          </a:p>
        </p:txBody>
      </p:sp>
    </p:spTree>
    <p:extLst>
      <p:ext uri="{BB962C8B-B14F-4D97-AF65-F5344CB8AC3E}">
        <p14:creationId xmlns:p14="http://schemas.microsoft.com/office/powerpoint/2010/main" val="3525791987"/>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继电器作用</a:t>
            </a:r>
            <a:endParaRPr lang="zh-CN" altLang="en-US" dirty="0"/>
          </a:p>
        </p:txBody>
      </p:sp>
      <p:sp>
        <p:nvSpPr>
          <p:cNvPr id="3" name="内容占位符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扩大控制范围：按触点组的不同形式，同时换接、开断、接通多路电路。</a:t>
            </a:r>
            <a:endParaRPr lang="en-US" altLang="zh-CN" sz="2400" b="0" dirty="0">
              <a:solidFill>
                <a:schemeClr val="tx1"/>
              </a:solidFill>
              <a:latin typeface="宋体" pitchFamily="2" charset="-122"/>
              <a:ea typeface="宋体" pitchFamily="2" charset="-122"/>
            </a:endParaRPr>
          </a:p>
          <a:p>
            <a:r>
              <a:rPr lang="zh-CN" altLang="en-US" sz="2400" b="0" dirty="0">
                <a:solidFill>
                  <a:schemeClr val="tx1"/>
                </a:solidFill>
                <a:latin typeface="宋体" pitchFamily="2" charset="-122"/>
                <a:ea typeface="宋体" pitchFamily="2" charset="-122"/>
              </a:rPr>
              <a:t>放大：用一个很微小的控制量，可以控制高电压、大电流、大功率的电路。</a:t>
            </a:r>
            <a:endParaRPr lang="en-US" altLang="zh-CN" sz="2400" b="0" dirty="0">
              <a:solidFill>
                <a:schemeClr val="tx1"/>
              </a:solidFill>
              <a:latin typeface="宋体" pitchFamily="2" charset="-122"/>
              <a:ea typeface="宋体" pitchFamily="2" charset="-122"/>
            </a:endParaRPr>
          </a:p>
          <a:p>
            <a:r>
              <a:rPr lang="zh-CN" altLang="en-US" sz="2400" b="0" dirty="0">
                <a:solidFill>
                  <a:schemeClr val="tx1"/>
                </a:solidFill>
                <a:latin typeface="宋体" pitchFamily="2" charset="-122"/>
                <a:ea typeface="宋体" pitchFamily="2" charset="-122"/>
              </a:rPr>
              <a:t>隔离</a:t>
            </a:r>
            <a:endParaRPr lang="en-US" altLang="zh-CN" sz="2400" b="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218</a:t>
            </a:fld>
            <a:endParaRPr lang="en-US" altLang="zh-CN" b="1">
              <a:solidFill>
                <a:srgbClr val="FFFFFF"/>
              </a:solidFill>
            </a:endParaRPr>
          </a:p>
        </p:txBody>
      </p:sp>
    </p:spTree>
    <p:extLst>
      <p:ext uri="{BB962C8B-B14F-4D97-AF65-F5344CB8AC3E}">
        <p14:creationId xmlns:p14="http://schemas.microsoft.com/office/powerpoint/2010/main" val="3955075960"/>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电磁继电器</a:t>
            </a:r>
            <a:endParaRPr lang="zh-CN" altLang="en-US" dirty="0"/>
          </a:p>
        </p:txBody>
      </p:sp>
      <p:sp>
        <p:nvSpPr>
          <p:cNvPr id="3" name="内容占位符 2"/>
          <p:cNvSpPr>
            <a:spLocks noGrp="1"/>
          </p:cNvSpPr>
          <p:nvPr>
            <p:ph idx="1"/>
          </p:nvPr>
        </p:nvSpPr>
        <p:spPr/>
        <p:txBody>
          <a:bodyPr/>
          <a:lstStyle/>
          <a:p>
            <a:r>
              <a:rPr lang="zh-CN" altLang="en-US" b="0" dirty="0">
                <a:latin typeface="宋体" panose="02010600030101010101" pitchFamily="2" charset="-122"/>
                <a:ea typeface="宋体" panose="02010600030101010101" pitchFamily="2" charset="-122"/>
              </a:rPr>
              <a:t>电磁继电器原理</a:t>
            </a:r>
            <a:endParaRPr lang="en-US" altLang="zh-CN" b="0" dirty="0">
              <a:latin typeface="宋体" panose="02010600030101010101" pitchFamily="2" charset="-122"/>
              <a:ea typeface="宋体" panose="02010600030101010101" pitchFamily="2" charset="-122"/>
            </a:endParaRPr>
          </a:p>
          <a:p>
            <a:r>
              <a:rPr lang="zh-CN" altLang="en-US" b="0" dirty="0">
                <a:latin typeface="宋体" panose="02010600030101010101" pitchFamily="2" charset="-122"/>
                <a:ea typeface="宋体" panose="02010600030101010101" pitchFamily="2" charset="-122"/>
              </a:rPr>
              <a:t>电磁继电器分类</a:t>
            </a:r>
            <a:endParaRPr lang="en-US" altLang="zh-CN" b="0" dirty="0">
              <a:latin typeface="宋体" panose="02010600030101010101" pitchFamily="2" charset="-122"/>
              <a:ea typeface="宋体" panose="02010600030101010101" pitchFamily="2" charset="-122"/>
            </a:endParaRPr>
          </a:p>
          <a:p>
            <a:r>
              <a:rPr lang="zh-CN" altLang="en-US" b="0" dirty="0">
                <a:latin typeface="宋体" panose="02010600030101010101" pitchFamily="2" charset="-122"/>
                <a:ea typeface="宋体" panose="02010600030101010101" pitchFamily="2" charset="-122"/>
              </a:rPr>
              <a:t>电磁继电器驱动及保护</a:t>
            </a:r>
            <a:endParaRPr lang="en-US" altLang="zh-CN" b="0" dirty="0">
              <a:latin typeface="宋体" panose="02010600030101010101" pitchFamily="2" charset="-122"/>
              <a:ea typeface="宋体" panose="02010600030101010101" pitchFamily="2" charset="-122"/>
            </a:endParaRPr>
          </a:p>
          <a:p>
            <a:r>
              <a:rPr lang="zh-CN" altLang="en-US" b="0" dirty="0">
                <a:latin typeface="宋体" panose="02010600030101010101" pitchFamily="2" charset="-122"/>
                <a:ea typeface="宋体" panose="02010600030101010101" pitchFamily="2" charset="-122"/>
              </a:rPr>
              <a:t>电磁继电器触电灭弧保护</a:t>
            </a:r>
            <a:endParaRPr lang="en-US" altLang="zh-CN" b="0" dirty="0">
              <a:latin typeface="宋体" panose="02010600030101010101" pitchFamily="2" charset="-122"/>
              <a:ea typeface="宋体" panose="02010600030101010101" pitchFamily="2" charset="-122"/>
            </a:endParaRPr>
          </a:p>
          <a:p>
            <a:r>
              <a:rPr lang="zh-CN" altLang="en-US" b="0" dirty="0">
                <a:latin typeface="宋体" panose="02010600030101010101" pitchFamily="2" charset="-122"/>
                <a:ea typeface="宋体" panose="02010600030101010101" pitchFamily="2" charset="-122"/>
              </a:rPr>
              <a:t>电磁继电器动作频率：</a:t>
            </a:r>
            <a:r>
              <a:rPr lang="zh-CN" altLang="en-US" b="0" dirty="0">
                <a:solidFill>
                  <a:schemeClr val="tx1"/>
                </a:solidFill>
                <a:latin typeface="宋体" panose="02010600030101010101" pitchFamily="2" charset="-122"/>
                <a:ea typeface="宋体" panose="02010600030101010101" pitchFamily="2" charset="-122"/>
              </a:rPr>
              <a:t> ≤</a:t>
            </a:r>
            <a:r>
              <a:rPr lang="en-US" altLang="zh-CN" b="0" dirty="0">
                <a:solidFill>
                  <a:schemeClr val="tx1"/>
                </a:solidFill>
                <a:latin typeface="宋体" panose="02010600030101010101" pitchFamily="2" charset="-122"/>
                <a:ea typeface="宋体" panose="02010600030101010101" pitchFamily="2" charset="-122"/>
              </a:rPr>
              <a:t>5</a:t>
            </a:r>
            <a:r>
              <a:rPr lang="zh-CN" altLang="en-US" b="0" dirty="0">
                <a:solidFill>
                  <a:schemeClr val="tx1"/>
                </a:solidFill>
                <a:latin typeface="宋体" panose="02010600030101010101" pitchFamily="2" charset="-122"/>
                <a:ea typeface="宋体" panose="02010600030101010101" pitchFamily="2" charset="-122"/>
              </a:rPr>
              <a:t>次</a:t>
            </a:r>
            <a:r>
              <a:rPr lang="en-US" altLang="zh-CN" b="0" dirty="0">
                <a:solidFill>
                  <a:schemeClr val="tx1"/>
                </a:solidFill>
                <a:latin typeface="宋体" panose="02010600030101010101" pitchFamily="2" charset="-122"/>
                <a:ea typeface="宋体" panose="02010600030101010101" pitchFamily="2" charset="-122"/>
              </a:rPr>
              <a:t>/</a:t>
            </a:r>
            <a:r>
              <a:rPr lang="zh-CN" altLang="en-US" b="0" dirty="0">
                <a:solidFill>
                  <a:schemeClr val="tx1"/>
                </a:solidFill>
                <a:latin typeface="宋体" panose="02010600030101010101" pitchFamily="2" charset="-122"/>
                <a:ea typeface="宋体" panose="02010600030101010101" pitchFamily="2" charset="-122"/>
              </a:rPr>
              <a:t>秒</a:t>
            </a:r>
            <a:endParaRPr lang="en-US" altLang="zh-CN" b="0" dirty="0">
              <a:solidFill>
                <a:schemeClr val="tx1"/>
              </a:solidFill>
              <a:latin typeface="宋体" panose="02010600030101010101" pitchFamily="2" charset="-122"/>
              <a:ea typeface="宋体" panose="02010600030101010101" pitchFamily="2" charset="-122"/>
            </a:endParaRPr>
          </a:p>
          <a:p>
            <a:r>
              <a:rPr lang="zh-CN" altLang="en-US" b="0" dirty="0">
                <a:solidFill>
                  <a:schemeClr val="tx1"/>
                </a:solidFill>
                <a:latin typeface="宋体" panose="02010600030101010101" pitchFamily="2" charset="-122"/>
                <a:ea typeface="宋体" panose="02010600030101010101" pitchFamily="2" charset="-122"/>
              </a:rPr>
              <a:t>触点电流、耐压</a:t>
            </a:r>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219</a:t>
            </a:fld>
            <a:endParaRPr lang="en-US" altLang="zh-CN" b="1">
              <a:solidFill>
                <a:srgbClr val="FFFFFF"/>
              </a:solidFill>
            </a:endParaRPr>
          </a:p>
        </p:txBody>
      </p:sp>
    </p:spTree>
    <p:extLst>
      <p:ext uri="{BB962C8B-B14F-4D97-AF65-F5344CB8AC3E}">
        <p14:creationId xmlns:p14="http://schemas.microsoft.com/office/powerpoint/2010/main" val="261415668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3F4E3059-F8A9-4ABD-B1C7-D86601435527}"/>
              </a:ext>
            </a:extLst>
          </p:cNvPr>
          <p:cNvSpPr>
            <a:spLocks noGrp="1" noChangeArrowheads="1"/>
          </p:cNvSpPr>
          <p:nvPr>
            <p:ph type="title"/>
          </p:nvPr>
        </p:nvSpPr>
        <p:spPr/>
        <p:txBody>
          <a:bodyPr/>
          <a:lstStyle/>
          <a:p>
            <a:r>
              <a:rPr lang="zh-CN" altLang="en-US">
                <a:latin typeface="楷体" panose="02010609060101010101" pitchFamily="49" charset="-122"/>
                <a:ea typeface="楷体" panose="02010609060101010101" pitchFamily="49" charset="-122"/>
              </a:rPr>
              <a:t>接口技术</a:t>
            </a:r>
            <a:endParaRPr lang="zh-CN" altLang="en-US"/>
          </a:p>
        </p:txBody>
      </p:sp>
      <p:sp>
        <p:nvSpPr>
          <p:cNvPr id="26627" name="内容占位符 2">
            <a:extLst>
              <a:ext uri="{FF2B5EF4-FFF2-40B4-BE49-F238E27FC236}">
                <a16:creationId xmlns:a16="http://schemas.microsoft.com/office/drawing/2014/main" id="{BC5DA46B-97C5-4AFB-B1B5-D18935E146D5}"/>
              </a:ext>
            </a:extLst>
          </p:cNvPr>
          <p:cNvSpPr>
            <a:spLocks noGrp="1" noChangeArrowheads="1"/>
          </p:cNvSpPr>
          <p:nvPr>
            <p:ph idx="1"/>
          </p:nvPr>
        </p:nvSpPr>
        <p:spPr>
          <a:xfrm>
            <a:off x="1703388" y="2017713"/>
            <a:ext cx="8775700" cy="4114800"/>
          </a:xfrm>
        </p:spPr>
        <p:txBody>
          <a:bodyPr/>
          <a:lstStyle/>
          <a:p>
            <a:r>
              <a:rPr lang="zh-CN" altLang="en-US" sz="2400" b="0" dirty="0">
                <a:solidFill>
                  <a:srgbClr val="9900CC"/>
                </a:solidFill>
                <a:latin typeface="楷体" panose="02010609060101010101" pitchFamily="49" charset="-122"/>
                <a:ea typeface="楷体" panose="02010609060101010101" pitchFamily="49" charset="-122"/>
              </a:rPr>
              <a:t>电磁继电器</a:t>
            </a:r>
            <a:r>
              <a:rPr lang="zh-CN" altLang="en-US" sz="2400" b="0" dirty="0">
                <a:latin typeface="楷体" panose="02010609060101010101" pitchFamily="49" charset="-122"/>
                <a:ea typeface="楷体" panose="02010609060101010101" pitchFamily="49" charset="-122"/>
              </a:rPr>
              <a:t>（动作频率： ≤</a:t>
            </a:r>
            <a:r>
              <a:rPr lang="en-US" altLang="zh-CN" sz="2400" b="0" dirty="0">
                <a:latin typeface="楷体" panose="02010609060101010101" pitchFamily="49" charset="-122"/>
                <a:ea typeface="楷体" panose="02010609060101010101" pitchFamily="49" charset="-122"/>
              </a:rPr>
              <a:t>5</a:t>
            </a:r>
            <a:r>
              <a:rPr lang="zh-CN" altLang="en-US" sz="2400" b="0" dirty="0">
                <a:latin typeface="楷体" panose="02010609060101010101" pitchFamily="49" charset="-122"/>
                <a:ea typeface="楷体" panose="02010609060101010101" pitchFamily="49" charset="-122"/>
              </a:rPr>
              <a:t>次</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秒、驱动及保护（保护二极管、灭弧））</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p>
          <a:p>
            <a:r>
              <a:rPr lang="zh-CN" altLang="en-US" sz="2400" b="0" dirty="0">
                <a:solidFill>
                  <a:srgbClr val="9900CC"/>
                </a:solidFill>
                <a:latin typeface="楷体" panose="02010609060101010101" pitchFamily="49" charset="-122"/>
                <a:ea typeface="楷体" panose="02010609060101010101" pitchFamily="49" charset="-122"/>
              </a:rPr>
              <a:t>固态继电器</a:t>
            </a:r>
            <a:r>
              <a:rPr lang="zh-CN" altLang="en-US" sz="2400" b="0" dirty="0">
                <a:latin typeface="楷体" panose="02010609060101010101" pitchFamily="49" charset="-122"/>
                <a:ea typeface="楷体" panose="02010609060101010101" pitchFamily="49" charset="-122"/>
              </a:rPr>
              <a:t>（输入、隔离、输出、保护、类型）</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endParaRPr lang="zh-CN" altLang="en-US" sz="2400" b="0" dirty="0">
              <a:latin typeface="楷体" panose="02010609060101010101" pitchFamily="49" charset="-122"/>
              <a:ea typeface="楷体" panose="02010609060101010101" pitchFamily="49" charset="-122"/>
            </a:endParaRPr>
          </a:p>
          <a:p>
            <a:r>
              <a:rPr lang="zh-CN" altLang="en-US" sz="2400" b="0" dirty="0">
                <a:solidFill>
                  <a:srgbClr val="9900CC"/>
                </a:solidFill>
                <a:latin typeface="楷体" panose="02010609060101010101" pitchFamily="49" charset="-122"/>
                <a:ea typeface="楷体" panose="02010609060101010101" pitchFamily="49" charset="-122"/>
              </a:rPr>
              <a:t>步进电机</a:t>
            </a:r>
            <a:r>
              <a:rPr lang="zh-CN" altLang="en-US" sz="2400" b="0" dirty="0">
                <a:latin typeface="楷体" panose="02010609060101010101" pitchFamily="49" charset="-122"/>
                <a:ea typeface="楷体" panose="02010609060101010101" pitchFamily="49" charset="-122"/>
              </a:rPr>
              <a:t>（时序（单四拍、双四拍、</a:t>
            </a:r>
            <a:r>
              <a:rPr lang="zh-CN" altLang="en-US" sz="2400" b="0" dirty="0">
                <a:solidFill>
                  <a:srgbClr val="FF0000"/>
                </a:solidFill>
                <a:latin typeface="楷体" panose="02010609060101010101" pitchFamily="49" charset="-122"/>
                <a:ea typeface="楷体" panose="02010609060101010101" pitchFamily="49" charset="-122"/>
              </a:rPr>
              <a:t>八拍</a:t>
            </a:r>
            <a:r>
              <a:rPr lang="zh-CN" altLang="en-US" sz="2400" b="0" dirty="0">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失步</a:t>
            </a:r>
            <a:r>
              <a:rPr lang="zh-CN" altLang="en-US" sz="2400" b="0" dirty="0">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注意事项</a:t>
            </a:r>
            <a:r>
              <a:rPr lang="zh-CN" altLang="en-US" sz="2400" b="0" dirty="0">
                <a:latin typeface="楷体" panose="02010609060101010101" pitchFamily="49" charset="-122"/>
                <a:ea typeface="楷体" panose="02010609060101010101" pitchFamily="49" charset="-122"/>
              </a:rPr>
              <a:t>（缓升缓降、齿轮间隙、皮带张紧））</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p>
          <a:p>
            <a:r>
              <a:rPr lang="en-US" altLang="zh-CN" sz="2400" b="0" dirty="0">
                <a:solidFill>
                  <a:srgbClr val="9900CC"/>
                </a:solidFill>
                <a:latin typeface="楷体" panose="02010609060101010101" pitchFamily="49" charset="-122"/>
                <a:ea typeface="楷体" panose="02010609060101010101" pitchFamily="49" charset="-122"/>
              </a:rPr>
              <a:t>BLDC</a:t>
            </a:r>
            <a:r>
              <a:rPr lang="zh-CN" altLang="en-US" sz="2400" b="0" dirty="0">
                <a:solidFill>
                  <a:srgbClr val="9900CC"/>
                </a:solidFill>
                <a:latin typeface="楷体" panose="02010609060101010101" pitchFamily="49" charset="-122"/>
                <a:ea typeface="楷体" panose="02010609060101010101" pitchFamily="49" charset="-122"/>
              </a:rPr>
              <a:t>马达</a:t>
            </a:r>
            <a:endParaRPr lang="en-US" altLang="zh-CN" sz="2400" b="0" dirty="0">
              <a:solidFill>
                <a:srgbClr val="9900CC"/>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en-US" altLang="zh-CN" sz="2400" b="0" dirty="0" err="1">
                <a:latin typeface="楷体" panose="02010609060101010101" pitchFamily="49" charset="-122"/>
                <a:ea typeface="楷体" panose="02010609060101010101" pitchFamily="49" charset="-122"/>
              </a:rPr>
              <a:t>Vm</a:t>
            </a:r>
            <a:r>
              <a:rPr lang="zh-CN" altLang="en-US" sz="2400" b="0" dirty="0">
                <a:latin typeface="楷体" panose="02010609060101010101" pitchFamily="49" charset="-122"/>
                <a:ea typeface="楷体" panose="02010609060101010101" pitchFamily="49" charset="-122"/>
              </a:rPr>
              <a:t>（电机动力电源）、</a:t>
            </a:r>
            <a:r>
              <a:rPr lang="en-US" altLang="zh-CN" sz="2400" b="0" dirty="0" err="1">
                <a:latin typeface="楷体" panose="02010609060101010101" pitchFamily="49" charset="-122"/>
                <a:ea typeface="楷体" panose="02010609060101010101" pitchFamily="49" charset="-122"/>
              </a:rPr>
              <a:t>Vp</a:t>
            </a:r>
            <a:r>
              <a:rPr lang="zh-CN" altLang="en-US" sz="2400" b="0" dirty="0">
                <a:latin typeface="楷体" panose="02010609060101010101" pitchFamily="49" charset="-122"/>
                <a:ea typeface="楷体" panose="02010609060101010101" pitchFamily="49" charset="-122"/>
              </a:rPr>
              <a:t>（电机控制电源）、</a:t>
            </a:r>
            <a:r>
              <a:rPr lang="en-US" altLang="zh-CN" sz="2400" b="0" dirty="0" err="1">
                <a:latin typeface="楷体" panose="02010609060101010101" pitchFamily="49" charset="-122"/>
                <a:ea typeface="楷体" panose="02010609060101010101" pitchFamily="49" charset="-122"/>
              </a:rPr>
              <a:t>Vsp</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PWW</a:t>
            </a:r>
            <a:r>
              <a:rPr lang="zh-CN" altLang="en-US" sz="2400" b="0" dirty="0">
                <a:latin typeface="楷体" panose="02010609060101010101" pitchFamily="49" charset="-122"/>
                <a:ea typeface="楷体" panose="02010609060101010101" pitchFamily="49" charset="-122"/>
              </a:rPr>
              <a:t>占空比调速、频率）、</a:t>
            </a:r>
            <a:r>
              <a:rPr lang="en-US" altLang="zh-CN" sz="2400" b="0" dirty="0">
                <a:latin typeface="楷体" panose="02010609060101010101" pitchFamily="49" charset="-122"/>
                <a:ea typeface="楷体" panose="02010609060101010101" pitchFamily="49" charset="-122"/>
              </a:rPr>
              <a:t>FG</a:t>
            </a:r>
            <a:r>
              <a:rPr lang="zh-CN" altLang="en-US" sz="2400" b="0" dirty="0">
                <a:latin typeface="楷体" panose="02010609060101010101" pitchFamily="49" charset="-122"/>
                <a:ea typeface="楷体" panose="02010609060101010101" pitchFamily="49" charset="-122"/>
              </a:rPr>
              <a:t>（转速脉冲，</a:t>
            </a:r>
            <a:r>
              <a:rPr lang="en-US" altLang="zh-CN" sz="2400" b="0" dirty="0">
                <a:latin typeface="楷体" panose="02010609060101010101" pitchFamily="49" charset="-122"/>
                <a:ea typeface="楷体" panose="02010609060101010101" pitchFamily="49" charset="-122"/>
              </a:rPr>
              <a:t>n</a:t>
            </a:r>
            <a:r>
              <a:rPr lang="zh-CN" altLang="en-US" sz="2400" b="0" dirty="0">
                <a:latin typeface="楷体" panose="02010609060101010101" pitchFamily="49" charset="-122"/>
                <a:ea typeface="楷体" panose="02010609060101010101" pitchFamily="49" charset="-122"/>
              </a:rPr>
              <a:t>个</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转）</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p>
          <a:p>
            <a:pPr>
              <a:buFont typeface="Wingdings" panose="05000000000000000000" pitchFamily="2" charset="2"/>
              <a:buNone/>
            </a:pPr>
            <a:r>
              <a:rPr lang="zh-CN" altLang="en-US" sz="2400" b="0" dirty="0">
                <a:solidFill>
                  <a:srgbClr val="FF0000"/>
                </a:solidFill>
                <a:latin typeface="楷体" panose="02010609060101010101" pitchFamily="49" charset="-122"/>
                <a:ea typeface="楷体" panose="02010609060101010101" pitchFamily="49" charset="-122"/>
              </a:rPr>
              <a:t>   加载时序</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 </a:t>
            </a:r>
            <a:r>
              <a:rPr lang="en-US" altLang="zh-CN" sz="2400" b="0" dirty="0" err="1">
                <a:latin typeface="楷体" panose="02010609060101010101" pitchFamily="49" charset="-122"/>
                <a:ea typeface="楷体" panose="02010609060101010101" pitchFamily="49" charset="-122"/>
              </a:rPr>
              <a:t>Vp</a:t>
            </a:r>
            <a:r>
              <a:rPr lang="zh-CN" altLang="en-US" sz="2400" b="0" dirty="0">
                <a:latin typeface="楷体" panose="02010609060101010101" pitchFamily="49" charset="-122"/>
                <a:ea typeface="楷体" panose="02010609060101010101" pitchFamily="49" charset="-122"/>
              </a:rPr>
              <a:t>加载</a:t>
            </a:r>
            <a:r>
              <a:rPr lang="en-US" altLang="zh-CN" sz="2400" b="0" dirty="0">
                <a:latin typeface="楷体" panose="02010609060101010101" pitchFamily="49" charset="-122"/>
                <a:ea typeface="楷体" panose="02010609060101010101" pitchFamily="49" charset="-122"/>
              </a:rPr>
              <a:t>→ </a:t>
            </a:r>
            <a:r>
              <a:rPr lang="en-US" altLang="zh-CN" sz="2400" b="0" dirty="0" err="1">
                <a:latin typeface="楷体" panose="02010609060101010101" pitchFamily="49" charset="-122"/>
                <a:ea typeface="楷体" panose="02010609060101010101" pitchFamily="49" charset="-122"/>
              </a:rPr>
              <a:t>Vm</a:t>
            </a:r>
            <a:r>
              <a:rPr lang="zh-CN" altLang="en-US" sz="2400" b="0" dirty="0">
                <a:latin typeface="楷体" panose="02010609060101010101" pitchFamily="49" charset="-122"/>
                <a:ea typeface="楷体" panose="02010609060101010101" pitchFamily="49" charset="-122"/>
              </a:rPr>
              <a:t>加载</a:t>
            </a:r>
            <a:r>
              <a:rPr lang="en-US" altLang="zh-CN" sz="2400" b="0" dirty="0">
                <a:latin typeface="楷体" panose="02010609060101010101" pitchFamily="49" charset="-122"/>
                <a:ea typeface="楷体" panose="02010609060101010101" pitchFamily="49" charset="-122"/>
              </a:rPr>
              <a:t>→ </a:t>
            </a:r>
            <a:r>
              <a:rPr lang="en-US" altLang="zh-CN" sz="2400" b="0" dirty="0" err="1">
                <a:latin typeface="楷体" panose="02010609060101010101" pitchFamily="49" charset="-122"/>
                <a:ea typeface="楷体" panose="02010609060101010101" pitchFamily="49" charset="-122"/>
              </a:rPr>
              <a:t>Vsp</a:t>
            </a:r>
            <a:r>
              <a:rPr lang="zh-CN" altLang="en-US" sz="2400" b="0" dirty="0">
                <a:latin typeface="楷体" panose="02010609060101010101" pitchFamily="49" charset="-122"/>
                <a:ea typeface="楷体" panose="02010609060101010101" pitchFamily="49" charset="-122"/>
              </a:rPr>
              <a:t>加载  </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zh-CN" altLang="en-US" sz="2400" b="0" dirty="0">
                <a:solidFill>
                  <a:srgbClr val="FF0000"/>
                </a:solidFill>
                <a:latin typeface="楷体" panose="02010609060101010101" pitchFamily="49" charset="-122"/>
                <a:ea typeface="楷体" panose="02010609060101010101" pitchFamily="49" charset="-122"/>
              </a:rPr>
              <a:t>卸载时序</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 </a:t>
            </a:r>
            <a:r>
              <a:rPr lang="en-US" altLang="zh-CN" sz="2400" b="0" dirty="0" err="1">
                <a:latin typeface="楷体" panose="02010609060101010101" pitchFamily="49" charset="-122"/>
                <a:ea typeface="楷体" panose="02010609060101010101" pitchFamily="49" charset="-122"/>
              </a:rPr>
              <a:t>Vsp</a:t>
            </a:r>
            <a:r>
              <a:rPr lang="zh-CN" altLang="en-US" sz="2400" b="0" dirty="0">
                <a:latin typeface="楷体" panose="02010609060101010101" pitchFamily="49" charset="-122"/>
                <a:ea typeface="楷体" panose="02010609060101010101" pitchFamily="49" charset="-122"/>
              </a:rPr>
              <a:t>卸载</a:t>
            </a:r>
            <a:r>
              <a:rPr lang="en-US" altLang="zh-CN" sz="2400" b="0" dirty="0">
                <a:latin typeface="楷体" panose="02010609060101010101" pitchFamily="49" charset="-122"/>
                <a:ea typeface="楷体" panose="02010609060101010101" pitchFamily="49" charset="-122"/>
              </a:rPr>
              <a:t>→ </a:t>
            </a:r>
            <a:r>
              <a:rPr lang="en-US" altLang="zh-CN" sz="2400" b="0" dirty="0" err="1">
                <a:latin typeface="楷体" panose="02010609060101010101" pitchFamily="49" charset="-122"/>
                <a:ea typeface="楷体" panose="02010609060101010101" pitchFamily="49" charset="-122"/>
              </a:rPr>
              <a:t>Vm</a:t>
            </a:r>
            <a:r>
              <a:rPr lang="zh-CN" altLang="en-US" sz="2400" b="0" dirty="0">
                <a:latin typeface="楷体" panose="02010609060101010101" pitchFamily="49" charset="-122"/>
                <a:ea typeface="楷体" panose="02010609060101010101" pitchFamily="49" charset="-122"/>
              </a:rPr>
              <a:t>卸载</a:t>
            </a:r>
            <a:r>
              <a:rPr lang="en-US" altLang="zh-CN" sz="2400" b="0" dirty="0">
                <a:latin typeface="楷体" panose="02010609060101010101" pitchFamily="49" charset="-122"/>
                <a:ea typeface="楷体" panose="02010609060101010101" pitchFamily="49" charset="-122"/>
              </a:rPr>
              <a:t>→ </a:t>
            </a:r>
            <a:r>
              <a:rPr lang="en-US" altLang="zh-CN" sz="2400" b="0" dirty="0" err="1">
                <a:latin typeface="楷体" panose="02010609060101010101" pitchFamily="49" charset="-122"/>
                <a:ea typeface="楷体" panose="02010609060101010101" pitchFamily="49" charset="-122"/>
              </a:rPr>
              <a:t>Vp</a:t>
            </a:r>
            <a:r>
              <a:rPr lang="zh-CN" altLang="en-US" sz="2400" b="0" dirty="0">
                <a:latin typeface="楷体" panose="02010609060101010101" pitchFamily="49" charset="-122"/>
                <a:ea typeface="楷体" panose="02010609060101010101" pitchFamily="49" charset="-122"/>
              </a:rPr>
              <a:t>卸载</a:t>
            </a:r>
            <a:endParaRPr lang="zh-CN" altLang="en-US" dirty="0"/>
          </a:p>
        </p:txBody>
      </p:sp>
      <p:sp>
        <p:nvSpPr>
          <p:cNvPr id="26628" name="灯片编号占位符 3">
            <a:extLst>
              <a:ext uri="{FF2B5EF4-FFF2-40B4-BE49-F238E27FC236}">
                <a16:creationId xmlns:a16="http://schemas.microsoft.com/office/drawing/2014/main" id="{B0342E19-D6BC-43E9-8D96-49A13374FFC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A1DE55DB-C90E-4D63-94DA-845F6AE058A9}"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22</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53770357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电磁继电器原理</a:t>
            </a:r>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220</a:t>
            </a:fld>
            <a:endParaRPr lang="en-US" altLang="zh-CN" b="1">
              <a:solidFill>
                <a:srgbClr val="FFFFFF"/>
              </a:solidFill>
            </a:endParaRPr>
          </a:p>
        </p:txBody>
      </p:sp>
      <p:pic>
        <p:nvPicPr>
          <p:cNvPr id="7" name="Picture 2"/>
          <p:cNvPicPr>
            <a:picLocks noGrp="1" noChangeAspect="1" noChangeArrowheads="1"/>
          </p:cNvPicPr>
          <p:nvPr>
            <p:ph idx="1"/>
          </p:nvPr>
        </p:nvPicPr>
        <p:blipFill>
          <a:blip r:embed="rId2" cstate="print"/>
          <a:srcRect/>
          <a:stretch>
            <a:fillRect/>
          </a:stretch>
        </p:blipFill>
        <p:spPr bwMode="auto">
          <a:xfrm>
            <a:off x="6672065" y="1268761"/>
            <a:ext cx="2687285" cy="2214305"/>
          </a:xfrm>
          <a:prstGeom prst="rect">
            <a:avLst/>
          </a:prstGeom>
          <a:noFill/>
          <a:ln w="9525">
            <a:noFill/>
            <a:miter lim="800000"/>
            <a:headEnd/>
            <a:tailEnd/>
          </a:ln>
        </p:spPr>
      </p:pic>
      <p:pic>
        <p:nvPicPr>
          <p:cNvPr id="8" name="Picture 6"/>
          <p:cNvPicPr>
            <a:picLocks noChangeAspect="1"/>
          </p:cNvPicPr>
          <p:nvPr/>
        </p:nvPicPr>
        <p:blipFill>
          <a:blip r:embed="rId3" cstate="print"/>
          <a:stretch>
            <a:fillRect/>
          </a:stretch>
        </p:blipFill>
        <p:spPr bwMode="auto">
          <a:xfrm>
            <a:off x="2135560" y="1340768"/>
            <a:ext cx="3456384" cy="3556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5336221"/>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电磁继电器分类</a:t>
            </a:r>
            <a:endParaRPr lang="zh-CN" altLang="en-US" dirty="0"/>
          </a:p>
        </p:txBody>
      </p:sp>
      <p:sp>
        <p:nvSpPr>
          <p:cNvPr id="3" name="内容占位符 2"/>
          <p:cNvSpPr>
            <a:spLocks noGrp="1"/>
          </p:cNvSpPr>
          <p:nvPr>
            <p:ph idx="1"/>
          </p:nvPr>
        </p:nvSpPr>
        <p:spPr/>
        <p:txBody>
          <a:bodyPr/>
          <a:lstStyle/>
          <a:p>
            <a:r>
              <a:rPr lang="zh-CN" altLang="en-US" sz="2800" b="0" dirty="0">
                <a:solidFill>
                  <a:schemeClr val="tx1"/>
                </a:solidFill>
                <a:latin typeface="宋体" pitchFamily="2" charset="-122"/>
                <a:ea typeface="宋体" pitchFamily="2" charset="-122"/>
              </a:rPr>
              <a:t>按工作原理和结构分为电磁，时间，固态，极化，磁保持，温度，平衡力，高频和其它。</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按触点负载分微功率，弱功率，中功率，强功率。</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按防护特征分为，密封，封闭，敞开</a:t>
            </a:r>
            <a:endParaRPr lang="en-US" altLang="zh-CN" sz="2800" b="0" dirty="0">
              <a:solidFill>
                <a:schemeClr val="tx1"/>
              </a:solidFill>
              <a:latin typeface="宋体" pitchFamily="2" charset="-122"/>
              <a:ea typeface="宋体" pitchFamily="2" charset="-122"/>
            </a:endParaRPr>
          </a:p>
          <a:p>
            <a:r>
              <a:rPr lang="zh-CN" altLang="en-US" sz="2800" b="0" dirty="0">
                <a:solidFill>
                  <a:schemeClr val="tx1"/>
                </a:solidFill>
                <a:latin typeface="宋体" pitchFamily="2" charset="-122"/>
                <a:ea typeface="宋体" pitchFamily="2" charset="-122"/>
              </a:rPr>
              <a:t>按触点形式分：单刀单掷、单刀双掷、双刀双掷</a:t>
            </a:r>
            <a:endParaRPr lang="en-US" altLang="zh-CN" sz="2800" b="0" dirty="0">
              <a:solidFill>
                <a:schemeClr val="tx1"/>
              </a:solidFill>
              <a:latin typeface="宋体" pitchFamily="2" charset="-122"/>
              <a:ea typeface="宋体" pitchFamily="2" charset="-122"/>
            </a:endParaRPr>
          </a:p>
          <a:p>
            <a:endParaRPr lang="zh-CN" altLang="en-US" sz="2800" dirty="0">
              <a:solidFill>
                <a:schemeClr val="tx1"/>
              </a:solidFill>
              <a:latin typeface="宋体" pitchFamily="2" charset="-122"/>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r>
              <a:rPr lang="en-US" altLang="zh-CN" b="1" dirty="0">
                <a:solidFill>
                  <a:srgbClr val="FFFFFF"/>
                </a:solidFill>
              </a:rPr>
              <a:t>80C51 </a:t>
            </a:r>
            <a:r>
              <a:rPr lang="zh-CN" altLang="en-US" b="1" dirty="0">
                <a:solidFill>
                  <a:srgbClr val="FFFFFF"/>
                </a:solidFill>
              </a:rPr>
              <a:t>时钟电路、工作时序、工作方式</a:t>
            </a: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221</a:t>
            </a:fld>
            <a:endParaRPr lang="en-US" altLang="zh-CN" b="1">
              <a:solidFill>
                <a:srgbClr val="FFFFFF"/>
              </a:solidFill>
            </a:endParaRPr>
          </a:p>
        </p:txBody>
      </p:sp>
    </p:spTree>
    <p:extLst>
      <p:ext uri="{BB962C8B-B14F-4D97-AF65-F5344CB8AC3E}">
        <p14:creationId xmlns:p14="http://schemas.microsoft.com/office/powerpoint/2010/main" val="4111816892"/>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电磁继电器驱动及保护</a:t>
            </a:r>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222</a:t>
            </a:fld>
            <a:endParaRPr lang="en-US" altLang="zh-CN" b="1">
              <a:solidFill>
                <a:srgbClr val="FFFFFF"/>
              </a:solidFill>
            </a:endParaRPr>
          </a:p>
        </p:txBody>
      </p:sp>
      <p:pic>
        <p:nvPicPr>
          <p:cNvPr id="7" name="Picture 3"/>
          <p:cNvPicPr>
            <a:picLocks noGrp="1" noChangeAspect="1" noChangeArrowheads="1"/>
          </p:cNvPicPr>
          <p:nvPr>
            <p:ph idx="1"/>
          </p:nvPr>
        </p:nvPicPr>
        <p:blipFill>
          <a:blip r:embed="rId2" cstate="print"/>
          <a:srcRect/>
          <a:stretch>
            <a:fillRect/>
          </a:stretch>
        </p:blipFill>
        <p:spPr bwMode="auto">
          <a:xfrm>
            <a:off x="3071664" y="1268760"/>
            <a:ext cx="5112568" cy="4775604"/>
          </a:xfrm>
          <a:prstGeom prst="rect">
            <a:avLst/>
          </a:prstGeom>
          <a:noFill/>
          <a:ln w="9525">
            <a:noFill/>
            <a:miter lim="800000"/>
            <a:headEnd/>
            <a:tailEnd/>
          </a:ln>
        </p:spPr>
      </p:pic>
    </p:spTree>
    <p:extLst>
      <p:ext uri="{BB962C8B-B14F-4D97-AF65-F5344CB8AC3E}">
        <p14:creationId xmlns:p14="http://schemas.microsoft.com/office/powerpoint/2010/main" val="4091133676"/>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电磁继电器触电灭弧保护</a:t>
            </a:r>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223</a:t>
            </a:fld>
            <a:endParaRPr lang="en-US" altLang="zh-CN" b="1">
              <a:solidFill>
                <a:srgbClr val="FFFFFF"/>
              </a:solidFill>
            </a:endParaRPr>
          </a:p>
        </p:txBody>
      </p:sp>
      <p:pic>
        <p:nvPicPr>
          <p:cNvPr id="7" name="Picture 4"/>
          <p:cNvPicPr>
            <a:picLocks noGrp="1" noChangeAspect="1" noChangeArrowheads="1"/>
          </p:cNvPicPr>
          <p:nvPr>
            <p:ph idx="1"/>
          </p:nvPr>
        </p:nvPicPr>
        <p:blipFill>
          <a:blip r:embed="rId2" cstate="print"/>
          <a:srcRect/>
          <a:stretch>
            <a:fillRect/>
          </a:stretch>
        </p:blipFill>
        <p:spPr bwMode="auto">
          <a:xfrm>
            <a:off x="3647728" y="2069677"/>
            <a:ext cx="4392488" cy="3040953"/>
          </a:xfrm>
          <a:prstGeom prst="rect">
            <a:avLst/>
          </a:prstGeom>
          <a:noFill/>
          <a:ln w="9525">
            <a:noFill/>
            <a:miter lim="800000"/>
            <a:headEnd/>
            <a:tailEnd/>
          </a:ln>
        </p:spPr>
      </p:pic>
    </p:spTree>
    <p:extLst>
      <p:ext uri="{BB962C8B-B14F-4D97-AF65-F5344CB8AC3E}">
        <p14:creationId xmlns:p14="http://schemas.microsoft.com/office/powerpoint/2010/main" val="3049857336"/>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anose="02010600030101010101" pitchFamily="2" charset="-122"/>
                <a:ea typeface="宋体" panose="02010600030101010101" pitchFamily="2" charset="-122"/>
              </a:rPr>
              <a:t>磁保持继电器</a:t>
            </a:r>
            <a:endParaRPr lang="zh-CN" altLang="en-US" dirty="0"/>
          </a:p>
        </p:txBody>
      </p:sp>
      <p:sp>
        <p:nvSpPr>
          <p:cNvPr id="3" name="内容占位符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磁保持继电器和其他电磁继电器作用一样。不同的是，磁保持继电器的常闭或常开状态完全是依赖永久磁钢的作用，其开关状态的转换是靠一定宽度的</a:t>
            </a:r>
            <a:r>
              <a:rPr lang="zh-CN" altLang="en-US" sz="2400" b="0" dirty="0">
                <a:solidFill>
                  <a:srgbClr val="FF0000"/>
                </a:solidFill>
                <a:latin typeface="宋体" pitchFamily="2" charset="-122"/>
                <a:ea typeface="宋体" pitchFamily="2" charset="-122"/>
              </a:rPr>
              <a:t>脉冲电信号</a:t>
            </a:r>
            <a:r>
              <a:rPr lang="zh-CN" altLang="en-US" sz="2400" b="0" dirty="0">
                <a:solidFill>
                  <a:schemeClr val="tx1"/>
                </a:solidFill>
                <a:latin typeface="宋体" pitchFamily="2" charset="-122"/>
                <a:ea typeface="宋体" pitchFamily="2" charset="-122"/>
              </a:rPr>
              <a:t>触发而完成的。</a:t>
            </a:r>
            <a:endParaRPr lang="en-US" altLang="zh-CN" sz="2400" b="0" dirty="0">
              <a:solidFill>
                <a:schemeClr val="tx1"/>
              </a:solidFill>
              <a:latin typeface="宋体" pitchFamily="2" charset="-122"/>
              <a:ea typeface="宋体" pitchFamily="2" charset="-122"/>
            </a:endParaRPr>
          </a:p>
          <a:p>
            <a:r>
              <a:rPr lang="zh-CN" altLang="en-US" sz="2400" b="0" dirty="0">
                <a:solidFill>
                  <a:schemeClr val="tx1"/>
                </a:solidFill>
                <a:latin typeface="宋体" pitchFamily="2" charset="-122"/>
                <a:ea typeface="宋体" pitchFamily="2" charset="-122"/>
              </a:rPr>
              <a:t>省电、性能稳定、体积小、承载能力大。</a:t>
            </a:r>
          </a:p>
          <a:p>
            <a:r>
              <a:rPr lang="zh-CN" altLang="en-US" sz="2400" b="0" dirty="0">
                <a:solidFill>
                  <a:schemeClr val="tx1"/>
                </a:solidFill>
                <a:latin typeface="宋体" pitchFamily="2" charset="-122"/>
                <a:ea typeface="宋体" pitchFamily="2" charset="-122"/>
              </a:rPr>
              <a:t>磁保持继电器分为单相和三相。市场上的磁保持继电器的触点转换电流最大可达</a:t>
            </a:r>
            <a:r>
              <a:rPr lang="en-US" altLang="zh-CN" sz="2400" b="0" dirty="0">
                <a:solidFill>
                  <a:schemeClr val="tx1"/>
                </a:solidFill>
                <a:latin typeface="宋体" pitchFamily="2" charset="-122"/>
                <a:ea typeface="宋体" pitchFamily="2" charset="-122"/>
              </a:rPr>
              <a:t>150A;</a:t>
            </a:r>
            <a:r>
              <a:rPr lang="zh-CN" altLang="en-US" sz="2400" b="0" dirty="0">
                <a:solidFill>
                  <a:schemeClr val="tx1"/>
                </a:solidFill>
                <a:latin typeface="宋体" pitchFamily="2" charset="-122"/>
                <a:ea typeface="宋体" pitchFamily="2" charset="-122"/>
              </a:rPr>
              <a:t>控制线圈电压分为</a:t>
            </a:r>
            <a:r>
              <a:rPr lang="en-US" altLang="zh-CN" sz="2400" b="0" dirty="0">
                <a:solidFill>
                  <a:schemeClr val="tx1"/>
                </a:solidFill>
                <a:latin typeface="宋体" pitchFamily="2" charset="-122"/>
                <a:ea typeface="宋体" pitchFamily="2" charset="-122"/>
              </a:rPr>
              <a:t>DC9V</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DC12V</a:t>
            </a:r>
            <a:r>
              <a:rPr lang="zh-CN" altLang="en-US" sz="2400" b="0" dirty="0">
                <a:solidFill>
                  <a:schemeClr val="tx1"/>
                </a:solidFill>
                <a:latin typeface="宋体" pitchFamily="2" charset="-122"/>
                <a:ea typeface="宋体" pitchFamily="2" charset="-122"/>
              </a:rPr>
              <a:t>等。</a:t>
            </a:r>
          </a:p>
          <a:p>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224</a:t>
            </a:fld>
            <a:endParaRPr lang="en-US" altLang="zh-CN" b="1">
              <a:solidFill>
                <a:srgbClr val="FFFFFF"/>
              </a:solidFill>
            </a:endParaRPr>
          </a:p>
        </p:txBody>
      </p:sp>
      <p:pic>
        <p:nvPicPr>
          <p:cNvPr id="7" name="Picture 2"/>
          <p:cNvPicPr>
            <a:picLocks noChangeAspect="1" noChangeArrowheads="1"/>
          </p:cNvPicPr>
          <p:nvPr/>
        </p:nvPicPr>
        <p:blipFill>
          <a:blip r:embed="rId2" cstate="print"/>
          <a:srcRect/>
          <a:stretch>
            <a:fillRect/>
          </a:stretch>
        </p:blipFill>
        <p:spPr bwMode="auto">
          <a:xfrm>
            <a:off x="3503712" y="3861048"/>
            <a:ext cx="4662518" cy="252028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921222"/>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固态继电器</a:t>
            </a:r>
            <a:endParaRPr lang="zh-CN" altLang="en-US" dirty="0"/>
          </a:p>
        </p:txBody>
      </p:sp>
      <p:sp>
        <p:nvSpPr>
          <p:cNvPr id="3" name="内容占位符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固态继电器</a:t>
            </a:r>
            <a:r>
              <a:rPr lang="en-US" altLang="zh-CN" sz="2400" b="0" dirty="0">
                <a:solidFill>
                  <a:schemeClr val="tx1"/>
                </a:solidFill>
                <a:latin typeface="宋体" pitchFamily="2" charset="-122"/>
                <a:ea typeface="宋体" pitchFamily="2" charset="-122"/>
              </a:rPr>
              <a:t>(Solid State Relay,</a:t>
            </a:r>
            <a:r>
              <a:rPr lang="zh-CN" altLang="en-US" sz="2400" b="0" dirty="0">
                <a:solidFill>
                  <a:schemeClr val="tx1"/>
                </a:solidFill>
                <a:latin typeface="宋体" pitchFamily="2" charset="-122"/>
                <a:ea typeface="宋体" pitchFamily="2" charset="-122"/>
              </a:rPr>
              <a:t>缩写</a:t>
            </a:r>
            <a:r>
              <a:rPr lang="en-US" altLang="zh-CN" sz="2400" b="0" dirty="0">
                <a:solidFill>
                  <a:schemeClr val="tx1"/>
                </a:solidFill>
                <a:latin typeface="宋体" pitchFamily="2" charset="-122"/>
                <a:ea typeface="宋体" pitchFamily="2" charset="-122"/>
              </a:rPr>
              <a:t>SSR)</a:t>
            </a:r>
            <a:r>
              <a:rPr lang="zh-CN" altLang="en-US" sz="2400" b="0" dirty="0">
                <a:solidFill>
                  <a:schemeClr val="tx1"/>
                </a:solidFill>
                <a:latin typeface="宋体" pitchFamily="2" charset="-122"/>
                <a:ea typeface="宋体" pitchFamily="2" charset="-122"/>
              </a:rPr>
              <a:t>，是由微电子电路，分立电子器件，电力电子功率器件组成的无触点开关。控制端与负载端的隔离用光电耦合或脉冲信号。固态继电器的输入端用微小的控制信号，达到直接驱动大</a:t>
            </a:r>
            <a:r>
              <a:rPr lang="zh-CN" altLang="en-US" sz="2400" b="0" u="sng" dirty="0">
                <a:solidFill>
                  <a:schemeClr val="tx1"/>
                </a:solidFill>
                <a:latin typeface="宋体" pitchFamily="2" charset="-122"/>
                <a:ea typeface="宋体" pitchFamily="2" charset="-122"/>
              </a:rPr>
              <a:t>电流</a:t>
            </a:r>
            <a:r>
              <a:rPr lang="zh-CN" altLang="en-US" sz="2400" b="0" dirty="0">
                <a:solidFill>
                  <a:schemeClr val="tx1"/>
                </a:solidFill>
                <a:latin typeface="宋体" pitchFamily="2" charset="-122"/>
                <a:ea typeface="宋体" pitchFamily="2" charset="-122"/>
              </a:rPr>
              <a:t>负载。</a:t>
            </a:r>
            <a:endParaRPr lang="en-US" altLang="zh-CN" sz="2400" b="0" dirty="0">
              <a:solidFill>
                <a:schemeClr val="tx1"/>
              </a:solidFill>
              <a:latin typeface="宋体" pitchFamily="2" charset="-122"/>
              <a:ea typeface="宋体" pitchFamily="2" charset="-122"/>
            </a:endParaRPr>
          </a:p>
          <a:p>
            <a:r>
              <a:rPr lang="zh-CN" altLang="en-US" sz="2400" b="0" dirty="0">
                <a:solidFill>
                  <a:srgbClr val="FF0000"/>
                </a:solidFill>
                <a:latin typeface="宋体" pitchFamily="2" charset="-122"/>
                <a:ea typeface="宋体" pitchFamily="2" charset="-122"/>
              </a:rPr>
              <a:t>耐振耐机械冲击</a:t>
            </a:r>
            <a:r>
              <a:rPr lang="zh-CN" altLang="en-US" sz="2400" b="0" dirty="0">
                <a:solidFill>
                  <a:schemeClr val="tx1"/>
                </a:solidFill>
                <a:latin typeface="宋体" pitchFamily="2" charset="-122"/>
                <a:ea typeface="宋体" pitchFamily="2" charset="-122"/>
              </a:rPr>
              <a:t>，具有良好的</a:t>
            </a:r>
            <a:r>
              <a:rPr lang="zh-CN" altLang="en-US" sz="2400" b="0" dirty="0">
                <a:solidFill>
                  <a:srgbClr val="FF0000"/>
                </a:solidFill>
                <a:latin typeface="宋体" pitchFamily="2" charset="-122"/>
                <a:ea typeface="宋体" pitchFamily="2" charset="-122"/>
              </a:rPr>
              <a:t>防潮防霉防腐蚀</a:t>
            </a:r>
            <a:r>
              <a:rPr lang="zh-CN" altLang="en-US" sz="2400" b="0" dirty="0">
                <a:solidFill>
                  <a:schemeClr val="tx1"/>
                </a:solidFill>
                <a:latin typeface="宋体" pitchFamily="2" charset="-122"/>
                <a:ea typeface="宋体" pitchFamily="2" charset="-122"/>
              </a:rPr>
              <a:t>性能，在</a:t>
            </a:r>
            <a:r>
              <a:rPr lang="zh-CN" altLang="en-US" sz="2400" b="0" dirty="0">
                <a:solidFill>
                  <a:srgbClr val="FF0000"/>
                </a:solidFill>
                <a:latin typeface="宋体" pitchFamily="2" charset="-122"/>
                <a:ea typeface="宋体" pitchFamily="2" charset="-122"/>
              </a:rPr>
              <a:t>防爆</a:t>
            </a:r>
            <a:r>
              <a:rPr lang="zh-CN" altLang="en-US" sz="2400" b="0" dirty="0">
                <a:solidFill>
                  <a:schemeClr val="tx1"/>
                </a:solidFill>
                <a:latin typeface="宋体" pitchFamily="2" charset="-122"/>
                <a:ea typeface="宋体" pitchFamily="2" charset="-122"/>
              </a:rPr>
              <a:t>方面的性能也极佳，输入功率小，</a:t>
            </a:r>
            <a:r>
              <a:rPr lang="zh-CN" altLang="en-US" sz="2400" b="0" dirty="0">
                <a:solidFill>
                  <a:srgbClr val="FF0000"/>
                </a:solidFill>
                <a:latin typeface="宋体" pitchFamily="2" charset="-122"/>
                <a:ea typeface="宋体" pitchFamily="2" charset="-122"/>
              </a:rPr>
              <a:t>灵敏度高</a:t>
            </a:r>
            <a:r>
              <a:rPr lang="zh-CN" altLang="en-US" sz="2400" b="0" dirty="0">
                <a:solidFill>
                  <a:schemeClr val="tx1"/>
                </a:solidFill>
                <a:latin typeface="宋体" pitchFamily="2" charset="-122"/>
                <a:ea typeface="宋体" pitchFamily="2" charset="-122"/>
              </a:rPr>
              <a:t>，控制功率小，电磁兼容性好，</a:t>
            </a:r>
            <a:r>
              <a:rPr lang="zh-CN" altLang="en-US" sz="2400" b="0" dirty="0">
                <a:solidFill>
                  <a:srgbClr val="FF0000"/>
                </a:solidFill>
                <a:latin typeface="宋体" pitchFamily="2" charset="-122"/>
                <a:ea typeface="宋体" pitchFamily="2" charset="-122"/>
              </a:rPr>
              <a:t>噪声低</a:t>
            </a:r>
            <a:r>
              <a:rPr lang="zh-CN" altLang="en-US" sz="2400" b="0" dirty="0">
                <a:solidFill>
                  <a:schemeClr val="tx1"/>
                </a:solidFill>
                <a:latin typeface="宋体" pitchFamily="2" charset="-122"/>
                <a:ea typeface="宋体" pitchFamily="2" charset="-122"/>
              </a:rPr>
              <a:t>和</a:t>
            </a:r>
            <a:r>
              <a:rPr lang="zh-CN" altLang="en-US" sz="2400" b="0" dirty="0">
                <a:solidFill>
                  <a:srgbClr val="FF0000"/>
                </a:solidFill>
                <a:latin typeface="宋体" pitchFamily="2" charset="-122"/>
                <a:ea typeface="宋体" pitchFamily="2" charset="-122"/>
              </a:rPr>
              <a:t>工作频率高</a:t>
            </a:r>
            <a:r>
              <a:rPr lang="zh-CN" altLang="en-US" sz="2400" b="0" dirty="0">
                <a:solidFill>
                  <a:schemeClr val="tx1"/>
                </a:solidFill>
                <a:latin typeface="宋体" pitchFamily="2" charset="-122"/>
                <a:ea typeface="宋体" pitchFamily="2" charset="-122"/>
              </a:rPr>
              <a:t>等特点。固态继电器专用的固态继电器可以具有</a:t>
            </a:r>
            <a:r>
              <a:rPr lang="zh-CN" altLang="en-US" sz="2400" b="0" dirty="0">
                <a:solidFill>
                  <a:srgbClr val="FF0000"/>
                </a:solidFill>
                <a:latin typeface="宋体" pitchFamily="2" charset="-122"/>
                <a:ea typeface="宋体" pitchFamily="2" charset="-122"/>
              </a:rPr>
              <a:t>短路保护</a:t>
            </a:r>
            <a:r>
              <a:rPr lang="zh-CN" altLang="en-US" sz="2400" b="0" dirty="0">
                <a:solidFill>
                  <a:schemeClr val="tx1"/>
                </a:solidFill>
                <a:latin typeface="宋体" pitchFamily="2" charset="-122"/>
                <a:ea typeface="宋体" pitchFamily="2" charset="-122"/>
              </a:rPr>
              <a:t>，</a:t>
            </a:r>
            <a:r>
              <a:rPr lang="zh-CN" altLang="en-US" sz="2400" b="0" dirty="0">
                <a:solidFill>
                  <a:srgbClr val="FF0000"/>
                </a:solidFill>
                <a:latin typeface="宋体" pitchFamily="2" charset="-122"/>
                <a:ea typeface="宋体" pitchFamily="2" charset="-122"/>
              </a:rPr>
              <a:t>过载保护和过热保护</a:t>
            </a:r>
            <a:r>
              <a:rPr lang="zh-CN" altLang="en-US" sz="2400" b="0" dirty="0">
                <a:solidFill>
                  <a:schemeClr val="tx1"/>
                </a:solidFill>
                <a:latin typeface="宋体" pitchFamily="2" charset="-122"/>
                <a:ea typeface="宋体" pitchFamily="2" charset="-122"/>
              </a:rPr>
              <a:t>功能，与组合逻辑固化封装就可以实现用户需要的智能模块，直接用于控制系统中。</a:t>
            </a:r>
            <a:endParaRPr lang="zh-CN" altLang="en-US" sz="2400" dirty="0">
              <a:solidFill>
                <a:schemeClr val="tx1"/>
              </a:solidFill>
              <a:latin typeface="宋体" pitchFamily="2" charset="-122"/>
              <a:ea typeface="宋体" pitchFamily="2" charset="-122"/>
            </a:endParaRP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225</a:t>
            </a:fld>
            <a:endParaRPr lang="en-US" altLang="zh-CN" b="1">
              <a:solidFill>
                <a:srgbClr val="FFFFFF"/>
              </a:solidFill>
            </a:endParaRPr>
          </a:p>
        </p:txBody>
      </p:sp>
      <p:pic>
        <p:nvPicPr>
          <p:cNvPr id="7" name="Picture 2"/>
          <p:cNvPicPr>
            <a:picLocks noChangeAspect="1" noChangeArrowheads="1"/>
          </p:cNvPicPr>
          <p:nvPr/>
        </p:nvPicPr>
        <p:blipFill>
          <a:blip r:embed="rId2" cstate="print"/>
          <a:srcRect/>
          <a:stretch>
            <a:fillRect/>
          </a:stretch>
        </p:blipFill>
        <p:spPr bwMode="auto">
          <a:xfrm>
            <a:off x="6816080" y="4581128"/>
            <a:ext cx="1859280" cy="18669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20034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固态继电器组成与分类</a:t>
            </a:r>
            <a:endParaRPr lang="zh-CN" altLang="en-US" dirty="0">
              <a:latin typeface="宋体" pitchFamily="2" charset="-122"/>
              <a:ea typeface="宋体" pitchFamily="2" charset="-122"/>
            </a:endParaRPr>
          </a:p>
        </p:txBody>
      </p:sp>
      <p:sp>
        <p:nvSpPr>
          <p:cNvPr id="3" name="内容占位符 2"/>
          <p:cNvSpPr>
            <a:spLocks noGrp="1"/>
          </p:cNvSpPr>
          <p:nvPr>
            <p:ph idx="1"/>
          </p:nvPr>
        </p:nvSpPr>
        <p:spPr/>
        <p:txBody>
          <a:bodyPr/>
          <a:lstStyle/>
          <a:p>
            <a:r>
              <a:rPr lang="zh-CN" altLang="en-US" sz="2000" b="0" dirty="0">
                <a:solidFill>
                  <a:schemeClr val="tx1"/>
                </a:solidFill>
                <a:latin typeface="宋体" pitchFamily="2" charset="-122"/>
                <a:ea typeface="宋体" pitchFamily="2" charset="-122"/>
              </a:rPr>
              <a:t>固态继电器由三部分组成：输入电路，隔离（耦合）和输出电路。</a:t>
            </a:r>
          </a:p>
          <a:p>
            <a:r>
              <a:rPr lang="zh-CN" altLang="en-US" sz="2000" dirty="0">
                <a:solidFill>
                  <a:srgbClr val="FF0000"/>
                </a:solidFill>
                <a:latin typeface="宋体" pitchFamily="2" charset="-122"/>
                <a:ea typeface="宋体" pitchFamily="2" charset="-122"/>
              </a:rPr>
              <a:t>输入电路：</a:t>
            </a:r>
            <a:r>
              <a:rPr lang="zh-CN" altLang="en-US" sz="2000" b="0" dirty="0">
                <a:solidFill>
                  <a:schemeClr val="tx1"/>
                </a:solidFill>
                <a:latin typeface="宋体" pitchFamily="2" charset="-122"/>
                <a:ea typeface="宋体" pitchFamily="2" charset="-122"/>
              </a:rPr>
              <a:t>输入电路可分为</a:t>
            </a:r>
            <a:r>
              <a:rPr lang="zh-CN" altLang="en-US" sz="2000" b="0" dirty="0">
                <a:solidFill>
                  <a:srgbClr val="FF0000"/>
                </a:solidFill>
                <a:latin typeface="宋体" pitchFamily="2" charset="-122"/>
                <a:ea typeface="宋体" pitchFamily="2" charset="-122"/>
              </a:rPr>
              <a:t>直流输入电路，交流输入电路和交直流输入电路三种</a:t>
            </a:r>
            <a:r>
              <a:rPr lang="zh-CN" altLang="en-US" sz="2000" b="0" dirty="0">
                <a:solidFill>
                  <a:schemeClr val="tx1"/>
                </a:solidFill>
                <a:latin typeface="宋体" pitchFamily="2" charset="-122"/>
                <a:ea typeface="宋体" pitchFamily="2" charset="-122"/>
              </a:rPr>
              <a:t>。有些输入控制电路还具有与</a:t>
            </a:r>
            <a:r>
              <a:rPr lang="en-US" altLang="zh-CN" sz="2000" b="0" dirty="0">
                <a:solidFill>
                  <a:schemeClr val="tx1"/>
                </a:solidFill>
                <a:latin typeface="宋体" pitchFamily="2" charset="-122"/>
                <a:ea typeface="宋体" pitchFamily="2" charset="-122"/>
              </a:rPr>
              <a:t>TTL/CMOS</a:t>
            </a:r>
            <a:r>
              <a:rPr lang="zh-CN" altLang="en-US" sz="2000" b="0" dirty="0">
                <a:solidFill>
                  <a:schemeClr val="tx1"/>
                </a:solidFill>
                <a:latin typeface="宋体" pitchFamily="2" charset="-122"/>
                <a:ea typeface="宋体" pitchFamily="2" charset="-122"/>
              </a:rPr>
              <a:t>兼容，正负逻辑控制和反相等功能，可以方便的与</a:t>
            </a:r>
            <a:r>
              <a:rPr lang="en-US" altLang="zh-CN" sz="2000" b="0" dirty="0">
                <a:solidFill>
                  <a:schemeClr val="tx1"/>
                </a:solidFill>
                <a:latin typeface="宋体" pitchFamily="2" charset="-122"/>
                <a:ea typeface="宋体" pitchFamily="2" charset="-122"/>
              </a:rPr>
              <a:t>TTL,MOS</a:t>
            </a:r>
            <a:r>
              <a:rPr lang="zh-CN" altLang="en-US" sz="2000" b="0" dirty="0">
                <a:solidFill>
                  <a:schemeClr val="tx1"/>
                </a:solidFill>
                <a:latin typeface="宋体" pitchFamily="2" charset="-122"/>
                <a:ea typeface="宋体" pitchFamily="2" charset="-122"/>
              </a:rPr>
              <a:t>逻辑电路连接。</a:t>
            </a:r>
          </a:p>
          <a:p>
            <a:r>
              <a:rPr lang="zh-CN" altLang="en-US" sz="2000" dirty="0">
                <a:solidFill>
                  <a:srgbClr val="FF0000"/>
                </a:solidFill>
                <a:latin typeface="宋体" pitchFamily="2" charset="-122"/>
                <a:ea typeface="宋体" pitchFamily="2" charset="-122"/>
              </a:rPr>
              <a:t>隔离（耦合）</a:t>
            </a:r>
            <a:r>
              <a:rPr lang="zh-CN" altLang="en-US" sz="2000" b="0" dirty="0">
                <a:solidFill>
                  <a:schemeClr val="tx1"/>
                </a:solidFill>
                <a:latin typeface="宋体" pitchFamily="2" charset="-122"/>
                <a:ea typeface="宋体" pitchFamily="2" charset="-122"/>
              </a:rPr>
              <a:t>：</a:t>
            </a:r>
            <a:r>
              <a:rPr lang="zh-CN" altLang="en-US" sz="2000" b="0" dirty="0">
                <a:solidFill>
                  <a:srgbClr val="FF0000"/>
                </a:solidFill>
                <a:latin typeface="宋体" pitchFamily="2" charset="-122"/>
                <a:ea typeface="宋体" pitchFamily="2" charset="-122"/>
              </a:rPr>
              <a:t>光电耦合</a:t>
            </a:r>
            <a:r>
              <a:rPr lang="zh-CN" altLang="en-US" sz="2000" b="0" dirty="0">
                <a:solidFill>
                  <a:schemeClr val="tx1"/>
                </a:solidFill>
                <a:latin typeface="宋体" pitchFamily="2" charset="-122"/>
                <a:ea typeface="宋体" pitchFamily="2" charset="-122"/>
              </a:rPr>
              <a:t>和</a:t>
            </a:r>
            <a:r>
              <a:rPr lang="zh-CN" altLang="en-US" sz="2000" b="0" dirty="0">
                <a:solidFill>
                  <a:srgbClr val="FF0000"/>
                </a:solidFill>
                <a:latin typeface="宋体" pitchFamily="2" charset="-122"/>
                <a:ea typeface="宋体" pitchFamily="2" charset="-122"/>
              </a:rPr>
              <a:t>变压器耦合</a:t>
            </a:r>
            <a:r>
              <a:rPr lang="zh-CN" altLang="en-US" sz="2000" b="0" dirty="0">
                <a:solidFill>
                  <a:schemeClr val="tx1"/>
                </a:solidFill>
                <a:latin typeface="宋体" pitchFamily="2" charset="-122"/>
                <a:ea typeface="宋体" pitchFamily="2" charset="-122"/>
              </a:rPr>
              <a:t>两种。</a:t>
            </a:r>
          </a:p>
          <a:p>
            <a:r>
              <a:rPr lang="zh-CN" altLang="en-US" sz="2000" dirty="0">
                <a:solidFill>
                  <a:srgbClr val="FF0000"/>
                </a:solidFill>
                <a:latin typeface="宋体" pitchFamily="2" charset="-122"/>
                <a:ea typeface="宋体" pitchFamily="2" charset="-122"/>
              </a:rPr>
              <a:t>输出电路：</a:t>
            </a:r>
            <a:r>
              <a:rPr lang="zh-CN" altLang="en-US" sz="2000" b="0" dirty="0">
                <a:solidFill>
                  <a:schemeClr val="tx1"/>
                </a:solidFill>
                <a:latin typeface="宋体" pitchFamily="2" charset="-122"/>
                <a:ea typeface="宋体" pitchFamily="2" charset="-122"/>
              </a:rPr>
              <a:t>大功率晶体</a:t>
            </a:r>
            <a:r>
              <a:rPr lang="zh-CN" altLang="en-US" sz="2000" b="0" dirty="0">
                <a:solidFill>
                  <a:srgbClr val="FF0000"/>
                </a:solidFill>
                <a:latin typeface="宋体" pitchFamily="2" charset="-122"/>
                <a:ea typeface="宋体" pitchFamily="2" charset="-122"/>
              </a:rPr>
              <a:t>三极管</a:t>
            </a:r>
            <a:r>
              <a:rPr lang="zh-CN" altLang="en-US" sz="2000" b="0" dirty="0">
                <a:solidFill>
                  <a:schemeClr val="tx1"/>
                </a:solidFill>
                <a:latin typeface="宋体" pitchFamily="2" charset="-122"/>
                <a:ea typeface="宋体" pitchFamily="2" charset="-122"/>
              </a:rPr>
              <a:t>、单向</a:t>
            </a:r>
            <a:r>
              <a:rPr lang="zh-CN" altLang="en-US" sz="2000" b="0" dirty="0">
                <a:solidFill>
                  <a:srgbClr val="FF0000"/>
                </a:solidFill>
                <a:latin typeface="宋体" pitchFamily="2" charset="-122"/>
                <a:ea typeface="宋体" pitchFamily="2" charset="-122"/>
              </a:rPr>
              <a:t>可控硅</a:t>
            </a:r>
            <a:r>
              <a:rPr lang="zh-CN" altLang="en-US" sz="2000" b="0" dirty="0">
                <a:solidFill>
                  <a:schemeClr val="tx1"/>
                </a:solidFill>
                <a:latin typeface="宋体" pitchFamily="2" charset="-122"/>
                <a:ea typeface="宋体" pitchFamily="2" charset="-122"/>
              </a:rPr>
              <a:t>、双向可控硅、功率</a:t>
            </a:r>
            <a:r>
              <a:rPr lang="zh-CN" altLang="en-US" sz="2000" b="0" dirty="0">
                <a:solidFill>
                  <a:srgbClr val="FF0000"/>
                </a:solidFill>
                <a:latin typeface="宋体" pitchFamily="2" charset="-122"/>
                <a:ea typeface="宋体" pitchFamily="2" charset="-122"/>
              </a:rPr>
              <a:t>场效应管</a:t>
            </a:r>
            <a:r>
              <a:rPr lang="zh-CN" altLang="en-US" sz="2000" b="0" dirty="0">
                <a:solidFill>
                  <a:schemeClr val="tx1"/>
                </a:solidFill>
                <a:latin typeface="宋体" pitchFamily="2" charset="-122"/>
                <a:ea typeface="宋体" pitchFamily="2" charset="-122"/>
              </a:rPr>
              <a:t>、绝缘栅型</a:t>
            </a:r>
            <a:r>
              <a:rPr lang="zh-CN" altLang="en-US" sz="2000" b="0" dirty="0">
                <a:solidFill>
                  <a:srgbClr val="FF0000"/>
                </a:solidFill>
                <a:latin typeface="宋体" pitchFamily="2" charset="-122"/>
                <a:ea typeface="宋体" pitchFamily="2" charset="-122"/>
              </a:rPr>
              <a:t>双极晶体管</a:t>
            </a:r>
            <a:r>
              <a:rPr lang="zh-CN" altLang="en-US" sz="2000" b="0" dirty="0">
                <a:solidFill>
                  <a:schemeClr val="tx1"/>
                </a:solidFill>
                <a:latin typeface="宋体" pitchFamily="2" charset="-122"/>
                <a:ea typeface="宋体" pitchFamily="2" charset="-122"/>
              </a:rPr>
              <a:t>（</a:t>
            </a:r>
            <a:r>
              <a:rPr lang="en-US" altLang="zh-CN" sz="2000" b="0" dirty="0">
                <a:solidFill>
                  <a:schemeClr val="tx1"/>
                </a:solidFill>
                <a:latin typeface="宋体" pitchFamily="2" charset="-122"/>
                <a:ea typeface="宋体" pitchFamily="2" charset="-122"/>
              </a:rPr>
              <a:t>IGBT</a:t>
            </a:r>
            <a:r>
              <a:rPr lang="zh-CN" altLang="en-US" sz="2000" b="0" dirty="0">
                <a:solidFill>
                  <a:schemeClr val="tx1"/>
                </a:solidFill>
                <a:latin typeface="宋体" pitchFamily="2" charset="-122"/>
                <a:ea typeface="宋体" pitchFamily="2" charset="-122"/>
              </a:rPr>
              <a:t>）。固态继电器的输出电路也可分为直流输出电路，</a:t>
            </a:r>
            <a:r>
              <a:rPr lang="zh-CN" altLang="en-US" sz="2000" b="0" dirty="0">
                <a:solidFill>
                  <a:srgbClr val="FF0000"/>
                </a:solidFill>
                <a:latin typeface="宋体" pitchFamily="2" charset="-122"/>
                <a:ea typeface="宋体" pitchFamily="2" charset="-122"/>
              </a:rPr>
              <a:t>交流输出电路和交直流输出电路</a:t>
            </a:r>
            <a:r>
              <a:rPr lang="zh-CN" altLang="en-US" sz="2000" b="0" dirty="0">
                <a:solidFill>
                  <a:schemeClr val="tx1"/>
                </a:solidFill>
                <a:latin typeface="宋体" pitchFamily="2" charset="-122"/>
                <a:ea typeface="宋体" pitchFamily="2" charset="-122"/>
              </a:rPr>
              <a:t>等形式。</a:t>
            </a:r>
          </a:p>
          <a:p>
            <a:r>
              <a:rPr lang="zh-CN" altLang="en-US" sz="2000" b="0" dirty="0">
                <a:solidFill>
                  <a:schemeClr val="tx1"/>
                </a:solidFill>
                <a:latin typeface="宋体" pitchFamily="2" charset="-122"/>
                <a:ea typeface="宋体" pitchFamily="2" charset="-122"/>
              </a:rPr>
              <a:t>按负载类型，可分为直流固态继电器和交流固态继电器。交流固态继电器又可分为单相交流固态继电器和三相交流固态继电器。交流固态继电器，按导通与关断的时机，可分为随机型交流固态继电器和过零型交流固态继电器。</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226</a:t>
            </a:fld>
            <a:endParaRPr lang="en-US" altLang="zh-CN" b="1">
              <a:solidFill>
                <a:srgbClr val="FFFFFF"/>
              </a:solidFill>
            </a:endParaRPr>
          </a:p>
        </p:txBody>
      </p:sp>
    </p:spTree>
    <p:extLst>
      <p:ext uri="{BB962C8B-B14F-4D97-AF65-F5344CB8AC3E}">
        <p14:creationId xmlns:p14="http://schemas.microsoft.com/office/powerpoint/2010/main" val="1601254410"/>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itchFamily="2" charset="-122"/>
                <a:ea typeface="宋体" pitchFamily="2" charset="-122"/>
              </a:rPr>
              <a:t>电磁铁</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电磁阀</a:t>
            </a:r>
            <a:endParaRPr lang="en-US" dirty="0"/>
          </a:p>
        </p:txBody>
      </p:sp>
      <p:sp>
        <p:nvSpPr>
          <p:cNvPr id="3" name="Content Placeholder 2"/>
          <p:cNvSpPr>
            <a:spLocks noGrp="1"/>
          </p:cNvSpPr>
          <p:nvPr>
            <p:ph idx="1"/>
          </p:nvPr>
        </p:nvSpPr>
        <p:spPr/>
        <p:txBody>
          <a:bodyPr/>
          <a:lstStyle/>
          <a:p>
            <a:r>
              <a:rPr lang="zh-CN" altLang="en-US" b="0" dirty="0">
                <a:solidFill>
                  <a:schemeClr val="tx1"/>
                </a:solidFill>
                <a:latin typeface="宋体" panose="02010600030101010101" pitchFamily="2" charset="-122"/>
                <a:ea typeface="宋体" panose="02010600030101010101" pitchFamily="2" charset="-122"/>
              </a:rPr>
              <a:t>驱动参见继电器</a:t>
            </a:r>
            <a:endParaRPr lang="en-US" b="0" dirty="0">
              <a:solidFill>
                <a:schemeClr val="tx1"/>
              </a:solidFill>
              <a:latin typeface="宋体" panose="02010600030101010101" pitchFamily="2" charset="-122"/>
              <a:ea typeface="宋体" panose="02010600030101010101" pitchFamily="2" charset="-122"/>
            </a:endParaRPr>
          </a:p>
          <a:p>
            <a:endParaRPr lang="en-US" dirty="0"/>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227</a:t>
            </a:fld>
            <a:endParaRPr lang="en-US" altLang="zh-CN" b="1">
              <a:solidFill>
                <a:srgbClr val="FFFFFF"/>
              </a:solidFill>
            </a:endParaRPr>
          </a:p>
        </p:txBody>
      </p:sp>
      <p:pic>
        <p:nvPicPr>
          <p:cNvPr id="9" name="Picture 8"/>
          <p:cNvPicPr>
            <a:picLocks noChangeAspect="1"/>
          </p:cNvPicPr>
          <p:nvPr/>
        </p:nvPicPr>
        <p:blipFill>
          <a:blip r:embed="rId2" cstate="print"/>
          <a:stretch>
            <a:fillRect/>
          </a:stretch>
        </p:blipFill>
        <p:spPr>
          <a:xfrm>
            <a:off x="1635919" y="2503809"/>
            <a:ext cx="8991600" cy="3962400"/>
          </a:xfrm>
          <a:prstGeom prst="rect">
            <a:avLst/>
          </a:prstGeom>
        </p:spPr>
      </p:pic>
    </p:spTree>
    <p:extLst>
      <p:ext uri="{BB962C8B-B14F-4D97-AF65-F5344CB8AC3E}">
        <p14:creationId xmlns:p14="http://schemas.microsoft.com/office/powerpoint/2010/main" val="1441179105"/>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0" dirty="0">
                <a:latin typeface="宋体" pitchFamily="2" charset="-122"/>
                <a:ea typeface="宋体" pitchFamily="2" charset="-122"/>
              </a:rPr>
              <a:t>马达</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电动阀</a:t>
            </a:r>
            <a:endParaRPr lang="en-US" dirty="0"/>
          </a:p>
        </p:txBody>
      </p:sp>
      <p:sp>
        <p:nvSpPr>
          <p:cNvPr id="3" name="Content Placeholder 2"/>
          <p:cNvSpPr>
            <a:spLocks noGrp="1"/>
          </p:cNvSpPr>
          <p:nvPr>
            <p:ph idx="1"/>
          </p:nvPr>
        </p:nvSpPr>
        <p:spPr/>
        <p:txBody>
          <a:bodyPr/>
          <a:lstStyle/>
          <a:p>
            <a:r>
              <a:rPr lang="zh-CN" altLang="en-US" b="0" dirty="0">
                <a:solidFill>
                  <a:schemeClr val="tx1"/>
                </a:solidFill>
                <a:latin typeface="宋体" pitchFamily="2" charset="-122"/>
                <a:ea typeface="宋体" pitchFamily="2" charset="-122"/>
              </a:rPr>
              <a:t>步进马达</a:t>
            </a:r>
            <a:endParaRPr lang="en-US" altLang="zh-CN" b="0" dirty="0">
              <a:solidFill>
                <a:schemeClr val="tx1"/>
              </a:solidFill>
              <a:latin typeface="宋体" pitchFamily="2" charset="-122"/>
              <a:ea typeface="宋体" pitchFamily="2" charset="-122"/>
            </a:endParaRPr>
          </a:p>
          <a:p>
            <a:r>
              <a:rPr lang="zh-CN" altLang="en-US" b="0" dirty="0">
                <a:solidFill>
                  <a:schemeClr val="tx1"/>
                </a:solidFill>
                <a:latin typeface="宋体" pitchFamily="2" charset="-122"/>
                <a:ea typeface="宋体" pitchFamily="2" charset="-122"/>
              </a:rPr>
              <a:t>调速马达</a:t>
            </a:r>
            <a:endParaRPr lang="en-US" altLang="zh-CN" b="0" dirty="0">
              <a:solidFill>
                <a:schemeClr val="tx1"/>
              </a:solidFill>
              <a:latin typeface="宋体" pitchFamily="2" charset="-122"/>
              <a:ea typeface="宋体" pitchFamily="2" charset="-122"/>
            </a:endParaRPr>
          </a:p>
          <a:p>
            <a:r>
              <a:rPr lang="zh-CN" altLang="en-US" b="0" dirty="0">
                <a:solidFill>
                  <a:schemeClr val="tx1"/>
                </a:solidFill>
                <a:latin typeface="宋体" pitchFamily="2" charset="-122"/>
                <a:ea typeface="宋体" pitchFamily="2" charset="-122"/>
              </a:rPr>
              <a:t>线性马达</a:t>
            </a:r>
            <a:endParaRPr lang="en-US" altLang="en-US" b="0" dirty="0">
              <a:solidFill>
                <a:schemeClr val="tx1"/>
              </a:solidFill>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228</a:t>
            </a:fld>
            <a:endParaRPr lang="en-US" altLang="zh-CN" b="1">
              <a:solidFill>
                <a:srgbClr val="FFFFFF"/>
              </a:solidFill>
            </a:endParaRPr>
          </a:p>
        </p:txBody>
      </p:sp>
    </p:spTree>
    <p:extLst>
      <p:ext uri="{BB962C8B-B14F-4D97-AF65-F5344CB8AC3E}">
        <p14:creationId xmlns:p14="http://schemas.microsoft.com/office/powerpoint/2010/main" val="1409063918"/>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步进电机</a:t>
            </a:r>
            <a:endParaRPr lang="zh-CN" altLang="en-US" dirty="0"/>
          </a:p>
        </p:txBody>
      </p:sp>
      <p:sp>
        <p:nvSpPr>
          <p:cNvPr id="3" name="内容占位符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步进电机是将电脉冲信号转变为角位移或线位移的开环控制元件。在非超载的情况下，电机的转速、停止的位置只取决于脉冲信号的频率和脉冲数，而不受负载变化的影响，当步进驱动器接收到一个脉冲信号，它就驱动步进电机按设定的方向转动一个固定的角度，称为</a:t>
            </a:r>
            <a:r>
              <a:rPr lang="en-US" altLang="zh-CN" sz="2400" b="0" dirty="0">
                <a:solidFill>
                  <a:schemeClr val="tx1"/>
                </a:solidFill>
                <a:latin typeface="宋体" pitchFamily="2" charset="-122"/>
                <a:ea typeface="宋体" pitchFamily="2" charset="-122"/>
              </a:rPr>
              <a:t>"</a:t>
            </a:r>
            <a:r>
              <a:rPr lang="zh-CN" altLang="en-US" sz="2400" b="0" dirty="0">
                <a:solidFill>
                  <a:schemeClr val="tx1"/>
                </a:solidFill>
                <a:latin typeface="宋体" pitchFamily="2" charset="-122"/>
                <a:ea typeface="宋体" pitchFamily="2" charset="-122"/>
              </a:rPr>
              <a:t>步距角</a:t>
            </a:r>
            <a:r>
              <a:rPr lang="en-US" altLang="zh-CN" sz="2400" b="0" dirty="0">
                <a:solidFill>
                  <a:schemeClr val="tx1"/>
                </a:solidFill>
                <a:latin typeface="宋体" pitchFamily="2" charset="-122"/>
                <a:ea typeface="宋体" pitchFamily="2" charset="-122"/>
              </a:rPr>
              <a:t>"</a:t>
            </a:r>
            <a:r>
              <a:rPr lang="zh-CN" altLang="en-US" sz="2400" b="0" dirty="0">
                <a:solidFill>
                  <a:schemeClr val="tx1"/>
                </a:solidFill>
                <a:latin typeface="宋体" pitchFamily="2" charset="-122"/>
                <a:ea typeface="宋体" pitchFamily="2" charset="-122"/>
              </a:rPr>
              <a:t>，它的旋转是以固定的角度一步一步运行的。可以通过控制脉冲个数来控制角位移量，从而达到准确定位的目的</a:t>
            </a:r>
            <a:r>
              <a:rPr lang="en-US" altLang="zh-CN" sz="2400" b="0" dirty="0">
                <a:solidFill>
                  <a:schemeClr val="tx1"/>
                </a:solidFill>
                <a:latin typeface="宋体" pitchFamily="2" charset="-122"/>
                <a:ea typeface="宋体" pitchFamily="2" charset="-122"/>
              </a:rPr>
              <a:t>;</a:t>
            </a:r>
            <a:r>
              <a:rPr lang="zh-CN" altLang="en-US" sz="2400" b="0" dirty="0">
                <a:solidFill>
                  <a:schemeClr val="tx1"/>
                </a:solidFill>
                <a:latin typeface="宋体" pitchFamily="2" charset="-122"/>
                <a:ea typeface="宋体" pitchFamily="2" charset="-122"/>
              </a:rPr>
              <a:t>同时可以通过控制脉冲频率来控制电机转动的速度和加速度，从而达到调速的目的。</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229</a:t>
            </a:fld>
            <a:endParaRPr lang="en-US" altLang="zh-CN" b="1">
              <a:solidFill>
                <a:srgbClr val="FFFFFF"/>
              </a:solidFill>
            </a:endParaRPr>
          </a:p>
        </p:txBody>
      </p:sp>
    </p:spTree>
    <p:extLst>
      <p:ext uri="{BB962C8B-B14F-4D97-AF65-F5344CB8AC3E}">
        <p14:creationId xmlns:p14="http://schemas.microsoft.com/office/powerpoint/2010/main" val="189222822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0D5FC182-BAFC-4B67-89A4-5530862D9A0A}"/>
              </a:ext>
            </a:extLst>
          </p:cNvPr>
          <p:cNvSpPr>
            <a:spLocks noGrp="1" noChangeArrowheads="1"/>
          </p:cNvSpPr>
          <p:nvPr>
            <p:ph type="title"/>
          </p:nvPr>
        </p:nvSpPr>
        <p:spPr/>
        <p:txBody>
          <a:bodyPr/>
          <a:lstStyle/>
          <a:p>
            <a:r>
              <a:rPr lang="zh-CN" altLang="en-US" sz="4000" dirty="0">
                <a:latin typeface="楷体" panose="02010609060101010101" pitchFamily="49" charset="-122"/>
                <a:ea typeface="楷体" panose="02010609060101010101" pitchFamily="49" charset="-122"/>
              </a:rPr>
              <a:t>嵌入式软件设计及操作系统</a:t>
            </a:r>
            <a:endParaRPr lang="zh-CN" altLang="en-US" sz="4000" dirty="0"/>
          </a:p>
        </p:txBody>
      </p:sp>
      <p:sp>
        <p:nvSpPr>
          <p:cNvPr id="27651" name="内容占位符 2">
            <a:extLst>
              <a:ext uri="{FF2B5EF4-FFF2-40B4-BE49-F238E27FC236}">
                <a16:creationId xmlns:a16="http://schemas.microsoft.com/office/drawing/2014/main" id="{797B89DD-F9C9-40B9-BFCC-4B34A516602D}"/>
              </a:ext>
            </a:extLst>
          </p:cNvPr>
          <p:cNvSpPr>
            <a:spLocks noGrp="1" noChangeArrowheads="1"/>
          </p:cNvSpPr>
          <p:nvPr>
            <p:ph idx="1"/>
          </p:nvPr>
        </p:nvSpPr>
        <p:spPr>
          <a:xfrm>
            <a:off x="1703388" y="2017713"/>
            <a:ext cx="8775700" cy="4114800"/>
          </a:xfrm>
        </p:spPr>
        <p:txBody>
          <a:bodyPr/>
          <a:lstStyle/>
          <a:p>
            <a:r>
              <a:rPr lang="zh-CN" altLang="en-US" sz="2400" b="0" dirty="0">
                <a:solidFill>
                  <a:srgbClr val="FF0000"/>
                </a:solidFill>
                <a:latin typeface="楷体" panose="02010609060101010101" pitchFamily="49" charset="-122"/>
                <a:ea typeface="楷体" panose="02010609060101010101" pitchFamily="49" charset="-122"/>
              </a:rPr>
              <a:t>嵌入式软件设计的演变</a:t>
            </a:r>
            <a:r>
              <a:rPr lang="zh-CN" altLang="en-US" sz="2400" b="0" dirty="0">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顺序</a:t>
            </a:r>
            <a:r>
              <a:rPr lang="zh-CN" altLang="en-US" sz="2400" b="0" dirty="0">
                <a:latin typeface="楷体" panose="02010609060101010101" pitchFamily="49" charset="-122"/>
                <a:ea typeface="楷体" panose="02010609060101010101" pitchFamily="49" charset="-122"/>
              </a:rPr>
              <a:t>设计、</a:t>
            </a:r>
            <a:r>
              <a:rPr lang="zh-CN" altLang="en-US" sz="2400" b="0" dirty="0">
                <a:solidFill>
                  <a:srgbClr val="FF0000"/>
                </a:solidFill>
                <a:latin typeface="楷体" panose="02010609060101010101" pitchFamily="49" charset="-122"/>
                <a:ea typeface="楷体" panose="02010609060101010101" pitchFamily="49" charset="-122"/>
              </a:rPr>
              <a:t>状态机</a:t>
            </a:r>
            <a:r>
              <a:rPr lang="zh-CN" altLang="en-US" sz="2400" b="0" dirty="0">
                <a:latin typeface="楷体" panose="02010609060101010101" pitchFamily="49" charset="-122"/>
                <a:ea typeface="楷体" panose="02010609060101010101" pitchFamily="49" charset="-122"/>
              </a:rPr>
              <a:t>程序设计、</a:t>
            </a:r>
            <a:r>
              <a:rPr lang="zh-CN" altLang="en-US" sz="2400" b="0" dirty="0">
                <a:solidFill>
                  <a:srgbClr val="FF0000"/>
                </a:solidFill>
                <a:latin typeface="楷体" panose="02010609060101010101" pitchFamily="49" charset="-122"/>
                <a:ea typeface="楷体" panose="02010609060101010101" pitchFamily="49" charset="-122"/>
              </a:rPr>
              <a:t>简易任务调度器</a:t>
            </a:r>
            <a:r>
              <a:rPr lang="zh-CN" altLang="en-US" sz="2400" b="0" dirty="0">
                <a:latin typeface="楷体" panose="02010609060101010101" pitchFamily="49" charset="-122"/>
                <a:ea typeface="楷体" panose="02010609060101010101" pitchFamily="49" charset="-122"/>
              </a:rPr>
              <a:t>程序设计、</a:t>
            </a:r>
            <a:r>
              <a:rPr lang="zh-CN" altLang="en-US" sz="2400" b="0" dirty="0">
                <a:solidFill>
                  <a:srgbClr val="FF0000"/>
                </a:solidFill>
                <a:latin typeface="楷体" panose="02010609060101010101" pitchFamily="49" charset="-122"/>
                <a:ea typeface="楷体" panose="02010609060101010101" pitchFamily="49" charset="-122"/>
              </a:rPr>
              <a:t>操作系统</a:t>
            </a:r>
            <a:r>
              <a:rPr lang="zh-CN" altLang="en-US" sz="2400" b="0" dirty="0">
                <a:latin typeface="楷体" panose="02010609060101010101" pitchFamily="49" charset="-122"/>
                <a:ea typeface="楷体" panose="02010609060101010101" pitchFamily="49" charset="-122"/>
              </a:rPr>
              <a:t>的程序设计）</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任务切换</a:t>
            </a:r>
            <a:r>
              <a:rPr lang="zh-CN" altLang="en-US" sz="2400" b="0" dirty="0">
                <a:latin typeface="楷体" panose="02010609060101010101" pitchFamily="49" charset="-122"/>
                <a:ea typeface="楷体" panose="02010609060101010101" pitchFamily="49" charset="-122"/>
              </a:rPr>
              <a:t>（栈指针切换</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堆栈搬移、公栈</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私栈）</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见</a:t>
            </a:r>
            <a:r>
              <a:rPr lang="en-US" altLang="zh-CN" sz="2400" b="0" dirty="0">
                <a:solidFill>
                  <a:srgbClr val="00B0F0"/>
                </a:solidFill>
                <a:latin typeface="楷体" panose="02010609060101010101" pitchFamily="49" charset="-122"/>
                <a:ea typeface="楷体" panose="02010609060101010101" pitchFamily="49" charset="-122"/>
              </a:rPr>
              <a:t>detail review</a:t>
            </a:r>
            <a:r>
              <a:rPr lang="en-US" altLang="zh-CN" sz="2400" b="0" dirty="0">
                <a:latin typeface="楷体" panose="02010609060101010101" pitchFamily="49" charset="-122"/>
                <a:ea typeface="楷体" panose="02010609060101010101" pitchFamily="49" charset="-122"/>
              </a:rPr>
              <a:t>)</a:t>
            </a:r>
          </a:p>
          <a:p>
            <a:r>
              <a:rPr lang="zh-CN" altLang="zh-CN" sz="2400" b="0" dirty="0">
                <a:solidFill>
                  <a:srgbClr val="FF0000"/>
                </a:solidFill>
                <a:latin typeface="楷体" panose="02010609060101010101" pitchFamily="49" charset="-122"/>
                <a:ea typeface="楷体" panose="02010609060101010101" pitchFamily="49" charset="-122"/>
              </a:rPr>
              <a:t>调度器的</a:t>
            </a:r>
            <a:r>
              <a:rPr lang="zh-CN" altLang="en-US" sz="2400" b="0" dirty="0">
                <a:solidFill>
                  <a:srgbClr val="FF0000"/>
                </a:solidFill>
                <a:latin typeface="楷体" panose="02010609060101010101" pitchFamily="49" charset="-122"/>
                <a:ea typeface="楷体" panose="02010609060101010101" pitchFamily="49" charset="-122"/>
              </a:rPr>
              <a:t>种类</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合作式调度器</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实时性不好</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、抢占</a:t>
            </a:r>
            <a:r>
              <a:rPr lang="zh-CN" altLang="zh-CN" sz="2400" b="0" dirty="0">
                <a:latin typeface="楷体" panose="02010609060101010101" pitchFamily="49" charset="-122"/>
                <a:ea typeface="楷体" panose="02010609060101010101" pitchFamily="49" charset="-122"/>
              </a:rPr>
              <a:t>式调度器</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测试困难</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、混合</a:t>
            </a:r>
            <a:r>
              <a:rPr lang="zh-CN" altLang="zh-CN" sz="2400" b="0" dirty="0">
                <a:latin typeface="楷体" panose="02010609060101010101" pitchFamily="49" charset="-122"/>
                <a:ea typeface="楷体" panose="02010609060101010101" pitchFamily="49" charset="-122"/>
              </a:rPr>
              <a:t>式调度器</a:t>
            </a:r>
            <a:r>
              <a:rPr lang="en-US" altLang="zh-CN" sz="2400" b="0" dirty="0">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满足条件的情况下，减少抢占任务</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r>
              <a:rPr lang="zh-CN" altLang="zh-CN" sz="2400" b="0" dirty="0">
                <a:solidFill>
                  <a:srgbClr val="FF0000"/>
                </a:solidFill>
                <a:latin typeface="楷体" panose="02010609060101010101" pitchFamily="49" charset="-122"/>
                <a:ea typeface="楷体" panose="02010609060101010101" pitchFamily="49" charset="-122"/>
              </a:rPr>
              <a:t>嵌入式软件架构与层次</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硬件层、驱动层、系统层</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应用层</a:t>
            </a:r>
            <a:r>
              <a:rPr lang="zh-CN" altLang="en-US" sz="2400" b="0" dirty="0">
                <a:latin typeface="楷体" panose="02010609060101010101" pitchFamily="49" charset="-122"/>
                <a:ea typeface="楷体" panose="02010609060101010101" pitchFamily="49" charset="-122"/>
              </a:rPr>
              <a:t>）分层便于在不同的</a:t>
            </a:r>
            <a:r>
              <a:rPr lang="en-US" altLang="zh-CN" sz="2400" b="0" dirty="0">
                <a:latin typeface="楷体" panose="02010609060101010101" pitchFamily="49" charset="-122"/>
                <a:ea typeface="楷体" panose="02010609060101010101" pitchFamily="49" charset="-122"/>
              </a:rPr>
              <a:t>CPU</a:t>
            </a:r>
            <a:r>
              <a:rPr lang="zh-CN" altLang="en-US" sz="2400" b="0" dirty="0">
                <a:latin typeface="楷体" panose="02010609060101010101" pitchFamily="49" charset="-122"/>
                <a:ea typeface="楷体" panose="02010609060101010101" pitchFamily="49" charset="-122"/>
              </a:rPr>
              <a:t>、不同</a:t>
            </a:r>
            <a:r>
              <a:rPr lang="en-US" altLang="zh-CN" sz="2400" b="0" dirty="0">
                <a:latin typeface="楷体" panose="02010609060101010101" pitchFamily="49" charset="-122"/>
                <a:ea typeface="楷体" panose="02010609060101010101" pitchFamily="49" charset="-122"/>
              </a:rPr>
              <a:t>OS</a:t>
            </a:r>
            <a:r>
              <a:rPr lang="zh-CN" altLang="en-US" sz="2400" b="0" dirty="0">
                <a:latin typeface="楷体" panose="02010609060101010101" pitchFamily="49" charset="-122"/>
                <a:ea typeface="楷体" panose="02010609060101010101" pitchFamily="49" charset="-122"/>
              </a:rPr>
              <a:t>间移植，节省开发时间，提高软件可靠性。</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实时多任务操作系统与分时多任务操作系统 </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实时、时间确定性</a:t>
            </a:r>
            <a:r>
              <a:rPr lang="en-US" altLang="zh-CN" sz="2400" b="0" dirty="0">
                <a:latin typeface="楷体" panose="02010609060101010101" pitchFamily="49" charset="-122"/>
                <a:ea typeface="楷体" panose="02010609060101010101" pitchFamily="49" charset="-122"/>
              </a:rPr>
              <a:t>)</a:t>
            </a:r>
          </a:p>
        </p:txBody>
      </p:sp>
      <p:sp>
        <p:nvSpPr>
          <p:cNvPr id="27652" name="灯片编号占位符 3">
            <a:extLst>
              <a:ext uri="{FF2B5EF4-FFF2-40B4-BE49-F238E27FC236}">
                <a16:creationId xmlns:a16="http://schemas.microsoft.com/office/drawing/2014/main" id="{E946B628-89F8-4A54-B4A3-BA806051ED6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7638A8C6-FCA4-4119-85D4-CD89A9A4C1F4}"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23</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8185728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步进电机驱动</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230</a:t>
            </a:fld>
            <a:endParaRPr lang="en-US" altLang="zh-CN" b="1">
              <a:solidFill>
                <a:srgbClr val="FFFFFF"/>
              </a:solidFill>
            </a:endParaRPr>
          </a:p>
        </p:txBody>
      </p:sp>
      <p:pic>
        <p:nvPicPr>
          <p:cNvPr id="30722" name="Picture 2"/>
          <p:cNvPicPr>
            <a:picLocks noGrp="1" noChangeAspect="1" noChangeArrowheads="1"/>
          </p:cNvPicPr>
          <p:nvPr>
            <p:ph idx="1"/>
          </p:nvPr>
        </p:nvPicPr>
        <p:blipFill>
          <a:blip r:embed="rId2" cstate="print"/>
          <a:srcRect/>
          <a:stretch>
            <a:fillRect/>
          </a:stretch>
        </p:blipFill>
        <p:spPr bwMode="auto">
          <a:xfrm>
            <a:off x="1919536" y="1556792"/>
            <a:ext cx="3260404" cy="2592288"/>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5303912" y="1196753"/>
            <a:ext cx="5205264" cy="3205535"/>
          </a:xfrm>
          <a:prstGeom prst="rect">
            <a:avLst/>
          </a:prstGeom>
          <a:noFill/>
          <a:ln w="9525">
            <a:noFill/>
            <a:miter lim="800000"/>
            <a:headEnd/>
            <a:tailEnd/>
          </a:ln>
        </p:spPr>
      </p:pic>
      <p:pic>
        <p:nvPicPr>
          <p:cNvPr id="30724" name="Picture 4"/>
          <p:cNvPicPr>
            <a:picLocks noChangeAspect="1" noChangeArrowheads="1"/>
          </p:cNvPicPr>
          <p:nvPr/>
        </p:nvPicPr>
        <p:blipFill>
          <a:blip r:embed="rId4" cstate="print"/>
          <a:srcRect/>
          <a:stretch>
            <a:fillRect/>
          </a:stretch>
        </p:blipFill>
        <p:spPr bwMode="auto">
          <a:xfrm>
            <a:off x="1919536" y="4437112"/>
            <a:ext cx="3312368" cy="1953608"/>
          </a:xfrm>
          <a:prstGeom prst="rect">
            <a:avLst/>
          </a:prstGeom>
          <a:noFill/>
          <a:ln w="9525">
            <a:noFill/>
            <a:miter lim="800000"/>
            <a:headEnd/>
            <a:tailEnd/>
          </a:ln>
        </p:spPr>
      </p:pic>
    </p:spTree>
    <p:extLst>
      <p:ext uri="{BB962C8B-B14F-4D97-AF65-F5344CB8AC3E}">
        <p14:creationId xmlns:p14="http://schemas.microsoft.com/office/powerpoint/2010/main" val="2202136679"/>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latin typeface="宋体" pitchFamily="2" charset="-122"/>
                <a:ea typeface="宋体" pitchFamily="2" charset="-122"/>
              </a:rPr>
              <a:t>步进电机应用注意事项</a:t>
            </a:r>
            <a:endParaRPr lang="zh-CN" altLang="en-US" dirty="0"/>
          </a:p>
        </p:txBody>
      </p:sp>
      <p:sp>
        <p:nvSpPr>
          <p:cNvPr id="3" name="内容占位符 2"/>
          <p:cNvSpPr>
            <a:spLocks noGrp="1"/>
          </p:cNvSpPr>
          <p:nvPr>
            <p:ph idx="1"/>
          </p:nvPr>
        </p:nvSpPr>
        <p:spPr/>
        <p:txBody>
          <a:bodyPr/>
          <a:lstStyle/>
          <a:p>
            <a:r>
              <a:rPr lang="zh-CN" altLang="en-US" dirty="0">
                <a:solidFill>
                  <a:schemeClr val="tx1"/>
                </a:solidFill>
                <a:latin typeface="宋体" pitchFamily="2" charset="-122"/>
                <a:ea typeface="宋体" pitchFamily="2" charset="-122"/>
              </a:rPr>
              <a:t>失步原因</a:t>
            </a:r>
            <a:r>
              <a:rPr lang="zh-CN" altLang="en-US" b="0" dirty="0">
                <a:solidFill>
                  <a:schemeClr val="tx1"/>
                </a:solidFill>
                <a:latin typeface="宋体" pitchFamily="2" charset="-122"/>
                <a:ea typeface="宋体" pitchFamily="2" charset="-122"/>
              </a:rPr>
              <a:t>：电机负载能力差、高速运转中电压不稳，造成输出扭矩下降，最终导至失步。转速设置过高，力矩不够。外部阻力过大、速度上升或下降过快。</a:t>
            </a:r>
            <a:endParaRPr lang="en-US" altLang="zh-CN" b="0" dirty="0">
              <a:solidFill>
                <a:schemeClr val="tx1"/>
              </a:solidFill>
              <a:latin typeface="宋体" pitchFamily="2" charset="-122"/>
              <a:ea typeface="宋体" pitchFamily="2" charset="-122"/>
            </a:endParaRPr>
          </a:p>
          <a:p>
            <a:r>
              <a:rPr lang="zh-CN" altLang="en-US" dirty="0">
                <a:solidFill>
                  <a:schemeClr val="tx1"/>
                </a:solidFill>
                <a:latin typeface="宋体" pitchFamily="2" charset="-122"/>
                <a:ea typeface="宋体" pitchFamily="2" charset="-122"/>
              </a:rPr>
              <a:t>注意事项</a:t>
            </a:r>
            <a:r>
              <a:rPr lang="zh-CN" altLang="en-US" b="0" dirty="0">
                <a:solidFill>
                  <a:schemeClr val="tx1"/>
                </a:solidFill>
                <a:latin typeface="宋体" pitchFamily="2" charset="-122"/>
                <a:ea typeface="宋体" pitchFamily="2" charset="-122"/>
              </a:rPr>
              <a:t>：缓升缓降、齿轮间隙、皮带张紧。</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231</a:t>
            </a:fld>
            <a:endParaRPr lang="en-US" altLang="zh-CN" b="1">
              <a:solidFill>
                <a:srgbClr val="FFFFFF"/>
              </a:solidFill>
            </a:endParaRPr>
          </a:p>
        </p:txBody>
      </p:sp>
    </p:spTree>
    <p:extLst>
      <p:ext uri="{BB962C8B-B14F-4D97-AF65-F5344CB8AC3E}">
        <p14:creationId xmlns:p14="http://schemas.microsoft.com/office/powerpoint/2010/main" val="4126182812"/>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rPr>
              <a:t>BLDC</a:t>
            </a:r>
            <a:r>
              <a:rPr lang="zh-CN" altLang="en-US" b="0" dirty="0">
                <a:latin typeface="宋体" pitchFamily="2" charset="-122"/>
                <a:ea typeface="宋体" pitchFamily="2" charset="-122"/>
              </a:rPr>
              <a:t>马达</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232</a:t>
            </a:fld>
            <a:endParaRPr lang="en-US" altLang="zh-CN" b="1">
              <a:solidFill>
                <a:srgbClr val="FFFFFF"/>
              </a:solidFill>
            </a:endParaRPr>
          </a:p>
        </p:txBody>
      </p:sp>
      <p:pic>
        <p:nvPicPr>
          <p:cNvPr id="31746" name="Picture 2"/>
          <p:cNvPicPr>
            <a:picLocks noGrp="1" noChangeAspect="1" noChangeArrowheads="1"/>
          </p:cNvPicPr>
          <p:nvPr>
            <p:ph idx="1"/>
          </p:nvPr>
        </p:nvPicPr>
        <p:blipFill>
          <a:blip r:embed="rId2" cstate="print"/>
          <a:srcRect/>
          <a:stretch>
            <a:fillRect/>
          </a:stretch>
        </p:blipFill>
        <p:spPr bwMode="auto">
          <a:xfrm>
            <a:off x="2241439" y="1628800"/>
            <a:ext cx="7390429" cy="4104456"/>
          </a:xfrm>
          <a:prstGeom prst="rect">
            <a:avLst/>
          </a:prstGeom>
          <a:noFill/>
          <a:ln w="9525">
            <a:noFill/>
            <a:miter lim="800000"/>
            <a:headEnd/>
            <a:tailEnd/>
          </a:ln>
        </p:spPr>
      </p:pic>
    </p:spTree>
    <p:extLst>
      <p:ext uri="{BB962C8B-B14F-4D97-AF65-F5344CB8AC3E}">
        <p14:creationId xmlns:p14="http://schemas.microsoft.com/office/powerpoint/2010/main" val="2879481107"/>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rPr>
              <a:t>BLDC</a:t>
            </a:r>
            <a:r>
              <a:rPr lang="zh-CN" altLang="en-US" b="0" dirty="0">
                <a:latin typeface="宋体" pitchFamily="2" charset="-122"/>
                <a:ea typeface="宋体" pitchFamily="2" charset="-122"/>
              </a:rPr>
              <a:t>马达</a:t>
            </a:r>
          </a:p>
        </p:txBody>
      </p:sp>
      <p:sp>
        <p:nvSpPr>
          <p:cNvPr id="3" name="内容占位符 2"/>
          <p:cNvSpPr>
            <a:spLocks noGrp="1"/>
          </p:cNvSpPr>
          <p:nvPr>
            <p:ph idx="1"/>
          </p:nvPr>
        </p:nvSpPr>
        <p:spPr/>
        <p:txBody>
          <a:bodyPr/>
          <a:lstStyle/>
          <a:p>
            <a:r>
              <a:rPr lang="zh-CN" altLang="en-US" b="0" dirty="0">
                <a:solidFill>
                  <a:srgbClr val="FF0000"/>
                </a:solidFill>
                <a:latin typeface="宋体" pitchFamily="2" charset="-122"/>
                <a:ea typeface="宋体" pitchFamily="2" charset="-122"/>
              </a:rPr>
              <a:t>接口：</a:t>
            </a:r>
            <a:endParaRPr lang="en-US" altLang="zh-CN" b="0" dirty="0">
              <a:solidFill>
                <a:srgbClr val="FF0000"/>
              </a:solidFill>
              <a:latin typeface="宋体" pitchFamily="2" charset="-122"/>
              <a:ea typeface="宋体" pitchFamily="2" charset="-122"/>
            </a:endParaRPr>
          </a:p>
          <a:p>
            <a:pPr>
              <a:buNone/>
            </a:pPr>
            <a:r>
              <a:rPr lang="en-US" altLang="zh-CN" b="0" dirty="0" err="1">
                <a:solidFill>
                  <a:schemeClr val="tx1"/>
                </a:solidFill>
                <a:latin typeface="宋体" pitchFamily="2" charset="-122"/>
                <a:ea typeface="宋体" pitchFamily="2" charset="-122"/>
              </a:rPr>
              <a:t>Vm</a:t>
            </a:r>
            <a:r>
              <a:rPr lang="zh-CN" altLang="en-US" b="0" dirty="0">
                <a:solidFill>
                  <a:schemeClr val="tx1"/>
                </a:solidFill>
                <a:latin typeface="宋体" pitchFamily="2" charset="-122"/>
                <a:ea typeface="宋体" pitchFamily="2" charset="-122"/>
              </a:rPr>
              <a:t>（电机动力电源）</a:t>
            </a:r>
            <a:endParaRPr lang="en-US" altLang="zh-CN" b="0" dirty="0">
              <a:solidFill>
                <a:schemeClr val="tx1"/>
              </a:solidFill>
              <a:latin typeface="宋体" pitchFamily="2" charset="-122"/>
              <a:ea typeface="宋体" pitchFamily="2" charset="-122"/>
            </a:endParaRPr>
          </a:p>
          <a:p>
            <a:pPr>
              <a:buNone/>
            </a:pPr>
            <a:r>
              <a:rPr lang="en-US" altLang="zh-CN" b="0" dirty="0" err="1">
                <a:solidFill>
                  <a:schemeClr val="tx1"/>
                </a:solidFill>
                <a:latin typeface="宋体" pitchFamily="2" charset="-122"/>
                <a:ea typeface="宋体" pitchFamily="2" charset="-122"/>
              </a:rPr>
              <a:t>Vp</a:t>
            </a:r>
            <a:r>
              <a:rPr lang="zh-CN" altLang="en-US" b="0" dirty="0">
                <a:solidFill>
                  <a:schemeClr val="tx1"/>
                </a:solidFill>
                <a:latin typeface="宋体" pitchFamily="2" charset="-122"/>
                <a:ea typeface="宋体" pitchFamily="2" charset="-122"/>
              </a:rPr>
              <a:t>（电机控制电源）</a:t>
            </a:r>
            <a:endParaRPr lang="en-US" altLang="zh-CN" b="0" dirty="0">
              <a:solidFill>
                <a:schemeClr val="tx1"/>
              </a:solidFill>
              <a:latin typeface="宋体" pitchFamily="2" charset="-122"/>
              <a:ea typeface="宋体" pitchFamily="2" charset="-122"/>
            </a:endParaRPr>
          </a:p>
          <a:p>
            <a:pPr>
              <a:buNone/>
            </a:pPr>
            <a:r>
              <a:rPr lang="en-US" altLang="zh-CN" b="0" dirty="0" err="1">
                <a:solidFill>
                  <a:schemeClr val="tx1"/>
                </a:solidFill>
                <a:latin typeface="宋体" pitchFamily="2" charset="-122"/>
                <a:ea typeface="宋体" pitchFamily="2" charset="-122"/>
              </a:rPr>
              <a:t>Vsp</a:t>
            </a:r>
            <a:r>
              <a:rPr lang="zh-CN" altLang="en-US" b="0" dirty="0">
                <a:solidFill>
                  <a:schemeClr val="tx1"/>
                </a:solidFill>
                <a:latin typeface="宋体" pitchFamily="2" charset="-122"/>
                <a:ea typeface="宋体" pitchFamily="2" charset="-122"/>
              </a:rPr>
              <a:t>（</a:t>
            </a:r>
            <a:r>
              <a:rPr lang="en-US" altLang="zh-CN" b="0" dirty="0">
                <a:solidFill>
                  <a:schemeClr val="tx1"/>
                </a:solidFill>
                <a:latin typeface="宋体" pitchFamily="2" charset="-122"/>
                <a:ea typeface="宋体" pitchFamily="2" charset="-122"/>
              </a:rPr>
              <a:t>PWW</a:t>
            </a:r>
            <a:r>
              <a:rPr lang="zh-CN" altLang="en-US" b="0" dirty="0">
                <a:solidFill>
                  <a:schemeClr val="tx1"/>
                </a:solidFill>
                <a:latin typeface="宋体" pitchFamily="2" charset="-122"/>
                <a:ea typeface="宋体" pitchFamily="2" charset="-122"/>
              </a:rPr>
              <a:t>占空比调速、频率）</a:t>
            </a:r>
            <a:endParaRPr lang="en-US" altLang="zh-CN" b="0" dirty="0">
              <a:solidFill>
                <a:schemeClr val="tx1"/>
              </a:solidFill>
              <a:latin typeface="宋体" pitchFamily="2" charset="-122"/>
              <a:ea typeface="宋体" pitchFamily="2" charset="-122"/>
            </a:endParaRPr>
          </a:p>
          <a:p>
            <a:pPr>
              <a:buNone/>
            </a:pPr>
            <a:r>
              <a:rPr lang="en-US" altLang="zh-CN" b="0" dirty="0">
                <a:solidFill>
                  <a:schemeClr val="tx1"/>
                </a:solidFill>
                <a:latin typeface="宋体" pitchFamily="2" charset="-122"/>
                <a:ea typeface="宋体" pitchFamily="2" charset="-122"/>
              </a:rPr>
              <a:t>FG</a:t>
            </a:r>
            <a:r>
              <a:rPr lang="zh-CN" altLang="en-US" b="0" dirty="0">
                <a:solidFill>
                  <a:schemeClr val="tx1"/>
                </a:solidFill>
                <a:latin typeface="宋体" pitchFamily="2" charset="-122"/>
                <a:ea typeface="宋体" pitchFamily="2" charset="-122"/>
              </a:rPr>
              <a:t>（转速脉冲，</a:t>
            </a:r>
            <a:r>
              <a:rPr lang="en-US" altLang="zh-CN" b="0" dirty="0">
                <a:solidFill>
                  <a:schemeClr val="tx1"/>
                </a:solidFill>
                <a:latin typeface="宋体" pitchFamily="2" charset="-122"/>
                <a:ea typeface="宋体" pitchFamily="2" charset="-122"/>
              </a:rPr>
              <a:t>n</a:t>
            </a:r>
            <a:r>
              <a:rPr lang="zh-CN" altLang="en-US" b="0" dirty="0">
                <a:solidFill>
                  <a:schemeClr val="tx1"/>
                </a:solidFill>
                <a:latin typeface="宋体" pitchFamily="2" charset="-122"/>
                <a:ea typeface="宋体" pitchFamily="2" charset="-122"/>
              </a:rPr>
              <a:t>个</a:t>
            </a:r>
            <a:r>
              <a:rPr lang="en-US" altLang="zh-CN" b="0" dirty="0">
                <a:solidFill>
                  <a:schemeClr val="tx1"/>
                </a:solidFill>
                <a:latin typeface="宋体" pitchFamily="2" charset="-122"/>
                <a:ea typeface="宋体" pitchFamily="2" charset="-122"/>
              </a:rPr>
              <a:t>/</a:t>
            </a:r>
            <a:r>
              <a:rPr lang="zh-CN" altLang="en-US" b="0" dirty="0">
                <a:solidFill>
                  <a:schemeClr val="tx1"/>
                </a:solidFill>
                <a:latin typeface="宋体" pitchFamily="2" charset="-122"/>
                <a:ea typeface="宋体" pitchFamily="2" charset="-122"/>
              </a:rPr>
              <a:t>转）</a:t>
            </a:r>
            <a:endParaRPr lang="en-US" altLang="zh-CN" b="0" dirty="0">
              <a:solidFill>
                <a:schemeClr val="tx1"/>
              </a:solidFill>
              <a:latin typeface="宋体" pitchFamily="2" charset="-122"/>
              <a:ea typeface="宋体" pitchFamily="2" charset="-122"/>
            </a:endParaRPr>
          </a:p>
          <a:p>
            <a:r>
              <a:rPr lang="zh-CN" altLang="en-US" b="0" dirty="0">
                <a:solidFill>
                  <a:srgbClr val="FF0000"/>
                </a:solidFill>
                <a:latin typeface="宋体" pitchFamily="2" charset="-122"/>
                <a:ea typeface="宋体" pitchFamily="2" charset="-122"/>
              </a:rPr>
              <a:t>加载时序</a:t>
            </a:r>
            <a:r>
              <a:rPr lang="zh-CN" altLang="en-US" b="0" dirty="0">
                <a:solidFill>
                  <a:schemeClr val="tx1"/>
                </a:solidFill>
                <a:latin typeface="宋体" pitchFamily="2" charset="-122"/>
                <a:ea typeface="宋体" pitchFamily="2" charset="-122"/>
              </a:rPr>
              <a:t>：</a:t>
            </a:r>
            <a:r>
              <a:rPr lang="en-US" altLang="zh-CN" b="0" dirty="0">
                <a:solidFill>
                  <a:schemeClr val="tx1"/>
                </a:solidFill>
                <a:latin typeface="宋体" pitchFamily="2" charset="-122"/>
                <a:ea typeface="宋体" pitchFamily="2" charset="-122"/>
              </a:rPr>
              <a:t> </a:t>
            </a:r>
            <a:r>
              <a:rPr lang="en-US" altLang="zh-CN" b="0" dirty="0" err="1">
                <a:solidFill>
                  <a:schemeClr val="tx1"/>
                </a:solidFill>
                <a:latin typeface="宋体" pitchFamily="2" charset="-122"/>
                <a:ea typeface="宋体" pitchFamily="2" charset="-122"/>
              </a:rPr>
              <a:t>Vp</a:t>
            </a:r>
            <a:r>
              <a:rPr lang="zh-CN" altLang="en-US" b="0" dirty="0">
                <a:solidFill>
                  <a:schemeClr val="tx1"/>
                </a:solidFill>
                <a:latin typeface="宋体" pitchFamily="2" charset="-122"/>
                <a:ea typeface="宋体" pitchFamily="2" charset="-122"/>
              </a:rPr>
              <a:t>加载</a:t>
            </a:r>
            <a:r>
              <a:rPr lang="en-US" altLang="zh-CN" b="0" dirty="0">
                <a:solidFill>
                  <a:schemeClr val="tx1"/>
                </a:solidFill>
                <a:latin typeface="宋体" pitchFamily="2" charset="-122"/>
                <a:ea typeface="宋体" pitchFamily="2" charset="-122"/>
              </a:rPr>
              <a:t>→ </a:t>
            </a:r>
            <a:r>
              <a:rPr lang="en-US" altLang="zh-CN" b="0" dirty="0" err="1">
                <a:solidFill>
                  <a:schemeClr val="tx1"/>
                </a:solidFill>
                <a:latin typeface="宋体" pitchFamily="2" charset="-122"/>
                <a:ea typeface="宋体" pitchFamily="2" charset="-122"/>
              </a:rPr>
              <a:t>Vm</a:t>
            </a:r>
            <a:r>
              <a:rPr lang="zh-CN" altLang="en-US" b="0" dirty="0">
                <a:solidFill>
                  <a:schemeClr val="tx1"/>
                </a:solidFill>
                <a:latin typeface="宋体" pitchFamily="2" charset="-122"/>
                <a:ea typeface="宋体" pitchFamily="2" charset="-122"/>
              </a:rPr>
              <a:t>加载</a:t>
            </a:r>
            <a:r>
              <a:rPr lang="en-US" altLang="zh-CN" b="0" dirty="0">
                <a:solidFill>
                  <a:schemeClr val="tx1"/>
                </a:solidFill>
                <a:latin typeface="宋体" pitchFamily="2" charset="-122"/>
                <a:ea typeface="宋体" pitchFamily="2" charset="-122"/>
              </a:rPr>
              <a:t>→ </a:t>
            </a:r>
            <a:r>
              <a:rPr lang="en-US" altLang="zh-CN" b="0" dirty="0" err="1">
                <a:solidFill>
                  <a:schemeClr val="tx1"/>
                </a:solidFill>
                <a:latin typeface="宋体" pitchFamily="2" charset="-122"/>
                <a:ea typeface="宋体" pitchFamily="2" charset="-122"/>
              </a:rPr>
              <a:t>Vsp</a:t>
            </a:r>
            <a:r>
              <a:rPr lang="zh-CN" altLang="en-US" b="0" dirty="0">
                <a:solidFill>
                  <a:schemeClr val="tx1"/>
                </a:solidFill>
                <a:latin typeface="宋体" pitchFamily="2" charset="-122"/>
                <a:ea typeface="宋体" pitchFamily="2" charset="-122"/>
              </a:rPr>
              <a:t>加载</a:t>
            </a:r>
            <a:endParaRPr lang="en-US" altLang="zh-CN" b="0" dirty="0">
              <a:solidFill>
                <a:schemeClr val="tx1"/>
              </a:solidFill>
              <a:latin typeface="宋体" pitchFamily="2" charset="-122"/>
              <a:ea typeface="宋体" pitchFamily="2" charset="-122"/>
            </a:endParaRPr>
          </a:p>
          <a:p>
            <a:r>
              <a:rPr lang="zh-CN" altLang="en-US" b="0" dirty="0">
                <a:solidFill>
                  <a:srgbClr val="FF0000"/>
                </a:solidFill>
                <a:latin typeface="宋体" pitchFamily="2" charset="-122"/>
                <a:ea typeface="宋体" pitchFamily="2" charset="-122"/>
              </a:rPr>
              <a:t>卸载时序</a:t>
            </a:r>
            <a:r>
              <a:rPr lang="zh-CN" altLang="en-US" b="0" dirty="0">
                <a:solidFill>
                  <a:schemeClr val="tx1"/>
                </a:solidFill>
                <a:latin typeface="宋体" pitchFamily="2" charset="-122"/>
                <a:ea typeface="宋体" pitchFamily="2" charset="-122"/>
              </a:rPr>
              <a:t>：</a:t>
            </a:r>
            <a:r>
              <a:rPr lang="en-US" altLang="zh-CN" b="0" dirty="0">
                <a:solidFill>
                  <a:schemeClr val="tx1"/>
                </a:solidFill>
                <a:latin typeface="宋体" pitchFamily="2" charset="-122"/>
                <a:ea typeface="宋体" pitchFamily="2" charset="-122"/>
              </a:rPr>
              <a:t> </a:t>
            </a:r>
            <a:r>
              <a:rPr lang="en-US" altLang="zh-CN" b="0" dirty="0" err="1">
                <a:solidFill>
                  <a:schemeClr val="tx1"/>
                </a:solidFill>
                <a:latin typeface="宋体" pitchFamily="2" charset="-122"/>
                <a:ea typeface="宋体" pitchFamily="2" charset="-122"/>
              </a:rPr>
              <a:t>Vsp</a:t>
            </a:r>
            <a:r>
              <a:rPr lang="zh-CN" altLang="en-US" b="0" dirty="0">
                <a:solidFill>
                  <a:schemeClr val="tx1"/>
                </a:solidFill>
                <a:latin typeface="宋体" pitchFamily="2" charset="-122"/>
                <a:ea typeface="宋体" pitchFamily="2" charset="-122"/>
              </a:rPr>
              <a:t>卸载</a:t>
            </a:r>
            <a:r>
              <a:rPr lang="en-US" altLang="zh-CN" b="0" dirty="0">
                <a:solidFill>
                  <a:schemeClr val="tx1"/>
                </a:solidFill>
                <a:latin typeface="宋体" pitchFamily="2" charset="-122"/>
                <a:ea typeface="宋体" pitchFamily="2" charset="-122"/>
              </a:rPr>
              <a:t>→ </a:t>
            </a:r>
            <a:r>
              <a:rPr lang="en-US" altLang="zh-CN" b="0" dirty="0" err="1">
                <a:solidFill>
                  <a:schemeClr val="tx1"/>
                </a:solidFill>
                <a:latin typeface="宋体" pitchFamily="2" charset="-122"/>
                <a:ea typeface="宋体" pitchFamily="2" charset="-122"/>
              </a:rPr>
              <a:t>Vm</a:t>
            </a:r>
            <a:r>
              <a:rPr lang="zh-CN" altLang="en-US" b="0" dirty="0">
                <a:solidFill>
                  <a:schemeClr val="tx1"/>
                </a:solidFill>
                <a:latin typeface="宋体" pitchFamily="2" charset="-122"/>
                <a:ea typeface="宋体" pitchFamily="2" charset="-122"/>
              </a:rPr>
              <a:t>卸载</a:t>
            </a:r>
            <a:r>
              <a:rPr lang="en-US" altLang="zh-CN" b="0" dirty="0">
                <a:solidFill>
                  <a:schemeClr val="tx1"/>
                </a:solidFill>
                <a:latin typeface="宋体" pitchFamily="2" charset="-122"/>
                <a:ea typeface="宋体" pitchFamily="2" charset="-122"/>
              </a:rPr>
              <a:t>→ </a:t>
            </a:r>
            <a:r>
              <a:rPr lang="en-US" altLang="zh-CN" b="0" dirty="0" err="1">
                <a:solidFill>
                  <a:schemeClr val="tx1"/>
                </a:solidFill>
                <a:latin typeface="宋体" pitchFamily="2" charset="-122"/>
                <a:ea typeface="宋体" pitchFamily="2" charset="-122"/>
              </a:rPr>
              <a:t>Vp</a:t>
            </a:r>
            <a:r>
              <a:rPr lang="zh-CN" altLang="en-US" b="0" dirty="0">
                <a:solidFill>
                  <a:schemeClr val="tx1"/>
                </a:solidFill>
                <a:latin typeface="宋体" pitchFamily="2" charset="-122"/>
                <a:ea typeface="宋体" pitchFamily="2" charset="-122"/>
              </a:rPr>
              <a:t>卸载</a:t>
            </a:r>
            <a:endParaRPr lang="en-US" altLang="zh-CN" b="0" dirty="0">
              <a:solidFill>
                <a:schemeClr val="tx1"/>
              </a:solidFill>
              <a:latin typeface="宋体" pitchFamily="2" charset="-122"/>
              <a:ea typeface="宋体" pitchFamily="2" charset="-122"/>
            </a:endParaRPr>
          </a:p>
          <a:p>
            <a:r>
              <a:rPr lang="en-US" altLang="zh-CN" b="0" dirty="0">
                <a:solidFill>
                  <a:srgbClr val="FF0000"/>
                </a:solidFill>
                <a:latin typeface="宋体" pitchFamily="2" charset="-122"/>
                <a:ea typeface="宋体" pitchFamily="2" charset="-122"/>
              </a:rPr>
              <a:t>PID</a:t>
            </a:r>
            <a:r>
              <a:rPr lang="zh-CN" altLang="en-US" b="0" dirty="0">
                <a:solidFill>
                  <a:srgbClr val="FF0000"/>
                </a:solidFill>
                <a:latin typeface="宋体" pitchFamily="2" charset="-122"/>
                <a:ea typeface="宋体" pitchFamily="2" charset="-122"/>
              </a:rPr>
              <a:t>算法</a:t>
            </a:r>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233</a:t>
            </a:fld>
            <a:endParaRPr lang="en-US" altLang="zh-CN" b="1">
              <a:solidFill>
                <a:srgbClr val="FFFFFF"/>
              </a:solidFill>
            </a:endParaRPr>
          </a:p>
        </p:txBody>
      </p:sp>
    </p:spTree>
    <p:extLst>
      <p:ext uri="{BB962C8B-B14F-4D97-AF65-F5344CB8AC3E}">
        <p14:creationId xmlns:p14="http://schemas.microsoft.com/office/powerpoint/2010/main" val="193136868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t>舵机</a:t>
            </a:r>
          </a:p>
        </p:txBody>
      </p:sp>
      <p:sp>
        <p:nvSpPr>
          <p:cNvPr id="3" name="内容占位符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在航天方面，舵机应用广泛。航天方面，导弹姿态变换的俯仰、偏航、滚转运动都是靠舵机相互配合完成的。舵机在许多工程上都有应用，不仅限于船舶。</a:t>
            </a:r>
            <a:endParaRPr lang="en-US" altLang="zh-CN" sz="2400" b="0" dirty="0">
              <a:solidFill>
                <a:schemeClr val="tx1"/>
              </a:solidFill>
              <a:latin typeface="宋体" pitchFamily="2" charset="-122"/>
              <a:ea typeface="宋体" pitchFamily="2" charset="-122"/>
            </a:endParaRPr>
          </a:p>
          <a:p>
            <a:r>
              <a:rPr lang="zh-CN" altLang="en-US" sz="2400" b="0" dirty="0">
                <a:solidFill>
                  <a:schemeClr val="tx1"/>
                </a:solidFill>
                <a:latin typeface="宋体" pitchFamily="2" charset="-122"/>
                <a:ea typeface="宋体" pitchFamily="2" charset="-122"/>
              </a:rPr>
              <a:t>普通舵机：</a:t>
            </a:r>
            <a:r>
              <a:rPr lang="en-US" altLang="zh-CN" sz="2400" b="0" dirty="0">
                <a:solidFill>
                  <a:schemeClr val="tx1"/>
                </a:solidFill>
                <a:latin typeface="宋体" pitchFamily="2" charset="-122"/>
                <a:ea typeface="宋体" pitchFamily="2" charset="-122"/>
              </a:rPr>
              <a:t>PWM</a:t>
            </a:r>
            <a:r>
              <a:rPr lang="zh-CN" altLang="en-US" sz="2400" b="0" dirty="0">
                <a:solidFill>
                  <a:schemeClr val="tx1"/>
                </a:solidFill>
                <a:latin typeface="宋体" pitchFamily="2" charset="-122"/>
                <a:ea typeface="宋体" pitchFamily="2" charset="-122"/>
              </a:rPr>
              <a:t>占空比控制</a:t>
            </a:r>
            <a:endParaRPr lang="en-US" altLang="zh-CN" sz="2400" b="0" dirty="0">
              <a:solidFill>
                <a:schemeClr val="tx1"/>
              </a:solidFill>
              <a:latin typeface="宋体" pitchFamily="2" charset="-122"/>
              <a:ea typeface="宋体" pitchFamily="2" charset="-122"/>
            </a:endParaRPr>
          </a:p>
          <a:p>
            <a:r>
              <a:rPr lang="zh-CN" altLang="en-US" sz="2400" b="0" dirty="0">
                <a:solidFill>
                  <a:schemeClr val="tx1"/>
                </a:solidFill>
                <a:latin typeface="宋体" pitchFamily="2" charset="-122"/>
                <a:ea typeface="宋体" pitchFamily="2" charset="-122"/>
              </a:rPr>
              <a:t>总线舵机：</a:t>
            </a:r>
            <a:r>
              <a:rPr lang="en-US" altLang="zh-CN" sz="2400" b="0" dirty="0">
                <a:solidFill>
                  <a:schemeClr val="tx1"/>
                </a:solidFill>
                <a:latin typeface="宋体" pitchFamily="2" charset="-122"/>
                <a:ea typeface="宋体" pitchFamily="2" charset="-122"/>
              </a:rPr>
              <a:t>UART</a:t>
            </a:r>
            <a:r>
              <a:rPr lang="zh-CN" altLang="en-US" sz="2400" b="0" dirty="0">
                <a:solidFill>
                  <a:schemeClr val="tx1"/>
                </a:solidFill>
                <a:latin typeface="宋体" pitchFamily="2" charset="-122"/>
                <a:ea typeface="宋体" pitchFamily="2" charset="-122"/>
              </a:rPr>
              <a:t>控制</a:t>
            </a:r>
          </a:p>
          <a:p>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B2D4ACCA-2750-45FA-B054-2E3D1CF58566}" type="datetime1">
              <a:rPr lang="zh-CN" altLang="en-US" b="1">
                <a:solidFill>
                  <a:srgbClr val="FFFFFF"/>
                </a:solidFill>
              </a:rPr>
              <a:pPr>
                <a:spcAft>
                  <a:spcPct val="0"/>
                </a:spcAft>
                <a:buClr>
                  <a:srgbClr val="FFFFFF"/>
                </a:buClr>
                <a:defRPr/>
              </a:pPr>
              <a:t>2021/6/11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234</a:t>
            </a:fld>
            <a:endParaRPr lang="en-US" altLang="zh-CN" b="1">
              <a:solidFill>
                <a:srgbClr val="FFFFFF"/>
              </a:solidFill>
            </a:endParaRPr>
          </a:p>
        </p:txBody>
      </p:sp>
      <p:pic>
        <p:nvPicPr>
          <p:cNvPr id="7" name="Picture 2"/>
          <p:cNvPicPr>
            <a:picLocks noChangeAspect="1" noChangeArrowheads="1"/>
          </p:cNvPicPr>
          <p:nvPr/>
        </p:nvPicPr>
        <p:blipFill>
          <a:blip r:embed="rId2" cstate="print"/>
          <a:srcRect/>
          <a:stretch>
            <a:fillRect/>
          </a:stretch>
        </p:blipFill>
        <p:spPr bwMode="auto">
          <a:xfrm>
            <a:off x="7464152" y="2564904"/>
            <a:ext cx="1744980" cy="160782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411102"/>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8383" y="2669557"/>
            <a:ext cx="8975235" cy="1164939"/>
          </a:xfrm>
        </p:spPr>
        <p:txBody>
          <a:bodyPr/>
          <a:lstStyle/>
          <a:p>
            <a:r>
              <a:rPr lang="zh-CN" altLang="en-US" dirty="0">
                <a:latin typeface="宋体" pitchFamily="2" charset="-122"/>
                <a:ea typeface="宋体" pitchFamily="2" charset="-122"/>
              </a:rPr>
              <a:t>嵌入式操作系统介绍</a:t>
            </a:r>
          </a:p>
        </p:txBody>
      </p:sp>
      <p:sp>
        <p:nvSpPr>
          <p:cNvPr id="3" name="Subtitle 2"/>
          <p:cNvSpPr>
            <a:spLocks noGrp="1"/>
          </p:cNvSpPr>
          <p:nvPr>
            <p:ph type="subTitle" idx="4"/>
          </p:nvPr>
        </p:nvSpPr>
        <p:spPr/>
        <p:txBody>
          <a:bodyPr/>
          <a:lstStyle/>
          <a:p>
            <a:endParaRPr lang="zh-CN" altLang="en-US" dirty="0"/>
          </a:p>
        </p:txBody>
      </p:sp>
    </p:spTree>
    <p:extLst>
      <p:ext uri="{BB962C8B-B14F-4D97-AF65-F5344CB8AC3E}">
        <p14:creationId xmlns:p14="http://schemas.microsoft.com/office/powerpoint/2010/main" val="321018164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267142" y="806909"/>
            <a:ext cx="7699428" cy="60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785" bIns="9785"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defTabSz="828446">
              <a:buClr>
                <a:prstClr val="black"/>
              </a:buClr>
              <a:buSzPct val="80000"/>
            </a:pPr>
            <a:r>
              <a:rPr lang="zh-CN" altLang="en-US" sz="3262" b="0" dirty="0">
                <a:latin typeface="宋体" pitchFamily="2" charset="-122"/>
                <a:sym typeface="黑体" panose="02010609060101010101" pitchFamily="49" charset="-122"/>
              </a:rPr>
              <a:t>内容提要</a:t>
            </a:r>
            <a:endParaRPr lang="zh-CN" altLang="en-US" sz="2899" dirty="0">
              <a:latin typeface="宋体" pitchFamily="2" charset="-122"/>
            </a:endParaRPr>
          </a:p>
        </p:txBody>
      </p:sp>
      <p:graphicFrame>
        <p:nvGraphicFramePr>
          <p:cNvPr id="9" name="Group 8"/>
          <p:cNvGraphicFramePr>
            <a:graphicFrameLocks noGrp="1"/>
          </p:cNvGraphicFramePr>
          <p:nvPr/>
        </p:nvGraphicFramePr>
        <p:xfrm>
          <a:off x="3076926" y="1801970"/>
          <a:ext cx="6478279" cy="2093819"/>
        </p:xfrm>
        <a:graphic>
          <a:graphicData uri="http://schemas.openxmlformats.org/drawingml/2006/table">
            <a:tbl>
              <a:tblPr/>
              <a:tblGrid>
                <a:gridCol w="1547653">
                  <a:extLst>
                    <a:ext uri="{9D8B030D-6E8A-4147-A177-3AD203B41FA5}">
                      <a16:colId xmlns:a16="http://schemas.microsoft.com/office/drawing/2014/main" val="20000"/>
                    </a:ext>
                  </a:extLst>
                </a:gridCol>
                <a:gridCol w="4930626">
                  <a:extLst>
                    <a:ext uri="{9D8B030D-6E8A-4147-A177-3AD203B41FA5}">
                      <a16:colId xmlns:a16="http://schemas.microsoft.com/office/drawing/2014/main" val="20001"/>
                    </a:ext>
                  </a:extLst>
                </a:gridCol>
              </a:tblGrid>
              <a:tr h="569474">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500" b="0" i="1" u="none" strike="noStrike" cap="none" normalizeH="0" baseline="0" dirty="0">
                          <a:ln>
                            <a:noFill/>
                          </a:ln>
                          <a:solidFill>
                            <a:schemeClr val="bg1"/>
                          </a:solidFill>
                          <a:effectLst/>
                          <a:latin typeface="Arial" pitchFamily="34" charset="0"/>
                          <a:ea typeface="黑体" pitchFamily="2" charset="-122"/>
                          <a:sym typeface="Arial" pitchFamily="34" charset="0"/>
                        </a:rPr>
                        <a:t>1</a:t>
                      </a:r>
                      <a:endParaRPr kumimoji="0" lang="zh-CN" altLang="en-US" sz="2500" b="1" i="0" u="none" strike="noStrike" cap="none" normalizeH="0" baseline="0" dirty="0">
                        <a:ln>
                          <a:noFill/>
                        </a:ln>
                        <a:solidFill>
                          <a:srgbClr val="9900CC"/>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500" b="0" i="1" u="none" strike="noStrike" cap="none" normalizeH="0" baseline="0" dirty="0">
                          <a:ln>
                            <a:noFill/>
                          </a:ln>
                          <a:solidFill>
                            <a:schemeClr val="bg1"/>
                          </a:solidFill>
                          <a:effectLst/>
                          <a:latin typeface="Arial" pitchFamily="34" charset="0"/>
                          <a:ea typeface="黑体" pitchFamily="2" charset="-122"/>
                          <a:sym typeface="Arial" pitchFamily="34" charset="0"/>
                        </a:rPr>
                        <a:t>嵌入式操作系统简介</a:t>
                      </a:r>
                      <a:endParaRPr kumimoji="0" lang="zh-CN" sz="2500" b="1" i="0" u="none" strike="noStrike" cap="none" normalizeH="0" baseline="0" dirty="0">
                        <a:ln>
                          <a:noFill/>
                        </a:ln>
                        <a:solidFill>
                          <a:srgbClr val="9900CC"/>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0"/>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cap="none" normalizeH="0" baseline="0" dirty="0">
                          <a:ln>
                            <a:noFill/>
                          </a:ln>
                          <a:solidFill>
                            <a:srgbClr val="9900CC"/>
                          </a:solidFill>
                          <a:effectLst/>
                          <a:latin typeface="CMU Serif" charset="0"/>
                          <a:ea typeface="宋体" pitchFamily="2" charset="-122"/>
                          <a:sym typeface="CMU Serif" charset="0"/>
                        </a:rPr>
                        <a:t>2</a:t>
                      </a:r>
                      <a:endParaRPr kumimoji="0" lang="zh-CN" altLang="en-US" sz="2500" b="0" i="0" u="none" strike="noStrike" cap="none" normalizeH="0" baseline="0" dirty="0">
                        <a:ln>
                          <a:noFill/>
                        </a:ln>
                        <a:solidFill>
                          <a:srgbClr val="9900CC"/>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l-GR" sz="2500" b="0" i="0" u="none" strike="noStrike" cap="none" normalizeH="0" baseline="0" dirty="0">
                          <a:ln>
                            <a:noFill/>
                          </a:ln>
                          <a:solidFill>
                            <a:srgbClr val="9900CC"/>
                          </a:solidFill>
                          <a:effectLst/>
                          <a:latin typeface="CMU Serif" charset="0"/>
                          <a:ea typeface="黑体" pitchFamily="2" charset="-122"/>
                          <a:sym typeface="Arial" pitchFamily="34" charset="0"/>
                        </a:rPr>
                        <a:t>μ</a:t>
                      </a:r>
                      <a:r>
                        <a:rPr kumimoji="0" lang="en-US" sz="2500" b="0" i="0" u="none" strike="noStrike" cap="none" normalizeH="0" baseline="0" dirty="0">
                          <a:ln>
                            <a:noFill/>
                          </a:ln>
                          <a:solidFill>
                            <a:srgbClr val="9900CC"/>
                          </a:solidFill>
                          <a:effectLst/>
                          <a:latin typeface="CMU Serif" charset="0"/>
                          <a:ea typeface="黑体" pitchFamily="2" charset="-122"/>
                          <a:sym typeface="Arial" pitchFamily="34" charset="0"/>
                        </a:rPr>
                        <a:t>C/OS</a:t>
                      </a: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cap="none" normalizeH="0" baseline="0" dirty="0">
                          <a:ln>
                            <a:noFill/>
                          </a:ln>
                          <a:solidFill>
                            <a:srgbClr val="9900CC"/>
                          </a:solidFill>
                          <a:effectLst/>
                          <a:latin typeface="CMU Serif" charset="0"/>
                          <a:ea typeface="宋体" pitchFamily="2" charset="-122"/>
                          <a:sym typeface="CMU Serif" charset="0"/>
                        </a:rPr>
                        <a:t>3</a:t>
                      </a:r>
                      <a:endParaRPr kumimoji="0" lang="zh-CN" altLang="en-US" sz="2500" b="0" i="0" u="none" strike="noStrike" cap="none" normalizeH="0" baseline="0" dirty="0">
                        <a:ln>
                          <a:noFill/>
                        </a:ln>
                        <a:solidFill>
                          <a:srgbClr val="9900CC"/>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cap="none" normalizeH="0" baseline="0" dirty="0" err="1">
                          <a:ln>
                            <a:noFill/>
                          </a:ln>
                          <a:solidFill>
                            <a:srgbClr val="9900CC"/>
                          </a:solidFill>
                          <a:effectLst/>
                          <a:latin typeface="CMU Serif" charset="0"/>
                          <a:ea typeface="黑体" pitchFamily="2" charset="-122"/>
                          <a:sym typeface="Arial" pitchFamily="34" charset="0"/>
                        </a:rPr>
                        <a:t>VxWorks</a:t>
                      </a:r>
                      <a:endParaRPr kumimoji="0" lang="en-US" sz="2500" b="0" i="0" u="none" strike="noStrike" cap="none" normalizeH="0" baseline="0" dirty="0">
                        <a:ln>
                          <a:noFill/>
                        </a:ln>
                        <a:solidFill>
                          <a:srgbClr val="9900CC"/>
                        </a:solidFill>
                        <a:effectLst/>
                        <a:latin typeface="CMU Serif" charset="0"/>
                        <a:ea typeface="黑体" pitchFamily="2" charset="-122"/>
                        <a:sym typeface="Arial" pitchFamily="34"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cap="none" normalizeH="0" baseline="0" dirty="0">
                          <a:ln>
                            <a:noFill/>
                          </a:ln>
                          <a:solidFill>
                            <a:srgbClr val="9900CC"/>
                          </a:solidFill>
                          <a:effectLst/>
                          <a:latin typeface="CMU Serif" charset="0"/>
                          <a:ea typeface="宋体" pitchFamily="2" charset="-122"/>
                          <a:sym typeface="CMU Serif" charset="0"/>
                        </a:rPr>
                        <a:t>4</a:t>
                      </a:r>
                      <a:endParaRPr kumimoji="0" lang="zh-CN" altLang="en-US" sz="2500" b="0" i="0" u="none" strike="noStrike" cap="none" normalizeH="0" baseline="0" dirty="0">
                        <a:ln>
                          <a:noFill/>
                        </a:ln>
                        <a:solidFill>
                          <a:srgbClr val="9900CC"/>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500" b="0" i="0" u="none" strike="noStrike" cap="none" normalizeH="0" baseline="0" dirty="0">
                          <a:ln>
                            <a:noFill/>
                          </a:ln>
                          <a:solidFill>
                            <a:srgbClr val="9900CC"/>
                          </a:solidFill>
                          <a:effectLst/>
                          <a:latin typeface="CMU Serif" charset="0"/>
                          <a:ea typeface="黑体" pitchFamily="2" charset="-122"/>
                          <a:sym typeface="Arial" pitchFamily="34" charset="0"/>
                        </a:rPr>
                        <a:t>嵌入式</a:t>
                      </a:r>
                      <a:r>
                        <a:rPr kumimoji="0" lang="en-US" altLang="zh-CN" sz="2500" b="0" i="0" u="none" strike="noStrike" cap="none" normalizeH="0" baseline="0" dirty="0">
                          <a:ln>
                            <a:noFill/>
                          </a:ln>
                          <a:solidFill>
                            <a:srgbClr val="9900CC"/>
                          </a:solidFill>
                          <a:effectLst/>
                          <a:latin typeface="CMU Serif" charset="0"/>
                          <a:ea typeface="黑体" pitchFamily="2" charset="-122"/>
                          <a:sym typeface="Arial" pitchFamily="34" charset="0"/>
                        </a:rPr>
                        <a:t>Linux</a:t>
                      </a:r>
                      <a:endParaRPr kumimoji="0" lang="en-US" sz="2500" b="0" i="0" u="none" strike="noStrike" cap="none" normalizeH="0" baseline="0" dirty="0">
                        <a:ln>
                          <a:noFill/>
                        </a:ln>
                        <a:solidFill>
                          <a:srgbClr val="9900CC"/>
                        </a:solidFill>
                        <a:effectLst/>
                        <a:latin typeface="CMU Serif" charset="0"/>
                        <a:ea typeface="黑体" pitchFamily="2" charset="-122"/>
                        <a:sym typeface="Arial" pitchFamily="34"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bl>
          </a:graphicData>
        </a:graphic>
      </p:graphicFrame>
      <p:pic>
        <p:nvPicPr>
          <p:cNvPr id="10" name="右箭头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979" y="1883955"/>
            <a:ext cx="946427" cy="6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59657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宋体" pitchFamily="2" charset="-122"/>
                <a:ea typeface="宋体" pitchFamily="2" charset="-122"/>
              </a:rPr>
              <a:t>1 </a:t>
            </a:r>
            <a:r>
              <a:rPr lang="zh-CN" altLang="en-US" dirty="0">
                <a:solidFill>
                  <a:schemeClr val="tx1"/>
                </a:solidFill>
                <a:latin typeface="宋体" pitchFamily="2" charset="-122"/>
                <a:ea typeface="宋体" pitchFamily="2" charset="-122"/>
              </a:rPr>
              <a:t>嵌入式操作系统简介</a:t>
            </a: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237</a:t>
            </a:fld>
            <a:endParaRPr lang="zh-CN" altLang="en-US">
              <a:solidFill>
                <a:prstClr val="white"/>
              </a:solidFill>
              <a:cs typeface="Garamond"/>
            </a:endParaRPr>
          </a:p>
        </p:txBody>
      </p:sp>
      <p:sp>
        <p:nvSpPr>
          <p:cNvPr id="10" name="Rectangle 2"/>
          <p:cNvSpPr txBox="1">
            <a:spLocks noChangeArrowheads="1"/>
          </p:cNvSpPr>
          <p:nvPr/>
        </p:nvSpPr>
        <p:spPr>
          <a:xfrm>
            <a:off x="2367826" y="1150671"/>
            <a:ext cx="7456349" cy="1035604"/>
          </a:xfrm>
          <a:prstGeom prst="rect">
            <a:avLst/>
          </a:prstGeom>
        </p:spPr>
        <p:txBody>
          <a:bodyPr wrap="square" lIns="0" tIns="0" rIns="0" bIns="0" anchor="ctr" anchorCtr="0">
            <a:noAutofit/>
          </a:bodyPr>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defTabSz="828446"/>
            <a:r>
              <a:rPr lang="zh-CN" altLang="en-US" sz="2537" dirty="0">
                <a:solidFill>
                  <a:prstClr val="black"/>
                </a:solidFill>
                <a:latin typeface="宋体" panose="02010600030101010101" pitchFamily="2" charset="-122"/>
                <a:ea typeface="宋体" panose="02010600030101010101" pitchFamily="2" charset="-122"/>
              </a:rPr>
              <a:t>实时多任务操作系统与分时多任务操作系统 </a:t>
            </a:r>
            <a:endParaRPr lang="en-US" altLang="zh-CN" sz="2537" dirty="0">
              <a:solidFill>
                <a:prstClr val="black"/>
              </a:solidFill>
              <a:latin typeface="宋体" panose="02010600030101010101" pitchFamily="2" charset="-122"/>
              <a:ea typeface="宋体" panose="02010600030101010101" pitchFamily="2" charset="-122"/>
            </a:endParaRPr>
          </a:p>
        </p:txBody>
      </p:sp>
      <p:sp>
        <p:nvSpPr>
          <p:cNvPr id="11" name="Rectangle 3"/>
          <p:cNvSpPr txBox="1">
            <a:spLocks noChangeArrowheads="1"/>
          </p:cNvSpPr>
          <p:nvPr/>
        </p:nvSpPr>
        <p:spPr>
          <a:xfrm>
            <a:off x="2367826" y="2351684"/>
            <a:ext cx="7456349" cy="4100705"/>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n"/>
              <a:defRPr sz="3200" kern="1200" baseline="0">
                <a:solidFill>
                  <a:srgbClr val="0070C0"/>
                </a:solidFill>
                <a:latin typeface="Arial" panose="020B0604020202020204" pitchFamily="34" charset="0"/>
                <a:ea typeface="黑体" panose="02010609060101010101" pitchFamily="49"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u"/>
              <a:defRPr sz="2800" kern="1200" baseline="0">
                <a:solidFill>
                  <a:schemeClr val="tx1"/>
                </a:solidFill>
                <a:latin typeface="Arial" panose="020B0604020202020204" pitchFamily="34" charset="0"/>
                <a:ea typeface="黑体" panose="02010609060101010101" pitchFamily="49"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l"/>
              <a:defRPr sz="2400" kern="1200" baseline="0">
                <a:solidFill>
                  <a:schemeClr val="tx1"/>
                </a:solidFill>
                <a:latin typeface="Arial" panose="020B0604020202020204" pitchFamily="34" charset="0"/>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7112" indent="-207112" defTabSz="828446">
              <a:lnSpc>
                <a:spcPct val="80000"/>
              </a:lnSpc>
              <a:spcBef>
                <a:spcPts val="906"/>
              </a:spcBef>
            </a:pPr>
            <a:r>
              <a:rPr lang="zh-CN" altLang="en-US" sz="2537" dirty="0">
                <a:solidFill>
                  <a:srgbClr val="FF0000"/>
                </a:solidFill>
                <a:ea typeface="宋体" panose="02010600030101010101" pitchFamily="2" charset="-122"/>
              </a:rPr>
              <a:t>分时系统：</a:t>
            </a:r>
            <a:r>
              <a:rPr lang="zh-CN" altLang="en-US" sz="2537" dirty="0">
                <a:solidFill>
                  <a:prstClr val="black"/>
                </a:solidFill>
                <a:ea typeface="宋体" panose="02010600030101010101" pitchFamily="2" charset="-122"/>
              </a:rPr>
              <a:t>软件的执行在时间上的要求</a:t>
            </a:r>
            <a:r>
              <a:rPr lang="zh-CN" altLang="en-US" sz="2537" dirty="0">
                <a:solidFill>
                  <a:srgbClr val="FF0000"/>
                </a:solidFill>
                <a:ea typeface="宋体" panose="02010600030101010101" pitchFamily="2" charset="-122"/>
              </a:rPr>
              <a:t>并不严格</a:t>
            </a:r>
            <a:r>
              <a:rPr lang="zh-CN" altLang="en-US" sz="2537" dirty="0">
                <a:solidFill>
                  <a:prstClr val="black"/>
                </a:solidFill>
                <a:ea typeface="宋体" panose="02010600030101010101" pitchFamily="2" charset="-122"/>
              </a:rPr>
              <a:t>，时间上的错误一般不会造成灾难性的后果。</a:t>
            </a:r>
            <a:endParaRPr lang="en-US" altLang="zh-CN" sz="2537" dirty="0">
              <a:solidFill>
                <a:prstClr val="black"/>
              </a:solidFill>
              <a:ea typeface="宋体" panose="02010600030101010101" pitchFamily="2" charset="-122"/>
            </a:endParaRPr>
          </a:p>
          <a:p>
            <a:pPr marL="207112" indent="-207112" defTabSz="828446">
              <a:lnSpc>
                <a:spcPct val="80000"/>
              </a:lnSpc>
              <a:spcBef>
                <a:spcPts val="906"/>
              </a:spcBef>
            </a:pPr>
            <a:endParaRPr lang="zh-CN" altLang="en-US" sz="2537" dirty="0">
              <a:solidFill>
                <a:prstClr val="black"/>
              </a:solidFill>
              <a:ea typeface="宋体" panose="02010600030101010101" pitchFamily="2" charset="-122"/>
            </a:endParaRPr>
          </a:p>
          <a:p>
            <a:pPr marL="207112" indent="-207112" defTabSz="828446">
              <a:lnSpc>
                <a:spcPct val="80000"/>
              </a:lnSpc>
              <a:spcBef>
                <a:spcPts val="906"/>
              </a:spcBef>
            </a:pPr>
            <a:r>
              <a:rPr lang="zh-CN" altLang="en-US" sz="2537" dirty="0">
                <a:solidFill>
                  <a:srgbClr val="FF0000"/>
                </a:solidFill>
                <a:ea typeface="宋体" panose="02010600030101010101" pitchFamily="2" charset="-122"/>
              </a:rPr>
              <a:t>实时系统：</a:t>
            </a:r>
            <a:r>
              <a:rPr lang="zh-CN" altLang="en-US" sz="2537" dirty="0">
                <a:solidFill>
                  <a:prstClr val="black"/>
                </a:solidFill>
                <a:ea typeface="宋体" panose="02010600030101010101" pitchFamily="2" charset="-122"/>
              </a:rPr>
              <a:t>虽然事件可能在无法预知的时刻到达，但是软件上必须在事件发生时能够在</a:t>
            </a:r>
            <a:r>
              <a:rPr lang="zh-CN" altLang="en-US" sz="2537" dirty="0">
                <a:solidFill>
                  <a:srgbClr val="FF0000"/>
                </a:solidFill>
                <a:ea typeface="宋体" panose="02010600030101010101" pitchFamily="2" charset="-122"/>
              </a:rPr>
              <a:t>严格的时限内</a:t>
            </a:r>
            <a:r>
              <a:rPr lang="zh-CN" altLang="en-US" sz="2537" dirty="0">
                <a:solidFill>
                  <a:prstClr val="black"/>
                </a:solidFill>
                <a:ea typeface="宋体" panose="02010600030101010101" pitchFamily="2" charset="-122"/>
              </a:rPr>
              <a:t>作出响应（</a:t>
            </a:r>
            <a:r>
              <a:rPr lang="zh-CN" altLang="en-US" sz="2537" dirty="0">
                <a:solidFill>
                  <a:srgbClr val="FF0000"/>
                </a:solidFill>
                <a:ea typeface="宋体" panose="02010600030101010101" pitchFamily="2" charset="-122"/>
              </a:rPr>
              <a:t>系统响应时间</a:t>
            </a:r>
            <a:r>
              <a:rPr lang="zh-CN" altLang="en-US" sz="2537" dirty="0">
                <a:solidFill>
                  <a:prstClr val="black"/>
                </a:solidFill>
                <a:ea typeface="宋体" panose="02010600030101010101" pitchFamily="2" charset="-122"/>
              </a:rPr>
              <a:t>），即使是在尖峰负荷下，也应如此，系统时间响应的超时就意味着致命的失败。另外，</a:t>
            </a:r>
            <a:r>
              <a:rPr lang="zh-CN" altLang="en-US" sz="2537" dirty="0">
                <a:solidFill>
                  <a:srgbClr val="FF0000"/>
                </a:solidFill>
                <a:ea typeface="宋体" panose="02010600030101010101" pitchFamily="2" charset="-122"/>
              </a:rPr>
              <a:t>实时操作系统的重要特点是具有系统的可确定性</a:t>
            </a:r>
            <a:r>
              <a:rPr lang="zh-CN" altLang="en-US" sz="2537" dirty="0">
                <a:solidFill>
                  <a:prstClr val="black"/>
                </a:solidFill>
                <a:ea typeface="宋体" panose="02010600030101010101" pitchFamily="2" charset="-122"/>
              </a:rPr>
              <a:t>，即系统能对运行情况的最好和最坏等的情况能做出精确的估计。</a:t>
            </a:r>
            <a:br>
              <a:rPr lang="zh-CN" altLang="en-US" sz="2174" dirty="0">
                <a:solidFill>
                  <a:prstClr val="black"/>
                </a:solidFill>
                <a:ea typeface="宋体" panose="02010600030101010101" pitchFamily="2" charset="-122"/>
              </a:rPr>
            </a:br>
            <a:endParaRPr lang="zh-CN" altLang="en-US" sz="2174" dirty="0">
              <a:solidFill>
                <a:prstClr val="black"/>
              </a:solidFill>
              <a:ea typeface="宋体" panose="02010600030101010101" pitchFamily="2" charset="-122"/>
            </a:endParaRPr>
          </a:p>
          <a:p>
            <a:pPr marL="207112" indent="-207112" defTabSz="828446">
              <a:lnSpc>
                <a:spcPct val="80000"/>
              </a:lnSpc>
              <a:spcBef>
                <a:spcPts val="906"/>
              </a:spcBef>
            </a:pPr>
            <a:endParaRPr lang="zh-CN" altLang="en-US" sz="2899" dirty="0">
              <a:ea typeface="宋体" panose="02010600030101010101" pitchFamily="2" charset="-122"/>
            </a:endParaRPr>
          </a:p>
        </p:txBody>
      </p:sp>
    </p:spTree>
    <p:extLst>
      <p:ext uri="{BB962C8B-B14F-4D97-AF65-F5344CB8AC3E}">
        <p14:creationId xmlns:p14="http://schemas.microsoft.com/office/powerpoint/2010/main" val="21444636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mn-ea"/>
                <a:ea typeface="+mn-ea"/>
              </a:rPr>
              <a:t>1 </a:t>
            </a:r>
            <a:r>
              <a:rPr lang="zh-CN" altLang="en-US" dirty="0">
                <a:solidFill>
                  <a:schemeClr val="tx1"/>
                </a:solidFill>
                <a:latin typeface="+mn-ea"/>
                <a:ea typeface="+mn-ea"/>
              </a:rPr>
              <a:t>嵌入式操作系统简介</a:t>
            </a:r>
            <a:r>
              <a:rPr lang="en-US" altLang="zh-CN" dirty="0">
                <a:solidFill>
                  <a:schemeClr val="tx1"/>
                </a:solidFill>
                <a:latin typeface="+mn-ea"/>
                <a:ea typeface="+mn-ea"/>
              </a:rPr>
              <a:t>(</a:t>
            </a:r>
            <a:r>
              <a:rPr lang="zh-CN" altLang="en-US" dirty="0">
                <a:solidFill>
                  <a:schemeClr val="tx1"/>
                </a:solidFill>
                <a:latin typeface="+mn-ea"/>
                <a:ea typeface="+mn-ea"/>
              </a:rPr>
              <a:t>续</a:t>
            </a:r>
            <a:r>
              <a:rPr lang="en-US" altLang="zh-CN" dirty="0">
                <a:solidFill>
                  <a:schemeClr val="tx1"/>
                </a:solidFill>
                <a:latin typeface="+mn-ea"/>
                <a:ea typeface="+mn-ea"/>
              </a:rPr>
              <a:t>)</a:t>
            </a:r>
            <a:endParaRPr lang="zh-CN" altLang="en-US" dirty="0">
              <a:solidFill>
                <a:schemeClr val="tx1"/>
              </a:solidFill>
              <a:latin typeface="+mn-ea"/>
              <a:ea typeface="+mn-ea"/>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238</a:t>
            </a:fld>
            <a:endParaRPr lang="zh-CN" altLang="en-US">
              <a:solidFill>
                <a:prstClr val="white"/>
              </a:solidFill>
              <a:cs typeface="Garamond"/>
            </a:endParaRPr>
          </a:p>
        </p:txBody>
      </p:sp>
      <p:sp>
        <p:nvSpPr>
          <p:cNvPr id="9" name="Rectangle 3"/>
          <p:cNvSpPr txBox="1">
            <a:spLocks noChangeArrowheads="1"/>
          </p:cNvSpPr>
          <p:nvPr/>
        </p:nvSpPr>
        <p:spPr bwMode="auto">
          <a:xfrm>
            <a:off x="2367826" y="1979155"/>
            <a:ext cx="3106812" cy="52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00007D"/>
              </a:buClr>
              <a:defRPr/>
            </a:pPr>
            <a:r>
              <a:rPr lang="zh-CN" altLang="en-US" sz="2899" dirty="0">
                <a:solidFill>
                  <a:srgbClr val="000000"/>
                </a:solidFill>
                <a:latin typeface="Arial"/>
                <a:ea typeface="宋体"/>
              </a:rPr>
              <a:t>基本概念</a:t>
            </a:r>
          </a:p>
        </p:txBody>
      </p:sp>
      <p:sp>
        <p:nvSpPr>
          <p:cNvPr id="10" name="Text Box 4"/>
          <p:cNvSpPr txBox="1">
            <a:spLocks noChangeArrowheads="1"/>
          </p:cNvSpPr>
          <p:nvPr/>
        </p:nvSpPr>
        <p:spPr bwMode="auto">
          <a:xfrm>
            <a:off x="2851107" y="2704078"/>
            <a:ext cx="6696906" cy="2825325"/>
          </a:xfrm>
          <a:prstGeom prst="rect">
            <a:avLst/>
          </a:prstGeom>
          <a:noFill/>
          <a:ln w="76200" cmpd="tri">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0"/>
              </a:spcBef>
              <a:spcAft>
                <a:spcPct val="0"/>
              </a:spcAft>
              <a:defRPr/>
            </a:pPr>
            <a:r>
              <a:rPr kumimoji="1" lang="en-US" altLang="zh-CN" sz="2174" kern="0" dirty="0">
                <a:solidFill>
                  <a:srgbClr val="008000"/>
                </a:solidFill>
                <a:effectLst>
                  <a:outerShdw blurRad="38100" dist="38100" dir="2700000" algn="tl">
                    <a:srgbClr val="000000"/>
                  </a:outerShdw>
                </a:effectLst>
                <a:latin typeface="Times New Roman" panose="02020603050405020304" pitchFamily="18" charset="0"/>
                <a:ea typeface="华文新魏" panose="02010800040101010101" pitchFamily="2" charset="-122"/>
              </a:rPr>
              <a:t>        </a:t>
            </a:r>
            <a:r>
              <a:rPr kumimoji="1" lang="zh-CN" altLang="en-US" sz="2537" kern="0" dirty="0">
                <a:solidFill>
                  <a:prstClr val="black"/>
                </a:solidFill>
                <a:latin typeface="宋体" panose="02010600030101010101" pitchFamily="2" charset="-122"/>
                <a:ea typeface="宋体" panose="02010600030101010101" pitchFamily="2" charset="-122"/>
              </a:rPr>
              <a:t>时钟节拍是特定的周期性中断。这个中断可以看作是系统心脏的脉动。周期取决于不同应用，</a:t>
            </a:r>
            <a:r>
              <a:rPr kumimoji="1" lang="zh-CN" altLang="en-US" sz="2537" kern="0" dirty="0">
                <a:solidFill>
                  <a:srgbClr val="FF0000"/>
                </a:solidFill>
                <a:latin typeface="宋体" panose="02010600030101010101" pitchFamily="2" charset="-122"/>
                <a:ea typeface="宋体" panose="02010600030101010101" pitchFamily="2" charset="-122"/>
              </a:rPr>
              <a:t>一般在</a:t>
            </a:r>
            <a:r>
              <a:rPr kumimoji="1" lang="en-US" altLang="zh-CN" sz="2537" kern="0" dirty="0">
                <a:solidFill>
                  <a:srgbClr val="FF0000"/>
                </a:solidFill>
                <a:latin typeface="宋体" panose="02010600030101010101" pitchFamily="2" charset="-122"/>
                <a:ea typeface="宋体" panose="02010600030101010101" pitchFamily="2" charset="-122"/>
              </a:rPr>
              <a:t>10ms</a:t>
            </a:r>
            <a:r>
              <a:rPr kumimoji="1" lang="zh-CN" altLang="en-US" sz="2537" kern="0" dirty="0">
                <a:solidFill>
                  <a:srgbClr val="FF0000"/>
                </a:solidFill>
                <a:latin typeface="宋体" panose="02010600030101010101" pitchFamily="2" charset="-122"/>
                <a:ea typeface="宋体" panose="02010600030101010101" pitchFamily="2" charset="-122"/>
              </a:rPr>
              <a:t>到</a:t>
            </a:r>
            <a:r>
              <a:rPr kumimoji="1" lang="en-US" altLang="zh-CN" sz="2537" kern="0" dirty="0">
                <a:solidFill>
                  <a:srgbClr val="FF0000"/>
                </a:solidFill>
                <a:latin typeface="宋体" panose="02010600030101010101" pitchFamily="2" charset="-122"/>
                <a:ea typeface="宋体" panose="02010600030101010101" pitchFamily="2" charset="-122"/>
              </a:rPr>
              <a:t>200ms</a:t>
            </a:r>
            <a:r>
              <a:rPr kumimoji="1" lang="zh-CN" altLang="en-US" sz="2537" kern="0" dirty="0">
                <a:solidFill>
                  <a:srgbClr val="FF0000"/>
                </a:solidFill>
                <a:latin typeface="宋体" panose="02010600030101010101" pitchFamily="2" charset="-122"/>
                <a:ea typeface="宋体" panose="02010600030101010101" pitchFamily="2" charset="-122"/>
              </a:rPr>
              <a:t>之间</a:t>
            </a:r>
            <a:r>
              <a:rPr kumimoji="1" lang="zh-CN" altLang="en-US" sz="2537" kern="0" dirty="0">
                <a:solidFill>
                  <a:prstClr val="black"/>
                </a:solidFill>
                <a:latin typeface="宋体" panose="02010600030101010101" pitchFamily="2" charset="-122"/>
                <a:ea typeface="宋体" panose="02010600030101010101" pitchFamily="2" charset="-122"/>
              </a:rPr>
              <a:t>。时钟的节拍式中断使得内核可以将任务延时若干个整数时钟节拍，以及当任务等待事件发生时，提供等待超时的依据。</a:t>
            </a:r>
            <a:r>
              <a:rPr kumimoji="1" lang="zh-CN" altLang="en-US" sz="2537" kern="0" dirty="0">
                <a:solidFill>
                  <a:srgbClr val="FF0000"/>
                </a:solidFill>
                <a:latin typeface="宋体" panose="02010600030101010101" pitchFamily="2" charset="-122"/>
                <a:ea typeface="宋体" panose="02010600030101010101" pitchFamily="2" charset="-122"/>
              </a:rPr>
              <a:t>时钟节拍率越快，系统的额外开销就越大。</a:t>
            </a:r>
          </a:p>
        </p:txBody>
      </p:sp>
      <p:sp>
        <p:nvSpPr>
          <p:cNvPr id="11" name="Text Box 5"/>
          <p:cNvSpPr txBox="1">
            <a:spLocks noChangeArrowheads="1"/>
          </p:cNvSpPr>
          <p:nvPr/>
        </p:nvSpPr>
        <p:spPr bwMode="auto">
          <a:xfrm>
            <a:off x="4529650" y="2028058"/>
            <a:ext cx="3719544" cy="42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50000"/>
              </a:spcBef>
              <a:spcAft>
                <a:spcPct val="0"/>
              </a:spcAft>
            </a:pPr>
            <a:r>
              <a:rPr kumimoji="1" lang="en-US" altLang="zh-CN" sz="2174" dirty="0">
                <a:solidFill>
                  <a:srgbClr val="000000"/>
                </a:solidFill>
                <a:latin typeface="Times New Roman" panose="02020603050405020304" pitchFamily="18" charset="0"/>
                <a:ea typeface="宋体" panose="02010600030101010101" pitchFamily="2" charset="-122"/>
              </a:rPr>
              <a:t>——</a:t>
            </a:r>
            <a:r>
              <a:rPr kumimoji="1" lang="zh-CN" altLang="en-US" sz="2174" dirty="0">
                <a:solidFill>
                  <a:srgbClr val="FF0000"/>
                </a:solidFill>
                <a:latin typeface="宋体" panose="02010600030101010101" pitchFamily="2" charset="-122"/>
                <a:ea typeface="宋体" panose="02010600030101010101" pitchFamily="2" charset="-122"/>
              </a:rPr>
              <a:t>时钟节拍</a:t>
            </a:r>
          </a:p>
        </p:txBody>
      </p:sp>
    </p:spTree>
    <p:extLst>
      <p:ext uri="{BB962C8B-B14F-4D97-AF65-F5344CB8AC3E}">
        <p14:creationId xmlns:p14="http://schemas.microsoft.com/office/powerpoint/2010/main" val="73968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1"/>
                                        </p:tgtEl>
                                        <p:attrNameLst>
                                          <p:attrName>style.visibility</p:attrName>
                                        </p:attrNameLst>
                                      </p:cBhvr>
                                      <p:to>
                                        <p:strVal val="visible"/>
                                      </p:to>
                                    </p:set>
                                    <p:anim calcmode="discrete" valueType="clr">
                                      <p:cBhvr override="childStyle">
                                        <p:cTn id="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
                                        </p:tgtEl>
                                        <p:attrNameLst>
                                          <p:attrName>fillcolor</p:attrName>
                                        </p:attrNameLst>
                                      </p:cBhvr>
                                      <p:tavLst>
                                        <p:tav tm="0">
                                          <p:val>
                                            <p:clrVal>
                                              <a:schemeClr val="accent2"/>
                                            </p:clrVal>
                                          </p:val>
                                        </p:tav>
                                        <p:tav tm="50000">
                                          <p:val>
                                            <p:clrVal>
                                              <a:schemeClr val="hlink"/>
                                            </p:clrVal>
                                          </p:val>
                                        </p:tav>
                                      </p:tavLst>
                                    </p:anim>
                                    <p:set>
                                      <p:cBhvr>
                                        <p:cTn id="9" dur="80"/>
                                        <p:tgtEl>
                                          <p:spTgt spid="11"/>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Bottom)">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mj-ea"/>
                <a:ea typeface="+mj-ea"/>
              </a:rPr>
              <a:t>1 </a:t>
            </a:r>
            <a:r>
              <a:rPr lang="zh-CN" altLang="en-US" dirty="0">
                <a:solidFill>
                  <a:schemeClr val="tx1"/>
                </a:solidFill>
                <a:latin typeface="+mj-ea"/>
                <a:ea typeface="+mj-ea"/>
              </a:rPr>
              <a:t>嵌入式操作系统简介</a:t>
            </a:r>
            <a:r>
              <a:rPr lang="en-US" altLang="zh-CN" dirty="0">
                <a:solidFill>
                  <a:schemeClr val="tx1"/>
                </a:solidFill>
                <a:latin typeface="+mj-ea"/>
                <a:ea typeface="+mj-ea"/>
              </a:rPr>
              <a:t>(</a:t>
            </a:r>
            <a:r>
              <a:rPr lang="zh-CN" altLang="en-US" dirty="0">
                <a:solidFill>
                  <a:schemeClr val="tx1"/>
                </a:solidFill>
                <a:latin typeface="+mj-ea"/>
                <a:ea typeface="+mj-ea"/>
              </a:rPr>
              <a:t>续</a:t>
            </a:r>
            <a:r>
              <a:rPr lang="en-US" altLang="zh-CN" dirty="0">
                <a:solidFill>
                  <a:schemeClr val="tx1"/>
                </a:solidFill>
                <a:latin typeface="+mj-ea"/>
                <a:ea typeface="+mj-ea"/>
              </a:rPr>
              <a:t>)</a:t>
            </a:r>
            <a:endParaRPr lang="zh-CN" altLang="en-US" dirty="0">
              <a:solidFill>
                <a:schemeClr val="tx1"/>
              </a:solidFill>
              <a:latin typeface="+mj-ea"/>
              <a:ea typeface="+mj-ea"/>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239</a:t>
            </a:fld>
            <a:endParaRPr lang="zh-CN" altLang="en-US">
              <a:solidFill>
                <a:prstClr val="white"/>
              </a:solidFill>
              <a:cs typeface="Garamond"/>
            </a:endParaRPr>
          </a:p>
        </p:txBody>
      </p:sp>
      <p:sp>
        <p:nvSpPr>
          <p:cNvPr id="6" name="Rectangle 2"/>
          <p:cNvSpPr txBox="1">
            <a:spLocks noChangeArrowheads="1"/>
          </p:cNvSpPr>
          <p:nvPr/>
        </p:nvSpPr>
        <p:spPr>
          <a:xfrm>
            <a:off x="2574946" y="1219711"/>
            <a:ext cx="7456349" cy="1035604"/>
          </a:xfrm>
          <a:prstGeom prst="rect">
            <a:avLst/>
          </a:prstGeom>
        </p:spPr>
        <p:txBody>
          <a:bodyPr wrap="square" lIns="0" tIns="0" rIns="0" bIns="0" anchor="ctr" anchorCtr="0">
            <a:noAutofit/>
          </a:bodyPr>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defTabSz="828446"/>
            <a:r>
              <a:rPr lang="zh-CN" altLang="en-US" sz="2899" dirty="0">
                <a:solidFill>
                  <a:prstClr val="black"/>
                </a:solidFill>
                <a:ea typeface="宋体" panose="02010600030101010101" pitchFamily="2" charset="-122"/>
              </a:rPr>
              <a:t>实时操作系统中的重要概念</a:t>
            </a:r>
            <a:endParaRPr lang="en-US" altLang="zh-CN" sz="2899" dirty="0">
              <a:solidFill>
                <a:prstClr val="black"/>
              </a:solidFill>
              <a:ea typeface="宋体" panose="02010600030101010101" pitchFamily="2" charset="-122"/>
            </a:endParaRPr>
          </a:p>
        </p:txBody>
      </p:sp>
      <p:sp>
        <p:nvSpPr>
          <p:cNvPr id="7" name="Rectangle 3"/>
          <p:cNvSpPr txBox="1">
            <a:spLocks noChangeArrowheads="1"/>
          </p:cNvSpPr>
          <p:nvPr/>
        </p:nvSpPr>
        <p:spPr>
          <a:xfrm>
            <a:off x="2574946" y="2420724"/>
            <a:ext cx="7456349" cy="4100705"/>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n"/>
              <a:defRPr sz="3200" kern="1200" baseline="0">
                <a:solidFill>
                  <a:srgbClr val="0070C0"/>
                </a:solidFill>
                <a:latin typeface="Arial" panose="020B0604020202020204" pitchFamily="34" charset="0"/>
                <a:ea typeface="黑体" panose="02010609060101010101" pitchFamily="49"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u"/>
              <a:defRPr sz="2800" kern="1200" baseline="0">
                <a:solidFill>
                  <a:schemeClr val="tx1"/>
                </a:solidFill>
                <a:latin typeface="Arial" panose="020B0604020202020204" pitchFamily="34" charset="0"/>
                <a:ea typeface="黑体" panose="02010609060101010101" pitchFamily="49"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l"/>
              <a:defRPr sz="2400" kern="1200" baseline="0">
                <a:solidFill>
                  <a:schemeClr val="tx1"/>
                </a:solidFill>
                <a:latin typeface="Arial" panose="020B0604020202020204" pitchFamily="34" charset="0"/>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7112" indent="-207112" defTabSz="828446">
              <a:spcBef>
                <a:spcPts val="906"/>
              </a:spcBef>
            </a:pPr>
            <a:r>
              <a:rPr lang="zh-CN" altLang="en-US" sz="2537" dirty="0">
                <a:solidFill>
                  <a:srgbClr val="FF0000"/>
                </a:solidFill>
                <a:latin typeface="宋体" panose="02010600030101010101" pitchFamily="2" charset="-122"/>
                <a:ea typeface="宋体" panose="02010600030101010101" pitchFamily="2" charset="-122"/>
              </a:rPr>
              <a:t>系统响应时间</a:t>
            </a:r>
            <a:r>
              <a:rPr lang="en-US" altLang="zh-CN" sz="2537" dirty="0">
                <a:solidFill>
                  <a:prstClr val="black"/>
                </a:solidFill>
                <a:latin typeface="宋体" panose="02010600030101010101" pitchFamily="2" charset="-122"/>
                <a:ea typeface="宋体" panose="02010600030101010101" pitchFamily="2" charset="-122"/>
              </a:rPr>
              <a:t>(System response time )</a:t>
            </a:r>
          </a:p>
          <a:p>
            <a:pPr marL="207112" indent="-207112" defTabSz="828446">
              <a:spcBef>
                <a:spcPts val="906"/>
              </a:spcBef>
              <a:buNone/>
            </a:pPr>
            <a:r>
              <a:rPr lang="en-US" altLang="zh-CN" sz="2537" dirty="0">
                <a:solidFill>
                  <a:prstClr val="black"/>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系统发出处理要求到系统给出应答信号的时间。</a:t>
            </a:r>
          </a:p>
          <a:p>
            <a:pPr marL="207112" indent="-207112" defTabSz="828446">
              <a:spcBef>
                <a:spcPts val="906"/>
              </a:spcBef>
            </a:pPr>
            <a:r>
              <a:rPr lang="zh-CN" altLang="en-US" sz="2537" dirty="0">
                <a:solidFill>
                  <a:srgbClr val="FF0000"/>
                </a:solidFill>
                <a:latin typeface="宋体" panose="02010600030101010101" pitchFamily="2" charset="-122"/>
                <a:ea typeface="宋体" panose="02010600030101010101" pitchFamily="2" charset="-122"/>
              </a:rPr>
              <a:t>任务切换时间</a:t>
            </a:r>
            <a:r>
              <a:rPr lang="en-US" altLang="zh-CN" sz="2537" dirty="0">
                <a:solidFill>
                  <a:prstClr val="black"/>
                </a:solidFill>
                <a:latin typeface="宋体" panose="02010600030101010101" pitchFamily="2" charset="-122"/>
                <a:ea typeface="宋体" panose="02010600030101010101" pitchFamily="2" charset="-122"/>
              </a:rPr>
              <a:t>(Context-switching time)</a:t>
            </a:r>
          </a:p>
          <a:p>
            <a:pPr marL="207112" indent="-207112" defTabSz="828446">
              <a:spcBef>
                <a:spcPts val="906"/>
              </a:spcBef>
              <a:buNone/>
            </a:pPr>
            <a:r>
              <a:rPr lang="en-US" altLang="zh-CN" sz="2537" dirty="0">
                <a:solidFill>
                  <a:prstClr val="black"/>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任务之间切换而使用的时间。</a:t>
            </a:r>
          </a:p>
          <a:p>
            <a:pPr marL="207112" indent="-207112" defTabSz="828446">
              <a:spcBef>
                <a:spcPts val="906"/>
              </a:spcBef>
            </a:pPr>
            <a:r>
              <a:rPr lang="zh-CN" altLang="en-US" sz="2537" dirty="0">
                <a:solidFill>
                  <a:srgbClr val="FF0000"/>
                </a:solidFill>
                <a:latin typeface="宋体" panose="02010600030101010101" pitchFamily="2" charset="-122"/>
                <a:ea typeface="宋体" panose="02010600030101010101" pitchFamily="2" charset="-122"/>
              </a:rPr>
              <a:t>中断延迟</a:t>
            </a:r>
            <a:r>
              <a:rPr lang="en-US" altLang="zh-CN" sz="2537" dirty="0">
                <a:solidFill>
                  <a:prstClr val="black"/>
                </a:solidFill>
                <a:latin typeface="宋体" panose="02010600030101010101" pitchFamily="2" charset="-122"/>
                <a:ea typeface="宋体" panose="02010600030101010101" pitchFamily="2" charset="-122"/>
              </a:rPr>
              <a:t>(Interrupt latency )</a:t>
            </a:r>
          </a:p>
          <a:p>
            <a:pPr marL="207112" indent="-207112" defTabSz="828446">
              <a:spcBef>
                <a:spcPts val="906"/>
              </a:spcBef>
              <a:buNone/>
            </a:pPr>
            <a:r>
              <a:rPr lang="en-US" altLang="zh-CN" sz="2537" dirty="0">
                <a:solidFill>
                  <a:prstClr val="black"/>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硬件接收到中断信号到操作系统作出响应，并转入中断服务程序的时间。</a:t>
            </a:r>
          </a:p>
          <a:p>
            <a:pPr marL="207112" indent="-207112" defTabSz="828446">
              <a:spcBef>
                <a:spcPts val="906"/>
              </a:spcBef>
            </a:pPr>
            <a:endParaRPr lang="zh-CN" altLang="en-US" sz="2537" dirty="0">
              <a:ea typeface="宋体" panose="02010600030101010101" pitchFamily="2" charset="-122"/>
            </a:endParaRPr>
          </a:p>
        </p:txBody>
      </p:sp>
    </p:spTree>
    <p:extLst>
      <p:ext uri="{BB962C8B-B14F-4D97-AF65-F5344CB8AC3E}">
        <p14:creationId xmlns:p14="http://schemas.microsoft.com/office/powerpoint/2010/main" val="3838808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D457F43D-CAFE-4459-86C8-DA361CD7BB7E}"/>
              </a:ext>
            </a:extLst>
          </p:cNvPr>
          <p:cNvSpPr>
            <a:spLocks noGrp="1" noChangeArrowheads="1"/>
          </p:cNvSpPr>
          <p:nvPr>
            <p:ph type="title"/>
          </p:nvPr>
        </p:nvSpPr>
        <p:spPr/>
        <p:txBody>
          <a:bodyPr/>
          <a:lstStyle/>
          <a:p>
            <a:r>
              <a:rPr lang="zh-CN" altLang="en-US" sz="4000" dirty="0">
                <a:latin typeface="楷体" panose="02010609060101010101" pitchFamily="49" charset="-122"/>
                <a:ea typeface="楷体" panose="02010609060101010101" pitchFamily="49" charset="-122"/>
              </a:rPr>
              <a:t>嵌入式软件设计及操作系统</a:t>
            </a:r>
            <a:endParaRPr lang="zh-CN" altLang="en-US" sz="4000" dirty="0"/>
          </a:p>
        </p:txBody>
      </p:sp>
      <p:sp>
        <p:nvSpPr>
          <p:cNvPr id="28675" name="内容占位符 2">
            <a:extLst>
              <a:ext uri="{FF2B5EF4-FFF2-40B4-BE49-F238E27FC236}">
                <a16:creationId xmlns:a16="http://schemas.microsoft.com/office/drawing/2014/main" id="{7A552B10-56D7-42FA-ADE2-12F0D8C28AF1}"/>
              </a:ext>
            </a:extLst>
          </p:cNvPr>
          <p:cNvSpPr>
            <a:spLocks noGrp="1" noChangeArrowheads="1"/>
          </p:cNvSpPr>
          <p:nvPr>
            <p:ph idx="1"/>
          </p:nvPr>
        </p:nvSpPr>
        <p:spPr>
          <a:xfrm>
            <a:off x="1703388" y="2017713"/>
            <a:ext cx="8775700" cy="4114800"/>
          </a:xfrm>
        </p:spPr>
        <p:txBody>
          <a:bodyPr/>
          <a:lstStyle/>
          <a:p>
            <a:r>
              <a:rPr lang="zh-CN" altLang="en-US" sz="2400" b="0" dirty="0">
                <a:solidFill>
                  <a:srgbClr val="FF0000"/>
                </a:solidFill>
                <a:latin typeface="楷体" panose="02010609060101010101" pitchFamily="49" charset="-122"/>
                <a:ea typeface="楷体" panose="02010609060101010101" pitchFamily="49" charset="-122"/>
              </a:rPr>
              <a:t>实时操作系统中的重要概念（</a:t>
            </a:r>
            <a:r>
              <a:rPr lang="zh-CN" altLang="en-US" sz="2400" b="0" dirty="0">
                <a:latin typeface="楷体" panose="02010609060101010101" pitchFamily="49" charset="-122"/>
                <a:ea typeface="楷体" panose="02010609060101010101" pitchFamily="49" charset="-122"/>
              </a:rPr>
              <a:t>时钟节拍、系统响应时间、任务切换时间</a:t>
            </a: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、中断延迟时间）</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嵌入式</a:t>
            </a:r>
            <a:r>
              <a:rPr lang="en-US" altLang="zh-CN" sz="2400" b="0" dirty="0">
                <a:solidFill>
                  <a:srgbClr val="FF0000"/>
                </a:solidFill>
                <a:latin typeface="楷体" panose="02010609060101010101" pitchFamily="49" charset="-122"/>
                <a:ea typeface="楷体" panose="02010609060101010101" pitchFamily="49" charset="-122"/>
              </a:rPr>
              <a:t>Linux</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种类、启动、存储及文件系统、写均衡</a:t>
            </a:r>
            <a:r>
              <a:rPr lang="en-US" altLang="zh-CN" sz="2400" b="0" dirty="0">
                <a:latin typeface="楷体" panose="02010609060101010101" pitchFamily="49" charset="-122"/>
                <a:ea typeface="楷体" panose="02010609060101010101" pitchFamily="49" charset="-122"/>
              </a:rPr>
              <a:t>)</a:t>
            </a:r>
          </a:p>
          <a:p>
            <a:r>
              <a:rPr lang="en-US" altLang="zh-CN" sz="2400" b="0" dirty="0">
                <a:solidFill>
                  <a:srgbClr val="FF0000"/>
                </a:solidFill>
                <a:latin typeface="楷体" panose="02010609060101010101" pitchFamily="49" charset="-122"/>
                <a:ea typeface="楷体" panose="02010609060101010101" pitchFamily="49" charset="-122"/>
              </a:rPr>
              <a:t>RTOS</a:t>
            </a:r>
            <a:r>
              <a:rPr lang="zh-CN" altLang="en-US" sz="2400" b="0" dirty="0">
                <a:solidFill>
                  <a:srgbClr val="FF0000"/>
                </a:solidFill>
                <a:latin typeface="楷体" panose="02010609060101010101" pitchFamily="49" charset="-122"/>
                <a:ea typeface="楷体" panose="02010609060101010101" pitchFamily="49" charset="-122"/>
              </a:rPr>
              <a:t>优缺点</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优点：</a:t>
            </a:r>
            <a:r>
              <a:rPr lang="zh-CN" altLang="zh-CN" sz="2400" b="0" dirty="0">
                <a:latin typeface="楷体" panose="02010609060101010101" pitchFamily="49" charset="-122"/>
                <a:ea typeface="楷体" panose="02010609060101010101" pitchFamily="49" charset="-122"/>
              </a:rPr>
              <a:t>实时</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多人</a:t>
            </a:r>
            <a:r>
              <a:rPr lang="zh-CN" altLang="en-US" sz="2400" b="0" dirty="0">
                <a:latin typeface="楷体" panose="02010609060101010101" pitchFamily="49" charset="-122"/>
                <a:ea typeface="楷体" panose="02010609060101010101" pitchFamily="49" charset="-122"/>
              </a:rPr>
              <a:t>协作</a:t>
            </a:r>
            <a:r>
              <a:rPr lang="zh-CN" altLang="zh-CN" sz="2400" b="0" dirty="0">
                <a:latin typeface="楷体" panose="02010609060101010101" pitchFamily="49" charset="-122"/>
                <a:ea typeface="楷体" panose="02010609060101010101" pitchFamily="49" charset="-122"/>
              </a:rPr>
              <a:t>开发</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程序结构简</a:t>
            </a:r>
            <a:r>
              <a:rPr lang="zh-CN" altLang="en-US" sz="2400" b="0" dirty="0">
                <a:latin typeface="楷体" panose="02010609060101010101" pitchFamily="49" charset="-122"/>
                <a:ea typeface="楷体" panose="02010609060101010101" pitchFamily="49" charset="-122"/>
              </a:rPr>
              <a:t>化；缺点：更多资源、成本、时效、能耗</a:t>
            </a:r>
            <a:r>
              <a:rPr lang="en-US" altLang="zh-CN" sz="2400" b="0" dirty="0">
                <a:latin typeface="楷体" panose="02010609060101010101" pitchFamily="49" charset="-122"/>
                <a:ea typeface="楷体" panose="02010609060101010101" pitchFamily="49" charset="-122"/>
              </a:rPr>
              <a:t>)</a:t>
            </a:r>
          </a:p>
          <a:p>
            <a:r>
              <a:rPr lang="zh-CN" altLang="zh-CN" sz="2400" b="0" dirty="0">
                <a:solidFill>
                  <a:srgbClr val="FF0000"/>
                </a:solidFill>
                <a:latin typeface="楷体" panose="02010609060101010101" pitchFamily="49" charset="-122"/>
                <a:ea typeface="楷体" panose="02010609060101010101" pitchFamily="49" charset="-122"/>
              </a:rPr>
              <a:t>什么时候该使用</a:t>
            </a:r>
            <a:r>
              <a:rPr lang="en-US" altLang="zh-CN" sz="2400" b="0" dirty="0">
                <a:solidFill>
                  <a:srgbClr val="FF0000"/>
                </a:solidFill>
                <a:latin typeface="楷体" panose="02010609060101010101" pitchFamily="49" charset="-122"/>
                <a:ea typeface="楷体" panose="02010609060101010101" pitchFamily="49" charset="-122"/>
              </a:rPr>
              <a:t>RTOS</a:t>
            </a:r>
            <a:r>
              <a:rPr lang="zh-CN" altLang="zh-CN" sz="2400" b="0" dirty="0">
                <a:solidFill>
                  <a:srgbClr val="FF0000"/>
                </a:solidFill>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（任务耗时、复杂、</a:t>
            </a:r>
            <a:r>
              <a:rPr lang="zh-CN" altLang="zh-CN" sz="2400" b="0" dirty="0">
                <a:latin typeface="楷体" panose="02010609060101010101" pitchFamily="49" charset="-122"/>
                <a:ea typeface="楷体" panose="02010609060101010101" pitchFamily="49" charset="-122"/>
              </a:rPr>
              <a:t>资源充足</a:t>
            </a:r>
            <a:r>
              <a:rPr lang="zh-CN" altLang="en-US" sz="2400" b="0" dirty="0">
                <a:latin typeface="楷体" panose="02010609060101010101" pitchFamily="49" charset="-122"/>
                <a:ea typeface="楷体" panose="02010609060101010101" pitchFamily="49" charset="-122"/>
              </a:rPr>
              <a:t>、低功耗与</a:t>
            </a:r>
            <a:r>
              <a:rPr lang="en-US" altLang="zh-CN" sz="2400" b="0" dirty="0">
                <a:latin typeface="楷体" panose="02010609060101010101" pitchFamily="49" charset="-122"/>
                <a:ea typeface="楷体" panose="02010609060101010101" pitchFamily="49" charset="-122"/>
              </a:rPr>
              <a:t>RTOS</a:t>
            </a:r>
            <a:r>
              <a:rPr lang="zh-CN" altLang="en-US" sz="2400" b="0" dirty="0">
                <a:latin typeface="楷体" panose="02010609060101010101" pitchFamily="49" charset="-122"/>
                <a:ea typeface="楷体" panose="02010609060101010101" pitchFamily="49" charset="-122"/>
              </a:rPr>
              <a:t>）</a:t>
            </a:r>
          </a:p>
          <a:p>
            <a:endParaRPr lang="zh-CN" altLang="en-US" dirty="0"/>
          </a:p>
          <a:p>
            <a:endParaRPr lang="zh-CN" altLang="en-US" dirty="0"/>
          </a:p>
        </p:txBody>
      </p:sp>
      <p:sp>
        <p:nvSpPr>
          <p:cNvPr id="28676" name="灯片编号占位符 3">
            <a:extLst>
              <a:ext uri="{FF2B5EF4-FFF2-40B4-BE49-F238E27FC236}">
                <a16:creationId xmlns:a16="http://schemas.microsoft.com/office/drawing/2014/main" id="{EE731536-F293-4F47-974F-DD538D2F9A29}"/>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32F213EC-8AA1-4F2D-A69A-45C71478C86D}"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24</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49210784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宋体" pitchFamily="2" charset="-122"/>
                <a:ea typeface="宋体" pitchFamily="2" charset="-122"/>
              </a:rPr>
              <a:t>1 </a:t>
            </a:r>
            <a:r>
              <a:rPr lang="zh-CN" altLang="en-US" dirty="0">
                <a:solidFill>
                  <a:schemeClr val="tx1"/>
                </a:solidFill>
                <a:latin typeface="宋体" pitchFamily="2" charset="-122"/>
                <a:ea typeface="宋体" pitchFamily="2" charset="-122"/>
              </a:rPr>
              <a:t>嵌入式操作系统简介</a:t>
            </a:r>
            <a:r>
              <a:rPr lang="en-US" altLang="zh-CN" dirty="0">
                <a:solidFill>
                  <a:schemeClr val="tx1"/>
                </a:solidFill>
                <a:latin typeface="宋体" pitchFamily="2" charset="-122"/>
                <a:ea typeface="宋体" pitchFamily="2" charset="-122"/>
              </a:rPr>
              <a:t>(</a:t>
            </a:r>
            <a:r>
              <a:rPr lang="zh-CN" altLang="en-US" dirty="0">
                <a:solidFill>
                  <a:schemeClr val="tx1"/>
                </a:solidFill>
                <a:latin typeface="宋体" pitchFamily="2" charset="-122"/>
                <a:ea typeface="宋体" pitchFamily="2" charset="-122"/>
              </a:rPr>
              <a:t>续</a:t>
            </a:r>
            <a:r>
              <a:rPr lang="en-US" altLang="zh-CN" dirty="0">
                <a:solidFill>
                  <a:schemeClr val="tx1"/>
                </a:solidFill>
                <a:latin typeface="宋体" pitchFamily="2" charset="-122"/>
                <a:ea typeface="宋体" pitchFamily="2" charset="-122"/>
              </a:rPr>
              <a:t>)</a:t>
            </a:r>
            <a:endParaRPr lang="zh-CN" altLang="en-US"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240</a:t>
            </a:fld>
            <a:endParaRPr lang="zh-CN" altLang="en-US">
              <a:solidFill>
                <a:prstClr val="white"/>
              </a:solidFill>
              <a:cs typeface="Garamond"/>
            </a:endParaRPr>
          </a:p>
        </p:txBody>
      </p:sp>
      <p:sp>
        <p:nvSpPr>
          <p:cNvPr id="7" name="Rectangle 3"/>
          <p:cNvSpPr txBox="1">
            <a:spLocks noChangeArrowheads="1"/>
          </p:cNvSpPr>
          <p:nvPr/>
        </p:nvSpPr>
        <p:spPr bwMode="auto">
          <a:xfrm>
            <a:off x="2367825" y="1772033"/>
            <a:ext cx="7594430" cy="360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lnSpc>
                <a:spcPct val="120000"/>
              </a:lnSpc>
              <a:spcBef>
                <a:spcPct val="20000"/>
              </a:spcBef>
              <a:spcAft>
                <a:spcPct val="0"/>
              </a:spcAft>
              <a:buClr>
                <a:schemeClr val="folHlink"/>
              </a:buClr>
              <a:buSzPct val="60000"/>
              <a:buFont typeface="Wingdings" panose="05000000000000000000" pitchFamily="2" charset="2"/>
              <a:buChar char="n"/>
              <a:defRPr kumimoji="1" sz="4000" b="1" kern="1200">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hlink"/>
              </a:buClr>
              <a:buSzPct val="55000"/>
              <a:buFont typeface="Wingdings" panose="05000000000000000000" pitchFamily="2" charset="2"/>
              <a:buChar char="n"/>
              <a:defRPr kumimoji="1" sz="3600" b="1" kern="1200">
                <a:solidFill>
                  <a:schemeClr val="tx1"/>
                </a:solidFill>
                <a:latin typeface="+mn-lt"/>
                <a:ea typeface="+mn-ea"/>
                <a:cs typeface="+mn-cs"/>
              </a:defRPr>
            </a:lvl2pPr>
            <a:lvl3pPr marL="1143000" indent="-228600" algn="l" rtl="0" fontAlgn="base">
              <a:lnSpc>
                <a:spcPct val="120000"/>
              </a:lnSpc>
              <a:spcBef>
                <a:spcPct val="20000"/>
              </a:spcBef>
              <a:spcAft>
                <a:spcPct val="0"/>
              </a:spcAft>
              <a:buClr>
                <a:schemeClr val="accent1"/>
              </a:buClr>
              <a:buSzPct val="50000"/>
              <a:buFont typeface="Wingdings" panose="05000000000000000000" pitchFamily="2" charset="2"/>
              <a:buChar char="n"/>
              <a:defRPr kumimoji="1" sz="3200" b="1" kern="1200">
                <a:solidFill>
                  <a:schemeClr val="tx1"/>
                </a:solidFill>
                <a:latin typeface="+mn-lt"/>
                <a:ea typeface="+mn-ea"/>
                <a:cs typeface="+mn-cs"/>
              </a:defRPr>
            </a:lvl3pPr>
            <a:lvl4pPr marL="1600200" indent="-228600" algn="l" rtl="0" fontAlgn="base">
              <a:lnSpc>
                <a:spcPct val="120000"/>
              </a:lnSpc>
              <a:spcBef>
                <a:spcPct val="20000"/>
              </a:spcBef>
              <a:spcAft>
                <a:spcPct val="0"/>
              </a:spcAft>
              <a:buClr>
                <a:schemeClr val="accent2"/>
              </a:buClr>
              <a:buSzPct val="55000"/>
              <a:buFont typeface="Wingdings" panose="05000000000000000000" pitchFamily="2" charset="2"/>
              <a:buChar char="n"/>
              <a:defRPr kumimoji="1" sz="2800" b="1" kern="1200">
                <a:solidFill>
                  <a:schemeClr val="tx1"/>
                </a:solidFill>
                <a:latin typeface="+mn-lt"/>
                <a:ea typeface="+mn-ea"/>
                <a:cs typeface="+mn-cs"/>
              </a:defRPr>
            </a:lvl4pPr>
            <a:lvl5pPr marL="2057400" indent="-228600" algn="l" rtl="0" fontAlgn="base">
              <a:lnSpc>
                <a:spcPct val="120000"/>
              </a:lnSpc>
              <a:spcBef>
                <a:spcPct val="20000"/>
              </a:spcBef>
              <a:spcAft>
                <a:spcPct val="0"/>
              </a:spcAft>
              <a:buClr>
                <a:schemeClr val="tx2"/>
              </a:buClr>
              <a:buSzPct val="50000"/>
              <a:buFont typeface="Wingdings" panose="05000000000000000000" pitchFamily="2" charset="2"/>
              <a:buChar char="n"/>
              <a:defRPr kumimoji="1"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28446">
              <a:buClr>
                <a:srgbClr val="800080"/>
              </a:buClr>
            </a:pPr>
            <a:r>
              <a:rPr lang="zh-TW" altLang="en-US" sz="3986" dirty="0">
                <a:solidFill>
                  <a:prstClr val="black"/>
                </a:solidFill>
                <a:latin typeface="Times New Roman" panose="02020603050405020304" pitchFamily="18" charset="0"/>
                <a:ea typeface="仿宋_GB2312" pitchFamily="49" charset="-122"/>
              </a:rPr>
              <a:t> </a:t>
            </a:r>
            <a:r>
              <a:rPr lang="zh-TW" altLang="en-US" sz="2899" dirty="0">
                <a:solidFill>
                  <a:prstClr val="black"/>
                </a:solidFill>
                <a:latin typeface="宋体" pitchFamily="2" charset="-122"/>
                <a:ea typeface="宋体" pitchFamily="2" charset="-122"/>
              </a:rPr>
              <a:t>多处理器结</a:t>
            </a:r>
            <a:r>
              <a:rPr lang="zh-CN" altLang="en-US" sz="2899" dirty="0">
                <a:solidFill>
                  <a:prstClr val="black"/>
                </a:solidFill>
                <a:latin typeface="宋体" pitchFamily="2" charset="-122"/>
                <a:ea typeface="宋体" pitchFamily="2" charset="-122"/>
              </a:rPr>
              <a:t>构</a:t>
            </a:r>
            <a:endParaRPr lang="zh-TW" altLang="en-US" sz="2899" dirty="0">
              <a:solidFill>
                <a:prstClr val="black"/>
              </a:solidFill>
              <a:latin typeface="宋体" pitchFamily="2" charset="-122"/>
              <a:ea typeface="宋体" pitchFamily="2" charset="-122"/>
            </a:endParaRPr>
          </a:p>
          <a:p>
            <a:pPr marL="514902" lvl="1" indent="-1439" defTabSz="828446">
              <a:buClr>
                <a:srgbClr val="0000FF"/>
              </a:buClr>
            </a:pPr>
            <a:r>
              <a:rPr lang="zh-TW" altLang="en-US" sz="2537" b="0" dirty="0">
                <a:solidFill>
                  <a:prstClr val="black"/>
                </a:solidFill>
                <a:latin typeface="宋体" pitchFamily="2" charset="-122"/>
                <a:ea typeface="宋体" pitchFamily="2" charset="-122"/>
              </a:rPr>
              <a:t> 实时应用的飞速发展</a:t>
            </a:r>
            <a:r>
              <a:rPr lang="zh-CN" altLang="en-US" sz="2537" b="0" dirty="0">
                <a:solidFill>
                  <a:prstClr val="black"/>
                </a:solidFill>
                <a:latin typeface="宋体" pitchFamily="2" charset="-122"/>
                <a:ea typeface="宋体" pitchFamily="2" charset="-122"/>
              </a:rPr>
              <a:t>，</a:t>
            </a:r>
            <a:r>
              <a:rPr lang="zh-TW" altLang="en-US" sz="2537" b="0" dirty="0">
                <a:solidFill>
                  <a:prstClr val="black"/>
                </a:solidFill>
                <a:latin typeface="宋体" pitchFamily="2" charset="-122"/>
                <a:ea typeface="宋体" pitchFamily="2" charset="-122"/>
              </a:rPr>
              <a:t>对</a:t>
            </a:r>
            <a:r>
              <a:rPr lang="zh-CN" altLang="en-US" sz="2537" b="0" dirty="0">
                <a:solidFill>
                  <a:prstClr val="black"/>
                </a:solidFill>
                <a:latin typeface="宋体" pitchFamily="2" charset="-122"/>
                <a:ea typeface="宋体" pitchFamily="2" charset="-122"/>
              </a:rPr>
              <a:t>嵌入式操作系统</a:t>
            </a:r>
            <a:r>
              <a:rPr lang="zh-TW" altLang="en-US" sz="2537" b="0" dirty="0">
                <a:solidFill>
                  <a:prstClr val="black"/>
                </a:solidFill>
                <a:latin typeface="宋体" pitchFamily="2" charset="-122"/>
                <a:ea typeface="宋体" pitchFamily="2" charset="-122"/>
              </a:rPr>
              <a:t>的性能提出了更高的要求。单处理器的</a:t>
            </a:r>
            <a:r>
              <a:rPr lang="zh-CN" altLang="en-US" sz="2537" b="0" dirty="0">
                <a:solidFill>
                  <a:prstClr val="black"/>
                </a:solidFill>
                <a:latin typeface="宋体" pitchFamily="2" charset="-122"/>
                <a:ea typeface="宋体" pitchFamily="2" charset="-122"/>
              </a:rPr>
              <a:t>嵌入式</a:t>
            </a:r>
            <a:r>
              <a:rPr lang="zh-TW" altLang="en-US" sz="2537" b="0" dirty="0">
                <a:solidFill>
                  <a:prstClr val="black"/>
                </a:solidFill>
                <a:latin typeface="宋体" pitchFamily="2" charset="-122"/>
                <a:ea typeface="宋体" pitchFamily="2" charset="-122"/>
              </a:rPr>
              <a:t>系统已不能很好地满足某些复杂实时应用系统的需要</a:t>
            </a:r>
            <a:r>
              <a:rPr lang="zh-CN" altLang="en-US" sz="2537" b="0" dirty="0">
                <a:solidFill>
                  <a:prstClr val="black"/>
                </a:solidFill>
                <a:latin typeface="宋体" pitchFamily="2" charset="-122"/>
                <a:ea typeface="宋体" pitchFamily="2" charset="-122"/>
              </a:rPr>
              <a:t>，</a:t>
            </a:r>
            <a:r>
              <a:rPr lang="zh-TW" altLang="en-US" sz="2537" b="0" dirty="0">
                <a:solidFill>
                  <a:prstClr val="black"/>
                </a:solidFill>
                <a:latin typeface="宋体" pitchFamily="2" charset="-122"/>
                <a:ea typeface="宋体" pitchFamily="2" charset="-122"/>
              </a:rPr>
              <a:t>开发支持多处理器结构的</a:t>
            </a:r>
            <a:r>
              <a:rPr lang="en-US" altLang="zh-CN" sz="2537" b="0" dirty="0">
                <a:solidFill>
                  <a:prstClr val="black"/>
                </a:solidFill>
                <a:latin typeface="宋体" pitchFamily="2" charset="-122"/>
                <a:ea typeface="宋体" pitchFamily="2" charset="-122"/>
              </a:rPr>
              <a:t>RTOS</a:t>
            </a:r>
            <a:r>
              <a:rPr lang="zh-TW" altLang="en-US" sz="2537" b="0" dirty="0">
                <a:solidFill>
                  <a:prstClr val="black"/>
                </a:solidFill>
                <a:latin typeface="宋体" pitchFamily="2" charset="-122"/>
                <a:ea typeface="宋体" pitchFamily="2" charset="-122"/>
              </a:rPr>
              <a:t>已成为发展方向</a:t>
            </a:r>
            <a:endParaRPr lang="zh-CN" altLang="en-US" sz="2537" b="0" dirty="0">
              <a:solidFill>
                <a:prstClr val="black"/>
              </a:solidFill>
              <a:latin typeface="宋体" pitchFamily="2" charset="-122"/>
              <a:ea typeface="宋体" pitchFamily="2" charset="-122"/>
            </a:endParaRPr>
          </a:p>
          <a:p>
            <a:pPr marL="514902" lvl="1" indent="-1439" defTabSz="828446">
              <a:buClr>
                <a:srgbClr val="0000FF"/>
              </a:buClr>
            </a:pPr>
            <a:r>
              <a:rPr lang="zh-CN" altLang="en-US" sz="2537" b="0" dirty="0">
                <a:solidFill>
                  <a:prstClr val="black"/>
                </a:solidFill>
                <a:latin typeface="宋体" pitchFamily="2" charset="-122"/>
                <a:ea typeface="宋体" pitchFamily="2" charset="-122"/>
              </a:rPr>
              <a:t> </a:t>
            </a:r>
            <a:r>
              <a:rPr lang="zh-TW" altLang="en-US" sz="2537" b="0" dirty="0">
                <a:solidFill>
                  <a:prstClr val="black"/>
                </a:solidFill>
                <a:latin typeface="宋体" pitchFamily="2" charset="-122"/>
                <a:ea typeface="宋体" pitchFamily="2" charset="-122"/>
              </a:rPr>
              <a:t>这方面比较成功的系统有</a:t>
            </a:r>
            <a:r>
              <a:rPr lang="en-US" altLang="zh-CN" sz="2537" b="0" dirty="0" err="1">
                <a:solidFill>
                  <a:prstClr val="black"/>
                </a:solidFill>
                <a:latin typeface="宋体" pitchFamily="2" charset="-122"/>
                <a:ea typeface="宋体" pitchFamily="2" charset="-122"/>
              </a:rPr>
              <a:t>pSOSystem</a:t>
            </a:r>
            <a:r>
              <a:rPr lang="zh-TW" altLang="en-US" sz="2537" b="0" dirty="0">
                <a:solidFill>
                  <a:prstClr val="black"/>
                </a:solidFill>
                <a:latin typeface="宋体" pitchFamily="2" charset="-122"/>
                <a:ea typeface="宋体" pitchFamily="2" charset="-122"/>
              </a:rPr>
              <a:t>等</a:t>
            </a:r>
            <a:r>
              <a:rPr lang="zh-CN" altLang="en-US" sz="3262" b="0" dirty="0">
                <a:solidFill>
                  <a:prstClr val="black"/>
                </a:solidFill>
                <a:latin typeface="宋体" pitchFamily="2" charset="-122"/>
                <a:ea typeface="宋体" pitchFamily="2" charset="-122"/>
              </a:rPr>
              <a:t> </a:t>
            </a:r>
          </a:p>
          <a:p>
            <a:pPr marL="0" indent="0" defTabSz="828446">
              <a:buClr>
                <a:srgbClr val="800080"/>
              </a:buClr>
            </a:pPr>
            <a:endParaRPr lang="en-US" altLang="zh-CN" sz="3624" dirty="0">
              <a:solidFill>
                <a:prstClr val="black"/>
              </a:solidFill>
              <a:latin typeface="Times New Roman" panose="02020603050405020304" pitchFamily="18" charset="0"/>
              <a:ea typeface="仿宋_GB2312" pitchFamily="49" charset="-122"/>
            </a:endParaRPr>
          </a:p>
        </p:txBody>
      </p:sp>
    </p:spTree>
    <p:extLst>
      <p:ext uri="{BB962C8B-B14F-4D97-AF65-F5344CB8AC3E}">
        <p14:creationId xmlns:p14="http://schemas.microsoft.com/office/powerpoint/2010/main" val="6830442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 </a:t>
            </a:r>
            <a:r>
              <a:rPr lang="zh-CN" altLang="en-US" dirty="0"/>
              <a:t>嵌入式操作系统简介</a:t>
            </a:r>
            <a:r>
              <a:rPr lang="en-US" altLang="zh-CN" dirty="0"/>
              <a:t>(</a:t>
            </a:r>
            <a:r>
              <a:rPr lang="zh-CN" altLang="en-US" dirty="0"/>
              <a:t>续</a:t>
            </a:r>
            <a:r>
              <a:rPr lang="en-US" altLang="zh-CN" dirty="0"/>
              <a:t>)</a:t>
            </a:r>
            <a:endParaRPr lang="zh-CN" altLang="en-US" dirty="0"/>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241</a:t>
            </a:fld>
            <a:endParaRPr lang="zh-CN" altLang="en-US">
              <a:solidFill>
                <a:prstClr val="white"/>
              </a:solidFill>
              <a:cs typeface="Garamond"/>
            </a:endParaRPr>
          </a:p>
        </p:txBody>
      </p:sp>
      <p:sp>
        <p:nvSpPr>
          <p:cNvPr id="8" name="Rectangle 2"/>
          <p:cNvSpPr txBox="1">
            <a:spLocks noChangeArrowheads="1"/>
          </p:cNvSpPr>
          <p:nvPr/>
        </p:nvSpPr>
        <p:spPr bwMode="auto">
          <a:xfrm>
            <a:off x="2298785" y="1150671"/>
            <a:ext cx="7456349" cy="276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a:lstStyle>
          <a:p>
            <a:pPr defTabSz="828446">
              <a:defRPr/>
            </a:pPr>
            <a:r>
              <a:rPr lang="en-US" altLang="zh-CN" sz="3262" b="1" dirty="0">
                <a:solidFill>
                  <a:srgbClr val="FF3300"/>
                </a:solidFill>
                <a:latin typeface="Times New Roman"/>
                <a:ea typeface="宋体"/>
              </a:rPr>
              <a:t>Commercial RTOS Products</a:t>
            </a:r>
          </a:p>
        </p:txBody>
      </p:sp>
      <p:sp>
        <p:nvSpPr>
          <p:cNvPr id="9" name="Rectangle 3"/>
          <p:cNvSpPr txBox="1">
            <a:spLocks noChangeArrowheads="1"/>
          </p:cNvSpPr>
          <p:nvPr/>
        </p:nvSpPr>
        <p:spPr bwMode="auto">
          <a:xfrm>
            <a:off x="1884544" y="1495873"/>
            <a:ext cx="8560993" cy="469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7779" indent="-517779" defTabSz="828446">
              <a:lnSpc>
                <a:spcPct val="90000"/>
              </a:lnSpc>
              <a:buNone/>
              <a:defRPr/>
            </a:pPr>
            <a:r>
              <a:rPr lang="en-US" altLang="zh-CN" sz="1812" b="1" dirty="0" err="1">
                <a:solidFill>
                  <a:srgbClr val="000000"/>
                </a:solidFill>
                <a:latin typeface="Times New Roman"/>
                <a:ea typeface="宋体"/>
              </a:rPr>
              <a:t>VxWorks</a:t>
            </a:r>
            <a:r>
              <a:rPr lang="en-US" altLang="zh-CN" sz="1812" b="1" dirty="0">
                <a:solidFill>
                  <a:srgbClr val="000000"/>
                </a:solidFill>
                <a:latin typeface="Times New Roman"/>
                <a:ea typeface="宋体"/>
              </a:rPr>
              <a:t>                 </a:t>
            </a:r>
            <a:r>
              <a:rPr lang="en-US" altLang="zh-CN" sz="1812" b="1" dirty="0">
                <a:solidFill>
                  <a:srgbClr val="0033CC"/>
                </a:solidFill>
                <a:latin typeface="Times New Roman"/>
                <a:ea typeface="宋体"/>
              </a:rPr>
              <a:t>Wind </a:t>
            </a:r>
            <a:r>
              <a:rPr lang="en-US" altLang="zh-CN" sz="1812" b="1" dirty="0" err="1">
                <a:solidFill>
                  <a:srgbClr val="0033CC"/>
                </a:solidFill>
                <a:latin typeface="Times New Roman"/>
                <a:ea typeface="宋体"/>
              </a:rPr>
              <a:t>RiverSystem</a:t>
            </a:r>
            <a:r>
              <a:rPr lang="en-US" altLang="zh-CN" sz="1812" b="1" dirty="0">
                <a:solidFill>
                  <a:srgbClr val="0033CC"/>
                </a:solidFill>
                <a:latin typeface="Times New Roman"/>
                <a:ea typeface="宋体"/>
              </a:rPr>
              <a:t>   </a:t>
            </a:r>
            <a:r>
              <a:rPr lang="en-US" altLang="zh-CN" sz="1812" b="1" dirty="0">
                <a:solidFill>
                  <a:srgbClr val="000000"/>
                </a:solidFill>
                <a:latin typeface="Times New Roman"/>
                <a:ea typeface="宋体"/>
              </a:rPr>
              <a:t>   </a:t>
            </a:r>
            <a:r>
              <a:rPr lang="en-US" altLang="zh-CN" sz="1812" b="1" dirty="0">
                <a:solidFill>
                  <a:srgbClr val="FF3300"/>
                </a:solidFill>
                <a:latin typeface="Times New Roman"/>
                <a:ea typeface="宋体"/>
              </a:rPr>
              <a:t>$40k/s &amp; royalty</a:t>
            </a:r>
            <a:r>
              <a:rPr lang="en-US" altLang="zh-CN" sz="1812" b="1" dirty="0">
                <a:solidFill>
                  <a:srgbClr val="000000"/>
                </a:solidFill>
                <a:latin typeface="Times New Roman"/>
                <a:ea typeface="宋体"/>
              </a:rPr>
              <a:t>          wrs.com</a:t>
            </a:r>
          </a:p>
          <a:p>
            <a:pPr marL="517779" indent="-517779" defTabSz="828446">
              <a:lnSpc>
                <a:spcPct val="90000"/>
              </a:lnSpc>
              <a:buNone/>
              <a:defRPr/>
            </a:pPr>
            <a:r>
              <a:rPr lang="en-US" altLang="zh-CN" sz="1812" b="1" dirty="0">
                <a:solidFill>
                  <a:srgbClr val="000000"/>
                </a:solidFill>
                <a:latin typeface="Times New Roman"/>
                <a:ea typeface="宋体"/>
              </a:rPr>
              <a:t>VRTX                      </a:t>
            </a:r>
            <a:r>
              <a:rPr lang="en-US" altLang="zh-CN" sz="1812" b="1" dirty="0" err="1">
                <a:solidFill>
                  <a:srgbClr val="0033CC"/>
                </a:solidFill>
                <a:latin typeface="Times New Roman"/>
                <a:ea typeface="宋体"/>
              </a:rPr>
              <a:t>Microtec</a:t>
            </a:r>
            <a:r>
              <a:rPr lang="en-US" altLang="zh-CN" sz="1812" b="1" dirty="0">
                <a:solidFill>
                  <a:srgbClr val="0033CC"/>
                </a:solidFill>
                <a:latin typeface="Times New Roman"/>
                <a:ea typeface="宋体"/>
              </a:rPr>
              <a:t> </a:t>
            </a:r>
            <a:r>
              <a:rPr lang="en-US" altLang="zh-CN" sz="1812" b="1" dirty="0">
                <a:solidFill>
                  <a:srgbClr val="008000"/>
                </a:solidFill>
                <a:latin typeface="Times New Roman"/>
                <a:ea typeface="宋体"/>
              </a:rPr>
              <a:t>                      </a:t>
            </a:r>
            <a:r>
              <a:rPr lang="en-US" altLang="zh-CN" sz="1812" b="1" dirty="0">
                <a:solidFill>
                  <a:srgbClr val="FF3300"/>
                </a:solidFill>
                <a:latin typeface="Times New Roman"/>
                <a:ea typeface="宋体"/>
              </a:rPr>
              <a:t>$20K/seat</a:t>
            </a:r>
          </a:p>
          <a:p>
            <a:pPr marL="517779" indent="-517779" defTabSz="828446">
              <a:lnSpc>
                <a:spcPct val="90000"/>
              </a:lnSpc>
              <a:buNone/>
              <a:defRPr/>
            </a:pPr>
            <a:r>
              <a:rPr lang="en-US" altLang="zh-CN" sz="1812" b="1" dirty="0" err="1">
                <a:solidFill>
                  <a:srgbClr val="000000"/>
                </a:solidFill>
                <a:latin typeface="Times New Roman"/>
                <a:ea typeface="宋体"/>
              </a:rPr>
              <a:t>LynxOS</a:t>
            </a:r>
            <a:r>
              <a:rPr lang="en-US" altLang="zh-CN" sz="1812" b="1" dirty="0">
                <a:solidFill>
                  <a:srgbClr val="000000"/>
                </a:solidFill>
                <a:latin typeface="Times New Roman"/>
                <a:ea typeface="宋体"/>
              </a:rPr>
              <a:t> </a:t>
            </a:r>
            <a:r>
              <a:rPr lang="en-US" altLang="zh-CN" sz="1812" b="1" dirty="0">
                <a:solidFill>
                  <a:srgbClr val="FF3300"/>
                </a:solidFill>
                <a:latin typeface="Times New Roman"/>
                <a:ea typeface="宋体"/>
              </a:rPr>
              <a:t>                   </a:t>
            </a:r>
            <a:r>
              <a:rPr lang="en-US" altLang="zh-CN" sz="1812" b="1" dirty="0" err="1">
                <a:solidFill>
                  <a:srgbClr val="33CC33"/>
                </a:solidFill>
                <a:latin typeface="Times New Roman"/>
                <a:ea typeface="宋体"/>
              </a:rPr>
              <a:t>Bulue</a:t>
            </a:r>
            <a:r>
              <a:rPr lang="en-US" altLang="zh-CN" sz="1812" b="1" dirty="0">
                <a:solidFill>
                  <a:srgbClr val="33CC33"/>
                </a:solidFill>
                <a:latin typeface="Times New Roman"/>
                <a:ea typeface="宋体"/>
              </a:rPr>
              <a:t> Cat Linux</a:t>
            </a:r>
            <a:r>
              <a:rPr lang="en-US" altLang="zh-CN" sz="1812" b="1" dirty="0">
                <a:solidFill>
                  <a:srgbClr val="000000"/>
                </a:solidFill>
                <a:latin typeface="Times New Roman"/>
                <a:ea typeface="宋体"/>
              </a:rPr>
              <a:t>         </a:t>
            </a:r>
            <a:r>
              <a:rPr lang="en-US" altLang="zh-CN" sz="1812" b="1" dirty="0">
                <a:solidFill>
                  <a:srgbClr val="FF3300"/>
                </a:solidFill>
                <a:latin typeface="Times New Roman"/>
                <a:ea typeface="宋体"/>
              </a:rPr>
              <a:t>$2.5k/seat</a:t>
            </a:r>
            <a:r>
              <a:rPr lang="en-US" altLang="zh-CN" sz="1812" b="1" dirty="0">
                <a:solidFill>
                  <a:srgbClr val="000000"/>
                </a:solidFill>
                <a:latin typeface="Times New Roman"/>
                <a:ea typeface="宋体"/>
              </a:rPr>
              <a:t>        	        </a:t>
            </a:r>
            <a:r>
              <a:rPr lang="en-US" altLang="zh-CN" sz="1812" b="1" dirty="0">
                <a:solidFill>
                  <a:srgbClr val="008000"/>
                </a:solidFill>
                <a:latin typeface="Times New Roman"/>
                <a:ea typeface="宋体"/>
              </a:rPr>
              <a:t>lynuxworks</a:t>
            </a:r>
            <a:r>
              <a:rPr lang="en-US" altLang="zh-CN" sz="1812" b="1" dirty="0">
                <a:solidFill>
                  <a:srgbClr val="000000"/>
                </a:solidFill>
                <a:latin typeface="Times New Roman"/>
                <a:ea typeface="宋体"/>
              </a:rPr>
              <a:t>.com      </a:t>
            </a:r>
          </a:p>
          <a:p>
            <a:pPr marL="517779" indent="-517779" defTabSz="828446">
              <a:lnSpc>
                <a:spcPct val="90000"/>
              </a:lnSpc>
              <a:buNone/>
              <a:defRPr/>
            </a:pPr>
            <a:r>
              <a:rPr lang="en-US" altLang="zh-CN" sz="1812" b="1" dirty="0">
                <a:solidFill>
                  <a:srgbClr val="000000"/>
                </a:solidFill>
                <a:latin typeface="Times New Roman"/>
                <a:ea typeface="宋体"/>
              </a:rPr>
              <a:t>Nucleus                    </a:t>
            </a:r>
            <a:r>
              <a:rPr lang="en-US" altLang="zh-CN" sz="1812" b="1" dirty="0">
                <a:solidFill>
                  <a:srgbClr val="0033CC"/>
                </a:solidFill>
                <a:latin typeface="Times New Roman"/>
                <a:ea typeface="宋体"/>
              </a:rPr>
              <a:t>Accelerated Tech</a:t>
            </a:r>
            <a:r>
              <a:rPr lang="en-US" altLang="zh-CN" sz="1812" b="1" dirty="0">
                <a:solidFill>
                  <a:srgbClr val="008000"/>
                </a:solidFill>
                <a:latin typeface="Times New Roman"/>
                <a:ea typeface="宋体"/>
              </a:rPr>
              <a:t>.        </a:t>
            </a:r>
            <a:r>
              <a:rPr lang="en-US" altLang="zh-CN" sz="1812" b="1" dirty="0">
                <a:solidFill>
                  <a:srgbClr val="FF3300"/>
                </a:solidFill>
                <a:latin typeface="Times New Roman"/>
                <a:ea typeface="宋体"/>
              </a:rPr>
              <a:t>$20K/s  </a:t>
            </a:r>
            <a:r>
              <a:rPr lang="en-US" altLang="zh-CN" sz="1812" b="1" dirty="0">
                <a:solidFill>
                  <a:srgbClr val="33CC33"/>
                </a:solidFill>
                <a:latin typeface="Times New Roman"/>
                <a:ea typeface="宋体"/>
              </a:rPr>
              <a:t>with source code</a:t>
            </a:r>
          </a:p>
          <a:p>
            <a:pPr marL="517779" indent="-517779" defTabSz="828446">
              <a:lnSpc>
                <a:spcPct val="90000"/>
              </a:lnSpc>
              <a:buNone/>
              <a:defRPr/>
            </a:pPr>
            <a:r>
              <a:rPr lang="en-US" altLang="zh-CN" sz="1812" b="1" dirty="0">
                <a:solidFill>
                  <a:srgbClr val="000000"/>
                </a:solidFill>
                <a:latin typeface="Times New Roman"/>
                <a:ea typeface="宋体"/>
              </a:rPr>
              <a:t>CMX 8051Tools      </a:t>
            </a:r>
            <a:r>
              <a:rPr lang="en-US" altLang="zh-CN" sz="1812" b="1" dirty="0">
                <a:solidFill>
                  <a:srgbClr val="0033CC"/>
                </a:solidFill>
                <a:latin typeface="Times New Roman"/>
                <a:ea typeface="宋体"/>
              </a:rPr>
              <a:t>Tasking</a:t>
            </a:r>
            <a:r>
              <a:rPr lang="en-US" altLang="zh-CN" sz="1812" b="1" dirty="0">
                <a:solidFill>
                  <a:srgbClr val="000000"/>
                </a:solidFill>
                <a:latin typeface="Times New Roman"/>
                <a:ea typeface="宋体"/>
              </a:rPr>
              <a:t>                         </a:t>
            </a:r>
            <a:r>
              <a:rPr lang="en-US" altLang="zh-CN" sz="1812" b="1" dirty="0">
                <a:solidFill>
                  <a:srgbClr val="FF3300"/>
                </a:solidFill>
                <a:latin typeface="Times New Roman"/>
                <a:ea typeface="宋体"/>
              </a:rPr>
              <a:t>$1.29k</a:t>
            </a:r>
            <a:r>
              <a:rPr lang="en-US" altLang="zh-CN" sz="1812" b="1" dirty="0">
                <a:solidFill>
                  <a:srgbClr val="000000"/>
                </a:solidFill>
                <a:latin typeface="Times New Roman"/>
                <a:ea typeface="宋体"/>
              </a:rPr>
              <a:t>                          Tasking.com</a:t>
            </a:r>
          </a:p>
          <a:p>
            <a:pPr marL="517779" indent="-517779" defTabSz="828446">
              <a:lnSpc>
                <a:spcPct val="90000"/>
              </a:lnSpc>
              <a:buNone/>
              <a:defRPr/>
            </a:pPr>
            <a:r>
              <a:rPr lang="en-US" altLang="zh-CN" sz="1812" b="1" dirty="0">
                <a:solidFill>
                  <a:srgbClr val="000000"/>
                </a:solidFill>
                <a:latin typeface="Times New Roman"/>
                <a:ea typeface="宋体"/>
              </a:rPr>
              <a:t>RT/Studio IDE      </a:t>
            </a:r>
            <a:r>
              <a:rPr lang="en-US" altLang="zh-CN" sz="1812" b="1" dirty="0">
                <a:solidFill>
                  <a:srgbClr val="0033CC"/>
                </a:solidFill>
                <a:latin typeface="Times New Roman"/>
                <a:ea typeface="宋体"/>
              </a:rPr>
              <a:t>  Precise	 </a:t>
            </a:r>
            <a:r>
              <a:rPr lang="en-US" altLang="zh-CN" sz="1812" b="1" dirty="0">
                <a:solidFill>
                  <a:srgbClr val="008000"/>
                </a:solidFill>
                <a:latin typeface="Times New Roman"/>
                <a:ea typeface="宋体"/>
              </a:rPr>
              <a:t>             </a:t>
            </a:r>
            <a:r>
              <a:rPr lang="en-US" altLang="zh-CN" sz="1812" b="1" dirty="0">
                <a:solidFill>
                  <a:srgbClr val="FF3300"/>
                </a:solidFill>
                <a:latin typeface="Times New Roman"/>
                <a:ea typeface="宋体"/>
              </a:rPr>
              <a:t>$30K</a:t>
            </a:r>
            <a:r>
              <a:rPr lang="en-US" altLang="zh-CN" sz="1812" b="1" dirty="0">
                <a:solidFill>
                  <a:srgbClr val="000000"/>
                </a:solidFill>
                <a:latin typeface="Times New Roman"/>
                <a:ea typeface="宋体"/>
              </a:rPr>
              <a:t>                             psti.com </a:t>
            </a:r>
          </a:p>
          <a:p>
            <a:pPr marL="517779" indent="-517779" defTabSz="828446">
              <a:lnSpc>
                <a:spcPct val="90000"/>
              </a:lnSpc>
              <a:buNone/>
              <a:defRPr/>
            </a:pPr>
            <a:r>
              <a:rPr lang="en-US" altLang="zh-CN" sz="1812" b="1" dirty="0">
                <a:solidFill>
                  <a:srgbClr val="33CC33"/>
                </a:solidFill>
                <a:latin typeface="Times New Roman"/>
                <a:ea typeface="宋体"/>
              </a:rPr>
              <a:t>Embedded Linux</a:t>
            </a:r>
            <a:r>
              <a:rPr lang="en-US" altLang="zh-CN" sz="1812" b="1" dirty="0">
                <a:solidFill>
                  <a:srgbClr val="000000"/>
                </a:solidFill>
                <a:latin typeface="Times New Roman"/>
                <a:ea typeface="宋体"/>
              </a:rPr>
              <a:t>    </a:t>
            </a:r>
            <a:r>
              <a:rPr lang="en-US" altLang="zh-CN" sz="1812" b="1" dirty="0">
                <a:solidFill>
                  <a:srgbClr val="0033CC"/>
                </a:solidFill>
                <a:latin typeface="Times New Roman"/>
                <a:ea typeface="宋体"/>
              </a:rPr>
              <a:t>Green Hill</a:t>
            </a:r>
            <a:r>
              <a:rPr lang="en-US" altLang="zh-CN" sz="1812" b="1" dirty="0">
                <a:solidFill>
                  <a:srgbClr val="000000"/>
                </a:solidFill>
                <a:latin typeface="Times New Roman"/>
                <a:ea typeface="宋体"/>
              </a:rPr>
              <a:t>    	              </a:t>
            </a:r>
            <a:r>
              <a:rPr lang="en-US" altLang="zh-CN" sz="1812" b="1" dirty="0">
                <a:solidFill>
                  <a:srgbClr val="FF3300"/>
                </a:solidFill>
                <a:latin typeface="Times New Roman"/>
                <a:ea typeface="宋体"/>
              </a:rPr>
              <a:t>$7.9K</a:t>
            </a:r>
            <a:r>
              <a:rPr lang="en-US" altLang="zh-CN" sz="1812" b="1" dirty="0">
                <a:solidFill>
                  <a:srgbClr val="000000"/>
                </a:solidFill>
                <a:latin typeface="Times New Roman"/>
                <a:ea typeface="宋体"/>
              </a:rPr>
              <a:t> </a:t>
            </a:r>
            <a:r>
              <a:rPr lang="en-US" altLang="zh-CN" sz="1812" b="1" dirty="0">
                <a:solidFill>
                  <a:srgbClr val="B2B2B2"/>
                </a:solidFill>
                <a:latin typeface="Times New Roman"/>
                <a:ea typeface="宋体"/>
              </a:rPr>
              <a:t>Royalty free</a:t>
            </a:r>
            <a:r>
              <a:rPr lang="en-US" altLang="zh-CN" sz="1812" b="1" dirty="0">
                <a:solidFill>
                  <a:srgbClr val="000000"/>
                </a:solidFill>
                <a:latin typeface="Times New Roman"/>
                <a:ea typeface="宋体"/>
              </a:rPr>
              <a:t>      ghs.com  </a:t>
            </a:r>
          </a:p>
          <a:p>
            <a:pPr marL="517779" indent="-517779" defTabSz="828446">
              <a:lnSpc>
                <a:spcPct val="90000"/>
              </a:lnSpc>
              <a:buNone/>
              <a:defRPr/>
            </a:pPr>
            <a:r>
              <a:rPr lang="en-US" altLang="zh-CN" sz="1812" b="1" dirty="0" err="1">
                <a:solidFill>
                  <a:srgbClr val="33CC33"/>
                </a:solidFill>
                <a:latin typeface="Times New Roman"/>
                <a:ea typeface="宋体"/>
              </a:rPr>
              <a:t>Embedex</a:t>
            </a:r>
            <a:r>
              <a:rPr lang="en-US" altLang="zh-CN" sz="1812" b="1" dirty="0">
                <a:solidFill>
                  <a:srgbClr val="33CC33"/>
                </a:solidFill>
                <a:latin typeface="Times New Roman"/>
                <a:ea typeface="宋体"/>
              </a:rPr>
              <a:t> Linux</a:t>
            </a:r>
            <a:r>
              <a:rPr lang="en-US" altLang="zh-CN" sz="1812" b="1" dirty="0">
                <a:solidFill>
                  <a:srgbClr val="000000"/>
                </a:solidFill>
                <a:latin typeface="Times New Roman"/>
                <a:ea typeface="宋体"/>
              </a:rPr>
              <a:t>       </a:t>
            </a:r>
            <a:r>
              <a:rPr lang="en-US" altLang="zh-CN" sz="1812" b="1" dirty="0" err="1">
                <a:solidFill>
                  <a:srgbClr val="0033CC"/>
                </a:solidFill>
                <a:latin typeface="Times New Roman"/>
                <a:ea typeface="宋体"/>
              </a:rPr>
              <a:t>Lineo</a:t>
            </a:r>
            <a:r>
              <a:rPr lang="en-US" altLang="zh-CN" sz="1812" b="1" dirty="0">
                <a:solidFill>
                  <a:srgbClr val="0033CC"/>
                </a:solidFill>
                <a:latin typeface="Times New Roman"/>
                <a:ea typeface="宋体"/>
              </a:rPr>
              <a:t>  </a:t>
            </a:r>
            <a:r>
              <a:rPr lang="en-US" altLang="zh-CN" sz="1812" b="1" dirty="0">
                <a:solidFill>
                  <a:srgbClr val="000000"/>
                </a:solidFill>
                <a:latin typeface="Times New Roman"/>
                <a:ea typeface="宋体"/>
              </a:rPr>
              <a:t>                          </a:t>
            </a:r>
            <a:r>
              <a:rPr lang="en-US" altLang="zh-CN" sz="1812" b="1" dirty="0">
                <a:solidFill>
                  <a:srgbClr val="FF3300"/>
                </a:solidFill>
                <a:latin typeface="Times New Roman"/>
                <a:ea typeface="宋体"/>
              </a:rPr>
              <a:t>$5k/seat</a:t>
            </a:r>
            <a:r>
              <a:rPr lang="en-US" altLang="zh-CN" sz="1812" b="1" dirty="0">
                <a:solidFill>
                  <a:srgbClr val="000000"/>
                </a:solidFill>
                <a:latin typeface="Times New Roman"/>
                <a:ea typeface="宋体"/>
              </a:rPr>
              <a:t>                       lineo.com</a:t>
            </a:r>
          </a:p>
          <a:p>
            <a:pPr marL="517779" indent="-517779" defTabSz="828446">
              <a:lnSpc>
                <a:spcPct val="90000"/>
              </a:lnSpc>
              <a:buNone/>
              <a:defRPr/>
            </a:pPr>
            <a:endParaRPr lang="en-US" altLang="zh-CN" sz="1812" b="1" dirty="0">
              <a:solidFill>
                <a:srgbClr val="000000"/>
              </a:solidFill>
              <a:latin typeface="Times New Roman"/>
              <a:ea typeface="宋体"/>
            </a:endParaRPr>
          </a:p>
          <a:p>
            <a:pPr marL="517779" indent="-517779" defTabSz="828446">
              <a:lnSpc>
                <a:spcPct val="90000"/>
              </a:lnSpc>
              <a:buNone/>
              <a:defRPr/>
            </a:pPr>
            <a:endParaRPr lang="en-US" altLang="zh-CN" sz="1812" b="1" dirty="0">
              <a:solidFill>
                <a:srgbClr val="000000"/>
              </a:solidFill>
              <a:latin typeface="Times New Roman"/>
              <a:ea typeface="宋体"/>
            </a:endParaRPr>
          </a:p>
          <a:p>
            <a:pPr marL="517779" indent="-517779" defTabSz="828446">
              <a:lnSpc>
                <a:spcPct val="90000"/>
              </a:lnSpc>
              <a:buNone/>
              <a:defRPr/>
            </a:pPr>
            <a:endParaRPr lang="en-US" altLang="zh-CN" sz="1812" b="1" dirty="0">
              <a:solidFill>
                <a:srgbClr val="000000"/>
              </a:solidFill>
              <a:latin typeface="Times New Roman"/>
              <a:ea typeface="宋体"/>
            </a:endParaRPr>
          </a:p>
          <a:p>
            <a:pPr marL="517779" indent="-517779" defTabSz="828446">
              <a:lnSpc>
                <a:spcPct val="90000"/>
              </a:lnSpc>
              <a:buNone/>
              <a:defRPr/>
            </a:pPr>
            <a:endParaRPr lang="en-US" altLang="zh-CN" sz="1812" b="1" dirty="0">
              <a:solidFill>
                <a:srgbClr val="000000"/>
              </a:solidFill>
              <a:latin typeface="Times New Roman"/>
              <a:ea typeface="宋体"/>
            </a:endParaRPr>
          </a:p>
        </p:txBody>
      </p:sp>
    </p:spTree>
    <p:extLst>
      <p:ext uri="{BB962C8B-B14F-4D97-AF65-F5344CB8AC3E}">
        <p14:creationId xmlns:p14="http://schemas.microsoft.com/office/powerpoint/2010/main" val="40660796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182" y="1239977"/>
            <a:ext cx="9688650" cy="622801"/>
          </a:xfrm>
        </p:spPr>
        <p:txBody>
          <a:bodyPr/>
          <a:lstStyle/>
          <a:p>
            <a:r>
              <a:rPr lang="zh-CN" altLang="en-US" dirty="0">
                <a:solidFill>
                  <a:schemeClr val="tx1"/>
                </a:solidFill>
                <a:latin typeface="+mn-ea"/>
                <a:ea typeface="+mn-ea"/>
              </a:rPr>
              <a:t>智能手机操作系统</a:t>
            </a: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242</a:t>
            </a:fld>
            <a:endParaRPr lang="zh-CN" altLang="en-US">
              <a:solidFill>
                <a:prstClr val="white"/>
              </a:solidFill>
              <a:cs typeface="Garamond"/>
            </a:endParaRPr>
          </a:p>
        </p:txBody>
      </p:sp>
      <p:pic>
        <p:nvPicPr>
          <p:cNvPr id="7" name="Picture 6"/>
          <p:cNvPicPr>
            <a:picLocks noChangeAspect="1"/>
          </p:cNvPicPr>
          <p:nvPr/>
        </p:nvPicPr>
        <p:blipFill>
          <a:blip r:embed="rId2" cstate="print"/>
          <a:stretch>
            <a:fillRect/>
          </a:stretch>
        </p:blipFill>
        <p:spPr>
          <a:xfrm>
            <a:off x="2232171" y="1924649"/>
            <a:ext cx="7522964" cy="4556233"/>
          </a:xfrm>
          <a:prstGeom prst="rect">
            <a:avLst/>
          </a:prstGeom>
        </p:spPr>
      </p:pic>
      <p:sp>
        <p:nvSpPr>
          <p:cNvPr id="8" name="Title 1"/>
          <p:cNvSpPr txBox="1">
            <a:spLocks/>
          </p:cNvSpPr>
          <p:nvPr/>
        </p:nvSpPr>
        <p:spPr>
          <a:xfrm>
            <a:off x="1251675" y="391228"/>
            <a:ext cx="9688650" cy="622801"/>
          </a:xfrm>
          <a:prstGeom prst="rect">
            <a:avLst/>
          </a:prstGeom>
        </p:spPr>
        <p:txBody>
          <a:bodyPr wrap="square" lIns="0" tIns="0" rIns="0" bIns="0" anchor="ctr" anchorCtr="0">
            <a:noAutofit/>
          </a:bodyPr>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defTabSz="828446"/>
            <a:r>
              <a:rPr lang="en-US" altLang="zh-CN" sz="3986" dirty="0">
                <a:solidFill>
                  <a:prstClr val="black"/>
                </a:solidFill>
                <a:latin typeface="宋体" pitchFamily="2" charset="-122"/>
                <a:ea typeface="宋体" pitchFamily="2" charset="-122"/>
              </a:rPr>
              <a:t>1 </a:t>
            </a:r>
            <a:r>
              <a:rPr lang="zh-CN" altLang="en-US" sz="3986" dirty="0">
                <a:solidFill>
                  <a:prstClr val="black"/>
                </a:solidFill>
                <a:latin typeface="宋体" pitchFamily="2" charset="-122"/>
                <a:ea typeface="宋体" pitchFamily="2" charset="-122"/>
              </a:rPr>
              <a:t>嵌入式操作系统简介</a:t>
            </a:r>
            <a:r>
              <a:rPr lang="en-US" altLang="zh-CN" sz="3986" dirty="0">
                <a:solidFill>
                  <a:prstClr val="black"/>
                </a:solidFill>
                <a:latin typeface="宋体" pitchFamily="2" charset="-122"/>
                <a:ea typeface="宋体" pitchFamily="2" charset="-122"/>
              </a:rPr>
              <a:t>(</a:t>
            </a:r>
            <a:r>
              <a:rPr lang="zh-CN" altLang="en-US" sz="3986" dirty="0">
                <a:solidFill>
                  <a:prstClr val="black"/>
                </a:solidFill>
                <a:latin typeface="宋体" pitchFamily="2" charset="-122"/>
                <a:ea typeface="宋体" pitchFamily="2" charset="-122"/>
              </a:rPr>
              <a:t>续</a:t>
            </a:r>
            <a:r>
              <a:rPr lang="en-US" altLang="zh-CN" sz="3986" dirty="0">
                <a:solidFill>
                  <a:prstClr val="black"/>
                </a:solidFill>
                <a:latin typeface="宋体" pitchFamily="2" charset="-122"/>
                <a:ea typeface="宋体" pitchFamily="2" charset="-122"/>
              </a:rPr>
              <a:t>)</a:t>
            </a:r>
            <a:endParaRPr lang="zh-CN" altLang="en-US" sz="3986" dirty="0">
              <a:solidFill>
                <a:prstClr val="black"/>
              </a:solidFill>
              <a:latin typeface="宋体" pitchFamily="2" charset="-122"/>
              <a:ea typeface="宋体" pitchFamily="2" charset="-122"/>
            </a:endParaRPr>
          </a:p>
        </p:txBody>
      </p:sp>
    </p:spTree>
    <p:extLst>
      <p:ext uri="{BB962C8B-B14F-4D97-AF65-F5344CB8AC3E}">
        <p14:creationId xmlns:p14="http://schemas.microsoft.com/office/powerpoint/2010/main" val="27219955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267142" y="806909"/>
            <a:ext cx="7699428" cy="60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785" bIns="9785"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defTabSz="828446">
              <a:buClr>
                <a:prstClr val="black"/>
              </a:buClr>
              <a:buSzPct val="80000"/>
            </a:pPr>
            <a:r>
              <a:rPr lang="zh-CN" altLang="en-US" sz="3262" b="0" dirty="0">
                <a:latin typeface="黑体" panose="02010609060101010101" pitchFamily="49" charset="-122"/>
                <a:ea typeface="黑体" panose="02010609060101010101" pitchFamily="49" charset="-122"/>
                <a:sym typeface="黑体" panose="02010609060101010101" pitchFamily="49" charset="-122"/>
              </a:rPr>
              <a:t>内容提要</a:t>
            </a:r>
            <a:endParaRPr lang="zh-CN" altLang="en-US" sz="2899" dirty="0">
              <a:ea typeface="仿宋_GB2312" pitchFamily="49" charset="-122"/>
            </a:endParaRPr>
          </a:p>
        </p:txBody>
      </p:sp>
      <p:graphicFrame>
        <p:nvGraphicFramePr>
          <p:cNvPr id="9" name="Group 8"/>
          <p:cNvGraphicFramePr>
            <a:graphicFrameLocks noGrp="1"/>
          </p:cNvGraphicFramePr>
          <p:nvPr/>
        </p:nvGraphicFramePr>
        <p:xfrm>
          <a:off x="3076926" y="1801969"/>
          <a:ext cx="6478279" cy="2540575"/>
        </p:xfrm>
        <a:graphic>
          <a:graphicData uri="http://schemas.openxmlformats.org/drawingml/2006/table">
            <a:tbl>
              <a:tblPr/>
              <a:tblGrid>
                <a:gridCol w="1547653">
                  <a:extLst>
                    <a:ext uri="{9D8B030D-6E8A-4147-A177-3AD203B41FA5}">
                      <a16:colId xmlns:a16="http://schemas.microsoft.com/office/drawing/2014/main" val="20000"/>
                    </a:ext>
                  </a:extLst>
                </a:gridCol>
                <a:gridCol w="4930626">
                  <a:extLst>
                    <a:ext uri="{9D8B030D-6E8A-4147-A177-3AD203B41FA5}">
                      <a16:colId xmlns:a16="http://schemas.microsoft.com/office/drawing/2014/main" val="20001"/>
                    </a:ext>
                  </a:extLst>
                </a:gridCol>
              </a:tblGrid>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500" b="0" i="0" u="none" strike="noStrike" kern="1200" cap="none" normalizeH="0" baseline="0" dirty="0">
                          <a:ln>
                            <a:noFill/>
                          </a:ln>
                          <a:solidFill>
                            <a:srgbClr val="9900CC"/>
                          </a:solidFill>
                          <a:effectLst/>
                          <a:latin typeface="Arial" pitchFamily="34" charset="0"/>
                          <a:ea typeface="黑体" pitchFamily="2" charset="-122"/>
                          <a:cs typeface="+mn-cs"/>
                          <a:sym typeface="Arial" pitchFamily="34" charset="0"/>
                        </a:rPr>
                        <a:t>1</a:t>
                      </a:r>
                      <a:endParaRPr kumimoji="0" lang="zh-CN" altLang="en-US"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500" b="0" i="0" u="none" strike="noStrike" kern="1200" cap="none" normalizeH="0" baseline="0" dirty="0">
                          <a:ln>
                            <a:noFill/>
                          </a:ln>
                          <a:solidFill>
                            <a:srgbClr val="9900CC"/>
                          </a:solidFill>
                          <a:effectLst/>
                          <a:latin typeface="Arial" pitchFamily="34" charset="0"/>
                          <a:ea typeface="黑体" pitchFamily="2" charset="-122"/>
                          <a:cs typeface="+mn-cs"/>
                          <a:sym typeface="Arial" pitchFamily="34" charset="0"/>
                        </a:rPr>
                        <a:t>嵌入式操作系统简介</a:t>
                      </a:r>
                      <a:endParaRPr kumimoji="0" 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1" u="none" strike="noStrike" cap="none" normalizeH="0" baseline="0" dirty="0">
                          <a:ln>
                            <a:noFill/>
                          </a:ln>
                          <a:solidFill>
                            <a:schemeClr val="bg1"/>
                          </a:solidFill>
                          <a:effectLst/>
                          <a:latin typeface="CMU Serif" charset="0"/>
                          <a:ea typeface="宋体" pitchFamily="2" charset="-122"/>
                          <a:sym typeface="CMU Serif" charset="0"/>
                        </a:rPr>
                        <a:t>2</a:t>
                      </a:r>
                      <a:endParaRPr kumimoji="0" lang="zh-CN" altLang="en-US" sz="2500" b="0" i="1" u="none" strike="noStrike" cap="none" normalizeH="0" baseline="0" dirty="0">
                        <a:ln>
                          <a:noFill/>
                        </a:ln>
                        <a:solidFill>
                          <a:schemeClr val="bg1"/>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00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l-GR" altLang="zh-CN" sz="2500" b="0" i="1" u="none" strike="noStrike" cap="none" normalizeH="0" baseline="0" dirty="0">
                          <a:ln>
                            <a:noFill/>
                          </a:ln>
                          <a:solidFill>
                            <a:schemeClr val="bg1"/>
                          </a:solidFill>
                          <a:effectLst/>
                          <a:latin typeface="Arial" pitchFamily="34" charset="0"/>
                          <a:ea typeface="黑体" pitchFamily="2" charset="-122"/>
                          <a:sym typeface="Arial" pitchFamily="34" charset="0"/>
                        </a:rPr>
                        <a:t>μ</a:t>
                      </a:r>
                      <a:r>
                        <a:rPr kumimoji="0" lang="en-US" altLang="zh-CN" sz="2500" b="0" i="1" u="none" strike="noStrike" cap="none" normalizeH="0" baseline="0" dirty="0">
                          <a:ln>
                            <a:noFill/>
                          </a:ln>
                          <a:solidFill>
                            <a:schemeClr val="bg1"/>
                          </a:solidFill>
                          <a:effectLst/>
                          <a:latin typeface="Arial" pitchFamily="34" charset="0"/>
                          <a:ea typeface="黑体" pitchFamily="2" charset="-122"/>
                          <a:sym typeface="Arial" pitchFamily="34" charset="0"/>
                        </a:rPr>
                        <a:t>C/OS</a:t>
                      </a:r>
                      <a:endParaRPr kumimoji="0" lang="en-US" sz="2500" b="0" i="1" u="none" strike="noStrike" cap="none" normalizeH="0" baseline="0" dirty="0">
                        <a:ln>
                          <a:noFill/>
                        </a:ln>
                        <a:solidFill>
                          <a:schemeClr val="bg1"/>
                        </a:solidFill>
                        <a:effectLst/>
                        <a:latin typeface="CMU Serif" charset="0"/>
                        <a:ea typeface="黑体" pitchFamily="2" charset="-122"/>
                        <a:sym typeface="Arial" pitchFamily="34"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00CC"/>
                    </a:solidFill>
                  </a:tcPr>
                </a:tc>
                <a:extLst>
                  <a:ext uri="{0D108BD9-81ED-4DB2-BD59-A6C34878D82A}">
                    <a16:rowId xmlns:a16="http://schemas.microsoft.com/office/drawing/2014/main" val="10001"/>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cap="none" normalizeH="0" baseline="0" dirty="0">
                          <a:ln>
                            <a:noFill/>
                          </a:ln>
                          <a:solidFill>
                            <a:srgbClr val="9900CC"/>
                          </a:solidFill>
                          <a:effectLst/>
                          <a:latin typeface="CMU Serif" charset="0"/>
                          <a:ea typeface="宋体" pitchFamily="2" charset="-122"/>
                          <a:sym typeface="CMU Serif" charset="0"/>
                        </a:rPr>
                        <a:t>3</a:t>
                      </a:r>
                      <a:endParaRPr kumimoji="0" lang="zh-CN" altLang="en-US" sz="2500" b="0" i="0" u="none" strike="noStrike" cap="none" normalizeH="0" baseline="0" dirty="0">
                        <a:ln>
                          <a:noFill/>
                        </a:ln>
                        <a:solidFill>
                          <a:srgbClr val="9900CC"/>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cap="none" normalizeH="0" baseline="0" dirty="0" err="1">
                          <a:ln>
                            <a:noFill/>
                          </a:ln>
                          <a:solidFill>
                            <a:srgbClr val="9900CC"/>
                          </a:solidFill>
                          <a:effectLst/>
                          <a:latin typeface="CMU Serif" charset="0"/>
                          <a:ea typeface="黑体" pitchFamily="2" charset="-122"/>
                          <a:sym typeface="Arial" pitchFamily="34" charset="0"/>
                        </a:rPr>
                        <a:t>VxWorks</a:t>
                      </a:r>
                      <a:endParaRPr kumimoji="0" lang="en-US" sz="2500" b="0" i="0" u="none" strike="noStrike" cap="none" normalizeH="0" baseline="0" dirty="0">
                        <a:ln>
                          <a:noFill/>
                        </a:ln>
                        <a:solidFill>
                          <a:srgbClr val="9900CC"/>
                        </a:solidFill>
                        <a:effectLst/>
                        <a:latin typeface="CMU Serif" charset="0"/>
                        <a:ea typeface="黑体" pitchFamily="2" charset="-122"/>
                        <a:sym typeface="Arial" pitchFamily="34"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cap="none" normalizeH="0" baseline="0" dirty="0">
                          <a:ln>
                            <a:noFill/>
                          </a:ln>
                          <a:solidFill>
                            <a:srgbClr val="9900CC"/>
                          </a:solidFill>
                          <a:effectLst/>
                          <a:latin typeface="CMU Serif" charset="0"/>
                          <a:ea typeface="宋体" pitchFamily="2" charset="-122"/>
                          <a:sym typeface="CMU Serif" charset="0"/>
                        </a:rPr>
                        <a:t>4</a:t>
                      </a:r>
                      <a:endParaRPr kumimoji="0" lang="zh-CN" altLang="en-US" sz="2500" b="0" i="0" u="none" strike="noStrike" cap="none" normalizeH="0" baseline="0" dirty="0">
                        <a:ln>
                          <a:noFill/>
                        </a:ln>
                        <a:solidFill>
                          <a:srgbClr val="9900CC"/>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500" b="0" i="0" u="none" strike="noStrike" cap="none" normalizeH="0" baseline="0" dirty="0">
                          <a:ln>
                            <a:noFill/>
                          </a:ln>
                          <a:solidFill>
                            <a:srgbClr val="9900CC"/>
                          </a:solidFill>
                          <a:effectLst/>
                          <a:latin typeface="CMU Serif" charset="0"/>
                          <a:ea typeface="黑体" pitchFamily="2" charset="-122"/>
                          <a:sym typeface="Arial" pitchFamily="34" charset="0"/>
                        </a:rPr>
                        <a:t>嵌入式</a:t>
                      </a:r>
                      <a:r>
                        <a:rPr kumimoji="0" lang="en-US" altLang="zh-CN" sz="2500" b="0" i="0" u="none" strike="noStrike" cap="none" normalizeH="0" baseline="0" dirty="0">
                          <a:ln>
                            <a:noFill/>
                          </a:ln>
                          <a:solidFill>
                            <a:srgbClr val="9900CC"/>
                          </a:solidFill>
                          <a:effectLst/>
                          <a:latin typeface="CMU Serif" charset="0"/>
                          <a:ea typeface="黑体" pitchFamily="2" charset="-122"/>
                          <a:sym typeface="Arial" pitchFamily="34" charset="0"/>
                        </a:rPr>
                        <a:t>Linux</a:t>
                      </a:r>
                      <a:endParaRPr kumimoji="0" lang="en-US" sz="2500" b="0" i="0" u="none" strike="noStrike" cap="none" normalizeH="0" baseline="0" dirty="0">
                        <a:ln>
                          <a:noFill/>
                        </a:ln>
                        <a:solidFill>
                          <a:srgbClr val="9900CC"/>
                        </a:solidFill>
                        <a:effectLst/>
                        <a:latin typeface="CMU Serif" charset="0"/>
                        <a:ea typeface="黑体" pitchFamily="2" charset="-122"/>
                        <a:sym typeface="Arial" pitchFamily="34"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cap="none" normalizeH="0" baseline="0" dirty="0">
                          <a:ln>
                            <a:noFill/>
                          </a:ln>
                          <a:solidFill>
                            <a:srgbClr val="9900CC"/>
                          </a:solidFill>
                          <a:effectLst/>
                          <a:latin typeface="CMU Serif" charset="0"/>
                          <a:ea typeface="宋体" pitchFamily="2" charset="-122"/>
                          <a:sym typeface="CMU Serif" charset="0"/>
                        </a:rPr>
                        <a:t>5</a:t>
                      </a:r>
                      <a:endParaRPr kumimoji="0" lang="zh-CN" altLang="en-US" sz="2500" b="0" i="0" u="none" strike="noStrike" cap="none" normalizeH="0" baseline="0" dirty="0">
                        <a:ln>
                          <a:noFill/>
                        </a:ln>
                        <a:solidFill>
                          <a:srgbClr val="9900CC"/>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500" b="0" i="0" u="none" strike="noStrike" cap="none" normalizeH="0" baseline="0" dirty="0">
                          <a:ln>
                            <a:noFill/>
                          </a:ln>
                          <a:solidFill>
                            <a:srgbClr val="9900CC"/>
                          </a:solidFill>
                          <a:effectLst/>
                          <a:latin typeface="CMU Serif" charset="0"/>
                          <a:ea typeface="黑体" pitchFamily="2" charset="-122"/>
                          <a:sym typeface="Arial" pitchFamily="34" charset="0"/>
                        </a:rPr>
                        <a:t>多线程编程简介</a:t>
                      </a:r>
                      <a:endParaRPr kumimoji="0" lang="en-US" sz="2500" b="0" i="0" u="none" strike="noStrike" cap="none" normalizeH="0" baseline="0" dirty="0">
                        <a:ln>
                          <a:noFill/>
                        </a:ln>
                        <a:solidFill>
                          <a:srgbClr val="9900CC"/>
                        </a:solidFill>
                        <a:effectLst/>
                        <a:latin typeface="CMU Serif" charset="0"/>
                        <a:ea typeface="黑体" pitchFamily="2" charset="-122"/>
                        <a:sym typeface="Arial" pitchFamily="34"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bl>
          </a:graphicData>
        </a:graphic>
      </p:graphicFrame>
      <p:pic>
        <p:nvPicPr>
          <p:cNvPr id="10" name="右箭头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979" y="2387643"/>
            <a:ext cx="946427" cy="6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94268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mn-ea"/>
                <a:ea typeface="+mn-ea"/>
              </a:rPr>
              <a:t>2 </a:t>
            </a:r>
            <a:r>
              <a:rPr lang="el-GR" altLang="zh-CN" dirty="0">
                <a:solidFill>
                  <a:schemeClr val="tx1"/>
                </a:solidFill>
                <a:latin typeface="+mn-ea"/>
                <a:ea typeface="+mn-ea"/>
              </a:rPr>
              <a:t>μ</a:t>
            </a:r>
            <a:r>
              <a:rPr lang="en-US" altLang="zh-CN" dirty="0">
                <a:solidFill>
                  <a:schemeClr val="tx1"/>
                </a:solidFill>
                <a:latin typeface="+mn-ea"/>
                <a:ea typeface="+mn-ea"/>
              </a:rPr>
              <a:t>C/OS</a:t>
            </a:r>
            <a:endParaRPr lang="zh-CN" altLang="en-US" dirty="0">
              <a:solidFill>
                <a:schemeClr val="tx1"/>
              </a:solidFill>
              <a:latin typeface="+mn-ea"/>
              <a:ea typeface="+mn-ea"/>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244</a:t>
            </a:fld>
            <a:endParaRPr lang="zh-CN" altLang="en-US">
              <a:solidFill>
                <a:prstClr val="white"/>
              </a:solidFill>
              <a:cs typeface="Garamond"/>
            </a:endParaRPr>
          </a:p>
        </p:txBody>
      </p:sp>
      <p:sp>
        <p:nvSpPr>
          <p:cNvPr id="9" name="Rectangle 3"/>
          <p:cNvSpPr txBox="1">
            <a:spLocks noChangeArrowheads="1"/>
          </p:cNvSpPr>
          <p:nvPr/>
        </p:nvSpPr>
        <p:spPr bwMode="auto">
          <a:xfrm>
            <a:off x="2298785" y="2117236"/>
            <a:ext cx="3106812" cy="52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00007D"/>
              </a:buClr>
              <a:defRPr/>
            </a:pPr>
            <a:r>
              <a:rPr lang="zh-CN" altLang="en-US" sz="2899" dirty="0">
                <a:solidFill>
                  <a:srgbClr val="000000"/>
                </a:solidFill>
                <a:latin typeface="Arial"/>
                <a:ea typeface="宋体"/>
              </a:rPr>
              <a:t>基本概念</a:t>
            </a:r>
          </a:p>
        </p:txBody>
      </p:sp>
      <p:sp>
        <p:nvSpPr>
          <p:cNvPr id="10" name="Text Box 4"/>
          <p:cNvSpPr txBox="1">
            <a:spLocks noChangeArrowheads="1"/>
          </p:cNvSpPr>
          <p:nvPr/>
        </p:nvSpPr>
        <p:spPr bwMode="auto">
          <a:xfrm>
            <a:off x="2782067" y="2842158"/>
            <a:ext cx="6696906" cy="2099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0"/>
              </a:spcBef>
              <a:spcAft>
                <a:spcPct val="0"/>
              </a:spcAft>
            </a:pPr>
            <a:r>
              <a:rPr kumimoji="1" lang="en-US" altLang="zh-CN" sz="2174" dirty="0">
                <a:solidFill>
                  <a:srgbClr val="000000"/>
                </a:solidFill>
                <a:latin typeface="宋体" pitchFamily="2" charset="-122"/>
                <a:ea typeface="宋体" pitchFamily="2" charset="-122"/>
              </a:rPr>
              <a:t>    </a:t>
            </a:r>
            <a:r>
              <a:rPr kumimoji="1" lang="zh-CN" altLang="en-US" sz="2174" dirty="0">
                <a:solidFill>
                  <a:srgbClr val="000000"/>
                </a:solidFill>
                <a:latin typeface="宋体" pitchFamily="2" charset="-122"/>
                <a:ea typeface="宋体" pitchFamily="2" charset="-122"/>
              </a:rPr>
              <a:t>对基于芯片的开发来说，应用程序一般是一个无限的循环，可称为前后台系统或超循环系统。</a:t>
            </a:r>
          </a:p>
          <a:p>
            <a:pPr defTabSz="828446" fontAlgn="base">
              <a:spcBef>
                <a:spcPct val="0"/>
              </a:spcBef>
              <a:spcAft>
                <a:spcPct val="0"/>
              </a:spcAft>
            </a:pPr>
            <a:r>
              <a:rPr kumimoji="1" lang="zh-CN" altLang="en-US" sz="2174" dirty="0">
                <a:solidFill>
                  <a:srgbClr val="000000"/>
                </a:solidFill>
                <a:latin typeface="宋体" pitchFamily="2" charset="-122"/>
                <a:ea typeface="宋体" pitchFamily="2" charset="-122"/>
              </a:rPr>
              <a:t>    很多基于微处理器的产品采用前后台系统设计，例如微波炉、电话机、玩具等。在另外一些基于微处理器应用中，从省电的角度出发，平时微处理器处在停机状态，所有事都靠中断服务来完成。</a:t>
            </a:r>
          </a:p>
        </p:txBody>
      </p:sp>
      <p:sp>
        <p:nvSpPr>
          <p:cNvPr id="11" name="Text Box 5"/>
          <p:cNvSpPr txBox="1">
            <a:spLocks noChangeArrowheads="1"/>
          </p:cNvSpPr>
          <p:nvPr/>
        </p:nvSpPr>
        <p:spPr bwMode="auto">
          <a:xfrm>
            <a:off x="4460610" y="2166139"/>
            <a:ext cx="3719544" cy="42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50000"/>
              </a:spcBef>
              <a:spcAft>
                <a:spcPct val="0"/>
              </a:spcAft>
            </a:pPr>
            <a:r>
              <a:rPr kumimoji="1" lang="en-US" altLang="zh-CN" sz="2174" dirty="0">
                <a:solidFill>
                  <a:srgbClr val="000000"/>
                </a:solidFill>
                <a:latin typeface="Times New Roman" panose="02020603050405020304" pitchFamily="18" charset="0"/>
                <a:ea typeface="宋体" panose="02010600030101010101" pitchFamily="2" charset="-122"/>
              </a:rPr>
              <a:t>——</a:t>
            </a:r>
            <a:r>
              <a:rPr kumimoji="1" lang="zh-CN" altLang="en-US" sz="2174" dirty="0">
                <a:solidFill>
                  <a:srgbClr val="FF0000"/>
                </a:solidFill>
                <a:latin typeface="宋体" pitchFamily="2" charset="-122"/>
                <a:ea typeface="宋体" pitchFamily="2" charset="-122"/>
              </a:rPr>
              <a:t>前后台系统</a:t>
            </a:r>
          </a:p>
        </p:txBody>
      </p:sp>
    </p:spTree>
    <p:extLst>
      <p:ext uri="{BB962C8B-B14F-4D97-AF65-F5344CB8AC3E}">
        <p14:creationId xmlns:p14="http://schemas.microsoft.com/office/powerpoint/2010/main" val="230678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1"/>
                                        </p:tgtEl>
                                        <p:attrNameLst>
                                          <p:attrName>style.visibility</p:attrName>
                                        </p:attrNameLst>
                                      </p:cBhvr>
                                      <p:to>
                                        <p:strVal val="visible"/>
                                      </p:to>
                                    </p:set>
                                    <p:anim calcmode="discrete" valueType="clr">
                                      <p:cBhvr override="childStyle">
                                        <p:cTn id="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
                                        </p:tgtEl>
                                        <p:attrNameLst>
                                          <p:attrName>fillcolor</p:attrName>
                                        </p:attrNameLst>
                                      </p:cBhvr>
                                      <p:tavLst>
                                        <p:tav tm="0">
                                          <p:val>
                                            <p:clrVal>
                                              <a:schemeClr val="accent2"/>
                                            </p:clrVal>
                                          </p:val>
                                        </p:tav>
                                        <p:tav tm="50000">
                                          <p:val>
                                            <p:clrVal>
                                              <a:schemeClr val="hlink"/>
                                            </p:clrVal>
                                          </p:val>
                                        </p:tav>
                                      </p:tavLst>
                                    </p:anim>
                                    <p:set>
                                      <p:cBhvr>
                                        <p:cTn id="9" dur="80"/>
                                        <p:tgtEl>
                                          <p:spTgt spid="11"/>
                                        </p:tgtEl>
                                        <p:attrNameLst>
                                          <p:attrName>fill.type</p:attrName>
                                        </p:attrNameLst>
                                      </p:cBhvr>
                                      <p:to>
                                        <p:strVal val="solid"/>
                                      </p:to>
                                    </p:set>
                                  </p:childTnLst>
                                </p:cTn>
                              </p:par>
                            </p:childTnLst>
                          </p:cTn>
                        </p:par>
                        <p:par>
                          <p:cTn id="10" fill="hold">
                            <p:stCondLst>
                              <p:cond delay="320"/>
                            </p:stCondLst>
                            <p:childTnLst>
                              <p:par>
                                <p:cTn id="11" presetID="21"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4)">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mn-ea"/>
                <a:ea typeface="+mn-ea"/>
              </a:rPr>
              <a:t>2 </a:t>
            </a:r>
            <a:r>
              <a:rPr lang="el-GR" altLang="zh-CN" dirty="0">
                <a:solidFill>
                  <a:schemeClr val="tx1"/>
                </a:solidFill>
                <a:latin typeface="+mn-ea"/>
                <a:ea typeface="+mn-ea"/>
              </a:rPr>
              <a:t>μ</a:t>
            </a:r>
            <a:r>
              <a:rPr lang="en-US" altLang="zh-CN" dirty="0">
                <a:solidFill>
                  <a:schemeClr val="tx1"/>
                </a:solidFill>
                <a:latin typeface="+mn-ea"/>
                <a:ea typeface="+mn-ea"/>
              </a:rPr>
              <a:t>C/OS (Cont.)</a:t>
            </a:r>
            <a:endParaRPr lang="zh-CN" altLang="en-US" dirty="0">
              <a:solidFill>
                <a:schemeClr val="tx1"/>
              </a:solidFill>
              <a:latin typeface="+mn-ea"/>
              <a:ea typeface="+mn-ea"/>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245</a:t>
            </a:fld>
            <a:endParaRPr lang="zh-CN" altLang="en-US">
              <a:solidFill>
                <a:prstClr val="white"/>
              </a:solidFill>
              <a:cs typeface="Garamond"/>
            </a:endParaRPr>
          </a:p>
        </p:txBody>
      </p:sp>
      <p:sp>
        <p:nvSpPr>
          <p:cNvPr id="43" name="Rectangle 2"/>
          <p:cNvSpPr>
            <a:spLocks noChangeArrowheads="1"/>
          </p:cNvSpPr>
          <p:nvPr/>
        </p:nvSpPr>
        <p:spPr bwMode="auto">
          <a:xfrm>
            <a:off x="2661246" y="1280122"/>
            <a:ext cx="3129826" cy="55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defRPr sz="3200">
                <a:solidFill>
                  <a:schemeClr val="tx1"/>
                </a:solidFill>
                <a:latin typeface="Arial" panose="020B0604020202020204" pitchFamily="34" charset="0"/>
                <a:ea typeface="宋体" panose="02010600030101010101" pitchFamily="2" charset="-122"/>
              </a:defRPr>
            </a:lvl1pPr>
            <a:lvl2pPr marL="742950" indent="-285750" algn="l">
              <a:buClr>
                <a:schemeClr val="accent2"/>
              </a:buClr>
              <a:buSzPct val="80000"/>
              <a:buChar char="¨"/>
              <a:defRPr sz="2800">
                <a:solidFill>
                  <a:schemeClr val="tx1"/>
                </a:solidFill>
                <a:latin typeface="Arial" panose="020B0604020202020204" pitchFamily="34" charset="0"/>
                <a:ea typeface="宋体" panose="02010600030101010101" pitchFamily="2" charset="-122"/>
              </a:defRPr>
            </a:lvl2pPr>
            <a:lvl3pPr marL="1143000" indent="-228600" algn="l">
              <a:buSzPct val="65000"/>
              <a:defRPr sz="2400">
                <a:solidFill>
                  <a:schemeClr val="tx1"/>
                </a:solidFill>
                <a:latin typeface="Arial" panose="020B0604020202020204" pitchFamily="34" charset="0"/>
                <a:ea typeface="宋体" panose="02010600030101010101" pitchFamily="2" charset="-122"/>
              </a:defRPr>
            </a:lvl3pPr>
            <a:lvl4pPr marL="1600200" indent="-228600" algn="l">
              <a:buClr>
                <a:schemeClr val="accent2"/>
              </a:buClr>
              <a:buSzPct val="70000"/>
              <a:buChar char="¨"/>
              <a:defRPr sz="2000">
                <a:solidFill>
                  <a:schemeClr val="tx1"/>
                </a:solidFill>
                <a:latin typeface="Arial" panose="020B0604020202020204" pitchFamily="34" charset="0"/>
                <a:ea typeface="宋体" panose="02010600030101010101" pitchFamily="2" charset="-122"/>
              </a:defRPr>
            </a:lvl4pPr>
            <a:lvl5pPr marL="2057400" indent="-228600" algn="l">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310667" indent="-310667" defTabSz="828446" fontAlgn="base">
              <a:spcBef>
                <a:spcPct val="20000"/>
              </a:spcBef>
              <a:spcAft>
                <a:spcPct val="0"/>
              </a:spcAft>
              <a:buClr>
                <a:srgbClr val="00007D"/>
              </a:buClr>
              <a:buSzPct val="75000"/>
              <a:buFont typeface="Wingdings" panose="05000000000000000000" pitchFamily="2" charset="2"/>
              <a:buChar char="n"/>
              <a:defRPr/>
            </a:pPr>
            <a:r>
              <a:rPr lang="zh-CN" altLang="en-US" sz="2899" kern="0" dirty="0">
                <a:solidFill>
                  <a:srgbClr val="000000"/>
                </a:solidFill>
              </a:rPr>
              <a:t>基本概念</a:t>
            </a:r>
          </a:p>
        </p:txBody>
      </p:sp>
      <p:sp>
        <p:nvSpPr>
          <p:cNvPr id="44" name="Rectangle 3"/>
          <p:cNvSpPr>
            <a:spLocks noChangeArrowheads="1"/>
          </p:cNvSpPr>
          <p:nvPr/>
        </p:nvSpPr>
        <p:spPr bwMode="auto">
          <a:xfrm>
            <a:off x="8138441" y="2279768"/>
            <a:ext cx="1892854" cy="3979883"/>
          </a:xfrm>
          <a:prstGeom prst="rect">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828446" fontAlgn="base">
              <a:spcBef>
                <a:spcPct val="0"/>
              </a:spcBef>
              <a:spcAft>
                <a:spcPct val="0"/>
              </a:spcAft>
              <a:defRPr/>
            </a:pPr>
            <a:r>
              <a:rPr kumimoji="1" lang="en-US" altLang="zh-CN" sz="1631" kern="0" dirty="0">
                <a:solidFill>
                  <a:srgbClr val="000000"/>
                </a:solidFill>
                <a:latin typeface="Times New Roman" panose="02020603050405020304" pitchFamily="18" charset="0"/>
                <a:ea typeface="华文新魏" panose="02010800040101010101" pitchFamily="2" charset="-122"/>
              </a:rPr>
              <a:t>        </a:t>
            </a:r>
            <a:r>
              <a:rPr kumimoji="1" lang="zh-CN" altLang="en-US" sz="1812" kern="0" dirty="0">
                <a:solidFill>
                  <a:srgbClr val="000000"/>
                </a:solidFill>
                <a:latin typeface="宋体" pitchFamily="2" charset="-122"/>
                <a:ea typeface="宋体" pitchFamily="2" charset="-122"/>
              </a:rPr>
              <a:t>中断服务程序处理异步事件，这部分可以看成</a:t>
            </a:r>
            <a:r>
              <a:rPr kumimoji="1" lang="zh-CN" altLang="en-US" sz="1812" kern="0" dirty="0">
                <a:solidFill>
                  <a:srgbClr val="FF0066"/>
                </a:solidFill>
                <a:latin typeface="宋体" pitchFamily="2" charset="-122"/>
                <a:ea typeface="宋体" pitchFamily="2" charset="-122"/>
              </a:rPr>
              <a:t>前台行为</a:t>
            </a:r>
            <a:r>
              <a:rPr kumimoji="1" lang="zh-CN" altLang="en-US" sz="1812" kern="0" dirty="0">
                <a:solidFill>
                  <a:srgbClr val="000000"/>
                </a:solidFill>
                <a:latin typeface="宋体" pitchFamily="2" charset="-122"/>
                <a:ea typeface="宋体" pitchFamily="2" charset="-122"/>
              </a:rPr>
              <a:t>，前台也叫中断级。时间相关性很强的关键操作一定是靠中断服务程序来保证的。</a:t>
            </a:r>
          </a:p>
        </p:txBody>
      </p:sp>
      <p:sp>
        <p:nvSpPr>
          <p:cNvPr id="45" name="Rectangle 4"/>
          <p:cNvSpPr>
            <a:spLocks noChangeArrowheads="1"/>
          </p:cNvSpPr>
          <p:nvPr/>
        </p:nvSpPr>
        <p:spPr bwMode="auto">
          <a:xfrm>
            <a:off x="2331867" y="2279768"/>
            <a:ext cx="1892854" cy="3979883"/>
          </a:xfrm>
          <a:prstGeom prst="rect">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828446" fontAlgn="base">
              <a:spcBef>
                <a:spcPct val="0"/>
              </a:spcBef>
              <a:spcAft>
                <a:spcPct val="0"/>
              </a:spcAft>
              <a:defRPr/>
            </a:pPr>
            <a:r>
              <a:rPr kumimoji="1" lang="en-US" altLang="zh-CN" sz="1812" kern="0" dirty="0">
                <a:solidFill>
                  <a:srgbClr val="000000"/>
                </a:solidFill>
                <a:latin typeface="Times New Roman" panose="02020603050405020304" pitchFamily="18" charset="0"/>
                <a:ea typeface="华文新魏" panose="02010800040101010101" pitchFamily="2" charset="-122"/>
              </a:rPr>
              <a:t>        </a:t>
            </a:r>
            <a:r>
              <a:rPr kumimoji="1" lang="zh-CN" altLang="en-US" sz="1812" kern="0" dirty="0">
                <a:solidFill>
                  <a:srgbClr val="000000"/>
                </a:solidFill>
                <a:latin typeface="宋体" pitchFamily="2" charset="-122"/>
                <a:ea typeface="宋体" pitchFamily="2" charset="-122"/>
              </a:rPr>
              <a:t>循环中调用相应的函数完成相应的操作，这部分可以看成</a:t>
            </a:r>
            <a:r>
              <a:rPr kumimoji="1" lang="zh-CN" altLang="en-US" sz="1812" kern="0" dirty="0">
                <a:solidFill>
                  <a:srgbClr val="FF0066"/>
                </a:solidFill>
                <a:latin typeface="宋体" pitchFamily="2" charset="-122"/>
                <a:ea typeface="宋体" pitchFamily="2" charset="-122"/>
              </a:rPr>
              <a:t>后台行为</a:t>
            </a:r>
            <a:r>
              <a:rPr kumimoji="1" lang="zh-CN" altLang="en-US" sz="1812" kern="0" dirty="0">
                <a:solidFill>
                  <a:srgbClr val="000000"/>
                </a:solidFill>
                <a:latin typeface="宋体" pitchFamily="2" charset="-122"/>
                <a:ea typeface="宋体" pitchFamily="2" charset="-122"/>
              </a:rPr>
              <a:t>，后台也可以叫做任务级。这种系统在处理的及时性上比实际可以做到的要差。 </a:t>
            </a:r>
          </a:p>
        </p:txBody>
      </p:sp>
      <p:grpSp>
        <p:nvGrpSpPr>
          <p:cNvPr id="46" name="Group 5"/>
          <p:cNvGrpSpPr>
            <a:grpSpLocks/>
          </p:cNvGrpSpPr>
          <p:nvPr/>
        </p:nvGrpSpPr>
        <p:grpSpPr bwMode="auto">
          <a:xfrm>
            <a:off x="4224722" y="2279768"/>
            <a:ext cx="3913720" cy="3979883"/>
            <a:chOff x="1519" y="981"/>
            <a:chExt cx="2721" cy="2767"/>
          </a:xfrm>
        </p:grpSpPr>
        <p:sp>
          <p:nvSpPr>
            <p:cNvPr id="47" name="Rectangle 6"/>
            <p:cNvSpPr>
              <a:spLocks noChangeArrowheads="1"/>
            </p:cNvSpPr>
            <p:nvPr/>
          </p:nvSpPr>
          <p:spPr bwMode="auto">
            <a:xfrm>
              <a:off x="2653" y="981"/>
              <a:ext cx="1587" cy="2767"/>
            </a:xfrm>
            <a:prstGeom prst="rect">
              <a:avLst/>
            </a:prstGeom>
            <a:solidFill>
              <a:srgbClr val="CCFFFF">
                <a:alpha val="50000"/>
              </a:srgbClr>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48" name="Rectangle 7"/>
            <p:cNvSpPr>
              <a:spLocks noChangeArrowheads="1"/>
            </p:cNvSpPr>
            <p:nvPr/>
          </p:nvSpPr>
          <p:spPr bwMode="auto">
            <a:xfrm>
              <a:off x="1519" y="981"/>
              <a:ext cx="1134" cy="2767"/>
            </a:xfrm>
            <a:prstGeom prst="rect">
              <a:avLst/>
            </a:prstGeom>
            <a:solidFill>
              <a:srgbClr val="FFFF99">
                <a:alpha val="50000"/>
              </a:srgbClr>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49" name="Rectangle 8"/>
            <p:cNvSpPr>
              <a:spLocks noChangeArrowheads="1"/>
            </p:cNvSpPr>
            <p:nvPr/>
          </p:nvSpPr>
          <p:spPr bwMode="auto">
            <a:xfrm>
              <a:off x="1972" y="2796"/>
              <a:ext cx="454" cy="544"/>
            </a:xfrm>
            <a:prstGeom prst="rect">
              <a:avLst/>
            </a:prstGeom>
            <a:solidFill>
              <a:srgbClr val="FFFFFF"/>
            </a:solidFill>
            <a:ln w="952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50" name="Rectangle 9"/>
            <p:cNvSpPr>
              <a:spLocks noChangeArrowheads="1"/>
            </p:cNvSpPr>
            <p:nvPr/>
          </p:nvSpPr>
          <p:spPr bwMode="auto">
            <a:xfrm>
              <a:off x="1972" y="1889"/>
              <a:ext cx="454" cy="318"/>
            </a:xfrm>
            <a:prstGeom prst="rect">
              <a:avLst/>
            </a:prstGeom>
            <a:solidFill>
              <a:srgbClr val="FFFFFF"/>
            </a:solidFill>
            <a:ln w="9525" algn="ctr">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51" name="Rectangle 10"/>
            <p:cNvSpPr>
              <a:spLocks noChangeArrowheads="1"/>
            </p:cNvSpPr>
            <p:nvPr/>
          </p:nvSpPr>
          <p:spPr bwMode="auto">
            <a:xfrm>
              <a:off x="1972" y="1390"/>
              <a:ext cx="454" cy="499"/>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52" name="Rectangle 11"/>
            <p:cNvSpPr>
              <a:spLocks noChangeArrowheads="1"/>
            </p:cNvSpPr>
            <p:nvPr/>
          </p:nvSpPr>
          <p:spPr bwMode="auto">
            <a:xfrm>
              <a:off x="1972" y="2207"/>
              <a:ext cx="454" cy="589"/>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53" name="Rectangle 12"/>
            <p:cNvSpPr>
              <a:spLocks noChangeArrowheads="1"/>
            </p:cNvSpPr>
            <p:nvPr/>
          </p:nvSpPr>
          <p:spPr bwMode="auto">
            <a:xfrm>
              <a:off x="1972" y="3340"/>
              <a:ext cx="454" cy="272"/>
            </a:xfrm>
            <a:prstGeom prst="rect">
              <a:avLst/>
            </a:prstGeom>
            <a:solidFill>
              <a:srgbClr val="FFCC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54" name="Rectangle 13"/>
            <p:cNvSpPr>
              <a:spLocks noChangeArrowheads="1"/>
            </p:cNvSpPr>
            <p:nvPr/>
          </p:nvSpPr>
          <p:spPr bwMode="auto">
            <a:xfrm>
              <a:off x="2880" y="1889"/>
              <a:ext cx="441" cy="318"/>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kumimoji="1" lang="en-US" altLang="zh-CN" sz="1631" b="1" kern="0">
                  <a:solidFill>
                    <a:srgbClr val="000000"/>
                  </a:solidFill>
                  <a:latin typeface="Times New Roman" panose="02020603050405020304" pitchFamily="18" charset="0"/>
                  <a:ea typeface="华文新魏" panose="02010800040101010101" pitchFamily="2" charset="-122"/>
                </a:rPr>
                <a:t>ISR</a:t>
              </a:r>
            </a:p>
          </p:txBody>
        </p:sp>
        <p:grpSp>
          <p:nvGrpSpPr>
            <p:cNvPr id="55" name="Group 14"/>
            <p:cNvGrpSpPr>
              <a:grpSpLocks/>
            </p:cNvGrpSpPr>
            <p:nvPr/>
          </p:nvGrpSpPr>
          <p:grpSpPr bwMode="auto">
            <a:xfrm>
              <a:off x="1744" y="1389"/>
              <a:ext cx="185" cy="2223"/>
              <a:chOff x="1789" y="1706"/>
              <a:chExt cx="185" cy="2223"/>
            </a:xfrm>
          </p:grpSpPr>
          <p:sp>
            <p:nvSpPr>
              <p:cNvPr id="70" name="Line 15"/>
              <p:cNvSpPr>
                <a:spLocks noChangeShapeType="1"/>
              </p:cNvSpPr>
              <p:nvPr/>
            </p:nvSpPr>
            <p:spPr bwMode="auto">
              <a:xfrm flipH="1">
                <a:off x="1791" y="3929"/>
                <a:ext cx="183"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71" name="Line 16"/>
              <p:cNvSpPr>
                <a:spLocks noChangeShapeType="1"/>
              </p:cNvSpPr>
              <p:nvPr/>
            </p:nvSpPr>
            <p:spPr bwMode="auto">
              <a:xfrm flipH="1" flipV="1">
                <a:off x="1789" y="1706"/>
                <a:ext cx="2" cy="222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72" name="Line 17"/>
              <p:cNvSpPr>
                <a:spLocks noChangeShapeType="1"/>
              </p:cNvSpPr>
              <p:nvPr/>
            </p:nvSpPr>
            <p:spPr bwMode="auto">
              <a:xfrm>
                <a:off x="1789" y="1706"/>
                <a:ext cx="183" cy="1"/>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grpSp>
        <p:sp>
          <p:nvSpPr>
            <p:cNvPr id="56" name="Line 18"/>
            <p:cNvSpPr>
              <a:spLocks noChangeShapeType="1"/>
            </p:cNvSpPr>
            <p:nvPr/>
          </p:nvSpPr>
          <p:spPr bwMode="auto">
            <a:xfrm flipH="1">
              <a:off x="2472" y="3340"/>
              <a:ext cx="3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57" name="Rectangle 19"/>
            <p:cNvSpPr>
              <a:spLocks noChangeArrowheads="1"/>
            </p:cNvSpPr>
            <p:nvPr/>
          </p:nvSpPr>
          <p:spPr bwMode="auto">
            <a:xfrm>
              <a:off x="2880" y="2796"/>
              <a:ext cx="441" cy="181"/>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kumimoji="1" lang="en-US" altLang="zh-CN" sz="1631" b="1" kern="0">
                  <a:solidFill>
                    <a:srgbClr val="000000"/>
                  </a:solidFill>
                  <a:latin typeface="Times New Roman" panose="02020603050405020304" pitchFamily="18" charset="0"/>
                  <a:ea typeface="华文新魏" panose="02010800040101010101" pitchFamily="2" charset="-122"/>
                </a:rPr>
                <a:t>ISR</a:t>
              </a:r>
            </a:p>
          </p:txBody>
        </p:sp>
        <p:sp>
          <p:nvSpPr>
            <p:cNvPr id="58" name="Rectangle 20"/>
            <p:cNvSpPr>
              <a:spLocks noChangeArrowheads="1"/>
            </p:cNvSpPr>
            <p:nvPr/>
          </p:nvSpPr>
          <p:spPr bwMode="auto">
            <a:xfrm>
              <a:off x="2880" y="3204"/>
              <a:ext cx="441" cy="136"/>
            </a:xfrm>
            <a:prstGeom prst="rect">
              <a:avLst/>
            </a:prstGeom>
            <a:solidFill>
              <a:srgbClr val="CCFFCC"/>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kumimoji="1" lang="en-US" altLang="zh-CN" sz="1450" b="1" kern="0">
                  <a:solidFill>
                    <a:srgbClr val="000000"/>
                  </a:solidFill>
                  <a:latin typeface="Times New Roman" panose="02020603050405020304" pitchFamily="18" charset="0"/>
                  <a:ea typeface="华文新魏" panose="02010800040101010101" pitchFamily="2" charset="-122"/>
                </a:rPr>
                <a:t>ISR</a:t>
              </a:r>
            </a:p>
          </p:txBody>
        </p:sp>
        <p:sp>
          <p:nvSpPr>
            <p:cNvPr id="59" name="Rectangle 21"/>
            <p:cNvSpPr>
              <a:spLocks noChangeArrowheads="1"/>
            </p:cNvSpPr>
            <p:nvPr/>
          </p:nvSpPr>
          <p:spPr bwMode="auto">
            <a:xfrm>
              <a:off x="2880" y="2977"/>
              <a:ext cx="441" cy="22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60" name="Rectangle 22"/>
            <p:cNvSpPr>
              <a:spLocks noChangeArrowheads="1"/>
            </p:cNvSpPr>
            <p:nvPr/>
          </p:nvSpPr>
          <p:spPr bwMode="auto">
            <a:xfrm>
              <a:off x="3696" y="2977"/>
              <a:ext cx="408" cy="227"/>
            </a:xfrm>
            <a:prstGeom prst="rect">
              <a:avLst/>
            </a:prstGeom>
            <a:solidFill>
              <a:srgbClr val="99CC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kumimoji="1" lang="en-US" altLang="zh-CN" sz="1631" b="1" kern="0">
                  <a:solidFill>
                    <a:srgbClr val="000000"/>
                  </a:solidFill>
                  <a:latin typeface="Times New Roman" panose="02020603050405020304" pitchFamily="18" charset="0"/>
                  <a:ea typeface="华文新魏" panose="02010800040101010101" pitchFamily="2" charset="-122"/>
                </a:rPr>
                <a:t>ISR</a:t>
              </a:r>
            </a:p>
          </p:txBody>
        </p:sp>
        <p:sp>
          <p:nvSpPr>
            <p:cNvPr id="61" name="Line 23"/>
            <p:cNvSpPr>
              <a:spLocks noChangeShapeType="1"/>
            </p:cNvSpPr>
            <p:nvPr/>
          </p:nvSpPr>
          <p:spPr bwMode="auto">
            <a:xfrm flipH="1">
              <a:off x="3378" y="3204"/>
              <a:ext cx="27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62" name="Line 24"/>
            <p:cNvSpPr>
              <a:spLocks noChangeShapeType="1"/>
            </p:cNvSpPr>
            <p:nvPr/>
          </p:nvSpPr>
          <p:spPr bwMode="auto">
            <a:xfrm flipH="1">
              <a:off x="3378" y="2977"/>
              <a:ext cx="273"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63" name="Text Box 25"/>
            <p:cNvSpPr txBox="1">
              <a:spLocks noChangeArrowheads="1"/>
            </p:cNvSpPr>
            <p:nvPr/>
          </p:nvSpPr>
          <p:spPr bwMode="auto">
            <a:xfrm>
              <a:off x="1565" y="1019"/>
              <a:ext cx="816" cy="25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28446" fontAlgn="base">
                <a:spcBef>
                  <a:spcPct val="50000"/>
                </a:spcBef>
                <a:spcAft>
                  <a:spcPct val="0"/>
                </a:spcAft>
                <a:defRPr/>
              </a:pPr>
              <a:r>
                <a:rPr kumimoji="1" lang="zh-CN" altLang="en-US" sz="1812" kern="0">
                  <a:solidFill>
                    <a:srgbClr val="FF0066"/>
                  </a:solidFill>
                  <a:latin typeface="Times New Roman" panose="02020603050405020304" pitchFamily="18" charset="0"/>
                  <a:ea typeface="华文新魏" panose="02010800040101010101" pitchFamily="2" charset="-122"/>
                </a:rPr>
                <a:t>后台</a:t>
              </a:r>
            </a:p>
          </p:txBody>
        </p:sp>
        <p:sp>
          <p:nvSpPr>
            <p:cNvPr id="64" name="Text Box 26"/>
            <p:cNvSpPr txBox="1">
              <a:spLocks noChangeArrowheads="1"/>
            </p:cNvSpPr>
            <p:nvPr/>
          </p:nvSpPr>
          <p:spPr bwMode="auto">
            <a:xfrm>
              <a:off x="3016" y="1023"/>
              <a:ext cx="816" cy="25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828446" fontAlgn="base">
                <a:spcBef>
                  <a:spcPct val="50000"/>
                </a:spcBef>
                <a:spcAft>
                  <a:spcPct val="0"/>
                </a:spcAft>
                <a:defRPr/>
              </a:pPr>
              <a:r>
                <a:rPr kumimoji="1" lang="zh-CN" altLang="en-US" sz="1812" kern="0">
                  <a:solidFill>
                    <a:srgbClr val="FF0066"/>
                  </a:solidFill>
                  <a:latin typeface="Times New Roman" panose="02020603050405020304" pitchFamily="18" charset="0"/>
                  <a:ea typeface="华文新魏" panose="02010800040101010101" pitchFamily="2" charset="-122"/>
                </a:rPr>
                <a:t>前台</a:t>
              </a:r>
            </a:p>
          </p:txBody>
        </p:sp>
        <p:sp>
          <p:nvSpPr>
            <p:cNvPr id="65" name="Text Box 27"/>
            <p:cNvSpPr txBox="1">
              <a:spLocks noChangeArrowheads="1"/>
            </p:cNvSpPr>
            <p:nvPr/>
          </p:nvSpPr>
          <p:spPr bwMode="auto">
            <a:xfrm>
              <a:off x="2653" y="1616"/>
              <a:ext cx="1179" cy="23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50000"/>
                </a:spcBef>
                <a:spcAft>
                  <a:spcPct val="0"/>
                </a:spcAft>
                <a:defRPr/>
              </a:pPr>
              <a:r>
                <a:rPr kumimoji="1" lang="zh-CN" altLang="en-US" sz="1631" kern="0">
                  <a:solidFill>
                    <a:srgbClr val="000000"/>
                  </a:solidFill>
                  <a:latin typeface="Times New Roman" panose="02020603050405020304" pitchFamily="18" charset="0"/>
                  <a:ea typeface="宋体" panose="02010600030101010101" pitchFamily="2" charset="-122"/>
                </a:rPr>
                <a:t>中断服务程序</a:t>
              </a:r>
            </a:p>
          </p:txBody>
        </p:sp>
        <p:sp>
          <p:nvSpPr>
            <p:cNvPr id="66" name="AutoShape 28"/>
            <p:cNvSpPr>
              <a:spLocks noChangeArrowheads="1"/>
            </p:cNvSpPr>
            <p:nvPr/>
          </p:nvSpPr>
          <p:spPr bwMode="auto">
            <a:xfrm rot="5400000">
              <a:off x="3015" y="1889"/>
              <a:ext cx="1724" cy="272"/>
            </a:xfrm>
            <a:custGeom>
              <a:avLst/>
              <a:gdLst>
                <a:gd name="G0" fmla="+- 18066 0 0"/>
                <a:gd name="G1" fmla="+- 6444 0 0"/>
                <a:gd name="G2" fmla="+- 21600 0 6444"/>
                <a:gd name="G3" fmla="+- 10800 0 6444"/>
                <a:gd name="G4" fmla="+- 21600 0 18066"/>
                <a:gd name="G5" fmla="*/ G4 G3 10800"/>
                <a:gd name="G6" fmla="+- 21600 0 G5"/>
                <a:gd name="T0" fmla="*/ 18066 w 21600"/>
                <a:gd name="T1" fmla="*/ 0 h 21600"/>
                <a:gd name="T2" fmla="*/ 0 w 21600"/>
                <a:gd name="T3" fmla="*/ 10800 h 21600"/>
                <a:gd name="T4" fmla="*/ 18066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8066" y="0"/>
                  </a:moveTo>
                  <a:lnTo>
                    <a:pt x="18066" y="6444"/>
                  </a:lnTo>
                  <a:lnTo>
                    <a:pt x="3375" y="6444"/>
                  </a:lnTo>
                  <a:lnTo>
                    <a:pt x="3375" y="15156"/>
                  </a:lnTo>
                  <a:lnTo>
                    <a:pt x="18066" y="15156"/>
                  </a:lnTo>
                  <a:lnTo>
                    <a:pt x="18066" y="21600"/>
                  </a:lnTo>
                  <a:lnTo>
                    <a:pt x="21600" y="10800"/>
                  </a:lnTo>
                  <a:close/>
                </a:path>
                <a:path w="21600" h="21600">
                  <a:moveTo>
                    <a:pt x="1350" y="6444"/>
                  </a:moveTo>
                  <a:lnTo>
                    <a:pt x="1350" y="15156"/>
                  </a:lnTo>
                  <a:lnTo>
                    <a:pt x="2700" y="15156"/>
                  </a:lnTo>
                  <a:lnTo>
                    <a:pt x="2700" y="6444"/>
                  </a:lnTo>
                  <a:close/>
                </a:path>
                <a:path w="21600" h="21600">
                  <a:moveTo>
                    <a:pt x="0" y="6444"/>
                  </a:moveTo>
                  <a:lnTo>
                    <a:pt x="0" y="15156"/>
                  </a:lnTo>
                  <a:lnTo>
                    <a:pt x="675" y="15156"/>
                  </a:lnTo>
                  <a:lnTo>
                    <a:pt x="675" y="6444"/>
                  </a:lnTo>
                  <a:close/>
                </a:path>
              </a:pathLst>
            </a:custGeom>
            <a:solidFill>
              <a:srgbClr val="FF99CC">
                <a:alpha val="8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defTabSz="828446" fontAlgn="base">
                <a:spcBef>
                  <a:spcPct val="0"/>
                </a:spcBef>
                <a:spcAft>
                  <a:spcPct val="0"/>
                </a:spcAft>
                <a:defRPr/>
              </a:pPr>
              <a:r>
                <a:rPr kumimoji="1" lang="zh-CN" altLang="en-US" sz="1631" kern="0">
                  <a:solidFill>
                    <a:srgbClr val="000000"/>
                  </a:solidFill>
                  <a:latin typeface="Times New Roman" panose="02020603050405020304" pitchFamily="18" charset="0"/>
                  <a:ea typeface="华文新魏" panose="02010800040101010101" pitchFamily="2" charset="-122"/>
                </a:rPr>
                <a:t>时</a:t>
              </a:r>
            </a:p>
            <a:p>
              <a:pPr algn="ctr" defTabSz="828446" fontAlgn="base">
                <a:spcBef>
                  <a:spcPct val="0"/>
                </a:spcBef>
                <a:spcAft>
                  <a:spcPct val="0"/>
                </a:spcAft>
                <a:defRPr/>
              </a:pPr>
              <a:endParaRPr kumimoji="1" lang="zh-CN" altLang="en-US" sz="1631" kern="0">
                <a:solidFill>
                  <a:srgbClr val="000000"/>
                </a:solidFill>
                <a:latin typeface="Times New Roman" panose="02020603050405020304" pitchFamily="18" charset="0"/>
                <a:ea typeface="华文新魏" panose="02010800040101010101" pitchFamily="2" charset="-122"/>
              </a:endParaRPr>
            </a:p>
            <a:p>
              <a:pPr algn="ctr" defTabSz="828446" fontAlgn="base">
                <a:spcBef>
                  <a:spcPct val="0"/>
                </a:spcBef>
                <a:spcAft>
                  <a:spcPct val="0"/>
                </a:spcAft>
                <a:defRPr/>
              </a:pPr>
              <a:r>
                <a:rPr kumimoji="1" lang="zh-CN" altLang="en-US" sz="1631" kern="0">
                  <a:solidFill>
                    <a:srgbClr val="000000"/>
                  </a:solidFill>
                  <a:latin typeface="Times New Roman" panose="02020603050405020304" pitchFamily="18" charset="0"/>
                  <a:ea typeface="华文新魏" panose="02010800040101010101" pitchFamily="2" charset="-122"/>
                </a:rPr>
                <a:t>间</a:t>
              </a:r>
            </a:p>
            <a:p>
              <a:pPr algn="ctr" defTabSz="828446" fontAlgn="base">
                <a:spcBef>
                  <a:spcPct val="0"/>
                </a:spcBef>
                <a:spcAft>
                  <a:spcPct val="0"/>
                </a:spcAft>
                <a:defRPr/>
              </a:pPr>
              <a:endParaRPr kumimoji="1" lang="zh-CN" altLang="en-US" sz="1631" kern="0">
                <a:solidFill>
                  <a:srgbClr val="000000"/>
                </a:solidFill>
                <a:latin typeface="Times New Roman" panose="02020603050405020304" pitchFamily="18" charset="0"/>
                <a:ea typeface="华文新魏" panose="02010800040101010101" pitchFamily="2" charset="-122"/>
              </a:endParaRPr>
            </a:p>
            <a:p>
              <a:pPr algn="ctr" defTabSz="828446" fontAlgn="base">
                <a:spcBef>
                  <a:spcPct val="0"/>
                </a:spcBef>
                <a:spcAft>
                  <a:spcPct val="0"/>
                </a:spcAft>
                <a:defRPr/>
              </a:pPr>
              <a:endParaRPr kumimoji="1" lang="en-US" altLang="zh-CN" sz="1631" kern="0">
                <a:solidFill>
                  <a:srgbClr val="000000"/>
                </a:solidFill>
                <a:latin typeface="Times New Roman" panose="02020603050405020304" pitchFamily="18" charset="0"/>
                <a:ea typeface="华文新魏" panose="02010800040101010101" pitchFamily="2" charset="-122"/>
              </a:endParaRPr>
            </a:p>
          </p:txBody>
        </p:sp>
        <p:sp>
          <p:nvSpPr>
            <p:cNvPr id="67" name="Line 29"/>
            <p:cNvSpPr>
              <a:spLocks noChangeShapeType="1"/>
            </p:cNvSpPr>
            <p:nvPr/>
          </p:nvSpPr>
          <p:spPr bwMode="auto">
            <a:xfrm flipH="1">
              <a:off x="2472" y="2796"/>
              <a:ext cx="362"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68" name="Line 30"/>
            <p:cNvSpPr>
              <a:spLocks noChangeShapeType="1"/>
            </p:cNvSpPr>
            <p:nvPr/>
          </p:nvSpPr>
          <p:spPr bwMode="auto">
            <a:xfrm flipH="1">
              <a:off x="2472" y="2206"/>
              <a:ext cx="36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sp>
          <p:nvSpPr>
            <p:cNvPr id="69" name="Line 31"/>
            <p:cNvSpPr>
              <a:spLocks noChangeShapeType="1"/>
            </p:cNvSpPr>
            <p:nvPr/>
          </p:nvSpPr>
          <p:spPr bwMode="auto">
            <a:xfrm flipH="1">
              <a:off x="2472" y="1888"/>
              <a:ext cx="362" cy="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defTabSz="828446" fontAlgn="base">
                <a:spcBef>
                  <a:spcPct val="20000"/>
                </a:spcBef>
                <a:spcAft>
                  <a:spcPct val="0"/>
                </a:spcAft>
                <a:buClr>
                  <a:srgbClr val="00007D"/>
                </a:buClr>
                <a:buSzPct val="75000"/>
                <a:buFont typeface="Wingdings" panose="05000000000000000000" pitchFamily="2" charset="2"/>
                <a:buChar char="n"/>
                <a:defRPr/>
              </a:pPr>
              <a:endParaRPr lang="zh-CN" altLang="en-US" sz="2899" kern="0">
                <a:solidFill>
                  <a:srgbClr val="00007D"/>
                </a:solidFill>
                <a:latin typeface="Arial" panose="020B0604020202020204" pitchFamily="34" charset="0"/>
                <a:ea typeface="宋体" panose="02010600030101010101" pitchFamily="2" charset="-122"/>
              </a:endParaRPr>
            </a:p>
          </p:txBody>
        </p:sp>
      </p:grpSp>
      <p:sp>
        <p:nvSpPr>
          <p:cNvPr id="73" name="Text Box 32"/>
          <p:cNvSpPr txBox="1">
            <a:spLocks noChangeArrowheads="1"/>
          </p:cNvSpPr>
          <p:nvPr/>
        </p:nvSpPr>
        <p:spPr bwMode="auto">
          <a:xfrm>
            <a:off x="4615950" y="1343409"/>
            <a:ext cx="3719544" cy="42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50000"/>
              </a:spcBef>
              <a:spcAft>
                <a:spcPct val="0"/>
              </a:spcAft>
            </a:pPr>
            <a:r>
              <a:rPr kumimoji="1" lang="en-US" altLang="zh-CN" sz="2174" dirty="0">
                <a:solidFill>
                  <a:srgbClr val="000000"/>
                </a:solidFill>
                <a:latin typeface="Times New Roman" panose="02020603050405020304" pitchFamily="18" charset="0"/>
                <a:ea typeface="宋体" panose="02010600030101010101" pitchFamily="2" charset="-122"/>
              </a:rPr>
              <a:t>——</a:t>
            </a:r>
            <a:r>
              <a:rPr kumimoji="1" lang="zh-CN" altLang="en-US" sz="2174" dirty="0">
                <a:solidFill>
                  <a:srgbClr val="0000FF"/>
                </a:solidFill>
                <a:latin typeface="宋体" pitchFamily="2" charset="-122"/>
                <a:ea typeface="宋体" pitchFamily="2" charset="-122"/>
              </a:rPr>
              <a:t>前后台系统</a:t>
            </a:r>
          </a:p>
        </p:txBody>
      </p:sp>
    </p:spTree>
    <p:extLst>
      <p:ext uri="{BB962C8B-B14F-4D97-AF65-F5344CB8AC3E}">
        <p14:creationId xmlns:p14="http://schemas.microsoft.com/office/powerpoint/2010/main" val="97690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1+#ppt_w/2"/>
                                          </p:val>
                                        </p:tav>
                                        <p:tav tm="100000">
                                          <p:val>
                                            <p:strVal val="#ppt_x"/>
                                          </p:val>
                                        </p:tav>
                                      </p:tavLst>
                                    </p:anim>
                                    <p:anim calcmode="lin" valueType="num">
                                      <p:cBhvr additive="base">
                                        <p:cTn id="16"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mn-ea"/>
                <a:ea typeface="+mn-ea"/>
              </a:rPr>
              <a:t>2 </a:t>
            </a:r>
            <a:r>
              <a:rPr lang="el-GR" altLang="zh-CN" dirty="0">
                <a:solidFill>
                  <a:schemeClr val="tx1"/>
                </a:solidFill>
                <a:latin typeface="+mn-ea"/>
                <a:ea typeface="+mn-ea"/>
              </a:rPr>
              <a:t>μ</a:t>
            </a:r>
            <a:r>
              <a:rPr lang="en-US" altLang="zh-CN" dirty="0">
                <a:solidFill>
                  <a:schemeClr val="tx1"/>
                </a:solidFill>
                <a:latin typeface="+mn-ea"/>
                <a:ea typeface="+mn-ea"/>
              </a:rPr>
              <a:t>C/OS (Cont.)</a:t>
            </a:r>
            <a:endParaRPr lang="zh-CN" altLang="en-US" dirty="0">
              <a:solidFill>
                <a:schemeClr val="tx1"/>
              </a:solidFill>
              <a:latin typeface="+mn-ea"/>
              <a:ea typeface="+mn-ea"/>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246</a:t>
            </a:fld>
            <a:endParaRPr lang="zh-CN" altLang="en-US">
              <a:solidFill>
                <a:prstClr val="white"/>
              </a:solidFill>
              <a:cs typeface="Garamond"/>
            </a:endParaRPr>
          </a:p>
        </p:txBody>
      </p:sp>
      <p:sp>
        <p:nvSpPr>
          <p:cNvPr id="10" name="Text Box 4"/>
          <p:cNvSpPr txBox="1">
            <a:spLocks noChangeArrowheads="1"/>
          </p:cNvSpPr>
          <p:nvPr/>
        </p:nvSpPr>
        <p:spPr bwMode="auto">
          <a:xfrm>
            <a:off x="2851107" y="2701200"/>
            <a:ext cx="6696906" cy="2434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0"/>
              </a:spcBef>
              <a:spcAft>
                <a:spcPct val="0"/>
              </a:spcAft>
            </a:pPr>
            <a:r>
              <a:rPr kumimoji="1" lang="en-US" altLang="zh-CN" sz="2174" dirty="0">
                <a:solidFill>
                  <a:srgbClr val="000000"/>
                </a:solidFill>
                <a:latin typeface="Times New Roman" panose="02020603050405020304" pitchFamily="18" charset="0"/>
                <a:ea typeface="华文新魏" panose="02010800040101010101" pitchFamily="2" charset="-122"/>
              </a:rPr>
              <a:t>        </a:t>
            </a:r>
            <a:r>
              <a:rPr kumimoji="1" lang="en-US" altLang="zh-CN" sz="2174" dirty="0" err="1">
                <a:solidFill>
                  <a:srgbClr val="000000"/>
                </a:solidFill>
                <a:latin typeface="宋体" pitchFamily="2" charset="-122"/>
                <a:ea typeface="宋体" pitchFamily="2" charset="-122"/>
              </a:rPr>
              <a:t>μC</a:t>
            </a:r>
            <a:r>
              <a:rPr kumimoji="1" lang="en-US" altLang="zh-CN" sz="2174" dirty="0">
                <a:solidFill>
                  <a:srgbClr val="000000"/>
                </a:solidFill>
                <a:latin typeface="宋体" pitchFamily="2" charset="-122"/>
                <a:ea typeface="宋体" pitchFamily="2" charset="-122"/>
              </a:rPr>
              <a:t>/OS-II</a:t>
            </a:r>
            <a:r>
              <a:rPr kumimoji="1" lang="zh-CN" altLang="en-US" sz="2174" dirty="0">
                <a:solidFill>
                  <a:srgbClr val="000000"/>
                </a:solidFill>
                <a:latin typeface="宋体" pitchFamily="2" charset="-122"/>
                <a:ea typeface="宋体" pitchFamily="2" charset="-122"/>
              </a:rPr>
              <a:t>是一个源码公开、可移植、可固化、可裁剪、占先式的实时多任务操作系统。其绝大部分源码是用</a:t>
            </a:r>
            <a:r>
              <a:rPr kumimoji="1" lang="en-US" altLang="zh-CN" sz="2174" dirty="0">
                <a:solidFill>
                  <a:srgbClr val="000000"/>
                </a:solidFill>
                <a:latin typeface="宋体" pitchFamily="2" charset="-122"/>
                <a:ea typeface="宋体" pitchFamily="2" charset="-122"/>
              </a:rPr>
              <a:t>ANSI C</a:t>
            </a:r>
            <a:r>
              <a:rPr kumimoji="1" lang="zh-CN" altLang="en-US" sz="2174" dirty="0">
                <a:solidFill>
                  <a:srgbClr val="000000"/>
                </a:solidFill>
                <a:latin typeface="宋体" pitchFamily="2" charset="-122"/>
                <a:ea typeface="宋体" pitchFamily="2" charset="-122"/>
              </a:rPr>
              <a:t>写的，使其可以方便的移植并支持大多数类型的处理器。</a:t>
            </a:r>
            <a:r>
              <a:rPr kumimoji="1" lang="en-US" altLang="zh-CN" sz="2174" dirty="0" err="1">
                <a:solidFill>
                  <a:srgbClr val="FF0000"/>
                </a:solidFill>
                <a:latin typeface="宋体" pitchFamily="2" charset="-122"/>
                <a:ea typeface="宋体" pitchFamily="2" charset="-122"/>
              </a:rPr>
              <a:t>μC</a:t>
            </a:r>
            <a:r>
              <a:rPr kumimoji="1" lang="en-US" altLang="zh-CN" sz="2174" dirty="0">
                <a:solidFill>
                  <a:srgbClr val="FF0000"/>
                </a:solidFill>
                <a:latin typeface="宋体" pitchFamily="2" charset="-122"/>
                <a:ea typeface="宋体" pitchFamily="2" charset="-122"/>
              </a:rPr>
              <a:t>/OS-II</a:t>
            </a:r>
            <a:r>
              <a:rPr kumimoji="1" lang="zh-CN" altLang="en-US" sz="2174" dirty="0">
                <a:solidFill>
                  <a:srgbClr val="FF0000"/>
                </a:solidFill>
                <a:latin typeface="宋体" pitchFamily="2" charset="-122"/>
                <a:ea typeface="宋体" pitchFamily="2" charset="-122"/>
              </a:rPr>
              <a:t>通过了联邦航空局（</a:t>
            </a:r>
            <a:r>
              <a:rPr kumimoji="1" lang="en-US" altLang="zh-CN" sz="2174" dirty="0">
                <a:solidFill>
                  <a:srgbClr val="FF0000"/>
                </a:solidFill>
                <a:latin typeface="宋体" pitchFamily="2" charset="-122"/>
                <a:ea typeface="宋体" pitchFamily="2" charset="-122"/>
              </a:rPr>
              <a:t>FAA</a:t>
            </a:r>
            <a:r>
              <a:rPr kumimoji="1" lang="zh-CN" altLang="en-US" sz="2174" dirty="0">
                <a:solidFill>
                  <a:srgbClr val="FF0000"/>
                </a:solidFill>
                <a:latin typeface="宋体" pitchFamily="2" charset="-122"/>
                <a:ea typeface="宋体" pitchFamily="2" charset="-122"/>
              </a:rPr>
              <a:t>）商用航行器认证</a:t>
            </a:r>
            <a:r>
              <a:rPr kumimoji="1" lang="zh-CN" altLang="en-US" sz="2174" dirty="0">
                <a:solidFill>
                  <a:srgbClr val="000000"/>
                </a:solidFill>
                <a:latin typeface="宋体" pitchFamily="2" charset="-122"/>
                <a:ea typeface="宋体" pitchFamily="2" charset="-122"/>
              </a:rPr>
              <a:t>。自</a:t>
            </a:r>
            <a:r>
              <a:rPr kumimoji="1" lang="en-US" altLang="zh-CN" sz="2174" dirty="0">
                <a:solidFill>
                  <a:srgbClr val="000000"/>
                </a:solidFill>
                <a:latin typeface="宋体" pitchFamily="2" charset="-122"/>
                <a:ea typeface="宋体" pitchFamily="2" charset="-122"/>
              </a:rPr>
              <a:t>1992</a:t>
            </a:r>
            <a:r>
              <a:rPr kumimoji="1" lang="zh-CN" altLang="en-US" sz="2174" dirty="0">
                <a:solidFill>
                  <a:srgbClr val="000000"/>
                </a:solidFill>
                <a:latin typeface="宋体" pitchFamily="2" charset="-122"/>
                <a:ea typeface="宋体" pitchFamily="2" charset="-122"/>
              </a:rPr>
              <a:t>年问世以来，</a:t>
            </a:r>
            <a:r>
              <a:rPr kumimoji="1" lang="en-US" altLang="zh-CN" sz="2174" dirty="0" err="1">
                <a:solidFill>
                  <a:srgbClr val="000000"/>
                </a:solidFill>
                <a:latin typeface="宋体" pitchFamily="2" charset="-122"/>
                <a:ea typeface="宋体" pitchFamily="2" charset="-122"/>
              </a:rPr>
              <a:t>μC</a:t>
            </a:r>
            <a:r>
              <a:rPr kumimoji="1" lang="en-US" altLang="zh-CN" sz="2174" dirty="0">
                <a:solidFill>
                  <a:srgbClr val="000000"/>
                </a:solidFill>
                <a:latin typeface="宋体" pitchFamily="2" charset="-122"/>
                <a:ea typeface="宋体" pitchFamily="2" charset="-122"/>
              </a:rPr>
              <a:t>/OS-II</a:t>
            </a:r>
            <a:r>
              <a:rPr kumimoji="1" lang="zh-CN" altLang="en-US" sz="2174" dirty="0">
                <a:solidFill>
                  <a:srgbClr val="000000"/>
                </a:solidFill>
                <a:latin typeface="宋体" pitchFamily="2" charset="-122"/>
                <a:ea typeface="宋体" pitchFamily="2" charset="-122"/>
              </a:rPr>
              <a:t>已经被应用到数以百计的产品中。</a:t>
            </a:r>
            <a:r>
              <a:rPr kumimoji="1" lang="en-US" altLang="zh-CN" sz="2174" dirty="0" err="1">
                <a:solidFill>
                  <a:srgbClr val="000000"/>
                </a:solidFill>
                <a:latin typeface="宋体" pitchFamily="2" charset="-122"/>
                <a:ea typeface="宋体" pitchFamily="2" charset="-122"/>
              </a:rPr>
              <a:t>μC</a:t>
            </a:r>
            <a:r>
              <a:rPr kumimoji="1" lang="en-US" altLang="zh-CN" sz="2174" dirty="0">
                <a:solidFill>
                  <a:srgbClr val="000000"/>
                </a:solidFill>
                <a:latin typeface="宋体" pitchFamily="2" charset="-122"/>
                <a:ea typeface="宋体" pitchFamily="2" charset="-122"/>
              </a:rPr>
              <a:t>/OS-II</a:t>
            </a:r>
            <a:r>
              <a:rPr kumimoji="1" lang="zh-CN" altLang="en-US" sz="2174" dirty="0">
                <a:solidFill>
                  <a:srgbClr val="000000"/>
                </a:solidFill>
                <a:latin typeface="宋体" pitchFamily="2" charset="-122"/>
                <a:ea typeface="宋体" pitchFamily="2" charset="-122"/>
              </a:rPr>
              <a:t>占用很少的系统资源，并且在高校教学使用是不需要申请许可证。</a:t>
            </a:r>
          </a:p>
        </p:txBody>
      </p:sp>
      <p:sp>
        <p:nvSpPr>
          <p:cNvPr id="11" name="Text Box 5"/>
          <p:cNvSpPr txBox="1">
            <a:spLocks noChangeArrowheads="1"/>
          </p:cNvSpPr>
          <p:nvPr/>
        </p:nvSpPr>
        <p:spPr bwMode="auto">
          <a:xfrm>
            <a:off x="4894267" y="1966059"/>
            <a:ext cx="2610586" cy="42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50000"/>
              </a:spcBef>
              <a:spcAft>
                <a:spcPct val="0"/>
              </a:spcAft>
            </a:pPr>
            <a:r>
              <a:rPr kumimoji="1" lang="en-US" altLang="zh-CN" sz="2174" dirty="0" err="1">
                <a:solidFill>
                  <a:srgbClr val="0000FF"/>
                </a:solidFill>
                <a:latin typeface="Times New Roman" panose="02020603050405020304" pitchFamily="18" charset="0"/>
                <a:ea typeface="华文新魏" panose="02010800040101010101" pitchFamily="2" charset="-122"/>
              </a:rPr>
              <a:t>μC</a:t>
            </a:r>
            <a:r>
              <a:rPr kumimoji="1" lang="en-US" altLang="zh-CN" sz="2174" dirty="0">
                <a:solidFill>
                  <a:srgbClr val="0000FF"/>
                </a:solidFill>
                <a:latin typeface="Times New Roman" panose="02020603050405020304" pitchFamily="18" charset="0"/>
                <a:ea typeface="华文新魏" panose="02010800040101010101" pitchFamily="2" charset="-122"/>
              </a:rPr>
              <a:t>/OS-II</a:t>
            </a:r>
          </a:p>
        </p:txBody>
      </p:sp>
    </p:spTree>
    <p:extLst>
      <p:ext uri="{BB962C8B-B14F-4D97-AF65-F5344CB8AC3E}">
        <p14:creationId xmlns:p14="http://schemas.microsoft.com/office/powerpoint/2010/main" val="308286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1"/>
                                        </p:tgtEl>
                                        <p:attrNameLst>
                                          <p:attrName>style.visibility</p:attrName>
                                        </p:attrNameLst>
                                      </p:cBhvr>
                                      <p:to>
                                        <p:strVal val="visible"/>
                                      </p:to>
                                    </p:set>
                                    <p:anim calcmode="discrete" valueType="clr">
                                      <p:cBhvr override="childStyle">
                                        <p:cTn id="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
                                        </p:tgtEl>
                                        <p:attrNameLst>
                                          <p:attrName>fillcolor</p:attrName>
                                        </p:attrNameLst>
                                      </p:cBhvr>
                                      <p:tavLst>
                                        <p:tav tm="0">
                                          <p:val>
                                            <p:clrVal>
                                              <a:schemeClr val="accent2"/>
                                            </p:clrVal>
                                          </p:val>
                                        </p:tav>
                                        <p:tav tm="50000">
                                          <p:val>
                                            <p:clrVal>
                                              <a:schemeClr val="hlink"/>
                                            </p:clrVal>
                                          </p:val>
                                        </p:tav>
                                      </p:tavLst>
                                    </p:anim>
                                    <p:set>
                                      <p:cBhvr>
                                        <p:cTn id="9" dur="80"/>
                                        <p:tgtEl>
                                          <p:spTgt spid="11"/>
                                        </p:tgtEl>
                                        <p:attrNameLst>
                                          <p:attrName>fill.type</p:attrName>
                                        </p:attrNameLst>
                                      </p:cBhvr>
                                      <p:to>
                                        <p:strVal val="solid"/>
                                      </p:to>
                                    </p:set>
                                  </p:childTnLst>
                                </p:cTn>
                              </p:par>
                            </p:childTnLst>
                          </p:cTn>
                        </p:par>
                        <p:par>
                          <p:cTn id="10" fill="hold">
                            <p:stCondLst>
                              <p:cond delay="360"/>
                            </p:stCondLst>
                            <p:childTnLst>
                              <p:par>
                                <p:cTn id="11" presetID="2" presetClass="entr" presetSubtype="2"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mn-ea"/>
                <a:ea typeface="+mn-ea"/>
              </a:rPr>
              <a:t>2 </a:t>
            </a:r>
            <a:r>
              <a:rPr lang="el-GR" altLang="zh-CN" dirty="0">
                <a:solidFill>
                  <a:schemeClr val="tx1"/>
                </a:solidFill>
                <a:latin typeface="+mn-ea"/>
                <a:ea typeface="+mn-ea"/>
              </a:rPr>
              <a:t>μ</a:t>
            </a:r>
            <a:r>
              <a:rPr lang="en-US" altLang="zh-CN" dirty="0">
                <a:solidFill>
                  <a:schemeClr val="tx1"/>
                </a:solidFill>
                <a:latin typeface="+mn-ea"/>
                <a:ea typeface="+mn-ea"/>
              </a:rPr>
              <a:t>C/OS (Cont.)</a:t>
            </a:r>
            <a:endParaRPr lang="zh-CN" altLang="en-US" dirty="0">
              <a:solidFill>
                <a:schemeClr val="tx1"/>
              </a:solidFill>
              <a:latin typeface="+mn-ea"/>
              <a:ea typeface="+mn-ea"/>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247</a:t>
            </a:fld>
            <a:endParaRPr lang="zh-CN" altLang="en-US">
              <a:solidFill>
                <a:prstClr val="white"/>
              </a:solidFill>
              <a:cs typeface="Garamond"/>
            </a:endParaRPr>
          </a:p>
        </p:txBody>
      </p:sp>
      <p:sp>
        <p:nvSpPr>
          <p:cNvPr id="7" name="Rectangle 3"/>
          <p:cNvSpPr>
            <a:spLocks noChangeArrowheads="1"/>
          </p:cNvSpPr>
          <p:nvPr/>
        </p:nvSpPr>
        <p:spPr bwMode="auto">
          <a:xfrm>
            <a:off x="2264264" y="1633953"/>
            <a:ext cx="7663470" cy="462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424" tIns="41712" rIns="83424" bIns="41712"/>
          <a:lstStyle>
            <a:lvl1pPr marL="571500" indent="-571500">
              <a:defRPr kumimoji="1" sz="2400">
                <a:solidFill>
                  <a:schemeClr val="tx1"/>
                </a:solidFill>
                <a:latin typeface="Times New Roman" panose="02020603050405020304" pitchFamily="18" charset="0"/>
                <a:ea typeface="宋体" panose="02010600030101010101" pitchFamily="2" charset="-122"/>
              </a:defRPr>
            </a:lvl1pPr>
            <a:lvl2pPr marL="1047750" indent="-285750">
              <a:defRPr kumimoji="1" sz="2400">
                <a:solidFill>
                  <a:schemeClr val="tx1"/>
                </a:solidFill>
                <a:latin typeface="Times New Roman" panose="02020603050405020304" pitchFamily="18" charset="0"/>
                <a:ea typeface="宋体" panose="02010600030101010101" pitchFamily="2" charset="-122"/>
              </a:defRPr>
            </a:lvl2pPr>
            <a:lvl3pPr marL="1562100" indent="-228600">
              <a:defRPr kumimoji="1" sz="2400">
                <a:solidFill>
                  <a:schemeClr val="tx1"/>
                </a:solidFill>
                <a:latin typeface="Times New Roman" panose="02020603050405020304" pitchFamily="18" charset="0"/>
                <a:ea typeface="宋体" panose="02010600030101010101" pitchFamily="2" charset="-122"/>
              </a:defRPr>
            </a:lvl3pPr>
            <a:lvl4pPr marL="1924050" indent="-171450">
              <a:defRPr kumimoji="1" sz="2400">
                <a:solidFill>
                  <a:schemeClr val="tx1"/>
                </a:solidFill>
                <a:latin typeface="Times New Roman" panose="02020603050405020304" pitchFamily="18" charset="0"/>
                <a:ea typeface="宋体" panose="02010600030101010101" pitchFamily="2" charset="-122"/>
              </a:defRPr>
            </a:lvl4pPr>
            <a:lvl5pPr marL="2286000" indent="-171450">
              <a:defRPr kumimoji="1" sz="2400">
                <a:solidFill>
                  <a:schemeClr val="tx1"/>
                </a:solidFill>
                <a:latin typeface="Times New Roman" panose="02020603050405020304" pitchFamily="18" charset="0"/>
                <a:ea typeface="宋体" panose="02010600030101010101" pitchFamily="2" charset="-122"/>
              </a:defRPr>
            </a:lvl5pPr>
            <a:lvl6pPr marL="2743200" indent="-1714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1714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1714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17145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r>
              <a:rPr lang="en-US" altLang="zh-CN" sz="2174" dirty="0">
                <a:solidFill>
                  <a:prstClr val="black"/>
                </a:solidFill>
                <a:latin typeface="宋体" pitchFamily="2" charset="-122"/>
              </a:rPr>
              <a:t>“µC/OS The Real Time Kernel”  </a:t>
            </a:r>
            <a:r>
              <a:rPr lang="en-US" altLang="zh-CN" sz="1631" dirty="0">
                <a:solidFill>
                  <a:prstClr val="black"/>
                </a:solidFill>
                <a:latin typeface="宋体" pitchFamily="2" charset="-122"/>
              </a:rPr>
              <a:t> (1992)</a:t>
            </a:r>
          </a:p>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r>
              <a:rPr lang="en-US" altLang="zh-CN" sz="2174" dirty="0">
                <a:solidFill>
                  <a:prstClr val="black"/>
                </a:solidFill>
                <a:latin typeface="宋体" pitchFamily="2" charset="-122"/>
              </a:rPr>
              <a:t>“</a:t>
            </a:r>
            <a:r>
              <a:rPr lang="en-US" altLang="zh-CN" sz="2174" dirty="0" err="1">
                <a:solidFill>
                  <a:prstClr val="black"/>
                </a:solidFill>
                <a:latin typeface="宋体" pitchFamily="2" charset="-122"/>
              </a:rPr>
              <a:t>MicroC</a:t>
            </a:r>
            <a:r>
              <a:rPr lang="en-US" altLang="zh-CN" sz="2174" dirty="0">
                <a:solidFill>
                  <a:prstClr val="black"/>
                </a:solidFill>
                <a:latin typeface="宋体" pitchFamily="2" charset="-122"/>
              </a:rPr>
              <a:t>/OS-II The Real-time Kernel” </a:t>
            </a:r>
            <a:r>
              <a:rPr lang="en-US" altLang="zh-CN" sz="1631" dirty="0">
                <a:solidFill>
                  <a:prstClr val="black"/>
                </a:solidFill>
                <a:latin typeface="宋体" pitchFamily="2" charset="-122"/>
              </a:rPr>
              <a:t> (1998)</a:t>
            </a:r>
          </a:p>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r>
              <a:rPr lang="en-US" altLang="zh-CN" sz="2174" dirty="0">
                <a:solidFill>
                  <a:prstClr val="black"/>
                </a:solidFill>
                <a:latin typeface="宋体" pitchFamily="2" charset="-122"/>
              </a:rPr>
              <a:t>“</a:t>
            </a:r>
            <a:r>
              <a:rPr lang="en-US" altLang="zh-CN" sz="2174" dirty="0" err="1">
                <a:solidFill>
                  <a:prstClr val="black"/>
                </a:solidFill>
                <a:latin typeface="宋体" pitchFamily="2" charset="-122"/>
              </a:rPr>
              <a:t>MicroC</a:t>
            </a:r>
            <a:r>
              <a:rPr lang="en-US" altLang="zh-CN" sz="2174" dirty="0">
                <a:solidFill>
                  <a:prstClr val="black"/>
                </a:solidFill>
                <a:latin typeface="宋体" pitchFamily="2" charset="-122"/>
              </a:rPr>
              <a:t>/OS-II The Real-time Kernel” </a:t>
            </a:r>
            <a:r>
              <a:rPr lang="en-US" altLang="zh-CN" sz="1631" dirty="0">
                <a:solidFill>
                  <a:prstClr val="black"/>
                </a:solidFill>
                <a:latin typeface="宋体" pitchFamily="2" charset="-122"/>
              </a:rPr>
              <a:t>2</a:t>
            </a:r>
            <a:r>
              <a:rPr lang="en-US" altLang="zh-CN" sz="1631" baseline="30000" dirty="0">
                <a:solidFill>
                  <a:prstClr val="black"/>
                </a:solidFill>
                <a:latin typeface="宋体" pitchFamily="2" charset="-122"/>
              </a:rPr>
              <a:t>nd</a:t>
            </a:r>
            <a:r>
              <a:rPr lang="en-US" altLang="zh-CN" sz="1631" dirty="0">
                <a:solidFill>
                  <a:prstClr val="black"/>
                </a:solidFill>
                <a:latin typeface="宋体" pitchFamily="2" charset="-122"/>
              </a:rPr>
              <a:t> Edit  (2002)</a:t>
            </a:r>
            <a:r>
              <a:rPr lang="en-US" altLang="zh-CN" sz="1812" dirty="0">
                <a:solidFill>
                  <a:prstClr val="black"/>
                </a:solidFill>
                <a:latin typeface="宋体" pitchFamily="2" charset="-122"/>
              </a:rPr>
              <a:t>                </a:t>
            </a:r>
          </a:p>
          <a:p>
            <a:pPr marL="949262" lvl="1" indent="-258890" defTabSz="828446" eaLnBrk="0" fontAlgn="base" hangingPunct="0">
              <a:lnSpc>
                <a:spcPct val="90000"/>
              </a:lnSpc>
              <a:spcBef>
                <a:spcPct val="30000"/>
              </a:spcBef>
              <a:spcAft>
                <a:spcPct val="0"/>
              </a:spcAft>
            </a:pPr>
            <a:r>
              <a:rPr lang="en-US" altLang="zh-CN" sz="1812" dirty="0">
                <a:solidFill>
                  <a:prstClr val="black"/>
                </a:solidFill>
                <a:latin typeface="宋体" pitchFamily="2" charset="-122"/>
              </a:rPr>
              <a:t>                 Jean </a:t>
            </a:r>
            <a:r>
              <a:rPr lang="en-US" altLang="zh-CN" sz="1812" dirty="0" err="1">
                <a:solidFill>
                  <a:prstClr val="black"/>
                </a:solidFill>
                <a:latin typeface="宋体" pitchFamily="2" charset="-122"/>
              </a:rPr>
              <a:t>J.Labrosse</a:t>
            </a:r>
            <a:endParaRPr lang="en-US" altLang="zh-CN" sz="1812" dirty="0">
              <a:solidFill>
                <a:prstClr val="black"/>
              </a:solidFill>
              <a:latin typeface="宋体" pitchFamily="2" charset="-122"/>
            </a:endParaRPr>
          </a:p>
          <a:p>
            <a:pPr marL="949262" lvl="1" indent="-258890" defTabSz="828446" eaLnBrk="0" fontAlgn="base" hangingPunct="0">
              <a:lnSpc>
                <a:spcPct val="90000"/>
              </a:lnSpc>
              <a:spcBef>
                <a:spcPct val="30000"/>
              </a:spcBef>
              <a:spcAft>
                <a:spcPct val="0"/>
              </a:spcAft>
            </a:pPr>
            <a:r>
              <a:rPr lang="en-US" altLang="zh-CN" sz="1812" dirty="0">
                <a:solidFill>
                  <a:prstClr val="black"/>
                </a:solidFill>
                <a:latin typeface="宋体" pitchFamily="2" charset="-122"/>
              </a:rPr>
              <a:t>   R &amp; D Publications, </a:t>
            </a:r>
            <a:r>
              <a:rPr lang="en-US" altLang="zh-CN" sz="1812" dirty="0" err="1">
                <a:solidFill>
                  <a:prstClr val="black"/>
                </a:solidFill>
                <a:latin typeface="宋体" pitchFamily="2" charset="-122"/>
              </a:rPr>
              <a:t>Inc</a:t>
            </a:r>
            <a:r>
              <a:rPr lang="en-US" altLang="zh-CN" sz="1812" dirty="0">
                <a:solidFill>
                  <a:prstClr val="black"/>
                </a:solidFill>
                <a:latin typeface="宋体" pitchFamily="2" charset="-122"/>
              </a:rPr>
              <a:t>      www.cmpbooks.com</a:t>
            </a:r>
          </a:p>
          <a:p>
            <a:pPr marL="949262" lvl="1" indent="-258890" defTabSz="828446" eaLnBrk="0" fontAlgn="base" hangingPunct="0">
              <a:lnSpc>
                <a:spcPct val="90000"/>
              </a:lnSpc>
              <a:spcBef>
                <a:spcPct val="30000"/>
              </a:spcBef>
              <a:spcAft>
                <a:spcPct val="0"/>
              </a:spcAft>
            </a:pPr>
            <a:endParaRPr lang="en-US" altLang="zh-CN" sz="1812" dirty="0">
              <a:solidFill>
                <a:prstClr val="black"/>
              </a:solidFill>
              <a:latin typeface="宋体" pitchFamily="2" charset="-122"/>
            </a:endParaRPr>
          </a:p>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r>
              <a:rPr lang="en-US" altLang="zh-CN" sz="1812" dirty="0">
                <a:solidFill>
                  <a:prstClr val="black"/>
                </a:solidFill>
                <a:latin typeface="宋体" pitchFamily="2" charset="-122"/>
              </a:rPr>
              <a:t>Priority based preemptive kernel (looking up table algorithm)</a:t>
            </a:r>
          </a:p>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r>
              <a:rPr lang="en-US" altLang="zh-CN" sz="1812" dirty="0">
                <a:solidFill>
                  <a:prstClr val="black"/>
                </a:solidFill>
                <a:latin typeface="宋体" pitchFamily="2" charset="-122"/>
              </a:rPr>
              <a:t>Up to 60 tasks </a:t>
            </a:r>
          </a:p>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r>
              <a:rPr lang="en-US" altLang="zh-CN" sz="1812" dirty="0">
                <a:solidFill>
                  <a:prstClr val="black"/>
                </a:solidFill>
                <a:latin typeface="宋体" pitchFamily="2" charset="-122"/>
              </a:rPr>
              <a:t>Above 90% is written in C easy for porting </a:t>
            </a:r>
          </a:p>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r>
              <a:rPr lang="en-US" altLang="zh-CN" sz="1812" dirty="0">
                <a:solidFill>
                  <a:prstClr val="black"/>
                </a:solidFill>
                <a:latin typeface="宋体" pitchFamily="2" charset="-122"/>
              </a:rPr>
              <a:t>Scalable and ROM able</a:t>
            </a:r>
          </a:p>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r>
              <a:rPr lang="en-US" altLang="zh-CN" sz="1812" dirty="0">
                <a:solidFill>
                  <a:prstClr val="black"/>
                </a:solidFill>
                <a:latin typeface="宋体" pitchFamily="2" charset="-122"/>
              </a:rPr>
              <a:t>Source code for  PC environment attached with a floppy or CD </a:t>
            </a:r>
          </a:p>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r>
              <a:rPr lang="en-US" altLang="zh-CN" sz="1812" dirty="0">
                <a:solidFill>
                  <a:prstClr val="black"/>
                </a:solidFill>
                <a:latin typeface="宋体" pitchFamily="2" charset="-122"/>
              </a:rPr>
              <a:t>Very detail explanation in excellent programming style </a:t>
            </a:r>
          </a:p>
          <a:p>
            <a:pPr marL="517779" indent="-517779" defTabSz="828446" eaLnBrk="0" fontAlgn="base" hangingPunct="0">
              <a:lnSpc>
                <a:spcPct val="90000"/>
              </a:lnSpc>
              <a:spcBef>
                <a:spcPct val="30000"/>
              </a:spcBef>
              <a:spcAft>
                <a:spcPct val="0"/>
              </a:spcAft>
              <a:buClr>
                <a:srgbClr val="CCCCFF"/>
              </a:buClr>
              <a:buSzPct val="70000"/>
              <a:buFont typeface="Wingdings" panose="05000000000000000000" pitchFamily="2" charset="2"/>
              <a:buChar char="u"/>
            </a:pPr>
            <a:endParaRPr lang="en-US" altLang="zh-CN" sz="1812" b="1" dirty="0">
              <a:solidFill>
                <a:srgbClr val="0000FF"/>
              </a:solidFill>
              <a:effectLst>
                <a:outerShdw blurRad="38100" dist="38100" dir="2700000" algn="tl">
                  <a:srgbClr val="C0C0C0"/>
                </a:outerShdw>
              </a:effectLst>
              <a:latin typeface="Arial" panose="020B0604020202020204" pitchFamily="34" charset="0"/>
            </a:endParaRPr>
          </a:p>
        </p:txBody>
      </p:sp>
    </p:spTree>
    <p:extLst>
      <p:ext uri="{BB962C8B-B14F-4D97-AF65-F5344CB8AC3E}">
        <p14:creationId xmlns:p14="http://schemas.microsoft.com/office/powerpoint/2010/main" val="17750167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267142" y="806909"/>
            <a:ext cx="7699428" cy="60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785" bIns="9785"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defTabSz="828446">
              <a:buClr>
                <a:prstClr val="black"/>
              </a:buClr>
              <a:buSzPct val="80000"/>
            </a:pPr>
            <a:r>
              <a:rPr lang="zh-CN" altLang="en-US" sz="3262" b="0" dirty="0">
                <a:latin typeface="黑体" panose="02010609060101010101" pitchFamily="49" charset="-122"/>
                <a:ea typeface="黑体" panose="02010609060101010101" pitchFamily="49" charset="-122"/>
                <a:sym typeface="黑体" panose="02010609060101010101" pitchFamily="49" charset="-122"/>
              </a:rPr>
              <a:t>内容提要</a:t>
            </a:r>
            <a:endParaRPr lang="zh-CN" altLang="en-US" sz="2899" dirty="0">
              <a:ea typeface="仿宋_GB2312" pitchFamily="49" charset="-122"/>
            </a:endParaRPr>
          </a:p>
        </p:txBody>
      </p:sp>
      <p:graphicFrame>
        <p:nvGraphicFramePr>
          <p:cNvPr id="9" name="Group 8"/>
          <p:cNvGraphicFramePr>
            <a:graphicFrameLocks noGrp="1"/>
          </p:cNvGraphicFramePr>
          <p:nvPr/>
        </p:nvGraphicFramePr>
        <p:xfrm>
          <a:off x="3076926" y="1801969"/>
          <a:ext cx="6478279" cy="2032460"/>
        </p:xfrm>
        <a:graphic>
          <a:graphicData uri="http://schemas.openxmlformats.org/drawingml/2006/table">
            <a:tbl>
              <a:tblPr/>
              <a:tblGrid>
                <a:gridCol w="1547653">
                  <a:extLst>
                    <a:ext uri="{9D8B030D-6E8A-4147-A177-3AD203B41FA5}">
                      <a16:colId xmlns:a16="http://schemas.microsoft.com/office/drawing/2014/main" val="20000"/>
                    </a:ext>
                  </a:extLst>
                </a:gridCol>
                <a:gridCol w="4930626">
                  <a:extLst>
                    <a:ext uri="{9D8B030D-6E8A-4147-A177-3AD203B41FA5}">
                      <a16:colId xmlns:a16="http://schemas.microsoft.com/office/drawing/2014/main" val="20001"/>
                    </a:ext>
                  </a:extLst>
                </a:gridCol>
              </a:tblGrid>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500" b="0" i="0" u="none" strike="noStrike" kern="1200" cap="none" normalizeH="0" baseline="0" dirty="0">
                          <a:ln>
                            <a:noFill/>
                          </a:ln>
                          <a:solidFill>
                            <a:srgbClr val="9900CC"/>
                          </a:solidFill>
                          <a:effectLst/>
                          <a:latin typeface="Arial" pitchFamily="34" charset="0"/>
                          <a:ea typeface="黑体" pitchFamily="2" charset="-122"/>
                          <a:cs typeface="+mn-cs"/>
                          <a:sym typeface="Arial" pitchFamily="34" charset="0"/>
                        </a:rPr>
                        <a:t>1</a:t>
                      </a:r>
                      <a:endParaRPr kumimoji="0" lang="zh-CN" altLang="en-US"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500" b="0" i="0" u="none" strike="noStrike" kern="1200" cap="none" normalizeH="0" baseline="0" dirty="0">
                          <a:ln>
                            <a:noFill/>
                          </a:ln>
                          <a:solidFill>
                            <a:srgbClr val="9900CC"/>
                          </a:solidFill>
                          <a:effectLst/>
                          <a:latin typeface="Arial" pitchFamily="34" charset="0"/>
                          <a:ea typeface="黑体" pitchFamily="2" charset="-122"/>
                          <a:cs typeface="+mn-cs"/>
                          <a:sym typeface="Arial" pitchFamily="34" charset="0"/>
                        </a:rPr>
                        <a:t>嵌入式操作系统简介</a:t>
                      </a:r>
                      <a:endParaRPr kumimoji="0" 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rPr>
                        <a:t>2</a:t>
                      </a:r>
                      <a:endParaRPr kumimoji="0" lang="zh-CN" altLang="en-US"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l-GR" alt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rPr>
                        <a:t>μ</a:t>
                      </a:r>
                      <a:r>
                        <a:rPr kumimoji="0" lang="en-US" alt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rPr>
                        <a:t>C/OS</a:t>
                      </a:r>
                      <a:endParaRPr kumimoji="0" 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1" u="none" strike="noStrike" cap="none" normalizeH="0" baseline="0" dirty="0">
                          <a:ln>
                            <a:noFill/>
                          </a:ln>
                          <a:solidFill>
                            <a:schemeClr val="bg1"/>
                          </a:solidFill>
                          <a:effectLst/>
                          <a:latin typeface="CMU Serif" charset="0"/>
                          <a:ea typeface="宋体" pitchFamily="2" charset="-122"/>
                          <a:sym typeface="CMU Serif" charset="0"/>
                        </a:rPr>
                        <a:t>3</a:t>
                      </a:r>
                      <a:endParaRPr kumimoji="0" lang="zh-CN" altLang="en-US" sz="2500" b="0" i="1" u="none" strike="noStrike" cap="none" normalizeH="0" baseline="0" dirty="0">
                        <a:ln>
                          <a:noFill/>
                        </a:ln>
                        <a:solidFill>
                          <a:schemeClr val="bg1"/>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00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1" u="none" strike="noStrike" cap="none" normalizeH="0" baseline="0" dirty="0" err="1">
                          <a:ln>
                            <a:noFill/>
                          </a:ln>
                          <a:solidFill>
                            <a:schemeClr val="bg1"/>
                          </a:solidFill>
                          <a:effectLst/>
                          <a:latin typeface="Arial" pitchFamily="34" charset="0"/>
                          <a:ea typeface="黑体" pitchFamily="2" charset="-122"/>
                          <a:sym typeface="Arial" pitchFamily="34" charset="0"/>
                        </a:rPr>
                        <a:t>VxWorks</a:t>
                      </a:r>
                      <a:endParaRPr kumimoji="0" lang="en-US" sz="2500" b="0" i="1" u="none" strike="noStrike" cap="none" normalizeH="0" baseline="0" dirty="0">
                        <a:ln>
                          <a:noFill/>
                        </a:ln>
                        <a:solidFill>
                          <a:schemeClr val="bg1"/>
                        </a:solidFill>
                        <a:effectLst/>
                        <a:latin typeface="CMU Serif" charset="0"/>
                        <a:ea typeface="黑体" pitchFamily="2" charset="-122"/>
                        <a:sym typeface="Arial" pitchFamily="34"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00CC"/>
                    </a:solidFill>
                  </a:tcPr>
                </a:tc>
                <a:extLst>
                  <a:ext uri="{0D108BD9-81ED-4DB2-BD59-A6C34878D82A}">
                    <a16:rowId xmlns:a16="http://schemas.microsoft.com/office/drawing/2014/main" val="10002"/>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cap="none" normalizeH="0" baseline="0" dirty="0">
                          <a:ln>
                            <a:noFill/>
                          </a:ln>
                          <a:solidFill>
                            <a:srgbClr val="9900CC"/>
                          </a:solidFill>
                          <a:effectLst/>
                          <a:latin typeface="CMU Serif" charset="0"/>
                          <a:ea typeface="宋体" pitchFamily="2" charset="-122"/>
                          <a:sym typeface="CMU Serif" charset="0"/>
                        </a:rPr>
                        <a:t>4</a:t>
                      </a:r>
                      <a:endParaRPr kumimoji="0" lang="zh-CN" altLang="en-US" sz="2500" b="0" i="0" u="none" strike="noStrike" cap="none" normalizeH="0" baseline="0" dirty="0">
                        <a:ln>
                          <a:noFill/>
                        </a:ln>
                        <a:solidFill>
                          <a:srgbClr val="9900CC"/>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500" b="0" i="0" u="none" strike="noStrike" cap="none" normalizeH="0" baseline="0" dirty="0">
                          <a:ln>
                            <a:noFill/>
                          </a:ln>
                          <a:solidFill>
                            <a:srgbClr val="9900CC"/>
                          </a:solidFill>
                          <a:effectLst/>
                          <a:latin typeface="CMU Serif" charset="0"/>
                          <a:ea typeface="黑体" pitchFamily="2" charset="-122"/>
                          <a:sym typeface="Arial" pitchFamily="34" charset="0"/>
                        </a:rPr>
                        <a:t>嵌入式</a:t>
                      </a:r>
                      <a:r>
                        <a:rPr kumimoji="0" lang="en-US" altLang="zh-CN" sz="2500" b="0" i="0" u="none" strike="noStrike" cap="none" normalizeH="0" baseline="0" dirty="0">
                          <a:ln>
                            <a:noFill/>
                          </a:ln>
                          <a:solidFill>
                            <a:srgbClr val="9900CC"/>
                          </a:solidFill>
                          <a:effectLst/>
                          <a:latin typeface="CMU Serif" charset="0"/>
                          <a:ea typeface="黑体" pitchFamily="2" charset="-122"/>
                          <a:sym typeface="Arial" pitchFamily="34" charset="0"/>
                        </a:rPr>
                        <a:t>Linux</a:t>
                      </a:r>
                      <a:endParaRPr kumimoji="0" lang="en-US" sz="2500" b="0" i="0" u="none" strike="noStrike" cap="none" normalizeH="0" baseline="0" dirty="0">
                        <a:ln>
                          <a:noFill/>
                        </a:ln>
                        <a:solidFill>
                          <a:srgbClr val="9900CC"/>
                        </a:solidFill>
                        <a:effectLst/>
                        <a:latin typeface="CMU Serif" charset="0"/>
                        <a:ea typeface="黑体" pitchFamily="2" charset="-122"/>
                        <a:sym typeface="Arial" pitchFamily="34"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3"/>
                  </a:ext>
                </a:extLst>
              </a:tr>
            </a:tbl>
          </a:graphicData>
        </a:graphic>
      </p:graphicFrame>
      <p:pic>
        <p:nvPicPr>
          <p:cNvPr id="10" name="右箭头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1665" y="2868436"/>
            <a:ext cx="946427" cy="6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04262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宋体" pitchFamily="2" charset="-122"/>
                <a:ea typeface="宋体" pitchFamily="2" charset="-122"/>
              </a:rPr>
              <a:t>3 </a:t>
            </a:r>
            <a:r>
              <a:rPr lang="en-US" altLang="zh-CN" dirty="0" err="1">
                <a:solidFill>
                  <a:schemeClr val="tx1"/>
                </a:solidFill>
                <a:latin typeface="宋体" pitchFamily="2" charset="-122"/>
                <a:ea typeface="宋体" pitchFamily="2" charset="-122"/>
              </a:rPr>
              <a:t>VxWorks</a:t>
            </a:r>
            <a:endParaRPr lang="zh-CN" altLang="en-US"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249</a:t>
            </a:fld>
            <a:endParaRPr lang="zh-CN" altLang="en-US">
              <a:solidFill>
                <a:prstClr val="white"/>
              </a:solidFill>
              <a:cs typeface="Garamond"/>
            </a:endParaRPr>
          </a:p>
        </p:txBody>
      </p:sp>
      <p:sp>
        <p:nvSpPr>
          <p:cNvPr id="23" name="Rectangle 3"/>
          <p:cNvSpPr txBox="1">
            <a:spLocks noChangeArrowheads="1"/>
          </p:cNvSpPr>
          <p:nvPr/>
        </p:nvSpPr>
        <p:spPr bwMode="auto">
          <a:xfrm>
            <a:off x="2160705" y="1564913"/>
            <a:ext cx="8146752" cy="469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lnSpc>
                <a:spcPct val="120000"/>
              </a:lnSpc>
              <a:spcBef>
                <a:spcPct val="20000"/>
              </a:spcBef>
              <a:spcAft>
                <a:spcPct val="0"/>
              </a:spcAft>
              <a:buClr>
                <a:schemeClr val="folHlink"/>
              </a:buClr>
              <a:buSzPct val="60000"/>
              <a:buFont typeface="Wingdings" panose="05000000000000000000" pitchFamily="2" charset="2"/>
              <a:buChar char="n"/>
              <a:defRPr kumimoji="1" sz="4000" b="1" kern="1200">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hlink"/>
              </a:buClr>
              <a:buSzPct val="55000"/>
              <a:buFont typeface="Wingdings" panose="05000000000000000000" pitchFamily="2" charset="2"/>
              <a:buChar char="n"/>
              <a:defRPr kumimoji="1" sz="3600" b="1" kern="1200">
                <a:solidFill>
                  <a:schemeClr val="tx1"/>
                </a:solidFill>
                <a:latin typeface="+mn-lt"/>
                <a:ea typeface="+mn-ea"/>
                <a:cs typeface="+mn-cs"/>
              </a:defRPr>
            </a:lvl2pPr>
            <a:lvl3pPr marL="1143000" indent="-228600" algn="l" rtl="0" fontAlgn="base">
              <a:lnSpc>
                <a:spcPct val="120000"/>
              </a:lnSpc>
              <a:spcBef>
                <a:spcPct val="20000"/>
              </a:spcBef>
              <a:spcAft>
                <a:spcPct val="0"/>
              </a:spcAft>
              <a:buClr>
                <a:schemeClr val="accent1"/>
              </a:buClr>
              <a:buSzPct val="50000"/>
              <a:buFont typeface="Wingdings" panose="05000000000000000000" pitchFamily="2" charset="2"/>
              <a:buChar char="n"/>
              <a:defRPr kumimoji="1" sz="3200" b="1" kern="1200">
                <a:solidFill>
                  <a:schemeClr val="tx1"/>
                </a:solidFill>
                <a:latin typeface="+mn-lt"/>
                <a:ea typeface="+mn-ea"/>
                <a:cs typeface="+mn-cs"/>
              </a:defRPr>
            </a:lvl3pPr>
            <a:lvl4pPr marL="1600200" indent="-228600" algn="l" rtl="0" fontAlgn="base">
              <a:lnSpc>
                <a:spcPct val="120000"/>
              </a:lnSpc>
              <a:spcBef>
                <a:spcPct val="20000"/>
              </a:spcBef>
              <a:spcAft>
                <a:spcPct val="0"/>
              </a:spcAft>
              <a:buClr>
                <a:schemeClr val="accent2"/>
              </a:buClr>
              <a:buSzPct val="55000"/>
              <a:buFont typeface="Wingdings" panose="05000000000000000000" pitchFamily="2" charset="2"/>
              <a:buChar char="n"/>
              <a:defRPr kumimoji="1" sz="2800" b="1" kern="1200">
                <a:solidFill>
                  <a:schemeClr val="tx1"/>
                </a:solidFill>
                <a:latin typeface="+mn-lt"/>
                <a:ea typeface="+mn-ea"/>
                <a:cs typeface="+mn-cs"/>
              </a:defRPr>
            </a:lvl4pPr>
            <a:lvl5pPr marL="2057400" indent="-228600" algn="l" rtl="0" fontAlgn="base">
              <a:lnSpc>
                <a:spcPct val="120000"/>
              </a:lnSpc>
              <a:spcBef>
                <a:spcPct val="20000"/>
              </a:spcBef>
              <a:spcAft>
                <a:spcPct val="0"/>
              </a:spcAft>
              <a:buClr>
                <a:schemeClr val="tx2"/>
              </a:buClr>
              <a:buSzPct val="50000"/>
              <a:buFont typeface="Wingdings" panose="05000000000000000000" pitchFamily="2" charset="2"/>
              <a:buChar char="n"/>
              <a:defRPr kumimoji="1"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28446">
              <a:lnSpc>
                <a:spcPct val="110000"/>
              </a:lnSpc>
              <a:buClr>
                <a:srgbClr val="800080"/>
              </a:buClr>
              <a:buNone/>
            </a:pPr>
            <a:r>
              <a:rPr lang="en-US" altLang="zh-CN" sz="2174" b="0" dirty="0">
                <a:solidFill>
                  <a:prstClr val="black"/>
                </a:solidFill>
                <a:latin typeface="宋体" pitchFamily="2" charset="-122"/>
                <a:ea typeface="宋体" pitchFamily="2" charset="-122"/>
              </a:rPr>
              <a:t>1) </a:t>
            </a:r>
            <a:r>
              <a:rPr lang="en-US" altLang="zh-CN" sz="2174" b="0" dirty="0" err="1">
                <a:solidFill>
                  <a:prstClr val="black"/>
                </a:solidFill>
                <a:latin typeface="宋体" pitchFamily="2" charset="-122"/>
                <a:ea typeface="宋体" pitchFamily="2" charset="-122"/>
              </a:rPr>
              <a:t>VxWorks</a:t>
            </a:r>
            <a:r>
              <a:rPr lang="zh-CN" altLang="en-US" sz="2174" b="0" dirty="0">
                <a:solidFill>
                  <a:prstClr val="black"/>
                </a:solidFill>
                <a:latin typeface="宋体" pitchFamily="2" charset="-122"/>
                <a:ea typeface="宋体" pitchFamily="2" charset="-122"/>
              </a:rPr>
              <a:t>概述 </a:t>
            </a:r>
          </a:p>
          <a:p>
            <a:pPr marL="0" indent="0" defTabSz="828446">
              <a:lnSpc>
                <a:spcPct val="110000"/>
              </a:lnSpc>
              <a:buClr>
                <a:srgbClr val="800080"/>
              </a:buClr>
            </a:pPr>
            <a:r>
              <a:rPr lang="zh-TW" altLang="en-US" sz="2174" b="0" dirty="0">
                <a:solidFill>
                  <a:prstClr val="black"/>
                </a:solidFill>
                <a:latin typeface="宋体" pitchFamily="2" charset="-122"/>
                <a:ea typeface="宋体" pitchFamily="2" charset="-122"/>
              </a:rPr>
              <a:t> 美国</a:t>
            </a:r>
            <a:r>
              <a:rPr lang="en-US" altLang="zh-CN" sz="2174" b="0" dirty="0">
                <a:solidFill>
                  <a:prstClr val="black"/>
                </a:solidFill>
                <a:latin typeface="宋体" pitchFamily="2" charset="-122"/>
                <a:ea typeface="宋体" pitchFamily="2" charset="-122"/>
              </a:rPr>
              <a:t>Wind River</a:t>
            </a:r>
            <a:r>
              <a:rPr lang="zh-TW" altLang="en-US" sz="2174" b="0" dirty="0">
                <a:solidFill>
                  <a:prstClr val="black"/>
                </a:solidFill>
                <a:latin typeface="宋体" pitchFamily="2" charset="-122"/>
                <a:ea typeface="宋体" pitchFamily="2" charset="-122"/>
              </a:rPr>
              <a:t>公司于</a:t>
            </a:r>
            <a:r>
              <a:rPr lang="en-US" altLang="zh-CN" sz="2174" b="0" dirty="0">
                <a:solidFill>
                  <a:prstClr val="black"/>
                </a:solidFill>
                <a:latin typeface="宋体" pitchFamily="2" charset="-122"/>
                <a:ea typeface="宋体" pitchFamily="2" charset="-122"/>
              </a:rPr>
              <a:t>1983</a:t>
            </a:r>
            <a:r>
              <a:rPr lang="zh-TW" altLang="en-US" sz="2174" b="0" dirty="0">
                <a:solidFill>
                  <a:prstClr val="black"/>
                </a:solidFill>
                <a:latin typeface="宋体" pitchFamily="2" charset="-122"/>
                <a:ea typeface="宋体" pitchFamily="2" charset="-122"/>
              </a:rPr>
              <a:t>年设计开发</a:t>
            </a:r>
          </a:p>
          <a:p>
            <a:pPr marL="0" indent="0" defTabSz="828446">
              <a:lnSpc>
                <a:spcPct val="110000"/>
              </a:lnSpc>
              <a:buClr>
                <a:srgbClr val="800080"/>
              </a:buClr>
            </a:pPr>
            <a:r>
              <a:rPr lang="zh-CN" altLang="en-US" sz="2174" b="0" dirty="0">
                <a:solidFill>
                  <a:prstClr val="black"/>
                </a:solidFill>
                <a:latin typeface="宋体" pitchFamily="2" charset="-122"/>
                <a:ea typeface="宋体" pitchFamily="2" charset="-122"/>
              </a:rPr>
              <a:t> 高实时性和稳定性的微内核 、</a:t>
            </a:r>
            <a:r>
              <a:rPr lang="zh-TW" altLang="en-US" sz="2174" b="0" dirty="0">
                <a:solidFill>
                  <a:prstClr val="black"/>
                </a:solidFill>
                <a:latin typeface="宋体" pitchFamily="2" charset="-122"/>
                <a:ea typeface="宋体" pitchFamily="2" charset="-122"/>
              </a:rPr>
              <a:t>友好的用户开发环境</a:t>
            </a:r>
            <a:r>
              <a:rPr lang="zh-CN" altLang="en-US" sz="2174" b="0" dirty="0">
                <a:solidFill>
                  <a:prstClr val="black"/>
                </a:solidFill>
                <a:latin typeface="宋体" pitchFamily="2" charset="-122"/>
                <a:ea typeface="宋体" pitchFamily="2" charset="-122"/>
              </a:rPr>
              <a:t> 、</a:t>
            </a:r>
            <a:r>
              <a:rPr lang="zh-TW" altLang="en-US" sz="2174" b="0" dirty="0">
                <a:solidFill>
                  <a:prstClr val="black"/>
                </a:solidFill>
                <a:latin typeface="宋体" pitchFamily="2" charset="-122"/>
                <a:ea typeface="宋体" pitchFamily="2" charset="-122"/>
              </a:rPr>
              <a:t>良好的持续发展能力</a:t>
            </a:r>
            <a:r>
              <a:rPr lang="zh-CN" altLang="en-US" sz="2174" b="0" dirty="0">
                <a:solidFill>
                  <a:prstClr val="black"/>
                </a:solidFill>
                <a:latin typeface="宋体" pitchFamily="2" charset="-122"/>
                <a:ea typeface="宋体" pitchFamily="2" charset="-122"/>
              </a:rPr>
              <a:t> ，</a:t>
            </a:r>
            <a:r>
              <a:rPr lang="zh-TW" altLang="en-US" sz="2174" b="0" dirty="0">
                <a:solidFill>
                  <a:srgbClr val="FF0000"/>
                </a:solidFill>
                <a:latin typeface="宋体" pitchFamily="2" charset="-122"/>
                <a:ea typeface="宋体" pitchFamily="2" charset="-122"/>
              </a:rPr>
              <a:t>全球</a:t>
            </a:r>
            <a:r>
              <a:rPr lang="zh-CN" altLang="en-US" sz="2174" b="0" dirty="0">
                <a:solidFill>
                  <a:srgbClr val="FF0000"/>
                </a:solidFill>
                <a:latin typeface="宋体" pitchFamily="2" charset="-122"/>
                <a:ea typeface="宋体" pitchFamily="2" charset="-122"/>
              </a:rPr>
              <a:t>商用</a:t>
            </a:r>
            <a:r>
              <a:rPr lang="zh-TW" altLang="en-US" sz="2174" b="0" dirty="0">
                <a:solidFill>
                  <a:srgbClr val="FF0000"/>
                </a:solidFill>
                <a:latin typeface="宋体" pitchFamily="2" charset="-122"/>
                <a:ea typeface="宋体" pitchFamily="2" charset="-122"/>
              </a:rPr>
              <a:t>市场占有量</a:t>
            </a:r>
            <a:r>
              <a:rPr lang="zh-CN" altLang="en-US" sz="2174" b="0" dirty="0">
                <a:solidFill>
                  <a:srgbClr val="FF0000"/>
                </a:solidFill>
                <a:latin typeface="宋体" pitchFamily="2" charset="-122"/>
                <a:ea typeface="宋体" pitchFamily="2" charset="-122"/>
              </a:rPr>
              <a:t>排名</a:t>
            </a:r>
            <a:r>
              <a:rPr lang="zh-TW" altLang="en-US" sz="2174" b="0" dirty="0">
                <a:solidFill>
                  <a:srgbClr val="FF0000"/>
                </a:solidFill>
                <a:latin typeface="宋体" pitchFamily="2" charset="-122"/>
                <a:ea typeface="宋体" pitchFamily="2" charset="-122"/>
              </a:rPr>
              <a:t>第一</a:t>
            </a:r>
            <a:r>
              <a:rPr lang="zh-CN" altLang="en-US" sz="2174" b="0" dirty="0">
                <a:solidFill>
                  <a:srgbClr val="FF0000"/>
                </a:solidFill>
                <a:latin typeface="宋体" pitchFamily="2" charset="-122"/>
                <a:ea typeface="宋体" pitchFamily="2" charset="-122"/>
              </a:rPr>
              <a:t> </a:t>
            </a:r>
          </a:p>
          <a:p>
            <a:pPr marL="0" indent="0" defTabSz="828446">
              <a:lnSpc>
                <a:spcPct val="110000"/>
              </a:lnSpc>
              <a:buClr>
                <a:srgbClr val="800080"/>
              </a:buClr>
            </a:pPr>
            <a:r>
              <a:rPr lang="zh-TW" altLang="en-US" sz="2174" b="0" dirty="0">
                <a:solidFill>
                  <a:prstClr val="black"/>
                </a:solidFill>
                <a:latin typeface="宋体" pitchFamily="2" charset="-122"/>
                <a:ea typeface="宋体" pitchFamily="2" charset="-122"/>
              </a:rPr>
              <a:t> 广泛应用于通信、军事、航空、航天等实时性要求高领域</a:t>
            </a:r>
            <a:endParaRPr lang="zh-CN" altLang="en-US" sz="2174" b="0" dirty="0">
              <a:solidFill>
                <a:prstClr val="black"/>
              </a:solidFill>
              <a:latin typeface="宋体" pitchFamily="2" charset="-122"/>
              <a:ea typeface="宋体" pitchFamily="2" charset="-122"/>
            </a:endParaRPr>
          </a:p>
          <a:p>
            <a:pPr marL="514902" lvl="1" indent="-1439" defTabSz="828446">
              <a:lnSpc>
                <a:spcPct val="110000"/>
              </a:lnSpc>
              <a:buClr>
                <a:srgbClr val="0000FF"/>
              </a:buClr>
            </a:pPr>
            <a:r>
              <a:rPr lang="zh-TW" altLang="en-US" sz="2174" b="0" dirty="0">
                <a:solidFill>
                  <a:prstClr val="black"/>
                </a:solidFill>
                <a:latin typeface="宋体" pitchFamily="2" charset="-122"/>
                <a:ea typeface="宋体" pitchFamily="2" charset="-122"/>
              </a:rPr>
              <a:t> 美国</a:t>
            </a:r>
            <a:r>
              <a:rPr lang="en-US" altLang="zh-CN" sz="2174" b="0" dirty="0">
                <a:solidFill>
                  <a:prstClr val="black"/>
                </a:solidFill>
                <a:latin typeface="宋体" pitchFamily="2" charset="-122"/>
                <a:ea typeface="宋体" pitchFamily="2" charset="-122"/>
              </a:rPr>
              <a:t>F-16</a:t>
            </a:r>
            <a:r>
              <a:rPr lang="en-US" altLang="zh-TW" sz="2174" b="0" dirty="0">
                <a:solidFill>
                  <a:prstClr val="black"/>
                </a:solidFill>
                <a:latin typeface="宋体" pitchFamily="2" charset="-122"/>
                <a:ea typeface="宋体" pitchFamily="2" charset="-122"/>
              </a:rPr>
              <a:t>、 </a:t>
            </a:r>
            <a:r>
              <a:rPr lang="en-US" altLang="zh-CN" sz="2174" b="0" dirty="0">
                <a:solidFill>
                  <a:prstClr val="black"/>
                </a:solidFill>
                <a:latin typeface="宋体" pitchFamily="2" charset="-122"/>
                <a:ea typeface="宋体" pitchFamily="2" charset="-122"/>
              </a:rPr>
              <a:t>FA-18</a:t>
            </a:r>
            <a:r>
              <a:rPr lang="zh-TW" altLang="en-US" sz="2174" b="0" dirty="0">
                <a:solidFill>
                  <a:prstClr val="black"/>
                </a:solidFill>
                <a:latin typeface="宋体" pitchFamily="2" charset="-122"/>
                <a:ea typeface="宋体" pitchFamily="2" charset="-122"/>
              </a:rPr>
              <a:t>战斗机、</a:t>
            </a:r>
            <a:r>
              <a:rPr lang="en-US" altLang="zh-CN" sz="2174" b="0" dirty="0">
                <a:solidFill>
                  <a:prstClr val="black"/>
                </a:solidFill>
                <a:latin typeface="宋体" pitchFamily="2" charset="-122"/>
                <a:ea typeface="宋体" pitchFamily="2" charset="-122"/>
              </a:rPr>
              <a:t>B-2 </a:t>
            </a:r>
            <a:r>
              <a:rPr lang="zh-TW" altLang="en-US" sz="2174" b="0" dirty="0">
                <a:solidFill>
                  <a:prstClr val="black"/>
                </a:solidFill>
                <a:latin typeface="宋体" pitchFamily="2" charset="-122"/>
                <a:ea typeface="宋体" pitchFamily="2" charset="-122"/>
              </a:rPr>
              <a:t>隐形轰炸机和爱国者导弹上</a:t>
            </a:r>
            <a:r>
              <a:rPr lang="zh-CN" altLang="en-US" sz="2174" b="0" dirty="0">
                <a:solidFill>
                  <a:prstClr val="black"/>
                </a:solidFill>
                <a:latin typeface="宋体" pitchFamily="2" charset="-122"/>
                <a:ea typeface="宋体" pitchFamily="2" charset="-122"/>
              </a:rPr>
              <a:t> </a:t>
            </a:r>
          </a:p>
          <a:p>
            <a:pPr marL="514902" lvl="1" indent="-1439" defTabSz="828446">
              <a:lnSpc>
                <a:spcPct val="110000"/>
              </a:lnSpc>
              <a:buClr>
                <a:srgbClr val="0000FF"/>
              </a:buClr>
            </a:pPr>
            <a:r>
              <a:rPr lang="zh-CN" altLang="en-US" sz="2174" b="0" dirty="0">
                <a:solidFill>
                  <a:prstClr val="black"/>
                </a:solidFill>
                <a:latin typeface="宋体" pitchFamily="2" charset="-122"/>
                <a:ea typeface="宋体" pitchFamily="2" charset="-122"/>
              </a:rPr>
              <a:t> </a:t>
            </a:r>
            <a:r>
              <a:rPr lang="en-US" altLang="zh-CN" sz="2174" b="0" dirty="0">
                <a:solidFill>
                  <a:prstClr val="black"/>
                </a:solidFill>
                <a:latin typeface="宋体" pitchFamily="2" charset="-122"/>
                <a:ea typeface="宋体" pitchFamily="2" charset="-122"/>
              </a:rPr>
              <a:t>1997</a:t>
            </a:r>
            <a:r>
              <a:rPr lang="zh-TW" altLang="en-US" sz="2174" b="0" dirty="0">
                <a:solidFill>
                  <a:prstClr val="black"/>
                </a:solidFill>
                <a:latin typeface="宋体" pitchFamily="2" charset="-122"/>
                <a:ea typeface="宋体" pitchFamily="2" charset="-122"/>
              </a:rPr>
              <a:t>年</a:t>
            </a:r>
            <a:r>
              <a:rPr lang="zh-CN" altLang="en-US" sz="2174" b="0" dirty="0">
                <a:solidFill>
                  <a:prstClr val="black"/>
                </a:solidFill>
                <a:latin typeface="宋体" pitchFamily="2" charset="-122"/>
                <a:ea typeface="宋体" pitchFamily="2" charset="-122"/>
              </a:rPr>
              <a:t>和</a:t>
            </a:r>
            <a:r>
              <a:rPr lang="en-US" altLang="zh-CN" sz="2174" b="0" dirty="0">
                <a:solidFill>
                  <a:prstClr val="black"/>
                </a:solidFill>
                <a:latin typeface="宋体" pitchFamily="2" charset="-122"/>
                <a:ea typeface="宋体" pitchFamily="2" charset="-122"/>
              </a:rPr>
              <a:t>2004</a:t>
            </a:r>
            <a:r>
              <a:rPr lang="zh-CN" altLang="en-US" sz="2174" b="0" dirty="0">
                <a:solidFill>
                  <a:prstClr val="black"/>
                </a:solidFill>
                <a:latin typeface="宋体" pitchFamily="2" charset="-122"/>
                <a:ea typeface="宋体" pitchFamily="2" charset="-122"/>
              </a:rPr>
              <a:t>年两次</a:t>
            </a:r>
            <a:r>
              <a:rPr lang="zh-TW" altLang="en-US" sz="2174" b="0" dirty="0">
                <a:solidFill>
                  <a:prstClr val="black"/>
                </a:solidFill>
                <a:latin typeface="宋体" pitchFamily="2" charset="-122"/>
                <a:ea typeface="宋体" pitchFamily="2" charset="-122"/>
              </a:rPr>
              <a:t>在火星</a:t>
            </a:r>
            <a:r>
              <a:rPr lang="zh-CN" altLang="en-US" sz="2174" b="0" dirty="0">
                <a:solidFill>
                  <a:prstClr val="black"/>
                </a:solidFill>
                <a:latin typeface="宋体" pitchFamily="2" charset="-122"/>
                <a:ea typeface="宋体" pitchFamily="2" charset="-122"/>
              </a:rPr>
              <a:t>表面</a:t>
            </a:r>
            <a:r>
              <a:rPr lang="zh-TW" altLang="en-US" sz="2174" b="0" dirty="0">
                <a:solidFill>
                  <a:prstClr val="black"/>
                </a:solidFill>
                <a:latin typeface="宋体" pitchFamily="2" charset="-122"/>
                <a:ea typeface="宋体" pitchFamily="2" charset="-122"/>
              </a:rPr>
              <a:t>登陆的火星探测器</a:t>
            </a:r>
            <a:r>
              <a:rPr lang="zh-CN" altLang="en-US" sz="2174" b="0" dirty="0">
                <a:solidFill>
                  <a:prstClr val="black"/>
                </a:solidFill>
                <a:latin typeface="宋体" pitchFamily="2" charset="-122"/>
                <a:ea typeface="宋体" pitchFamily="2" charset="-122"/>
              </a:rPr>
              <a:t> </a:t>
            </a:r>
          </a:p>
          <a:p>
            <a:pPr marL="514902" lvl="1" indent="-1439" defTabSz="828446">
              <a:lnSpc>
                <a:spcPct val="110000"/>
              </a:lnSpc>
              <a:buClr>
                <a:srgbClr val="0000FF"/>
              </a:buClr>
            </a:pPr>
            <a:r>
              <a:rPr lang="zh-CN" altLang="en-US" sz="2174" b="0" dirty="0">
                <a:solidFill>
                  <a:prstClr val="black"/>
                </a:solidFill>
                <a:latin typeface="宋体" pitchFamily="2" charset="-122"/>
                <a:ea typeface="宋体" pitchFamily="2" charset="-122"/>
              </a:rPr>
              <a:t> 商业用户包括</a:t>
            </a:r>
            <a:r>
              <a:rPr lang="en-US" altLang="zh-CN" sz="2174" b="0" dirty="0">
                <a:solidFill>
                  <a:prstClr val="black"/>
                </a:solidFill>
                <a:latin typeface="宋体" pitchFamily="2" charset="-122"/>
                <a:ea typeface="宋体" pitchFamily="2" charset="-122"/>
              </a:rPr>
              <a:t>Cisco systems</a:t>
            </a:r>
            <a:r>
              <a:rPr lang="zh-CN" altLang="en-US" sz="2174" b="0" dirty="0">
                <a:solidFill>
                  <a:prstClr val="black"/>
                </a:solidFill>
                <a:latin typeface="宋体" pitchFamily="2" charset="-122"/>
                <a:ea typeface="宋体" pitchFamily="2" charset="-122"/>
              </a:rPr>
              <a:t>、</a:t>
            </a:r>
            <a:r>
              <a:rPr lang="en-US" altLang="zh-CN" sz="2174" b="0" dirty="0">
                <a:solidFill>
                  <a:prstClr val="black"/>
                </a:solidFill>
                <a:latin typeface="宋体" pitchFamily="2" charset="-122"/>
                <a:ea typeface="宋体" pitchFamily="2" charset="-122"/>
              </a:rPr>
              <a:t>Bay Networks</a:t>
            </a:r>
            <a:r>
              <a:rPr lang="zh-CN" altLang="en-US" sz="2174" b="0" dirty="0">
                <a:solidFill>
                  <a:prstClr val="black"/>
                </a:solidFill>
                <a:latin typeface="宋体" pitchFamily="2" charset="-122"/>
                <a:ea typeface="宋体" pitchFamily="2" charset="-122"/>
              </a:rPr>
              <a:t>、</a:t>
            </a:r>
            <a:r>
              <a:rPr lang="en-US" altLang="zh-CN" sz="2174" b="0" dirty="0">
                <a:solidFill>
                  <a:prstClr val="black"/>
                </a:solidFill>
                <a:latin typeface="宋体" pitchFamily="2" charset="-122"/>
                <a:ea typeface="宋体" pitchFamily="2" charset="-122"/>
              </a:rPr>
              <a:t>3Com</a:t>
            </a:r>
            <a:r>
              <a:rPr lang="zh-CN" altLang="en-US" sz="2174" b="0" dirty="0">
                <a:solidFill>
                  <a:prstClr val="black"/>
                </a:solidFill>
                <a:latin typeface="宋体" pitchFamily="2" charset="-122"/>
                <a:ea typeface="宋体" pitchFamily="2" charset="-122"/>
              </a:rPr>
              <a:t>、</a:t>
            </a:r>
            <a:r>
              <a:rPr lang="en-US" altLang="zh-CN" sz="2174" b="0" dirty="0">
                <a:solidFill>
                  <a:prstClr val="black"/>
                </a:solidFill>
                <a:latin typeface="宋体" pitchFamily="2" charset="-122"/>
                <a:ea typeface="宋体" pitchFamily="2" charset="-122"/>
              </a:rPr>
              <a:t>Fore systems</a:t>
            </a:r>
            <a:r>
              <a:rPr lang="zh-CN" altLang="en-US" sz="2174" b="0" dirty="0">
                <a:solidFill>
                  <a:prstClr val="black"/>
                </a:solidFill>
                <a:latin typeface="宋体" pitchFamily="2" charset="-122"/>
                <a:ea typeface="宋体" pitchFamily="2" charset="-122"/>
              </a:rPr>
              <a:t>、</a:t>
            </a:r>
            <a:r>
              <a:rPr lang="en-US" altLang="zh-CN" sz="2174" b="0" dirty="0">
                <a:solidFill>
                  <a:prstClr val="black"/>
                </a:solidFill>
                <a:latin typeface="宋体" pitchFamily="2" charset="-122"/>
                <a:ea typeface="宋体" pitchFamily="2" charset="-122"/>
              </a:rPr>
              <a:t>HP</a:t>
            </a:r>
            <a:r>
              <a:rPr lang="zh-CN" altLang="en-US" sz="2174" b="0" dirty="0">
                <a:solidFill>
                  <a:prstClr val="black"/>
                </a:solidFill>
                <a:latin typeface="宋体" pitchFamily="2" charset="-122"/>
                <a:ea typeface="宋体" pitchFamily="2" charset="-122"/>
              </a:rPr>
              <a:t>、</a:t>
            </a:r>
            <a:r>
              <a:rPr lang="en-US" altLang="zh-CN" sz="2174" b="0" dirty="0">
                <a:solidFill>
                  <a:prstClr val="black"/>
                </a:solidFill>
                <a:latin typeface="宋体" pitchFamily="2" charset="-122"/>
                <a:ea typeface="宋体" pitchFamily="2" charset="-122"/>
              </a:rPr>
              <a:t>Lucent</a:t>
            </a:r>
            <a:r>
              <a:rPr lang="zh-CN" altLang="en-US" sz="2174" b="0" dirty="0">
                <a:solidFill>
                  <a:prstClr val="black"/>
                </a:solidFill>
                <a:latin typeface="宋体" pitchFamily="2" charset="-122"/>
                <a:ea typeface="宋体" pitchFamily="2" charset="-122"/>
              </a:rPr>
              <a:t>、</a:t>
            </a:r>
            <a:r>
              <a:rPr lang="en-US" altLang="zh-CN" sz="2174" b="0" dirty="0">
                <a:solidFill>
                  <a:prstClr val="black"/>
                </a:solidFill>
                <a:latin typeface="宋体" pitchFamily="2" charset="-122"/>
                <a:ea typeface="宋体" pitchFamily="2" charset="-122"/>
              </a:rPr>
              <a:t>Qualcomm</a:t>
            </a:r>
            <a:r>
              <a:rPr lang="zh-CN" altLang="en-US" sz="2174" b="0" dirty="0">
                <a:solidFill>
                  <a:prstClr val="black"/>
                </a:solidFill>
                <a:latin typeface="宋体" pitchFamily="2" charset="-122"/>
                <a:ea typeface="宋体" pitchFamily="2" charset="-122"/>
              </a:rPr>
              <a:t>、以及国内的华为、东方电子等 </a:t>
            </a:r>
          </a:p>
        </p:txBody>
      </p:sp>
    </p:spTree>
    <p:extLst>
      <p:ext uri="{BB962C8B-B14F-4D97-AF65-F5344CB8AC3E}">
        <p14:creationId xmlns:p14="http://schemas.microsoft.com/office/powerpoint/2010/main" val="3688933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6EA2B4F-12F8-4243-962A-C48F63FAA237}"/>
              </a:ext>
            </a:extLst>
          </p:cNvPr>
          <p:cNvSpPr>
            <a:spLocks noGrp="1" noChangeArrowheads="1"/>
          </p:cNvSpPr>
          <p:nvPr>
            <p:ph type="title"/>
          </p:nvPr>
        </p:nvSpPr>
        <p:spPr/>
        <p:txBody>
          <a:bodyPr/>
          <a:lstStyle/>
          <a:p>
            <a:r>
              <a:rPr lang="zh-CN" altLang="en-US" dirty="0">
                <a:latin typeface="楷体" panose="02010609060101010101" pitchFamily="49" charset="-122"/>
                <a:ea typeface="楷体" panose="02010609060101010101" pitchFamily="49" charset="-122"/>
              </a:rPr>
              <a:t>嵌入式软件设计及操作系统</a:t>
            </a:r>
            <a:endParaRPr lang="zh-CN" altLang="en-US" dirty="0"/>
          </a:p>
        </p:txBody>
      </p:sp>
      <p:sp>
        <p:nvSpPr>
          <p:cNvPr id="29699" name="内容占位符 2">
            <a:extLst>
              <a:ext uri="{FF2B5EF4-FFF2-40B4-BE49-F238E27FC236}">
                <a16:creationId xmlns:a16="http://schemas.microsoft.com/office/drawing/2014/main" id="{0DFB874F-B38F-4FD8-8D7A-067923AB5EC6}"/>
              </a:ext>
            </a:extLst>
          </p:cNvPr>
          <p:cNvSpPr>
            <a:spLocks noGrp="1" noChangeArrowheads="1"/>
          </p:cNvSpPr>
          <p:nvPr>
            <p:ph idx="1"/>
          </p:nvPr>
        </p:nvSpPr>
        <p:spPr>
          <a:xfrm>
            <a:off x="1703388" y="2017713"/>
            <a:ext cx="8775700" cy="4114800"/>
          </a:xfrm>
        </p:spPr>
        <p:txBody>
          <a:bodyPr/>
          <a:lstStyle/>
          <a:p>
            <a:r>
              <a:rPr lang="zh-CN" altLang="en-US" sz="2400" b="0" dirty="0">
                <a:solidFill>
                  <a:srgbClr val="FF0000"/>
                </a:solidFill>
                <a:latin typeface="楷体" panose="02010609060101010101" pitchFamily="49" charset="-122"/>
                <a:ea typeface="楷体" panose="02010609060101010101" pitchFamily="49" charset="-122"/>
              </a:rPr>
              <a:t>实时系统概念</a:t>
            </a:r>
            <a:r>
              <a:rPr lang="zh-CN" altLang="en-US" sz="2400" b="0" dirty="0">
                <a:latin typeface="楷体" panose="02010609060101010101" pitchFamily="49" charset="-122"/>
                <a:ea typeface="楷体" panose="02010609060101010101" pitchFamily="49" charset="-122"/>
              </a:rPr>
              <a:t>（软实时系统、硬实时系统）</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代码的临界段</a:t>
            </a:r>
            <a:r>
              <a:rPr lang="zh-CN" altLang="en-US" sz="2400" b="0" dirty="0">
                <a:latin typeface="楷体" panose="02010609060101010101" pitchFamily="49" charset="-122"/>
                <a:ea typeface="楷体" panose="02010609060101010101" pitchFamily="49" charset="-122"/>
              </a:rPr>
              <a:t>（关中断、影响中断响应时间、防数据撕裂）</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资源</a:t>
            </a:r>
            <a:r>
              <a:rPr lang="zh-CN" altLang="en-US" sz="2400" b="0" dirty="0">
                <a:latin typeface="楷体" panose="02010609060101010101" pitchFamily="49" charset="-122"/>
                <a:ea typeface="楷体" panose="02010609060101010101" pitchFamily="49" charset="-122"/>
              </a:rPr>
              <a:t>（可以是硬件设备，也可以是软件、存储空间；共享资源、互斥）</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任务</a:t>
            </a:r>
            <a:r>
              <a:rPr lang="zh-CN" altLang="en-US" sz="2400" b="0" dirty="0">
                <a:latin typeface="楷体" panose="02010609060101010101" pitchFamily="49" charset="-122"/>
                <a:ea typeface="楷体" panose="02010609060101010101" pitchFamily="49" charset="-122"/>
              </a:rPr>
              <a:t>（优先级（静态</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动态、反转、）、</a:t>
            </a:r>
            <a:r>
              <a:rPr lang="en-US" altLang="zh-CN" sz="2400" b="0" dirty="0">
                <a:latin typeface="楷体" panose="02010609060101010101" pitchFamily="49" charset="-122"/>
                <a:ea typeface="楷体" panose="02010609060101010101" pitchFamily="49" charset="-122"/>
              </a:rPr>
              <a:t>5</a:t>
            </a:r>
            <a:r>
              <a:rPr lang="zh-CN" altLang="en-US" sz="2400" b="0" dirty="0">
                <a:latin typeface="楷体" panose="02010609060101010101" pitchFamily="49" charset="-122"/>
                <a:ea typeface="楷体" panose="02010609060101010101" pitchFamily="49" charset="-122"/>
              </a:rPr>
              <a:t>种状态、切换）</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调度 </a:t>
            </a:r>
            <a:r>
              <a:rPr lang="en-US" altLang="zh-CN" sz="2400" b="0" dirty="0">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不可剥夺型</a:t>
            </a:r>
            <a:r>
              <a:rPr lang="en-US" altLang="zh-CN" sz="2400" b="0" dirty="0">
                <a:solidFill>
                  <a:srgbClr val="FF0000"/>
                </a:solidFill>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中断返回时操作系统不进行调度</a:t>
            </a:r>
            <a:r>
              <a:rPr lang="en-US" altLang="zh-CN" sz="2400" b="0" dirty="0">
                <a:solidFill>
                  <a:srgbClr val="FF0000"/>
                </a:solidFill>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、可剥夺型</a:t>
            </a:r>
            <a:r>
              <a:rPr lang="en-US" altLang="zh-CN" sz="2400" b="0" dirty="0">
                <a:solidFill>
                  <a:srgbClr val="FF0000"/>
                </a:solidFill>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中断返回时操作系统进行一次调度</a:t>
            </a:r>
            <a:r>
              <a:rPr lang="en-US" altLang="zh-CN" sz="2400" b="0" dirty="0">
                <a:solidFill>
                  <a:srgbClr val="FF0000"/>
                </a:solidFill>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、可重入型函数</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可剥夺时需要考虑</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、时间片调度、死锁</a:t>
            </a:r>
            <a:r>
              <a:rPr lang="en-US" altLang="zh-CN" sz="2400" b="0" dirty="0">
                <a:latin typeface="楷体" panose="02010609060101010101" pitchFamily="49" charset="-122"/>
                <a:ea typeface="楷体" panose="02010609060101010101" pitchFamily="49" charset="-122"/>
              </a:rPr>
              <a:t>)</a:t>
            </a:r>
          </a:p>
        </p:txBody>
      </p:sp>
      <p:sp>
        <p:nvSpPr>
          <p:cNvPr id="29700" name="灯片编号占位符 3">
            <a:extLst>
              <a:ext uri="{FF2B5EF4-FFF2-40B4-BE49-F238E27FC236}">
                <a16:creationId xmlns:a16="http://schemas.microsoft.com/office/drawing/2014/main" id="{2F695B2D-FAC9-4C01-8E0B-1F36703D043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B2F60F40-27A5-47AE-9265-AEC119A6866E}"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25</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421934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 </a:t>
            </a:r>
            <a:r>
              <a:rPr lang="en-US" altLang="zh-CN" dirty="0">
                <a:solidFill>
                  <a:schemeClr val="tx1"/>
                </a:solidFill>
                <a:latin typeface="宋体" pitchFamily="2" charset="-122"/>
                <a:ea typeface="宋体" pitchFamily="2" charset="-122"/>
              </a:rPr>
              <a:t>3 </a:t>
            </a:r>
            <a:r>
              <a:rPr lang="en-US" altLang="zh-CN" dirty="0" err="1">
                <a:solidFill>
                  <a:schemeClr val="tx1"/>
                </a:solidFill>
                <a:latin typeface="宋体" pitchFamily="2" charset="-122"/>
                <a:ea typeface="宋体" pitchFamily="2" charset="-122"/>
              </a:rPr>
              <a:t>VxWorks</a:t>
            </a:r>
            <a:r>
              <a:rPr lang="en-US" altLang="zh-CN" dirty="0">
                <a:solidFill>
                  <a:schemeClr val="tx1"/>
                </a:solidFill>
                <a:latin typeface="宋体" pitchFamily="2" charset="-122"/>
                <a:ea typeface="宋体" pitchFamily="2" charset="-122"/>
              </a:rPr>
              <a:t> (Cont.)</a:t>
            </a:r>
            <a:endParaRPr lang="zh-CN" altLang="en-US"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250</a:t>
            </a:fld>
            <a:endParaRPr lang="zh-CN" altLang="en-US">
              <a:solidFill>
                <a:prstClr val="white"/>
              </a:solidFill>
              <a:cs typeface="Garamond"/>
            </a:endParaRPr>
          </a:p>
        </p:txBody>
      </p:sp>
      <p:sp>
        <p:nvSpPr>
          <p:cNvPr id="7" name="Rectangle 3"/>
          <p:cNvSpPr txBox="1">
            <a:spLocks noChangeArrowheads="1"/>
          </p:cNvSpPr>
          <p:nvPr/>
        </p:nvSpPr>
        <p:spPr bwMode="auto">
          <a:xfrm>
            <a:off x="2022624" y="1465538"/>
            <a:ext cx="7732510" cy="479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lnSpc>
                <a:spcPct val="120000"/>
              </a:lnSpc>
              <a:spcBef>
                <a:spcPct val="20000"/>
              </a:spcBef>
              <a:spcAft>
                <a:spcPct val="0"/>
              </a:spcAft>
              <a:buClr>
                <a:schemeClr val="folHlink"/>
              </a:buClr>
              <a:buSzPct val="60000"/>
              <a:buFont typeface="Wingdings" panose="05000000000000000000" pitchFamily="2" charset="2"/>
              <a:buChar char="n"/>
              <a:defRPr kumimoji="1" sz="4000" b="1" kern="1200">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hlink"/>
              </a:buClr>
              <a:buSzPct val="55000"/>
              <a:buFont typeface="Wingdings" panose="05000000000000000000" pitchFamily="2" charset="2"/>
              <a:buChar char="n"/>
              <a:defRPr kumimoji="1" sz="3600" b="1" kern="1200">
                <a:solidFill>
                  <a:schemeClr val="tx1"/>
                </a:solidFill>
                <a:latin typeface="+mn-lt"/>
                <a:ea typeface="+mn-ea"/>
                <a:cs typeface="+mn-cs"/>
              </a:defRPr>
            </a:lvl2pPr>
            <a:lvl3pPr marL="1143000" indent="-228600" algn="l" rtl="0" fontAlgn="base">
              <a:lnSpc>
                <a:spcPct val="120000"/>
              </a:lnSpc>
              <a:spcBef>
                <a:spcPct val="20000"/>
              </a:spcBef>
              <a:spcAft>
                <a:spcPct val="0"/>
              </a:spcAft>
              <a:buClr>
                <a:schemeClr val="accent1"/>
              </a:buClr>
              <a:buSzPct val="50000"/>
              <a:buFont typeface="Wingdings" panose="05000000000000000000" pitchFamily="2" charset="2"/>
              <a:buChar char="n"/>
              <a:defRPr kumimoji="1" sz="3200" b="1" kern="1200">
                <a:solidFill>
                  <a:schemeClr val="tx1"/>
                </a:solidFill>
                <a:latin typeface="+mn-lt"/>
                <a:ea typeface="+mn-ea"/>
                <a:cs typeface="+mn-cs"/>
              </a:defRPr>
            </a:lvl3pPr>
            <a:lvl4pPr marL="1600200" indent="-228600" algn="l" rtl="0" fontAlgn="base">
              <a:lnSpc>
                <a:spcPct val="120000"/>
              </a:lnSpc>
              <a:spcBef>
                <a:spcPct val="20000"/>
              </a:spcBef>
              <a:spcAft>
                <a:spcPct val="0"/>
              </a:spcAft>
              <a:buClr>
                <a:schemeClr val="accent2"/>
              </a:buClr>
              <a:buSzPct val="55000"/>
              <a:buFont typeface="Wingdings" panose="05000000000000000000" pitchFamily="2" charset="2"/>
              <a:buChar char="n"/>
              <a:defRPr kumimoji="1" sz="2800" b="1" kern="1200">
                <a:solidFill>
                  <a:schemeClr val="tx1"/>
                </a:solidFill>
                <a:latin typeface="+mn-lt"/>
                <a:ea typeface="+mn-ea"/>
                <a:cs typeface="+mn-cs"/>
              </a:defRPr>
            </a:lvl4pPr>
            <a:lvl5pPr marL="2057400" indent="-228600" algn="l" rtl="0" fontAlgn="base">
              <a:lnSpc>
                <a:spcPct val="120000"/>
              </a:lnSpc>
              <a:spcBef>
                <a:spcPct val="20000"/>
              </a:spcBef>
              <a:spcAft>
                <a:spcPct val="0"/>
              </a:spcAft>
              <a:buClr>
                <a:schemeClr val="tx2"/>
              </a:buClr>
              <a:buSzPct val="50000"/>
              <a:buFont typeface="Wingdings" panose="05000000000000000000" pitchFamily="2" charset="2"/>
              <a:buChar char="n"/>
              <a:defRPr kumimoji="1"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28446">
              <a:buClr>
                <a:srgbClr val="800080"/>
              </a:buClr>
              <a:buNone/>
            </a:pPr>
            <a:r>
              <a:rPr lang="en-US" altLang="zh-CN" sz="2537" b="0" dirty="0">
                <a:solidFill>
                  <a:prstClr val="black"/>
                </a:solidFill>
                <a:latin typeface="宋体" pitchFamily="2" charset="-122"/>
                <a:ea typeface="宋体" pitchFamily="2" charset="-122"/>
              </a:rPr>
              <a:t>2) </a:t>
            </a:r>
            <a:r>
              <a:rPr lang="en-US" altLang="zh-CN" sz="2537" b="0" dirty="0" err="1">
                <a:solidFill>
                  <a:prstClr val="black"/>
                </a:solidFill>
                <a:latin typeface="宋体" pitchFamily="2" charset="-122"/>
                <a:ea typeface="宋体" pitchFamily="2" charset="-122"/>
              </a:rPr>
              <a:t>VxWorks</a:t>
            </a:r>
            <a:r>
              <a:rPr lang="zh-CN" altLang="en-US" sz="2537" b="0" dirty="0">
                <a:solidFill>
                  <a:prstClr val="black"/>
                </a:solidFill>
                <a:latin typeface="宋体" pitchFamily="2" charset="-122"/>
                <a:ea typeface="宋体" pitchFamily="2" charset="-122"/>
              </a:rPr>
              <a:t>基本特征  </a:t>
            </a:r>
          </a:p>
          <a:p>
            <a:pPr marL="0" indent="0" defTabSz="828446">
              <a:buClr>
                <a:srgbClr val="800080"/>
              </a:buClr>
            </a:pPr>
            <a:r>
              <a:rPr lang="zh-CN" altLang="en-US" sz="2537" b="0" dirty="0">
                <a:solidFill>
                  <a:prstClr val="black"/>
                </a:solidFill>
                <a:latin typeface="宋体" pitchFamily="2" charset="-122"/>
                <a:ea typeface="宋体" pitchFamily="2" charset="-122"/>
              </a:rPr>
              <a:t> </a:t>
            </a:r>
            <a:r>
              <a:rPr lang="en-US" altLang="zh-CN" sz="2537" b="0" dirty="0">
                <a:solidFill>
                  <a:prstClr val="black"/>
                </a:solidFill>
                <a:latin typeface="宋体" pitchFamily="2" charset="-122"/>
                <a:ea typeface="宋体" pitchFamily="2" charset="-122"/>
              </a:rPr>
              <a:t>(1) </a:t>
            </a:r>
            <a:r>
              <a:rPr lang="zh-CN" altLang="en-US" sz="2537" b="0" dirty="0">
                <a:solidFill>
                  <a:prstClr val="black"/>
                </a:solidFill>
                <a:latin typeface="宋体" pitchFamily="2" charset="-122"/>
                <a:ea typeface="宋体" pitchFamily="2" charset="-122"/>
              </a:rPr>
              <a:t>高实时性、高稳定性的微内核</a:t>
            </a:r>
          </a:p>
          <a:p>
            <a:pPr marL="514902" lvl="1" indent="-1439" defTabSz="828446">
              <a:buClr>
                <a:srgbClr val="0000FF"/>
              </a:buClr>
            </a:pPr>
            <a:r>
              <a:rPr lang="zh-CN" altLang="en-US" sz="2537" b="0" dirty="0">
                <a:solidFill>
                  <a:prstClr val="black"/>
                </a:solidFill>
                <a:latin typeface="宋体" pitchFamily="2" charset="-122"/>
                <a:ea typeface="宋体" pitchFamily="2" charset="-122"/>
              </a:rPr>
              <a:t> 内核</a:t>
            </a:r>
            <a:r>
              <a:rPr lang="en-US" altLang="zh-CN" sz="2537" b="0" dirty="0">
                <a:solidFill>
                  <a:prstClr val="black"/>
                </a:solidFill>
                <a:latin typeface="宋体" pitchFamily="2" charset="-122"/>
                <a:ea typeface="宋体" pitchFamily="2" charset="-122"/>
              </a:rPr>
              <a:t>Wind: </a:t>
            </a:r>
            <a:r>
              <a:rPr lang="zh-CN" altLang="en-US" sz="2537" b="0" dirty="0">
                <a:solidFill>
                  <a:prstClr val="black"/>
                </a:solidFill>
                <a:latin typeface="宋体" pitchFamily="2" charset="-122"/>
                <a:ea typeface="宋体" pitchFamily="2" charset="-122"/>
              </a:rPr>
              <a:t>微内核结构，最小</a:t>
            </a:r>
            <a:r>
              <a:rPr lang="en-US" altLang="zh-CN" sz="2537" b="0" dirty="0">
                <a:solidFill>
                  <a:prstClr val="black"/>
                </a:solidFill>
                <a:latin typeface="宋体" pitchFamily="2" charset="-122"/>
                <a:ea typeface="宋体" pitchFamily="2" charset="-122"/>
              </a:rPr>
              <a:t>8KB</a:t>
            </a:r>
          </a:p>
          <a:p>
            <a:pPr marL="514902" lvl="1" indent="-1439" defTabSz="828446">
              <a:buClr>
                <a:srgbClr val="0000FF"/>
              </a:buClr>
            </a:pPr>
            <a:r>
              <a:rPr lang="en-US" altLang="zh-CN" sz="2537" b="0" dirty="0">
                <a:solidFill>
                  <a:prstClr val="black"/>
                </a:solidFill>
                <a:latin typeface="宋体" pitchFamily="2" charset="-122"/>
                <a:ea typeface="宋体" pitchFamily="2" charset="-122"/>
              </a:rPr>
              <a:t> </a:t>
            </a:r>
            <a:r>
              <a:rPr lang="zh-CN" altLang="en-US" sz="2537" b="0" dirty="0">
                <a:solidFill>
                  <a:prstClr val="black"/>
                </a:solidFill>
                <a:latin typeface="宋体" pitchFamily="2" charset="-122"/>
                <a:ea typeface="宋体" pitchFamily="2" charset="-122"/>
              </a:rPr>
              <a:t>实时性</a:t>
            </a:r>
          </a:p>
          <a:p>
            <a:pPr marL="1121855" lvl="2" indent="-207112" defTabSz="828446">
              <a:buClr>
                <a:srgbClr val="4F81BD"/>
              </a:buClr>
            </a:pPr>
            <a:r>
              <a:rPr lang="zh-CN" altLang="en-US" sz="2537" b="0" dirty="0">
                <a:solidFill>
                  <a:srgbClr val="FF0000"/>
                </a:solidFill>
                <a:latin typeface="宋体" pitchFamily="2" charset="-122"/>
                <a:ea typeface="宋体" pitchFamily="2" charset="-122"/>
              </a:rPr>
              <a:t>基于优先级的抢占式调度辅以时间片轮转</a:t>
            </a:r>
            <a:endParaRPr lang="en-US" altLang="zh-CN" sz="2537" b="0" dirty="0">
              <a:solidFill>
                <a:srgbClr val="FF0000"/>
              </a:solidFill>
              <a:latin typeface="宋体" pitchFamily="2" charset="-122"/>
              <a:ea typeface="宋体" pitchFamily="2" charset="-122"/>
            </a:endParaRPr>
          </a:p>
          <a:p>
            <a:pPr marL="1294448" lvl="3" indent="30204" defTabSz="828446">
              <a:buClr>
                <a:srgbClr val="C0504D"/>
              </a:buClr>
              <a:buNone/>
            </a:pPr>
            <a:r>
              <a:rPr lang="zh-CN" altLang="en-US" sz="2537" b="0" dirty="0">
                <a:solidFill>
                  <a:prstClr val="black"/>
                </a:solidFill>
                <a:latin typeface="宋体" pitchFamily="2" charset="-122"/>
                <a:ea typeface="宋体" pitchFamily="2" charset="-122"/>
              </a:rPr>
              <a:t>及时响应高优先级的任务，同级任务可选择时间片轮转而并发执行</a:t>
            </a:r>
          </a:p>
          <a:p>
            <a:pPr marL="1121855" lvl="2" indent="-207112" defTabSz="828446">
              <a:buClr>
                <a:srgbClr val="4F81BD"/>
              </a:buClr>
            </a:pPr>
            <a:r>
              <a:rPr lang="zh-CN" altLang="en-US" sz="2537" b="0" dirty="0">
                <a:solidFill>
                  <a:prstClr val="black"/>
                </a:solidFill>
                <a:latin typeface="宋体" pitchFamily="2" charset="-122"/>
                <a:ea typeface="宋体" pitchFamily="2" charset="-122"/>
              </a:rPr>
              <a:t>快速的任务上下文切换</a:t>
            </a:r>
          </a:p>
        </p:txBody>
      </p:sp>
    </p:spTree>
    <p:extLst>
      <p:ext uri="{BB962C8B-B14F-4D97-AF65-F5344CB8AC3E}">
        <p14:creationId xmlns:p14="http://schemas.microsoft.com/office/powerpoint/2010/main" val="28831294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 </a:t>
            </a:r>
            <a:r>
              <a:rPr lang="en-US" altLang="zh-CN" dirty="0">
                <a:solidFill>
                  <a:schemeClr val="tx1"/>
                </a:solidFill>
                <a:latin typeface="宋体" pitchFamily="2" charset="-122"/>
                <a:ea typeface="宋体" pitchFamily="2" charset="-122"/>
              </a:rPr>
              <a:t>3 </a:t>
            </a:r>
            <a:r>
              <a:rPr lang="en-US" altLang="zh-CN" dirty="0" err="1">
                <a:solidFill>
                  <a:schemeClr val="tx1"/>
                </a:solidFill>
                <a:latin typeface="宋体" pitchFamily="2" charset="-122"/>
                <a:ea typeface="宋体" pitchFamily="2" charset="-122"/>
              </a:rPr>
              <a:t>VxWorks</a:t>
            </a:r>
            <a:r>
              <a:rPr lang="en-US" altLang="zh-CN" dirty="0">
                <a:solidFill>
                  <a:schemeClr val="tx1"/>
                </a:solidFill>
                <a:latin typeface="宋体" pitchFamily="2" charset="-122"/>
                <a:ea typeface="宋体" pitchFamily="2" charset="-122"/>
              </a:rPr>
              <a:t> (Cont.)</a:t>
            </a:r>
            <a:endParaRPr lang="zh-CN" altLang="en-US"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251</a:t>
            </a:fld>
            <a:endParaRPr lang="zh-CN" altLang="en-US">
              <a:solidFill>
                <a:prstClr val="white"/>
              </a:solidFill>
              <a:cs typeface="Garamond"/>
            </a:endParaRPr>
          </a:p>
        </p:txBody>
      </p:sp>
      <p:sp>
        <p:nvSpPr>
          <p:cNvPr id="7" name="Rectangle 3"/>
          <p:cNvSpPr txBox="1">
            <a:spLocks noChangeArrowheads="1"/>
          </p:cNvSpPr>
          <p:nvPr/>
        </p:nvSpPr>
        <p:spPr bwMode="auto">
          <a:xfrm>
            <a:off x="1608383" y="1357792"/>
            <a:ext cx="8008671" cy="510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lnSpc>
                <a:spcPct val="120000"/>
              </a:lnSpc>
              <a:spcBef>
                <a:spcPct val="20000"/>
              </a:spcBef>
              <a:spcAft>
                <a:spcPct val="0"/>
              </a:spcAft>
              <a:buClr>
                <a:schemeClr val="folHlink"/>
              </a:buClr>
              <a:buSzPct val="60000"/>
              <a:buFont typeface="Wingdings" panose="05000000000000000000" pitchFamily="2" charset="2"/>
              <a:buChar char="n"/>
              <a:defRPr kumimoji="1" sz="4000" b="1" kern="1200">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hlink"/>
              </a:buClr>
              <a:buSzPct val="55000"/>
              <a:buFont typeface="Wingdings" panose="05000000000000000000" pitchFamily="2" charset="2"/>
              <a:buChar char="n"/>
              <a:defRPr kumimoji="1" sz="3600" b="1" kern="1200">
                <a:solidFill>
                  <a:schemeClr val="tx1"/>
                </a:solidFill>
                <a:latin typeface="+mn-lt"/>
                <a:ea typeface="+mn-ea"/>
                <a:cs typeface="+mn-cs"/>
              </a:defRPr>
            </a:lvl2pPr>
            <a:lvl3pPr marL="1143000" indent="-228600" algn="l" rtl="0" fontAlgn="base">
              <a:lnSpc>
                <a:spcPct val="120000"/>
              </a:lnSpc>
              <a:spcBef>
                <a:spcPct val="20000"/>
              </a:spcBef>
              <a:spcAft>
                <a:spcPct val="0"/>
              </a:spcAft>
              <a:buClr>
                <a:schemeClr val="accent1"/>
              </a:buClr>
              <a:buSzPct val="50000"/>
              <a:buFont typeface="Wingdings" panose="05000000000000000000" pitchFamily="2" charset="2"/>
              <a:buChar char="n"/>
              <a:defRPr kumimoji="1" sz="3200" b="1" kern="1200">
                <a:solidFill>
                  <a:schemeClr val="tx1"/>
                </a:solidFill>
                <a:latin typeface="+mn-lt"/>
                <a:ea typeface="+mn-ea"/>
                <a:cs typeface="+mn-cs"/>
              </a:defRPr>
            </a:lvl3pPr>
            <a:lvl4pPr marL="1600200" indent="-228600" algn="l" rtl="0" fontAlgn="base">
              <a:lnSpc>
                <a:spcPct val="120000"/>
              </a:lnSpc>
              <a:spcBef>
                <a:spcPct val="20000"/>
              </a:spcBef>
              <a:spcAft>
                <a:spcPct val="0"/>
              </a:spcAft>
              <a:buClr>
                <a:schemeClr val="accent2"/>
              </a:buClr>
              <a:buSzPct val="55000"/>
              <a:buFont typeface="Wingdings" panose="05000000000000000000" pitchFamily="2" charset="2"/>
              <a:buChar char="n"/>
              <a:defRPr kumimoji="1" sz="2800" b="1" kern="1200">
                <a:solidFill>
                  <a:schemeClr val="tx1"/>
                </a:solidFill>
                <a:latin typeface="+mn-lt"/>
                <a:ea typeface="+mn-ea"/>
                <a:cs typeface="+mn-cs"/>
              </a:defRPr>
            </a:lvl4pPr>
            <a:lvl5pPr marL="2057400" indent="-228600" algn="l" rtl="0" fontAlgn="base">
              <a:lnSpc>
                <a:spcPct val="120000"/>
              </a:lnSpc>
              <a:spcBef>
                <a:spcPct val="20000"/>
              </a:spcBef>
              <a:spcAft>
                <a:spcPct val="0"/>
              </a:spcAft>
              <a:buClr>
                <a:schemeClr val="tx2"/>
              </a:buClr>
              <a:buSzPct val="50000"/>
              <a:buFont typeface="Wingdings" panose="05000000000000000000" pitchFamily="2" charset="2"/>
              <a:buChar char="n"/>
              <a:defRPr kumimoji="1"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2059" lvl="2" indent="-207112" defTabSz="828446">
              <a:buClr>
                <a:srgbClr val="4F81BD"/>
              </a:buClr>
            </a:pPr>
            <a:r>
              <a:rPr lang="zh-CN" altLang="en-US" sz="2537" b="0" dirty="0">
                <a:solidFill>
                  <a:prstClr val="black"/>
                </a:solidFill>
                <a:latin typeface="宋体" pitchFamily="2" charset="-122"/>
                <a:ea typeface="宋体" pitchFamily="2" charset="-122"/>
              </a:rPr>
              <a:t>较小的中断延时</a:t>
            </a:r>
          </a:p>
          <a:p>
            <a:pPr marL="1152059" lvl="2" indent="-207112" defTabSz="828446">
              <a:buClr>
                <a:srgbClr val="4F81BD"/>
              </a:buClr>
              <a:buNone/>
            </a:pPr>
            <a:r>
              <a:rPr lang="zh-CN" altLang="en-US" sz="2537" b="0" dirty="0">
                <a:solidFill>
                  <a:prstClr val="black"/>
                </a:solidFill>
                <a:latin typeface="宋体" pitchFamily="2" charset="-122"/>
                <a:ea typeface="宋体" pitchFamily="2" charset="-122"/>
              </a:rPr>
              <a:t>  相应措施如：</a:t>
            </a:r>
          </a:p>
          <a:p>
            <a:pPr marL="1531763" lvl="3" indent="-207112" defTabSz="828446">
              <a:buClr>
                <a:srgbClr val="C0504D"/>
              </a:buClr>
            </a:pPr>
            <a:r>
              <a:rPr lang="zh-CN" altLang="en-US" sz="2537" b="0" dirty="0">
                <a:solidFill>
                  <a:prstClr val="black"/>
                </a:solidFill>
                <a:latin typeface="宋体" pitchFamily="2" charset="-122"/>
                <a:ea typeface="宋体" pitchFamily="2" charset="-122"/>
              </a:rPr>
              <a:t>采用</a:t>
            </a:r>
            <a:r>
              <a:rPr lang="zh-CN" altLang="en-US" sz="2537" b="0" dirty="0">
                <a:solidFill>
                  <a:srgbClr val="FF0000"/>
                </a:solidFill>
                <a:latin typeface="宋体" pitchFamily="2" charset="-122"/>
                <a:ea typeface="宋体" pitchFamily="2" charset="-122"/>
              </a:rPr>
              <a:t>中断处理与任务在不同栈</a:t>
            </a:r>
            <a:r>
              <a:rPr lang="zh-CN" altLang="en-US" sz="2537" b="0" dirty="0">
                <a:solidFill>
                  <a:prstClr val="black"/>
                </a:solidFill>
                <a:latin typeface="宋体" pitchFamily="2" charset="-122"/>
                <a:ea typeface="宋体" pitchFamily="2" charset="-122"/>
              </a:rPr>
              <a:t>中处理，使得中断的产生只会引发一些关键寄存器的存储而不会导致任务的上下文切换</a:t>
            </a:r>
          </a:p>
          <a:p>
            <a:pPr marL="1531763" lvl="3" indent="-207112" defTabSz="828446">
              <a:buClr>
                <a:srgbClr val="C0504D"/>
              </a:buClr>
            </a:pPr>
            <a:r>
              <a:rPr lang="zh-CN" altLang="en-US" sz="2537" b="0" dirty="0">
                <a:solidFill>
                  <a:prstClr val="black"/>
                </a:solidFill>
                <a:latin typeface="宋体" pitchFamily="2" charset="-122"/>
                <a:ea typeface="宋体" pitchFamily="2" charset="-122"/>
              </a:rPr>
              <a:t>在</a:t>
            </a:r>
            <a:r>
              <a:rPr lang="zh-CN" altLang="en-US" sz="2537" b="0" dirty="0">
                <a:solidFill>
                  <a:srgbClr val="FF0000"/>
                </a:solidFill>
                <a:latin typeface="宋体" pitchFamily="2" charset="-122"/>
                <a:ea typeface="宋体" pitchFamily="2" charset="-122"/>
              </a:rPr>
              <a:t>中断服务程序中只完成在最小时间内中断发生通告</a:t>
            </a:r>
            <a:r>
              <a:rPr lang="zh-CN" altLang="en-US" sz="2537" b="0" dirty="0">
                <a:solidFill>
                  <a:prstClr val="black"/>
                </a:solidFill>
                <a:latin typeface="宋体" pitchFamily="2" charset="-122"/>
                <a:ea typeface="宋体" pitchFamily="2" charset="-122"/>
              </a:rPr>
              <a:t>，而将其它费时的处理过程尽量放在被引发的其它任务中完成</a:t>
            </a:r>
          </a:p>
          <a:p>
            <a:pPr marL="514902" lvl="1" indent="-1439" defTabSz="828446">
              <a:buClr>
                <a:srgbClr val="0000FF"/>
              </a:buClr>
            </a:pPr>
            <a:r>
              <a:rPr lang="zh-CN" altLang="en-US" sz="2537" b="0" dirty="0">
                <a:solidFill>
                  <a:prstClr val="black"/>
                </a:solidFill>
                <a:latin typeface="宋体" pitchFamily="2" charset="-122"/>
                <a:ea typeface="宋体" pitchFamily="2" charset="-122"/>
              </a:rPr>
              <a:t> 高稳定性</a:t>
            </a:r>
          </a:p>
        </p:txBody>
      </p:sp>
    </p:spTree>
    <p:extLst>
      <p:ext uri="{BB962C8B-B14F-4D97-AF65-F5344CB8AC3E}">
        <p14:creationId xmlns:p14="http://schemas.microsoft.com/office/powerpoint/2010/main" val="331398571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 </a:t>
            </a:r>
            <a:r>
              <a:rPr lang="en-US" altLang="zh-CN" dirty="0">
                <a:solidFill>
                  <a:schemeClr val="tx1"/>
                </a:solidFill>
                <a:latin typeface="宋体" pitchFamily="2" charset="-122"/>
                <a:ea typeface="宋体" pitchFamily="2" charset="-122"/>
              </a:rPr>
              <a:t>3 </a:t>
            </a:r>
            <a:r>
              <a:rPr lang="en-US" altLang="zh-CN" dirty="0" err="1">
                <a:solidFill>
                  <a:schemeClr val="tx1"/>
                </a:solidFill>
                <a:latin typeface="宋体" pitchFamily="2" charset="-122"/>
                <a:ea typeface="宋体" pitchFamily="2" charset="-122"/>
              </a:rPr>
              <a:t>VxWorks</a:t>
            </a:r>
            <a:r>
              <a:rPr lang="en-US" altLang="zh-CN" dirty="0">
                <a:solidFill>
                  <a:schemeClr val="tx1"/>
                </a:solidFill>
                <a:latin typeface="宋体" pitchFamily="2" charset="-122"/>
                <a:ea typeface="宋体" pitchFamily="2" charset="-122"/>
              </a:rPr>
              <a:t> (Cont.)</a:t>
            </a:r>
            <a:endParaRPr lang="zh-CN" altLang="en-US"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252</a:t>
            </a:fld>
            <a:endParaRPr lang="zh-CN" altLang="en-US">
              <a:solidFill>
                <a:prstClr val="white"/>
              </a:solidFill>
              <a:cs typeface="Garamond"/>
            </a:endParaRPr>
          </a:p>
        </p:txBody>
      </p:sp>
      <p:sp>
        <p:nvSpPr>
          <p:cNvPr id="7" name="Rectangle 3"/>
          <p:cNvSpPr txBox="1">
            <a:spLocks noChangeArrowheads="1"/>
          </p:cNvSpPr>
          <p:nvPr/>
        </p:nvSpPr>
        <p:spPr bwMode="auto">
          <a:xfrm>
            <a:off x="2367989" y="1282204"/>
            <a:ext cx="7732510" cy="503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lnSpc>
                <a:spcPct val="120000"/>
              </a:lnSpc>
              <a:spcBef>
                <a:spcPct val="20000"/>
              </a:spcBef>
              <a:spcAft>
                <a:spcPct val="0"/>
              </a:spcAft>
              <a:buClr>
                <a:schemeClr val="folHlink"/>
              </a:buClr>
              <a:buSzPct val="60000"/>
              <a:buFont typeface="Wingdings" panose="05000000000000000000" pitchFamily="2" charset="2"/>
              <a:buChar char="n"/>
              <a:defRPr kumimoji="1" sz="4000" b="1" kern="1200">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hlink"/>
              </a:buClr>
              <a:buSzPct val="55000"/>
              <a:buFont typeface="Wingdings" panose="05000000000000000000" pitchFamily="2" charset="2"/>
              <a:buChar char="n"/>
              <a:defRPr kumimoji="1" sz="3600" b="1" kern="1200">
                <a:solidFill>
                  <a:schemeClr val="tx1"/>
                </a:solidFill>
                <a:latin typeface="+mn-lt"/>
                <a:ea typeface="+mn-ea"/>
                <a:cs typeface="+mn-cs"/>
              </a:defRPr>
            </a:lvl2pPr>
            <a:lvl3pPr marL="1143000" indent="-228600" algn="l" rtl="0" fontAlgn="base">
              <a:lnSpc>
                <a:spcPct val="120000"/>
              </a:lnSpc>
              <a:spcBef>
                <a:spcPct val="20000"/>
              </a:spcBef>
              <a:spcAft>
                <a:spcPct val="0"/>
              </a:spcAft>
              <a:buClr>
                <a:schemeClr val="accent1"/>
              </a:buClr>
              <a:buSzPct val="50000"/>
              <a:buFont typeface="Wingdings" panose="05000000000000000000" pitchFamily="2" charset="2"/>
              <a:buChar char="n"/>
              <a:defRPr kumimoji="1" sz="3200" b="1" kern="1200">
                <a:solidFill>
                  <a:schemeClr val="tx1"/>
                </a:solidFill>
                <a:latin typeface="+mn-lt"/>
                <a:ea typeface="+mn-ea"/>
                <a:cs typeface="+mn-cs"/>
              </a:defRPr>
            </a:lvl3pPr>
            <a:lvl4pPr marL="1600200" indent="-228600" algn="l" rtl="0" fontAlgn="base">
              <a:lnSpc>
                <a:spcPct val="120000"/>
              </a:lnSpc>
              <a:spcBef>
                <a:spcPct val="20000"/>
              </a:spcBef>
              <a:spcAft>
                <a:spcPct val="0"/>
              </a:spcAft>
              <a:buClr>
                <a:schemeClr val="accent2"/>
              </a:buClr>
              <a:buSzPct val="55000"/>
              <a:buFont typeface="Wingdings" panose="05000000000000000000" pitchFamily="2" charset="2"/>
              <a:buChar char="n"/>
              <a:defRPr kumimoji="1" sz="2800" b="1" kern="1200">
                <a:solidFill>
                  <a:schemeClr val="tx1"/>
                </a:solidFill>
                <a:latin typeface="+mn-lt"/>
                <a:ea typeface="+mn-ea"/>
                <a:cs typeface="+mn-cs"/>
              </a:defRPr>
            </a:lvl4pPr>
            <a:lvl5pPr marL="2057400" indent="-228600" algn="l" rtl="0" fontAlgn="base">
              <a:lnSpc>
                <a:spcPct val="120000"/>
              </a:lnSpc>
              <a:spcBef>
                <a:spcPct val="20000"/>
              </a:spcBef>
              <a:spcAft>
                <a:spcPct val="0"/>
              </a:spcAft>
              <a:buClr>
                <a:schemeClr val="tx2"/>
              </a:buClr>
              <a:buSzPct val="50000"/>
              <a:buFont typeface="Wingdings" panose="05000000000000000000" pitchFamily="2" charset="2"/>
              <a:buChar char="n"/>
              <a:defRPr kumimoji="1"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28446">
              <a:buClr>
                <a:srgbClr val="800080"/>
              </a:buClr>
            </a:pPr>
            <a:r>
              <a:rPr lang="en-US" altLang="zh-CN" sz="2537" dirty="0">
                <a:solidFill>
                  <a:prstClr val="black"/>
                </a:solidFill>
                <a:latin typeface="宋体" panose="02010600030101010101" pitchFamily="2" charset="-122"/>
                <a:ea typeface="宋体" panose="02010600030101010101" pitchFamily="2" charset="-122"/>
              </a:rPr>
              <a:t> </a:t>
            </a:r>
            <a:r>
              <a:rPr lang="en-US" altLang="zh-CN" sz="2537" b="0" dirty="0">
                <a:solidFill>
                  <a:prstClr val="black"/>
                </a:solidFill>
                <a:latin typeface="宋体" panose="02010600030101010101" pitchFamily="2" charset="-122"/>
                <a:ea typeface="宋体" panose="02010600030101010101" pitchFamily="2" charset="-122"/>
              </a:rPr>
              <a:t>(2) </a:t>
            </a:r>
            <a:r>
              <a:rPr lang="zh-CN" altLang="en-US" sz="2537" dirty="0">
                <a:solidFill>
                  <a:prstClr val="black"/>
                </a:solidFill>
                <a:latin typeface="宋体" panose="02010600030101010101" pitchFamily="2" charset="-122"/>
                <a:ea typeface="宋体" panose="02010600030101010101" pitchFamily="2" charset="-122"/>
              </a:rPr>
              <a:t>丰富的外挂组件模块 </a:t>
            </a:r>
          </a:p>
          <a:p>
            <a:pPr marL="514902" lvl="1" indent="-1439" defTabSz="828446">
              <a:buClr>
                <a:srgbClr val="0000FF"/>
              </a:buClr>
            </a:pPr>
            <a:r>
              <a:rPr lang="zh-CN" altLang="en-US" sz="2537" b="0" dirty="0">
                <a:solidFill>
                  <a:prstClr val="black"/>
                </a:solidFill>
                <a:latin typeface="宋体" panose="02010600030101010101" pitchFamily="2" charset="-122"/>
                <a:ea typeface="宋体" panose="02010600030101010101" pitchFamily="2" charset="-122"/>
              </a:rPr>
              <a:t> 基本外挂组件模块</a:t>
            </a:r>
          </a:p>
          <a:p>
            <a:pPr marL="514902" lvl="1" indent="-1439" defTabSz="828446">
              <a:buClr>
                <a:srgbClr val="0000FF"/>
              </a:buClr>
              <a:buNone/>
            </a:pPr>
            <a:r>
              <a:rPr lang="zh-CN" altLang="en-US" sz="2537" b="0" dirty="0">
                <a:solidFill>
                  <a:prstClr val="black"/>
                </a:solidFill>
                <a:latin typeface="宋体" panose="02010600030101010101" pitchFamily="2" charset="-122"/>
                <a:ea typeface="宋体" panose="02010600030101010101" pitchFamily="2" charset="-122"/>
              </a:rPr>
              <a:t>各种设备驱动（字符型</a:t>
            </a:r>
            <a:r>
              <a:rPr lang="en-US" altLang="zh-CN" sz="2537" b="0" dirty="0">
                <a:solidFill>
                  <a:prstClr val="black"/>
                </a:solidFill>
                <a:latin typeface="宋体" panose="02010600030101010101" pitchFamily="2" charset="-122"/>
                <a:ea typeface="宋体" panose="02010600030101010101" pitchFamily="2" charset="-122"/>
              </a:rPr>
              <a:t>/</a:t>
            </a:r>
            <a:r>
              <a:rPr lang="zh-CN" altLang="en-US" sz="2537" b="0" dirty="0">
                <a:solidFill>
                  <a:prstClr val="black"/>
                </a:solidFill>
                <a:latin typeface="宋体" panose="02010600030101010101" pitchFamily="2" charset="-122"/>
                <a:ea typeface="宋体" panose="02010600030101010101" pitchFamily="2" charset="-122"/>
              </a:rPr>
              <a:t>块型设备，同步</a:t>
            </a:r>
            <a:r>
              <a:rPr lang="en-US" altLang="zh-CN" sz="2537" b="0" dirty="0">
                <a:solidFill>
                  <a:prstClr val="black"/>
                </a:solidFill>
                <a:latin typeface="宋体" panose="02010600030101010101" pitchFamily="2" charset="-122"/>
                <a:ea typeface="宋体" panose="02010600030101010101" pitchFamily="2" charset="-122"/>
              </a:rPr>
              <a:t>/</a:t>
            </a:r>
            <a:r>
              <a:rPr lang="zh-CN" altLang="en-US" sz="2537" b="0" dirty="0">
                <a:solidFill>
                  <a:prstClr val="black"/>
                </a:solidFill>
                <a:latin typeface="宋体" panose="02010600030101010101" pitchFamily="2" charset="-122"/>
                <a:ea typeface="宋体" panose="02010600030101010101" pitchFamily="2" charset="-122"/>
              </a:rPr>
              <a:t>异步设备）、文件系统（如</a:t>
            </a:r>
            <a:r>
              <a:rPr lang="en-US" altLang="zh-CN" sz="2537" b="0" dirty="0" err="1">
                <a:solidFill>
                  <a:prstClr val="black"/>
                </a:solidFill>
                <a:latin typeface="宋体" panose="02010600030101010101" pitchFamily="2" charset="-122"/>
                <a:ea typeface="宋体" panose="02010600030101010101" pitchFamily="2" charset="-122"/>
              </a:rPr>
              <a:t>DosFs</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err="1">
                <a:solidFill>
                  <a:prstClr val="black"/>
                </a:solidFill>
                <a:latin typeface="宋体" panose="02010600030101010101" pitchFamily="2" charset="-122"/>
                <a:ea typeface="宋体" panose="02010600030101010101" pitchFamily="2" charset="-122"/>
              </a:rPr>
              <a:t>RawFs</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err="1">
                <a:solidFill>
                  <a:prstClr val="black"/>
                </a:solidFill>
                <a:latin typeface="宋体" panose="02010600030101010101" pitchFamily="2" charset="-122"/>
                <a:ea typeface="宋体" panose="02010600030101010101" pitchFamily="2" charset="-122"/>
              </a:rPr>
              <a:t>TapeFs</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err="1">
                <a:solidFill>
                  <a:prstClr val="black"/>
                </a:solidFill>
                <a:latin typeface="宋体" panose="02010600030101010101" pitchFamily="2" charset="-122"/>
                <a:ea typeface="宋体" panose="02010600030101010101" pitchFamily="2" charset="-122"/>
              </a:rPr>
              <a:t>CdromFs</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a:solidFill>
                  <a:prstClr val="black"/>
                </a:solidFill>
                <a:latin typeface="宋体" panose="02010600030101010101" pitchFamily="2" charset="-122"/>
                <a:ea typeface="宋体" panose="02010600030101010101" pitchFamily="2" charset="-122"/>
              </a:rPr>
              <a:t>TSFS</a:t>
            </a:r>
            <a:r>
              <a:rPr lang="zh-CN" altLang="en-US" sz="2537" b="0" dirty="0">
                <a:solidFill>
                  <a:prstClr val="black"/>
                </a:solidFill>
                <a:latin typeface="宋体" panose="02010600030101010101" pitchFamily="2" charset="-122"/>
                <a:ea typeface="宋体" panose="02010600030101010101" pitchFamily="2" charset="-122"/>
              </a:rPr>
              <a:t>等）、网络协议栈、以及</a:t>
            </a:r>
            <a:r>
              <a:rPr lang="en-US" altLang="zh-CN" sz="2537" b="0" dirty="0">
                <a:solidFill>
                  <a:prstClr val="black"/>
                </a:solidFill>
                <a:latin typeface="宋体" panose="02010600030101010101" pitchFamily="2" charset="-122"/>
                <a:ea typeface="宋体" panose="02010600030101010101" pitchFamily="2" charset="-122"/>
              </a:rPr>
              <a:t>POSIX1003.1b</a:t>
            </a:r>
            <a:r>
              <a:rPr lang="zh-CN" altLang="en-US" sz="2537" b="0" dirty="0">
                <a:solidFill>
                  <a:prstClr val="black"/>
                </a:solidFill>
                <a:latin typeface="宋体" panose="02010600030101010101" pitchFamily="2" charset="-122"/>
                <a:ea typeface="宋体" panose="02010600030101010101" pitchFamily="2" charset="-122"/>
              </a:rPr>
              <a:t>标准和</a:t>
            </a:r>
            <a:r>
              <a:rPr lang="en-US" altLang="zh-CN" sz="2537" b="0" dirty="0">
                <a:solidFill>
                  <a:prstClr val="black"/>
                </a:solidFill>
                <a:latin typeface="宋体" panose="02010600030101010101" pitchFamily="2" charset="-122"/>
                <a:ea typeface="宋体" panose="02010600030101010101" pitchFamily="2" charset="-122"/>
              </a:rPr>
              <a:t>ANSI C</a:t>
            </a:r>
            <a:r>
              <a:rPr lang="zh-CN" altLang="en-US" sz="2537" b="0" dirty="0">
                <a:solidFill>
                  <a:prstClr val="black"/>
                </a:solidFill>
                <a:latin typeface="宋体" panose="02010600030101010101" pitchFamily="2" charset="-122"/>
                <a:ea typeface="宋体" panose="02010600030101010101" pitchFamily="2" charset="-122"/>
              </a:rPr>
              <a:t>等兼容组件模块 </a:t>
            </a:r>
          </a:p>
          <a:p>
            <a:pPr marL="514902" lvl="1" indent="-1439" defTabSz="828446">
              <a:buClr>
                <a:srgbClr val="0000FF"/>
              </a:buClr>
            </a:pPr>
            <a:r>
              <a:rPr lang="zh-CN" altLang="en-US" sz="2537" b="0" dirty="0">
                <a:solidFill>
                  <a:prstClr val="black"/>
                </a:solidFill>
                <a:latin typeface="宋体" panose="02010600030101010101" pitchFamily="2" charset="-122"/>
                <a:ea typeface="宋体" panose="02010600030101010101" pitchFamily="2" charset="-122"/>
              </a:rPr>
              <a:t> 附加组件模块</a:t>
            </a:r>
          </a:p>
          <a:p>
            <a:pPr marL="514902" lvl="1" indent="-1439" defTabSz="828446">
              <a:buClr>
                <a:srgbClr val="0000FF"/>
              </a:buClr>
              <a:buNone/>
            </a:pPr>
            <a:r>
              <a:rPr lang="zh-CN" altLang="en-US" sz="2537" b="0" dirty="0">
                <a:solidFill>
                  <a:prstClr val="black"/>
                </a:solidFill>
                <a:latin typeface="宋体" panose="02010600030101010101" pitchFamily="2" charset="-122"/>
                <a:ea typeface="宋体" panose="02010600030101010101" pitchFamily="2" charset="-122"/>
              </a:rPr>
              <a:t>如</a:t>
            </a:r>
            <a:r>
              <a:rPr lang="en-US" altLang="zh-CN" sz="2537" b="0" dirty="0">
                <a:solidFill>
                  <a:prstClr val="black"/>
                </a:solidFill>
                <a:latin typeface="宋体" panose="02010600030101010101" pitchFamily="2" charset="-122"/>
                <a:ea typeface="宋体" panose="02010600030101010101" pitchFamily="2" charset="-122"/>
              </a:rPr>
              <a:t>Flash</a:t>
            </a:r>
            <a:r>
              <a:rPr lang="zh-CN" altLang="en-US" sz="2537" b="0" dirty="0">
                <a:solidFill>
                  <a:prstClr val="black"/>
                </a:solidFill>
                <a:latin typeface="宋体" panose="02010600030101010101" pitchFamily="2" charset="-122"/>
                <a:ea typeface="宋体" panose="02010600030101010101" pitchFamily="2" charset="-122"/>
              </a:rPr>
              <a:t>文件系统、图形界面管理等 </a:t>
            </a:r>
          </a:p>
        </p:txBody>
      </p:sp>
    </p:spTree>
    <p:extLst>
      <p:ext uri="{BB962C8B-B14F-4D97-AF65-F5344CB8AC3E}">
        <p14:creationId xmlns:p14="http://schemas.microsoft.com/office/powerpoint/2010/main" val="30177704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 </a:t>
            </a:r>
            <a:r>
              <a:rPr lang="en-US" altLang="zh-CN" dirty="0">
                <a:solidFill>
                  <a:schemeClr val="tx1"/>
                </a:solidFill>
                <a:latin typeface="宋体" pitchFamily="2" charset="-122"/>
                <a:ea typeface="宋体" pitchFamily="2" charset="-122"/>
              </a:rPr>
              <a:t>3 </a:t>
            </a:r>
            <a:r>
              <a:rPr lang="en-US" altLang="zh-CN" dirty="0" err="1">
                <a:solidFill>
                  <a:schemeClr val="tx1"/>
                </a:solidFill>
                <a:latin typeface="宋体" pitchFamily="2" charset="-122"/>
                <a:ea typeface="宋体" pitchFamily="2" charset="-122"/>
              </a:rPr>
              <a:t>VxWorks</a:t>
            </a:r>
            <a:r>
              <a:rPr lang="en-US" altLang="zh-CN" dirty="0">
                <a:solidFill>
                  <a:schemeClr val="tx1"/>
                </a:solidFill>
                <a:latin typeface="宋体" pitchFamily="2" charset="-122"/>
                <a:ea typeface="宋体" pitchFamily="2" charset="-122"/>
              </a:rPr>
              <a:t> (Cont.)</a:t>
            </a:r>
            <a:endParaRPr lang="zh-CN" altLang="en-US"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253</a:t>
            </a:fld>
            <a:endParaRPr lang="zh-CN" altLang="en-US">
              <a:solidFill>
                <a:prstClr val="white"/>
              </a:solidFill>
              <a:cs typeface="Garamond"/>
            </a:endParaRPr>
          </a:p>
        </p:txBody>
      </p:sp>
      <p:sp>
        <p:nvSpPr>
          <p:cNvPr id="7" name="Rectangle 3"/>
          <p:cNvSpPr txBox="1">
            <a:spLocks noChangeArrowheads="1"/>
          </p:cNvSpPr>
          <p:nvPr/>
        </p:nvSpPr>
        <p:spPr bwMode="auto">
          <a:xfrm>
            <a:off x="2022624" y="1256614"/>
            <a:ext cx="7732510" cy="510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lnSpc>
                <a:spcPct val="120000"/>
              </a:lnSpc>
              <a:spcBef>
                <a:spcPct val="20000"/>
              </a:spcBef>
              <a:spcAft>
                <a:spcPct val="0"/>
              </a:spcAft>
              <a:buClr>
                <a:schemeClr val="folHlink"/>
              </a:buClr>
              <a:buSzPct val="60000"/>
              <a:buFont typeface="Wingdings" panose="05000000000000000000" pitchFamily="2" charset="2"/>
              <a:buChar char="n"/>
              <a:defRPr kumimoji="1" sz="4000" b="1" kern="1200">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hlink"/>
              </a:buClr>
              <a:buSzPct val="55000"/>
              <a:buFont typeface="Wingdings" panose="05000000000000000000" pitchFamily="2" charset="2"/>
              <a:buChar char="n"/>
              <a:defRPr kumimoji="1" sz="3600" b="1" kern="1200">
                <a:solidFill>
                  <a:schemeClr val="tx1"/>
                </a:solidFill>
                <a:latin typeface="+mn-lt"/>
                <a:ea typeface="+mn-ea"/>
                <a:cs typeface="+mn-cs"/>
              </a:defRPr>
            </a:lvl2pPr>
            <a:lvl3pPr marL="1143000" indent="-228600" algn="l" rtl="0" fontAlgn="base">
              <a:lnSpc>
                <a:spcPct val="120000"/>
              </a:lnSpc>
              <a:spcBef>
                <a:spcPct val="20000"/>
              </a:spcBef>
              <a:spcAft>
                <a:spcPct val="0"/>
              </a:spcAft>
              <a:buClr>
                <a:schemeClr val="accent1"/>
              </a:buClr>
              <a:buSzPct val="50000"/>
              <a:buFont typeface="Wingdings" panose="05000000000000000000" pitchFamily="2" charset="2"/>
              <a:buChar char="n"/>
              <a:defRPr kumimoji="1" sz="3200" b="1" kern="1200">
                <a:solidFill>
                  <a:schemeClr val="tx1"/>
                </a:solidFill>
                <a:latin typeface="+mn-lt"/>
                <a:ea typeface="+mn-ea"/>
                <a:cs typeface="+mn-cs"/>
              </a:defRPr>
            </a:lvl3pPr>
            <a:lvl4pPr marL="1600200" indent="-228600" algn="l" rtl="0" fontAlgn="base">
              <a:lnSpc>
                <a:spcPct val="120000"/>
              </a:lnSpc>
              <a:spcBef>
                <a:spcPct val="20000"/>
              </a:spcBef>
              <a:spcAft>
                <a:spcPct val="0"/>
              </a:spcAft>
              <a:buClr>
                <a:schemeClr val="accent2"/>
              </a:buClr>
              <a:buSzPct val="55000"/>
              <a:buFont typeface="Wingdings" panose="05000000000000000000" pitchFamily="2" charset="2"/>
              <a:buChar char="n"/>
              <a:defRPr kumimoji="1" sz="2800" b="1" kern="1200">
                <a:solidFill>
                  <a:schemeClr val="tx1"/>
                </a:solidFill>
                <a:latin typeface="+mn-lt"/>
                <a:ea typeface="+mn-ea"/>
                <a:cs typeface="+mn-cs"/>
              </a:defRPr>
            </a:lvl4pPr>
            <a:lvl5pPr marL="2057400" indent="-228600" algn="l" rtl="0" fontAlgn="base">
              <a:lnSpc>
                <a:spcPct val="120000"/>
              </a:lnSpc>
              <a:spcBef>
                <a:spcPct val="20000"/>
              </a:spcBef>
              <a:spcAft>
                <a:spcPct val="0"/>
              </a:spcAft>
              <a:buClr>
                <a:schemeClr val="tx2"/>
              </a:buClr>
              <a:buSzPct val="50000"/>
              <a:buFont typeface="Wingdings" panose="05000000000000000000" pitchFamily="2" charset="2"/>
              <a:buChar char="n"/>
              <a:defRPr kumimoji="1"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28446">
              <a:buClr>
                <a:srgbClr val="800080"/>
              </a:buClr>
            </a:pPr>
            <a:r>
              <a:rPr lang="en-US" altLang="zh-CN" sz="2537" b="0" dirty="0">
                <a:solidFill>
                  <a:prstClr val="black"/>
                </a:solidFill>
                <a:latin typeface="宋体" pitchFamily="2" charset="-122"/>
                <a:ea typeface="宋体" pitchFamily="2" charset="-122"/>
              </a:rPr>
              <a:t> (3) </a:t>
            </a:r>
            <a:r>
              <a:rPr lang="zh-CN" altLang="en-US" sz="2537" dirty="0">
                <a:solidFill>
                  <a:prstClr val="black"/>
                </a:solidFill>
                <a:latin typeface="宋体" pitchFamily="2" charset="-122"/>
                <a:ea typeface="宋体" pitchFamily="2" charset="-122"/>
              </a:rPr>
              <a:t>可裁减性 </a:t>
            </a:r>
          </a:p>
          <a:p>
            <a:pPr marL="514902" lvl="1" indent="-1439" defTabSz="828446">
              <a:buClr>
                <a:srgbClr val="0000FF"/>
              </a:buClr>
            </a:pPr>
            <a:r>
              <a:rPr lang="zh-CN" altLang="en-US" sz="2537" b="0" dirty="0">
                <a:solidFill>
                  <a:prstClr val="black"/>
                </a:solidFill>
                <a:latin typeface="宋体" pitchFamily="2" charset="-122"/>
                <a:ea typeface="宋体" pitchFamily="2" charset="-122"/>
              </a:rPr>
              <a:t> 粒度极小的配置裁减性能</a:t>
            </a:r>
          </a:p>
          <a:p>
            <a:pPr marL="1152059" lvl="2" indent="-207112" defTabSz="828446">
              <a:buClr>
                <a:srgbClr val="4F81BD"/>
              </a:buClr>
            </a:pPr>
            <a:r>
              <a:rPr lang="zh-CN" altLang="en-US" sz="2537" b="0" dirty="0">
                <a:solidFill>
                  <a:prstClr val="black"/>
                </a:solidFill>
                <a:latin typeface="宋体" pitchFamily="2" charset="-122"/>
                <a:ea typeface="宋体" pitchFamily="2" charset="-122"/>
              </a:rPr>
              <a:t>微内核结构，最简内核（只负责任务的管理与调度，称为纳核）只有</a:t>
            </a:r>
            <a:r>
              <a:rPr lang="en-US" altLang="zh-CN" sz="2537" b="0" dirty="0">
                <a:solidFill>
                  <a:prstClr val="black"/>
                </a:solidFill>
                <a:latin typeface="宋体" pitchFamily="2" charset="-122"/>
                <a:ea typeface="宋体" pitchFamily="2" charset="-122"/>
              </a:rPr>
              <a:t>8KB </a:t>
            </a:r>
          </a:p>
          <a:p>
            <a:pPr marL="1152059" lvl="2" indent="-207112" defTabSz="828446">
              <a:buClr>
                <a:srgbClr val="4F81BD"/>
              </a:buClr>
            </a:pPr>
            <a:r>
              <a:rPr lang="zh-CN" altLang="en-US" sz="2537" b="0" dirty="0">
                <a:solidFill>
                  <a:prstClr val="black"/>
                </a:solidFill>
                <a:latin typeface="宋体" pitchFamily="2" charset="-122"/>
                <a:ea typeface="宋体" pitchFamily="2" charset="-122"/>
              </a:rPr>
              <a:t>其它所有基本外挂组件和附加组件均为可选组件，并且这些组件本身也是可裁减的 </a:t>
            </a:r>
          </a:p>
          <a:p>
            <a:pPr marL="514902" lvl="1" indent="-1439" defTabSz="828446">
              <a:buClr>
                <a:srgbClr val="0000FF"/>
              </a:buClr>
            </a:pPr>
            <a:r>
              <a:rPr lang="zh-CN" altLang="en-US" sz="2537" b="0" dirty="0">
                <a:solidFill>
                  <a:prstClr val="black"/>
                </a:solidFill>
                <a:latin typeface="宋体" pitchFamily="2" charset="-122"/>
                <a:ea typeface="宋体" pitchFamily="2" charset="-122"/>
              </a:rPr>
              <a:t> 方便友好的配置裁减环境</a:t>
            </a:r>
          </a:p>
          <a:p>
            <a:pPr marL="1152059" lvl="2" indent="-207112" defTabSz="828446">
              <a:buClr>
                <a:srgbClr val="4F81BD"/>
              </a:buClr>
            </a:pPr>
            <a:r>
              <a:rPr lang="zh-CN" altLang="en-US" sz="2537" b="0" dirty="0">
                <a:solidFill>
                  <a:prstClr val="black"/>
                </a:solidFill>
                <a:latin typeface="宋体" pitchFamily="2" charset="-122"/>
                <a:ea typeface="宋体" pitchFamily="2" charset="-122"/>
              </a:rPr>
              <a:t>图形化</a:t>
            </a:r>
          </a:p>
          <a:p>
            <a:pPr marL="1152059" lvl="2" indent="-207112" defTabSz="828446">
              <a:buClr>
                <a:srgbClr val="4F81BD"/>
              </a:buClr>
            </a:pPr>
            <a:r>
              <a:rPr lang="zh-CN" altLang="en-US" sz="2537" b="0" dirty="0">
                <a:solidFill>
                  <a:prstClr val="black"/>
                </a:solidFill>
                <a:latin typeface="宋体" pitchFamily="2" charset="-122"/>
                <a:ea typeface="宋体" pitchFamily="2" charset="-122"/>
              </a:rPr>
              <a:t>自动裁减特性，自动分析功能</a:t>
            </a:r>
          </a:p>
        </p:txBody>
      </p:sp>
    </p:spTree>
    <p:extLst>
      <p:ext uri="{BB962C8B-B14F-4D97-AF65-F5344CB8AC3E}">
        <p14:creationId xmlns:p14="http://schemas.microsoft.com/office/powerpoint/2010/main" val="420606862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 </a:t>
            </a:r>
            <a:r>
              <a:rPr lang="en-US" altLang="zh-CN" dirty="0">
                <a:solidFill>
                  <a:schemeClr val="tx1"/>
                </a:solidFill>
                <a:latin typeface="宋体" pitchFamily="2" charset="-122"/>
                <a:ea typeface="宋体" pitchFamily="2" charset="-122"/>
              </a:rPr>
              <a:t>3 </a:t>
            </a:r>
            <a:r>
              <a:rPr lang="en-US" altLang="zh-CN" dirty="0" err="1">
                <a:solidFill>
                  <a:schemeClr val="tx1"/>
                </a:solidFill>
                <a:latin typeface="宋体" pitchFamily="2" charset="-122"/>
                <a:ea typeface="宋体" pitchFamily="2" charset="-122"/>
              </a:rPr>
              <a:t>VxWorks</a:t>
            </a:r>
            <a:r>
              <a:rPr lang="en-US" altLang="zh-CN" dirty="0">
                <a:solidFill>
                  <a:schemeClr val="tx1"/>
                </a:solidFill>
                <a:latin typeface="宋体" pitchFamily="2" charset="-122"/>
                <a:ea typeface="宋体" pitchFamily="2" charset="-122"/>
              </a:rPr>
              <a:t> (Cont.)</a:t>
            </a:r>
            <a:endParaRPr lang="zh-CN" altLang="en-US"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254</a:t>
            </a:fld>
            <a:endParaRPr lang="zh-CN" altLang="en-US">
              <a:solidFill>
                <a:prstClr val="white"/>
              </a:solidFill>
              <a:cs typeface="Garamond"/>
            </a:endParaRPr>
          </a:p>
        </p:txBody>
      </p:sp>
      <p:sp>
        <p:nvSpPr>
          <p:cNvPr id="7" name="Rectangle 3"/>
          <p:cNvSpPr txBox="1">
            <a:spLocks noChangeArrowheads="1"/>
          </p:cNvSpPr>
          <p:nvPr/>
        </p:nvSpPr>
        <p:spPr bwMode="auto">
          <a:xfrm>
            <a:off x="2091664" y="1633953"/>
            <a:ext cx="7732510" cy="3709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lnSpc>
                <a:spcPct val="120000"/>
              </a:lnSpc>
              <a:spcBef>
                <a:spcPct val="20000"/>
              </a:spcBef>
              <a:spcAft>
                <a:spcPct val="0"/>
              </a:spcAft>
              <a:buClr>
                <a:schemeClr val="folHlink"/>
              </a:buClr>
              <a:buSzPct val="60000"/>
              <a:buFont typeface="Wingdings" panose="05000000000000000000" pitchFamily="2" charset="2"/>
              <a:buChar char="n"/>
              <a:defRPr kumimoji="1" sz="4000" b="1" kern="1200">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hlink"/>
              </a:buClr>
              <a:buSzPct val="55000"/>
              <a:buFont typeface="Wingdings" panose="05000000000000000000" pitchFamily="2" charset="2"/>
              <a:buChar char="n"/>
              <a:defRPr kumimoji="1" sz="3600" b="1" kern="1200">
                <a:solidFill>
                  <a:schemeClr val="tx1"/>
                </a:solidFill>
                <a:latin typeface="+mn-lt"/>
                <a:ea typeface="+mn-ea"/>
                <a:cs typeface="+mn-cs"/>
              </a:defRPr>
            </a:lvl2pPr>
            <a:lvl3pPr marL="1143000" indent="-228600" algn="l" rtl="0" fontAlgn="base">
              <a:lnSpc>
                <a:spcPct val="120000"/>
              </a:lnSpc>
              <a:spcBef>
                <a:spcPct val="20000"/>
              </a:spcBef>
              <a:spcAft>
                <a:spcPct val="0"/>
              </a:spcAft>
              <a:buClr>
                <a:schemeClr val="accent1"/>
              </a:buClr>
              <a:buSzPct val="50000"/>
              <a:buFont typeface="Wingdings" panose="05000000000000000000" pitchFamily="2" charset="2"/>
              <a:buChar char="n"/>
              <a:defRPr kumimoji="1" sz="3200" b="1" kern="1200">
                <a:solidFill>
                  <a:schemeClr val="tx1"/>
                </a:solidFill>
                <a:latin typeface="+mn-lt"/>
                <a:ea typeface="+mn-ea"/>
                <a:cs typeface="+mn-cs"/>
              </a:defRPr>
            </a:lvl3pPr>
            <a:lvl4pPr marL="1600200" indent="-228600" algn="l" rtl="0" fontAlgn="base">
              <a:lnSpc>
                <a:spcPct val="120000"/>
              </a:lnSpc>
              <a:spcBef>
                <a:spcPct val="20000"/>
              </a:spcBef>
              <a:spcAft>
                <a:spcPct val="0"/>
              </a:spcAft>
              <a:buClr>
                <a:schemeClr val="accent2"/>
              </a:buClr>
              <a:buSzPct val="55000"/>
              <a:buFont typeface="Wingdings" panose="05000000000000000000" pitchFamily="2" charset="2"/>
              <a:buChar char="n"/>
              <a:defRPr kumimoji="1" sz="2800" b="1" kern="1200">
                <a:solidFill>
                  <a:schemeClr val="tx1"/>
                </a:solidFill>
                <a:latin typeface="+mn-lt"/>
                <a:ea typeface="+mn-ea"/>
                <a:cs typeface="+mn-cs"/>
              </a:defRPr>
            </a:lvl4pPr>
            <a:lvl5pPr marL="2057400" indent="-228600" algn="l" rtl="0" fontAlgn="base">
              <a:lnSpc>
                <a:spcPct val="120000"/>
              </a:lnSpc>
              <a:spcBef>
                <a:spcPct val="20000"/>
              </a:spcBef>
              <a:spcAft>
                <a:spcPct val="0"/>
              </a:spcAft>
              <a:buClr>
                <a:schemeClr val="tx2"/>
              </a:buClr>
              <a:buSzPct val="50000"/>
              <a:buFont typeface="Wingdings" panose="05000000000000000000" pitchFamily="2" charset="2"/>
              <a:buChar char="n"/>
              <a:defRPr kumimoji="1"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28446">
              <a:buClr>
                <a:srgbClr val="800080"/>
              </a:buClr>
            </a:pPr>
            <a:r>
              <a:rPr lang="en-US" altLang="zh-CN" sz="2537" dirty="0">
                <a:solidFill>
                  <a:prstClr val="black"/>
                </a:solidFill>
                <a:latin typeface="宋体" panose="02010600030101010101" pitchFamily="2" charset="-122"/>
                <a:ea typeface="宋体" panose="02010600030101010101" pitchFamily="2" charset="-122"/>
              </a:rPr>
              <a:t> </a:t>
            </a:r>
            <a:r>
              <a:rPr lang="en-US" altLang="zh-CN" sz="2537" b="0" dirty="0">
                <a:solidFill>
                  <a:prstClr val="black"/>
                </a:solidFill>
                <a:latin typeface="宋体" panose="02010600030101010101" pitchFamily="2" charset="-122"/>
                <a:ea typeface="宋体" panose="02010600030101010101" pitchFamily="2" charset="-122"/>
              </a:rPr>
              <a:t>(4) </a:t>
            </a:r>
            <a:r>
              <a:rPr lang="zh-CN" altLang="en-US" sz="2537" b="0" dirty="0">
                <a:solidFill>
                  <a:prstClr val="black"/>
                </a:solidFill>
                <a:latin typeface="宋体" panose="02010600030101010101" pitchFamily="2" charset="-122"/>
                <a:ea typeface="宋体" panose="02010600030101010101" pitchFamily="2" charset="-122"/>
              </a:rPr>
              <a:t>对多种硬件平台的可移植性 </a:t>
            </a:r>
          </a:p>
          <a:p>
            <a:pPr marL="514902" lvl="1" indent="-1439" defTabSz="828446">
              <a:buClr>
                <a:srgbClr val="0000FF"/>
              </a:buClr>
            </a:pPr>
            <a:r>
              <a:rPr lang="zh-CN" altLang="en-US" sz="2537" b="0" dirty="0">
                <a:solidFill>
                  <a:prstClr val="black"/>
                </a:solidFill>
                <a:latin typeface="宋体" panose="02010600030101010101" pitchFamily="2" charset="-122"/>
                <a:ea typeface="宋体" panose="02010600030101010101" pitchFamily="2" charset="-122"/>
              </a:rPr>
              <a:t> 支持</a:t>
            </a:r>
            <a:r>
              <a:rPr lang="en-US" altLang="zh-CN" sz="2537" b="0" dirty="0">
                <a:solidFill>
                  <a:prstClr val="black"/>
                </a:solidFill>
                <a:latin typeface="宋体" panose="02010600030101010101" pitchFamily="2" charset="-122"/>
                <a:ea typeface="宋体" panose="02010600030101010101" pitchFamily="2" charset="-122"/>
              </a:rPr>
              <a:t>ARM</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a:solidFill>
                  <a:prstClr val="black"/>
                </a:solidFill>
                <a:latin typeface="宋体" panose="02010600030101010101" pitchFamily="2" charset="-122"/>
                <a:ea typeface="宋体" panose="02010600030101010101" pitchFamily="2" charset="-122"/>
              </a:rPr>
              <a:t>PowerPC</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a:solidFill>
                  <a:prstClr val="black"/>
                </a:solidFill>
                <a:latin typeface="宋体" panose="02010600030101010101" pitchFamily="2" charset="-122"/>
                <a:ea typeface="宋体" panose="02010600030101010101" pitchFamily="2" charset="-122"/>
              </a:rPr>
              <a:t>68K</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a:solidFill>
                  <a:prstClr val="black"/>
                </a:solidFill>
                <a:latin typeface="宋体" panose="02010600030101010101" pitchFamily="2" charset="-122"/>
                <a:ea typeface="宋体" panose="02010600030101010101" pitchFamily="2" charset="-122"/>
              </a:rPr>
              <a:t>CPU32</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a:solidFill>
                  <a:prstClr val="black"/>
                </a:solidFill>
                <a:latin typeface="宋体" panose="02010600030101010101" pitchFamily="2" charset="-122"/>
                <a:ea typeface="宋体" panose="02010600030101010101" pitchFamily="2" charset="-122"/>
              </a:rPr>
              <a:t>SPARC</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a:solidFill>
                  <a:prstClr val="black"/>
                </a:solidFill>
                <a:latin typeface="宋体" panose="02010600030101010101" pitchFamily="2" charset="-122"/>
                <a:ea typeface="宋体" panose="02010600030101010101" pitchFamily="2" charset="-122"/>
              </a:rPr>
              <a:t>i960</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a:solidFill>
                  <a:prstClr val="black"/>
                </a:solidFill>
                <a:latin typeface="宋体" panose="02010600030101010101" pitchFamily="2" charset="-122"/>
                <a:ea typeface="宋体" panose="02010600030101010101" pitchFamily="2" charset="-122"/>
              </a:rPr>
              <a:t>X86</a:t>
            </a:r>
            <a:r>
              <a:rPr lang="zh-CN" altLang="en-US" sz="2537" b="0" dirty="0">
                <a:solidFill>
                  <a:prstClr val="black"/>
                </a:solidFill>
                <a:latin typeface="宋体" panose="02010600030101010101" pitchFamily="2" charset="-122"/>
                <a:ea typeface="宋体" panose="02010600030101010101" pitchFamily="2" charset="-122"/>
              </a:rPr>
              <a:t>、</a:t>
            </a:r>
            <a:r>
              <a:rPr lang="en-US" altLang="zh-CN" sz="2537" b="0" dirty="0">
                <a:solidFill>
                  <a:prstClr val="black"/>
                </a:solidFill>
                <a:latin typeface="宋体" panose="02010600030101010101" pitchFamily="2" charset="-122"/>
                <a:ea typeface="宋体" panose="02010600030101010101" pitchFamily="2" charset="-122"/>
              </a:rPr>
              <a:t>MIPS</a:t>
            </a:r>
            <a:r>
              <a:rPr lang="zh-CN" altLang="en-US" sz="2537" b="0" dirty="0">
                <a:solidFill>
                  <a:prstClr val="black"/>
                </a:solidFill>
                <a:latin typeface="宋体" panose="02010600030101010101" pitchFamily="2" charset="-122"/>
                <a:ea typeface="宋体" panose="02010600030101010101" pitchFamily="2" charset="-122"/>
              </a:rPr>
              <a:t>等众多嵌入式处理器，并提供相应的</a:t>
            </a:r>
            <a:r>
              <a:rPr lang="en-US" altLang="zh-CN" sz="2537" b="0" dirty="0">
                <a:solidFill>
                  <a:prstClr val="black"/>
                </a:solidFill>
                <a:latin typeface="宋体" panose="02010600030101010101" pitchFamily="2" charset="-122"/>
                <a:ea typeface="宋体" panose="02010600030101010101" pitchFamily="2" charset="-122"/>
              </a:rPr>
              <a:t>BSP</a:t>
            </a:r>
            <a:r>
              <a:rPr lang="zh-CN" altLang="en-US" sz="2537" b="0" dirty="0">
                <a:solidFill>
                  <a:prstClr val="black"/>
                </a:solidFill>
                <a:latin typeface="宋体" panose="02010600030101010101" pitchFamily="2" charset="-122"/>
                <a:ea typeface="宋体" panose="02010600030101010101" pitchFamily="2" charset="-122"/>
              </a:rPr>
              <a:t>模板 </a:t>
            </a:r>
          </a:p>
          <a:p>
            <a:pPr marL="514902" lvl="1" indent="-1439" defTabSz="828446">
              <a:buClr>
                <a:srgbClr val="0000FF"/>
              </a:buClr>
            </a:pPr>
            <a:r>
              <a:rPr lang="zh-CN" altLang="en-US" sz="2537" b="0" dirty="0">
                <a:solidFill>
                  <a:prstClr val="black"/>
                </a:solidFill>
                <a:latin typeface="宋体" panose="02010600030101010101" pitchFamily="2" charset="-122"/>
                <a:ea typeface="宋体" panose="02010600030101010101" pitchFamily="2" charset="-122"/>
              </a:rPr>
              <a:t> 提供了数量众多的串口、并口、网口、存储卡控制器、实时时钟等外围硬件设备的驱动程序 </a:t>
            </a:r>
          </a:p>
        </p:txBody>
      </p:sp>
    </p:spTree>
    <p:extLst>
      <p:ext uri="{BB962C8B-B14F-4D97-AF65-F5344CB8AC3E}">
        <p14:creationId xmlns:p14="http://schemas.microsoft.com/office/powerpoint/2010/main" val="337660781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 </a:t>
            </a:r>
            <a:r>
              <a:rPr lang="en-US" altLang="zh-CN" dirty="0">
                <a:solidFill>
                  <a:schemeClr val="tx1"/>
                </a:solidFill>
                <a:latin typeface="宋体" pitchFamily="2" charset="-122"/>
                <a:ea typeface="宋体" pitchFamily="2" charset="-122"/>
              </a:rPr>
              <a:t>3 </a:t>
            </a:r>
            <a:r>
              <a:rPr lang="en-US" altLang="zh-CN" dirty="0" err="1">
                <a:solidFill>
                  <a:schemeClr val="tx1"/>
                </a:solidFill>
                <a:latin typeface="宋体" pitchFamily="2" charset="-122"/>
                <a:ea typeface="宋体" pitchFamily="2" charset="-122"/>
              </a:rPr>
              <a:t>VxWorks</a:t>
            </a:r>
            <a:r>
              <a:rPr lang="en-US" altLang="zh-CN" dirty="0">
                <a:solidFill>
                  <a:schemeClr val="tx1"/>
                </a:solidFill>
                <a:latin typeface="宋体" pitchFamily="2" charset="-122"/>
                <a:ea typeface="宋体" pitchFamily="2" charset="-122"/>
              </a:rPr>
              <a:t> (Cont.)</a:t>
            </a:r>
            <a:endParaRPr lang="zh-CN" altLang="en-US"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255</a:t>
            </a:fld>
            <a:endParaRPr lang="zh-CN" altLang="en-US">
              <a:solidFill>
                <a:prstClr val="white"/>
              </a:solidFill>
              <a:cs typeface="Garamond"/>
            </a:endParaRPr>
          </a:p>
        </p:txBody>
      </p:sp>
      <p:sp>
        <p:nvSpPr>
          <p:cNvPr id="7" name="Rectangle 3"/>
          <p:cNvSpPr txBox="1">
            <a:spLocks noChangeArrowheads="1"/>
          </p:cNvSpPr>
          <p:nvPr/>
        </p:nvSpPr>
        <p:spPr bwMode="auto">
          <a:xfrm>
            <a:off x="1884544" y="1247684"/>
            <a:ext cx="7939631" cy="510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lnSpc>
                <a:spcPct val="120000"/>
              </a:lnSpc>
              <a:spcBef>
                <a:spcPct val="20000"/>
              </a:spcBef>
              <a:spcAft>
                <a:spcPct val="0"/>
              </a:spcAft>
              <a:buClr>
                <a:schemeClr val="folHlink"/>
              </a:buClr>
              <a:buSzPct val="60000"/>
              <a:buFont typeface="Wingdings" panose="05000000000000000000" pitchFamily="2" charset="2"/>
              <a:buChar char="n"/>
              <a:defRPr kumimoji="1" sz="4000" b="1" kern="1200">
                <a:solidFill>
                  <a:schemeClr val="tx1"/>
                </a:solidFill>
                <a:latin typeface="+mn-lt"/>
                <a:ea typeface="+mn-ea"/>
                <a:cs typeface="+mn-cs"/>
              </a:defRPr>
            </a:lvl1pPr>
            <a:lvl2pPr marL="742950" indent="-285750" algn="l" rtl="0" fontAlgn="base">
              <a:lnSpc>
                <a:spcPct val="120000"/>
              </a:lnSpc>
              <a:spcBef>
                <a:spcPct val="20000"/>
              </a:spcBef>
              <a:spcAft>
                <a:spcPct val="0"/>
              </a:spcAft>
              <a:buClr>
                <a:schemeClr val="hlink"/>
              </a:buClr>
              <a:buSzPct val="55000"/>
              <a:buFont typeface="Wingdings" panose="05000000000000000000" pitchFamily="2" charset="2"/>
              <a:buChar char="n"/>
              <a:defRPr kumimoji="1" sz="3600" b="1" kern="1200">
                <a:solidFill>
                  <a:schemeClr val="tx1"/>
                </a:solidFill>
                <a:latin typeface="+mn-lt"/>
                <a:ea typeface="+mn-ea"/>
                <a:cs typeface="+mn-cs"/>
              </a:defRPr>
            </a:lvl2pPr>
            <a:lvl3pPr marL="1143000" indent="-228600" algn="l" rtl="0" fontAlgn="base">
              <a:lnSpc>
                <a:spcPct val="120000"/>
              </a:lnSpc>
              <a:spcBef>
                <a:spcPct val="20000"/>
              </a:spcBef>
              <a:spcAft>
                <a:spcPct val="0"/>
              </a:spcAft>
              <a:buClr>
                <a:schemeClr val="accent1"/>
              </a:buClr>
              <a:buSzPct val="50000"/>
              <a:buFont typeface="Wingdings" panose="05000000000000000000" pitchFamily="2" charset="2"/>
              <a:buChar char="n"/>
              <a:defRPr kumimoji="1" sz="3200" b="1" kern="1200">
                <a:solidFill>
                  <a:schemeClr val="tx1"/>
                </a:solidFill>
                <a:latin typeface="+mn-lt"/>
                <a:ea typeface="+mn-ea"/>
                <a:cs typeface="+mn-cs"/>
              </a:defRPr>
            </a:lvl3pPr>
            <a:lvl4pPr marL="1600200" indent="-228600" algn="l" rtl="0" fontAlgn="base">
              <a:lnSpc>
                <a:spcPct val="120000"/>
              </a:lnSpc>
              <a:spcBef>
                <a:spcPct val="20000"/>
              </a:spcBef>
              <a:spcAft>
                <a:spcPct val="0"/>
              </a:spcAft>
              <a:buClr>
                <a:schemeClr val="accent2"/>
              </a:buClr>
              <a:buSzPct val="55000"/>
              <a:buFont typeface="Wingdings" panose="05000000000000000000" pitchFamily="2" charset="2"/>
              <a:buChar char="n"/>
              <a:defRPr kumimoji="1" sz="2800" b="1" kern="1200">
                <a:solidFill>
                  <a:schemeClr val="tx1"/>
                </a:solidFill>
                <a:latin typeface="+mn-lt"/>
                <a:ea typeface="+mn-ea"/>
                <a:cs typeface="+mn-cs"/>
              </a:defRPr>
            </a:lvl4pPr>
            <a:lvl5pPr marL="2057400" indent="-228600" algn="l" rtl="0" fontAlgn="base">
              <a:lnSpc>
                <a:spcPct val="120000"/>
              </a:lnSpc>
              <a:spcBef>
                <a:spcPct val="20000"/>
              </a:spcBef>
              <a:spcAft>
                <a:spcPct val="0"/>
              </a:spcAft>
              <a:buClr>
                <a:schemeClr val="tx2"/>
              </a:buClr>
              <a:buSzPct val="50000"/>
              <a:buFont typeface="Wingdings" panose="05000000000000000000" pitchFamily="2" charset="2"/>
              <a:buChar char="n"/>
              <a:defRPr kumimoji="1"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28446">
              <a:lnSpc>
                <a:spcPct val="100000"/>
              </a:lnSpc>
              <a:buClr>
                <a:srgbClr val="800080"/>
              </a:buClr>
            </a:pPr>
            <a:r>
              <a:rPr lang="en-US" altLang="zh-CN" sz="2174" dirty="0">
                <a:solidFill>
                  <a:prstClr val="black"/>
                </a:solidFill>
                <a:latin typeface="宋体" panose="02010600030101010101" pitchFamily="2" charset="-122"/>
                <a:ea typeface="宋体" panose="02010600030101010101" pitchFamily="2" charset="-122"/>
              </a:rPr>
              <a:t> </a:t>
            </a:r>
            <a:r>
              <a:rPr lang="en-US" altLang="zh-CN" sz="2174" b="0" dirty="0">
                <a:solidFill>
                  <a:prstClr val="black"/>
                </a:solidFill>
                <a:latin typeface="宋体" panose="02010600030101010101" pitchFamily="2" charset="-122"/>
                <a:ea typeface="宋体" panose="02010600030101010101" pitchFamily="2" charset="-122"/>
              </a:rPr>
              <a:t>(5) </a:t>
            </a:r>
            <a:r>
              <a:rPr lang="zh-CN" altLang="en-US" sz="2174" b="0" dirty="0">
                <a:solidFill>
                  <a:prstClr val="black"/>
                </a:solidFill>
                <a:latin typeface="宋体" panose="02010600030101010101" pitchFamily="2" charset="-122"/>
                <a:ea typeface="宋体" panose="02010600030101010101" pitchFamily="2" charset="-122"/>
              </a:rPr>
              <a:t>友好、开放的集成开发环境 </a:t>
            </a:r>
          </a:p>
          <a:p>
            <a:pPr marL="514902" lvl="1" indent="-1439" defTabSz="828446">
              <a:lnSpc>
                <a:spcPct val="100000"/>
              </a:lnSpc>
              <a:buClr>
                <a:srgbClr val="0000FF"/>
              </a:buClr>
            </a:pPr>
            <a:r>
              <a:rPr lang="zh-CN" altLang="en-US" sz="2174" b="0" dirty="0">
                <a:solidFill>
                  <a:prstClr val="black"/>
                </a:solidFill>
                <a:latin typeface="宋体" panose="02010600030101010101" pitchFamily="2" charset="-122"/>
                <a:ea typeface="宋体" panose="02010600030101010101" pitchFamily="2" charset="-122"/>
              </a:rPr>
              <a:t> </a:t>
            </a:r>
            <a:r>
              <a:rPr lang="en-US" altLang="zh-CN" sz="2174" b="0" dirty="0">
                <a:solidFill>
                  <a:prstClr val="black"/>
                </a:solidFill>
                <a:latin typeface="宋体" panose="02010600030101010101" pitchFamily="2" charset="-122"/>
                <a:ea typeface="宋体" panose="02010600030101010101" pitchFamily="2" charset="-122"/>
              </a:rPr>
              <a:t>Tornado</a:t>
            </a:r>
            <a:r>
              <a:rPr lang="zh-CN" altLang="en-US" sz="2174" b="0" dirty="0">
                <a:solidFill>
                  <a:prstClr val="black"/>
                </a:solidFill>
                <a:latin typeface="宋体" panose="02010600030101010101" pitchFamily="2" charset="-122"/>
                <a:ea typeface="宋体" panose="02010600030101010101" pitchFamily="2" charset="-122"/>
              </a:rPr>
              <a:t>的可视化图形操作界面，可运行在多种主机硬件平台和操作系统上</a:t>
            </a:r>
          </a:p>
          <a:p>
            <a:pPr marL="949262" lvl="2" indent="-4315" defTabSz="828446">
              <a:lnSpc>
                <a:spcPct val="100000"/>
              </a:lnSpc>
              <a:buClr>
                <a:srgbClr val="4F81BD"/>
              </a:buClr>
            </a:pPr>
            <a:r>
              <a:rPr lang="zh-CN" altLang="en-US" sz="2174" b="0" dirty="0">
                <a:solidFill>
                  <a:prstClr val="black"/>
                </a:solidFill>
                <a:latin typeface="宋体" panose="02010600030101010101" pitchFamily="2" charset="-122"/>
                <a:ea typeface="宋体" panose="02010600030101010101" pitchFamily="2" charset="-122"/>
              </a:rPr>
              <a:t>支持的主机硬件平台：</a:t>
            </a:r>
            <a:r>
              <a:rPr lang="en-US" altLang="zh-CN" sz="2174" b="0" dirty="0">
                <a:solidFill>
                  <a:prstClr val="black"/>
                </a:solidFill>
                <a:latin typeface="宋体" panose="02010600030101010101" pitchFamily="2" charset="-122"/>
                <a:ea typeface="宋体" panose="02010600030101010101" pitchFamily="2" charset="-122"/>
              </a:rPr>
              <a:t>Sun</a:t>
            </a:r>
            <a:r>
              <a:rPr lang="zh-CN" altLang="en-US" sz="2174" b="0" dirty="0">
                <a:solidFill>
                  <a:prstClr val="black"/>
                </a:solidFill>
                <a:latin typeface="宋体" panose="02010600030101010101" pitchFamily="2" charset="-122"/>
                <a:ea typeface="宋体" panose="02010600030101010101" pitchFamily="2" charset="-122"/>
              </a:rPr>
              <a:t>、</a:t>
            </a:r>
            <a:r>
              <a:rPr lang="en-US" altLang="zh-CN" sz="2174" b="0" dirty="0">
                <a:solidFill>
                  <a:prstClr val="black"/>
                </a:solidFill>
                <a:latin typeface="宋体" panose="02010600030101010101" pitchFamily="2" charset="-122"/>
                <a:ea typeface="宋体" panose="02010600030101010101" pitchFamily="2" charset="-122"/>
              </a:rPr>
              <a:t>HP</a:t>
            </a:r>
            <a:r>
              <a:rPr lang="zh-CN" altLang="en-US" sz="2174" b="0" dirty="0">
                <a:solidFill>
                  <a:prstClr val="black"/>
                </a:solidFill>
                <a:latin typeface="宋体" panose="02010600030101010101" pitchFamily="2" charset="-122"/>
                <a:ea typeface="宋体" panose="02010600030101010101" pitchFamily="2" charset="-122"/>
              </a:rPr>
              <a:t>、</a:t>
            </a:r>
            <a:r>
              <a:rPr lang="en-US" altLang="zh-CN" sz="2174" b="0" dirty="0">
                <a:solidFill>
                  <a:prstClr val="black"/>
                </a:solidFill>
                <a:latin typeface="宋体" panose="02010600030101010101" pitchFamily="2" charset="-122"/>
                <a:ea typeface="宋体" panose="02010600030101010101" pitchFamily="2" charset="-122"/>
              </a:rPr>
              <a:t>IBM-rs6000</a:t>
            </a:r>
            <a:r>
              <a:rPr lang="zh-CN" altLang="en-US" sz="2174" b="0" dirty="0">
                <a:solidFill>
                  <a:prstClr val="black"/>
                </a:solidFill>
                <a:latin typeface="宋体" panose="02010600030101010101" pitchFamily="2" charset="-122"/>
                <a:ea typeface="宋体" panose="02010600030101010101" pitchFamily="2" charset="-122"/>
              </a:rPr>
              <a:t>、</a:t>
            </a:r>
            <a:r>
              <a:rPr lang="en-US" altLang="zh-CN" sz="2174" b="0" dirty="0" err="1">
                <a:solidFill>
                  <a:prstClr val="black"/>
                </a:solidFill>
                <a:latin typeface="宋体" panose="02010600030101010101" pitchFamily="2" charset="-122"/>
                <a:ea typeface="宋体" panose="02010600030101010101" pitchFamily="2" charset="-122"/>
              </a:rPr>
              <a:t>Mips</a:t>
            </a:r>
            <a:r>
              <a:rPr lang="zh-CN" altLang="en-US" sz="2174" b="0" dirty="0">
                <a:solidFill>
                  <a:prstClr val="black"/>
                </a:solidFill>
                <a:latin typeface="宋体" panose="02010600030101010101" pitchFamily="2" charset="-122"/>
                <a:ea typeface="宋体" panose="02010600030101010101" pitchFamily="2" charset="-122"/>
              </a:rPr>
              <a:t>等</a:t>
            </a:r>
          </a:p>
          <a:p>
            <a:pPr marL="949262" lvl="2" indent="-4315" defTabSz="828446">
              <a:lnSpc>
                <a:spcPct val="100000"/>
              </a:lnSpc>
              <a:buClr>
                <a:srgbClr val="4F81BD"/>
              </a:buClr>
            </a:pPr>
            <a:r>
              <a:rPr lang="zh-CN" altLang="en-US" sz="2174" b="0" dirty="0">
                <a:solidFill>
                  <a:prstClr val="black"/>
                </a:solidFill>
                <a:latin typeface="宋体" panose="02010600030101010101" pitchFamily="2" charset="-122"/>
                <a:ea typeface="宋体" panose="02010600030101010101" pitchFamily="2" charset="-122"/>
              </a:rPr>
              <a:t>支持的主机操作系统：</a:t>
            </a:r>
            <a:r>
              <a:rPr lang="en-US" altLang="zh-CN" sz="2174" b="0" dirty="0">
                <a:solidFill>
                  <a:prstClr val="black"/>
                </a:solidFill>
                <a:latin typeface="宋体" panose="02010600030101010101" pitchFamily="2" charset="-122"/>
                <a:ea typeface="宋体" panose="02010600030101010101" pitchFamily="2" charset="-122"/>
              </a:rPr>
              <a:t>Unix</a:t>
            </a:r>
            <a:r>
              <a:rPr lang="zh-CN" altLang="en-US" sz="2174" b="0" dirty="0">
                <a:solidFill>
                  <a:prstClr val="black"/>
                </a:solidFill>
                <a:latin typeface="宋体" panose="02010600030101010101" pitchFamily="2" charset="-122"/>
                <a:ea typeface="宋体" panose="02010600030101010101" pitchFamily="2" charset="-122"/>
              </a:rPr>
              <a:t>、</a:t>
            </a:r>
            <a:r>
              <a:rPr lang="en-US" altLang="zh-CN" sz="2174" b="0" dirty="0" err="1">
                <a:solidFill>
                  <a:prstClr val="black"/>
                </a:solidFill>
                <a:latin typeface="宋体" panose="02010600030101010101" pitchFamily="2" charset="-122"/>
                <a:ea typeface="宋体" panose="02010600030101010101" pitchFamily="2" charset="-122"/>
              </a:rPr>
              <a:t>WindowsNT</a:t>
            </a:r>
            <a:r>
              <a:rPr lang="en-US" altLang="zh-CN" sz="2174" b="0" dirty="0">
                <a:solidFill>
                  <a:prstClr val="black"/>
                </a:solidFill>
                <a:latin typeface="宋体" panose="02010600030101010101" pitchFamily="2" charset="-122"/>
                <a:ea typeface="宋体" panose="02010600030101010101" pitchFamily="2" charset="-122"/>
              </a:rPr>
              <a:t>/95/98</a:t>
            </a:r>
            <a:r>
              <a:rPr lang="zh-CN" altLang="en-US" sz="2174" b="0" dirty="0">
                <a:solidFill>
                  <a:prstClr val="black"/>
                </a:solidFill>
                <a:latin typeface="宋体" panose="02010600030101010101" pitchFamily="2" charset="-122"/>
                <a:ea typeface="宋体" panose="02010600030101010101" pitchFamily="2" charset="-122"/>
              </a:rPr>
              <a:t>等 </a:t>
            </a:r>
          </a:p>
          <a:p>
            <a:pPr marL="514902" lvl="1" indent="-1439" defTabSz="828446">
              <a:lnSpc>
                <a:spcPct val="100000"/>
              </a:lnSpc>
              <a:buClr>
                <a:srgbClr val="0000FF"/>
              </a:buClr>
            </a:pPr>
            <a:r>
              <a:rPr lang="zh-CN" altLang="en-US" sz="2174" b="0" dirty="0">
                <a:solidFill>
                  <a:prstClr val="black"/>
                </a:solidFill>
                <a:latin typeface="宋体" panose="02010600030101010101" pitchFamily="2" charset="-122"/>
                <a:ea typeface="宋体" panose="02010600030101010101" pitchFamily="2" charset="-122"/>
              </a:rPr>
              <a:t> </a:t>
            </a:r>
            <a:r>
              <a:rPr lang="en-US" altLang="zh-CN" sz="2174" b="0" dirty="0">
                <a:solidFill>
                  <a:prstClr val="black"/>
                </a:solidFill>
                <a:latin typeface="宋体" panose="02010600030101010101" pitchFamily="2" charset="-122"/>
                <a:ea typeface="宋体" panose="02010600030101010101" pitchFamily="2" charset="-122"/>
              </a:rPr>
              <a:t>Tornado</a:t>
            </a:r>
            <a:r>
              <a:rPr lang="zh-CN" altLang="en-US" sz="2174" b="0" dirty="0">
                <a:solidFill>
                  <a:prstClr val="black"/>
                </a:solidFill>
                <a:latin typeface="宋体" panose="02010600030101010101" pitchFamily="2" charset="-122"/>
                <a:ea typeface="宋体" panose="02010600030101010101" pitchFamily="2" charset="-122"/>
              </a:rPr>
              <a:t>的</a:t>
            </a:r>
            <a:r>
              <a:rPr lang="en-US" altLang="zh-CN" sz="2174" b="0" dirty="0">
                <a:solidFill>
                  <a:prstClr val="black"/>
                </a:solidFill>
                <a:latin typeface="宋体" panose="02010600030101010101" pitchFamily="2" charset="-122"/>
                <a:ea typeface="宋体" panose="02010600030101010101" pitchFamily="2" charset="-122"/>
              </a:rPr>
              <a:t>IDE</a:t>
            </a:r>
          </a:p>
          <a:p>
            <a:pPr marL="949262" lvl="2" indent="-4315" defTabSz="828446">
              <a:lnSpc>
                <a:spcPct val="100000"/>
              </a:lnSpc>
              <a:buClr>
                <a:srgbClr val="4F81BD"/>
              </a:buClr>
              <a:buNone/>
            </a:pPr>
            <a:r>
              <a:rPr lang="zh-CN" altLang="en-US" sz="2174" b="0" dirty="0">
                <a:solidFill>
                  <a:prstClr val="black"/>
                </a:solidFill>
                <a:latin typeface="宋体" panose="02010600030101010101" pitchFamily="2" charset="-122"/>
                <a:ea typeface="宋体" panose="02010600030101010101" pitchFamily="2" charset="-122"/>
              </a:rPr>
              <a:t>集成了编辑器、编译器、链接器、调试器（命令行和图形界面两类调试器）、软件仿真器、工程项目管理器等系列开发工具 </a:t>
            </a:r>
          </a:p>
          <a:p>
            <a:pPr marL="514902" lvl="1" indent="-1439" defTabSz="828446">
              <a:lnSpc>
                <a:spcPct val="100000"/>
              </a:lnSpc>
              <a:buClr>
                <a:srgbClr val="0000FF"/>
              </a:buClr>
            </a:pPr>
            <a:r>
              <a:rPr lang="zh-CN" altLang="en-US" sz="2174" b="0" dirty="0">
                <a:solidFill>
                  <a:prstClr val="black"/>
                </a:solidFill>
                <a:latin typeface="宋体" panose="02010600030101010101" pitchFamily="2" charset="-122"/>
                <a:ea typeface="宋体" panose="02010600030101010101" pitchFamily="2" charset="-122"/>
              </a:rPr>
              <a:t> </a:t>
            </a:r>
            <a:r>
              <a:rPr lang="en-US" altLang="zh-CN" sz="2174" b="0" dirty="0">
                <a:solidFill>
                  <a:prstClr val="black"/>
                </a:solidFill>
                <a:latin typeface="宋体" panose="02010600030101010101" pitchFamily="2" charset="-122"/>
                <a:ea typeface="宋体" panose="02010600030101010101" pitchFamily="2" charset="-122"/>
              </a:rPr>
              <a:t>Tornado</a:t>
            </a:r>
            <a:r>
              <a:rPr lang="zh-CN" altLang="en-US" sz="2174" b="0" dirty="0">
                <a:solidFill>
                  <a:prstClr val="black"/>
                </a:solidFill>
                <a:latin typeface="宋体" panose="02010600030101010101" pitchFamily="2" charset="-122"/>
                <a:ea typeface="宋体" panose="02010600030101010101" pitchFamily="2" charset="-122"/>
              </a:rPr>
              <a:t>的开放性</a:t>
            </a:r>
          </a:p>
          <a:p>
            <a:pPr marL="949262" lvl="2" indent="-4315" defTabSz="828446">
              <a:lnSpc>
                <a:spcPct val="100000"/>
              </a:lnSpc>
              <a:buClr>
                <a:srgbClr val="4F81BD"/>
              </a:buClr>
              <a:buNone/>
            </a:pPr>
            <a:r>
              <a:rPr lang="zh-CN" altLang="en-US" sz="2174" b="0" dirty="0">
                <a:solidFill>
                  <a:prstClr val="black"/>
                </a:solidFill>
                <a:latin typeface="宋体" panose="02010600030101010101" pitchFamily="2" charset="-122"/>
                <a:ea typeface="宋体" panose="02010600030101010101" pitchFamily="2" charset="-122"/>
              </a:rPr>
              <a:t>能与第三方开发工具进行集成 </a:t>
            </a:r>
          </a:p>
        </p:txBody>
      </p:sp>
    </p:spTree>
    <p:extLst>
      <p:ext uri="{BB962C8B-B14F-4D97-AF65-F5344CB8AC3E}">
        <p14:creationId xmlns:p14="http://schemas.microsoft.com/office/powerpoint/2010/main" val="300141188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ChangeArrowheads="1"/>
          </p:cNvSpPr>
          <p:nvPr/>
        </p:nvSpPr>
        <p:spPr bwMode="auto">
          <a:xfrm>
            <a:off x="2267142" y="806909"/>
            <a:ext cx="7699428" cy="60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785" bIns="9785"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defTabSz="828446">
              <a:buClr>
                <a:prstClr val="black"/>
              </a:buClr>
              <a:buSzPct val="80000"/>
            </a:pPr>
            <a:r>
              <a:rPr lang="zh-CN" altLang="en-US" sz="3262" b="0" dirty="0">
                <a:latin typeface="黑体" panose="02010609060101010101" pitchFamily="49" charset="-122"/>
                <a:ea typeface="黑体" panose="02010609060101010101" pitchFamily="49" charset="-122"/>
                <a:sym typeface="黑体" panose="02010609060101010101" pitchFamily="49" charset="-122"/>
              </a:rPr>
              <a:t>内容提要</a:t>
            </a:r>
            <a:endParaRPr lang="zh-CN" altLang="en-US" sz="2899" dirty="0">
              <a:ea typeface="仿宋_GB2312" pitchFamily="49" charset="-122"/>
            </a:endParaRPr>
          </a:p>
        </p:txBody>
      </p:sp>
      <p:graphicFrame>
        <p:nvGraphicFramePr>
          <p:cNvPr id="9" name="Group 8"/>
          <p:cNvGraphicFramePr>
            <a:graphicFrameLocks noGrp="1"/>
          </p:cNvGraphicFramePr>
          <p:nvPr/>
        </p:nvGraphicFramePr>
        <p:xfrm>
          <a:off x="3076926" y="1801969"/>
          <a:ext cx="6478279" cy="2032460"/>
        </p:xfrm>
        <a:graphic>
          <a:graphicData uri="http://schemas.openxmlformats.org/drawingml/2006/table">
            <a:tbl>
              <a:tblPr/>
              <a:tblGrid>
                <a:gridCol w="1547653">
                  <a:extLst>
                    <a:ext uri="{9D8B030D-6E8A-4147-A177-3AD203B41FA5}">
                      <a16:colId xmlns:a16="http://schemas.microsoft.com/office/drawing/2014/main" val="20000"/>
                    </a:ext>
                  </a:extLst>
                </a:gridCol>
                <a:gridCol w="4930626">
                  <a:extLst>
                    <a:ext uri="{9D8B030D-6E8A-4147-A177-3AD203B41FA5}">
                      <a16:colId xmlns:a16="http://schemas.microsoft.com/office/drawing/2014/main" val="20001"/>
                    </a:ext>
                  </a:extLst>
                </a:gridCol>
              </a:tblGrid>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500" b="0" i="0" u="none" strike="noStrike" kern="1200" cap="none" normalizeH="0" baseline="0" dirty="0">
                          <a:ln>
                            <a:noFill/>
                          </a:ln>
                          <a:solidFill>
                            <a:srgbClr val="9900CC"/>
                          </a:solidFill>
                          <a:effectLst/>
                          <a:latin typeface="Arial" pitchFamily="34" charset="0"/>
                          <a:ea typeface="黑体" pitchFamily="2" charset="-122"/>
                          <a:cs typeface="+mn-cs"/>
                          <a:sym typeface="Arial" pitchFamily="34" charset="0"/>
                        </a:rPr>
                        <a:t>1</a:t>
                      </a:r>
                      <a:endParaRPr kumimoji="0" lang="zh-CN" altLang="en-US"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500" b="0" i="0" u="none" strike="noStrike" kern="1200" cap="none" normalizeH="0" baseline="0" dirty="0">
                          <a:ln>
                            <a:noFill/>
                          </a:ln>
                          <a:solidFill>
                            <a:srgbClr val="9900CC"/>
                          </a:solidFill>
                          <a:effectLst/>
                          <a:latin typeface="Arial" pitchFamily="34" charset="0"/>
                          <a:ea typeface="黑体" pitchFamily="2" charset="-122"/>
                          <a:cs typeface="+mn-cs"/>
                          <a:sym typeface="Arial" pitchFamily="34" charset="0"/>
                        </a:rPr>
                        <a:t>嵌入式操作系统简介</a:t>
                      </a:r>
                      <a:endParaRPr kumimoji="0" 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rPr>
                        <a:t>2</a:t>
                      </a:r>
                      <a:endParaRPr kumimoji="0" lang="zh-CN" altLang="en-US"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l-GR" alt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rPr>
                        <a:t>μ</a:t>
                      </a:r>
                      <a:r>
                        <a:rPr kumimoji="0" lang="en-US" alt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rPr>
                        <a:t>C/OS</a:t>
                      </a:r>
                      <a:endParaRPr kumimoji="0" 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rPr>
                        <a:t>3</a:t>
                      </a:r>
                      <a:endParaRPr kumimoji="0" lang="zh-CN" altLang="en-US"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0" u="none" strike="noStrike" kern="1200" cap="none" normalizeH="0" baseline="0" dirty="0" err="1">
                          <a:ln>
                            <a:noFill/>
                          </a:ln>
                          <a:solidFill>
                            <a:srgbClr val="9900CC"/>
                          </a:solidFill>
                          <a:effectLst/>
                          <a:latin typeface="Arial" pitchFamily="34" charset="0"/>
                          <a:ea typeface="黑体" pitchFamily="2" charset="-122"/>
                          <a:cs typeface="+mn-cs"/>
                          <a:sym typeface="CMU Serif" charset="0"/>
                        </a:rPr>
                        <a:t>VxWorks</a:t>
                      </a:r>
                      <a:endParaRPr kumimoji="0" lang="zh-CN" sz="2500" b="0" i="0" u="none" strike="noStrike" kern="1200" cap="none" normalizeH="0" baseline="0" dirty="0">
                        <a:ln>
                          <a:noFill/>
                        </a:ln>
                        <a:solidFill>
                          <a:srgbClr val="9900CC"/>
                        </a:solidFill>
                        <a:effectLst/>
                        <a:latin typeface="Arial" pitchFamily="34" charset="0"/>
                        <a:ea typeface="黑体" pitchFamily="2" charset="-122"/>
                        <a:cs typeface="+mn-cs"/>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50811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500" b="0" i="1" u="none" strike="noStrike" cap="none" normalizeH="0" baseline="0" dirty="0">
                          <a:ln>
                            <a:noFill/>
                          </a:ln>
                          <a:solidFill>
                            <a:schemeClr val="bg1"/>
                          </a:solidFill>
                          <a:effectLst/>
                          <a:latin typeface="CMU Serif" charset="0"/>
                          <a:ea typeface="宋体" pitchFamily="2" charset="-122"/>
                          <a:sym typeface="CMU Serif" charset="0"/>
                        </a:rPr>
                        <a:t>4</a:t>
                      </a:r>
                      <a:endParaRPr kumimoji="0" lang="zh-CN" altLang="en-US" sz="2500" b="0" i="1" u="none" strike="noStrike" cap="none" normalizeH="0" baseline="0" dirty="0">
                        <a:ln>
                          <a:noFill/>
                        </a:ln>
                        <a:solidFill>
                          <a:schemeClr val="bg1"/>
                        </a:solidFill>
                        <a:effectLst/>
                        <a:latin typeface="CMU Serif" charset="0"/>
                        <a:ea typeface="宋体" pitchFamily="2" charset="-122"/>
                        <a:sym typeface="CMU Serif"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00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500" b="0" i="1" u="none" strike="noStrike" cap="none" normalizeH="0" baseline="0" dirty="0">
                          <a:ln>
                            <a:noFill/>
                          </a:ln>
                          <a:solidFill>
                            <a:schemeClr val="bg1"/>
                          </a:solidFill>
                          <a:effectLst/>
                          <a:latin typeface="Arial" pitchFamily="34" charset="0"/>
                          <a:ea typeface="黑体" pitchFamily="2" charset="-122"/>
                          <a:sym typeface="Arial" pitchFamily="34" charset="0"/>
                        </a:rPr>
                        <a:t>嵌入式</a:t>
                      </a:r>
                      <a:r>
                        <a:rPr kumimoji="0" lang="en-US" altLang="zh-CN" sz="2500" b="0" i="1" u="none" strike="noStrike" cap="none" normalizeH="0" baseline="0" dirty="0">
                          <a:ln>
                            <a:noFill/>
                          </a:ln>
                          <a:solidFill>
                            <a:schemeClr val="bg1"/>
                          </a:solidFill>
                          <a:effectLst/>
                          <a:latin typeface="Arial" pitchFamily="34" charset="0"/>
                          <a:ea typeface="黑体" pitchFamily="2" charset="-122"/>
                          <a:sym typeface="Arial" pitchFamily="34" charset="0"/>
                        </a:rPr>
                        <a:t>Linux</a:t>
                      </a:r>
                      <a:endParaRPr kumimoji="0" lang="en-US" sz="2500" b="0" i="1" u="none" strike="noStrike" cap="none" normalizeH="0" baseline="0" dirty="0">
                        <a:ln>
                          <a:noFill/>
                        </a:ln>
                        <a:solidFill>
                          <a:schemeClr val="bg1"/>
                        </a:solidFill>
                        <a:effectLst/>
                        <a:latin typeface="CMU Serif" charset="0"/>
                        <a:ea typeface="黑体" pitchFamily="2" charset="-122"/>
                        <a:sym typeface="Arial" pitchFamily="34" charset="0"/>
                      </a:endParaRPr>
                    </a:p>
                  </a:txBody>
                  <a:tcPr marL="82848" marR="82848" marT="41413" marB="41413"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0000CC"/>
                    </a:solidFill>
                  </a:tcPr>
                </a:tc>
                <a:extLst>
                  <a:ext uri="{0D108BD9-81ED-4DB2-BD59-A6C34878D82A}">
                    <a16:rowId xmlns:a16="http://schemas.microsoft.com/office/drawing/2014/main" val="10003"/>
                  </a:ext>
                </a:extLst>
              </a:tr>
            </a:tbl>
          </a:graphicData>
        </a:graphic>
      </p:graphicFrame>
      <p:pic>
        <p:nvPicPr>
          <p:cNvPr id="10" name="右箭头 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1665" y="3354206"/>
            <a:ext cx="946427" cy="6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63877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宋体" pitchFamily="2" charset="-122"/>
                <a:ea typeface="宋体" pitchFamily="2" charset="-122"/>
              </a:rPr>
              <a:t>4 </a:t>
            </a:r>
            <a:r>
              <a:rPr lang="zh-CN" altLang="en-US" dirty="0">
                <a:solidFill>
                  <a:schemeClr val="tx1"/>
                </a:solidFill>
                <a:latin typeface="宋体" pitchFamily="2" charset="-122"/>
                <a:ea typeface="宋体" pitchFamily="2" charset="-122"/>
              </a:rPr>
              <a:t>嵌入式</a:t>
            </a:r>
            <a:r>
              <a:rPr lang="en-US" altLang="zh-CN" dirty="0">
                <a:solidFill>
                  <a:schemeClr val="tx1"/>
                </a:solidFill>
                <a:latin typeface="宋体" pitchFamily="2" charset="-122"/>
                <a:ea typeface="宋体" pitchFamily="2" charset="-122"/>
              </a:rPr>
              <a:t>Linux</a:t>
            </a:r>
            <a:endParaRPr lang="zh-CN" altLang="en-US" dirty="0">
              <a:solidFill>
                <a:schemeClr val="tx1"/>
              </a:solidFill>
              <a:latin typeface="宋体" pitchFamily="2" charset="-122"/>
              <a:ea typeface="宋体" pitchFamily="2" charset="-122"/>
            </a:endParaRPr>
          </a:p>
        </p:txBody>
      </p:sp>
      <p:sp>
        <p:nvSpPr>
          <p:cNvPr id="4" name="Footer Placeholder 3"/>
          <p:cNvSpPr>
            <a:spLocks noGrp="1"/>
          </p:cNvSpPr>
          <p:nvPr>
            <p:ph type="ftr" sz="quarter" idx="5"/>
          </p:nvPr>
        </p:nvSpPr>
        <p:spPr/>
        <p:txBody>
          <a:bodyPr/>
          <a:lstStyle/>
          <a:p>
            <a:pPr defTabSz="828446"/>
            <a:endParaRPr lang="zh-CN" altLang="en-US" dirty="0">
              <a:solidFill>
                <a:prstClr val="white"/>
              </a:solidFill>
            </a:endParaRPr>
          </a:p>
        </p:txBody>
      </p:sp>
      <p:sp>
        <p:nvSpPr>
          <p:cNvPr id="5" name="Date Placeholder 4"/>
          <p:cNvSpPr>
            <a:spLocks noGrp="1"/>
          </p:cNvSpPr>
          <p:nvPr>
            <p:ph type="dt" sz="half" idx="6"/>
          </p:nvPr>
        </p:nvSpPr>
        <p:spPr/>
        <p:txBody>
          <a:bodyPr/>
          <a:lstStyle/>
          <a:p>
            <a:pPr defTabSz="828446"/>
            <a:fld id="{A1229E4F-6659-4576-ABF7-8A8A8BEB27FC}" type="datetime4">
              <a:rPr lang="en-US" altLang="zh-CN">
                <a:solidFill>
                  <a:prstClr val="white"/>
                </a:solidFill>
              </a:rPr>
              <a:pPr defTabSz="828446"/>
              <a:t>June 11, 2021</a:t>
            </a:fld>
            <a:endParaRPr lang="en-US" dirty="0">
              <a:solidFill>
                <a:prstClr val="white"/>
              </a:solidFill>
            </a:endParaRPr>
          </a:p>
        </p:txBody>
      </p:sp>
      <p:sp>
        <p:nvSpPr>
          <p:cNvPr id="6" name="Slide Number Placeholder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257</a:t>
            </a:fld>
            <a:endParaRPr lang="zh-CN" altLang="en-US" dirty="0">
              <a:solidFill>
                <a:prstClr val="white"/>
              </a:solidFill>
              <a:cs typeface="Garamond"/>
            </a:endParaRPr>
          </a:p>
        </p:txBody>
      </p:sp>
      <p:sp>
        <p:nvSpPr>
          <p:cNvPr id="9" name="矩形 3" descr="Rectangle: Click to edit Master text styles&#10;Second level&#10;Third level&#10;Fourth level&#10;Fifth level"/>
          <p:cNvSpPr txBox="1">
            <a:spLocks noChangeArrowheads="1"/>
          </p:cNvSpPr>
          <p:nvPr/>
        </p:nvSpPr>
        <p:spPr bwMode="auto">
          <a:xfrm>
            <a:off x="2377376" y="1772034"/>
            <a:ext cx="7568539" cy="47134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48" tIns="41424" rIns="82848" bIns="41424" numCol="1" anchor="t" anchorCtr="0" compatLnSpc="1">
            <a:prstTxWarp prst="textNoShape">
              <a:avLst/>
            </a:prstTxWarp>
          </a:bodyPr>
          <a:lstStyle>
            <a:lvl1pPr marL="342900" indent="-342900" algn="l" rtl="0" fontAlgn="base">
              <a:spcBef>
                <a:spcPct val="30000"/>
              </a:spcBef>
              <a:spcAft>
                <a:spcPct val="0"/>
              </a:spcAft>
              <a:buClr>
                <a:schemeClr val="hlink"/>
              </a:buClr>
              <a:buSzPct val="100000"/>
              <a:buFont typeface="Wingdings" panose="05000000000000000000" pitchFamily="2" charset="2"/>
              <a:buBlip>
                <a:blip r:embed="rId2"/>
              </a:buBlip>
              <a:defRPr kumimoji="1" lang="zh-CN" altLang="en-US" sz="2400" b="1" dirty="0" smtClean="0">
                <a:solidFill>
                  <a:srgbClr val="040408"/>
                </a:solidFill>
                <a:latin typeface="Times New Roman" panose="02020603050405020304" pitchFamily="18" charset="0"/>
                <a:ea typeface="+mn-ea"/>
                <a:cs typeface="+mn-cs"/>
              </a:defRPr>
            </a:lvl1pPr>
            <a:lvl2pPr marL="742950" indent="-285750" algn="l" rtl="0" fontAlgn="base">
              <a:spcBef>
                <a:spcPct val="30000"/>
              </a:spcBef>
              <a:spcAft>
                <a:spcPct val="0"/>
              </a:spcAft>
              <a:buClr>
                <a:srgbClr val="FF33CC"/>
              </a:buClr>
              <a:buSzPct val="60000"/>
              <a:buFont typeface="Wingdings" panose="05000000000000000000" pitchFamily="2" charset="2"/>
              <a:buChar char="n"/>
              <a:defRPr kumimoji="1" lang="zh-CN" altLang="en-US" sz="2000" b="1" dirty="0" smtClean="0">
                <a:solidFill>
                  <a:schemeClr val="tx2"/>
                </a:solidFill>
                <a:latin typeface="Times New Roman" panose="02020603050405020304" pitchFamily="18" charset="0"/>
                <a:ea typeface="+mn-ea"/>
              </a:defRPr>
            </a:lvl2pPr>
            <a:lvl3pPr marL="1143000" indent="-228600" algn="l" rtl="0" fontAlgn="base">
              <a:spcBef>
                <a:spcPct val="30000"/>
              </a:spcBef>
              <a:spcAft>
                <a:spcPct val="0"/>
              </a:spcAft>
              <a:buClr>
                <a:srgbClr val="008000"/>
              </a:buClr>
              <a:buSzPct val="95000"/>
              <a:buFont typeface="Wingdings" panose="05000000000000000000" pitchFamily="2" charset="2"/>
              <a:buChar char="w"/>
              <a:defRPr kumimoji="1" lang="zh-CN" altLang="en-US" b="1" dirty="0" smtClean="0">
                <a:solidFill>
                  <a:srgbClr val="003300"/>
                </a:solidFill>
                <a:latin typeface="Times New Roman" panose="02020603050405020304" pitchFamily="18" charset="0"/>
                <a:ea typeface="+mn-ea"/>
              </a:defRPr>
            </a:lvl3pPr>
            <a:lvl4pPr marL="1600200" indent="-228600" algn="l" rtl="0" fontAlgn="base">
              <a:spcBef>
                <a:spcPct val="30000"/>
              </a:spcBef>
              <a:spcAft>
                <a:spcPct val="0"/>
              </a:spcAft>
              <a:buClr>
                <a:schemeClr val="tx1"/>
              </a:buClr>
              <a:buSzPct val="65000"/>
              <a:buFont typeface="Wingdings" panose="05000000000000000000" pitchFamily="2" charset="2"/>
              <a:buChar char="n"/>
              <a:defRPr kumimoji="1" lang="zh-CN" altLang="en-US" sz="2000" dirty="0" smtClean="0">
                <a:solidFill>
                  <a:schemeClr val="tx1"/>
                </a:solidFill>
                <a:latin typeface="Times New Roman" panose="02020603050405020304" pitchFamily="18" charset="0"/>
                <a:ea typeface="+mn-ea"/>
              </a:defRPr>
            </a:lvl4pPr>
            <a:lvl5pPr marL="2057400" indent="-228600" algn="l" rtl="0" fontAlgn="base">
              <a:spcBef>
                <a:spcPct val="30000"/>
              </a:spcBef>
              <a:spcAft>
                <a:spcPct val="0"/>
              </a:spcAft>
              <a:buClr>
                <a:schemeClr val="hlink"/>
              </a:buClr>
              <a:buSzPct val="60000"/>
              <a:buFont typeface="Wingdings" panose="05000000000000000000" pitchFamily="2" charset="2"/>
              <a:buChar char="n"/>
              <a:defRPr kumimoji="1" lang="zh-CN" altLang="en-US" sz="2000" dirty="0">
                <a:solidFill>
                  <a:schemeClr val="tx1"/>
                </a:solidFill>
                <a:latin typeface="Times New Roman" panose="02020603050405020304" pitchFamily="18" charset="0"/>
                <a:ea typeface="+mn-ea"/>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marL="310667" indent="-310667" defTabSz="828446">
              <a:spcBef>
                <a:spcPct val="20000"/>
              </a:spcBef>
              <a:buClr>
                <a:srgbClr val="6F89F7"/>
              </a:buClr>
              <a:defRPr/>
            </a:pPr>
            <a:r>
              <a:rPr lang="zh-CN" altLang="en-US" sz="2174" b="0" kern="0" dirty="0">
                <a:solidFill>
                  <a:prstClr val="black"/>
                </a:solidFill>
                <a:latin typeface="宋体" pitchFamily="2" charset="-122"/>
                <a:ea typeface="宋体" pitchFamily="2" charset="-122"/>
              </a:rPr>
              <a:t>内核：属于单内核</a:t>
            </a:r>
          </a:p>
          <a:p>
            <a:pPr marL="310667" indent="-310667" defTabSz="828446">
              <a:spcBef>
                <a:spcPct val="20000"/>
              </a:spcBef>
              <a:buClr>
                <a:srgbClr val="6F89F7"/>
              </a:buClr>
              <a:defRPr/>
            </a:pPr>
            <a:r>
              <a:rPr lang="zh-CN" altLang="en-US" sz="2174" b="0" kern="0" dirty="0">
                <a:solidFill>
                  <a:prstClr val="black"/>
                </a:solidFill>
                <a:latin typeface="宋体" pitchFamily="2" charset="-122"/>
                <a:ea typeface="宋体" pitchFamily="2" charset="-122"/>
              </a:rPr>
              <a:t>内核版本：最新的版本</a:t>
            </a:r>
            <a:r>
              <a:rPr lang="en-US" altLang="zh-CN" sz="2174" b="0" kern="0" dirty="0">
                <a:solidFill>
                  <a:prstClr val="black"/>
                </a:solidFill>
                <a:latin typeface="宋体" pitchFamily="2" charset="-122"/>
                <a:ea typeface="宋体" pitchFamily="2" charset="-122"/>
              </a:rPr>
              <a:t>2.6.39</a:t>
            </a:r>
            <a:endParaRPr lang="zh-CN" altLang="en-US" sz="2174" b="0" kern="0" dirty="0">
              <a:solidFill>
                <a:prstClr val="black"/>
              </a:solidFill>
              <a:latin typeface="宋体" pitchFamily="2" charset="-122"/>
              <a:ea typeface="宋体" pitchFamily="2" charset="-122"/>
            </a:endParaRPr>
          </a:p>
          <a:p>
            <a:pPr marL="310667" indent="-310667" defTabSz="828446">
              <a:spcBef>
                <a:spcPct val="20000"/>
              </a:spcBef>
              <a:buClr>
                <a:srgbClr val="6F89F7"/>
              </a:buClr>
              <a:defRPr/>
            </a:pPr>
            <a:r>
              <a:rPr lang="zh-CN" altLang="en-US" sz="2174" b="0" kern="0" dirty="0">
                <a:solidFill>
                  <a:prstClr val="black"/>
                </a:solidFill>
                <a:latin typeface="宋体" pitchFamily="2" charset="-122"/>
                <a:ea typeface="宋体" pitchFamily="2" charset="-122"/>
              </a:rPr>
              <a:t>发行版</a:t>
            </a:r>
          </a:p>
          <a:p>
            <a:pPr marL="673113" lvl="1" indent="-258890" defTabSz="828446">
              <a:spcBef>
                <a:spcPct val="20000"/>
              </a:spcBef>
              <a:defRPr/>
            </a:pPr>
            <a:r>
              <a:rPr lang="zh-CN" altLang="en-US" sz="2174" b="0" kern="0" dirty="0">
                <a:solidFill>
                  <a:prstClr val="black"/>
                </a:solidFill>
                <a:latin typeface="宋体" pitchFamily="2" charset="-122"/>
                <a:ea typeface="宋体" pitchFamily="2" charset="-122"/>
              </a:rPr>
              <a:t>基于</a:t>
            </a:r>
            <a:r>
              <a:rPr lang="en-US" altLang="zh-CN" sz="2174" b="0" kern="0" dirty="0" err="1">
                <a:solidFill>
                  <a:prstClr val="black"/>
                </a:solidFill>
                <a:latin typeface="宋体" pitchFamily="2" charset="-122"/>
                <a:ea typeface="宋体" pitchFamily="2" charset="-122"/>
              </a:rPr>
              <a:t>Debian</a:t>
            </a:r>
            <a:r>
              <a:rPr lang="zh-CN" altLang="en-US" sz="2174" b="0" kern="0" dirty="0">
                <a:solidFill>
                  <a:prstClr val="black"/>
                </a:solidFill>
                <a:latin typeface="宋体" pitchFamily="2" charset="-122"/>
                <a:ea typeface="宋体" pitchFamily="2" charset="-122"/>
              </a:rPr>
              <a:t>，如</a:t>
            </a:r>
            <a:r>
              <a:rPr lang="en-US" altLang="zh-CN" sz="2174" b="0" kern="0" dirty="0">
                <a:solidFill>
                  <a:prstClr val="black"/>
                </a:solidFill>
                <a:latin typeface="宋体" pitchFamily="2" charset="-122"/>
                <a:ea typeface="宋体" pitchFamily="2" charset="-122"/>
              </a:rPr>
              <a:t>Ubuntu</a:t>
            </a:r>
          </a:p>
          <a:p>
            <a:pPr marL="673113" lvl="1" indent="-258890" defTabSz="828446">
              <a:spcBef>
                <a:spcPct val="20000"/>
              </a:spcBef>
              <a:defRPr/>
            </a:pPr>
            <a:r>
              <a:rPr lang="zh-CN" altLang="en-US" sz="2174" b="0" kern="0" dirty="0">
                <a:solidFill>
                  <a:prstClr val="black"/>
                </a:solidFill>
                <a:latin typeface="宋体" pitchFamily="2" charset="-122"/>
                <a:ea typeface="宋体" pitchFamily="2" charset="-122"/>
              </a:rPr>
              <a:t>基于</a:t>
            </a:r>
            <a:r>
              <a:rPr lang="en-US" altLang="zh-CN" sz="2174" b="0" kern="0" dirty="0">
                <a:solidFill>
                  <a:prstClr val="black"/>
                </a:solidFill>
                <a:latin typeface="宋体" pitchFamily="2" charset="-122"/>
                <a:ea typeface="宋体" pitchFamily="2" charset="-122"/>
              </a:rPr>
              <a:t>RPM</a:t>
            </a:r>
            <a:r>
              <a:rPr lang="zh-CN" altLang="en-US" sz="2174" b="0" kern="0" dirty="0">
                <a:solidFill>
                  <a:prstClr val="black"/>
                </a:solidFill>
                <a:latin typeface="宋体" pitchFamily="2" charset="-122"/>
                <a:ea typeface="宋体" pitchFamily="2" charset="-122"/>
              </a:rPr>
              <a:t>，如</a:t>
            </a:r>
            <a:r>
              <a:rPr lang="en-US" altLang="zh-CN" sz="2174" b="0" kern="0" dirty="0">
                <a:solidFill>
                  <a:prstClr val="black"/>
                </a:solidFill>
                <a:latin typeface="宋体" pitchFamily="2" charset="-122"/>
                <a:ea typeface="宋体" pitchFamily="2" charset="-122"/>
              </a:rPr>
              <a:t>Fedora</a:t>
            </a:r>
            <a:r>
              <a:rPr lang="zh-CN" altLang="en-US" sz="2174" b="0" kern="0" dirty="0">
                <a:solidFill>
                  <a:prstClr val="black"/>
                </a:solidFill>
                <a:latin typeface="宋体" pitchFamily="2" charset="-122"/>
                <a:ea typeface="宋体" pitchFamily="2" charset="-122"/>
              </a:rPr>
              <a:t>，红旗</a:t>
            </a:r>
          </a:p>
          <a:p>
            <a:pPr marL="673113" lvl="1" indent="-258890" defTabSz="828446">
              <a:spcBef>
                <a:spcPct val="20000"/>
              </a:spcBef>
              <a:defRPr/>
            </a:pPr>
            <a:r>
              <a:rPr lang="en-US" altLang="zh-CN" sz="2174" b="0" kern="0" dirty="0" err="1">
                <a:solidFill>
                  <a:prstClr val="black"/>
                </a:solidFill>
                <a:latin typeface="宋体" pitchFamily="2" charset="-122"/>
                <a:ea typeface="宋体" pitchFamily="2" charset="-122"/>
              </a:rPr>
              <a:t>Slackware</a:t>
            </a:r>
            <a:endParaRPr lang="zh-CN" altLang="en-US" sz="2174" b="0" kern="0" dirty="0">
              <a:solidFill>
                <a:prstClr val="black"/>
              </a:solidFill>
              <a:latin typeface="宋体" pitchFamily="2" charset="-122"/>
              <a:ea typeface="宋体" pitchFamily="2" charset="-122"/>
            </a:endParaRPr>
          </a:p>
          <a:p>
            <a:pPr marL="673113" lvl="1" indent="-258890" defTabSz="828446">
              <a:spcBef>
                <a:spcPct val="20000"/>
              </a:spcBef>
              <a:defRPr/>
            </a:pPr>
            <a:r>
              <a:rPr lang="zh-CN" altLang="en-US" sz="2174" b="0" kern="0" dirty="0">
                <a:solidFill>
                  <a:prstClr val="black"/>
                </a:solidFill>
                <a:latin typeface="宋体" pitchFamily="2" charset="-122"/>
                <a:ea typeface="宋体" pitchFamily="2" charset="-122"/>
              </a:rPr>
              <a:t>其它打包方式的套件</a:t>
            </a:r>
          </a:p>
          <a:p>
            <a:pPr marL="673113" lvl="1" indent="-258890" defTabSz="828446">
              <a:spcBef>
                <a:spcPct val="20000"/>
              </a:spcBef>
              <a:defRPr/>
            </a:pPr>
            <a:r>
              <a:rPr lang="zh-CN" altLang="en-US" sz="2174" b="0" kern="0" dirty="0">
                <a:solidFill>
                  <a:prstClr val="black"/>
                </a:solidFill>
                <a:latin typeface="宋体" pitchFamily="2" charset="-122"/>
                <a:ea typeface="宋体" pitchFamily="2" charset="-122"/>
              </a:rPr>
              <a:t>专用包：</a:t>
            </a:r>
            <a:r>
              <a:rPr lang="en-US" altLang="zh-CN" sz="2174" b="0" kern="0" dirty="0">
                <a:solidFill>
                  <a:prstClr val="black"/>
                </a:solidFill>
                <a:latin typeface="宋体" pitchFamily="2" charset="-122"/>
                <a:ea typeface="宋体" pitchFamily="2" charset="-122"/>
              </a:rPr>
              <a:t>Android/</a:t>
            </a:r>
            <a:r>
              <a:rPr lang="en-US" altLang="zh-CN" sz="2174" b="0" kern="0" dirty="0" err="1">
                <a:solidFill>
                  <a:prstClr val="black"/>
                </a:solidFill>
                <a:latin typeface="宋体" pitchFamily="2" charset="-122"/>
                <a:ea typeface="宋体" pitchFamily="2" charset="-122"/>
              </a:rPr>
              <a:t>Maemo</a:t>
            </a:r>
            <a:r>
              <a:rPr lang="en-US" altLang="zh-CN" sz="2174" b="0" kern="0" dirty="0">
                <a:solidFill>
                  <a:prstClr val="black"/>
                </a:solidFill>
                <a:latin typeface="宋体" pitchFamily="2" charset="-122"/>
                <a:ea typeface="宋体" pitchFamily="2" charset="-122"/>
              </a:rPr>
              <a:t>/</a:t>
            </a:r>
            <a:r>
              <a:rPr lang="en-US" altLang="zh-CN" sz="2174" b="0" kern="0" dirty="0" err="1">
                <a:solidFill>
                  <a:prstClr val="black"/>
                </a:solidFill>
                <a:latin typeface="宋体" pitchFamily="2" charset="-122"/>
                <a:ea typeface="宋体" pitchFamily="2" charset="-122"/>
              </a:rPr>
              <a:t>Moblin</a:t>
            </a:r>
            <a:r>
              <a:rPr lang="en-US" altLang="zh-CN" sz="2174" b="0" kern="0" dirty="0">
                <a:solidFill>
                  <a:prstClr val="black"/>
                </a:solidFill>
                <a:latin typeface="宋体" pitchFamily="2" charset="-122"/>
                <a:ea typeface="宋体" pitchFamily="2" charset="-122"/>
              </a:rPr>
              <a:t>/</a:t>
            </a:r>
            <a:r>
              <a:rPr lang="en-US" altLang="zh-CN" sz="2174" b="0" kern="0" dirty="0" err="1">
                <a:solidFill>
                  <a:prstClr val="black"/>
                </a:solidFill>
                <a:latin typeface="宋体" pitchFamily="2" charset="-122"/>
                <a:ea typeface="宋体" pitchFamily="2" charset="-122"/>
              </a:rPr>
              <a:t>MeeGo</a:t>
            </a:r>
            <a:endParaRPr lang="zh-CN" altLang="en-US" sz="2174" b="0" kern="0" dirty="0">
              <a:solidFill>
                <a:prstClr val="black"/>
              </a:solidFill>
              <a:latin typeface="宋体" pitchFamily="2" charset="-122"/>
              <a:ea typeface="宋体" pitchFamily="2" charset="-122"/>
            </a:endParaRPr>
          </a:p>
          <a:p>
            <a:pPr marL="1035558" lvl="2" indent="-207112" defTabSz="828446">
              <a:spcBef>
                <a:spcPct val="20000"/>
              </a:spcBef>
              <a:defRPr/>
            </a:pPr>
            <a:r>
              <a:rPr lang="en-US" altLang="zh-CN" sz="2174" b="0" kern="0" dirty="0">
                <a:solidFill>
                  <a:prstClr val="black"/>
                </a:solidFill>
                <a:latin typeface="宋体" pitchFamily="2" charset="-122"/>
                <a:ea typeface="宋体" pitchFamily="2" charset="-122"/>
              </a:rPr>
              <a:t>2010</a:t>
            </a:r>
            <a:r>
              <a:rPr lang="zh-CN" altLang="en-US" sz="2174" b="0" kern="0" dirty="0">
                <a:solidFill>
                  <a:prstClr val="black"/>
                </a:solidFill>
                <a:latin typeface="宋体" pitchFamily="2" charset="-122"/>
                <a:ea typeface="宋体" pitchFamily="2" charset="-122"/>
              </a:rPr>
              <a:t>年</a:t>
            </a:r>
            <a:r>
              <a:rPr lang="en-US" altLang="zh-CN" sz="2174" b="0" kern="0" dirty="0">
                <a:solidFill>
                  <a:prstClr val="black"/>
                </a:solidFill>
                <a:latin typeface="宋体" pitchFamily="2" charset="-122"/>
                <a:ea typeface="宋体" pitchFamily="2" charset="-122"/>
              </a:rPr>
              <a:t>2</a:t>
            </a:r>
            <a:r>
              <a:rPr lang="zh-CN" altLang="en-US" sz="2174" b="0" kern="0" dirty="0">
                <a:solidFill>
                  <a:prstClr val="black"/>
                </a:solidFill>
                <a:latin typeface="宋体" pitchFamily="2" charset="-122"/>
                <a:ea typeface="宋体" pitchFamily="2" charset="-122"/>
              </a:rPr>
              <a:t>月，谷歌</a:t>
            </a:r>
            <a:r>
              <a:rPr lang="en-US" altLang="zh-CN" sz="2174" b="0" kern="0" dirty="0">
                <a:solidFill>
                  <a:prstClr val="black"/>
                </a:solidFill>
                <a:latin typeface="宋体" pitchFamily="2" charset="-122"/>
                <a:ea typeface="宋体" pitchFamily="2" charset="-122"/>
              </a:rPr>
              <a:t>Android</a:t>
            </a:r>
            <a:r>
              <a:rPr lang="zh-CN" altLang="en-US" sz="2174" b="0" kern="0" dirty="0">
                <a:solidFill>
                  <a:prstClr val="black"/>
                </a:solidFill>
                <a:latin typeface="宋体" pitchFamily="2" charset="-122"/>
                <a:ea typeface="宋体" pitchFamily="2" charset="-122"/>
              </a:rPr>
              <a:t>被</a:t>
            </a:r>
            <a:r>
              <a:rPr lang="en-US" altLang="zh-CN" sz="2174" b="0" kern="0" dirty="0">
                <a:solidFill>
                  <a:prstClr val="black"/>
                </a:solidFill>
                <a:latin typeface="宋体" pitchFamily="2" charset="-122"/>
                <a:ea typeface="宋体" pitchFamily="2" charset="-122"/>
              </a:rPr>
              <a:t>Linux</a:t>
            </a:r>
            <a:r>
              <a:rPr lang="zh-CN" altLang="en-US" sz="2174" b="0" kern="0" dirty="0">
                <a:solidFill>
                  <a:prstClr val="black"/>
                </a:solidFill>
                <a:latin typeface="宋体" pitchFamily="2" charset="-122"/>
                <a:ea typeface="宋体" pitchFamily="2" charset="-122"/>
              </a:rPr>
              <a:t>内核除名</a:t>
            </a:r>
          </a:p>
          <a:p>
            <a:pPr marL="310667" indent="-310667" defTabSz="828446">
              <a:spcBef>
                <a:spcPct val="20000"/>
              </a:spcBef>
              <a:buClr>
                <a:srgbClr val="6F89F7"/>
              </a:buClr>
              <a:defRPr/>
            </a:pPr>
            <a:r>
              <a:rPr lang="zh-CN" altLang="en-US" sz="2174" b="0" kern="0" dirty="0">
                <a:solidFill>
                  <a:prstClr val="black"/>
                </a:solidFill>
                <a:latin typeface="宋体" pitchFamily="2" charset="-122"/>
                <a:ea typeface="宋体" pitchFamily="2" charset="-122"/>
              </a:rPr>
              <a:t>知识产权</a:t>
            </a:r>
          </a:p>
          <a:p>
            <a:pPr marL="673113" lvl="1" indent="-258890" defTabSz="828446">
              <a:spcBef>
                <a:spcPct val="20000"/>
              </a:spcBef>
            </a:pPr>
            <a:r>
              <a:rPr lang="zh-CN" altLang="en-US" sz="2174" b="0" kern="0" dirty="0">
                <a:solidFill>
                  <a:prstClr val="black"/>
                </a:solidFill>
                <a:latin typeface="宋体" pitchFamily="2" charset="-122"/>
                <a:ea typeface="宋体" pitchFamily="2" charset="-122"/>
              </a:rPr>
              <a:t>需要遵守</a:t>
            </a:r>
            <a:r>
              <a:rPr lang="en-US" altLang="zh-CN" sz="2174" b="0" kern="0" dirty="0">
                <a:solidFill>
                  <a:prstClr val="black"/>
                </a:solidFill>
                <a:latin typeface="宋体" pitchFamily="2" charset="-122"/>
                <a:ea typeface="宋体" pitchFamily="2" charset="-122"/>
              </a:rPr>
              <a:t>GPL GNU Public License, LGPL: Lesser GPL</a:t>
            </a:r>
          </a:p>
          <a:p>
            <a:pPr marL="673113" lvl="1" indent="-258890" defTabSz="828446">
              <a:spcBef>
                <a:spcPct val="20000"/>
              </a:spcBef>
              <a:defRPr/>
            </a:pPr>
            <a:r>
              <a:rPr lang="zh-CN" altLang="en-US" sz="2174" b="0" kern="0" dirty="0">
                <a:solidFill>
                  <a:prstClr val="black"/>
                </a:solidFill>
                <a:latin typeface="宋体" pitchFamily="2" charset="-122"/>
                <a:ea typeface="宋体" pitchFamily="2" charset="-122"/>
              </a:rPr>
              <a:t>没有独立的知识产权</a:t>
            </a:r>
          </a:p>
        </p:txBody>
      </p:sp>
      <p:sp>
        <p:nvSpPr>
          <p:cNvPr id="10" name="Title 1"/>
          <p:cNvSpPr txBox="1">
            <a:spLocks/>
          </p:cNvSpPr>
          <p:nvPr/>
        </p:nvSpPr>
        <p:spPr>
          <a:xfrm>
            <a:off x="1240168" y="1132590"/>
            <a:ext cx="9688651" cy="570403"/>
          </a:xfrm>
          <a:prstGeom prst="rect">
            <a:avLst/>
          </a:prstGeom>
        </p:spPr>
        <p:txBody>
          <a:bodyPr wrap="square" lIns="0" tIns="0" rIns="0" bIns="0" anchor="ctr" anchorCtr="0">
            <a:noAutofit/>
          </a:bodyPr>
          <a:lstStyle>
            <a:lvl1pPr algn="l" defTabSz="914400" rtl="0" eaLnBrk="1" latinLnBrk="0" hangingPunct="1">
              <a:lnSpc>
                <a:spcPct val="90000"/>
              </a:lnSpc>
              <a:spcBef>
                <a:spcPct val="0"/>
              </a:spcBef>
              <a:buNone/>
              <a:defRPr sz="4000" kern="1200" baseline="0">
                <a:solidFill>
                  <a:srgbClr val="0070C0"/>
                </a:solidFill>
                <a:latin typeface="Arial" panose="020B0604020202020204" pitchFamily="34" charset="0"/>
                <a:ea typeface="黑体" panose="02010609060101010101" pitchFamily="49" charset="-122"/>
                <a:cs typeface="+mj-cs"/>
              </a:defRPr>
            </a:lvl1pPr>
          </a:lstStyle>
          <a:p>
            <a:pPr defTabSz="828446"/>
            <a:r>
              <a:rPr lang="en-US" altLang="zh-CN" sz="2537" dirty="0">
                <a:solidFill>
                  <a:prstClr val="black"/>
                </a:solidFill>
                <a:latin typeface="宋体" pitchFamily="2" charset="-122"/>
                <a:ea typeface="宋体" pitchFamily="2" charset="-122"/>
              </a:rPr>
              <a:t>Linux</a:t>
            </a:r>
            <a:r>
              <a:rPr lang="zh-CN" altLang="en-US" sz="2537" dirty="0">
                <a:solidFill>
                  <a:prstClr val="black"/>
                </a:solidFill>
                <a:latin typeface="宋体" pitchFamily="2" charset="-122"/>
                <a:ea typeface="宋体" pitchFamily="2" charset="-122"/>
              </a:rPr>
              <a:t>的版本</a:t>
            </a:r>
          </a:p>
        </p:txBody>
      </p:sp>
    </p:spTree>
    <p:extLst>
      <p:ext uri="{BB962C8B-B14F-4D97-AF65-F5344CB8AC3E}">
        <p14:creationId xmlns:p14="http://schemas.microsoft.com/office/powerpoint/2010/main" val="9075409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258</a:t>
            </a:fld>
            <a:endParaRPr lang="zh-CN" altLang="en-US">
              <a:solidFill>
                <a:prstClr val="white"/>
              </a:solidFill>
              <a:cs typeface="Garamond"/>
            </a:endParaRPr>
          </a:p>
        </p:txBody>
      </p:sp>
      <p:sp>
        <p:nvSpPr>
          <p:cNvPr id="8" name="矩形 3" descr="Rectangle: Click to edit Master text styles&#10;Second level&#10;Third level&#10;Fourth level&#10;Fifth level"/>
          <p:cNvSpPr txBox="1">
            <a:spLocks noChangeArrowheads="1"/>
          </p:cNvSpPr>
          <p:nvPr/>
        </p:nvSpPr>
        <p:spPr bwMode="auto">
          <a:xfrm>
            <a:off x="1608383" y="1357792"/>
            <a:ext cx="8975235" cy="4763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48" tIns="41424" rIns="82848" bIns="41424" numCol="1" anchor="t" anchorCtr="0" compatLnSpc="1">
            <a:prstTxWarp prst="textNoShape">
              <a:avLst/>
            </a:prstTxWarp>
          </a:bodyPr>
          <a:lstStyle>
            <a:lvl1pPr marL="342900" indent="-342900" algn="l" rtl="0" fontAlgn="base">
              <a:spcBef>
                <a:spcPct val="30000"/>
              </a:spcBef>
              <a:spcAft>
                <a:spcPct val="0"/>
              </a:spcAft>
              <a:buClr>
                <a:schemeClr val="hlink"/>
              </a:buClr>
              <a:buSzPct val="100000"/>
              <a:buFont typeface="Wingdings" panose="05000000000000000000" pitchFamily="2" charset="2"/>
              <a:buBlip>
                <a:blip r:embed="rId3"/>
              </a:buBlip>
              <a:defRPr kumimoji="1" lang="zh-CN" altLang="en-US" sz="2400" b="1" dirty="0" smtClean="0">
                <a:solidFill>
                  <a:srgbClr val="040408"/>
                </a:solidFill>
                <a:latin typeface="Times New Roman" panose="02020603050405020304" pitchFamily="18" charset="0"/>
                <a:ea typeface="+mn-ea"/>
                <a:cs typeface="+mn-cs"/>
              </a:defRPr>
            </a:lvl1pPr>
            <a:lvl2pPr marL="742950" indent="-285750" algn="l" rtl="0" fontAlgn="base">
              <a:spcBef>
                <a:spcPct val="30000"/>
              </a:spcBef>
              <a:spcAft>
                <a:spcPct val="0"/>
              </a:spcAft>
              <a:buClr>
                <a:srgbClr val="FF33CC"/>
              </a:buClr>
              <a:buSzPct val="60000"/>
              <a:buFont typeface="Wingdings" panose="05000000000000000000" pitchFamily="2" charset="2"/>
              <a:buChar char="n"/>
              <a:defRPr kumimoji="1" lang="zh-CN" altLang="en-US" sz="2000" b="1" dirty="0" smtClean="0">
                <a:solidFill>
                  <a:schemeClr val="tx2"/>
                </a:solidFill>
                <a:latin typeface="Times New Roman" panose="02020603050405020304" pitchFamily="18" charset="0"/>
                <a:ea typeface="+mn-ea"/>
              </a:defRPr>
            </a:lvl2pPr>
            <a:lvl3pPr marL="1143000" indent="-228600" algn="l" rtl="0" fontAlgn="base">
              <a:spcBef>
                <a:spcPct val="30000"/>
              </a:spcBef>
              <a:spcAft>
                <a:spcPct val="0"/>
              </a:spcAft>
              <a:buClr>
                <a:srgbClr val="008000"/>
              </a:buClr>
              <a:buSzPct val="95000"/>
              <a:buFont typeface="Wingdings" panose="05000000000000000000" pitchFamily="2" charset="2"/>
              <a:buChar char="w"/>
              <a:defRPr kumimoji="1" lang="zh-CN" altLang="en-US" b="1" dirty="0" smtClean="0">
                <a:solidFill>
                  <a:srgbClr val="003300"/>
                </a:solidFill>
                <a:latin typeface="Times New Roman" panose="02020603050405020304" pitchFamily="18" charset="0"/>
                <a:ea typeface="+mn-ea"/>
              </a:defRPr>
            </a:lvl3pPr>
            <a:lvl4pPr marL="1600200" indent="-228600" algn="l" rtl="0" fontAlgn="base">
              <a:spcBef>
                <a:spcPct val="30000"/>
              </a:spcBef>
              <a:spcAft>
                <a:spcPct val="0"/>
              </a:spcAft>
              <a:buClr>
                <a:schemeClr val="tx1"/>
              </a:buClr>
              <a:buSzPct val="65000"/>
              <a:buFont typeface="Wingdings" panose="05000000000000000000" pitchFamily="2" charset="2"/>
              <a:buChar char="n"/>
              <a:defRPr kumimoji="1" lang="zh-CN" altLang="en-US" sz="2000" dirty="0" smtClean="0">
                <a:solidFill>
                  <a:schemeClr val="tx1"/>
                </a:solidFill>
                <a:latin typeface="Times New Roman" panose="02020603050405020304" pitchFamily="18" charset="0"/>
                <a:ea typeface="+mn-ea"/>
              </a:defRPr>
            </a:lvl4pPr>
            <a:lvl5pPr marL="2057400" indent="-228600" algn="l" rtl="0" fontAlgn="base">
              <a:spcBef>
                <a:spcPct val="30000"/>
              </a:spcBef>
              <a:spcAft>
                <a:spcPct val="0"/>
              </a:spcAft>
              <a:buClr>
                <a:schemeClr val="hlink"/>
              </a:buClr>
              <a:buSzPct val="60000"/>
              <a:buFont typeface="Wingdings" panose="05000000000000000000" pitchFamily="2" charset="2"/>
              <a:buChar char="n"/>
              <a:defRPr kumimoji="1" lang="zh-CN" altLang="en-US" sz="2000" dirty="0">
                <a:solidFill>
                  <a:schemeClr val="tx1"/>
                </a:solidFill>
                <a:latin typeface="Times New Roman" panose="02020603050405020304" pitchFamily="18" charset="0"/>
                <a:ea typeface="+mn-ea"/>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marL="310667" indent="-310667" defTabSz="828446">
              <a:buClr>
                <a:srgbClr val="6F89F7"/>
              </a:buClr>
              <a:defRPr/>
            </a:pPr>
            <a:r>
              <a:rPr lang="zh-CN" altLang="en-US" sz="2537" b="0" kern="0" dirty="0">
                <a:solidFill>
                  <a:prstClr val="black"/>
                </a:solidFill>
                <a:latin typeface="宋体" pitchFamily="2" charset="-122"/>
                <a:ea typeface="宋体" pitchFamily="2" charset="-122"/>
              </a:rPr>
              <a:t>典型的嵌入式</a:t>
            </a:r>
            <a:r>
              <a:rPr lang="en-US" altLang="zh-CN" sz="2537" b="0" kern="0" dirty="0">
                <a:solidFill>
                  <a:prstClr val="black"/>
                </a:solidFill>
                <a:latin typeface="宋体" pitchFamily="2" charset="-122"/>
                <a:ea typeface="宋体" pitchFamily="2" charset="-122"/>
              </a:rPr>
              <a:t>Linux</a:t>
            </a:r>
          </a:p>
          <a:p>
            <a:pPr marL="673113" lvl="1" indent="-258890" defTabSz="828446">
              <a:defRPr/>
            </a:pPr>
            <a:r>
              <a:rPr lang="en-US" altLang="zh-CN" sz="2537" b="0" kern="0" dirty="0">
                <a:solidFill>
                  <a:prstClr val="black"/>
                </a:solidFill>
                <a:latin typeface="宋体" pitchFamily="2" charset="-122"/>
                <a:ea typeface="宋体" pitchFamily="2" charset="-122"/>
              </a:rPr>
              <a:t>Linux: </a:t>
            </a:r>
            <a:r>
              <a:rPr lang="en-US" altLang="zh-CN" sz="2537" b="0" kern="0" dirty="0" err="1">
                <a:solidFill>
                  <a:prstClr val="black"/>
                </a:solidFill>
                <a:latin typeface="宋体" pitchFamily="2" charset="-122"/>
                <a:ea typeface="宋体" pitchFamily="2" charset="-122"/>
              </a:rPr>
              <a:t>Embedix</a:t>
            </a:r>
            <a:r>
              <a:rPr lang="en-US" altLang="en-US" sz="2537" b="0" kern="0" dirty="0" err="1">
                <a:solidFill>
                  <a:prstClr val="black"/>
                </a:solidFill>
                <a:latin typeface="宋体" pitchFamily="2" charset="-122"/>
                <a:ea typeface="宋体" pitchFamily="2" charset="-122"/>
              </a:rPr>
              <a:t>，</a:t>
            </a:r>
            <a:r>
              <a:rPr lang="en-US" altLang="zh-CN" sz="2537" b="0" kern="0" dirty="0" err="1">
                <a:solidFill>
                  <a:prstClr val="black"/>
                </a:solidFill>
                <a:latin typeface="宋体" pitchFamily="2" charset="-122"/>
                <a:ea typeface="宋体" pitchFamily="2" charset="-122"/>
              </a:rPr>
              <a:t>ETLinux</a:t>
            </a:r>
            <a:r>
              <a:rPr lang="en-US" altLang="en-US" sz="2537" b="0" kern="0" dirty="0" err="1">
                <a:solidFill>
                  <a:prstClr val="black"/>
                </a:solidFill>
                <a:latin typeface="宋体" pitchFamily="2" charset="-122"/>
                <a:ea typeface="宋体" pitchFamily="2" charset="-122"/>
              </a:rPr>
              <a:t>，</a:t>
            </a:r>
            <a:r>
              <a:rPr lang="en-US" altLang="zh-CN" sz="2537" b="0" kern="0" dirty="0" err="1">
                <a:solidFill>
                  <a:prstClr val="black"/>
                </a:solidFill>
                <a:latin typeface="宋体" pitchFamily="2" charset="-122"/>
                <a:ea typeface="宋体" pitchFamily="2" charset="-122"/>
              </a:rPr>
              <a:t>LEM</a:t>
            </a:r>
            <a:r>
              <a:rPr lang="en-US" altLang="en-US" sz="2537" b="0" kern="0" dirty="0" err="1">
                <a:solidFill>
                  <a:prstClr val="black"/>
                </a:solidFill>
                <a:latin typeface="宋体" pitchFamily="2" charset="-122"/>
                <a:ea typeface="宋体" pitchFamily="2" charset="-122"/>
              </a:rPr>
              <a:t>，</a:t>
            </a:r>
            <a:r>
              <a:rPr lang="en-US" altLang="zh-CN" sz="2537" b="0" kern="0" dirty="0" err="1">
                <a:solidFill>
                  <a:prstClr val="black"/>
                </a:solidFill>
                <a:latin typeface="宋体" pitchFamily="2" charset="-122"/>
                <a:ea typeface="宋体" pitchFamily="2" charset="-122"/>
              </a:rPr>
              <a:t>RTLinux</a:t>
            </a:r>
            <a:r>
              <a:rPr lang="en-US" altLang="zh-CN" sz="2537" b="0" kern="0" dirty="0">
                <a:solidFill>
                  <a:prstClr val="black"/>
                </a:solidFill>
                <a:latin typeface="宋体" pitchFamily="2" charset="-122"/>
                <a:ea typeface="宋体" pitchFamily="2" charset="-122"/>
              </a:rPr>
              <a:t>, </a:t>
            </a:r>
            <a:r>
              <a:rPr lang="en-US" altLang="zh-CN" sz="2537" b="0" kern="0" dirty="0" err="1">
                <a:solidFill>
                  <a:prstClr val="black"/>
                </a:solidFill>
                <a:latin typeface="宋体" pitchFamily="2" charset="-122"/>
                <a:ea typeface="宋体" pitchFamily="2" charset="-122"/>
              </a:rPr>
              <a:t>LinuxRouterProject</a:t>
            </a:r>
            <a:r>
              <a:rPr lang="en-US" altLang="en-US" sz="2537" b="0" kern="0" dirty="0" err="1">
                <a:solidFill>
                  <a:prstClr val="black"/>
                </a:solidFill>
                <a:latin typeface="宋体" pitchFamily="2" charset="-122"/>
                <a:ea typeface="宋体" pitchFamily="2" charset="-122"/>
              </a:rPr>
              <a:t>，</a:t>
            </a:r>
            <a:r>
              <a:rPr lang="en-US" altLang="zh-CN" sz="2537" b="0" kern="0" dirty="0" err="1">
                <a:solidFill>
                  <a:prstClr val="black"/>
                </a:solidFill>
                <a:latin typeface="宋体" pitchFamily="2" charset="-122"/>
                <a:ea typeface="宋体" pitchFamily="2" charset="-122"/>
              </a:rPr>
              <a:t>LOAF</a:t>
            </a:r>
            <a:r>
              <a:rPr lang="en-US" altLang="en-US" sz="2537" b="0" kern="0" dirty="0" err="1">
                <a:solidFill>
                  <a:prstClr val="black"/>
                </a:solidFill>
                <a:latin typeface="宋体" pitchFamily="2" charset="-122"/>
                <a:ea typeface="宋体" pitchFamily="2" charset="-122"/>
              </a:rPr>
              <a:t>，</a:t>
            </a:r>
            <a:r>
              <a:rPr lang="en-US" altLang="zh-CN" sz="2537" b="0" kern="0" dirty="0" err="1">
                <a:solidFill>
                  <a:prstClr val="black"/>
                </a:solidFill>
                <a:latin typeface="宋体" pitchFamily="2" charset="-122"/>
                <a:ea typeface="宋体" pitchFamily="2" charset="-122"/>
              </a:rPr>
              <a:t>uCLinux</a:t>
            </a:r>
            <a:r>
              <a:rPr lang="en-US" altLang="en-US" sz="2537" b="0" kern="0" dirty="0" err="1">
                <a:solidFill>
                  <a:prstClr val="black"/>
                </a:solidFill>
                <a:latin typeface="宋体" pitchFamily="2" charset="-122"/>
                <a:ea typeface="宋体" pitchFamily="2" charset="-122"/>
              </a:rPr>
              <a:t>，</a:t>
            </a:r>
            <a:r>
              <a:rPr lang="en-US" altLang="zh-CN" sz="2537" b="0" kern="0" dirty="0" err="1">
                <a:solidFill>
                  <a:prstClr val="black"/>
                </a:solidFill>
                <a:latin typeface="宋体" pitchFamily="2" charset="-122"/>
                <a:ea typeface="宋体" pitchFamily="2" charset="-122"/>
              </a:rPr>
              <a:t>muLinux</a:t>
            </a:r>
            <a:r>
              <a:rPr lang="en-US" altLang="en-US" sz="2537" b="0" kern="0" dirty="0" err="1">
                <a:solidFill>
                  <a:prstClr val="black"/>
                </a:solidFill>
                <a:latin typeface="宋体" pitchFamily="2" charset="-122"/>
                <a:ea typeface="宋体" pitchFamily="2" charset="-122"/>
              </a:rPr>
              <a:t>，</a:t>
            </a:r>
            <a:r>
              <a:rPr lang="en-US" altLang="zh-CN" sz="2537" b="0" kern="0" dirty="0" err="1">
                <a:solidFill>
                  <a:prstClr val="black"/>
                </a:solidFill>
                <a:latin typeface="宋体" pitchFamily="2" charset="-122"/>
                <a:ea typeface="宋体" pitchFamily="2" charset="-122"/>
              </a:rPr>
              <a:t>ThinLinux</a:t>
            </a:r>
            <a:r>
              <a:rPr lang="en-US" altLang="en-US" sz="2537" b="0" kern="0" dirty="0" err="1">
                <a:solidFill>
                  <a:prstClr val="black"/>
                </a:solidFill>
                <a:latin typeface="宋体" pitchFamily="2" charset="-122"/>
                <a:ea typeface="宋体" pitchFamily="2" charset="-122"/>
              </a:rPr>
              <a:t>，</a:t>
            </a:r>
            <a:r>
              <a:rPr lang="en-US" altLang="zh-CN" sz="2537" b="0" kern="0" dirty="0" err="1">
                <a:solidFill>
                  <a:prstClr val="black"/>
                </a:solidFill>
                <a:latin typeface="宋体" pitchFamily="2" charset="-122"/>
                <a:ea typeface="宋体" pitchFamily="2" charset="-122"/>
              </a:rPr>
              <a:t>FirePlug</a:t>
            </a:r>
            <a:r>
              <a:rPr lang="zh-CN" altLang="en-US" sz="2537" b="0" kern="0" dirty="0">
                <a:solidFill>
                  <a:prstClr val="black"/>
                </a:solidFill>
                <a:latin typeface="宋体" pitchFamily="2" charset="-122"/>
                <a:ea typeface="宋体" pitchFamily="2" charset="-122"/>
              </a:rPr>
              <a:t>和</a:t>
            </a:r>
            <a:r>
              <a:rPr lang="en-US" altLang="zh-CN" sz="2537" b="0" kern="0" dirty="0" err="1">
                <a:solidFill>
                  <a:prstClr val="black"/>
                </a:solidFill>
                <a:latin typeface="宋体" pitchFamily="2" charset="-122"/>
                <a:ea typeface="宋体" pitchFamily="2" charset="-122"/>
              </a:rPr>
              <a:t>PizzaBoxLinux</a:t>
            </a:r>
            <a:endParaRPr lang="en-US" altLang="zh-CN" sz="2537" b="0" kern="0" dirty="0">
              <a:solidFill>
                <a:prstClr val="black"/>
              </a:solidFill>
              <a:latin typeface="宋体" pitchFamily="2" charset="-122"/>
              <a:ea typeface="宋体" pitchFamily="2" charset="-122"/>
            </a:endParaRPr>
          </a:p>
          <a:p>
            <a:pPr marL="673113" lvl="1" indent="-258890" defTabSz="828446">
              <a:defRPr/>
            </a:pPr>
            <a:r>
              <a:rPr lang="zh-CN" altLang="en-US" sz="2537" b="0" kern="0" dirty="0">
                <a:solidFill>
                  <a:prstClr val="black"/>
                </a:solidFill>
                <a:latin typeface="宋体" pitchFamily="2" charset="-122"/>
                <a:ea typeface="宋体" pitchFamily="2" charset="-122"/>
              </a:rPr>
              <a:t>平台化嵌入式</a:t>
            </a:r>
            <a:r>
              <a:rPr lang="en-US" altLang="zh-CN" sz="2537" b="0" kern="0" dirty="0">
                <a:solidFill>
                  <a:prstClr val="black"/>
                </a:solidFill>
                <a:latin typeface="宋体" pitchFamily="2" charset="-122"/>
                <a:ea typeface="宋体" pitchFamily="2" charset="-122"/>
              </a:rPr>
              <a:t>Linux</a:t>
            </a:r>
          </a:p>
          <a:p>
            <a:pPr marL="1035558" lvl="2" indent="-207112" defTabSz="828446">
              <a:defRPr/>
            </a:pPr>
            <a:r>
              <a:rPr lang="en-US" altLang="zh-CN" sz="2537" b="0" kern="0" dirty="0">
                <a:solidFill>
                  <a:prstClr val="black"/>
                </a:solidFill>
                <a:latin typeface="宋体" pitchFamily="2" charset="-122"/>
                <a:ea typeface="宋体" pitchFamily="2" charset="-122"/>
              </a:rPr>
              <a:t>Android</a:t>
            </a:r>
          </a:p>
          <a:p>
            <a:pPr marL="1035558" lvl="2" indent="-207112" defTabSz="828446">
              <a:defRPr/>
            </a:pPr>
            <a:r>
              <a:rPr lang="en-US" altLang="zh-CN" sz="2537" b="0" kern="0" dirty="0" err="1">
                <a:solidFill>
                  <a:prstClr val="black"/>
                </a:solidFill>
                <a:latin typeface="宋体" pitchFamily="2" charset="-122"/>
                <a:ea typeface="宋体" pitchFamily="2" charset="-122"/>
              </a:rPr>
              <a:t>Moblin+Maemo</a:t>
            </a:r>
            <a:r>
              <a:rPr lang="en-US" altLang="en-US" sz="2537" b="0" kern="0" dirty="0" err="1">
                <a:solidFill>
                  <a:prstClr val="black"/>
                </a:solidFill>
                <a:latin typeface="宋体" pitchFamily="2" charset="-122"/>
                <a:ea typeface="宋体" pitchFamily="2" charset="-122"/>
              </a:rPr>
              <a:t>→</a:t>
            </a:r>
            <a:r>
              <a:rPr lang="en-US" altLang="zh-CN" sz="2537" b="0" kern="0" dirty="0" err="1">
                <a:solidFill>
                  <a:prstClr val="black"/>
                </a:solidFill>
                <a:latin typeface="宋体" pitchFamily="2" charset="-122"/>
                <a:ea typeface="宋体" pitchFamily="2" charset="-122"/>
              </a:rPr>
              <a:t>MeeGO</a:t>
            </a:r>
            <a:endParaRPr lang="en-US" altLang="zh-CN" sz="2537" b="0" kern="0" dirty="0">
              <a:solidFill>
                <a:prstClr val="black"/>
              </a:solidFill>
              <a:latin typeface="宋体" pitchFamily="2" charset="-122"/>
              <a:ea typeface="宋体" pitchFamily="2" charset="-122"/>
            </a:endParaRPr>
          </a:p>
          <a:p>
            <a:pPr marL="673113" lvl="1" indent="-258890" defTabSz="828446">
              <a:defRPr/>
            </a:pPr>
            <a:endParaRPr lang="en-US" altLang="zh-CN" sz="1812" kern="0" dirty="0">
              <a:solidFill>
                <a:srgbClr val="660066"/>
              </a:solidFill>
              <a:ea typeface="宋体"/>
            </a:endParaRPr>
          </a:p>
          <a:p>
            <a:pPr marL="673113" lvl="1" indent="-258890" defTabSz="828446">
              <a:defRPr/>
            </a:pPr>
            <a:endParaRPr lang="en-US" altLang="zh-CN" sz="1812" kern="0" dirty="0">
              <a:solidFill>
                <a:srgbClr val="660066"/>
              </a:solidFill>
              <a:ea typeface="宋体"/>
            </a:endParaRPr>
          </a:p>
        </p:txBody>
      </p:sp>
    </p:spTree>
    <p:extLst>
      <p:ext uri="{BB962C8B-B14F-4D97-AF65-F5344CB8AC3E}">
        <p14:creationId xmlns:p14="http://schemas.microsoft.com/office/powerpoint/2010/main" val="380379752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宋体" pitchFamily="2" charset="-122"/>
                <a:ea typeface="宋体" pitchFamily="2" charset="-122"/>
              </a:rPr>
              <a:t>4 </a:t>
            </a:r>
            <a:r>
              <a:rPr lang="zh-CN" altLang="en-US" dirty="0">
                <a:solidFill>
                  <a:schemeClr val="tx1"/>
                </a:solidFill>
                <a:latin typeface="宋体" pitchFamily="2" charset="-122"/>
                <a:ea typeface="宋体" pitchFamily="2" charset="-122"/>
              </a:rPr>
              <a:t>嵌入式</a:t>
            </a:r>
            <a:r>
              <a:rPr lang="en-US" altLang="zh-CN" dirty="0">
                <a:solidFill>
                  <a:schemeClr val="tx1"/>
                </a:solidFill>
                <a:latin typeface="宋体" pitchFamily="2" charset="-122"/>
                <a:ea typeface="宋体" pitchFamily="2" charset="-122"/>
              </a:rPr>
              <a:t>Linux (</a:t>
            </a:r>
            <a:r>
              <a:rPr lang="zh-CN" altLang="en-US" dirty="0">
                <a:solidFill>
                  <a:schemeClr val="tx1"/>
                </a:solidFill>
                <a:latin typeface="宋体" pitchFamily="2" charset="-122"/>
                <a:ea typeface="宋体" pitchFamily="2" charset="-122"/>
              </a:rPr>
              <a:t>续</a:t>
            </a:r>
            <a:r>
              <a:rPr lang="en-US" altLang="zh-CN" dirty="0">
                <a:solidFill>
                  <a:schemeClr val="tx1"/>
                </a:solidFill>
                <a:latin typeface="宋体" pitchFamily="2" charset="-122"/>
                <a:ea typeface="宋体" pitchFamily="2" charset="-122"/>
              </a:rPr>
              <a:t>)</a:t>
            </a:r>
            <a:endParaRPr lang="zh-CN" altLang="en-US" dirty="0">
              <a:solidFill>
                <a:schemeClr val="tx1"/>
              </a:solidFill>
              <a:latin typeface="宋体" pitchFamily="2" charset="-122"/>
              <a:ea typeface="宋体" pitchFamily="2" charset="-122"/>
            </a:endParaRPr>
          </a:p>
        </p:txBody>
      </p:sp>
      <p:sp>
        <p:nvSpPr>
          <p:cNvPr id="3" name="Text Placeholder 2"/>
          <p:cNvSpPr>
            <a:spLocks noGrp="1"/>
          </p:cNvSpPr>
          <p:nvPr>
            <p:ph type="body" idx="1"/>
          </p:nvPr>
        </p:nvSpPr>
        <p:spPr/>
        <p:txBody>
          <a:bodyPr/>
          <a:lstStyle/>
          <a:p>
            <a:pPr>
              <a:lnSpc>
                <a:spcPct val="90000"/>
              </a:lnSpc>
              <a:spcBef>
                <a:spcPct val="0"/>
              </a:spcBef>
              <a:buNone/>
            </a:pPr>
            <a:r>
              <a:rPr lang="zh-CN" altLang="en-US" sz="2537" dirty="0">
                <a:solidFill>
                  <a:schemeClr val="tx1"/>
                </a:solidFill>
                <a:latin typeface="宋体" pitchFamily="2" charset="-122"/>
                <a:ea typeface="宋体" pitchFamily="2" charset="-122"/>
                <a:cs typeface="+mj-cs"/>
              </a:rPr>
              <a:t>嵌入式</a:t>
            </a:r>
            <a:r>
              <a:rPr lang="en-US" altLang="zh-CN" sz="2537" dirty="0">
                <a:solidFill>
                  <a:schemeClr val="tx1"/>
                </a:solidFill>
                <a:latin typeface="宋体" pitchFamily="2" charset="-122"/>
                <a:ea typeface="宋体" pitchFamily="2" charset="-122"/>
                <a:cs typeface="+mj-cs"/>
              </a:rPr>
              <a:t>Linux</a:t>
            </a:r>
            <a:r>
              <a:rPr lang="zh-CN" altLang="en-US" sz="2537" dirty="0">
                <a:solidFill>
                  <a:schemeClr val="tx1"/>
                </a:solidFill>
                <a:latin typeface="宋体" pitchFamily="2" charset="-122"/>
                <a:ea typeface="宋体" pitchFamily="2" charset="-122"/>
                <a:cs typeface="+mj-cs"/>
              </a:rPr>
              <a:t>种类 </a:t>
            </a:r>
            <a:endParaRPr lang="en-US" altLang="zh-CN" sz="2537" dirty="0">
              <a:solidFill>
                <a:schemeClr val="tx1"/>
              </a:solidFill>
              <a:latin typeface="宋体" pitchFamily="2" charset="-122"/>
              <a:ea typeface="宋体" pitchFamily="2" charset="-122"/>
              <a:cs typeface="+mj-cs"/>
            </a:endParaRPr>
          </a:p>
          <a:p>
            <a:pPr lvl="1">
              <a:lnSpc>
                <a:spcPct val="90000"/>
              </a:lnSpc>
              <a:spcBef>
                <a:spcPct val="0"/>
              </a:spcBef>
              <a:buNone/>
            </a:pPr>
            <a:r>
              <a:rPr lang="zh-CN" altLang="en-US" sz="2537" dirty="0">
                <a:solidFill>
                  <a:srgbClr val="FF0000"/>
                </a:solidFill>
                <a:latin typeface="宋体" pitchFamily="2" charset="-122"/>
                <a:ea typeface="宋体" pitchFamily="2" charset="-122"/>
                <a:cs typeface="+mj-cs"/>
              </a:rPr>
              <a:t>是否支持</a:t>
            </a:r>
            <a:r>
              <a:rPr lang="en-US" altLang="zh-CN" sz="2537" dirty="0">
                <a:solidFill>
                  <a:srgbClr val="FF0000"/>
                </a:solidFill>
                <a:latin typeface="宋体" pitchFamily="2" charset="-122"/>
                <a:ea typeface="宋体" pitchFamily="2" charset="-122"/>
                <a:cs typeface="+mj-cs"/>
              </a:rPr>
              <a:t>MMU</a:t>
            </a:r>
          </a:p>
          <a:p>
            <a:pPr lvl="1">
              <a:lnSpc>
                <a:spcPct val="90000"/>
              </a:lnSpc>
              <a:spcBef>
                <a:spcPct val="0"/>
              </a:spcBef>
              <a:buNone/>
            </a:pPr>
            <a:r>
              <a:rPr lang="en-US" altLang="zh-CN" sz="2537" dirty="0">
                <a:latin typeface="宋体" pitchFamily="2" charset="-122"/>
                <a:ea typeface="宋体" pitchFamily="2" charset="-122"/>
                <a:cs typeface="+mj-cs"/>
              </a:rPr>
              <a:t>MMU </a:t>
            </a:r>
            <a:r>
              <a:rPr lang="zh-CN" altLang="en-US" sz="2537" dirty="0">
                <a:latin typeface="宋体" pitchFamily="2" charset="-122"/>
                <a:ea typeface="宋体" pitchFamily="2" charset="-122"/>
                <a:cs typeface="+mj-cs"/>
              </a:rPr>
              <a:t>实现虚拟存储空间：即将虚拟存储空间影射到实际物理存储空间。使编程人员不用考虑具体程序所放在物理存储空间的具体位置和程序的大小。</a:t>
            </a:r>
          </a:p>
          <a:p>
            <a:pPr lvl="1">
              <a:lnSpc>
                <a:spcPct val="90000"/>
              </a:lnSpc>
              <a:spcBef>
                <a:spcPct val="0"/>
              </a:spcBef>
              <a:buNone/>
            </a:pPr>
            <a:r>
              <a:rPr lang="zh-CN" altLang="en-US" sz="2537" dirty="0">
                <a:solidFill>
                  <a:srgbClr val="FF0000"/>
                </a:solidFill>
                <a:latin typeface="宋体" pitchFamily="2" charset="-122"/>
                <a:ea typeface="宋体" pitchFamily="2" charset="-122"/>
                <a:cs typeface="+mj-cs"/>
              </a:rPr>
              <a:t>存储器访问权限的控制：</a:t>
            </a:r>
            <a:r>
              <a:rPr lang="zh-CN" altLang="en-US" sz="2537" dirty="0">
                <a:latin typeface="宋体" pitchFamily="2" charset="-122"/>
                <a:ea typeface="宋体" pitchFamily="2" charset="-122"/>
                <a:cs typeface="+mj-cs"/>
              </a:rPr>
              <a:t>任务间通讯，对自己的内存、堆栈等进行保护，只能通过管道、信号量、共享内存等方式进行通讯。</a:t>
            </a:r>
          </a:p>
          <a:p>
            <a:pPr lvl="1">
              <a:lnSpc>
                <a:spcPct val="90000"/>
              </a:lnSpc>
              <a:spcBef>
                <a:spcPct val="0"/>
              </a:spcBef>
              <a:buNone/>
            </a:pPr>
            <a:r>
              <a:rPr lang="zh-CN" altLang="en-US" sz="2537" dirty="0">
                <a:solidFill>
                  <a:srgbClr val="FF0000"/>
                </a:solidFill>
                <a:latin typeface="宋体" pitchFamily="2" charset="-122"/>
                <a:ea typeface="宋体" pitchFamily="2" charset="-122"/>
                <a:cs typeface="+mj-cs"/>
              </a:rPr>
              <a:t>控制</a:t>
            </a:r>
            <a:r>
              <a:rPr lang="en-US" altLang="zh-CN" sz="2537" dirty="0">
                <a:solidFill>
                  <a:srgbClr val="FF0000"/>
                </a:solidFill>
                <a:latin typeface="宋体" pitchFamily="2" charset="-122"/>
                <a:ea typeface="宋体" pitchFamily="2" charset="-122"/>
                <a:cs typeface="+mj-cs"/>
              </a:rPr>
              <a:t>Cache</a:t>
            </a:r>
            <a:endParaRPr lang="zh-CN" altLang="en-US" sz="2537" dirty="0">
              <a:solidFill>
                <a:srgbClr val="FF0000"/>
              </a:solidFill>
              <a:latin typeface="宋体" pitchFamily="2" charset="-122"/>
              <a:ea typeface="宋体" pitchFamily="2" charset="-122"/>
              <a:cs typeface="+mj-cs"/>
            </a:endParaRPr>
          </a:p>
          <a:p>
            <a:pPr lvl="2">
              <a:lnSpc>
                <a:spcPct val="90000"/>
              </a:lnSpc>
              <a:spcBef>
                <a:spcPct val="0"/>
              </a:spcBef>
              <a:buNone/>
            </a:pPr>
            <a:r>
              <a:rPr lang="zh-CN" altLang="en-US" sz="2537" b="1" dirty="0">
                <a:latin typeface="宋体" pitchFamily="2" charset="-122"/>
                <a:ea typeface="宋体" pitchFamily="2" charset="-122"/>
                <a:cs typeface="+mj-cs"/>
              </a:rPr>
              <a:t>不支持</a:t>
            </a:r>
            <a:r>
              <a:rPr lang="en-US" altLang="zh-CN" sz="2537" b="1" dirty="0">
                <a:latin typeface="宋体" pitchFamily="2" charset="-122"/>
                <a:ea typeface="宋体" pitchFamily="2" charset="-122"/>
                <a:cs typeface="+mj-cs"/>
              </a:rPr>
              <a:t>MMU</a:t>
            </a:r>
            <a:r>
              <a:rPr lang="zh-CN" altLang="en-US" sz="2537" dirty="0">
                <a:latin typeface="宋体" pitchFamily="2" charset="-122"/>
                <a:ea typeface="宋体" pitchFamily="2" charset="-122"/>
                <a:cs typeface="+mj-cs"/>
              </a:rPr>
              <a:t>：</a:t>
            </a:r>
            <a:r>
              <a:rPr lang="en-US" altLang="zh-CN" sz="2537" dirty="0" err="1">
                <a:latin typeface="宋体" pitchFamily="2" charset="-122"/>
                <a:ea typeface="宋体" pitchFamily="2" charset="-122"/>
                <a:cs typeface="+mj-cs"/>
              </a:rPr>
              <a:t>ucLinux</a:t>
            </a:r>
            <a:r>
              <a:rPr lang="zh-CN" altLang="en-US" sz="2537" dirty="0">
                <a:latin typeface="宋体" pitchFamily="2" charset="-122"/>
                <a:ea typeface="宋体" pitchFamily="2" charset="-122"/>
                <a:cs typeface="+mj-cs"/>
              </a:rPr>
              <a:t>，主要应用在</a:t>
            </a:r>
            <a:r>
              <a:rPr lang="en-US" altLang="zh-CN" sz="2537" dirty="0">
                <a:latin typeface="宋体" pitchFamily="2" charset="-122"/>
                <a:ea typeface="宋体" pitchFamily="2" charset="-122"/>
                <a:cs typeface="+mj-cs"/>
              </a:rPr>
              <a:t>ARM7</a:t>
            </a:r>
            <a:r>
              <a:rPr lang="zh-CN" altLang="en-US" sz="2537" dirty="0">
                <a:latin typeface="宋体" pitchFamily="2" charset="-122"/>
                <a:ea typeface="宋体" pitchFamily="2" charset="-122"/>
                <a:cs typeface="+mj-cs"/>
              </a:rPr>
              <a:t>系列微处理系统中，如三星公司的</a:t>
            </a:r>
            <a:r>
              <a:rPr lang="en-US" altLang="zh-CN" sz="2537" dirty="0">
                <a:latin typeface="宋体" pitchFamily="2" charset="-122"/>
                <a:ea typeface="宋体" pitchFamily="2" charset="-122"/>
                <a:cs typeface="+mj-cs"/>
              </a:rPr>
              <a:t>S3C44B0</a:t>
            </a:r>
            <a:r>
              <a:rPr lang="zh-CN" altLang="en-US" sz="2537" dirty="0">
                <a:latin typeface="宋体" pitchFamily="2" charset="-122"/>
                <a:ea typeface="宋体" pitchFamily="2" charset="-122"/>
                <a:cs typeface="+mj-cs"/>
              </a:rPr>
              <a:t>，</a:t>
            </a:r>
            <a:r>
              <a:rPr lang="en-US" altLang="zh-CN" sz="2537" dirty="0">
                <a:latin typeface="宋体" pitchFamily="2" charset="-122"/>
                <a:ea typeface="宋体" pitchFamily="2" charset="-122"/>
                <a:cs typeface="+mj-cs"/>
              </a:rPr>
              <a:t>S3C4510</a:t>
            </a:r>
            <a:r>
              <a:rPr lang="zh-CN" altLang="en-US" sz="2537" dirty="0">
                <a:latin typeface="宋体" pitchFamily="2" charset="-122"/>
                <a:ea typeface="宋体" pitchFamily="2" charset="-122"/>
                <a:cs typeface="+mj-cs"/>
              </a:rPr>
              <a:t>等，无</a:t>
            </a:r>
            <a:r>
              <a:rPr lang="en-US" altLang="zh-CN" sz="2537" dirty="0">
                <a:latin typeface="宋体" pitchFamily="2" charset="-122"/>
                <a:ea typeface="宋体" pitchFamily="2" charset="-122"/>
                <a:cs typeface="+mj-cs"/>
              </a:rPr>
              <a:t>MMU</a:t>
            </a:r>
            <a:r>
              <a:rPr lang="zh-CN" altLang="en-US" sz="2537" dirty="0">
                <a:latin typeface="宋体" pitchFamily="2" charset="-122"/>
                <a:ea typeface="宋体" pitchFamily="2" charset="-122"/>
                <a:cs typeface="+mj-cs"/>
              </a:rPr>
              <a:t>，不支持虚地址，直接访问内存，所有程序中访问的地址都是物理地址。</a:t>
            </a:r>
          </a:p>
          <a:p>
            <a:pPr lvl="2">
              <a:lnSpc>
                <a:spcPct val="90000"/>
              </a:lnSpc>
              <a:spcBef>
                <a:spcPct val="0"/>
              </a:spcBef>
              <a:buNone/>
            </a:pPr>
            <a:r>
              <a:rPr lang="zh-CN" altLang="en-US" sz="2537" b="1" dirty="0">
                <a:latin typeface="宋体" pitchFamily="2" charset="-122"/>
                <a:ea typeface="宋体" pitchFamily="2" charset="-122"/>
                <a:cs typeface="+mj-cs"/>
              </a:rPr>
              <a:t>支持</a:t>
            </a:r>
            <a:r>
              <a:rPr lang="en-US" altLang="zh-CN" sz="2537" b="1" dirty="0">
                <a:latin typeface="宋体" pitchFamily="2" charset="-122"/>
                <a:ea typeface="宋体" pitchFamily="2" charset="-122"/>
                <a:cs typeface="+mj-cs"/>
              </a:rPr>
              <a:t>MMU</a:t>
            </a:r>
            <a:r>
              <a:rPr lang="zh-CN" altLang="en-US" sz="2537" dirty="0">
                <a:latin typeface="宋体" pitchFamily="2" charset="-122"/>
                <a:ea typeface="宋体" pitchFamily="2" charset="-122"/>
                <a:cs typeface="+mj-cs"/>
              </a:rPr>
              <a:t>：嵌入式</a:t>
            </a:r>
            <a:r>
              <a:rPr lang="en-US" altLang="zh-CN" sz="2537" dirty="0">
                <a:latin typeface="宋体" pitchFamily="2" charset="-122"/>
                <a:ea typeface="宋体" pitchFamily="2" charset="-122"/>
                <a:cs typeface="+mj-cs"/>
              </a:rPr>
              <a:t>Linux</a:t>
            </a:r>
            <a:r>
              <a:rPr lang="zh-CN" altLang="en-US" sz="2537" dirty="0">
                <a:latin typeface="宋体" pitchFamily="2" charset="-122"/>
                <a:ea typeface="宋体" pitchFamily="2" charset="-122"/>
                <a:cs typeface="+mj-cs"/>
              </a:rPr>
              <a:t>，主要应用在</a:t>
            </a:r>
            <a:r>
              <a:rPr lang="en-US" altLang="zh-CN" sz="2537" dirty="0">
                <a:latin typeface="宋体" pitchFamily="2" charset="-122"/>
                <a:ea typeface="宋体" pitchFamily="2" charset="-122"/>
                <a:cs typeface="+mj-cs"/>
              </a:rPr>
              <a:t>ARM9</a:t>
            </a:r>
            <a:r>
              <a:rPr lang="zh-CN" altLang="en-US" sz="2537" dirty="0">
                <a:latin typeface="宋体" pitchFamily="2" charset="-122"/>
                <a:ea typeface="宋体" pitchFamily="2" charset="-122"/>
                <a:cs typeface="+mj-cs"/>
              </a:rPr>
              <a:t>系列微处理器系统中，如三星公司的</a:t>
            </a:r>
            <a:r>
              <a:rPr lang="en-US" altLang="zh-CN" sz="2537" dirty="0">
                <a:latin typeface="宋体" pitchFamily="2" charset="-122"/>
                <a:ea typeface="宋体" pitchFamily="2" charset="-122"/>
                <a:cs typeface="+mj-cs"/>
              </a:rPr>
              <a:t>S3C2410</a:t>
            </a:r>
            <a:r>
              <a:rPr lang="zh-CN" altLang="en-US" sz="2537" dirty="0">
                <a:latin typeface="宋体" pitchFamily="2" charset="-122"/>
                <a:ea typeface="宋体" pitchFamily="2" charset="-122"/>
                <a:cs typeface="+mj-cs"/>
              </a:rPr>
              <a:t>，</a:t>
            </a:r>
            <a:r>
              <a:rPr lang="en-US" altLang="zh-CN" sz="2537" dirty="0">
                <a:latin typeface="宋体" pitchFamily="2" charset="-122"/>
                <a:ea typeface="宋体" pitchFamily="2" charset="-122"/>
                <a:cs typeface="+mj-cs"/>
              </a:rPr>
              <a:t>Intel</a:t>
            </a:r>
            <a:r>
              <a:rPr lang="zh-CN" altLang="en-US" sz="2537" dirty="0">
                <a:latin typeface="宋体" pitchFamily="2" charset="-122"/>
                <a:ea typeface="宋体" pitchFamily="2" charset="-122"/>
                <a:cs typeface="+mj-cs"/>
              </a:rPr>
              <a:t>公司的</a:t>
            </a:r>
            <a:r>
              <a:rPr lang="en-US" altLang="zh-CN" sz="2537" dirty="0">
                <a:latin typeface="宋体" pitchFamily="2" charset="-122"/>
                <a:ea typeface="宋体" pitchFamily="2" charset="-122"/>
                <a:cs typeface="+mj-cs"/>
              </a:rPr>
              <a:t>PXA255</a:t>
            </a:r>
            <a:r>
              <a:rPr lang="zh-CN" altLang="en-US" sz="2537" dirty="0">
                <a:latin typeface="宋体" pitchFamily="2" charset="-122"/>
                <a:ea typeface="宋体" pitchFamily="2" charset="-122"/>
                <a:cs typeface="+mj-cs"/>
              </a:rPr>
              <a:t>等</a:t>
            </a:r>
          </a:p>
        </p:txBody>
      </p:sp>
      <p:sp>
        <p:nvSpPr>
          <p:cNvPr id="4" name="Footer Placeholder 3"/>
          <p:cNvSpPr>
            <a:spLocks noGrp="1"/>
          </p:cNvSpPr>
          <p:nvPr>
            <p:ph type="ftr" sz="quarter" idx="5"/>
          </p:nvPr>
        </p:nvSpPr>
        <p:spPr/>
        <p:txBody>
          <a:bodyPr/>
          <a:lstStyle/>
          <a:p>
            <a:pPr defTabSz="828446"/>
            <a:endParaRPr lang="zh-CN" altLang="en-US" dirty="0">
              <a:solidFill>
                <a:prstClr val="white"/>
              </a:solidFill>
            </a:endParaRPr>
          </a:p>
        </p:txBody>
      </p:sp>
      <p:sp>
        <p:nvSpPr>
          <p:cNvPr id="5" name="Date Placeholder 4"/>
          <p:cNvSpPr>
            <a:spLocks noGrp="1"/>
          </p:cNvSpPr>
          <p:nvPr>
            <p:ph type="dt" sz="half" idx="6"/>
          </p:nvPr>
        </p:nvSpPr>
        <p:spPr/>
        <p:txBody>
          <a:bodyPr/>
          <a:lstStyle/>
          <a:p>
            <a:pPr defTabSz="828446"/>
            <a:fld id="{CB17D5FE-8DF8-4A26-AD34-73E4BBF3C2A1}" type="datetime4">
              <a:rPr lang="en-US" altLang="zh-CN">
                <a:solidFill>
                  <a:prstClr val="white"/>
                </a:solidFill>
              </a:rPr>
              <a:pPr defTabSz="828446"/>
              <a:t>June 11, 2021</a:t>
            </a:fld>
            <a:endParaRPr lang="en-US" dirty="0">
              <a:solidFill>
                <a:prstClr val="white"/>
              </a:solidFill>
            </a:endParaRPr>
          </a:p>
        </p:txBody>
      </p:sp>
      <p:sp>
        <p:nvSpPr>
          <p:cNvPr id="6" name="Slide Number Placeholder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259</a:t>
            </a:fld>
            <a:endParaRPr lang="zh-CN" altLang="en-US" dirty="0">
              <a:solidFill>
                <a:prstClr val="white"/>
              </a:solidFill>
              <a:cs typeface="Garamond"/>
            </a:endParaRPr>
          </a:p>
        </p:txBody>
      </p:sp>
    </p:spTree>
    <p:extLst>
      <p:ext uri="{BB962C8B-B14F-4D97-AF65-F5344CB8AC3E}">
        <p14:creationId xmlns:p14="http://schemas.microsoft.com/office/powerpoint/2010/main" val="1077230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A14A5A7F-420A-4987-8265-1F586F91B173}"/>
              </a:ext>
            </a:extLst>
          </p:cNvPr>
          <p:cNvSpPr>
            <a:spLocks noGrp="1" noChangeArrowheads="1"/>
          </p:cNvSpPr>
          <p:nvPr>
            <p:ph type="title"/>
          </p:nvPr>
        </p:nvSpPr>
        <p:spPr/>
        <p:txBody>
          <a:bodyPr/>
          <a:lstStyle/>
          <a:p>
            <a:r>
              <a:rPr lang="zh-CN" altLang="en-US" dirty="0">
                <a:latin typeface="楷体" panose="02010609060101010101" pitchFamily="49" charset="-122"/>
                <a:ea typeface="楷体" panose="02010609060101010101" pitchFamily="49" charset="-122"/>
              </a:rPr>
              <a:t>嵌入式软件设计及操作系统</a:t>
            </a:r>
            <a:endParaRPr lang="zh-CN" altLang="en-US" dirty="0"/>
          </a:p>
        </p:txBody>
      </p:sp>
      <p:sp>
        <p:nvSpPr>
          <p:cNvPr id="30723" name="内容占位符 2">
            <a:extLst>
              <a:ext uri="{FF2B5EF4-FFF2-40B4-BE49-F238E27FC236}">
                <a16:creationId xmlns:a16="http://schemas.microsoft.com/office/drawing/2014/main" id="{691D4D3D-9DC7-4666-BFD5-7D8F1F90134F}"/>
              </a:ext>
            </a:extLst>
          </p:cNvPr>
          <p:cNvSpPr>
            <a:spLocks noGrp="1" noChangeArrowheads="1"/>
          </p:cNvSpPr>
          <p:nvPr>
            <p:ph idx="1"/>
          </p:nvPr>
        </p:nvSpPr>
        <p:spPr>
          <a:xfrm>
            <a:off x="1703388" y="1989138"/>
            <a:ext cx="8636000" cy="4114800"/>
          </a:xfrm>
        </p:spPr>
        <p:txBody>
          <a:bodyPr/>
          <a:lstStyle/>
          <a:p>
            <a:r>
              <a:rPr lang="zh-CN" altLang="en-US" sz="2400" b="0" dirty="0">
                <a:solidFill>
                  <a:srgbClr val="FF0000"/>
                </a:solidFill>
                <a:latin typeface="楷体" panose="02010609060101010101" pitchFamily="49" charset="-122"/>
                <a:ea typeface="楷体" panose="02010609060101010101" pitchFamily="49" charset="-122"/>
              </a:rPr>
              <a:t>中断响应时间 、中断处理时间、中断恢复时间、非屏蔽中断</a:t>
            </a:r>
            <a:endParaRPr lang="en-US" altLang="zh-CN" sz="2400" b="0" dirty="0">
              <a:solidFill>
                <a:srgbClr val="FF0000"/>
              </a:solidFill>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影响中断时间的处理方法（</a:t>
            </a:r>
            <a:r>
              <a:rPr lang="zh-CN" altLang="en-US" sz="2400" b="0" dirty="0">
                <a:latin typeface="楷体" panose="02010609060101010101" pitchFamily="49" charset="-122"/>
                <a:ea typeface="楷体" panose="02010609060101010101" pitchFamily="49" charset="-122"/>
              </a:rPr>
              <a:t>任务外移与通知、时间轮、查表、前导</a:t>
            </a:r>
            <a:r>
              <a:rPr lang="en-US" altLang="zh-CN" sz="2400" b="0" dirty="0">
                <a:latin typeface="楷体" panose="02010609060101010101" pitchFamily="49" charset="-122"/>
                <a:ea typeface="楷体" panose="02010609060101010101" pitchFamily="49" charset="-122"/>
              </a:rPr>
              <a:t>0</a:t>
            </a:r>
            <a:r>
              <a:rPr lang="zh-CN" altLang="en-US" sz="2400" b="0" dirty="0">
                <a:latin typeface="楷体" panose="02010609060101010101" pitchFamily="49" charset="-122"/>
                <a:ea typeface="楷体" panose="02010609060101010101" pitchFamily="49" charset="-122"/>
              </a:rPr>
              <a:t>指令）</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相对时间、绝对时间</a:t>
            </a:r>
            <a:r>
              <a:rPr lang="en-US" altLang="zh-CN" sz="2400" b="0" dirty="0">
                <a:solidFill>
                  <a:srgbClr val="FF0000"/>
                </a:solidFill>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在中断中完成</a:t>
            </a:r>
            <a:r>
              <a:rPr lang="en-US" altLang="zh-CN" sz="2400" b="0" dirty="0">
                <a:solidFill>
                  <a:srgbClr val="FF0000"/>
                </a:solidFill>
                <a:latin typeface="楷体" panose="02010609060101010101" pitchFamily="49" charset="-122"/>
                <a:ea typeface="楷体" panose="02010609060101010101" pitchFamily="49" charset="-122"/>
              </a:rPr>
              <a:t>)</a:t>
            </a:r>
          </a:p>
          <a:p>
            <a:r>
              <a:rPr lang="zh-CN" altLang="en-US" sz="2400" b="0" dirty="0">
                <a:solidFill>
                  <a:srgbClr val="FF0000"/>
                </a:solidFill>
                <a:latin typeface="楷体" panose="02010609060101010101" pitchFamily="49" charset="-122"/>
                <a:ea typeface="楷体" panose="02010609060101010101" pitchFamily="49" charset="-122"/>
              </a:rPr>
              <a:t>存储器的需求</a:t>
            </a:r>
            <a:r>
              <a:rPr lang="zh-CN" altLang="en-US" sz="2400" b="0" dirty="0">
                <a:latin typeface="楷体" panose="02010609060101010101" pitchFamily="49" charset="-122"/>
                <a:ea typeface="楷体" panose="02010609060101010101" pitchFamily="49" charset="-122"/>
              </a:rPr>
              <a:t>（局部变量；函数嵌套 ；中断及嵌套 ；库函数需要的栈空间 ）</a:t>
            </a:r>
            <a:r>
              <a:rPr lang="en-US" altLang="zh-CN" sz="2400" b="0" dirty="0">
                <a:solidFill>
                  <a:srgbClr val="00B0F0"/>
                </a:solidFill>
                <a:latin typeface="楷体" panose="02010609060101010101" pitchFamily="49" charset="-122"/>
                <a:ea typeface="楷体" panose="02010609060101010101" pitchFamily="49" charset="-122"/>
              </a:rPr>
              <a:t>(</a:t>
            </a:r>
            <a:r>
              <a:rPr lang="zh-CN" altLang="en-US" sz="2400" b="0" dirty="0">
                <a:solidFill>
                  <a:srgbClr val="00B0F0"/>
                </a:solidFill>
                <a:latin typeface="楷体" panose="02010609060101010101" pitchFamily="49" charset="-122"/>
                <a:ea typeface="楷体" panose="02010609060101010101" pitchFamily="49" charset="-122"/>
              </a:rPr>
              <a:t>为了防止堆栈溢出，上述使用应有限制</a:t>
            </a:r>
            <a:r>
              <a:rPr lang="en-US" altLang="zh-CN" sz="2400" b="0" dirty="0">
                <a:solidFill>
                  <a:srgbClr val="00B0F0"/>
                </a:solidFill>
                <a:latin typeface="楷体" panose="02010609060101010101" pitchFamily="49" charset="-122"/>
                <a:ea typeface="楷体" panose="02010609060101010101" pitchFamily="49" charset="-122"/>
              </a:rPr>
              <a:t>)</a:t>
            </a:r>
          </a:p>
          <a:p>
            <a:r>
              <a:rPr lang="zh-CN" altLang="en-US" sz="2400" b="0" dirty="0">
                <a:solidFill>
                  <a:srgbClr val="FF0000"/>
                </a:solidFill>
                <a:latin typeface="楷体" panose="02010609060101010101" pitchFamily="49" charset="-122"/>
                <a:ea typeface="楷体" panose="02010609060101010101" pitchFamily="49" charset="-122"/>
              </a:rPr>
              <a:t>实时内核的优缺点</a:t>
            </a:r>
          </a:p>
          <a:p>
            <a:endParaRPr lang="zh-CN" altLang="en-US" dirty="0"/>
          </a:p>
          <a:p>
            <a:endParaRPr lang="zh-CN" altLang="en-US" dirty="0"/>
          </a:p>
        </p:txBody>
      </p:sp>
      <p:sp>
        <p:nvSpPr>
          <p:cNvPr id="30724" name="灯片编号占位符 3">
            <a:extLst>
              <a:ext uri="{FF2B5EF4-FFF2-40B4-BE49-F238E27FC236}">
                <a16:creationId xmlns:a16="http://schemas.microsoft.com/office/drawing/2014/main" id="{01276EE9-1E6E-4F07-ACEC-3FA49473B07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5CC39A3B-15A9-4849-8EEB-635A28E0D5FC}"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26</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13344332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宋体" pitchFamily="2" charset="-122"/>
                <a:ea typeface="宋体" pitchFamily="2" charset="-122"/>
              </a:rPr>
              <a:t>4 </a:t>
            </a:r>
            <a:r>
              <a:rPr lang="zh-CN" altLang="en-US" dirty="0">
                <a:solidFill>
                  <a:schemeClr val="tx1"/>
                </a:solidFill>
                <a:latin typeface="宋体" pitchFamily="2" charset="-122"/>
                <a:ea typeface="宋体" pitchFamily="2" charset="-122"/>
              </a:rPr>
              <a:t>嵌入式</a:t>
            </a:r>
            <a:r>
              <a:rPr lang="en-US" altLang="zh-CN" dirty="0">
                <a:solidFill>
                  <a:schemeClr val="tx1"/>
                </a:solidFill>
                <a:latin typeface="宋体" pitchFamily="2" charset="-122"/>
                <a:ea typeface="宋体" pitchFamily="2" charset="-122"/>
              </a:rPr>
              <a:t>Linux (</a:t>
            </a:r>
            <a:r>
              <a:rPr lang="zh-CN" altLang="en-US" dirty="0">
                <a:solidFill>
                  <a:schemeClr val="tx1"/>
                </a:solidFill>
                <a:latin typeface="宋体" pitchFamily="2" charset="-122"/>
                <a:ea typeface="宋体" pitchFamily="2" charset="-122"/>
              </a:rPr>
              <a:t>续</a:t>
            </a:r>
            <a:r>
              <a:rPr lang="en-US" altLang="zh-CN" dirty="0">
                <a:solidFill>
                  <a:schemeClr val="tx1"/>
                </a:solidFill>
                <a:latin typeface="宋体" pitchFamily="2" charset="-122"/>
                <a:ea typeface="宋体" pitchFamily="2" charset="-122"/>
              </a:rPr>
              <a:t>)</a:t>
            </a:r>
            <a:endParaRPr lang="zh-CN" altLang="en-US" dirty="0">
              <a:solidFill>
                <a:schemeClr val="tx1"/>
              </a:solidFill>
              <a:latin typeface="宋体" pitchFamily="2" charset="-122"/>
              <a:ea typeface="宋体" pitchFamily="2" charset="-122"/>
            </a:endParaRPr>
          </a:p>
        </p:txBody>
      </p:sp>
      <p:sp>
        <p:nvSpPr>
          <p:cNvPr id="4" name="Footer Placeholder 3"/>
          <p:cNvSpPr>
            <a:spLocks noGrp="1"/>
          </p:cNvSpPr>
          <p:nvPr>
            <p:ph type="ftr" sz="quarter" idx="5"/>
          </p:nvPr>
        </p:nvSpPr>
        <p:spPr/>
        <p:txBody>
          <a:bodyPr/>
          <a:lstStyle/>
          <a:p>
            <a:pPr defTabSz="828446"/>
            <a:endParaRPr lang="zh-CN" altLang="en-US" dirty="0">
              <a:solidFill>
                <a:prstClr val="white"/>
              </a:solidFill>
            </a:endParaRPr>
          </a:p>
        </p:txBody>
      </p:sp>
      <p:sp>
        <p:nvSpPr>
          <p:cNvPr id="5" name="Date Placeholder 4"/>
          <p:cNvSpPr>
            <a:spLocks noGrp="1"/>
          </p:cNvSpPr>
          <p:nvPr>
            <p:ph type="dt" sz="half" idx="6"/>
          </p:nvPr>
        </p:nvSpPr>
        <p:spPr/>
        <p:txBody>
          <a:bodyPr/>
          <a:lstStyle/>
          <a:p>
            <a:pPr defTabSz="828446"/>
            <a:fld id="{51B8349D-3F71-4CEE-8F6E-DFA4316CAAFE}" type="datetime4">
              <a:rPr lang="en-US" altLang="zh-CN">
                <a:solidFill>
                  <a:prstClr val="white"/>
                </a:solidFill>
              </a:rPr>
              <a:pPr defTabSz="828446"/>
              <a:t>June 11, 2021</a:t>
            </a:fld>
            <a:endParaRPr lang="en-US" dirty="0">
              <a:solidFill>
                <a:prstClr val="white"/>
              </a:solidFill>
            </a:endParaRPr>
          </a:p>
        </p:txBody>
      </p:sp>
      <p:sp>
        <p:nvSpPr>
          <p:cNvPr id="6" name="Slide Number Placeholder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260</a:t>
            </a:fld>
            <a:endParaRPr lang="zh-CN" altLang="en-US" dirty="0">
              <a:solidFill>
                <a:prstClr val="white"/>
              </a:solidFill>
              <a:cs typeface="Garamond"/>
            </a:endParaRPr>
          </a:p>
        </p:txBody>
      </p:sp>
      <p:sp>
        <p:nvSpPr>
          <p:cNvPr id="8" name="Rectangle 3"/>
          <p:cNvSpPr txBox="1">
            <a:spLocks noRot="1" noChangeArrowheads="1"/>
          </p:cNvSpPr>
          <p:nvPr/>
        </p:nvSpPr>
        <p:spPr bwMode="auto">
          <a:xfrm>
            <a:off x="2022624" y="1150671"/>
            <a:ext cx="8077711" cy="524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anose="05000000000000000000" pitchFamily="2" charset="2"/>
              <a:buChar char="Ø"/>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2" panose="05020102010507070707" pitchFamily="18"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90000"/>
              <a:buFont typeface="Wingdings" panose="05000000000000000000" pitchFamily="2" charset="2"/>
              <a:buChar char="Ø"/>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lnSpc>
                <a:spcPct val="80000"/>
              </a:lnSpc>
              <a:buClr>
                <a:srgbClr val="0066CC"/>
              </a:buClr>
              <a:defRPr/>
            </a:pPr>
            <a:r>
              <a:rPr lang="en-US" altLang="zh-CN" sz="2537" dirty="0">
                <a:solidFill>
                  <a:srgbClr val="000000"/>
                </a:solidFill>
                <a:latin typeface="宋体" pitchFamily="2" charset="-122"/>
                <a:ea typeface="宋体" pitchFamily="2" charset="-122"/>
              </a:rPr>
              <a:t>RT-Linux    </a:t>
            </a:r>
          </a:p>
          <a:p>
            <a:pPr marL="310667" indent="-310667" defTabSz="828446">
              <a:lnSpc>
                <a:spcPct val="80000"/>
              </a:lnSpc>
              <a:buClr>
                <a:srgbClr val="0066CC"/>
              </a:buClr>
              <a:buNone/>
              <a:defRPr/>
            </a:pPr>
            <a:r>
              <a:rPr lang="en-US" altLang="zh-CN" sz="2537" dirty="0">
                <a:solidFill>
                  <a:srgbClr val="000000"/>
                </a:solidFill>
                <a:latin typeface="宋体" pitchFamily="2" charset="-122"/>
                <a:ea typeface="宋体" pitchFamily="2" charset="-122"/>
              </a:rPr>
              <a:t>		RT-Linux</a:t>
            </a:r>
            <a:r>
              <a:rPr lang="zh-CN" altLang="en-US" sz="2537" dirty="0">
                <a:solidFill>
                  <a:srgbClr val="000000"/>
                </a:solidFill>
                <a:latin typeface="宋体" pitchFamily="2" charset="-122"/>
                <a:ea typeface="宋体" pitchFamily="2" charset="-122"/>
              </a:rPr>
              <a:t>是利用</a:t>
            </a:r>
            <a:r>
              <a:rPr lang="en-US" altLang="zh-CN" sz="2537" dirty="0">
                <a:solidFill>
                  <a:srgbClr val="000000"/>
                </a:solidFill>
                <a:latin typeface="宋体" pitchFamily="2" charset="-122"/>
                <a:ea typeface="宋体" pitchFamily="2" charset="-122"/>
              </a:rPr>
              <a:t>Linux</a:t>
            </a:r>
            <a:r>
              <a:rPr lang="zh-CN" altLang="en-US" sz="2537" dirty="0">
                <a:solidFill>
                  <a:srgbClr val="000000"/>
                </a:solidFill>
                <a:latin typeface="宋体" pitchFamily="2" charset="-122"/>
                <a:ea typeface="宋体" pitchFamily="2" charset="-122"/>
              </a:rPr>
              <a:t>进行实时系统开发比较早的尝试，是一种</a:t>
            </a:r>
            <a:r>
              <a:rPr lang="zh-CN" altLang="en-US" sz="2537" dirty="0">
                <a:solidFill>
                  <a:srgbClr val="0066CC"/>
                </a:solidFill>
                <a:latin typeface="宋体" pitchFamily="2" charset="-122"/>
                <a:ea typeface="宋体" pitchFamily="2" charset="-122"/>
              </a:rPr>
              <a:t>硬实时操作系统</a:t>
            </a:r>
            <a:r>
              <a:rPr lang="zh-CN" altLang="en-US" sz="2537" dirty="0">
                <a:solidFill>
                  <a:srgbClr val="000000"/>
                </a:solidFill>
                <a:latin typeface="宋体" pitchFamily="2" charset="-122"/>
                <a:ea typeface="宋体" pitchFamily="2" charset="-122"/>
              </a:rPr>
              <a:t>。目前</a:t>
            </a:r>
            <a:r>
              <a:rPr lang="en-US" altLang="zh-CN" sz="2537" dirty="0">
                <a:solidFill>
                  <a:srgbClr val="000000"/>
                </a:solidFill>
                <a:latin typeface="宋体" pitchFamily="2" charset="-122"/>
                <a:ea typeface="宋体" pitchFamily="2" charset="-122"/>
              </a:rPr>
              <a:t>RT-Linux</a:t>
            </a:r>
            <a:r>
              <a:rPr lang="zh-CN" altLang="en-US" sz="2537" dirty="0">
                <a:solidFill>
                  <a:srgbClr val="000000"/>
                </a:solidFill>
                <a:latin typeface="宋体" pitchFamily="2" charset="-122"/>
                <a:ea typeface="宋体" pitchFamily="2" charset="-122"/>
              </a:rPr>
              <a:t>已成功应用于航天飞机的空间数据采集、科学仪器测控，以及电影特技图像处理等众多领域。</a:t>
            </a:r>
          </a:p>
          <a:p>
            <a:pPr marL="310667" indent="-310667" defTabSz="828446">
              <a:lnSpc>
                <a:spcPct val="80000"/>
              </a:lnSpc>
              <a:buClr>
                <a:srgbClr val="0066CC"/>
              </a:buClr>
              <a:buNone/>
              <a:defRPr/>
            </a:pPr>
            <a:r>
              <a:rPr lang="zh-CN" altLang="en-US" sz="2537" dirty="0">
                <a:solidFill>
                  <a:srgbClr val="000000"/>
                </a:solidFill>
                <a:latin typeface="宋体" pitchFamily="2" charset="-122"/>
                <a:ea typeface="宋体" pitchFamily="2" charset="-122"/>
              </a:rPr>
              <a:t>		</a:t>
            </a:r>
            <a:r>
              <a:rPr lang="en-US" altLang="zh-CN" sz="2537" dirty="0">
                <a:solidFill>
                  <a:srgbClr val="000000"/>
                </a:solidFill>
                <a:latin typeface="宋体" pitchFamily="2" charset="-122"/>
                <a:ea typeface="宋体" pitchFamily="2" charset="-122"/>
              </a:rPr>
              <a:t>RT-Linux</a:t>
            </a:r>
            <a:r>
              <a:rPr lang="zh-CN" altLang="en-US" sz="2537" dirty="0">
                <a:solidFill>
                  <a:srgbClr val="000000"/>
                </a:solidFill>
                <a:latin typeface="宋体" pitchFamily="2" charset="-122"/>
                <a:ea typeface="宋体" pitchFamily="2" charset="-122"/>
              </a:rPr>
              <a:t>的原理是采用双内核机构，即将</a:t>
            </a:r>
            <a:r>
              <a:rPr lang="en-US" altLang="zh-CN" sz="2537" dirty="0">
                <a:solidFill>
                  <a:srgbClr val="000000"/>
                </a:solidFill>
                <a:latin typeface="宋体" pitchFamily="2" charset="-122"/>
                <a:ea typeface="宋体" pitchFamily="2" charset="-122"/>
              </a:rPr>
              <a:t>Linux</a:t>
            </a:r>
            <a:r>
              <a:rPr lang="zh-CN" altLang="en-US" sz="2537" dirty="0">
                <a:solidFill>
                  <a:srgbClr val="000000"/>
                </a:solidFill>
                <a:latin typeface="宋体" pitchFamily="2" charset="-122"/>
                <a:ea typeface="宋体" pitchFamily="2" charset="-122"/>
              </a:rPr>
              <a:t>的内核代码进行少量修改，</a:t>
            </a:r>
            <a:r>
              <a:rPr lang="zh-CN" altLang="en-US" sz="2537" dirty="0">
                <a:solidFill>
                  <a:srgbClr val="0066CC"/>
                </a:solidFill>
                <a:latin typeface="宋体" pitchFamily="2" charset="-122"/>
                <a:ea typeface="宋体" pitchFamily="2" charset="-122"/>
              </a:rPr>
              <a:t>将</a:t>
            </a:r>
            <a:r>
              <a:rPr lang="en-US" altLang="zh-CN" sz="2537" dirty="0">
                <a:solidFill>
                  <a:srgbClr val="0066CC"/>
                </a:solidFill>
                <a:latin typeface="宋体" pitchFamily="2" charset="-122"/>
                <a:ea typeface="宋体" pitchFamily="2" charset="-122"/>
              </a:rPr>
              <a:t>Linux</a:t>
            </a:r>
            <a:r>
              <a:rPr lang="zh-CN" altLang="en-US" sz="2537" dirty="0">
                <a:solidFill>
                  <a:srgbClr val="0066CC"/>
                </a:solidFill>
                <a:latin typeface="宋体" pitchFamily="2" charset="-122"/>
                <a:ea typeface="宋体" pitchFamily="2" charset="-122"/>
              </a:rPr>
              <a:t>任务以及</a:t>
            </a:r>
            <a:r>
              <a:rPr lang="en-US" altLang="zh-CN" sz="2537" dirty="0">
                <a:solidFill>
                  <a:srgbClr val="0066CC"/>
                </a:solidFill>
                <a:latin typeface="宋体" pitchFamily="2" charset="-122"/>
                <a:ea typeface="宋体" pitchFamily="2" charset="-122"/>
              </a:rPr>
              <a:t>Linux</a:t>
            </a:r>
            <a:r>
              <a:rPr lang="zh-CN" altLang="en-US" sz="2537" dirty="0">
                <a:solidFill>
                  <a:srgbClr val="0066CC"/>
                </a:solidFill>
                <a:latin typeface="宋体" pitchFamily="2" charset="-122"/>
                <a:ea typeface="宋体" pitchFamily="2" charset="-122"/>
              </a:rPr>
              <a:t>内核本身作为实时内核的一个优先级最低的任务，即实时任务优先级高于普通</a:t>
            </a:r>
            <a:r>
              <a:rPr lang="en-US" altLang="zh-CN" sz="2537" dirty="0">
                <a:solidFill>
                  <a:srgbClr val="0066CC"/>
                </a:solidFill>
                <a:latin typeface="宋体" pitchFamily="2" charset="-122"/>
                <a:ea typeface="宋体" pitchFamily="2" charset="-122"/>
              </a:rPr>
              <a:t>Linux</a:t>
            </a:r>
            <a:r>
              <a:rPr lang="zh-CN" altLang="en-US" sz="2537" dirty="0">
                <a:solidFill>
                  <a:srgbClr val="0066CC"/>
                </a:solidFill>
                <a:latin typeface="宋体" pitchFamily="2" charset="-122"/>
                <a:ea typeface="宋体" pitchFamily="2" charset="-122"/>
              </a:rPr>
              <a:t>任务</a:t>
            </a:r>
            <a:r>
              <a:rPr lang="zh-CN" altLang="en-US" sz="2537" dirty="0">
                <a:solidFill>
                  <a:srgbClr val="000000"/>
                </a:solidFill>
                <a:latin typeface="宋体" pitchFamily="2" charset="-122"/>
                <a:ea typeface="宋体" pitchFamily="2" charset="-122"/>
              </a:rPr>
              <a:t>，即在实时任务存在的情况下运行实时任务，否则才运行</a:t>
            </a:r>
            <a:r>
              <a:rPr lang="en-US" altLang="zh-CN" sz="2537" dirty="0">
                <a:solidFill>
                  <a:srgbClr val="000000"/>
                </a:solidFill>
                <a:latin typeface="宋体" pitchFamily="2" charset="-122"/>
                <a:ea typeface="宋体" pitchFamily="2" charset="-122"/>
              </a:rPr>
              <a:t>Linux</a:t>
            </a:r>
            <a:r>
              <a:rPr lang="zh-CN" altLang="en-US" sz="2537" dirty="0">
                <a:solidFill>
                  <a:srgbClr val="000000"/>
                </a:solidFill>
                <a:latin typeface="宋体" pitchFamily="2" charset="-122"/>
                <a:ea typeface="宋体" pitchFamily="2" charset="-122"/>
              </a:rPr>
              <a:t>本身的任务。实时任务不同于</a:t>
            </a:r>
            <a:r>
              <a:rPr lang="en-US" altLang="zh-CN" sz="2537" dirty="0">
                <a:solidFill>
                  <a:srgbClr val="000000"/>
                </a:solidFill>
                <a:latin typeface="宋体" pitchFamily="2" charset="-122"/>
                <a:ea typeface="宋体" pitchFamily="2" charset="-122"/>
              </a:rPr>
              <a:t>Linux</a:t>
            </a:r>
            <a:r>
              <a:rPr lang="zh-CN" altLang="en-US" sz="2537" dirty="0">
                <a:solidFill>
                  <a:srgbClr val="000000"/>
                </a:solidFill>
                <a:latin typeface="宋体" pitchFamily="2" charset="-122"/>
                <a:ea typeface="宋体" pitchFamily="2" charset="-122"/>
              </a:rPr>
              <a:t>普通进程，它是以</a:t>
            </a:r>
            <a:r>
              <a:rPr lang="en-US" altLang="zh-CN" sz="2537" dirty="0">
                <a:solidFill>
                  <a:srgbClr val="000000"/>
                </a:solidFill>
                <a:latin typeface="宋体" pitchFamily="2" charset="-122"/>
                <a:ea typeface="宋体" pitchFamily="2" charset="-122"/>
              </a:rPr>
              <a:t>Linux</a:t>
            </a:r>
            <a:r>
              <a:rPr lang="zh-CN" altLang="en-US" sz="2537" dirty="0">
                <a:solidFill>
                  <a:srgbClr val="000000"/>
                </a:solidFill>
                <a:latin typeface="宋体" pitchFamily="2" charset="-122"/>
                <a:ea typeface="宋体" pitchFamily="2" charset="-122"/>
              </a:rPr>
              <a:t>的内核模块</a:t>
            </a:r>
            <a:r>
              <a:rPr lang="en-US" altLang="zh-CN" sz="2537" dirty="0">
                <a:solidFill>
                  <a:srgbClr val="000000"/>
                </a:solidFill>
                <a:latin typeface="宋体" pitchFamily="2" charset="-122"/>
                <a:ea typeface="宋体" pitchFamily="2" charset="-122"/>
              </a:rPr>
              <a:t>(Linux Loadable </a:t>
            </a:r>
            <a:r>
              <a:rPr lang="en-US" altLang="zh-CN" sz="2537" dirty="0" err="1">
                <a:solidFill>
                  <a:srgbClr val="000000"/>
                </a:solidFill>
                <a:latin typeface="宋体" pitchFamily="2" charset="-122"/>
                <a:ea typeface="宋体" pitchFamily="2" charset="-122"/>
              </a:rPr>
              <a:t>KernelModule</a:t>
            </a:r>
            <a:r>
              <a:rPr lang="zh-CN" altLang="en-US" sz="2537" dirty="0">
                <a:solidFill>
                  <a:srgbClr val="000000"/>
                </a:solidFill>
                <a:latin typeface="宋体" pitchFamily="2" charset="-122"/>
                <a:ea typeface="宋体" pitchFamily="2" charset="-122"/>
              </a:rPr>
              <a:t>，</a:t>
            </a:r>
            <a:r>
              <a:rPr lang="en-US" altLang="zh-CN" sz="2537" dirty="0">
                <a:solidFill>
                  <a:srgbClr val="000000"/>
                </a:solidFill>
                <a:latin typeface="宋体" pitchFamily="2" charset="-122"/>
                <a:ea typeface="宋体" pitchFamily="2" charset="-122"/>
              </a:rPr>
              <a:t>LKM)</a:t>
            </a:r>
            <a:r>
              <a:rPr lang="zh-CN" altLang="en-US" sz="2537" dirty="0">
                <a:solidFill>
                  <a:srgbClr val="000000"/>
                </a:solidFill>
                <a:latin typeface="宋体" pitchFamily="2" charset="-122"/>
                <a:ea typeface="宋体" pitchFamily="2" charset="-122"/>
              </a:rPr>
              <a:t>的形式存在的。需要运行实时任务的时候，将这个实时任务的内核模块插入到内核中去。</a:t>
            </a:r>
            <a:r>
              <a:rPr lang="zh-CN" altLang="en-US" sz="2537" dirty="0">
                <a:solidFill>
                  <a:srgbClr val="0066CC"/>
                </a:solidFill>
                <a:latin typeface="宋体" pitchFamily="2" charset="-122"/>
                <a:ea typeface="宋体" pitchFamily="2" charset="-122"/>
              </a:rPr>
              <a:t>实时任务和</a:t>
            </a:r>
            <a:r>
              <a:rPr lang="en-US" altLang="zh-CN" sz="2537" dirty="0">
                <a:solidFill>
                  <a:srgbClr val="0066CC"/>
                </a:solidFill>
                <a:latin typeface="宋体" pitchFamily="2" charset="-122"/>
                <a:ea typeface="宋体" pitchFamily="2" charset="-122"/>
              </a:rPr>
              <a:t>Linux</a:t>
            </a:r>
            <a:r>
              <a:rPr lang="zh-CN" altLang="en-US" sz="2537" dirty="0">
                <a:solidFill>
                  <a:srgbClr val="0066CC"/>
                </a:solidFill>
                <a:latin typeface="宋体" pitchFamily="2" charset="-122"/>
                <a:ea typeface="宋体" pitchFamily="2" charset="-122"/>
              </a:rPr>
              <a:t>一般进程之间的通信通过共享内存或者</a:t>
            </a:r>
            <a:r>
              <a:rPr lang="en-US" altLang="zh-CN" sz="2537" dirty="0">
                <a:solidFill>
                  <a:srgbClr val="0066CC"/>
                </a:solidFill>
                <a:latin typeface="宋体" pitchFamily="2" charset="-122"/>
                <a:ea typeface="宋体" pitchFamily="2" charset="-122"/>
              </a:rPr>
              <a:t>FIFO</a:t>
            </a:r>
            <a:r>
              <a:rPr lang="zh-CN" altLang="en-US" sz="2537" dirty="0">
                <a:solidFill>
                  <a:srgbClr val="0066CC"/>
                </a:solidFill>
                <a:latin typeface="宋体" pitchFamily="2" charset="-122"/>
                <a:ea typeface="宋体" pitchFamily="2" charset="-122"/>
              </a:rPr>
              <a:t>通道来实现。</a:t>
            </a:r>
          </a:p>
        </p:txBody>
      </p:sp>
      <p:sp>
        <p:nvSpPr>
          <p:cNvPr id="10" name="Rectangle 9"/>
          <p:cNvSpPr/>
          <p:nvPr/>
        </p:nvSpPr>
        <p:spPr>
          <a:xfrm>
            <a:off x="3924453" y="1105472"/>
            <a:ext cx="4901859" cy="399020"/>
          </a:xfrm>
          <a:prstGeom prst="rect">
            <a:avLst/>
          </a:prstGeom>
        </p:spPr>
        <p:txBody>
          <a:bodyPr wrap="square">
            <a:spAutoFit/>
          </a:bodyPr>
          <a:lstStyle/>
          <a:p>
            <a:pPr defTabSz="828446">
              <a:defRPr/>
            </a:pPr>
            <a:r>
              <a:rPr lang="zh-CN" altLang="en-US" sz="1993" kern="0" dirty="0">
                <a:solidFill>
                  <a:srgbClr val="0033CC"/>
                </a:solidFill>
                <a:latin typeface="Arial"/>
                <a:ea typeface="宋体"/>
              </a:rPr>
              <a:t>美国新墨西哥州大学计算机系研制开发的</a:t>
            </a:r>
            <a:endParaRPr lang="zh-CN" altLang="en-US" sz="1993" kern="0" dirty="0">
              <a:solidFill>
                <a:sysClr val="windowText" lastClr="000000"/>
              </a:solidFill>
              <a:latin typeface="Calibri"/>
              <a:ea typeface="宋体" panose="02010600030101010101" pitchFamily="2" charset="-122"/>
            </a:endParaRPr>
          </a:p>
        </p:txBody>
      </p:sp>
    </p:spTree>
    <p:extLst>
      <p:ext uri="{BB962C8B-B14F-4D97-AF65-F5344CB8AC3E}">
        <p14:creationId xmlns:p14="http://schemas.microsoft.com/office/powerpoint/2010/main" val="6381310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261</a:t>
            </a:fld>
            <a:endParaRPr lang="zh-CN" altLang="en-US">
              <a:solidFill>
                <a:prstClr val="white"/>
              </a:solidFill>
              <a:cs typeface="Garamond"/>
            </a:endParaRPr>
          </a:p>
        </p:txBody>
      </p:sp>
      <p:sp>
        <p:nvSpPr>
          <p:cNvPr id="9" name="Rectangle 2"/>
          <p:cNvSpPr txBox="1">
            <a:spLocks noChangeArrowheads="1"/>
          </p:cNvSpPr>
          <p:nvPr/>
        </p:nvSpPr>
        <p:spPr bwMode="auto">
          <a:xfrm>
            <a:off x="2436866" y="1402380"/>
            <a:ext cx="7456349" cy="124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defTabSz="828446">
              <a:defRPr/>
            </a:pPr>
            <a:r>
              <a:rPr lang="zh-CN" altLang="en-US" sz="2537" dirty="0">
                <a:solidFill>
                  <a:prstClr val="black"/>
                </a:solidFill>
                <a:latin typeface="宋体" pitchFamily="2" charset="-122"/>
                <a:ea typeface="宋体" pitchFamily="2" charset="-122"/>
              </a:rPr>
              <a:t>基于</a:t>
            </a:r>
            <a:r>
              <a:rPr lang="en-US" altLang="zh-CN" sz="2537" dirty="0" err="1">
                <a:solidFill>
                  <a:prstClr val="black"/>
                </a:solidFill>
                <a:latin typeface="宋体" pitchFamily="2" charset="-122"/>
                <a:ea typeface="宋体" pitchFamily="2" charset="-122"/>
              </a:rPr>
              <a:t>RTLinux</a:t>
            </a:r>
            <a:r>
              <a:rPr lang="zh-CN" altLang="en-US" sz="2537" dirty="0">
                <a:solidFill>
                  <a:prstClr val="black"/>
                </a:solidFill>
                <a:latin typeface="宋体" pitchFamily="2" charset="-122"/>
                <a:ea typeface="宋体" pitchFamily="2" charset="-122"/>
              </a:rPr>
              <a:t>的仿人机器人</a:t>
            </a:r>
          </a:p>
        </p:txBody>
      </p:sp>
      <p:graphicFrame>
        <p:nvGraphicFramePr>
          <p:cNvPr id="10" name="Object 3"/>
          <p:cNvGraphicFramePr>
            <a:graphicFrameLocks noChangeAspect="1"/>
          </p:cNvGraphicFramePr>
          <p:nvPr/>
        </p:nvGraphicFramePr>
        <p:xfrm>
          <a:off x="3334390" y="2653735"/>
          <a:ext cx="2413533" cy="3467836"/>
        </p:xfrm>
        <a:graphic>
          <a:graphicData uri="http://schemas.openxmlformats.org/presentationml/2006/ole">
            <mc:AlternateContent xmlns:mc="http://schemas.openxmlformats.org/markup-compatibility/2006">
              <mc:Choice xmlns:v="urn:schemas-microsoft-com:vml" Requires="v">
                <p:oleObj name="Photo Editor 照片" r:id="rId2" imgW="1914286" imgH="2857899" progId="">
                  <p:embed/>
                </p:oleObj>
              </mc:Choice>
              <mc:Fallback>
                <p:oleObj name="Photo Editor 照片" r:id="rId2" imgW="1914286" imgH="2857899" progId="">
                  <p:embed/>
                  <p:pic>
                    <p:nvPicPr>
                      <p:cNvPr id="1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390" y="2653735"/>
                        <a:ext cx="2413533" cy="3467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4"/>
          <p:cNvSpPr>
            <a:spLocks noChangeArrowheads="1"/>
          </p:cNvSpPr>
          <p:nvPr/>
        </p:nvSpPr>
        <p:spPr bwMode="auto">
          <a:xfrm>
            <a:off x="6049974" y="3031220"/>
            <a:ext cx="3962624" cy="276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828446" fontAlgn="base">
              <a:spcBef>
                <a:spcPct val="0"/>
              </a:spcBef>
              <a:spcAft>
                <a:spcPct val="0"/>
              </a:spcAft>
            </a:pPr>
            <a:r>
              <a:rPr kumimoji="1" lang="zh-CN" altLang="en-US" sz="2174" dirty="0">
                <a:solidFill>
                  <a:srgbClr val="000000"/>
                </a:solidFill>
                <a:latin typeface="宋体" pitchFamily="2" charset="-122"/>
                <a:ea typeface="宋体" pitchFamily="2" charset="-122"/>
              </a:rPr>
              <a:t>高 </a:t>
            </a:r>
            <a:r>
              <a:rPr kumimoji="1" lang="en-US" altLang="zh-CN" sz="2174" dirty="0">
                <a:solidFill>
                  <a:srgbClr val="000000"/>
                </a:solidFill>
                <a:latin typeface="宋体" pitchFamily="2" charset="-122"/>
                <a:ea typeface="宋体" pitchFamily="2" charset="-122"/>
              </a:rPr>
              <a:t>48 cm</a:t>
            </a:r>
            <a:br>
              <a:rPr kumimoji="1" lang="en-US" altLang="zh-CN" sz="2174" dirty="0">
                <a:solidFill>
                  <a:srgbClr val="000000"/>
                </a:solidFill>
                <a:latin typeface="宋体" pitchFamily="2" charset="-122"/>
                <a:ea typeface="宋体" pitchFamily="2" charset="-122"/>
              </a:rPr>
            </a:br>
            <a:r>
              <a:rPr kumimoji="1" lang="zh-CN" altLang="en-US" sz="2174" dirty="0">
                <a:solidFill>
                  <a:srgbClr val="000000"/>
                </a:solidFill>
                <a:latin typeface="宋体" pitchFamily="2" charset="-122"/>
                <a:ea typeface="宋体" pitchFamily="2" charset="-122"/>
              </a:rPr>
              <a:t>重</a:t>
            </a:r>
            <a:r>
              <a:rPr kumimoji="1" lang="en-US" altLang="zh-CN" sz="2174" dirty="0">
                <a:solidFill>
                  <a:srgbClr val="000000"/>
                </a:solidFill>
                <a:latin typeface="宋体" pitchFamily="2" charset="-122"/>
                <a:ea typeface="宋体" pitchFamily="2" charset="-122"/>
              </a:rPr>
              <a:t>: 6 kg</a:t>
            </a:r>
            <a:br>
              <a:rPr kumimoji="1" lang="en-US" altLang="zh-CN" sz="2174" dirty="0">
                <a:solidFill>
                  <a:srgbClr val="000000"/>
                </a:solidFill>
                <a:latin typeface="宋体" pitchFamily="2" charset="-122"/>
                <a:ea typeface="宋体" pitchFamily="2" charset="-122"/>
              </a:rPr>
            </a:br>
            <a:r>
              <a:rPr kumimoji="1" lang="zh-CN" altLang="en-US" sz="2174" dirty="0">
                <a:solidFill>
                  <a:srgbClr val="000000"/>
                </a:solidFill>
                <a:latin typeface="宋体" pitchFamily="2" charset="-122"/>
                <a:ea typeface="宋体" pitchFamily="2" charset="-122"/>
              </a:rPr>
              <a:t>灵活性：</a:t>
            </a:r>
            <a:r>
              <a:rPr kumimoji="1" lang="en-US" altLang="zh-CN" sz="2174" dirty="0">
                <a:solidFill>
                  <a:srgbClr val="000000"/>
                </a:solidFill>
                <a:latin typeface="宋体" pitchFamily="2" charset="-122"/>
                <a:ea typeface="宋体" pitchFamily="2" charset="-122"/>
              </a:rPr>
              <a:t>20 DOF</a:t>
            </a:r>
          </a:p>
          <a:p>
            <a:pPr defTabSz="828446" fontAlgn="base">
              <a:spcBef>
                <a:spcPct val="0"/>
              </a:spcBef>
              <a:spcAft>
                <a:spcPct val="0"/>
              </a:spcAft>
            </a:pPr>
            <a:r>
              <a:rPr kumimoji="1" lang="zh-CN" altLang="en-US" sz="2174" dirty="0">
                <a:solidFill>
                  <a:srgbClr val="000000"/>
                </a:solidFill>
                <a:latin typeface="宋体" pitchFamily="2" charset="-122"/>
                <a:ea typeface="宋体" pitchFamily="2" charset="-122"/>
              </a:rPr>
              <a:t>操作系统</a:t>
            </a:r>
            <a:r>
              <a:rPr kumimoji="1" lang="en-US" altLang="zh-CN" sz="2174" dirty="0">
                <a:solidFill>
                  <a:srgbClr val="000000"/>
                </a:solidFill>
                <a:latin typeface="宋体" pitchFamily="2" charset="-122"/>
                <a:ea typeface="宋体" pitchFamily="2" charset="-122"/>
              </a:rPr>
              <a:t>: RT-Linux</a:t>
            </a:r>
            <a:br>
              <a:rPr kumimoji="1" lang="en-US" altLang="zh-CN" sz="2174" dirty="0">
                <a:solidFill>
                  <a:srgbClr val="000000"/>
                </a:solidFill>
                <a:latin typeface="宋体" pitchFamily="2" charset="-122"/>
                <a:ea typeface="宋体" pitchFamily="2" charset="-122"/>
              </a:rPr>
            </a:br>
            <a:r>
              <a:rPr kumimoji="1" lang="zh-CN" altLang="en-US" sz="2174" dirty="0">
                <a:solidFill>
                  <a:srgbClr val="000000"/>
                </a:solidFill>
                <a:latin typeface="宋体" pitchFamily="2" charset="-122"/>
                <a:ea typeface="宋体" pitchFamily="2" charset="-122"/>
              </a:rPr>
              <a:t>接口形式</a:t>
            </a:r>
            <a:r>
              <a:rPr kumimoji="1" lang="en-US" altLang="zh-CN" sz="2174" dirty="0">
                <a:solidFill>
                  <a:srgbClr val="000000"/>
                </a:solidFill>
                <a:latin typeface="宋体" pitchFamily="2" charset="-122"/>
                <a:ea typeface="宋体" pitchFamily="2" charset="-122"/>
              </a:rPr>
              <a:t>: USB 1.0 (12Mbps)</a:t>
            </a:r>
          </a:p>
          <a:p>
            <a:pPr defTabSz="828446" fontAlgn="base">
              <a:spcBef>
                <a:spcPct val="0"/>
              </a:spcBef>
              <a:spcAft>
                <a:spcPct val="0"/>
              </a:spcAft>
            </a:pPr>
            <a:r>
              <a:rPr kumimoji="1" lang="zh-CN" altLang="en-US" sz="2174" dirty="0">
                <a:solidFill>
                  <a:srgbClr val="000000"/>
                </a:solidFill>
                <a:latin typeface="宋体" pitchFamily="2" charset="-122"/>
                <a:ea typeface="宋体" pitchFamily="2" charset="-122"/>
              </a:rPr>
              <a:t>响应周期</a:t>
            </a:r>
            <a:r>
              <a:rPr kumimoji="1" lang="en-US" altLang="zh-CN" sz="2174" dirty="0">
                <a:solidFill>
                  <a:srgbClr val="000000"/>
                </a:solidFill>
                <a:latin typeface="宋体" pitchFamily="2" charset="-122"/>
                <a:ea typeface="宋体" pitchFamily="2" charset="-122"/>
              </a:rPr>
              <a:t>: 1ms</a:t>
            </a:r>
            <a:br>
              <a:rPr kumimoji="1" lang="en-US" altLang="zh-CN" sz="2174" dirty="0">
                <a:solidFill>
                  <a:srgbClr val="000000"/>
                </a:solidFill>
                <a:latin typeface="宋体" pitchFamily="2" charset="-122"/>
                <a:ea typeface="宋体" pitchFamily="2" charset="-122"/>
              </a:rPr>
            </a:br>
            <a:r>
              <a:rPr kumimoji="1" lang="zh-CN" altLang="en-US" sz="2174" dirty="0">
                <a:solidFill>
                  <a:srgbClr val="000000"/>
                </a:solidFill>
                <a:latin typeface="宋体" pitchFamily="2" charset="-122"/>
                <a:ea typeface="宋体" pitchFamily="2" charset="-122"/>
              </a:rPr>
              <a:t>能源： </a:t>
            </a:r>
            <a:r>
              <a:rPr kumimoji="1" lang="en-US" altLang="zh-CN" sz="2174" dirty="0">
                <a:solidFill>
                  <a:srgbClr val="000000"/>
                </a:solidFill>
                <a:latin typeface="宋体" pitchFamily="2" charset="-122"/>
                <a:ea typeface="宋体" pitchFamily="2" charset="-122"/>
              </a:rPr>
              <a:t>DC24V x 6.2A (150W)</a:t>
            </a:r>
          </a:p>
          <a:p>
            <a:pPr defTabSz="828446" fontAlgn="base">
              <a:spcBef>
                <a:spcPct val="0"/>
              </a:spcBef>
              <a:spcAft>
                <a:spcPct val="0"/>
              </a:spcAft>
            </a:pPr>
            <a:r>
              <a:rPr kumimoji="1" lang="zh-CN" altLang="en-US" sz="2174" dirty="0">
                <a:solidFill>
                  <a:srgbClr val="000000"/>
                </a:solidFill>
                <a:latin typeface="宋体" pitchFamily="2" charset="-122"/>
                <a:ea typeface="宋体" pitchFamily="2" charset="-122"/>
              </a:rPr>
              <a:t>制造：富士通 </a:t>
            </a:r>
          </a:p>
        </p:txBody>
      </p:sp>
    </p:spTree>
    <p:extLst>
      <p:ext uri="{BB962C8B-B14F-4D97-AF65-F5344CB8AC3E}">
        <p14:creationId xmlns:p14="http://schemas.microsoft.com/office/powerpoint/2010/main" val="51415540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262</a:t>
            </a:fld>
            <a:endParaRPr lang="zh-CN" altLang="en-US">
              <a:solidFill>
                <a:prstClr val="white"/>
              </a:solidFill>
              <a:cs typeface="Garamond"/>
            </a:endParaRPr>
          </a:p>
        </p:txBody>
      </p:sp>
      <p:sp>
        <p:nvSpPr>
          <p:cNvPr id="17" name="Rectangle 2"/>
          <p:cNvSpPr txBox="1">
            <a:spLocks noChangeArrowheads="1"/>
          </p:cNvSpPr>
          <p:nvPr/>
        </p:nvSpPr>
        <p:spPr bwMode="auto">
          <a:xfrm>
            <a:off x="2298785" y="893208"/>
            <a:ext cx="7456349" cy="124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l" rtl="0" fontAlgn="base">
              <a:spcBef>
                <a:spcPct val="0"/>
              </a:spcBef>
              <a:spcAft>
                <a:spcPct val="0"/>
              </a:spcAft>
              <a:defRPr sz="4400" kern="1200">
                <a:solidFill>
                  <a:schemeClr val="tx1"/>
                </a:solidFill>
                <a:latin typeface="+mj-lt"/>
                <a:ea typeface="+mj-ea"/>
                <a:cs typeface="+mj-cs"/>
              </a:defRPr>
            </a:lvl1pPr>
            <a:lvl2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2pPr>
            <a:lvl3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3pPr>
            <a:lvl4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4pPr>
            <a:lvl5pPr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defTabSz="828446">
              <a:defRPr/>
            </a:pPr>
            <a:r>
              <a:rPr lang="en-US" altLang="zh-CN" sz="2537" dirty="0">
                <a:solidFill>
                  <a:prstClr val="black"/>
                </a:solidFill>
                <a:latin typeface="宋体" pitchFamily="2" charset="-122"/>
                <a:ea typeface="宋体" pitchFamily="2" charset="-122"/>
              </a:rPr>
              <a:t>2004</a:t>
            </a:r>
            <a:r>
              <a:rPr lang="zh-CN" altLang="en-US" sz="2537" dirty="0">
                <a:solidFill>
                  <a:prstClr val="black"/>
                </a:solidFill>
                <a:latin typeface="宋体" pitchFamily="2" charset="-122"/>
                <a:ea typeface="宋体" pitchFamily="2" charset="-122"/>
              </a:rPr>
              <a:t>年“勇气号”再次登陆火星</a:t>
            </a:r>
          </a:p>
        </p:txBody>
      </p:sp>
      <p:pic>
        <p:nvPicPr>
          <p:cNvPr id="18" name="Picture 3" descr="040104143903xy2004010417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907" y="1900045"/>
            <a:ext cx="2666680" cy="30377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Group 4"/>
          <p:cNvGraphicFramePr>
            <a:graphicFrameLocks noGrp="1"/>
          </p:cNvGraphicFramePr>
          <p:nvPr/>
        </p:nvGraphicFramePr>
        <p:xfrm>
          <a:off x="4693620" y="2245247"/>
          <a:ext cx="191096" cy="469474"/>
        </p:xfrm>
        <a:graphic>
          <a:graphicData uri="http://schemas.openxmlformats.org/drawingml/2006/table">
            <a:tbl>
              <a:tblPr/>
              <a:tblGrid>
                <a:gridCol w="191096">
                  <a:extLst>
                    <a:ext uri="{9D8B030D-6E8A-4147-A177-3AD203B41FA5}">
                      <a16:colId xmlns:a16="http://schemas.microsoft.com/office/drawing/2014/main" val="20000"/>
                    </a:ext>
                  </a:extLst>
                </a:gridCol>
              </a:tblGrid>
              <a:tr h="469474">
                <a:tc>
                  <a:txBody>
                    <a:bodyPr/>
                    <a:lstStyle>
                      <a:lvl1pPr marL="0" algn="l" defTabSz="677863" rtl="0" eaLnBrk="1" latinLnBrk="0" hangingPunct="1">
                        <a:defRPr sz="2800" kern="1200">
                          <a:solidFill>
                            <a:schemeClr val="tx1"/>
                          </a:solidFill>
                          <a:latin typeface="Arial" panose="020B0604020202020204" pitchFamily="34" charset="0"/>
                          <a:ea typeface="宋体" panose="02010600030101010101" pitchFamily="2" charset="-122"/>
                        </a:defRPr>
                      </a:lvl1pPr>
                      <a:lvl2pPr marL="406400" algn="l" defTabSz="677863" rtl="0" eaLnBrk="1" latinLnBrk="0" hangingPunct="1">
                        <a:buClr>
                          <a:schemeClr val="accent2"/>
                        </a:buClr>
                        <a:buSzPct val="80000"/>
                        <a:defRPr sz="2400" kern="1200">
                          <a:solidFill>
                            <a:schemeClr val="tx1"/>
                          </a:solidFill>
                          <a:latin typeface="Arial" panose="020B0604020202020204" pitchFamily="34" charset="0"/>
                          <a:ea typeface="宋体" panose="02010600030101010101" pitchFamily="2" charset="-122"/>
                        </a:defRPr>
                      </a:lvl2pPr>
                      <a:lvl3pPr marL="814388" algn="l" defTabSz="677863" rtl="0" eaLnBrk="1" latinLnBrk="0" hangingPunct="1">
                        <a:buSzPct val="65000"/>
                        <a:defRPr sz="2000" kern="1200">
                          <a:solidFill>
                            <a:schemeClr val="tx1"/>
                          </a:solidFill>
                          <a:latin typeface="Arial" panose="020B0604020202020204" pitchFamily="34" charset="0"/>
                          <a:ea typeface="宋体" panose="02010600030101010101" pitchFamily="2" charset="-122"/>
                        </a:defRPr>
                      </a:lvl3pPr>
                      <a:lvl4pPr marL="1371600" algn="l" defTabSz="677863" rtl="0" eaLnBrk="1" latinLnBrk="0" hangingPunct="1">
                        <a:buClr>
                          <a:schemeClr val="accent2"/>
                        </a:buClr>
                        <a:buSzPct val="70000"/>
                        <a:defRPr sz="1800" kern="1200">
                          <a:solidFill>
                            <a:schemeClr val="tx1"/>
                          </a:solidFill>
                          <a:latin typeface="Arial" panose="020B0604020202020204" pitchFamily="34" charset="0"/>
                          <a:ea typeface="宋体" panose="02010600030101010101" pitchFamily="2" charset="-122"/>
                        </a:defRPr>
                      </a:lvl4pPr>
                      <a:lvl5pPr marL="1828800" algn="l" defTabSz="677863" rtl="0" eaLnBrk="1" latinLnBrk="0" hangingPunct="1">
                        <a:defRPr sz="1800" kern="1200">
                          <a:solidFill>
                            <a:schemeClr val="tx1"/>
                          </a:solidFill>
                          <a:latin typeface="Arial" panose="020B0604020202020204" pitchFamily="34" charset="0"/>
                          <a:ea typeface="宋体" panose="02010600030101010101" pitchFamily="2" charset="-122"/>
                        </a:defRPr>
                      </a:lvl5pPr>
                      <a:lvl6pPr marL="2286000" algn="l" defTabSz="677863" rtl="0" eaLnBrk="1" fontAlgn="base" latinLnBrk="0" hangingPunct="1">
                        <a:spcBef>
                          <a:spcPct val="20000"/>
                        </a:spcBef>
                        <a:spcAft>
                          <a:spcPct val="0"/>
                        </a:spcAft>
                        <a:buClr>
                          <a:schemeClr val="bg2"/>
                        </a:buClr>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743200" algn="l" defTabSz="677863" rtl="0" eaLnBrk="1" fontAlgn="base" latinLnBrk="0" hangingPunct="1">
                        <a:spcBef>
                          <a:spcPct val="20000"/>
                        </a:spcBef>
                        <a:spcAft>
                          <a:spcPct val="0"/>
                        </a:spcAft>
                        <a:buClr>
                          <a:schemeClr val="bg2"/>
                        </a:buClr>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200400" algn="l" defTabSz="677863" rtl="0" eaLnBrk="1" fontAlgn="base" latinLnBrk="0" hangingPunct="1">
                        <a:spcBef>
                          <a:spcPct val="20000"/>
                        </a:spcBef>
                        <a:spcAft>
                          <a:spcPct val="0"/>
                        </a:spcAft>
                        <a:buClr>
                          <a:schemeClr val="bg2"/>
                        </a:buClr>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657600" algn="l" defTabSz="677863" rtl="0" eaLnBrk="1" fontAlgn="base" latinLnBrk="0" hangingPunct="1">
                        <a:spcBef>
                          <a:spcPct val="20000"/>
                        </a:spcBef>
                        <a:spcAft>
                          <a:spcPct val="0"/>
                        </a:spcAft>
                        <a:buClr>
                          <a:schemeClr val="bg2"/>
                        </a:buClr>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l" defTabSz="677863"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5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2848" marR="82848" marT="41424" marB="41424"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0" name="Picture 10" descr="W0200401055511979652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9426" y="1900046"/>
            <a:ext cx="2589010" cy="1820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Picture 11" descr="img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4655" y="4090636"/>
            <a:ext cx="5126240" cy="23070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Group 12"/>
          <p:cNvGraphicFramePr>
            <a:graphicFrameLocks noGrp="1"/>
          </p:cNvGraphicFramePr>
          <p:nvPr/>
        </p:nvGraphicFramePr>
        <p:xfrm>
          <a:off x="4732455" y="3181606"/>
          <a:ext cx="191096" cy="469474"/>
        </p:xfrm>
        <a:graphic>
          <a:graphicData uri="http://schemas.openxmlformats.org/drawingml/2006/table">
            <a:tbl>
              <a:tblPr/>
              <a:tblGrid>
                <a:gridCol w="191096">
                  <a:extLst>
                    <a:ext uri="{9D8B030D-6E8A-4147-A177-3AD203B41FA5}">
                      <a16:colId xmlns:a16="http://schemas.microsoft.com/office/drawing/2014/main" val="20000"/>
                    </a:ext>
                  </a:extLst>
                </a:gridCol>
              </a:tblGrid>
              <a:tr h="469474">
                <a:tc>
                  <a:txBody>
                    <a:bodyPr/>
                    <a:lstStyle>
                      <a:lvl1pPr marL="0" algn="l" defTabSz="677863" rtl="0" eaLnBrk="1" latinLnBrk="0" hangingPunct="1">
                        <a:defRPr sz="2800" kern="1200">
                          <a:solidFill>
                            <a:schemeClr val="tx1"/>
                          </a:solidFill>
                          <a:latin typeface="Arial" panose="020B0604020202020204" pitchFamily="34" charset="0"/>
                          <a:ea typeface="宋体" panose="02010600030101010101" pitchFamily="2" charset="-122"/>
                        </a:defRPr>
                      </a:lvl1pPr>
                      <a:lvl2pPr marL="406400" algn="l" defTabSz="677863" rtl="0" eaLnBrk="1" latinLnBrk="0" hangingPunct="1">
                        <a:buClr>
                          <a:schemeClr val="accent2"/>
                        </a:buClr>
                        <a:buSzPct val="80000"/>
                        <a:defRPr sz="2400" kern="1200">
                          <a:solidFill>
                            <a:schemeClr val="tx1"/>
                          </a:solidFill>
                          <a:latin typeface="Arial" panose="020B0604020202020204" pitchFamily="34" charset="0"/>
                          <a:ea typeface="宋体" panose="02010600030101010101" pitchFamily="2" charset="-122"/>
                        </a:defRPr>
                      </a:lvl2pPr>
                      <a:lvl3pPr marL="814388" algn="l" defTabSz="677863" rtl="0" eaLnBrk="1" latinLnBrk="0" hangingPunct="1">
                        <a:buSzPct val="65000"/>
                        <a:defRPr sz="2000" kern="1200">
                          <a:solidFill>
                            <a:schemeClr val="tx1"/>
                          </a:solidFill>
                          <a:latin typeface="Arial" panose="020B0604020202020204" pitchFamily="34" charset="0"/>
                          <a:ea typeface="宋体" panose="02010600030101010101" pitchFamily="2" charset="-122"/>
                        </a:defRPr>
                      </a:lvl3pPr>
                      <a:lvl4pPr marL="1371600" algn="l" defTabSz="677863" rtl="0" eaLnBrk="1" latinLnBrk="0" hangingPunct="1">
                        <a:buClr>
                          <a:schemeClr val="accent2"/>
                        </a:buClr>
                        <a:buSzPct val="70000"/>
                        <a:defRPr sz="1800" kern="1200">
                          <a:solidFill>
                            <a:schemeClr val="tx1"/>
                          </a:solidFill>
                          <a:latin typeface="Arial" panose="020B0604020202020204" pitchFamily="34" charset="0"/>
                          <a:ea typeface="宋体" panose="02010600030101010101" pitchFamily="2" charset="-122"/>
                        </a:defRPr>
                      </a:lvl4pPr>
                      <a:lvl5pPr marL="1828800" algn="l" defTabSz="677863" rtl="0" eaLnBrk="1" latinLnBrk="0" hangingPunct="1">
                        <a:defRPr sz="1800" kern="1200">
                          <a:solidFill>
                            <a:schemeClr val="tx1"/>
                          </a:solidFill>
                          <a:latin typeface="Arial" panose="020B0604020202020204" pitchFamily="34" charset="0"/>
                          <a:ea typeface="宋体" panose="02010600030101010101" pitchFamily="2" charset="-122"/>
                        </a:defRPr>
                      </a:lvl5pPr>
                      <a:lvl6pPr marL="2286000" algn="l" defTabSz="677863" rtl="0" eaLnBrk="1" fontAlgn="base" latinLnBrk="0" hangingPunct="1">
                        <a:spcBef>
                          <a:spcPct val="20000"/>
                        </a:spcBef>
                        <a:spcAft>
                          <a:spcPct val="0"/>
                        </a:spcAft>
                        <a:buClr>
                          <a:schemeClr val="bg2"/>
                        </a:buClr>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6pPr>
                      <a:lvl7pPr marL="2743200" algn="l" defTabSz="677863" rtl="0" eaLnBrk="1" fontAlgn="base" latinLnBrk="0" hangingPunct="1">
                        <a:spcBef>
                          <a:spcPct val="20000"/>
                        </a:spcBef>
                        <a:spcAft>
                          <a:spcPct val="0"/>
                        </a:spcAft>
                        <a:buClr>
                          <a:schemeClr val="bg2"/>
                        </a:buClr>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7pPr>
                      <a:lvl8pPr marL="3200400" algn="l" defTabSz="677863" rtl="0" eaLnBrk="1" fontAlgn="base" latinLnBrk="0" hangingPunct="1">
                        <a:spcBef>
                          <a:spcPct val="20000"/>
                        </a:spcBef>
                        <a:spcAft>
                          <a:spcPct val="0"/>
                        </a:spcAft>
                        <a:buClr>
                          <a:schemeClr val="bg2"/>
                        </a:buClr>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8pPr>
                      <a:lvl9pPr marL="3657600" algn="l" defTabSz="677863" rtl="0" eaLnBrk="1" fontAlgn="base" latinLnBrk="0" hangingPunct="1">
                        <a:spcBef>
                          <a:spcPct val="20000"/>
                        </a:spcBef>
                        <a:spcAft>
                          <a:spcPct val="0"/>
                        </a:spcAft>
                        <a:buClr>
                          <a:schemeClr val="bg2"/>
                        </a:buClr>
                        <a:buFont typeface="Wingdings" panose="05000000000000000000" pitchFamily="2" charset="2"/>
                        <a:defRPr sz="1800" kern="1200">
                          <a:solidFill>
                            <a:schemeClr val="tx1"/>
                          </a:solidFill>
                          <a:latin typeface="Arial" panose="020B0604020202020204" pitchFamily="34" charset="0"/>
                          <a:ea typeface="宋体" panose="02010600030101010101" pitchFamily="2" charset="-122"/>
                        </a:defRPr>
                      </a:lvl9pPr>
                    </a:lstStyle>
                    <a:p>
                      <a:pPr marL="0" marR="0" lvl="0" indent="0" algn="l" defTabSz="677863" rtl="0" eaLnBrk="1" fontAlgn="base" latinLnBrk="0" hangingPunct="1">
                        <a:lnSpc>
                          <a:spcPct val="100000"/>
                        </a:lnSpc>
                        <a:spcBef>
                          <a:spcPct val="20000"/>
                        </a:spcBef>
                        <a:spcAft>
                          <a:spcPct val="0"/>
                        </a:spcAft>
                        <a:buClr>
                          <a:schemeClr val="bg2"/>
                        </a:buClr>
                        <a:buSzPct val="75000"/>
                        <a:buFont typeface="Wingdings" panose="05000000000000000000" pitchFamily="2" charset="2"/>
                        <a:buNone/>
                        <a:tabLst/>
                      </a:pPr>
                      <a:endParaRPr kumimoji="0" lang="zh-CN" altLang="zh-CN" sz="25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82848" marR="82848" marT="41424" marB="41424"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6860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1000" fill="hold"/>
                                        <p:tgtEl>
                                          <p:spTgt spid="20"/>
                                        </p:tgtEl>
                                        <p:attrNameLst>
                                          <p:attrName>ppt_w</p:attrName>
                                        </p:attrNameLst>
                                      </p:cBhvr>
                                      <p:tavLst>
                                        <p:tav tm="0">
                                          <p:val>
                                            <p:fltVal val="0"/>
                                          </p:val>
                                        </p:tav>
                                        <p:tav tm="100000">
                                          <p:val>
                                            <p:strVal val="#ppt_w"/>
                                          </p:val>
                                        </p:tav>
                                      </p:tavLst>
                                    </p:anim>
                                    <p:anim calcmode="lin" valueType="num">
                                      <p:cBhvr>
                                        <p:cTn id="15" dur="1000" fill="hold"/>
                                        <p:tgtEl>
                                          <p:spTgt spid="20"/>
                                        </p:tgtEl>
                                        <p:attrNameLst>
                                          <p:attrName>ppt_h</p:attrName>
                                        </p:attrNameLst>
                                      </p:cBhvr>
                                      <p:tavLst>
                                        <p:tav tm="0">
                                          <p:val>
                                            <p:fltVal val="0"/>
                                          </p:val>
                                        </p:tav>
                                        <p:tav tm="100000">
                                          <p:val>
                                            <p:strVal val="#ppt_h"/>
                                          </p:val>
                                        </p:tav>
                                      </p:tavLst>
                                    </p:anim>
                                    <p:anim calcmode="lin" valueType="num">
                                      <p:cBhvr>
                                        <p:cTn id="16"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20"/>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1000" fill="hold"/>
                                        <p:tgtEl>
                                          <p:spTgt spid="21"/>
                                        </p:tgtEl>
                                        <p:attrNameLst>
                                          <p:attrName>ppt_w</p:attrName>
                                        </p:attrNameLst>
                                      </p:cBhvr>
                                      <p:tavLst>
                                        <p:tav tm="0">
                                          <p:val>
                                            <p:fltVal val="0"/>
                                          </p:val>
                                        </p:tav>
                                        <p:tav tm="100000">
                                          <p:val>
                                            <p:strVal val="#ppt_w"/>
                                          </p:val>
                                        </p:tav>
                                      </p:tavLst>
                                    </p:anim>
                                    <p:anim calcmode="lin" valueType="num">
                                      <p:cBhvr>
                                        <p:cTn id="22" dur="1000" fill="hold"/>
                                        <p:tgtEl>
                                          <p:spTgt spid="21"/>
                                        </p:tgtEl>
                                        <p:attrNameLst>
                                          <p:attrName>ppt_h</p:attrName>
                                        </p:attrNameLst>
                                      </p:cBhvr>
                                      <p:tavLst>
                                        <p:tav tm="0">
                                          <p:val>
                                            <p:fltVal val="0"/>
                                          </p:val>
                                        </p:tav>
                                        <p:tav tm="100000">
                                          <p:val>
                                            <p:strVal val="#ppt_h"/>
                                          </p:val>
                                        </p:tav>
                                      </p:tavLst>
                                    </p:anim>
                                    <p:anim calcmode="lin" valueType="num">
                                      <p:cBhvr>
                                        <p:cTn id="23"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宋体" pitchFamily="2" charset="-122"/>
                <a:ea typeface="宋体" pitchFamily="2" charset="-122"/>
              </a:rPr>
              <a:t>4 </a:t>
            </a:r>
            <a:r>
              <a:rPr lang="zh-CN" altLang="en-US" dirty="0">
                <a:solidFill>
                  <a:schemeClr val="tx1"/>
                </a:solidFill>
                <a:latin typeface="宋体" pitchFamily="2" charset="-122"/>
                <a:ea typeface="宋体" pitchFamily="2" charset="-122"/>
              </a:rPr>
              <a:t>嵌入式</a:t>
            </a:r>
            <a:r>
              <a:rPr lang="en-US" altLang="zh-CN" dirty="0">
                <a:solidFill>
                  <a:schemeClr val="tx1"/>
                </a:solidFill>
                <a:latin typeface="宋体" pitchFamily="2" charset="-122"/>
                <a:ea typeface="宋体" pitchFamily="2" charset="-122"/>
              </a:rPr>
              <a:t>Linux (</a:t>
            </a:r>
            <a:r>
              <a:rPr lang="zh-CN" altLang="en-US" dirty="0">
                <a:solidFill>
                  <a:schemeClr val="tx1"/>
                </a:solidFill>
                <a:latin typeface="宋体" pitchFamily="2" charset="-122"/>
                <a:ea typeface="宋体" pitchFamily="2" charset="-122"/>
              </a:rPr>
              <a:t>续</a:t>
            </a:r>
            <a:r>
              <a:rPr lang="en-US" altLang="zh-CN" dirty="0">
                <a:solidFill>
                  <a:schemeClr val="tx1"/>
                </a:solidFill>
                <a:latin typeface="宋体" pitchFamily="2" charset="-122"/>
                <a:ea typeface="宋体" pitchFamily="2" charset="-122"/>
              </a:rPr>
              <a:t>)</a:t>
            </a:r>
            <a:endParaRPr lang="zh-CN" altLang="en-US" dirty="0">
              <a:solidFill>
                <a:schemeClr val="tx1"/>
              </a:solidFill>
              <a:latin typeface="宋体" pitchFamily="2" charset="-122"/>
              <a:ea typeface="宋体" pitchFamily="2" charset="-122"/>
            </a:endParaRPr>
          </a:p>
        </p:txBody>
      </p:sp>
      <p:sp>
        <p:nvSpPr>
          <p:cNvPr id="4" name="Footer Placeholder 3"/>
          <p:cNvSpPr>
            <a:spLocks noGrp="1"/>
          </p:cNvSpPr>
          <p:nvPr>
            <p:ph type="ftr" sz="quarter" idx="5"/>
          </p:nvPr>
        </p:nvSpPr>
        <p:spPr/>
        <p:txBody>
          <a:bodyPr/>
          <a:lstStyle/>
          <a:p>
            <a:pPr defTabSz="828446"/>
            <a:endParaRPr lang="zh-CN" altLang="en-US" dirty="0">
              <a:solidFill>
                <a:prstClr val="white"/>
              </a:solidFill>
            </a:endParaRPr>
          </a:p>
        </p:txBody>
      </p:sp>
      <p:sp>
        <p:nvSpPr>
          <p:cNvPr id="5" name="Date Placeholder 4"/>
          <p:cNvSpPr>
            <a:spLocks noGrp="1"/>
          </p:cNvSpPr>
          <p:nvPr>
            <p:ph type="dt" sz="half" idx="6"/>
          </p:nvPr>
        </p:nvSpPr>
        <p:spPr/>
        <p:txBody>
          <a:bodyPr/>
          <a:lstStyle/>
          <a:p>
            <a:pPr defTabSz="828446"/>
            <a:fld id="{46B7E689-8D39-4688-81EA-B68660FF531D}" type="datetime4">
              <a:rPr lang="en-US" altLang="zh-CN">
                <a:solidFill>
                  <a:prstClr val="white"/>
                </a:solidFill>
              </a:rPr>
              <a:pPr defTabSz="828446"/>
              <a:t>June 11, 2021</a:t>
            </a:fld>
            <a:endParaRPr lang="en-US" dirty="0">
              <a:solidFill>
                <a:prstClr val="white"/>
              </a:solidFill>
            </a:endParaRPr>
          </a:p>
        </p:txBody>
      </p:sp>
      <p:sp>
        <p:nvSpPr>
          <p:cNvPr id="6" name="Slide Number Placeholder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263</a:t>
            </a:fld>
            <a:endParaRPr lang="zh-CN" altLang="en-US" dirty="0">
              <a:solidFill>
                <a:prstClr val="white"/>
              </a:solidFill>
              <a:cs typeface="Garamond"/>
            </a:endParaRPr>
          </a:p>
        </p:txBody>
      </p:sp>
      <p:sp>
        <p:nvSpPr>
          <p:cNvPr id="10" name="Rectangle 2"/>
          <p:cNvSpPr txBox="1">
            <a:spLocks noRot="1" noChangeArrowheads="1"/>
          </p:cNvSpPr>
          <p:nvPr/>
        </p:nvSpPr>
        <p:spPr bwMode="auto">
          <a:xfrm>
            <a:off x="2505906" y="799716"/>
            <a:ext cx="7738263" cy="103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defTabSz="828446">
              <a:defRPr/>
            </a:pPr>
            <a:r>
              <a:rPr lang="en-US" altLang="zh-CN" sz="3986" dirty="0">
                <a:solidFill>
                  <a:srgbClr val="E40000"/>
                </a:solidFill>
                <a:latin typeface="宋体" pitchFamily="2" charset="-122"/>
                <a:ea typeface="宋体" pitchFamily="2" charset="-122"/>
              </a:rPr>
              <a:t>RT-Linux</a:t>
            </a:r>
            <a:r>
              <a:rPr lang="zh-CN" altLang="en-US" sz="3986" b="1" dirty="0">
                <a:solidFill>
                  <a:srgbClr val="E40000"/>
                </a:solidFill>
                <a:latin typeface="宋体" pitchFamily="2" charset="-122"/>
                <a:ea typeface="宋体" pitchFamily="2" charset="-122"/>
              </a:rPr>
              <a:t>的工作原理图</a:t>
            </a:r>
          </a:p>
        </p:txBody>
      </p:sp>
      <p:pic>
        <p:nvPicPr>
          <p:cNvPr id="1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4384" y="1904361"/>
            <a:ext cx="4970899" cy="4562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76093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264</a:t>
            </a:fld>
            <a:endParaRPr lang="zh-CN" altLang="en-US">
              <a:solidFill>
                <a:prstClr val="white"/>
              </a:solidFill>
              <a:cs typeface="Garamond"/>
            </a:endParaRPr>
          </a:p>
        </p:txBody>
      </p:sp>
      <p:sp>
        <p:nvSpPr>
          <p:cNvPr id="7" name="Rectangle 2"/>
          <p:cNvSpPr txBox="1">
            <a:spLocks noRot="1" noChangeArrowheads="1"/>
          </p:cNvSpPr>
          <p:nvPr/>
        </p:nvSpPr>
        <p:spPr bwMode="auto">
          <a:xfrm>
            <a:off x="2229745" y="1357792"/>
            <a:ext cx="7456349" cy="407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lnSpc>
                <a:spcPct val="90000"/>
              </a:lnSpc>
              <a:buClr>
                <a:srgbClr val="CC0066"/>
              </a:buClr>
              <a:buNone/>
              <a:defRPr/>
            </a:pPr>
            <a:r>
              <a:rPr lang="en-US" altLang="zh-CN" sz="2537" dirty="0">
                <a:solidFill>
                  <a:srgbClr val="0033CC"/>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经过加入实时处理后，</a:t>
            </a:r>
            <a:r>
              <a:rPr lang="en-US" altLang="zh-CN" sz="2537" b="1" dirty="0">
                <a:solidFill>
                  <a:prstClr val="black"/>
                </a:solidFill>
                <a:latin typeface="宋体" panose="02010600030101010101" pitchFamily="2" charset="-122"/>
                <a:ea typeface="宋体" panose="02010600030101010101" pitchFamily="2" charset="-122"/>
              </a:rPr>
              <a:t>RT Linux</a:t>
            </a:r>
            <a:r>
              <a:rPr lang="zh-CN" altLang="en-US" sz="2537" dirty="0">
                <a:solidFill>
                  <a:prstClr val="black"/>
                </a:solidFill>
                <a:latin typeface="宋体" panose="02010600030101010101" pitchFamily="2" charset="-122"/>
                <a:ea typeface="宋体" panose="02010600030101010101" pitchFamily="2" charset="-122"/>
              </a:rPr>
              <a:t>就完全能够达到硬实时系统的性能指标。在一台</a:t>
            </a:r>
            <a:r>
              <a:rPr lang="en-US" altLang="zh-CN" sz="2537" dirty="0">
                <a:solidFill>
                  <a:prstClr val="black"/>
                </a:solidFill>
                <a:latin typeface="宋体" panose="02010600030101010101" pitchFamily="2" charset="-122"/>
                <a:ea typeface="宋体" panose="02010600030101010101" pitchFamily="2" charset="-122"/>
              </a:rPr>
              <a:t>386</a:t>
            </a:r>
            <a:r>
              <a:rPr lang="zh-CN" altLang="en-US" sz="2537" dirty="0">
                <a:solidFill>
                  <a:prstClr val="black"/>
                </a:solidFill>
                <a:latin typeface="宋体" panose="02010600030101010101" pitchFamily="2" charset="-122"/>
                <a:ea typeface="宋体" panose="02010600030101010101" pitchFamily="2" charset="-122"/>
              </a:rPr>
              <a:t>机器上，</a:t>
            </a:r>
            <a:r>
              <a:rPr lang="en-US" altLang="zh-CN" sz="2537" dirty="0">
                <a:solidFill>
                  <a:prstClr val="black"/>
                </a:solidFill>
                <a:latin typeface="宋体" panose="02010600030101010101" pitchFamily="2" charset="-122"/>
                <a:ea typeface="宋体" panose="02010600030101010101" pitchFamily="2" charset="-122"/>
              </a:rPr>
              <a:t>RT Linux</a:t>
            </a:r>
            <a:r>
              <a:rPr lang="zh-CN" altLang="en-US" sz="2537" dirty="0">
                <a:solidFill>
                  <a:prstClr val="black"/>
                </a:solidFill>
                <a:latin typeface="宋体" panose="02010600030101010101" pitchFamily="2" charset="-122"/>
                <a:ea typeface="宋体" panose="02010600030101010101" pitchFamily="2" charset="-122"/>
              </a:rPr>
              <a:t>从处理器检测到中断，再到中断处理程序开始工作不会超过</a:t>
            </a:r>
            <a:r>
              <a:rPr lang="en-US" altLang="zh-CN" sz="2537" dirty="0">
                <a:solidFill>
                  <a:prstClr val="black"/>
                </a:solidFill>
                <a:latin typeface="宋体" panose="02010600030101010101" pitchFamily="2" charset="-122"/>
                <a:ea typeface="宋体" panose="02010600030101010101" pitchFamily="2" charset="-122"/>
              </a:rPr>
              <a:t>15μs</a:t>
            </a:r>
            <a:r>
              <a:rPr lang="zh-CN" altLang="en-US" sz="2537" dirty="0">
                <a:solidFill>
                  <a:prstClr val="black"/>
                </a:solidFill>
                <a:latin typeface="宋体" panose="02010600030101010101" pitchFamily="2" charset="-122"/>
                <a:ea typeface="宋体" panose="02010600030101010101" pitchFamily="2" charset="-122"/>
              </a:rPr>
              <a:t>；对一个周期性的任务，在</a:t>
            </a:r>
            <a:r>
              <a:rPr lang="en-US" altLang="zh-CN" sz="2537" i="1" dirty="0">
                <a:solidFill>
                  <a:prstClr val="black"/>
                </a:solidFill>
                <a:latin typeface="宋体" panose="02010600030101010101" pitchFamily="2" charset="-122"/>
                <a:ea typeface="宋体" panose="02010600030101010101" pitchFamily="2" charset="-122"/>
              </a:rPr>
              <a:t>35μs</a:t>
            </a:r>
            <a:r>
              <a:rPr lang="zh-CN" altLang="en-US" sz="2537" dirty="0">
                <a:solidFill>
                  <a:prstClr val="black"/>
                </a:solidFill>
                <a:latin typeface="宋体" panose="02010600030101010101" pitchFamily="2" charset="-122"/>
                <a:ea typeface="宋体" panose="02010600030101010101" pitchFamily="2" charset="-122"/>
              </a:rPr>
              <a:t>内一定会执行。</a:t>
            </a:r>
          </a:p>
          <a:p>
            <a:pPr marL="310667" indent="-310667" defTabSz="828446">
              <a:lnSpc>
                <a:spcPct val="90000"/>
              </a:lnSpc>
              <a:buClr>
                <a:srgbClr val="CC0066"/>
              </a:buClr>
              <a:buNone/>
              <a:defRPr/>
            </a:pPr>
            <a:r>
              <a:rPr lang="zh-CN" altLang="en-US" sz="2537" dirty="0">
                <a:solidFill>
                  <a:prstClr val="black"/>
                </a:solidFill>
                <a:latin typeface="宋体" panose="02010600030101010101" pitchFamily="2" charset="-122"/>
                <a:ea typeface="宋体" panose="02010600030101010101" pitchFamily="2" charset="-122"/>
              </a:rPr>
              <a:t>		  而通常的</a:t>
            </a:r>
            <a:r>
              <a:rPr lang="en-US" altLang="zh-CN" sz="2537" b="1" dirty="0">
                <a:solidFill>
                  <a:prstClr val="black"/>
                </a:solidFill>
                <a:latin typeface="宋体" panose="02010600030101010101" pitchFamily="2" charset="-122"/>
                <a:ea typeface="宋体" panose="02010600030101010101" pitchFamily="2" charset="-122"/>
              </a:rPr>
              <a:t>Linux</a:t>
            </a:r>
            <a:r>
              <a:rPr lang="zh-CN" altLang="en-US" sz="2537" dirty="0">
                <a:solidFill>
                  <a:prstClr val="black"/>
                </a:solidFill>
                <a:latin typeface="宋体" panose="02010600030101010101" pitchFamily="2" charset="-122"/>
                <a:ea typeface="宋体" panose="02010600030101010101" pitchFamily="2" charset="-122"/>
              </a:rPr>
              <a:t>内核，一般是在</a:t>
            </a:r>
            <a:r>
              <a:rPr lang="en-US" altLang="zh-CN" sz="2537" i="1" dirty="0">
                <a:solidFill>
                  <a:prstClr val="black"/>
                </a:solidFill>
                <a:latin typeface="宋体" panose="02010600030101010101" pitchFamily="2" charset="-122"/>
                <a:ea typeface="宋体" panose="02010600030101010101" pitchFamily="2" charset="-122"/>
              </a:rPr>
              <a:t>600μs</a:t>
            </a:r>
            <a:r>
              <a:rPr lang="zh-CN" altLang="en-US" sz="2537" dirty="0">
                <a:solidFill>
                  <a:prstClr val="black"/>
                </a:solidFill>
                <a:latin typeface="宋体" panose="02010600030101010101" pitchFamily="2" charset="-122"/>
                <a:ea typeface="宋体" panose="02010600030101010101" pitchFamily="2" charset="-122"/>
              </a:rPr>
              <a:t>内开始一个中断服务程序。</a:t>
            </a:r>
          </a:p>
        </p:txBody>
      </p:sp>
    </p:spTree>
    <p:extLst>
      <p:ext uri="{BB962C8B-B14F-4D97-AF65-F5344CB8AC3E}">
        <p14:creationId xmlns:p14="http://schemas.microsoft.com/office/powerpoint/2010/main" val="200763640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宋体" pitchFamily="2" charset="-122"/>
                <a:ea typeface="宋体" pitchFamily="2" charset="-122"/>
              </a:rPr>
              <a:t>4 </a:t>
            </a:r>
            <a:r>
              <a:rPr lang="zh-CN" altLang="en-US" dirty="0">
                <a:solidFill>
                  <a:schemeClr val="tx1"/>
                </a:solidFill>
                <a:latin typeface="宋体" pitchFamily="2" charset="-122"/>
                <a:ea typeface="宋体" pitchFamily="2" charset="-122"/>
              </a:rPr>
              <a:t>嵌入式</a:t>
            </a:r>
            <a:r>
              <a:rPr lang="en-US" altLang="zh-CN" dirty="0">
                <a:solidFill>
                  <a:schemeClr val="tx1"/>
                </a:solidFill>
                <a:latin typeface="宋体" pitchFamily="2" charset="-122"/>
                <a:ea typeface="宋体" pitchFamily="2" charset="-122"/>
              </a:rPr>
              <a:t>Linux (</a:t>
            </a:r>
            <a:r>
              <a:rPr lang="zh-CN" altLang="en-US" dirty="0">
                <a:solidFill>
                  <a:schemeClr val="tx1"/>
                </a:solidFill>
                <a:latin typeface="宋体" pitchFamily="2" charset="-122"/>
                <a:ea typeface="宋体" pitchFamily="2" charset="-122"/>
              </a:rPr>
              <a:t>续</a:t>
            </a:r>
            <a:r>
              <a:rPr lang="en-US" altLang="zh-CN" dirty="0">
                <a:solidFill>
                  <a:schemeClr val="tx1"/>
                </a:solidFill>
                <a:latin typeface="宋体" pitchFamily="2" charset="-122"/>
                <a:ea typeface="宋体" pitchFamily="2" charset="-122"/>
              </a:rPr>
              <a:t>)</a:t>
            </a:r>
            <a:endParaRPr lang="zh-CN" altLang="en-US" dirty="0">
              <a:solidFill>
                <a:schemeClr val="tx1"/>
              </a:solidFill>
              <a:latin typeface="宋体" pitchFamily="2" charset="-122"/>
              <a:ea typeface="宋体" pitchFamily="2" charset="-122"/>
            </a:endParaRPr>
          </a:p>
        </p:txBody>
      </p:sp>
      <p:sp>
        <p:nvSpPr>
          <p:cNvPr id="4" name="Footer Placeholder 3"/>
          <p:cNvSpPr>
            <a:spLocks noGrp="1"/>
          </p:cNvSpPr>
          <p:nvPr>
            <p:ph type="ftr" sz="quarter" idx="5"/>
          </p:nvPr>
        </p:nvSpPr>
        <p:spPr/>
        <p:txBody>
          <a:bodyPr/>
          <a:lstStyle/>
          <a:p>
            <a:pPr defTabSz="828446"/>
            <a:endParaRPr lang="zh-CN" altLang="en-US" dirty="0">
              <a:solidFill>
                <a:prstClr val="white"/>
              </a:solidFill>
            </a:endParaRPr>
          </a:p>
        </p:txBody>
      </p:sp>
      <p:sp>
        <p:nvSpPr>
          <p:cNvPr id="5" name="Date Placeholder 4"/>
          <p:cNvSpPr>
            <a:spLocks noGrp="1"/>
          </p:cNvSpPr>
          <p:nvPr>
            <p:ph type="dt" sz="half" idx="6"/>
          </p:nvPr>
        </p:nvSpPr>
        <p:spPr/>
        <p:txBody>
          <a:bodyPr/>
          <a:lstStyle/>
          <a:p>
            <a:pPr defTabSz="828446"/>
            <a:fld id="{A3523DD0-E2EB-4E75-8DC6-0AA77A78B996}" type="datetime4">
              <a:rPr lang="en-US" altLang="zh-CN">
                <a:solidFill>
                  <a:prstClr val="white"/>
                </a:solidFill>
              </a:rPr>
              <a:pPr defTabSz="828446"/>
              <a:t>June 11, 2021</a:t>
            </a:fld>
            <a:endParaRPr lang="en-US" dirty="0">
              <a:solidFill>
                <a:prstClr val="white"/>
              </a:solidFill>
            </a:endParaRPr>
          </a:p>
        </p:txBody>
      </p:sp>
      <p:sp>
        <p:nvSpPr>
          <p:cNvPr id="6" name="Slide Number Placeholder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265</a:t>
            </a:fld>
            <a:endParaRPr lang="zh-CN" altLang="en-US" dirty="0">
              <a:solidFill>
                <a:prstClr val="white"/>
              </a:solidFill>
              <a:cs typeface="Garamond"/>
            </a:endParaRPr>
          </a:p>
        </p:txBody>
      </p:sp>
      <p:sp>
        <p:nvSpPr>
          <p:cNvPr id="12" name="Rectangle 2"/>
          <p:cNvSpPr txBox="1">
            <a:spLocks noRot="1" noChangeArrowheads="1"/>
          </p:cNvSpPr>
          <p:nvPr/>
        </p:nvSpPr>
        <p:spPr bwMode="auto">
          <a:xfrm>
            <a:off x="2229745" y="805470"/>
            <a:ext cx="7738263" cy="103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defTabSz="828446">
              <a:defRPr/>
            </a:pPr>
            <a:r>
              <a:rPr lang="en-US" altLang="zh-CN" sz="3986" dirty="0" err="1">
                <a:solidFill>
                  <a:srgbClr val="E40000"/>
                </a:solidFill>
                <a:latin typeface="宋体" pitchFamily="2" charset="-122"/>
                <a:ea typeface="宋体" pitchFamily="2" charset="-122"/>
              </a:rPr>
              <a:t>uClinux</a:t>
            </a:r>
            <a:endParaRPr lang="en-US" altLang="zh-CN" sz="3986" dirty="0">
              <a:solidFill>
                <a:srgbClr val="E40000"/>
              </a:solidFill>
              <a:latin typeface="宋体" pitchFamily="2" charset="-122"/>
              <a:ea typeface="宋体" pitchFamily="2" charset="-122"/>
            </a:endParaRPr>
          </a:p>
        </p:txBody>
      </p:sp>
      <p:sp>
        <p:nvSpPr>
          <p:cNvPr id="13" name="Rectangle 3"/>
          <p:cNvSpPr txBox="1">
            <a:spLocks noRot="1" noChangeArrowheads="1"/>
          </p:cNvSpPr>
          <p:nvPr/>
        </p:nvSpPr>
        <p:spPr bwMode="auto">
          <a:xfrm>
            <a:off x="2235498" y="1702994"/>
            <a:ext cx="7732510" cy="448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anose="05000000000000000000" pitchFamily="2" charset="2"/>
              <a:buChar char="Ø"/>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2" panose="05020102010507070707" pitchFamily="18"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90000"/>
              <a:buFont typeface="Wingdings" panose="05000000000000000000" pitchFamily="2" charset="2"/>
              <a:buChar char="Ø"/>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lnSpc>
                <a:spcPct val="90000"/>
              </a:lnSpc>
              <a:buClr>
                <a:srgbClr val="0066CC"/>
              </a:buClr>
              <a:defRPr/>
            </a:pPr>
            <a:r>
              <a:rPr lang="zh-CN" altLang="en-US" sz="2174" dirty="0">
                <a:solidFill>
                  <a:srgbClr val="000000"/>
                </a:solidFill>
                <a:latin typeface="宋体" pitchFamily="2" charset="-122"/>
                <a:ea typeface="宋体" pitchFamily="2" charset="-122"/>
              </a:rPr>
              <a:t>控制领域中的</a:t>
            </a:r>
            <a:r>
              <a:rPr lang="en-US" altLang="zh-CN" sz="2174" dirty="0" err="1">
                <a:solidFill>
                  <a:srgbClr val="000000"/>
                </a:solidFill>
                <a:latin typeface="宋体" pitchFamily="2" charset="-122"/>
                <a:ea typeface="宋体" pitchFamily="2" charset="-122"/>
              </a:rPr>
              <a:t>linux</a:t>
            </a:r>
            <a:r>
              <a:rPr lang="zh-CN" altLang="en-US" sz="2174" dirty="0">
                <a:solidFill>
                  <a:srgbClr val="000000"/>
                </a:solidFill>
                <a:latin typeface="宋体" pitchFamily="2" charset="-122"/>
                <a:ea typeface="宋体" pitchFamily="2" charset="-122"/>
              </a:rPr>
              <a:t>系统。</a:t>
            </a:r>
          </a:p>
          <a:p>
            <a:pPr marL="310667" indent="-310667" defTabSz="828446">
              <a:lnSpc>
                <a:spcPct val="90000"/>
              </a:lnSpc>
              <a:buClr>
                <a:srgbClr val="0066CC"/>
              </a:buClr>
              <a:defRPr/>
            </a:pPr>
            <a:r>
              <a:rPr lang="zh-CN" altLang="en-US" sz="2174" dirty="0">
                <a:solidFill>
                  <a:srgbClr val="000000"/>
                </a:solidFill>
                <a:latin typeface="宋体" pitchFamily="2" charset="-122"/>
                <a:ea typeface="宋体" pitchFamily="2" charset="-122"/>
              </a:rPr>
              <a:t>它包含</a:t>
            </a:r>
            <a:r>
              <a:rPr lang="en-US" altLang="zh-CN" sz="2174" dirty="0" err="1">
                <a:solidFill>
                  <a:srgbClr val="000000"/>
                </a:solidFill>
                <a:latin typeface="宋体" pitchFamily="2" charset="-122"/>
                <a:ea typeface="宋体" pitchFamily="2" charset="-122"/>
              </a:rPr>
              <a:t>linux</a:t>
            </a:r>
            <a:r>
              <a:rPr lang="zh-CN" altLang="en-US" sz="2174" dirty="0">
                <a:solidFill>
                  <a:srgbClr val="000000"/>
                </a:solidFill>
                <a:latin typeface="宋体" pitchFamily="2" charset="-122"/>
                <a:ea typeface="宋体" pitchFamily="2" charset="-122"/>
              </a:rPr>
              <a:t>常用的</a:t>
            </a:r>
            <a:r>
              <a:rPr lang="en-US" altLang="zh-CN" sz="2174" dirty="0">
                <a:solidFill>
                  <a:srgbClr val="000000"/>
                </a:solidFill>
                <a:latin typeface="宋体" pitchFamily="2" charset="-122"/>
                <a:ea typeface="宋体" pitchFamily="2" charset="-122"/>
              </a:rPr>
              <a:t>API</a:t>
            </a:r>
            <a:r>
              <a:rPr lang="zh-CN" altLang="en-US" sz="2174" dirty="0">
                <a:solidFill>
                  <a:srgbClr val="000000"/>
                </a:solidFill>
                <a:latin typeface="宋体" pitchFamily="2" charset="-122"/>
                <a:ea typeface="宋体" pitchFamily="2" charset="-122"/>
              </a:rPr>
              <a:t>，内核小于</a:t>
            </a:r>
            <a:r>
              <a:rPr lang="en-US" altLang="zh-CN" sz="2174" dirty="0">
                <a:solidFill>
                  <a:srgbClr val="000000"/>
                </a:solidFill>
                <a:latin typeface="宋体" pitchFamily="2" charset="-122"/>
                <a:ea typeface="宋体" pitchFamily="2" charset="-122"/>
              </a:rPr>
              <a:t>512K</a:t>
            </a:r>
            <a:r>
              <a:rPr lang="zh-CN" altLang="en-US" sz="2174" dirty="0">
                <a:solidFill>
                  <a:srgbClr val="000000"/>
                </a:solidFill>
                <a:latin typeface="宋体" pitchFamily="2" charset="-122"/>
                <a:ea typeface="宋体" pitchFamily="2" charset="-122"/>
              </a:rPr>
              <a:t>，保留了</a:t>
            </a:r>
            <a:r>
              <a:rPr lang="en-US" altLang="zh-CN" sz="2174" dirty="0" err="1">
                <a:solidFill>
                  <a:srgbClr val="000000"/>
                </a:solidFill>
                <a:latin typeface="宋体" pitchFamily="2" charset="-122"/>
                <a:ea typeface="宋体" pitchFamily="2" charset="-122"/>
              </a:rPr>
              <a:t>linux</a:t>
            </a:r>
            <a:r>
              <a:rPr lang="zh-CN" altLang="en-US" sz="2174" dirty="0">
                <a:solidFill>
                  <a:srgbClr val="000000"/>
                </a:solidFill>
                <a:latin typeface="宋体" pitchFamily="2" charset="-122"/>
                <a:ea typeface="宋体" pitchFamily="2" charset="-122"/>
              </a:rPr>
              <a:t>原有的高稳定性、强大的网络功能和卓越的文件系统支持功能等优点。目前已支持的</a:t>
            </a:r>
            <a:r>
              <a:rPr lang="en-US" altLang="zh-CN" sz="2174" dirty="0">
                <a:solidFill>
                  <a:srgbClr val="000000"/>
                </a:solidFill>
                <a:latin typeface="宋体" pitchFamily="2" charset="-122"/>
                <a:ea typeface="宋体" pitchFamily="2" charset="-122"/>
              </a:rPr>
              <a:t>CPU</a:t>
            </a:r>
            <a:r>
              <a:rPr lang="zh-CN" altLang="en-US" sz="2174" dirty="0">
                <a:solidFill>
                  <a:srgbClr val="000000"/>
                </a:solidFill>
                <a:latin typeface="宋体" pitchFamily="2" charset="-122"/>
                <a:ea typeface="宋体" pitchFamily="2" charset="-122"/>
              </a:rPr>
              <a:t>芯片有，</a:t>
            </a:r>
            <a:r>
              <a:rPr lang="en-US" altLang="zh-CN" sz="2174" dirty="0">
                <a:solidFill>
                  <a:srgbClr val="000000"/>
                </a:solidFill>
                <a:latin typeface="宋体" pitchFamily="2" charset="-122"/>
                <a:ea typeface="宋体" pitchFamily="2" charset="-122"/>
              </a:rPr>
              <a:t>Motorola</a:t>
            </a:r>
            <a:r>
              <a:rPr lang="zh-CN" altLang="en-US" sz="2174" dirty="0">
                <a:solidFill>
                  <a:srgbClr val="000000"/>
                </a:solidFill>
                <a:latin typeface="宋体" pitchFamily="2" charset="-122"/>
                <a:ea typeface="宋体" pitchFamily="2" charset="-122"/>
              </a:rPr>
              <a:t>公司的</a:t>
            </a:r>
            <a:r>
              <a:rPr lang="en-US" altLang="zh-CN" sz="2174" dirty="0">
                <a:solidFill>
                  <a:srgbClr val="000000"/>
                </a:solidFill>
                <a:latin typeface="宋体" pitchFamily="2" charset="-122"/>
                <a:ea typeface="宋体" pitchFamily="2" charset="-122"/>
              </a:rPr>
              <a:t>68K</a:t>
            </a:r>
            <a:r>
              <a:rPr lang="zh-CN" altLang="en-US" sz="2174" dirty="0">
                <a:solidFill>
                  <a:srgbClr val="000000"/>
                </a:solidFill>
                <a:latin typeface="宋体" pitchFamily="2" charset="-122"/>
                <a:ea typeface="宋体" pitchFamily="2" charset="-122"/>
              </a:rPr>
              <a:t>系列、</a:t>
            </a:r>
            <a:r>
              <a:rPr lang="en-US" altLang="zh-CN" sz="2174" dirty="0">
                <a:solidFill>
                  <a:srgbClr val="000000"/>
                </a:solidFill>
                <a:latin typeface="宋体" pitchFamily="2" charset="-122"/>
                <a:ea typeface="宋体" pitchFamily="2" charset="-122"/>
              </a:rPr>
              <a:t>PowerPC</a:t>
            </a:r>
            <a:r>
              <a:rPr lang="zh-CN" altLang="en-US" sz="2174" dirty="0">
                <a:solidFill>
                  <a:srgbClr val="000000"/>
                </a:solidFill>
                <a:latin typeface="宋体" pitchFamily="2" charset="-122"/>
                <a:ea typeface="宋体" pitchFamily="2" charset="-122"/>
              </a:rPr>
              <a:t>系列以及</a:t>
            </a:r>
            <a:r>
              <a:rPr lang="en-US" altLang="zh-CN" sz="2174" dirty="0">
                <a:solidFill>
                  <a:srgbClr val="000000"/>
                </a:solidFill>
                <a:latin typeface="宋体" pitchFamily="2" charset="-122"/>
                <a:ea typeface="宋体" pitchFamily="2" charset="-122"/>
              </a:rPr>
              <a:t>ARM</a:t>
            </a:r>
            <a:r>
              <a:rPr lang="zh-CN" altLang="en-US" sz="2174" dirty="0">
                <a:solidFill>
                  <a:srgbClr val="000000"/>
                </a:solidFill>
                <a:latin typeface="宋体" pitchFamily="2" charset="-122"/>
                <a:ea typeface="宋体" pitchFamily="2" charset="-122"/>
              </a:rPr>
              <a:t>公司的系列芯片。</a:t>
            </a:r>
          </a:p>
          <a:p>
            <a:pPr marL="310667" indent="-310667" defTabSz="828446">
              <a:lnSpc>
                <a:spcPct val="90000"/>
              </a:lnSpc>
              <a:buClr>
                <a:srgbClr val="0066CC"/>
              </a:buClr>
              <a:defRPr/>
            </a:pPr>
            <a:r>
              <a:rPr lang="en-US" altLang="zh-CN" sz="2174" dirty="0" err="1">
                <a:solidFill>
                  <a:srgbClr val="0066CC"/>
                </a:solidFill>
                <a:latin typeface="宋体" pitchFamily="2" charset="-122"/>
                <a:ea typeface="宋体" pitchFamily="2" charset="-122"/>
              </a:rPr>
              <a:t>uClinux</a:t>
            </a:r>
            <a:r>
              <a:rPr lang="zh-CN" altLang="en-US" sz="2174" dirty="0">
                <a:solidFill>
                  <a:srgbClr val="0066CC"/>
                </a:solidFill>
                <a:latin typeface="宋体" pitchFamily="2" charset="-122"/>
                <a:ea typeface="宋体" pitchFamily="2" charset="-122"/>
              </a:rPr>
              <a:t>最大特点就是不支持</a:t>
            </a:r>
            <a:r>
              <a:rPr lang="en-US" altLang="zh-CN" sz="2174" dirty="0">
                <a:solidFill>
                  <a:srgbClr val="0066CC"/>
                </a:solidFill>
                <a:latin typeface="宋体" pitchFamily="2" charset="-122"/>
                <a:ea typeface="宋体" pitchFamily="2" charset="-122"/>
              </a:rPr>
              <a:t>MMU</a:t>
            </a:r>
            <a:r>
              <a:rPr lang="zh-CN" altLang="en-US" sz="2174" dirty="0">
                <a:solidFill>
                  <a:srgbClr val="0066CC"/>
                </a:solidFill>
                <a:latin typeface="宋体" pitchFamily="2" charset="-122"/>
                <a:ea typeface="宋体" pitchFamily="2" charset="-122"/>
              </a:rPr>
              <a:t>。</a:t>
            </a:r>
            <a:r>
              <a:rPr lang="zh-CN" altLang="en-US" sz="2174" dirty="0">
                <a:solidFill>
                  <a:srgbClr val="000000"/>
                </a:solidFill>
                <a:latin typeface="宋体" pitchFamily="2" charset="-122"/>
                <a:ea typeface="宋体" pitchFamily="2" charset="-122"/>
              </a:rPr>
              <a:t> </a:t>
            </a:r>
            <a:r>
              <a:rPr lang="en-US" altLang="zh-CN" sz="2174" dirty="0" err="1">
                <a:solidFill>
                  <a:srgbClr val="000000"/>
                </a:solidFill>
                <a:latin typeface="宋体" pitchFamily="2" charset="-122"/>
                <a:ea typeface="宋体" pitchFamily="2" charset="-122"/>
              </a:rPr>
              <a:t>uClinux</a:t>
            </a:r>
            <a:r>
              <a:rPr lang="zh-CN" altLang="en-US" sz="2174" dirty="0">
                <a:solidFill>
                  <a:srgbClr val="000000"/>
                </a:solidFill>
                <a:latin typeface="宋体" pitchFamily="2" charset="-122"/>
                <a:ea typeface="宋体" pitchFamily="2" charset="-122"/>
              </a:rPr>
              <a:t>系统对内存的访问是直接的，即不需要经过</a:t>
            </a:r>
            <a:r>
              <a:rPr lang="en-US" altLang="zh-CN" sz="2174" dirty="0">
                <a:solidFill>
                  <a:srgbClr val="000000"/>
                </a:solidFill>
                <a:latin typeface="宋体" pitchFamily="2" charset="-122"/>
                <a:ea typeface="宋体" pitchFamily="2" charset="-122"/>
              </a:rPr>
              <a:t>MMU</a:t>
            </a:r>
            <a:r>
              <a:rPr lang="zh-CN" altLang="en-US" sz="2174" dirty="0">
                <a:solidFill>
                  <a:srgbClr val="000000"/>
                </a:solidFill>
                <a:latin typeface="宋体" pitchFamily="2" charset="-122"/>
                <a:ea typeface="宋体" pitchFamily="2" charset="-122"/>
              </a:rPr>
              <a:t>，直接将地址发送到地址线上，所有程序访问的都是实际的物理地址，这样一方面减小了内核的体积，另一方面又增强了系统的实时性能。但内存空间得不到保护，对于应用开发者来说，必须明白自己程序运行的位置，以及保证不会破坏其它程序运行空间以及系统的稳定。</a:t>
            </a:r>
          </a:p>
          <a:p>
            <a:pPr marL="310667" indent="-310667" defTabSz="828446">
              <a:lnSpc>
                <a:spcPct val="90000"/>
              </a:lnSpc>
              <a:buClr>
                <a:srgbClr val="0066CC"/>
              </a:buClr>
              <a:defRPr/>
            </a:pPr>
            <a:r>
              <a:rPr lang="en-US" altLang="zh-CN" sz="2174" dirty="0" err="1">
                <a:solidFill>
                  <a:srgbClr val="0066CC"/>
                </a:solidFill>
                <a:latin typeface="宋体" pitchFamily="2" charset="-122"/>
                <a:ea typeface="宋体" pitchFamily="2" charset="-122"/>
              </a:rPr>
              <a:t>uClinux</a:t>
            </a:r>
            <a:r>
              <a:rPr lang="zh-CN" altLang="en-US" sz="2174" dirty="0">
                <a:solidFill>
                  <a:srgbClr val="0066CC"/>
                </a:solidFill>
                <a:latin typeface="宋体" pitchFamily="2" charset="-122"/>
                <a:ea typeface="宋体" pitchFamily="2" charset="-122"/>
              </a:rPr>
              <a:t>也可以使用</a:t>
            </a:r>
            <a:r>
              <a:rPr lang="en-US" altLang="zh-CN" sz="2174" dirty="0">
                <a:solidFill>
                  <a:srgbClr val="0066CC"/>
                </a:solidFill>
                <a:latin typeface="宋体" pitchFamily="2" charset="-122"/>
                <a:ea typeface="宋体" pitchFamily="2" charset="-122"/>
              </a:rPr>
              <a:t>RT-Linux</a:t>
            </a:r>
            <a:r>
              <a:rPr lang="zh-CN" altLang="en-US" sz="2174" dirty="0">
                <a:solidFill>
                  <a:srgbClr val="0066CC"/>
                </a:solidFill>
                <a:latin typeface="宋体" pitchFamily="2" charset="-122"/>
                <a:ea typeface="宋体" pitchFamily="2" charset="-122"/>
              </a:rPr>
              <a:t>的实时补丁，以增强其实时性。</a:t>
            </a:r>
          </a:p>
        </p:txBody>
      </p:sp>
    </p:spTree>
    <p:extLst>
      <p:ext uri="{BB962C8B-B14F-4D97-AF65-F5344CB8AC3E}">
        <p14:creationId xmlns:p14="http://schemas.microsoft.com/office/powerpoint/2010/main" val="26278821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266</a:t>
            </a:fld>
            <a:endParaRPr lang="zh-CN" altLang="en-US">
              <a:solidFill>
                <a:prstClr val="white"/>
              </a:solidFill>
              <a:cs typeface="Garamond"/>
            </a:endParaRPr>
          </a:p>
        </p:txBody>
      </p:sp>
      <p:sp>
        <p:nvSpPr>
          <p:cNvPr id="7" name="Rectangle 2"/>
          <p:cNvSpPr txBox="1">
            <a:spLocks noRot="1" noChangeArrowheads="1"/>
          </p:cNvSpPr>
          <p:nvPr/>
        </p:nvSpPr>
        <p:spPr bwMode="auto">
          <a:xfrm>
            <a:off x="1401262" y="1219711"/>
            <a:ext cx="8973796" cy="179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algn="just" defTabSz="828446">
              <a:buClr>
                <a:srgbClr val="CC0066"/>
              </a:buClr>
              <a:buNone/>
              <a:defRPr/>
            </a:pPr>
            <a:r>
              <a:rPr lang="en-US" altLang="zh-CN" sz="2537" dirty="0">
                <a:solidFill>
                  <a:srgbClr val="0033CC"/>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针对这种没有</a:t>
            </a:r>
            <a:r>
              <a:rPr lang="en-US" altLang="zh-CN" sz="2537" dirty="0">
                <a:solidFill>
                  <a:prstClr val="black"/>
                </a:solidFill>
                <a:latin typeface="宋体" panose="02010600030101010101" pitchFamily="2" charset="-122"/>
                <a:ea typeface="宋体" panose="02010600030101010101" pitchFamily="2" charset="-122"/>
              </a:rPr>
              <a:t>MMU</a:t>
            </a:r>
            <a:r>
              <a:rPr lang="zh-CN" altLang="en-US" sz="2537" dirty="0">
                <a:solidFill>
                  <a:prstClr val="black"/>
                </a:solidFill>
                <a:latin typeface="宋体" panose="02010600030101010101" pitchFamily="2" charset="-122"/>
                <a:ea typeface="宋体" panose="02010600030101010101" pitchFamily="2" charset="-122"/>
              </a:rPr>
              <a:t>的</a:t>
            </a:r>
            <a:r>
              <a:rPr lang="en-US" altLang="zh-CN" sz="2537" dirty="0">
                <a:solidFill>
                  <a:prstClr val="black"/>
                </a:solidFill>
                <a:latin typeface="宋体" panose="02010600030101010101" pitchFamily="2" charset="-122"/>
                <a:ea typeface="宋体" panose="02010600030101010101" pitchFamily="2" charset="-122"/>
              </a:rPr>
              <a:t>CPU</a:t>
            </a:r>
            <a:r>
              <a:rPr lang="zh-CN" altLang="en-US" sz="2537" dirty="0">
                <a:solidFill>
                  <a:prstClr val="black"/>
                </a:solidFill>
                <a:latin typeface="宋体" panose="02010600030101010101" pitchFamily="2" charset="-122"/>
                <a:ea typeface="宋体" panose="02010600030101010101" pitchFamily="2" charset="-122"/>
              </a:rPr>
              <a:t>架构，</a:t>
            </a:r>
            <a:r>
              <a:rPr lang="en-US" altLang="zh-CN" sz="2537" dirty="0" err="1">
                <a:solidFill>
                  <a:prstClr val="black"/>
                </a:solidFill>
                <a:latin typeface="宋体" panose="02010600030101010101" pitchFamily="2" charset="-122"/>
                <a:ea typeface="宋体" panose="02010600030101010101" pitchFamily="2" charset="-122"/>
              </a:rPr>
              <a:t>uClinux</a:t>
            </a:r>
            <a:r>
              <a:rPr lang="zh-CN" altLang="en-US" sz="2537" dirty="0">
                <a:solidFill>
                  <a:prstClr val="black"/>
                </a:solidFill>
                <a:latin typeface="宋体" panose="02010600030101010101" pitchFamily="2" charset="-122"/>
                <a:ea typeface="宋体" panose="02010600030101010101" pitchFamily="2" charset="-122"/>
              </a:rPr>
              <a:t>采用了一种平板式</a:t>
            </a:r>
            <a:r>
              <a:rPr lang="en-US" altLang="zh-CN" sz="2537" dirty="0">
                <a:solidFill>
                  <a:prstClr val="black"/>
                </a:solidFill>
                <a:latin typeface="宋体" panose="02010600030101010101" pitchFamily="2" charset="-122"/>
                <a:ea typeface="宋体" panose="02010600030101010101" pitchFamily="2" charset="-122"/>
              </a:rPr>
              <a:t>(Flat)</a:t>
            </a:r>
            <a:r>
              <a:rPr lang="zh-CN" altLang="en-US" sz="2537" dirty="0">
                <a:solidFill>
                  <a:prstClr val="black"/>
                </a:solidFill>
                <a:latin typeface="宋体" panose="02010600030101010101" pitchFamily="2" charset="-122"/>
                <a:ea typeface="宋体" panose="02010600030101010101" pitchFamily="2" charset="-122"/>
              </a:rPr>
              <a:t>的内存模型来去除对</a:t>
            </a:r>
            <a:r>
              <a:rPr lang="en-US" altLang="zh-CN" sz="2537" dirty="0">
                <a:solidFill>
                  <a:prstClr val="black"/>
                </a:solidFill>
                <a:latin typeface="宋体" panose="02010600030101010101" pitchFamily="2" charset="-122"/>
                <a:ea typeface="宋体" panose="02010600030101010101" pitchFamily="2" charset="-122"/>
              </a:rPr>
              <a:t>MMU</a:t>
            </a:r>
            <a:r>
              <a:rPr lang="zh-CN" altLang="en-US" sz="2537" dirty="0">
                <a:solidFill>
                  <a:prstClr val="black"/>
                </a:solidFill>
                <a:latin typeface="宋体" panose="02010600030101010101" pitchFamily="2" charset="-122"/>
                <a:ea typeface="宋体" panose="02010600030101010101" pitchFamily="2" charset="-122"/>
              </a:rPr>
              <a:t>的依赖</a:t>
            </a:r>
            <a:r>
              <a:rPr lang="en-US" altLang="zh-CN" sz="2537" dirty="0">
                <a:solidFill>
                  <a:prstClr val="black"/>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并且改变了用户程序的加载方式，开发了运用于</a:t>
            </a:r>
            <a:r>
              <a:rPr lang="en-US" altLang="zh-CN" sz="2537" dirty="0" err="1">
                <a:solidFill>
                  <a:prstClr val="black"/>
                </a:solidFill>
                <a:latin typeface="宋体" panose="02010600030101010101" pitchFamily="2" charset="-122"/>
                <a:ea typeface="宋体" panose="02010600030101010101" pitchFamily="2" charset="-122"/>
              </a:rPr>
              <a:t>uClinux</a:t>
            </a:r>
            <a:r>
              <a:rPr lang="zh-CN" altLang="en-US" sz="2537" dirty="0">
                <a:solidFill>
                  <a:prstClr val="black"/>
                </a:solidFill>
                <a:latin typeface="宋体" panose="02010600030101010101" pitchFamily="2" charset="-122"/>
                <a:ea typeface="宋体" panose="02010600030101010101" pitchFamily="2" charset="-122"/>
              </a:rPr>
              <a:t>的</a:t>
            </a:r>
            <a:r>
              <a:rPr lang="en-US" altLang="zh-CN" sz="2537" dirty="0">
                <a:solidFill>
                  <a:prstClr val="black"/>
                </a:solidFill>
                <a:latin typeface="宋体" panose="02010600030101010101" pitchFamily="2" charset="-122"/>
                <a:ea typeface="宋体" panose="02010600030101010101" pitchFamily="2" charset="-122"/>
              </a:rPr>
              <a:t>C</a:t>
            </a:r>
            <a:r>
              <a:rPr lang="zh-CN" altLang="en-US" sz="2537" dirty="0">
                <a:solidFill>
                  <a:prstClr val="black"/>
                </a:solidFill>
                <a:latin typeface="宋体" panose="02010600030101010101" pitchFamily="2" charset="-122"/>
                <a:ea typeface="宋体" panose="02010600030101010101" pitchFamily="2" charset="-122"/>
              </a:rPr>
              <a:t>函数库</a:t>
            </a:r>
            <a:r>
              <a:rPr lang="en-US" altLang="zh-CN" sz="2537" dirty="0">
                <a:solidFill>
                  <a:prstClr val="black"/>
                </a:solidFill>
                <a:latin typeface="宋体" panose="02010600030101010101" pitchFamily="2" charset="-122"/>
                <a:ea typeface="宋体" panose="02010600030101010101" pitchFamily="2" charset="-122"/>
              </a:rPr>
              <a:t>--</a:t>
            </a:r>
            <a:r>
              <a:rPr lang="en-US" altLang="zh-CN" sz="2537" dirty="0" err="1">
                <a:solidFill>
                  <a:prstClr val="black"/>
                </a:solidFill>
                <a:latin typeface="宋体" panose="02010600030101010101" pitchFamily="2" charset="-122"/>
                <a:ea typeface="宋体" panose="02010600030101010101" pitchFamily="2" charset="-122"/>
              </a:rPr>
              <a:t>uCLibc</a:t>
            </a:r>
            <a:r>
              <a:rPr lang="en-US" altLang="zh-CN" sz="2537" dirty="0">
                <a:solidFill>
                  <a:prstClr val="black"/>
                </a:solidFill>
                <a:latin typeface="宋体" panose="02010600030101010101" pitchFamily="2" charset="-122"/>
                <a:ea typeface="宋体" panose="02010600030101010101" pitchFamily="2" charset="-122"/>
              </a:rPr>
              <a:t>. </a:t>
            </a:r>
          </a:p>
          <a:p>
            <a:pPr marL="310667" indent="-310667" algn="just" defTabSz="828446">
              <a:buClr>
                <a:srgbClr val="CC0066"/>
              </a:buClr>
              <a:defRPr/>
            </a:pPr>
            <a:endParaRPr lang="en-US" altLang="zh-CN" sz="2899" dirty="0">
              <a:solidFill>
                <a:srgbClr val="0033CC"/>
              </a:solidFill>
              <a:latin typeface="Arial"/>
              <a:ea typeface="宋体"/>
            </a:endParaRPr>
          </a:p>
        </p:txBody>
      </p:sp>
      <p:sp>
        <p:nvSpPr>
          <p:cNvPr id="9" name="Rectangle 3"/>
          <p:cNvSpPr txBox="1">
            <a:spLocks noRot="1" noChangeArrowheads="1"/>
          </p:cNvSpPr>
          <p:nvPr/>
        </p:nvSpPr>
        <p:spPr bwMode="auto">
          <a:xfrm>
            <a:off x="1470302" y="3152839"/>
            <a:ext cx="9113315" cy="33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CC0066"/>
              </a:buClr>
              <a:buNone/>
              <a:defRPr/>
            </a:pPr>
            <a:r>
              <a:rPr lang="en-US" altLang="zh-CN" sz="2537" dirty="0">
                <a:solidFill>
                  <a:srgbClr val="0033CC"/>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目前</a:t>
            </a:r>
            <a:r>
              <a:rPr lang="en-US" altLang="zh-CN" sz="2537" dirty="0">
                <a:solidFill>
                  <a:prstClr val="black"/>
                </a:solidFill>
                <a:latin typeface="宋体" panose="02010600030101010101" pitchFamily="2" charset="-122"/>
                <a:ea typeface="宋体" panose="02010600030101010101" pitchFamily="2" charset="-122"/>
              </a:rPr>
              <a:t>,</a:t>
            </a:r>
            <a:r>
              <a:rPr lang="en-US" altLang="zh-CN" sz="2537" b="1" dirty="0" err="1">
                <a:solidFill>
                  <a:prstClr val="black"/>
                </a:solidFill>
                <a:latin typeface="宋体" panose="02010600030101010101" pitchFamily="2" charset="-122"/>
                <a:ea typeface="宋体" panose="02010600030101010101" pitchFamily="2" charset="-122"/>
              </a:rPr>
              <a:t>uClinux</a:t>
            </a:r>
            <a:r>
              <a:rPr lang="zh-CN" altLang="en-US" sz="2537" dirty="0">
                <a:solidFill>
                  <a:prstClr val="black"/>
                </a:solidFill>
                <a:latin typeface="宋体" panose="02010600030101010101" pitchFamily="2" charset="-122"/>
                <a:ea typeface="宋体" panose="02010600030101010101" pitchFamily="2" charset="-122"/>
              </a:rPr>
              <a:t>往往基于两个</a:t>
            </a:r>
            <a:r>
              <a:rPr lang="en-US" altLang="zh-CN" sz="2537" dirty="0">
                <a:solidFill>
                  <a:prstClr val="black"/>
                </a:solidFill>
                <a:latin typeface="宋体" panose="02010600030101010101" pitchFamily="2" charset="-122"/>
                <a:ea typeface="宋体" panose="02010600030101010101" pitchFamily="2" charset="-122"/>
              </a:rPr>
              <a:t>Linux</a:t>
            </a:r>
            <a:r>
              <a:rPr lang="zh-CN" altLang="en-US" sz="2537" dirty="0">
                <a:solidFill>
                  <a:prstClr val="black"/>
                </a:solidFill>
                <a:latin typeface="宋体" panose="02010600030101010101" pitchFamily="2" charset="-122"/>
                <a:ea typeface="宋体" panose="02010600030101010101" pitchFamily="2" charset="-122"/>
              </a:rPr>
              <a:t>内核版本</a:t>
            </a:r>
            <a:r>
              <a:rPr lang="en-US" altLang="zh-CN" sz="2537" dirty="0">
                <a:solidFill>
                  <a:prstClr val="black"/>
                </a:solidFill>
                <a:latin typeface="宋体" panose="02010600030101010101" pitchFamily="2" charset="-122"/>
                <a:ea typeface="宋体" panose="02010600030101010101" pitchFamily="2" charset="-122"/>
              </a:rPr>
              <a:t>,</a:t>
            </a:r>
            <a:r>
              <a:rPr lang="en-US" altLang="zh-CN" sz="2537" i="1" dirty="0">
                <a:solidFill>
                  <a:prstClr val="black"/>
                </a:solidFill>
                <a:latin typeface="宋体" panose="02010600030101010101" pitchFamily="2" charset="-122"/>
                <a:ea typeface="宋体" panose="02010600030101010101" pitchFamily="2" charset="-122"/>
              </a:rPr>
              <a:t>2.0.38 </a:t>
            </a:r>
            <a:r>
              <a:rPr lang="zh-CN" altLang="en-US" sz="2537" dirty="0">
                <a:solidFill>
                  <a:prstClr val="black"/>
                </a:solidFill>
                <a:latin typeface="宋体" panose="02010600030101010101" pitchFamily="2" charset="-122"/>
                <a:ea typeface="宋体" panose="02010600030101010101" pitchFamily="2" charset="-122"/>
              </a:rPr>
              <a:t>是一个比较成熟的版本</a:t>
            </a:r>
            <a:r>
              <a:rPr lang="en-US" altLang="zh-CN" sz="2537" dirty="0">
                <a:solidFill>
                  <a:prstClr val="black"/>
                </a:solidFill>
                <a:latin typeface="宋体" panose="02010600030101010101" pitchFamily="2" charset="-122"/>
                <a:ea typeface="宋体" panose="02010600030101010101" pitchFamily="2" charset="-122"/>
              </a:rPr>
              <a:t>,</a:t>
            </a:r>
            <a:r>
              <a:rPr lang="en-US" altLang="zh-CN" sz="2537" i="1" dirty="0">
                <a:solidFill>
                  <a:prstClr val="black"/>
                </a:solidFill>
                <a:latin typeface="宋体" panose="02010600030101010101" pitchFamily="2" charset="-122"/>
                <a:ea typeface="宋体" panose="02010600030101010101" pitchFamily="2" charset="-122"/>
              </a:rPr>
              <a:t>2.4.x</a:t>
            </a:r>
            <a:r>
              <a:rPr lang="zh-CN" altLang="en-US" sz="2537" dirty="0">
                <a:solidFill>
                  <a:prstClr val="black"/>
                </a:solidFill>
                <a:latin typeface="宋体" panose="02010600030101010101" pitchFamily="2" charset="-122"/>
                <a:ea typeface="宋体" panose="02010600030101010101" pitchFamily="2" charset="-122"/>
              </a:rPr>
              <a:t>是最新的版本。 </a:t>
            </a:r>
            <a:r>
              <a:rPr lang="en-US" altLang="zh-CN" sz="2537" dirty="0" err="1">
                <a:solidFill>
                  <a:prstClr val="black"/>
                </a:solidFill>
                <a:latin typeface="宋体" panose="02010600030101010101" pitchFamily="2" charset="-122"/>
                <a:ea typeface="宋体" panose="02010600030101010101" pitchFamily="2" charset="-122"/>
              </a:rPr>
              <a:t>Hitool</a:t>
            </a:r>
            <a:r>
              <a:rPr lang="en-US" altLang="zh-CN" sz="2537" dirty="0">
                <a:solidFill>
                  <a:prstClr val="black"/>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套件同时提供了对他们的支持。</a:t>
            </a:r>
          </a:p>
          <a:p>
            <a:pPr marL="310667" indent="-310667" defTabSz="828446">
              <a:buClr>
                <a:srgbClr val="CC0066"/>
              </a:buClr>
              <a:buNone/>
              <a:defRPr/>
            </a:pPr>
            <a:r>
              <a:rPr lang="zh-CN" altLang="en-US" sz="2537" dirty="0">
                <a:solidFill>
                  <a:prstClr val="black"/>
                </a:solidFill>
                <a:latin typeface="宋体" panose="02010600030101010101" pitchFamily="2" charset="-122"/>
                <a:ea typeface="宋体" panose="02010600030101010101" pitchFamily="2" charset="-122"/>
              </a:rPr>
              <a:t>		  一般</a:t>
            </a:r>
            <a:r>
              <a:rPr lang="en-US" altLang="zh-CN" sz="2537" dirty="0" err="1">
                <a:solidFill>
                  <a:prstClr val="black"/>
                </a:solidFill>
                <a:latin typeface="宋体" panose="02010600030101010101" pitchFamily="2" charset="-122"/>
                <a:ea typeface="宋体" panose="02010600030101010101" pitchFamily="2" charset="-122"/>
              </a:rPr>
              <a:t>uClinux</a:t>
            </a:r>
            <a:r>
              <a:rPr lang="zh-CN" altLang="en-US" sz="2537" dirty="0">
                <a:solidFill>
                  <a:prstClr val="black"/>
                </a:solidFill>
                <a:latin typeface="宋体" panose="02010600030101010101" pitchFamily="2" charset="-122"/>
                <a:ea typeface="宋体" panose="02010600030101010101" pitchFamily="2" charset="-122"/>
              </a:rPr>
              <a:t>的内核大小在</a:t>
            </a:r>
            <a:r>
              <a:rPr lang="en-US" altLang="zh-CN" sz="2537" dirty="0">
                <a:solidFill>
                  <a:prstClr val="black"/>
                </a:solidFill>
                <a:latin typeface="宋体" panose="02010600030101010101" pitchFamily="2" charset="-122"/>
                <a:ea typeface="宋体" panose="02010600030101010101" pitchFamily="2" charset="-122"/>
              </a:rPr>
              <a:t>500k</a:t>
            </a:r>
            <a:r>
              <a:rPr lang="zh-CN" altLang="en-US" sz="2537" dirty="0">
                <a:solidFill>
                  <a:prstClr val="black"/>
                </a:solidFill>
                <a:latin typeface="宋体" panose="02010600030101010101" pitchFamily="2" charset="-122"/>
                <a:ea typeface="宋体" panose="02010600030101010101" pitchFamily="2" charset="-122"/>
              </a:rPr>
              <a:t>左右</a:t>
            </a:r>
            <a:r>
              <a:rPr lang="en-US" altLang="zh-CN" sz="2537" dirty="0">
                <a:solidFill>
                  <a:prstClr val="black"/>
                </a:solidFill>
                <a:latin typeface="宋体" panose="02010600030101010101" pitchFamily="2" charset="-122"/>
                <a:ea typeface="宋体" panose="02010600030101010101" pitchFamily="2" charset="-122"/>
              </a:rPr>
              <a:t>,</a:t>
            </a:r>
            <a:r>
              <a:rPr lang="zh-CN" altLang="en-US" sz="2537" dirty="0">
                <a:solidFill>
                  <a:prstClr val="black"/>
                </a:solidFill>
                <a:latin typeface="宋体" panose="02010600030101010101" pitchFamily="2" charset="-122"/>
                <a:ea typeface="宋体" panose="02010600030101010101" pitchFamily="2" charset="-122"/>
              </a:rPr>
              <a:t>如果加上一些基本的应用</a:t>
            </a:r>
            <a:r>
              <a:rPr lang="en-US" altLang="zh-CN" sz="2537" dirty="0">
                <a:solidFill>
                  <a:prstClr val="black"/>
                </a:solidFill>
                <a:latin typeface="宋体" panose="02010600030101010101" pitchFamily="2" charset="-122"/>
                <a:ea typeface="宋体" panose="02010600030101010101" pitchFamily="2" charset="-122"/>
              </a:rPr>
              <a:t>,</a:t>
            </a:r>
            <a:r>
              <a:rPr lang="zh-CN" altLang="en-US" sz="2537" dirty="0">
                <a:solidFill>
                  <a:prstClr val="black"/>
                </a:solidFill>
                <a:latin typeface="宋体" panose="02010600030101010101" pitchFamily="2" charset="-122"/>
                <a:ea typeface="宋体" panose="02010600030101010101" pitchFamily="2" charset="-122"/>
              </a:rPr>
              <a:t>也就在</a:t>
            </a:r>
            <a:r>
              <a:rPr lang="en-US" altLang="zh-CN" sz="2537" dirty="0">
                <a:solidFill>
                  <a:prstClr val="black"/>
                </a:solidFill>
                <a:latin typeface="宋体" panose="02010600030101010101" pitchFamily="2" charset="-122"/>
                <a:ea typeface="宋体" panose="02010600030101010101" pitchFamily="2" charset="-122"/>
              </a:rPr>
              <a:t>900k</a:t>
            </a:r>
            <a:r>
              <a:rPr lang="zh-CN" altLang="en-US" sz="2537" dirty="0">
                <a:solidFill>
                  <a:prstClr val="black"/>
                </a:solidFill>
                <a:latin typeface="宋体" panose="02010600030101010101" pitchFamily="2" charset="-122"/>
                <a:ea typeface="宋体" panose="02010600030101010101" pitchFamily="2" charset="-122"/>
              </a:rPr>
              <a:t>左右</a:t>
            </a:r>
            <a:r>
              <a:rPr lang="en-US" altLang="zh-CN" sz="2537" dirty="0">
                <a:solidFill>
                  <a:prstClr val="black"/>
                </a:solidFill>
                <a:latin typeface="宋体" panose="02010600030101010101" pitchFamily="2" charset="-122"/>
                <a:ea typeface="宋体" panose="02010600030101010101" pitchFamily="2" charset="-122"/>
              </a:rPr>
              <a:t>.</a:t>
            </a:r>
            <a:r>
              <a:rPr lang="zh-CN" altLang="en-US" sz="2537" dirty="0">
                <a:solidFill>
                  <a:prstClr val="black"/>
                </a:solidFill>
                <a:latin typeface="宋体" panose="02010600030101010101" pitchFamily="2" charset="-122"/>
                <a:ea typeface="宋体" panose="02010600030101010101" pitchFamily="2" charset="-122"/>
              </a:rPr>
              <a:t>非常适合于嵌入式系统。</a:t>
            </a:r>
          </a:p>
          <a:p>
            <a:pPr marL="310667" indent="-310667" defTabSz="828446">
              <a:buClr>
                <a:srgbClr val="CC0066"/>
              </a:buClr>
              <a:buNone/>
              <a:defRPr/>
            </a:pPr>
            <a:r>
              <a:rPr lang="zh-CN" altLang="en-US" sz="2537" dirty="0">
                <a:solidFill>
                  <a:prstClr val="black"/>
                </a:solidFill>
                <a:latin typeface="宋体" panose="02010600030101010101" pitchFamily="2" charset="-122"/>
                <a:ea typeface="宋体" panose="02010600030101010101" pitchFamily="2" charset="-122"/>
              </a:rPr>
              <a:t>		  </a:t>
            </a:r>
            <a:r>
              <a:rPr lang="en-US" altLang="zh-CN" sz="2537" dirty="0" err="1">
                <a:solidFill>
                  <a:prstClr val="black"/>
                </a:solidFill>
                <a:latin typeface="宋体" panose="02010600030101010101" pitchFamily="2" charset="-122"/>
                <a:ea typeface="宋体" panose="02010600030101010101" pitchFamily="2" charset="-122"/>
              </a:rPr>
              <a:t>uClinux</a:t>
            </a:r>
            <a:r>
              <a:rPr lang="zh-CN" altLang="en-US" sz="2537" dirty="0">
                <a:solidFill>
                  <a:prstClr val="black"/>
                </a:solidFill>
                <a:latin typeface="宋体" panose="02010600030101010101" pitchFamily="2" charset="-122"/>
                <a:ea typeface="宋体" panose="02010600030101010101" pitchFamily="2" charset="-122"/>
              </a:rPr>
              <a:t>架构如下图所示</a:t>
            </a:r>
          </a:p>
        </p:txBody>
      </p:sp>
    </p:spTree>
    <p:extLst>
      <p:ext uri="{BB962C8B-B14F-4D97-AF65-F5344CB8AC3E}">
        <p14:creationId xmlns:p14="http://schemas.microsoft.com/office/powerpoint/2010/main" val="20720735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267</a:t>
            </a:fld>
            <a:endParaRPr lang="zh-CN" altLang="en-US">
              <a:solidFill>
                <a:prstClr val="white"/>
              </a:solidFill>
              <a:cs typeface="Garamond"/>
            </a:endParaRPr>
          </a:p>
        </p:txBody>
      </p:sp>
      <p:graphicFrame>
        <p:nvGraphicFramePr>
          <p:cNvPr id="6" name="Object 4"/>
          <p:cNvGraphicFramePr>
            <a:graphicFrameLocks noChangeAspect="1"/>
          </p:cNvGraphicFramePr>
          <p:nvPr/>
        </p:nvGraphicFramePr>
        <p:xfrm>
          <a:off x="2367989" y="1127099"/>
          <a:ext cx="7237721" cy="5428291"/>
        </p:xfrm>
        <a:graphic>
          <a:graphicData uri="http://schemas.openxmlformats.org/presentationml/2006/ole">
            <mc:AlternateContent xmlns:mc="http://schemas.openxmlformats.org/markup-compatibility/2006">
              <mc:Choice xmlns:v="urn:schemas-microsoft-com:vml" Requires="v">
                <p:oleObj name="位图图像" r:id="rId2" imgW="6601746" imgH="2962689" progId="PBrush">
                  <p:embed/>
                </p:oleObj>
              </mc:Choice>
              <mc:Fallback>
                <p:oleObj name="位图图像" r:id="rId2" imgW="6601746" imgH="2962689" progId="PBrush">
                  <p:embed/>
                  <p:pic>
                    <p:nvPicPr>
                      <p:cNvPr id="6" name="Object 4"/>
                      <p:cNvPicPr>
                        <a:picLocks noChangeAspect="1" noChangeArrowheads="1"/>
                      </p:cNvPicPr>
                      <p:nvPr/>
                    </p:nvPicPr>
                    <p:blipFill>
                      <a:blip r:embed="rId3">
                        <a:lum contrast="30000"/>
                        <a:extLst>
                          <a:ext uri="{28A0092B-C50C-407E-A947-70E740481C1C}">
                            <a14:useLocalDpi xmlns:a14="http://schemas.microsoft.com/office/drawing/2010/main" val="0"/>
                          </a:ext>
                        </a:extLst>
                      </a:blip>
                      <a:srcRect/>
                      <a:stretch>
                        <a:fillRect/>
                      </a:stretch>
                    </p:blipFill>
                    <p:spPr bwMode="auto">
                      <a:xfrm>
                        <a:off x="2367989" y="1127099"/>
                        <a:ext cx="7237721" cy="5428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93387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268</a:t>
            </a:fld>
            <a:endParaRPr lang="zh-CN" altLang="en-US">
              <a:solidFill>
                <a:prstClr val="white"/>
              </a:solidFill>
              <a:cs typeface="Garamond"/>
            </a:endParaRPr>
          </a:p>
        </p:txBody>
      </p:sp>
      <p:sp>
        <p:nvSpPr>
          <p:cNvPr id="8" name="Rectangle 2"/>
          <p:cNvSpPr txBox="1">
            <a:spLocks noRot="1" noChangeArrowheads="1"/>
          </p:cNvSpPr>
          <p:nvPr/>
        </p:nvSpPr>
        <p:spPr bwMode="auto">
          <a:xfrm>
            <a:off x="2160705" y="1288752"/>
            <a:ext cx="8080588" cy="103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defTabSz="828446">
              <a:defRPr/>
            </a:pPr>
            <a:r>
              <a:rPr lang="zh-CN" altLang="en-US" sz="2537" dirty="0">
                <a:solidFill>
                  <a:srgbClr val="CC0066"/>
                </a:solidFill>
                <a:latin typeface="宋体" pitchFamily="2" charset="-122"/>
                <a:ea typeface="宋体" pitchFamily="2" charset="-122"/>
              </a:rPr>
              <a:t>嵌入式</a:t>
            </a:r>
            <a:r>
              <a:rPr lang="en-US" altLang="zh-CN" sz="2537" dirty="0">
                <a:solidFill>
                  <a:srgbClr val="CC0066"/>
                </a:solidFill>
                <a:latin typeface="宋体" pitchFamily="2" charset="-122"/>
                <a:ea typeface="宋体" pitchFamily="2" charset="-122"/>
              </a:rPr>
              <a:t>Linux</a:t>
            </a:r>
            <a:r>
              <a:rPr lang="zh-CN" altLang="en-US" sz="2537" dirty="0">
                <a:solidFill>
                  <a:srgbClr val="CC0066"/>
                </a:solidFill>
                <a:latin typeface="宋体" pitchFamily="2" charset="-122"/>
                <a:ea typeface="宋体" pitchFamily="2" charset="-122"/>
              </a:rPr>
              <a:t>的组成</a:t>
            </a:r>
          </a:p>
        </p:txBody>
      </p:sp>
      <p:sp>
        <p:nvSpPr>
          <p:cNvPr id="9" name="Rectangle 3"/>
          <p:cNvSpPr txBox="1">
            <a:spLocks noRot="1" noChangeArrowheads="1"/>
          </p:cNvSpPr>
          <p:nvPr/>
        </p:nvSpPr>
        <p:spPr bwMode="auto">
          <a:xfrm>
            <a:off x="1677423" y="2202097"/>
            <a:ext cx="8837154" cy="3521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CC0066"/>
              </a:buClr>
              <a:buNone/>
              <a:defRPr/>
            </a:pPr>
            <a:r>
              <a:rPr lang="zh-CN" altLang="en-US" sz="2537" dirty="0">
                <a:solidFill>
                  <a:prstClr val="black"/>
                </a:solidFill>
                <a:latin typeface="宋体" pitchFamily="2" charset="-122"/>
                <a:ea typeface="宋体" pitchFamily="2" charset="-122"/>
              </a:rPr>
              <a:t>最基本的嵌入式</a:t>
            </a:r>
            <a:r>
              <a:rPr lang="en-US" altLang="zh-CN" sz="2537" dirty="0">
                <a:solidFill>
                  <a:prstClr val="black"/>
                </a:solidFill>
                <a:latin typeface="宋体" pitchFamily="2" charset="-122"/>
                <a:ea typeface="宋体" pitchFamily="2" charset="-122"/>
              </a:rPr>
              <a:t>Linux</a:t>
            </a:r>
            <a:r>
              <a:rPr lang="zh-CN" altLang="en-US" sz="2537" dirty="0">
                <a:solidFill>
                  <a:prstClr val="black"/>
                </a:solidFill>
                <a:latin typeface="宋体" pitchFamily="2" charset="-122"/>
                <a:ea typeface="宋体" pitchFamily="2" charset="-122"/>
              </a:rPr>
              <a:t>系统需要</a:t>
            </a:r>
            <a:r>
              <a:rPr lang="en-US" altLang="zh-CN" sz="2537" dirty="0">
                <a:solidFill>
                  <a:srgbClr val="FF0000"/>
                </a:solidFill>
                <a:latin typeface="宋体" pitchFamily="2" charset="-122"/>
                <a:ea typeface="宋体" pitchFamily="2" charset="-122"/>
              </a:rPr>
              <a:t>3</a:t>
            </a:r>
            <a:r>
              <a:rPr lang="zh-CN" altLang="en-US" sz="2537" dirty="0">
                <a:solidFill>
                  <a:srgbClr val="FF0000"/>
                </a:solidFill>
                <a:latin typeface="宋体" pitchFamily="2" charset="-122"/>
                <a:ea typeface="宋体" pitchFamily="2" charset="-122"/>
              </a:rPr>
              <a:t>个基本元素</a:t>
            </a:r>
            <a:r>
              <a:rPr lang="zh-CN" altLang="en-US" sz="2537" dirty="0">
                <a:solidFill>
                  <a:prstClr val="black"/>
                </a:solidFill>
                <a:latin typeface="宋体" pitchFamily="2" charset="-122"/>
                <a:ea typeface="宋体" pitchFamily="2" charset="-122"/>
              </a:rPr>
              <a:t>：</a:t>
            </a:r>
          </a:p>
          <a:p>
            <a:pPr marL="310667" indent="-310667" defTabSz="828446">
              <a:buClr>
                <a:srgbClr val="CC0066"/>
              </a:buClr>
              <a:buNone/>
              <a:defRPr/>
            </a:pPr>
            <a:r>
              <a:rPr lang="zh-CN" altLang="en-US" sz="2537" dirty="0">
                <a:solidFill>
                  <a:srgbClr val="FF0000"/>
                </a:solidFill>
                <a:latin typeface="宋体" pitchFamily="2" charset="-122"/>
                <a:ea typeface="宋体" pitchFamily="2" charset="-122"/>
              </a:rPr>
              <a:t>系统引导程序：</a:t>
            </a:r>
            <a:r>
              <a:rPr lang="zh-CN" altLang="en-US" sz="2537" dirty="0">
                <a:solidFill>
                  <a:prstClr val="black"/>
                </a:solidFill>
                <a:latin typeface="宋体" pitchFamily="2" charset="-122"/>
                <a:ea typeface="宋体" pitchFamily="2" charset="-122"/>
              </a:rPr>
              <a:t>用于完成机器加电后的系统定位引导；</a:t>
            </a:r>
          </a:p>
          <a:p>
            <a:pPr marL="310667" indent="-310667" defTabSz="828446">
              <a:buClr>
                <a:srgbClr val="CC0066"/>
              </a:buClr>
              <a:buNone/>
              <a:defRPr/>
            </a:pPr>
            <a:r>
              <a:rPr lang="en-US" altLang="zh-CN" sz="2537" dirty="0">
                <a:solidFill>
                  <a:srgbClr val="FF0000"/>
                </a:solidFill>
                <a:latin typeface="宋体" pitchFamily="2" charset="-122"/>
                <a:ea typeface="宋体" pitchFamily="2" charset="-122"/>
              </a:rPr>
              <a:t>Linux</a:t>
            </a:r>
            <a:r>
              <a:rPr lang="zh-CN" altLang="en-US" sz="2537" dirty="0">
                <a:solidFill>
                  <a:srgbClr val="FF0000"/>
                </a:solidFill>
                <a:latin typeface="宋体" pitchFamily="2" charset="-122"/>
                <a:ea typeface="宋体" pitchFamily="2" charset="-122"/>
              </a:rPr>
              <a:t>系统内核：</a:t>
            </a:r>
            <a:r>
              <a:rPr lang="zh-CN" altLang="en-US" sz="2537" dirty="0">
                <a:solidFill>
                  <a:prstClr val="black"/>
                </a:solidFill>
                <a:latin typeface="宋体" pitchFamily="2" charset="-122"/>
                <a:ea typeface="宋体" pitchFamily="2" charset="-122"/>
              </a:rPr>
              <a:t>为嵌入式应用提供一个软件环境，为应用程序完成基本的底层的资源管理工作；</a:t>
            </a:r>
          </a:p>
          <a:p>
            <a:pPr marL="310667" indent="-310667" defTabSz="828446">
              <a:buClr>
                <a:srgbClr val="CC0066"/>
              </a:buClr>
              <a:buNone/>
              <a:defRPr/>
            </a:pPr>
            <a:r>
              <a:rPr lang="zh-CN" altLang="en-US" sz="2537" dirty="0">
                <a:solidFill>
                  <a:srgbClr val="FF0000"/>
                </a:solidFill>
                <a:latin typeface="宋体" pitchFamily="2" charset="-122"/>
                <a:ea typeface="宋体" pitchFamily="2" charset="-122"/>
              </a:rPr>
              <a:t>初始化过程：</a:t>
            </a:r>
            <a:r>
              <a:rPr lang="zh-CN" altLang="en-US" sz="2537" dirty="0">
                <a:solidFill>
                  <a:prstClr val="black"/>
                </a:solidFill>
                <a:latin typeface="宋体" pitchFamily="2" charset="-122"/>
                <a:ea typeface="宋体" pitchFamily="2" charset="-122"/>
              </a:rPr>
              <a:t>完成基本的初始化。</a:t>
            </a:r>
          </a:p>
        </p:txBody>
      </p:sp>
    </p:spTree>
    <p:extLst>
      <p:ext uri="{BB962C8B-B14F-4D97-AF65-F5344CB8AC3E}">
        <p14:creationId xmlns:p14="http://schemas.microsoft.com/office/powerpoint/2010/main" val="210862896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269</a:t>
            </a:fld>
            <a:endParaRPr lang="zh-CN" altLang="en-US">
              <a:solidFill>
                <a:prstClr val="white"/>
              </a:solidFill>
              <a:cs typeface="Garamond"/>
            </a:endParaRPr>
          </a:p>
        </p:txBody>
      </p:sp>
      <p:sp>
        <p:nvSpPr>
          <p:cNvPr id="7" name="Rectangle 2"/>
          <p:cNvSpPr txBox="1">
            <a:spLocks noRot="1" noChangeArrowheads="1"/>
          </p:cNvSpPr>
          <p:nvPr/>
        </p:nvSpPr>
        <p:spPr bwMode="auto">
          <a:xfrm>
            <a:off x="1608383" y="1357792"/>
            <a:ext cx="8837154" cy="434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lnSpc>
                <a:spcPct val="90000"/>
              </a:lnSpc>
              <a:buClr>
                <a:srgbClr val="CC0066"/>
              </a:buClr>
              <a:buNone/>
              <a:defRPr/>
            </a:pPr>
            <a:r>
              <a:rPr lang="en-US" altLang="zh-CN" sz="2899" dirty="0">
                <a:solidFill>
                  <a:srgbClr val="0033CC"/>
                </a:solidFill>
                <a:latin typeface="Arial"/>
                <a:ea typeface="宋体"/>
              </a:rPr>
              <a:t>		  </a:t>
            </a:r>
            <a:r>
              <a:rPr lang="zh-CN" altLang="en-US" sz="2537" dirty="0">
                <a:solidFill>
                  <a:prstClr val="black"/>
                </a:solidFill>
                <a:latin typeface="宋体" pitchFamily="2" charset="-122"/>
                <a:ea typeface="宋体" pitchFamily="2" charset="-122"/>
              </a:rPr>
              <a:t>为使这个最小嵌入式系统具有一定的实用性，还需加上</a:t>
            </a:r>
            <a:r>
              <a:rPr lang="zh-CN" altLang="en-US" sz="2537" dirty="0">
                <a:solidFill>
                  <a:srgbClr val="FF0000"/>
                </a:solidFill>
                <a:latin typeface="宋体" pitchFamily="2" charset="-122"/>
                <a:ea typeface="宋体" pitchFamily="2" charset="-122"/>
              </a:rPr>
              <a:t>硬件的驱动程序</a:t>
            </a:r>
            <a:r>
              <a:rPr lang="zh-CN" altLang="en-US" sz="2537" dirty="0">
                <a:solidFill>
                  <a:prstClr val="black"/>
                </a:solidFill>
                <a:latin typeface="宋体" pitchFamily="2" charset="-122"/>
                <a:ea typeface="宋体" pitchFamily="2" charset="-122"/>
              </a:rPr>
              <a:t>及</a:t>
            </a:r>
            <a:r>
              <a:rPr lang="en-US" altLang="zh-CN" sz="2537" dirty="0">
                <a:solidFill>
                  <a:prstClr val="black"/>
                </a:solidFill>
                <a:latin typeface="宋体" pitchFamily="2" charset="-122"/>
                <a:ea typeface="宋体" pitchFamily="2" charset="-122"/>
              </a:rPr>
              <a:t>—</a:t>
            </a:r>
            <a:r>
              <a:rPr lang="zh-CN" altLang="en-US" sz="2537" dirty="0">
                <a:solidFill>
                  <a:prstClr val="black"/>
                </a:solidFill>
                <a:latin typeface="宋体" pitchFamily="2" charset="-122"/>
                <a:ea typeface="宋体" pitchFamily="2" charset="-122"/>
              </a:rPr>
              <a:t>个或几个应用进程以提供必要的应用功能支持。</a:t>
            </a:r>
          </a:p>
          <a:p>
            <a:pPr marL="310667" indent="-310667" defTabSz="828446">
              <a:lnSpc>
                <a:spcPct val="90000"/>
              </a:lnSpc>
              <a:buClr>
                <a:srgbClr val="CC0066"/>
              </a:buClr>
              <a:buNone/>
              <a:defRPr/>
            </a:pPr>
            <a:r>
              <a:rPr lang="zh-CN" altLang="en-US" sz="2537" dirty="0">
                <a:solidFill>
                  <a:prstClr val="black"/>
                </a:solidFill>
                <a:latin typeface="宋体" pitchFamily="2" charset="-122"/>
                <a:ea typeface="宋体" pitchFamily="2" charset="-122"/>
              </a:rPr>
              <a:t>		  如果应用比较复杂，可能还需要添加一个可以在</a:t>
            </a:r>
            <a:r>
              <a:rPr lang="en-US" altLang="zh-CN" sz="2537" dirty="0">
                <a:solidFill>
                  <a:prstClr val="black"/>
                </a:solidFill>
                <a:latin typeface="宋体" pitchFamily="2" charset="-122"/>
                <a:ea typeface="宋体" pitchFamily="2" charset="-122"/>
              </a:rPr>
              <a:t>ROM</a:t>
            </a:r>
            <a:r>
              <a:rPr lang="zh-CN" altLang="en-US" sz="2537" dirty="0">
                <a:solidFill>
                  <a:prstClr val="black"/>
                </a:solidFill>
                <a:latin typeface="宋体" pitchFamily="2" charset="-122"/>
                <a:ea typeface="宋体" pitchFamily="2" charset="-122"/>
              </a:rPr>
              <a:t>或</a:t>
            </a:r>
            <a:r>
              <a:rPr lang="en-US" altLang="zh-CN" sz="2537" dirty="0">
                <a:solidFill>
                  <a:prstClr val="black"/>
                </a:solidFill>
                <a:latin typeface="宋体" pitchFamily="2" charset="-122"/>
                <a:ea typeface="宋体" pitchFamily="2" charset="-122"/>
              </a:rPr>
              <a:t>RAM</a:t>
            </a:r>
            <a:r>
              <a:rPr lang="zh-CN" altLang="en-US" sz="2537" dirty="0">
                <a:solidFill>
                  <a:prstClr val="black"/>
                </a:solidFill>
                <a:latin typeface="宋体" pitchFamily="2" charset="-122"/>
                <a:ea typeface="宋体" pitchFamily="2" charset="-122"/>
              </a:rPr>
              <a:t>中使用的</a:t>
            </a:r>
            <a:r>
              <a:rPr lang="zh-CN" altLang="en-US" sz="2537" dirty="0">
                <a:solidFill>
                  <a:srgbClr val="FF0000"/>
                </a:solidFill>
                <a:latin typeface="宋体" pitchFamily="2" charset="-122"/>
                <a:ea typeface="宋体" pitchFamily="2" charset="-122"/>
              </a:rPr>
              <a:t>文件系统</a:t>
            </a:r>
            <a:r>
              <a:rPr lang="zh-CN" altLang="en-US" sz="2537" dirty="0">
                <a:solidFill>
                  <a:prstClr val="black"/>
                </a:solidFill>
                <a:latin typeface="宋体" pitchFamily="2" charset="-122"/>
                <a:ea typeface="宋体" pitchFamily="2" charset="-122"/>
              </a:rPr>
              <a:t>、</a:t>
            </a:r>
            <a:r>
              <a:rPr lang="en-US" altLang="zh-CN" sz="2537" dirty="0">
                <a:solidFill>
                  <a:prstClr val="black"/>
                </a:solidFill>
                <a:latin typeface="宋体" pitchFamily="2" charset="-122"/>
                <a:ea typeface="宋体" pitchFamily="2" charset="-122"/>
              </a:rPr>
              <a:t>TCP/IP</a:t>
            </a:r>
            <a:r>
              <a:rPr lang="zh-CN" altLang="en-US" sz="2537" dirty="0">
                <a:solidFill>
                  <a:prstClr val="black"/>
                </a:solidFill>
                <a:latin typeface="宋体" pitchFamily="2" charset="-122"/>
                <a:ea typeface="宋体" pitchFamily="2" charset="-122"/>
              </a:rPr>
              <a:t>网络协议栈等。</a:t>
            </a:r>
          </a:p>
          <a:p>
            <a:pPr marL="310667" indent="-310667" defTabSz="828446">
              <a:lnSpc>
                <a:spcPct val="90000"/>
              </a:lnSpc>
              <a:buClr>
                <a:srgbClr val="CC0066"/>
              </a:buClr>
              <a:buNone/>
              <a:defRPr/>
            </a:pPr>
            <a:r>
              <a:rPr lang="zh-CN" altLang="en-US" sz="2537" dirty="0">
                <a:solidFill>
                  <a:prstClr val="black"/>
                </a:solidFill>
                <a:latin typeface="宋体" pitchFamily="2" charset="-122"/>
                <a:ea typeface="宋体" pitchFamily="2" charset="-122"/>
              </a:rPr>
              <a:t>		  在手机等领域，还需要加上</a:t>
            </a:r>
            <a:r>
              <a:rPr lang="en-US" altLang="zh-CN" sz="2537" dirty="0">
                <a:solidFill>
                  <a:prstClr val="black"/>
                </a:solidFill>
                <a:latin typeface="宋体" pitchFamily="2" charset="-122"/>
                <a:ea typeface="宋体" pitchFamily="2" charset="-122"/>
              </a:rPr>
              <a:t>—</a:t>
            </a:r>
            <a:r>
              <a:rPr lang="zh-CN" altLang="en-US" sz="2537" dirty="0">
                <a:solidFill>
                  <a:prstClr val="black"/>
                </a:solidFill>
                <a:latin typeface="宋体" pitchFamily="2" charset="-122"/>
                <a:ea typeface="宋体" pitchFamily="2" charset="-122"/>
              </a:rPr>
              <a:t>个</a:t>
            </a:r>
            <a:r>
              <a:rPr lang="en-US" altLang="zh-CN" sz="2537" dirty="0">
                <a:solidFill>
                  <a:srgbClr val="FF0000"/>
                </a:solidFill>
                <a:latin typeface="宋体" pitchFamily="2" charset="-122"/>
                <a:ea typeface="宋体" pitchFamily="2" charset="-122"/>
              </a:rPr>
              <a:t>GUI</a:t>
            </a:r>
            <a:endParaRPr lang="zh-CN" altLang="en-US" sz="2537" dirty="0">
              <a:solidFill>
                <a:srgbClr val="FF0000"/>
              </a:solidFill>
              <a:latin typeface="宋体" pitchFamily="2" charset="-122"/>
              <a:ea typeface="宋体" pitchFamily="2" charset="-122"/>
            </a:endParaRPr>
          </a:p>
        </p:txBody>
      </p:sp>
    </p:spTree>
    <p:extLst>
      <p:ext uri="{BB962C8B-B14F-4D97-AF65-F5344CB8AC3E}">
        <p14:creationId xmlns:p14="http://schemas.microsoft.com/office/powerpoint/2010/main" val="581167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66B208F9-E6C1-4F38-8678-27A541C7C856}"/>
              </a:ext>
            </a:extLst>
          </p:cNvPr>
          <p:cNvSpPr>
            <a:spLocks noGrp="1" noChangeArrowheads="1"/>
          </p:cNvSpPr>
          <p:nvPr>
            <p:ph type="title"/>
          </p:nvPr>
        </p:nvSpPr>
        <p:spPr/>
        <p:txBody>
          <a:bodyPr/>
          <a:lstStyle/>
          <a:p>
            <a:r>
              <a:rPr lang="zh-CN" altLang="en-US" dirty="0">
                <a:latin typeface="楷体" panose="02010609060101010101" pitchFamily="49" charset="-122"/>
                <a:ea typeface="楷体" panose="02010609060101010101" pitchFamily="49" charset="-122"/>
              </a:rPr>
              <a:t>嵌入式软件设计</a:t>
            </a:r>
            <a:endParaRPr lang="zh-CN" altLang="en-US" dirty="0"/>
          </a:p>
        </p:txBody>
      </p:sp>
      <p:sp>
        <p:nvSpPr>
          <p:cNvPr id="31747" name="内容占位符 2">
            <a:extLst>
              <a:ext uri="{FF2B5EF4-FFF2-40B4-BE49-F238E27FC236}">
                <a16:creationId xmlns:a16="http://schemas.microsoft.com/office/drawing/2014/main" id="{7CF768E3-D97A-4191-B497-BCE04E364871}"/>
              </a:ext>
            </a:extLst>
          </p:cNvPr>
          <p:cNvSpPr>
            <a:spLocks noGrp="1" noChangeArrowheads="1"/>
          </p:cNvSpPr>
          <p:nvPr>
            <p:ph idx="1"/>
          </p:nvPr>
        </p:nvSpPr>
        <p:spPr>
          <a:xfrm>
            <a:off x="1703388" y="2017713"/>
            <a:ext cx="8775700" cy="4114800"/>
          </a:xfrm>
        </p:spPr>
        <p:txBody>
          <a:bodyPr/>
          <a:lstStyle/>
          <a:p>
            <a:pPr eaLnBrk="1" hangingPunct="1"/>
            <a:r>
              <a:rPr lang="zh-CN" altLang="zh-CN" sz="2400" b="0" dirty="0">
                <a:solidFill>
                  <a:srgbClr val="FF0000"/>
                </a:solidFill>
                <a:latin typeface="楷体" panose="02010609060101010101" pitchFamily="49" charset="-122"/>
                <a:ea typeface="楷体" panose="02010609060101010101" pitchFamily="49" charset="-122"/>
              </a:rPr>
              <a:t>嵌入式软件架构与层次</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硬件层、驱动层、系统层和应用层</a:t>
            </a:r>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pPr eaLnBrk="1" hangingPunct="1"/>
            <a:r>
              <a:rPr lang="zh-CN" altLang="en-US" sz="2400" b="0" dirty="0">
                <a:solidFill>
                  <a:srgbClr val="FF0000"/>
                </a:solidFill>
                <a:latin typeface="楷体" panose="02010609060101010101" pitchFamily="49" charset="-122"/>
                <a:ea typeface="楷体" panose="02010609060101010101" pitchFamily="49" charset="-122"/>
              </a:rPr>
              <a:t>代码优化</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平衡</a:t>
            </a:r>
            <a:r>
              <a:rPr lang="zh-CN" altLang="en-US" sz="2400" b="0" dirty="0">
                <a:latin typeface="楷体" panose="02010609060101010101" pitchFamily="49" charset="-122"/>
                <a:ea typeface="楷体" panose="02010609060101010101" pitchFamily="49" charset="-122"/>
              </a:rPr>
              <a:t>、利用硬件中断</a:t>
            </a:r>
            <a:r>
              <a:rPr lang="en-US" altLang="zh-CN" sz="2400" b="0" dirty="0">
                <a:latin typeface="楷体" panose="02010609060101010101" pitchFamily="49" charset="-122"/>
                <a:ea typeface="楷体" panose="02010609060101010101" pitchFamily="49" charset="-122"/>
              </a:rPr>
              <a:t>/DMA</a:t>
            </a:r>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pPr eaLnBrk="1" hangingPunct="1">
              <a:buFontTx/>
              <a:buNone/>
            </a:pPr>
            <a:r>
              <a:rPr lang="zh-CN" altLang="en-US" sz="2400" b="0" dirty="0">
                <a:latin typeface="楷体" panose="02010609060101010101" pitchFamily="49" charset="-122"/>
                <a:ea typeface="楷体" panose="02010609060101010101" pitchFamily="49" charset="-122"/>
              </a:rPr>
              <a:t>小</a:t>
            </a:r>
            <a:r>
              <a:rPr lang="zh-CN" altLang="zh-CN" sz="2400" b="0" dirty="0">
                <a:latin typeface="楷体" panose="02010609060101010101" pitchFamily="49" charset="-122"/>
                <a:ea typeface="楷体" panose="02010609060101010101" pitchFamily="49" charset="-122"/>
              </a:rPr>
              <a:t>变量类型</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寄存器变量、利用结构体和联合、局部</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全局变量</a:t>
            </a:r>
            <a:endParaRPr lang="en-US" altLang="zh-CN" sz="2400" b="0" dirty="0">
              <a:latin typeface="楷体" panose="02010609060101010101" pitchFamily="49" charset="-122"/>
              <a:ea typeface="楷体" panose="02010609060101010101" pitchFamily="49" charset="-122"/>
            </a:endParaRPr>
          </a:p>
          <a:p>
            <a:pPr eaLnBrk="1" hangingPunct="1">
              <a:buFontTx/>
              <a:buNone/>
            </a:pPr>
            <a:r>
              <a:rPr lang="zh-CN" altLang="zh-CN" sz="2400" b="0" dirty="0">
                <a:latin typeface="楷体" panose="02010609060101010101" pitchFamily="49" charset="-122"/>
                <a:ea typeface="楷体" panose="02010609060101010101" pitchFamily="49" charset="-122"/>
              </a:rPr>
              <a:t>算法优化</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查表</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求余</a:t>
            </a:r>
            <a:r>
              <a:rPr lang="zh-CN" altLang="en-US" sz="2400" b="0" dirty="0">
                <a:latin typeface="楷体" panose="02010609060101010101" pitchFamily="49" charset="-122"/>
                <a:ea typeface="楷体" panose="02010609060101010101" pitchFamily="49" charset="-122"/>
              </a:rPr>
              <a:t>、平方、</a:t>
            </a:r>
            <a:r>
              <a:rPr lang="zh-CN" altLang="zh-CN" sz="2400" b="0" dirty="0">
                <a:latin typeface="楷体" panose="02010609060101010101" pitchFamily="49" charset="-122"/>
                <a:ea typeface="楷体" panose="02010609060101010101" pitchFamily="49" charset="-122"/>
              </a:rPr>
              <a:t>公共表达式</a:t>
            </a:r>
            <a:r>
              <a:rPr lang="zh-CN" altLang="en-US" sz="2400" b="0" dirty="0">
                <a:latin typeface="楷体" panose="02010609060101010101" pitchFamily="49" charset="-122"/>
                <a:ea typeface="楷体" panose="02010609060101010101" pitchFamily="49" charset="-122"/>
              </a:rPr>
              <a:t>、数学方法</a:t>
            </a:r>
            <a:r>
              <a:rPr lang="en-US" altLang="zh-CN" sz="2400" b="0" dirty="0">
                <a:latin typeface="楷体" panose="02010609060101010101" pitchFamily="49" charset="-122"/>
                <a:ea typeface="楷体" panose="02010609060101010101" pitchFamily="49" charset="-122"/>
              </a:rPr>
              <a:t>)</a:t>
            </a:r>
          </a:p>
          <a:p>
            <a:pPr eaLnBrk="1" hangingPunct="1">
              <a:buFontTx/>
              <a:buNone/>
            </a:pPr>
            <a:r>
              <a:rPr lang="zh-CN" altLang="zh-CN" sz="2400" b="0" dirty="0">
                <a:latin typeface="楷体" panose="02010609060101010101" pitchFamily="49" charset="-122"/>
                <a:ea typeface="楷体" panose="02010609060101010101" pitchFamily="49" charset="-122"/>
              </a:rPr>
              <a:t>宏代码</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内嵌汇编</a:t>
            </a:r>
            <a:endParaRPr lang="en-US" altLang="zh-CN" sz="2400" b="0" dirty="0">
              <a:latin typeface="楷体" panose="02010609060101010101" pitchFamily="49" charset="-122"/>
              <a:ea typeface="楷体" panose="02010609060101010101" pitchFamily="49" charset="-122"/>
            </a:endParaRPr>
          </a:p>
          <a:p>
            <a:pPr eaLnBrk="1" hangingPunct="1">
              <a:buFontTx/>
              <a:buNone/>
            </a:pPr>
            <a:r>
              <a:rPr lang="zh-CN" altLang="zh-CN" sz="2400" b="0" dirty="0">
                <a:latin typeface="楷体" panose="02010609060101010101" pitchFamily="49" charset="-122"/>
                <a:ea typeface="楷体" panose="02010609060101010101" pitchFamily="49" charset="-122"/>
              </a:rPr>
              <a:t>循环语</a:t>
            </a:r>
            <a:r>
              <a:rPr lang="zh-CN" altLang="en-US" sz="2400" b="0" dirty="0">
                <a:latin typeface="楷体" panose="02010609060101010101" pitchFamily="49" charset="-122"/>
                <a:ea typeface="楷体" panose="02010609060101010101" pitchFamily="49" charset="-122"/>
              </a:rPr>
              <a:t>句</a:t>
            </a:r>
            <a:r>
              <a:rPr lang="zh-CN" altLang="zh-CN" sz="2400" b="0" dirty="0">
                <a:latin typeface="楷体" panose="02010609060101010101" pitchFamily="49" charset="-122"/>
                <a:ea typeface="楷体" panose="02010609060101010101" pitchFamily="49" charset="-122"/>
              </a:rPr>
              <a:t>的效率</a:t>
            </a:r>
            <a:r>
              <a:rPr lang="zh-CN" altLang="en-US" sz="2400" b="0" dirty="0">
                <a:latin typeface="楷体" panose="02010609060101010101" pitchFamily="49" charset="-122"/>
                <a:ea typeface="楷体" panose="02010609060101010101" pitchFamily="49" charset="-122"/>
              </a:rPr>
              <a:t>（分解、指针、判</a:t>
            </a:r>
            <a:r>
              <a:rPr lang="en-US" altLang="zh-CN" sz="2400" b="0" dirty="0">
                <a:latin typeface="楷体" panose="02010609060101010101" pitchFamily="49" charset="-122"/>
                <a:ea typeface="楷体" panose="02010609060101010101" pitchFamily="49" charset="-122"/>
              </a:rPr>
              <a:t>0</a:t>
            </a:r>
            <a:r>
              <a:rPr lang="zh-CN" altLang="en-US" sz="2400" b="0" dirty="0">
                <a:latin typeface="楷体" panose="02010609060101010101" pitchFamily="49" charset="-122"/>
                <a:ea typeface="楷体" panose="02010609060101010101" pitchFamily="49" charset="-122"/>
              </a:rPr>
              <a:t>、 ≥ 、</a:t>
            </a:r>
            <a:r>
              <a:rPr lang="zh-CN" altLang="zh-CN" sz="2400" b="0" dirty="0">
                <a:latin typeface="楷体" panose="02010609060101010101" pitchFamily="49" charset="-122"/>
                <a:ea typeface="楷体" panose="02010609060101010101" pitchFamily="49" charset="-122"/>
              </a:rPr>
              <a:t>循环展开</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集中）</a:t>
            </a:r>
            <a:r>
              <a:rPr lang="en-US" altLang="zh-CN" sz="2400" b="0" dirty="0">
                <a:latin typeface="楷体" panose="02010609060101010101" pitchFamily="49" charset="-122"/>
                <a:ea typeface="楷体" panose="02010609060101010101" pitchFamily="49" charset="-122"/>
              </a:rPr>
              <a:t>	</a:t>
            </a:r>
            <a:endParaRPr lang="zh-CN" altLang="en-US" sz="2400" b="0" dirty="0">
              <a:latin typeface="楷体" panose="02010609060101010101" pitchFamily="49" charset="-122"/>
              <a:ea typeface="楷体" panose="02010609060101010101" pitchFamily="49" charset="-122"/>
            </a:endParaRPr>
          </a:p>
        </p:txBody>
      </p:sp>
      <p:sp>
        <p:nvSpPr>
          <p:cNvPr id="31748" name="灯片编号占位符 3">
            <a:extLst>
              <a:ext uri="{FF2B5EF4-FFF2-40B4-BE49-F238E27FC236}">
                <a16:creationId xmlns:a16="http://schemas.microsoft.com/office/drawing/2014/main" id="{4DE2E843-7558-41DD-B00D-10A8285CE39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1B930715-354C-4F82-97AD-3774D2F30DA2}"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27</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709592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FD0A39C8-551C-407B-A15D-ACFD8D88F08C}"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270</a:t>
            </a:fld>
            <a:endParaRPr lang="zh-CN" altLang="en-US">
              <a:solidFill>
                <a:prstClr val="white"/>
              </a:solidFill>
              <a:cs typeface="Garamond"/>
            </a:endParaRPr>
          </a:p>
        </p:txBody>
      </p:sp>
      <p:sp>
        <p:nvSpPr>
          <p:cNvPr id="8" name="Rectangle 2"/>
          <p:cNvSpPr txBox="1">
            <a:spLocks noRot="1" noChangeArrowheads="1"/>
          </p:cNvSpPr>
          <p:nvPr/>
        </p:nvSpPr>
        <p:spPr bwMode="auto">
          <a:xfrm>
            <a:off x="2223992" y="943550"/>
            <a:ext cx="7738263" cy="103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defTabSz="828446">
              <a:defRPr/>
            </a:pPr>
            <a:r>
              <a:rPr lang="en-US" altLang="zh-CN" sz="2537" dirty="0">
                <a:solidFill>
                  <a:srgbClr val="E40000"/>
                </a:solidFill>
                <a:latin typeface="宋体" pitchFamily="2" charset="-122"/>
                <a:ea typeface="宋体" pitchFamily="2" charset="-122"/>
              </a:rPr>
              <a:t>Linux</a:t>
            </a:r>
            <a:r>
              <a:rPr lang="zh-CN" altLang="en-US" sz="2537" dirty="0">
                <a:solidFill>
                  <a:srgbClr val="E40000"/>
                </a:solidFill>
                <a:latin typeface="宋体" pitchFamily="2" charset="-122"/>
                <a:ea typeface="宋体" pitchFamily="2" charset="-122"/>
              </a:rPr>
              <a:t>启动</a:t>
            </a:r>
          </a:p>
        </p:txBody>
      </p:sp>
      <p:sp>
        <p:nvSpPr>
          <p:cNvPr id="9" name="Rectangle 3"/>
          <p:cNvSpPr txBox="1">
            <a:spLocks noRot="1" noChangeArrowheads="1"/>
          </p:cNvSpPr>
          <p:nvPr/>
        </p:nvSpPr>
        <p:spPr bwMode="auto">
          <a:xfrm>
            <a:off x="1470302" y="1841074"/>
            <a:ext cx="9113315" cy="434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anose="05000000000000000000" pitchFamily="2" charset="2"/>
              <a:buChar char="Ø"/>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2" panose="05020102010507070707" pitchFamily="18"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90000"/>
              <a:buFont typeface="Wingdings" panose="05000000000000000000" pitchFamily="2" charset="2"/>
              <a:buChar char="Ø"/>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0066CC"/>
              </a:buClr>
              <a:defRPr/>
            </a:pPr>
            <a:r>
              <a:rPr lang="en-US" altLang="zh-CN" sz="2537" dirty="0" err="1">
                <a:solidFill>
                  <a:srgbClr val="000000"/>
                </a:solidFill>
                <a:latin typeface="宋体" pitchFamily="2" charset="-122"/>
                <a:ea typeface="宋体" pitchFamily="2" charset="-122"/>
              </a:rPr>
              <a:t>linux</a:t>
            </a:r>
            <a:r>
              <a:rPr lang="zh-CN" altLang="en-US" sz="2537" dirty="0">
                <a:solidFill>
                  <a:srgbClr val="000000"/>
                </a:solidFill>
                <a:latin typeface="宋体" pitchFamily="2" charset="-122"/>
                <a:ea typeface="宋体" pitchFamily="2" charset="-122"/>
              </a:rPr>
              <a:t>的启动</a:t>
            </a:r>
          </a:p>
          <a:p>
            <a:pPr marL="673113" lvl="1" indent="-258890" defTabSz="828446">
              <a:buClr>
                <a:srgbClr val="E40000"/>
              </a:buClr>
              <a:buNone/>
              <a:defRPr/>
            </a:pPr>
            <a:r>
              <a:rPr lang="zh-CN" altLang="en-US" sz="2537" dirty="0">
                <a:solidFill>
                  <a:srgbClr val="000000"/>
                </a:solidFill>
                <a:latin typeface="宋体" pitchFamily="2" charset="-122"/>
                <a:ea typeface="宋体" pitchFamily="2" charset="-122"/>
              </a:rPr>
              <a:t>在</a:t>
            </a:r>
            <a:r>
              <a:rPr lang="en-US" altLang="zh-CN" sz="2537" dirty="0">
                <a:solidFill>
                  <a:srgbClr val="000000"/>
                </a:solidFill>
                <a:latin typeface="宋体" pitchFamily="2" charset="-122"/>
                <a:ea typeface="宋体" pitchFamily="2" charset="-122"/>
              </a:rPr>
              <a:t>x86</a:t>
            </a:r>
            <a:r>
              <a:rPr lang="zh-CN" altLang="en-US" sz="2537" dirty="0">
                <a:solidFill>
                  <a:srgbClr val="000000"/>
                </a:solidFill>
                <a:latin typeface="宋体" pitchFamily="2" charset="-122"/>
                <a:ea typeface="宋体" pitchFamily="2" charset="-122"/>
              </a:rPr>
              <a:t>体系中，</a:t>
            </a:r>
            <a:r>
              <a:rPr lang="en-US" altLang="zh-CN" sz="2537" dirty="0" err="1">
                <a:solidFill>
                  <a:srgbClr val="000000"/>
                </a:solidFill>
                <a:latin typeface="宋体" pitchFamily="2" charset="-122"/>
                <a:ea typeface="宋体" pitchFamily="2" charset="-122"/>
              </a:rPr>
              <a:t>cpu</a:t>
            </a:r>
            <a:r>
              <a:rPr lang="zh-CN" altLang="en-US" sz="2537" dirty="0">
                <a:solidFill>
                  <a:srgbClr val="000000"/>
                </a:solidFill>
                <a:latin typeface="宋体" pitchFamily="2" charset="-122"/>
                <a:ea typeface="宋体" pitchFamily="2" charset="-122"/>
              </a:rPr>
              <a:t>上电后在存储位置</a:t>
            </a:r>
            <a:r>
              <a:rPr lang="en-US" altLang="zh-CN" sz="2537" dirty="0">
                <a:solidFill>
                  <a:srgbClr val="000000"/>
                </a:solidFill>
                <a:latin typeface="宋体" pitchFamily="2" charset="-122"/>
                <a:ea typeface="宋体" pitchFamily="2" charset="-122"/>
              </a:rPr>
              <a:t>0xffff0</a:t>
            </a:r>
            <a:r>
              <a:rPr lang="zh-CN" altLang="en-US" sz="2537" dirty="0">
                <a:solidFill>
                  <a:srgbClr val="000000"/>
                </a:solidFill>
                <a:latin typeface="宋体" pitchFamily="2" charset="-122"/>
                <a:ea typeface="宋体" pitchFamily="2" charset="-122"/>
              </a:rPr>
              <a:t>处开始执行程序代码，这个地址通常是</a:t>
            </a:r>
            <a:r>
              <a:rPr lang="en-US" altLang="zh-CN" sz="2537" dirty="0">
                <a:solidFill>
                  <a:srgbClr val="000000"/>
                </a:solidFill>
                <a:latin typeface="宋体" pitchFamily="2" charset="-122"/>
                <a:ea typeface="宋体" pitchFamily="2" charset="-122"/>
              </a:rPr>
              <a:t>ROM-BIOS</a:t>
            </a:r>
            <a:r>
              <a:rPr lang="zh-CN" altLang="en-US" sz="2537" dirty="0">
                <a:solidFill>
                  <a:srgbClr val="000000"/>
                </a:solidFill>
                <a:latin typeface="宋体" pitchFamily="2" charset="-122"/>
                <a:ea typeface="宋体" pitchFamily="2" charset="-122"/>
              </a:rPr>
              <a:t>中的地址。</a:t>
            </a:r>
          </a:p>
          <a:p>
            <a:pPr marL="673113" lvl="1" indent="-258890" defTabSz="828446">
              <a:buClr>
                <a:srgbClr val="E40000"/>
              </a:buClr>
              <a:defRPr/>
            </a:pPr>
            <a:r>
              <a:rPr lang="en-US" altLang="zh-CN" sz="2537" dirty="0">
                <a:solidFill>
                  <a:srgbClr val="000000"/>
                </a:solidFill>
                <a:latin typeface="宋体" pitchFamily="2" charset="-122"/>
                <a:ea typeface="宋体" pitchFamily="2" charset="-122"/>
              </a:rPr>
              <a:t>BIOS</a:t>
            </a:r>
          </a:p>
          <a:p>
            <a:pPr marL="1035558" lvl="2" indent="-207112" defTabSz="828446">
              <a:buClr>
                <a:srgbClr val="0066CC"/>
              </a:buClr>
              <a:defRPr/>
            </a:pPr>
            <a:r>
              <a:rPr lang="zh-CN" altLang="en-US" sz="2537" dirty="0">
                <a:solidFill>
                  <a:srgbClr val="000000"/>
                </a:solidFill>
                <a:latin typeface="宋体" pitchFamily="2" charset="-122"/>
                <a:ea typeface="宋体" pitchFamily="2" charset="-122"/>
              </a:rPr>
              <a:t>硬件检测，资源分配。</a:t>
            </a:r>
          </a:p>
          <a:p>
            <a:pPr marL="1035558" lvl="2" indent="-207112" defTabSz="828446">
              <a:buClr>
                <a:srgbClr val="0066CC"/>
              </a:buClr>
              <a:defRPr/>
            </a:pPr>
            <a:r>
              <a:rPr lang="zh-CN" altLang="en-US" sz="2537" dirty="0">
                <a:solidFill>
                  <a:srgbClr val="000000"/>
                </a:solidFill>
                <a:latin typeface="宋体" pitchFamily="2" charset="-122"/>
                <a:ea typeface="宋体" pitchFamily="2" charset="-122"/>
              </a:rPr>
              <a:t>将</a:t>
            </a:r>
            <a:r>
              <a:rPr lang="en-US" altLang="zh-CN" sz="2537" dirty="0">
                <a:solidFill>
                  <a:srgbClr val="000000"/>
                </a:solidFill>
                <a:latin typeface="宋体" pitchFamily="2" charset="-122"/>
                <a:ea typeface="宋体" pitchFamily="2" charset="-122"/>
              </a:rPr>
              <a:t>boot loader</a:t>
            </a:r>
            <a:r>
              <a:rPr lang="zh-CN" altLang="en-US" sz="2537" dirty="0">
                <a:solidFill>
                  <a:srgbClr val="000000"/>
                </a:solidFill>
                <a:latin typeface="宋体" pitchFamily="2" charset="-122"/>
                <a:ea typeface="宋体" pitchFamily="2" charset="-122"/>
              </a:rPr>
              <a:t>加载到</a:t>
            </a:r>
            <a:r>
              <a:rPr lang="en-US" altLang="zh-CN" sz="2537" dirty="0">
                <a:solidFill>
                  <a:srgbClr val="000000"/>
                </a:solidFill>
                <a:latin typeface="宋体" pitchFamily="2" charset="-122"/>
                <a:ea typeface="宋体" pitchFamily="2" charset="-122"/>
              </a:rPr>
              <a:t>RAM</a:t>
            </a:r>
            <a:r>
              <a:rPr lang="zh-CN" altLang="en-US" sz="2537" dirty="0">
                <a:solidFill>
                  <a:srgbClr val="000000"/>
                </a:solidFill>
                <a:latin typeface="宋体" pitchFamily="2" charset="-122"/>
                <a:ea typeface="宋体" pitchFamily="2" charset="-122"/>
              </a:rPr>
              <a:t>，然后将控制权交给</a:t>
            </a:r>
            <a:r>
              <a:rPr lang="en-US" altLang="zh-CN" sz="2537" dirty="0">
                <a:solidFill>
                  <a:srgbClr val="000000"/>
                </a:solidFill>
                <a:latin typeface="宋体" pitchFamily="2" charset="-122"/>
                <a:ea typeface="宋体" pitchFamily="2" charset="-122"/>
              </a:rPr>
              <a:t>boot loader</a:t>
            </a:r>
            <a:r>
              <a:rPr lang="zh-CN" altLang="en-US" sz="2537" dirty="0">
                <a:solidFill>
                  <a:srgbClr val="000000"/>
                </a:solidFill>
                <a:latin typeface="宋体" pitchFamily="2" charset="-122"/>
                <a:ea typeface="宋体" pitchFamily="2" charset="-122"/>
              </a:rPr>
              <a:t>。</a:t>
            </a:r>
          </a:p>
          <a:p>
            <a:pPr marL="673113" lvl="1" indent="-258890" defTabSz="828446">
              <a:buClr>
                <a:srgbClr val="E40000"/>
              </a:buClr>
              <a:defRPr/>
            </a:pPr>
            <a:r>
              <a:rPr lang="en-US" altLang="zh-CN" sz="2537" dirty="0">
                <a:solidFill>
                  <a:srgbClr val="000000"/>
                </a:solidFill>
                <a:latin typeface="宋体" pitchFamily="2" charset="-122"/>
                <a:ea typeface="宋体" pitchFamily="2" charset="-122"/>
              </a:rPr>
              <a:t>boot loader</a:t>
            </a:r>
          </a:p>
          <a:p>
            <a:pPr marL="1035558" lvl="2" indent="-207112" defTabSz="828446">
              <a:buClr>
                <a:srgbClr val="0066CC"/>
              </a:buClr>
              <a:defRPr/>
            </a:pPr>
            <a:r>
              <a:rPr lang="zh-CN" altLang="en-US" sz="2537" dirty="0">
                <a:solidFill>
                  <a:srgbClr val="000000"/>
                </a:solidFill>
                <a:latin typeface="宋体" pitchFamily="2" charset="-122"/>
                <a:ea typeface="宋体" pitchFamily="2" charset="-122"/>
              </a:rPr>
              <a:t>将内核映像从硬盘中加载到</a:t>
            </a:r>
            <a:r>
              <a:rPr lang="en-US" altLang="zh-CN" sz="2537" dirty="0">
                <a:solidFill>
                  <a:srgbClr val="000000"/>
                </a:solidFill>
                <a:latin typeface="宋体" pitchFamily="2" charset="-122"/>
                <a:ea typeface="宋体" pitchFamily="2" charset="-122"/>
              </a:rPr>
              <a:t>RAM</a:t>
            </a:r>
            <a:r>
              <a:rPr lang="zh-CN" altLang="en-US" sz="2537" dirty="0">
                <a:solidFill>
                  <a:srgbClr val="000000"/>
                </a:solidFill>
                <a:latin typeface="宋体" pitchFamily="2" charset="-122"/>
                <a:ea typeface="宋体" pitchFamily="2" charset="-122"/>
              </a:rPr>
              <a:t>中，然后跳到内核的入口点，启动操作系统。</a:t>
            </a:r>
            <a:endParaRPr lang="en-US" altLang="zh-CN" sz="2537" b="1" dirty="0">
              <a:solidFill>
                <a:srgbClr val="000000"/>
              </a:solidFill>
              <a:latin typeface="Arial"/>
              <a:ea typeface="宋体"/>
            </a:endParaRPr>
          </a:p>
        </p:txBody>
      </p:sp>
    </p:spTree>
    <p:extLst>
      <p:ext uri="{BB962C8B-B14F-4D97-AF65-F5344CB8AC3E}">
        <p14:creationId xmlns:p14="http://schemas.microsoft.com/office/powerpoint/2010/main" val="282548016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271</a:t>
            </a:fld>
            <a:endParaRPr lang="zh-CN" altLang="en-US">
              <a:solidFill>
                <a:prstClr val="white"/>
              </a:solidFill>
              <a:cs typeface="Garamond"/>
            </a:endParaRPr>
          </a:p>
        </p:txBody>
      </p:sp>
      <p:sp>
        <p:nvSpPr>
          <p:cNvPr id="6" name="Rectangle 4"/>
          <p:cNvSpPr>
            <a:spLocks noChangeArrowheads="1"/>
          </p:cNvSpPr>
          <p:nvPr/>
        </p:nvSpPr>
        <p:spPr bwMode="auto">
          <a:xfrm>
            <a:off x="4500862" y="1086784"/>
            <a:ext cx="1449846" cy="4832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537" b="1" dirty="0">
                <a:solidFill>
                  <a:prstClr val="black"/>
                </a:solidFill>
                <a:latin typeface="Calibri"/>
                <a:ea typeface="宋体" panose="02010600030101010101" pitchFamily="2" charset="-122"/>
              </a:rPr>
              <a:t>BIOS</a:t>
            </a:r>
          </a:p>
        </p:txBody>
      </p:sp>
      <p:sp>
        <p:nvSpPr>
          <p:cNvPr id="7" name="Rectangle 5"/>
          <p:cNvSpPr>
            <a:spLocks noChangeArrowheads="1"/>
          </p:cNvSpPr>
          <p:nvPr/>
        </p:nvSpPr>
        <p:spPr bwMode="auto">
          <a:xfrm>
            <a:off x="4293741" y="1984308"/>
            <a:ext cx="1933128" cy="4832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537" b="1" dirty="0">
                <a:solidFill>
                  <a:prstClr val="black"/>
                </a:solidFill>
                <a:latin typeface="Calibri"/>
                <a:ea typeface="宋体" panose="02010600030101010101" pitchFamily="2" charset="-122"/>
              </a:rPr>
              <a:t>GRUB/LILO</a:t>
            </a:r>
          </a:p>
        </p:txBody>
      </p:sp>
      <p:sp>
        <p:nvSpPr>
          <p:cNvPr id="8" name="Rectangle 6"/>
          <p:cNvSpPr>
            <a:spLocks noChangeArrowheads="1"/>
          </p:cNvSpPr>
          <p:nvPr/>
        </p:nvSpPr>
        <p:spPr bwMode="auto">
          <a:xfrm>
            <a:off x="4290864" y="2881831"/>
            <a:ext cx="1933128" cy="75944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537" b="1" dirty="0">
                <a:solidFill>
                  <a:prstClr val="black"/>
                </a:solidFill>
                <a:latin typeface="Calibri"/>
                <a:ea typeface="宋体" panose="02010600030101010101" pitchFamily="2" charset="-122"/>
              </a:rPr>
              <a:t>Kernel boot</a:t>
            </a:r>
          </a:p>
          <a:p>
            <a:pPr algn="ctr" defTabSz="828446"/>
            <a:r>
              <a:rPr lang="en-US" altLang="zh-CN" sz="2174" b="1" dirty="0" err="1">
                <a:solidFill>
                  <a:srgbClr val="0000FF"/>
                </a:solidFill>
                <a:latin typeface="Calibri"/>
                <a:ea typeface="宋体" panose="02010600030101010101" pitchFamily="2" charset="-122"/>
              </a:rPr>
              <a:t>start_kernel</a:t>
            </a:r>
            <a:r>
              <a:rPr lang="en-US" altLang="zh-CN" sz="2174" dirty="0">
                <a:solidFill>
                  <a:srgbClr val="0000FF"/>
                </a:solidFill>
                <a:latin typeface="Calibri"/>
                <a:ea typeface="宋体" panose="02010600030101010101" pitchFamily="2" charset="-122"/>
              </a:rPr>
              <a:t> ()</a:t>
            </a:r>
          </a:p>
        </p:txBody>
      </p:sp>
      <p:sp>
        <p:nvSpPr>
          <p:cNvPr id="9" name="Rectangle 7"/>
          <p:cNvSpPr>
            <a:spLocks noChangeArrowheads="1"/>
          </p:cNvSpPr>
          <p:nvPr/>
        </p:nvSpPr>
        <p:spPr bwMode="auto">
          <a:xfrm>
            <a:off x="4538258" y="4055516"/>
            <a:ext cx="1449846" cy="4832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537" b="1">
                <a:solidFill>
                  <a:prstClr val="black"/>
                </a:solidFill>
                <a:latin typeface="Calibri"/>
                <a:ea typeface="宋体" panose="02010600030101010101" pitchFamily="2" charset="-122"/>
              </a:rPr>
              <a:t>init</a:t>
            </a:r>
          </a:p>
        </p:txBody>
      </p:sp>
      <p:sp>
        <p:nvSpPr>
          <p:cNvPr id="10" name="Rectangle 8"/>
          <p:cNvSpPr>
            <a:spLocks noChangeArrowheads="1"/>
          </p:cNvSpPr>
          <p:nvPr/>
        </p:nvSpPr>
        <p:spPr bwMode="auto">
          <a:xfrm>
            <a:off x="6779190" y="3779355"/>
            <a:ext cx="1726007" cy="4832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537" b="1" dirty="0" err="1">
                <a:solidFill>
                  <a:prstClr val="black"/>
                </a:solidFill>
                <a:latin typeface="Calibri"/>
                <a:ea typeface="宋体" panose="02010600030101010101" pitchFamily="2" charset="-122"/>
              </a:rPr>
              <a:t>rc.sysinit</a:t>
            </a:r>
            <a:endParaRPr lang="en-US" altLang="zh-CN" sz="2537" b="1" dirty="0">
              <a:solidFill>
                <a:prstClr val="black"/>
              </a:solidFill>
              <a:latin typeface="Calibri"/>
              <a:ea typeface="宋体" panose="02010600030101010101" pitchFamily="2" charset="-122"/>
            </a:endParaRPr>
          </a:p>
        </p:txBody>
      </p:sp>
      <p:sp>
        <p:nvSpPr>
          <p:cNvPr id="11" name="Rectangle 9"/>
          <p:cNvSpPr>
            <a:spLocks noChangeArrowheads="1"/>
          </p:cNvSpPr>
          <p:nvPr/>
        </p:nvSpPr>
        <p:spPr bwMode="auto">
          <a:xfrm>
            <a:off x="6779190" y="4400717"/>
            <a:ext cx="1449846" cy="4832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537" b="1">
                <a:solidFill>
                  <a:prstClr val="black"/>
                </a:solidFill>
                <a:latin typeface="Calibri"/>
                <a:ea typeface="宋体" panose="02010600030101010101" pitchFamily="2" charset="-122"/>
              </a:rPr>
              <a:t>rc</a:t>
            </a:r>
          </a:p>
        </p:txBody>
      </p:sp>
      <p:sp>
        <p:nvSpPr>
          <p:cNvPr id="12" name="Rectangle 10"/>
          <p:cNvSpPr>
            <a:spLocks noChangeArrowheads="1"/>
          </p:cNvSpPr>
          <p:nvPr/>
        </p:nvSpPr>
        <p:spPr bwMode="auto">
          <a:xfrm>
            <a:off x="4400178" y="5091120"/>
            <a:ext cx="1726007" cy="4832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537" b="1">
                <a:solidFill>
                  <a:prstClr val="black"/>
                </a:solidFill>
                <a:latin typeface="Calibri"/>
                <a:ea typeface="宋体" panose="02010600030101010101" pitchFamily="2" charset="-122"/>
              </a:rPr>
              <a:t>mingetty</a:t>
            </a:r>
          </a:p>
        </p:txBody>
      </p:sp>
      <p:sp>
        <p:nvSpPr>
          <p:cNvPr id="13" name="Rectangle 11"/>
          <p:cNvSpPr>
            <a:spLocks noChangeArrowheads="1"/>
          </p:cNvSpPr>
          <p:nvPr/>
        </p:nvSpPr>
        <p:spPr bwMode="auto">
          <a:xfrm>
            <a:off x="6917271" y="5091120"/>
            <a:ext cx="1449846" cy="4832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537" b="1">
                <a:solidFill>
                  <a:srgbClr val="0000FF"/>
                </a:solidFill>
                <a:latin typeface="Calibri"/>
                <a:ea typeface="宋体" panose="02010600030101010101" pitchFamily="2" charset="-122"/>
              </a:rPr>
              <a:t>login()</a:t>
            </a:r>
          </a:p>
        </p:txBody>
      </p:sp>
      <p:sp>
        <p:nvSpPr>
          <p:cNvPr id="14" name="Rectangle 12"/>
          <p:cNvSpPr>
            <a:spLocks noChangeArrowheads="1"/>
          </p:cNvSpPr>
          <p:nvPr/>
        </p:nvSpPr>
        <p:spPr bwMode="auto">
          <a:xfrm>
            <a:off x="4397301" y="5988643"/>
            <a:ext cx="1726007" cy="4832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537" b="1">
                <a:solidFill>
                  <a:prstClr val="black"/>
                </a:solidFill>
                <a:latin typeface="Calibri"/>
                <a:ea typeface="宋体" panose="02010600030101010101" pitchFamily="2" charset="-122"/>
              </a:rPr>
              <a:t>shell</a:t>
            </a:r>
          </a:p>
        </p:txBody>
      </p:sp>
      <p:sp>
        <p:nvSpPr>
          <p:cNvPr id="15" name="Line 13"/>
          <p:cNvSpPr>
            <a:spLocks noChangeShapeType="1"/>
          </p:cNvSpPr>
          <p:nvPr/>
        </p:nvSpPr>
        <p:spPr bwMode="auto">
          <a:xfrm>
            <a:off x="5260305" y="1570066"/>
            <a:ext cx="0" cy="41424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16" name="Line 14"/>
          <p:cNvSpPr>
            <a:spLocks noChangeShapeType="1"/>
          </p:cNvSpPr>
          <p:nvPr/>
        </p:nvSpPr>
        <p:spPr bwMode="auto">
          <a:xfrm>
            <a:off x="5260305" y="2467590"/>
            <a:ext cx="0" cy="41424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17" name="Line 15"/>
          <p:cNvSpPr>
            <a:spLocks noChangeShapeType="1"/>
          </p:cNvSpPr>
          <p:nvPr/>
        </p:nvSpPr>
        <p:spPr bwMode="auto">
          <a:xfrm>
            <a:off x="5260305" y="3641274"/>
            <a:ext cx="0" cy="41424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18" name="Line 16"/>
          <p:cNvSpPr>
            <a:spLocks noChangeShapeType="1"/>
          </p:cNvSpPr>
          <p:nvPr/>
        </p:nvSpPr>
        <p:spPr bwMode="auto">
          <a:xfrm>
            <a:off x="5286195" y="4538798"/>
            <a:ext cx="0" cy="55232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19" name="Line 17"/>
          <p:cNvSpPr>
            <a:spLocks noChangeShapeType="1"/>
          </p:cNvSpPr>
          <p:nvPr/>
        </p:nvSpPr>
        <p:spPr bwMode="auto">
          <a:xfrm>
            <a:off x="5260305" y="5574402"/>
            <a:ext cx="0" cy="41424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20" name="Line 18"/>
          <p:cNvSpPr>
            <a:spLocks noChangeShapeType="1"/>
          </p:cNvSpPr>
          <p:nvPr/>
        </p:nvSpPr>
        <p:spPr bwMode="auto">
          <a:xfrm flipV="1">
            <a:off x="5950707" y="3779355"/>
            <a:ext cx="828483" cy="276161"/>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21" name="Line 19"/>
          <p:cNvSpPr>
            <a:spLocks noChangeShapeType="1"/>
          </p:cNvSpPr>
          <p:nvPr/>
        </p:nvSpPr>
        <p:spPr bwMode="auto">
          <a:xfrm flipH="1">
            <a:off x="5950707" y="4262637"/>
            <a:ext cx="828483"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22" name="Line 20"/>
          <p:cNvSpPr>
            <a:spLocks noChangeShapeType="1"/>
          </p:cNvSpPr>
          <p:nvPr/>
        </p:nvSpPr>
        <p:spPr bwMode="auto">
          <a:xfrm>
            <a:off x="5950707" y="4400717"/>
            <a:ext cx="828483"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23" name="Line 21"/>
          <p:cNvSpPr>
            <a:spLocks noChangeShapeType="1"/>
          </p:cNvSpPr>
          <p:nvPr/>
        </p:nvSpPr>
        <p:spPr bwMode="auto">
          <a:xfrm flipH="1" flipV="1">
            <a:off x="5950707" y="4538798"/>
            <a:ext cx="828483" cy="276161"/>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24" name="Line 24"/>
          <p:cNvSpPr>
            <a:spLocks noChangeShapeType="1"/>
          </p:cNvSpPr>
          <p:nvPr/>
        </p:nvSpPr>
        <p:spPr bwMode="auto">
          <a:xfrm>
            <a:off x="6088788" y="5091120"/>
            <a:ext cx="828483"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25" name="Line 25"/>
          <p:cNvSpPr>
            <a:spLocks noChangeShapeType="1"/>
          </p:cNvSpPr>
          <p:nvPr/>
        </p:nvSpPr>
        <p:spPr bwMode="auto">
          <a:xfrm flipH="1">
            <a:off x="6088788" y="5574402"/>
            <a:ext cx="828483" cy="0"/>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26" name="Line 26"/>
          <p:cNvSpPr>
            <a:spLocks noChangeShapeType="1"/>
          </p:cNvSpPr>
          <p:nvPr/>
        </p:nvSpPr>
        <p:spPr bwMode="auto">
          <a:xfrm>
            <a:off x="6129061" y="6195764"/>
            <a:ext cx="9665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27" name="Line 27"/>
          <p:cNvSpPr>
            <a:spLocks noChangeShapeType="1"/>
          </p:cNvSpPr>
          <p:nvPr/>
        </p:nvSpPr>
        <p:spPr bwMode="auto">
          <a:xfrm>
            <a:off x="3741419" y="1293905"/>
            <a:ext cx="75944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a:endParaRPr lang="zh-CN" altLang="en-US" sz="1631">
              <a:solidFill>
                <a:prstClr val="black"/>
              </a:solidFill>
              <a:latin typeface="Calibri"/>
              <a:ea typeface="宋体" panose="02010600030101010101" pitchFamily="2" charset="-122"/>
            </a:endParaRPr>
          </a:p>
        </p:txBody>
      </p:sp>
      <p:sp>
        <p:nvSpPr>
          <p:cNvPr id="28" name="AutoShape 33"/>
          <p:cNvSpPr>
            <a:spLocks noChangeArrowheads="1"/>
          </p:cNvSpPr>
          <p:nvPr/>
        </p:nvSpPr>
        <p:spPr bwMode="auto">
          <a:xfrm>
            <a:off x="2015412" y="2122388"/>
            <a:ext cx="1933128" cy="966564"/>
          </a:xfrm>
          <a:prstGeom prst="cloudCallout">
            <a:avLst>
              <a:gd name="adj1" fmla="val 65995"/>
              <a:gd name="adj2" fmla="val 62500"/>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828446"/>
            <a:r>
              <a:rPr lang="zh-CN" altLang="en-US" sz="1812" b="1">
                <a:solidFill>
                  <a:prstClr val="white"/>
                </a:solidFill>
                <a:latin typeface="Calibri"/>
                <a:ea typeface="宋体" panose="02010600030101010101" pitchFamily="2" charset="-122"/>
              </a:rPr>
              <a:t>进入</a:t>
            </a:r>
            <a:r>
              <a:rPr lang="en-US" altLang="zh-CN" sz="1812" b="1">
                <a:solidFill>
                  <a:prstClr val="white"/>
                </a:solidFill>
                <a:latin typeface="Calibri"/>
                <a:ea typeface="宋体" panose="02010600030101010101" pitchFamily="2" charset="-122"/>
              </a:rPr>
              <a:t>linux</a:t>
            </a:r>
            <a:r>
              <a:rPr lang="zh-CN" altLang="en-US" sz="1812" b="1">
                <a:solidFill>
                  <a:prstClr val="white"/>
                </a:solidFill>
                <a:latin typeface="Calibri"/>
                <a:ea typeface="宋体" panose="02010600030101010101" pitchFamily="2" charset="-122"/>
              </a:rPr>
              <a:t>操作系统中</a:t>
            </a:r>
          </a:p>
        </p:txBody>
      </p:sp>
      <p:sp>
        <p:nvSpPr>
          <p:cNvPr id="29" name="AutoShape 34"/>
          <p:cNvSpPr>
            <a:spLocks noChangeArrowheads="1"/>
          </p:cNvSpPr>
          <p:nvPr/>
        </p:nvSpPr>
        <p:spPr bwMode="auto">
          <a:xfrm>
            <a:off x="1877332" y="3365113"/>
            <a:ext cx="2140248" cy="1449846"/>
          </a:xfrm>
          <a:prstGeom prst="cloudCallout">
            <a:avLst>
              <a:gd name="adj1" fmla="val 72245"/>
              <a:gd name="adj2" fmla="val 14880"/>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828446"/>
            <a:r>
              <a:rPr lang="zh-CN" altLang="en-US" sz="1631" b="1">
                <a:solidFill>
                  <a:prstClr val="white"/>
                </a:solidFill>
                <a:latin typeface="Calibri"/>
                <a:ea typeface="宋体" panose="02010600030101010101" pitchFamily="2" charset="-122"/>
              </a:rPr>
              <a:t>完成外设及其驱动程序的加载和初始化</a:t>
            </a:r>
          </a:p>
        </p:txBody>
      </p:sp>
      <p:sp>
        <p:nvSpPr>
          <p:cNvPr id="30" name="AutoShape 35"/>
          <p:cNvSpPr>
            <a:spLocks noChangeArrowheads="1"/>
          </p:cNvSpPr>
          <p:nvPr/>
        </p:nvSpPr>
        <p:spPr bwMode="auto">
          <a:xfrm>
            <a:off x="8298077" y="2674711"/>
            <a:ext cx="1795047" cy="1311765"/>
          </a:xfrm>
          <a:prstGeom prst="wedgeEllipseCallout">
            <a:avLst>
              <a:gd name="adj1" fmla="val -38380"/>
              <a:gd name="adj2" fmla="val 5625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828446"/>
            <a:r>
              <a:rPr lang="zh-CN" altLang="en-US" sz="1631" b="1">
                <a:solidFill>
                  <a:prstClr val="white"/>
                </a:solidFill>
                <a:latin typeface="Calibri"/>
                <a:ea typeface="宋体" panose="02010600030101010101" pitchFamily="2" charset="-122"/>
              </a:rPr>
              <a:t>激活交换分区，检查磁盘，加载硬件模块</a:t>
            </a:r>
          </a:p>
        </p:txBody>
      </p:sp>
      <p:sp>
        <p:nvSpPr>
          <p:cNvPr id="31" name="AutoShape 37"/>
          <p:cNvSpPr>
            <a:spLocks noChangeArrowheads="1"/>
          </p:cNvSpPr>
          <p:nvPr/>
        </p:nvSpPr>
        <p:spPr bwMode="auto">
          <a:xfrm>
            <a:off x="8436157" y="4262637"/>
            <a:ext cx="1656966" cy="1311765"/>
          </a:xfrm>
          <a:prstGeom prst="wedgeEllipseCallout">
            <a:avLst>
              <a:gd name="adj1" fmla="val -61894"/>
              <a:gd name="adj2" fmla="val -25657"/>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828446"/>
            <a:r>
              <a:rPr lang="zh-CN" altLang="en-US" sz="1631" b="1">
                <a:solidFill>
                  <a:prstClr val="white"/>
                </a:solidFill>
                <a:latin typeface="Calibri"/>
                <a:ea typeface="宋体" panose="02010600030101010101" pitchFamily="2" charset="-122"/>
              </a:rPr>
              <a:t>不同的启动参数，实现不同的启动设置</a:t>
            </a:r>
          </a:p>
        </p:txBody>
      </p:sp>
      <p:sp>
        <p:nvSpPr>
          <p:cNvPr id="32" name="AutoShape 38"/>
          <p:cNvSpPr>
            <a:spLocks noChangeArrowheads="1"/>
          </p:cNvSpPr>
          <p:nvPr/>
        </p:nvSpPr>
        <p:spPr bwMode="auto">
          <a:xfrm>
            <a:off x="2429654" y="4883999"/>
            <a:ext cx="1449846" cy="828483"/>
          </a:xfrm>
          <a:prstGeom prst="cloudCallout">
            <a:avLst>
              <a:gd name="adj1" fmla="val 82542"/>
              <a:gd name="adj2" fmla="val 7120"/>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828446"/>
            <a:r>
              <a:rPr lang="zh-CN" altLang="en-US" sz="1812" b="1">
                <a:solidFill>
                  <a:prstClr val="white"/>
                </a:solidFill>
                <a:latin typeface="Calibri"/>
                <a:ea typeface="宋体" panose="02010600030101010101" pitchFamily="2" charset="-122"/>
              </a:rPr>
              <a:t>用户登录</a:t>
            </a:r>
          </a:p>
        </p:txBody>
      </p:sp>
      <p:sp>
        <p:nvSpPr>
          <p:cNvPr id="33" name="AutoShape 40"/>
          <p:cNvSpPr>
            <a:spLocks noChangeArrowheads="1"/>
          </p:cNvSpPr>
          <p:nvPr/>
        </p:nvSpPr>
        <p:spPr bwMode="auto">
          <a:xfrm>
            <a:off x="2001029" y="977471"/>
            <a:ext cx="1726007" cy="621362"/>
          </a:xfrm>
          <a:prstGeom prst="flowChartTerminator">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174" b="1" dirty="0">
                <a:solidFill>
                  <a:prstClr val="black"/>
                </a:solidFill>
                <a:latin typeface="Calibri"/>
                <a:ea typeface="宋体" panose="02010600030101010101" pitchFamily="2" charset="-122"/>
              </a:rPr>
              <a:t>power</a:t>
            </a:r>
          </a:p>
        </p:txBody>
      </p:sp>
      <p:sp>
        <p:nvSpPr>
          <p:cNvPr id="34" name="AutoShape 41"/>
          <p:cNvSpPr>
            <a:spLocks noChangeArrowheads="1"/>
          </p:cNvSpPr>
          <p:nvPr/>
        </p:nvSpPr>
        <p:spPr bwMode="auto">
          <a:xfrm>
            <a:off x="2222533" y="5781523"/>
            <a:ext cx="1795047" cy="828483"/>
          </a:xfrm>
          <a:prstGeom prst="cloudCallout">
            <a:avLst>
              <a:gd name="adj1" fmla="val 71634"/>
              <a:gd name="adj2" fmla="val 4167"/>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828446"/>
            <a:r>
              <a:rPr lang="zh-CN" altLang="en-US" sz="1812" b="1">
                <a:solidFill>
                  <a:prstClr val="white"/>
                </a:solidFill>
                <a:latin typeface="Calibri"/>
                <a:ea typeface="宋体" panose="02010600030101010101" pitchFamily="2" charset="-122"/>
              </a:rPr>
              <a:t>执行配置文件</a:t>
            </a:r>
          </a:p>
        </p:txBody>
      </p:sp>
      <p:sp>
        <p:nvSpPr>
          <p:cNvPr id="35" name="AutoShape 42"/>
          <p:cNvSpPr>
            <a:spLocks noChangeArrowheads="1"/>
          </p:cNvSpPr>
          <p:nvPr/>
        </p:nvSpPr>
        <p:spPr bwMode="auto">
          <a:xfrm>
            <a:off x="7124392" y="5850563"/>
            <a:ext cx="2416409" cy="690403"/>
          </a:xfrm>
          <a:prstGeom prst="flowChartTerminator">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a:r>
              <a:rPr lang="en-US" altLang="zh-CN" sz="2174" b="1" dirty="0">
                <a:solidFill>
                  <a:prstClr val="black"/>
                </a:solidFill>
                <a:latin typeface="Calibri"/>
                <a:ea typeface="宋体" panose="02010600030101010101" pitchFamily="2" charset="-122"/>
              </a:rPr>
              <a:t>You can use LINUX</a:t>
            </a:r>
          </a:p>
        </p:txBody>
      </p:sp>
    </p:spTree>
    <p:extLst>
      <p:ext uri="{BB962C8B-B14F-4D97-AF65-F5344CB8AC3E}">
        <p14:creationId xmlns:p14="http://schemas.microsoft.com/office/powerpoint/2010/main" val="298587470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272</a:t>
            </a:fld>
            <a:endParaRPr lang="zh-CN" altLang="en-US">
              <a:solidFill>
                <a:prstClr val="white"/>
              </a:solidFill>
              <a:cs typeface="Garamond"/>
            </a:endParaRPr>
          </a:p>
        </p:txBody>
      </p:sp>
      <p:sp>
        <p:nvSpPr>
          <p:cNvPr id="20" name="Rectangle 2"/>
          <p:cNvSpPr txBox="1">
            <a:spLocks noRot="1" noChangeArrowheads="1"/>
          </p:cNvSpPr>
          <p:nvPr/>
        </p:nvSpPr>
        <p:spPr bwMode="auto">
          <a:xfrm>
            <a:off x="2091665" y="940674"/>
            <a:ext cx="7738263" cy="103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defTabSz="828446">
              <a:defRPr/>
            </a:pPr>
            <a:r>
              <a:rPr lang="zh-CN" altLang="en-US" sz="2537" dirty="0">
                <a:solidFill>
                  <a:srgbClr val="E40000"/>
                </a:solidFill>
                <a:latin typeface="宋体" panose="02010600030101010101" pitchFamily="2" charset="-122"/>
                <a:ea typeface="宋体" panose="02010600030101010101" pitchFamily="2" charset="-122"/>
              </a:rPr>
              <a:t>嵌入式</a:t>
            </a:r>
            <a:r>
              <a:rPr lang="en-US" altLang="zh-CN" sz="2537" dirty="0" err="1">
                <a:solidFill>
                  <a:srgbClr val="E40000"/>
                </a:solidFill>
                <a:latin typeface="宋体" panose="02010600030101010101" pitchFamily="2" charset="-122"/>
                <a:ea typeface="宋体" panose="02010600030101010101" pitchFamily="2" charset="-122"/>
              </a:rPr>
              <a:t>linux</a:t>
            </a:r>
            <a:r>
              <a:rPr lang="en-US" altLang="zh-CN" sz="2537" dirty="0">
                <a:solidFill>
                  <a:srgbClr val="E40000"/>
                </a:solidFill>
                <a:latin typeface="宋体" panose="02010600030101010101" pitchFamily="2" charset="-122"/>
                <a:ea typeface="宋体" panose="02010600030101010101" pitchFamily="2" charset="-122"/>
              </a:rPr>
              <a:t> </a:t>
            </a:r>
            <a:r>
              <a:rPr lang="en-US" altLang="zh-CN" sz="2537" dirty="0" err="1">
                <a:solidFill>
                  <a:srgbClr val="E40000"/>
                </a:solidFill>
                <a:latin typeface="宋体" panose="02010600030101010101" pitchFamily="2" charset="-122"/>
                <a:ea typeface="宋体" panose="02010600030101010101" pitchFamily="2" charset="-122"/>
              </a:rPr>
              <a:t>bootloader</a:t>
            </a:r>
            <a:endParaRPr lang="en-US" altLang="zh-CN" sz="2537" dirty="0">
              <a:solidFill>
                <a:srgbClr val="E40000"/>
              </a:solidFill>
              <a:latin typeface="宋体" panose="02010600030101010101" pitchFamily="2" charset="-122"/>
              <a:ea typeface="宋体" panose="02010600030101010101" pitchFamily="2" charset="-122"/>
            </a:endParaRPr>
          </a:p>
        </p:txBody>
      </p:sp>
      <p:sp>
        <p:nvSpPr>
          <p:cNvPr id="21" name="Rectangle 3"/>
          <p:cNvSpPr txBox="1">
            <a:spLocks noRot="1" noChangeArrowheads="1"/>
          </p:cNvSpPr>
          <p:nvPr/>
        </p:nvSpPr>
        <p:spPr bwMode="auto">
          <a:xfrm>
            <a:off x="2367826" y="1976278"/>
            <a:ext cx="7732510" cy="449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anose="05000000000000000000" pitchFamily="2" charset="2"/>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85000"/>
              <a:buFont typeface="Wingdings" panose="05000000000000000000" pitchFamily="2" charset="2"/>
              <a:buChar char="Ø"/>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95000"/>
              <a:buFont typeface="Wingdings 2" panose="05020102010507070707" pitchFamily="18" charset="2"/>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SzPct val="90000"/>
              <a:buFont typeface="Wingdings" panose="05000000000000000000" pitchFamily="2" charset="2"/>
              <a:buChar char="Ø"/>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Font typeface="Wingdings 2" panose="05020102010507070707" pitchFamily="18"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0066CC"/>
              </a:buClr>
              <a:defRPr/>
            </a:pPr>
            <a:r>
              <a:rPr lang="en-US" altLang="zh-CN" sz="2537" dirty="0">
                <a:solidFill>
                  <a:srgbClr val="000000"/>
                </a:solidFill>
                <a:latin typeface="宋体" panose="02010600030101010101" pitchFamily="2" charset="-122"/>
                <a:ea typeface="宋体" panose="02010600030101010101" pitchFamily="2" charset="-122"/>
              </a:rPr>
              <a:t>Boot loader</a:t>
            </a:r>
            <a:r>
              <a:rPr lang="zh-CN" altLang="en-US" sz="2537" dirty="0">
                <a:solidFill>
                  <a:srgbClr val="000000"/>
                </a:solidFill>
                <a:latin typeface="宋体" panose="02010600030101010101" pitchFamily="2" charset="-122"/>
                <a:ea typeface="宋体" panose="02010600030101010101" pitchFamily="2" charset="-122"/>
              </a:rPr>
              <a:t>的结构</a:t>
            </a:r>
          </a:p>
          <a:p>
            <a:pPr marL="673113" lvl="1" indent="-258890" defTabSz="828446">
              <a:buClr>
                <a:srgbClr val="E40000"/>
              </a:buClr>
              <a:defRPr/>
            </a:pPr>
            <a:r>
              <a:rPr lang="en-US" altLang="zh-CN" sz="2537" dirty="0">
                <a:solidFill>
                  <a:srgbClr val="000000"/>
                </a:solidFill>
                <a:latin typeface="宋体" panose="02010600030101010101" pitchFamily="2" charset="-122"/>
                <a:ea typeface="宋体" panose="02010600030101010101" pitchFamily="2" charset="-122"/>
              </a:rPr>
              <a:t>stage1</a:t>
            </a:r>
            <a:r>
              <a:rPr lang="zh-CN" altLang="en-US" sz="2537" dirty="0">
                <a:solidFill>
                  <a:srgbClr val="000000"/>
                </a:solidFill>
                <a:latin typeface="宋体" panose="02010600030101010101" pitchFamily="2" charset="-122"/>
                <a:ea typeface="宋体" panose="02010600030101010101" pitchFamily="2" charset="-122"/>
              </a:rPr>
              <a:t>（汇编语言实现）</a:t>
            </a:r>
          </a:p>
          <a:p>
            <a:pPr marL="1035558" lvl="2" indent="-207112" defTabSz="828446">
              <a:buClr>
                <a:srgbClr val="0066CC"/>
              </a:buClr>
              <a:buNone/>
              <a:defRPr/>
            </a:pPr>
            <a:endParaRPr lang="zh-CN" altLang="en-US" sz="2174" b="1" dirty="0">
              <a:solidFill>
                <a:srgbClr val="000000"/>
              </a:solidFill>
              <a:latin typeface="Arial"/>
              <a:ea typeface="宋体"/>
            </a:endParaRPr>
          </a:p>
          <a:p>
            <a:pPr marL="1035558" lvl="2" indent="-207112" defTabSz="828446">
              <a:buClr>
                <a:srgbClr val="0066CC"/>
              </a:buClr>
              <a:buNone/>
              <a:defRPr/>
            </a:pPr>
            <a:endParaRPr lang="zh-CN" altLang="en-US" sz="2174" dirty="0">
              <a:solidFill>
                <a:srgbClr val="000000"/>
              </a:solidFill>
              <a:latin typeface="Arial"/>
              <a:ea typeface="宋体"/>
            </a:endParaRPr>
          </a:p>
          <a:p>
            <a:pPr marL="1035558" lvl="2" indent="-207112" defTabSz="828446">
              <a:buClr>
                <a:srgbClr val="0066CC"/>
              </a:buClr>
              <a:buNone/>
              <a:defRPr/>
            </a:pPr>
            <a:endParaRPr lang="zh-CN" altLang="en-US" sz="2174" dirty="0">
              <a:solidFill>
                <a:srgbClr val="000000"/>
              </a:solidFill>
              <a:latin typeface="Arial"/>
              <a:ea typeface="宋体"/>
            </a:endParaRPr>
          </a:p>
          <a:p>
            <a:pPr marL="673113" lvl="1" indent="-258890" defTabSz="828446">
              <a:buClr>
                <a:srgbClr val="E40000"/>
              </a:buClr>
              <a:defRPr/>
            </a:pPr>
            <a:endParaRPr lang="zh-CN" altLang="en-US" sz="2537" b="1" dirty="0">
              <a:solidFill>
                <a:srgbClr val="000000"/>
              </a:solidFill>
              <a:latin typeface="Arial"/>
              <a:ea typeface="宋体"/>
            </a:endParaRPr>
          </a:p>
          <a:p>
            <a:pPr marL="673113" lvl="1" indent="-258890" defTabSz="828446">
              <a:buClr>
                <a:srgbClr val="E40000"/>
              </a:buClr>
              <a:defRPr/>
            </a:pPr>
            <a:r>
              <a:rPr lang="en-US" altLang="zh-CN" sz="2537" dirty="0">
                <a:solidFill>
                  <a:srgbClr val="000000"/>
                </a:solidFill>
                <a:latin typeface="宋体" panose="02010600030101010101" pitchFamily="2" charset="-122"/>
                <a:ea typeface="宋体" panose="02010600030101010101" pitchFamily="2" charset="-122"/>
              </a:rPr>
              <a:t>stage2</a:t>
            </a:r>
            <a:r>
              <a:rPr lang="zh-CN" altLang="en-US" sz="2537" dirty="0">
                <a:solidFill>
                  <a:srgbClr val="000000"/>
                </a:solidFill>
                <a:latin typeface="宋体" panose="02010600030101010101" pitchFamily="2" charset="-122"/>
                <a:ea typeface="宋体" panose="02010600030101010101" pitchFamily="2" charset="-122"/>
              </a:rPr>
              <a:t>（</a:t>
            </a:r>
            <a:r>
              <a:rPr lang="en-US" altLang="zh-CN" sz="2537" dirty="0">
                <a:solidFill>
                  <a:srgbClr val="000000"/>
                </a:solidFill>
                <a:latin typeface="宋体" panose="02010600030101010101" pitchFamily="2" charset="-122"/>
                <a:ea typeface="宋体" panose="02010600030101010101" pitchFamily="2" charset="-122"/>
              </a:rPr>
              <a:t>c</a:t>
            </a:r>
            <a:r>
              <a:rPr lang="zh-CN" altLang="en-US" sz="2537" dirty="0">
                <a:solidFill>
                  <a:srgbClr val="000000"/>
                </a:solidFill>
                <a:latin typeface="宋体" panose="02010600030101010101" pitchFamily="2" charset="-122"/>
                <a:ea typeface="宋体" panose="02010600030101010101" pitchFamily="2" charset="-122"/>
              </a:rPr>
              <a:t>语言实现）</a:t>
            </a:r>
          </a:p>
        </p:txBody>
      </p:sp>
      <p:sp>
        <p:nvSpPr>
          <p:cNvPr id="22" name="Rectangle 4"/>
          <p:cNvSpPr>
            <a:spLocks noChangeArrowheads="1"/>
          </p:cNvSpPr>
          <p:nvPr/>
        </p:nvSpPr>
        <p:spPr bwMode="auto">
          <a:xfrm>
            <a:off x="2356319" y="3052155"/>
            <a:ext cx="1311765" cy="897523"/>
          </a:xfrm>
          <a:prstGeom prst="rect">
            <a:avLst/>
          </a:prstGeom>
          <a:solidFill>
            <a:srgbClr val="E1F4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lang="zh-CN" altLang="en-US" sz="2174" kern="0" dirty="0">
                <a:solidFill>
                  <a:srgbClr val="000000"/>
                </a:solidFill>
                <a:latin typeface="Arial" panose="020B0604020202020204" pitchFamily="34" charset="0"/>
                <a:ea typeface="宋体" panose="02010600030101010101" pitchFamily="2" charset="-122"/>
              </a:rPr>
              <a:t>硬件设备</a:t>
            </a:r>
          </a:p>
          <a:p>
            <a:pPr algn="ctr" defTabSz="828446" fontAlgn="base">
              <a:spcBef>
                <a:spcPct val="0"/>
              </a:spcBef>
              <a:spcAft>
                <a:spcPct val="0"/>
              </a:spcAft>
              <a:defRPr/>
            </a:pPr>
            <a:r>
              <a:rPr lang="zh-CN" altLang="en-US" sz="2174" kern="0" dirty="0">
                <a:solidFill>
                  <a:srgbClr val="000000"/>
                </a:solidFill>
                <a:latin typeface="Arial" panose="020B0604020202020204" pitchFamily="34" charset="0"/>
                <a:ea typeface="宋体" panose="02010600030101010101" pitchFamily="2" charset="-122"/>
              </a:rPr>
              <a:t>初始化</a:t>
            </a:r>
          </a:p>
        </p:txBody>
      </p:sp>
      <p:sp>
        <p:nvSpPr>
          <p:cNvPr id="23" name="Line 6"/>
          <p:cNvSpPr>
            <a:spLocks noChangeShapeType="1"/>
          </p:cNvSpPr>
          <p:nvPr/>
        </p:nvSpPr>
        <p:spPr bwMode="auto">
          <a:xfrm>
            <a:off x="3668084" y="3535437"/>
            <a:ext cx="483282"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fontAlgn="base">
              <a:spcBef>
                <a:spcPct val="0"/>
              </a:spcBef>
              <a:spcAft>
                <a:spcPct val="0"/>
              </a:spcAft>
              <a:defRPr/>
            </a:pPr>
            <a:endParaRPr lang="zh-CN" altLang="en-US" sz="1631" kern="0">
              <a:solidFill>
                <a:srgbClr val="000000"/>
              </a:solidFill>
              <a:latin typeface="Arial" panose="020B0604020202020204" pitchFamily="34" charset="0"/>
              <a:ea typeface="宋体" panose="02010600030101010101" pitchFamily="2" charset="-122"/>
            </a:endParaRPr>
          </a:p>
        </p:txBody>
      </p:sp>
      <p:sp>
        <p:nvSpPr>
          <p:cNvPr id="24" name="Rectangle 7"/>
          <p:cNvSpPr>
            <a:spLocks noChangeArrowheads="1"/>
          </p:cNvSpPr>
          <p:nvPr/>
        </p:nvSpPr>
        <p:spPr bwMode="auto">
          <a:xfrm>
            <a:off x="4162872" y="3080922"/>
            <a:ext cx="2761611" cy="897523"/>
          </a:xfrm>
          <a:prstGeom prst="rect">
            <a:avLst/>
          </a:prstGeom>
          <a:solidFill>
            <a:srgbClr val="E1F4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lang="zh-CN" altLang="en-US" sz="2174" kern="0" dirty="0">
                <a:solidFill>
                  <a:srgbClr val="000000"/>
                </a:solidFill>
                <a:latin typeface="宋体" panose="02010600030101010101" pitchFamily="2" charset="-122"/>
                <a:ea typeface="宋体" panose="02010600030101010101" pitchFamily="2" charset="-122"/>
              </a:rPr>
              <a:t>准备</a:t>
            </a:r>
            <a:r>
              <a:rPr lang="en-US" altLang="zh-CN" sz="2174" kern="0" dirty="0">
                <a:solidFill>
                  <a:srgbClr val="000000"/>
                </a:solidFill>
                <a:latin typeface="宋体" panose="02010600030101010101" pitchFamily="2" charset="-122"/>
                <a:ea typeface="宋体" panose="02010600030101010101" pitchFamily="2" charset="-122"/>
              </a:rPr>
              <a:t>RAM</a:t>
            </a:r>
            <a:r>
              <a:rPr lang="zh-CN" altLang="en-US" sz="2174" kern="0" dirty="0">
                <a:solidFill>
                  <a:srgbClr val="000000"/>
                </a:solidFill>
                <a:latin typeface="宋体" panose="02010600030101010101" pitchFamily="2" charset="-122"/>
                <a:ea typeface="宋体" panose="02010600030101010101" pitchFamily="2" charset="-122"/>
              </a:rPr>
              <a:t>，将</a:t>
            </a:r>
            <a:r>
              <a:rPr lang="en-US" altLang="zh-CN" sz="2174" kern="0" dirty="0">
                <a:solidFill>
                  <a:srgbClr val="000000"/>
                </a:solidFill>
                <a:latin typeface="宋体" panose="02010600030101010101" pitchFamily="2" charset="-122"/>
                <a:ea typeface="宋体" panose="02010600030101010101" pitchFamily="2" charset="-122"/>
              </a:rPr>
              <a:t>stage2</a:t>
            </a:r>
          </a:p>
          <a:p>
            <a:pPr algn="ctr" defTabSz="828446" fontAlgn="base">
              <a:spcBef>
                <a:spcPct val="0"/>
              </a:spcBef>
              <a:spcAft>
                <a:spcPct val="0"/>
              </a:spcAft>
              <a:defRPr/>
            </a:pPr>
            <a:r>
              <a:rPr lang="zh-CN" altLang="en-US" sz="2174" kern="0" dirty="0">
                <a:solidFill>
                  <a:srgbClr val="000000"/>
                </a:solidFill>
                <a:latin typeface="宋体" panose="02010600030101010101" pitchFamily="2" charset="-122"/>
                <a:ea typeface="宋体" panose="02010600030101010101" pitchFamily="2" charset="-122"/>
              </a:rPr>
              <a:t>部分拷贝到</a:t>
            </a:r>
            <a:r>
              <a:rPr lang="en-US" altLang="zh-CN" sz="2174" kern="0" dirty="0">
                <a:solidFill>
                  <a:srgbClr val="000000"/>
                </a:solidFill>
                <a:latin typeface="宋体" panose="02010600030101010101" pitchFamily="2" charset="-122"/>
                <a:ea typeface="宋体" panose="02010600030101010101" pitchFamily="2" charset="-122"/>
              </a:rPr>
              <a:t>RAM</a:t>
            </a:r>
            <a:r>
              <a:rPr lang="zh-CN" altLang="en-US" sz="2174" kern="0" dirty="0">
                <a:solidFill>
                  <a:srgbClr val="000000"/>
                </a:solidFill>
                <a:latin typeface="宋体" panose="02010600030101010101" pitchFamily="2" charset="-122"/>
                <a:ea typeface="宋体" panose="02010600030101010101" pitchFamily="2" charset="-122"/>
              </a:rPr>
              <a:t>中</a:t>
            </a:r>
          </a:p>
        </p:txBody>
      </p:sp>
      <p:sp>
        <p:nvSpPr>
          <p:cNvPr id="25" name="Rectangle 8"/>
          <p:cNvSpPr>
            <a:spLocks noChangeArrowheads="1"/>
          </p:cNvSpPr>
          <p:nvPr/>
        </p:nvSpPr>
        <p:spPr bwMode="auto">
          <a:xfrm>
            <a:off x="7583243" y="3080922"/>
            <a:ext cx="2298466" cy="897523"/>
          </a:xfrm>
          <a:prstGeom prst="rect">
            <a:avLst/>
          </a:prstGeom>
          <a:solidFill>
            <a:srgbClr val="E1F4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lang="zh-CN" altLang="en-US" sz="2174" kern="0" dirty="0">
                <a:solidFill>
                  <a:srgbClr val="000000"/>
                </a:solidFill>
                <a:latin typeface="宋体" panose="02010600030101010101" pitchFamily="2" charset="-122"/>
                <a:ea typeface="宋体" panose="02010600030101010101" pitchFamily="2" charset="-122"/>
              </a:rPr>
              <a:t>设置堆栈，跳转到</a:t>
            </a:r>
          </a:p>
          <a:p>
            <a:pPr algn="ctr" defTabSz="828446" fontAlgn="base">
              <a:spcBef>
                <a:spcPct val="0"/>
              </a:spcBef>
              <a:spcAft>
                <a:spcPct val="0"/>
              </a:spcAft>
              <a:defRPr/>
            </a:pPr>
            <a:r>
              <a:rPr lang="en-US" altLang="zh-CN" sz="2174" kern="0" dirty="0">
                <a:solidFill>
                  <a:srgbClr val="000000"/>
                </a:solidFill>
                <a:latin typeface="宋体" panose="02010600030101010101" pitchFamily="2" charset="-122"/>
                <a:ea typeface="宋体" panose="02010600030101010101" pitchFamily="2" charset="-122"/>
              </a:rPr>
              <a:t>stage2</a:t>
            </a:r>
            <a:r>
              <a:rPr lang="zh-CN" altLang="en-US" sz="2174" kern="0" dirty="0">
                <a:solidFill>
                  <a:srgbClr val="000000"/>
                </a:solidFill>
                <a:latin typeface="宋体" panose="02010600030101010101" pitchFamily="2" charset="-122"/>
                <a:ea typeface="宋体" panose="02010600030101010101" pitchFamily="2" charset="-122"/>
              </a:rPr>
              <a:t>的入口点</a:t>
            </a:r>
          </a:p>
        </p:txBody>
      </p:sp>
      <p:sp>
        <p:nvSpPr>
          <p:cNvPr id="26" name="Line 9"/>
          <p:cNvSpPr>
            <a:spLocks noChangeShapeType="1"/>
          </p:cNvSpPr>
          <p:nvPr/>
        </p:nvSpPr>
        <p:spPr bwMode="auto">
          <a:xfrm>
            <a:off x="6912977" y="3535437"/>
            <a:ext cx="621362"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fontAlgn="base">
              <a:spcBef>
                <a:spcPct val="0"/>
              </a:spcBef>
              <a:spcAft>
                <a:spcPct val="0"/>
              </a:spcAft>
              <a:defRPr/>
            </a:pPr>
            <a:endParaRPr lang="zh-CN" altLang="en-US" sz="1631" kern="0">
              <a:solidFill>
                <a:srgbClr val="000000"/>
              </a:solidFill>
              <a:latin typeface="Arial" panose="020B0604020202020204" pitchFamily="34" charset="0"/>
              <a:ea typeface="宋体" panose="02010600030101010101" pitchFamily="2" charset="-122"/>
            </a:endParaRPr>
          </a:p>
        </p:txBody>
      </p:sp>
      <p:sp>
        <p:nvSpPr>
          <p:cNvPr id="27" name="Rectangle 10"/>
          <p:cNvSpPr>
            <a:spLocks noChangeArrowheads="1"/>
          </p:cNvSpPr>
          <p:nvPr/>
        </p:nvSpPr>
        <p:spPr bwMode="auto">
          <a:xfrm>
            <a:off x="2091664" y="5428291"/>
            <a:ext cx="1311765" cy="897523"/>
          </a:xfrm>
          <a:prstGeom prst="rect">
            <a:avLst/>
          </a:prstGeom>
          <a:solidFill>
            <a:srgbClr val="E1F4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lang="zh-CN" altLang="en-US" sz="2174" kern="0" dirty="0">
                <a:solidFill>
                  <a:srgbClr val="000000"/>
                </a:solidFill>
                <a:latin typeface="Arial" panose="020B0604020202020204" pitchFamily="34" charset="0"/>
                <a:ea typeface="宋体" panose="02010600030101010101" pitchFamily="2" charset="-122"/>
              </a:rPr>
              <a:t>硬件设备</a:t>
            </a:r>
          </a:p>
          <a:p>
            <a:pPr algn="ctr" defTabSz="828446" fontAlgn="base">
              <a:spcBef>
                <a:spcPct val="0"/>
              </a:spcBef>
              <a:spcAft>
                <a:spcPct val="0"/>
              </a:spcAft>
              <a:defRPr/>
            </a:pPr>
            <a:r>
              <a:rPr lang="zh-CN" altLang="en-US" sz="2174" kern="0" dirty="0">
                <a:solidFill>
                  <a:srgbClr val="000000"/>
                </a:solidFill>
                <a:latin typeface="Arial" panose="020B0604020202020204" pitchFamily="34" charset="0"/>
                <a:ea typeface="宋体" panose="02010600030101010101" pitchFamily="2" charset="-122"/>
              </a:rPr>
              <a:t>初始化</a:t>
            </a:r>
          </a:p>
        </p:txBody>
      </p:sp>
      <p:sp>
        <p:nvSpPr>
          <p:cNvPr id="28" name="Rectangle 11"/>
          <p:cNvSpPr>
            <a:spLocks noChangeArrowheads="1"/>
          </p:cNvSpPr>
          <p:nvPr/>
        </p:nvSpPr>
        <p:spPr bwMode="auto">
          <a:xfrm>
            <a:off x="3817671" y="5428291"/>
            <a:ext cx="1311765" cy="897523"/>
          </a:xfrm>
          <a:prstGeom prst="rect">
            <a:avLst/>
          </a:prstGeom>
          <a:solidFill>
            <a:srgbClr val="E1F4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lang="zh-CN" altLang="en-US" sz="2174" kern="0" dirty="0">
                <a:solidFill>
                  <a:srgbClr val="000000"/>
                </a:solidFill>
                <a:latin typeface="Arial" panose="020B0604020202020204" pitchFamily="34" charset="0"/>
                <a:ea typeface="宋体" panose="02010600030101010101" pitchFamily="2" charset="-122"/>
              </a:rPr>
              <a:t>监测系统</a:t>
            </a:r>
          </a:p>
          <a:p>
            <a:pPr algn="ctr" defTabSz="828446" fontAlgn="base">
              <a:spcBef>
                <a:spcPct val="0"/>
              </a:spcBef>
              <a:spcAft>
                <a:spcPct val="0"/>
              </a:spcAft>
              <a:defRPr/>
            </a:pPr>
            <a:r>
              <a:rPr lang="zh-CN" altLang="en-US" sz="2174" kern="0" dirty="0">
                <a:solidFill>
                  <a:srgbClr val="000000"/>
                </a:solidFill>
                <a:latin typeface="Arial" panose="020B0604020202020204" pitchFamily="34" charset="0"/>
                <a:ea typeface="宋体" panose="02010600030101010101" pitchFamily="2" charset="-122"/>
              </a:rPr>
              <a:t>内存映射</a:t>
            </a:r>
          </a:p>
        </p:txBody>
      </p:sp>
      <p:sp>
        <p:nvSpPr>
          <p:cNvPr id="29" name="Rectangle 12"/>
          <p:cNvSpPr>
            <a:spLocks noChangeArrowheads="1"/>
          </p:cNvSpPr>
          <p:nvPr/>
        </p:nvSpPr>
        <p:spPr bwMode="auto">
          <a:xfrm>
            <a:off x="5543678" y="5152130"/>
            <a:ext cx="2485450" cy="1311765"/>
          </a:xfrm>
          <a:prstGeom prst="rect">
            <a:avLst/>
          </a:prstGeom>
          <a:solidFill>
            <a:srgbClr val="E1F4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lang="zh-CN" altLang="en-US" sz="2174" kern="0" dirty="0">
                <a:solidFill>
                  <a:srgbClr val="000000"/>
                </a:solidFill>
                <a:latin typeface="宋体" panose="02010600030101010101" pitchFamily="2" charset="-122"/>
                <a:ea typeface="宋体" panose="02010600030101010101" pitchFamily="2" charset="-122"/>
              </a:rPr>
              <a:t>将</a:t>
            </a:r>
            <a:r>
              <a:rPr lang="en-US" altLang="zh-CN" sz="2174" kern="0" dirty="0">
                <a:solidFill>
                  <a:srgbClr val="000000"/>
                </a:solidFill>
                <a:latin typeface="宋体" panose="02010600030101010101" pitchFamily="2" charset="-122"/>
                <a:ea typeface="宋体" panose="02010600030101010101" pitchFamily="2" charset="-122"/>
              </a:rPr>
              <a:t>kernel</a:t>
            </a:r>
            <a:r>
              <a:rPr lang="zh-CN" altLang="en-US" sz="2174" kern="0" dirty="0">
                <a:solidFill>
                  <a:srgbClr val="000000"/>
                </a:solidFill>
                <a:latin typeface="宋体" panose="02010600030101010101" pitchFamily="2" charset="-122"/>
                <a:ea typeface="宋体" panose="02010600030101010101" pitchFamily="2" charset="-122"/>
              </a:rPr>
              <a:t>映像和根</a:t>
            </a:r>
          </a:p>
          <a:p>
            <a:pPr algn="ctr" defTabSz="828446" fontAlgn="base">
              <a:spcBef>
                <a:spcPct val="0"/>
              </a:spcBef>
              <a:spcAft>
                <a:spcPct val="0"/>
              </a:spcAft>
              <a:defRPr/>
            </a:pPr>
            <a:r>
              <a:rPr lang="zh-CN" altLang="en-US" sz="2174" kern="0" dirty="0">
                <a:solidFill>
                  <a:srgbClr val="000000"/>
                </a:solidFill>
                <a:latin typeface="宋体" panose="02010600030101010101" pitchFamily="2" charset="-122"/>
                <a:ea typeface="宋体" panose="02010600030101010101" pitchFamily="2" charset="-122"/>
              </a:rPr>
              <a:t>文件系统加载到</a:t>
            </a:r>
          </a:p>
          <a:p>
            <a:pPr algn="ctr" defTabSz="828446" fontAlgn="base">
              <a:spcBef>
                <a:spcPct val="0"/>
              </a:spcBef>
              <a:spcAft>
                <a:spcPct val="0"/>
              </a:spcAft>
              <a:defRPr/>
            </a:pPr>
            <a:r>
              <a:rPr lang="en-US" altLang="zh-CN" sz="2174" kern="0" dirty="0">
                <a:solidFill>
                  <a:srgbClr val="000000"/>
                </a:solidFill>
                <a:latin typeface="宋体" panose="02010600030101010101" pitchFamily="2" charset="-122"/>
                <a:ea typeface="宋体" panose="02010600030101010101" pitchFamily="2" charset="-122"/>
              </a:rPr>
              <a:t>RAM</a:t>
            </a:r>
            <a:r>
              <a:rPr lang="zh-CN" altLang="en-US" sz="2174" kern="0" dirty="0">
                <a:solidFill>
                  <a:srgbClr val="000000"/>
                </a:solidFill>
                <a:latin typeface="宋体" panose="02010600030101010101" pitchFamily="2" charset="-122"/>
                <a:ea typeface="宋体" panose="02010600030101010101" pitchFamily="2" charset="-122"/>
              </a:rPr>
              <a:t>中</a:t>
            </a:r>
          </a:p>
        </p:txBody>
      </p:sp>
      <p:sp>
        <p:nvSpPr>
          <p:cNvPr id="30" name="Rectangle 13"/>
          <p:cNvSpPr>
            <a:spLocks noChangeArrowheads="1"/>
          </p:cNvSpPr>
          <p:nvPr/>
        </p:nvSpPr>
        <p:spPr bwMode="auto">
          <a:xfrm>
            <a:off x="8443369" y="5445551"/>
            <a:ext cx="1449846" cy="897523"/>
          </a:xfrm>
          <a:prstGeom prst="rect">
            <a:avLst/>
          </a:prstGeom>
          <a:solidFill>
            <a:srgbClr val="E1F4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828446" fontAlgn="base">
              <a:spcBef>
                <a:spcPct val="0"/>
              </a:spcBef>
              <a:spcAft>
                <a:spcPct val="0"/>
              </a:spcAft>
              <a:defRPr/>
            </a:pPr>
            <a:r>
              <a:rPr lang="zh-CN" altLang="en-US" sz="2174" kern="0" dirty="0">
                <a:solidFill>
                  <a:srgbClr val="000000"/>
                </a:solidFill>
                <a:latin typeface="Arial" panose="020B0604020202020204" pitchFamily="34" charset="0"/>
                <a:ea typeface="宋体" panose="02010600030101010101" pitchFamily="2" charset="-122"/>
              </a:rPr>
              <a:t>设置启动参</a:t>
            </a:r>
          </a:p>
          <a:p>
            <a:pPr algn="ctr" defTabSz="828446" fontAlgn="base">
              <a:spcBef>
                <a:spcPct val="0"/>
              </a:spcBef>
              <a:spcAft>
                <a:spcPct val="0"/>
              </a:spcAft>
              <a:defRPr/>
            </a:pPr>
            <a:r>
              <a:rPr lang="zh-CN" altLang="en-US" sz="2174" kern="0" dirty="0">
                <a:solidFill>
                  <a:srgbClr val="000000"/>
                </a:solidFill>
                <a:latin typeface="Arial" panose="020B0604020202020204" pitchFamily="34" charset="0"/>
                <a:ea typeface="宋体" panose="02010600030101010101" pitchFamily="2" charset="-122"/>
              </a:rPr>
              <a:t>数进入内核</a:t>
            </a:r>
          </a:p>
        </p:txBody>
      </p:sp>
      <p:sp>
        <p:nvSpPr>
          <p:cNvPr id="31" name="Line 14"/>
          <p:cNvSpPr>
            <a:spLocks noChangeShapeType="1"/>
          </p:cNvSpPr>
          <p:nvPr/>
        </p:nvSpPr>
        <p:spPr bwMode="auto">
          <a:xfrm>
            <a:off x="3403429" y="5911573"/>
            <a:ext cx="414242"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fontAlgn="base">
              <a:spcBef>
                <a:spcPct val="0"/>
              </a:spcBef>
              <a:spcAft>
                <a:spcPct val="0"/>
              </a:spcAft>
              <a:defRPr/>
            </a:pPr>
            <a:endParaRPr lang="zh-CN" altLang="en-US" sz="1631" kern="0">
              <a:solidFill>
                <a:srgbClr val="000000"/>
              </a:solidFill>
              <a:latin typeface="Arial" panose="020B0604020202020204" pitchFamily="34" charset="0"/>
              <a:ea typeface="宋体" panose="02010600030101010101" pitchFamily="2" charset="-122"/>
            </a:endParaRPr>
          </a:p>
        </p:txBody>
      </p:sp>
      <p:sp>
        <p:nvSpPr>
          <p:cNvPr id="32" name="Line 15"/>
          <p:cNvSpPr>
            <a:spLocks noChangeShapeType="1"/>
          </p:cNvSpPr>
          <p:nvPr/>
        </p:nvSpPr>
        <p:spPr bwMode="auto">
          <a:xfrm>
            <a:off x="5129436" y="5911573"/>
            <a:ext cx="414242"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fontAlgn="base">
              <a:spcBef>
                <a:spcPct val="0"/>
              </a:spcBef>
              <a:spcAft>
                <a:spcPct val="0"/>
              </a:spcAft>
              <a:defRPr/>
            </a:pPr>
            <a:endParaRPr lang="zh-CN" altLang="en-US" sz="1631" kern="0">
              <a:solidFill>
                <a:srgbClr val="000000"/>
              </a:solidFill>
              <a:latin typeface="Arial" panose="020B0604020202020204" pitchFamily="34" charset="0"/>
              <a:ea typeface="宋体" panose="02010600030101010101" pitchFamily="2" charset="-122"/>
            </a:endParaRPr>
          </a:p>
        </p:txBody>
      </p:sp>
      <p:sp>
        <p:nvSpPr>
          <p:cNvPr id="33" name="Line 16"/>
          <p:cNvSpPr>
            <a:spLocks noChangeShapeType="1"/>
          </p:cNvSpPr>
          <p:nvPr/>
        </p:nvSpPr>
        <p:spPr bwMode="auto">
          <a:xfrm>
            <a:off x="8029127" y="5911573"/>
            <a:ext cx="414242"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828446" fontAlgn="base">
              <a:spcBef>
                <a:spcPct val="0"/>
              </a:spcBef>
              <a:spcAft>
                <a:spcPct val="0"/>
              </a:spcAft>
              <a:defRPr/>
            </a:pPr>
            <a:endParaRPr lang="zh-CN" altLang="en-US" sz="1631" ker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8616877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273</a:t>
            </a:fld>
            <a:endParaRPr lang="zh-CN" altLang="en-US">
              <a:solidFill>
                <a:prstClr val="white"/>
              </a:solidFill>
              <a:cs typeface="Garamond"/>
            </a:endParaRPr>
          </a:p>
        </p:txBody>
      </p:sp>
      <p:sp>
        <p:nvSpPr>
          <p:cNvPr id="8" name="Rectangle 2"/>
          <p:cNvSpPr txBox="1">
            <a:spLocks noRot="1" noChangeArrowheads="1"/>
          </p:cNvSpPr>
          <p:nvPr/>
        </p:nvSpPr>
        <p:spPr bwMode="auto">
          <a:xfrm>
            <a:off x="1401262" y="1288752"/>
            <a:ext cx="5908696" cy="81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defTabSz="828446">
              <a:defRPr/>
            </a:pPr>
            <a:r>
              <a:rPr lang="zh-CN" altLang="en-US" sz="2537" dirty="0">
                <a:solidFill>
                  <a:srgbClr val="FF0000"/>
                </a:solidFill>
                <a:latin typeface="Arial"/>
                <a:ea typeface="宋体"/>
              </a:rPr>
              <a:t>嵌入式系统的存储</a:t>
            </a:r>
          </a:p>
        </p:txBody>
      </p:sp>
      <p:sp>
        <p:nvSpPr>
          <p:cNvPr id="9" name="Rectangle 3"/>
          <p:cNvSpPr txBox="1">
            <a:spLocks noRot="1" noChangeArrowheads="1"/>
          </p:cNvSpPr>
          <p:nvPr/>
        </p:nvSpPr>
        <p:spPr bwMode="auto">
          <a:xfrm>
            <a:off x="1401262" y="1947511"/>
            <a:ext cx="9182356" cy="407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CC0066"/>
              </a:buClr>
              <a:buNone/>
              <a:defRPr/>
            </a:pPr>
            <a:r>
              <a:rPr lang="en-US" altLang="zh-CN" sz="2537" dirty="0">
                <a:solidFill>
                  <a:srgbClr val="0033CC"/>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在嵌入式系统中使用</a:t>
            </a:r>
            <a:r>
              <a:rPr lang="en-US" altLang="zh-CN" sz="2537" dirty="0">
                <a:solidFill>
                  <a:prstClr val="black"/>
                </a:solidFill>
                <a:latin typeface="宋体" panose="02010600030101010101" pitchFamily="2" charset="-122"/>
                <a:ea typeface="宋体" panose="02010600030101010101" pitchFamily="2" charset="-122"/>
              </a:rPr>
              <a:t>Flash</a:t>
            </a:r>
            <a:r>
              <a:rPr lang="zh-CN" altLang="en-US" sz="2537" dirty="0">
                <a:solidFill>
                  <a:prstClr val="black"/>
                </a:solidFill>
                <a:latin typeface="宋体" panose="02010600030101010101" pitchFamily="2" charset="-122"/>
                <a:ea typeface="宋体" panose="02010600030101010101" pitchFamily="2" charset="-122"/>
              </a:rPr>
              <a:t>存储器</a:t>
            </a:r>
            <a:endParaRPr lang="en-US" altLang="zh-CN" sz="2537" dirty="0">
              <a:solidFill>
                <a:prstClr val="black"/>
              </a:solidFill>
              <a:latin typeface="宋体" panose="02010600030101010101" pitchFamily="2" charset="-122"/>
              <a:ea typeface="宋体" panose="02010600030101010101" pitchFamily="2" charset="-122"/>
            </a:endParaRPr>
          </a:p>
          <a:p>
            <a:pPr marL="310667" indent="-310667" defTabSz="828446">
              <a:buClr>
                <a:srgbClr val="CC0066"/>
              </a:buClr>
              <a:buNone/>
              <a:defRPr/>
            </a:pPr>
            <a:r>
              <a:rPr lang="zh-CN" altLang="en-US" sz="2537" dirty="0">
                <a:solidFill>
                  <a:srgbClr val="FF0000"/>
                </a:solidFill>
                <a:latin typeface="宋体" panose="02010600030101010101" pitchFamily="2" charset="-122"/>
                <a:ea typeface="宋体" panose="02010600030101010101" pitchFamily="2" charset="-122"/>
              </a:rPr>
              <a:t>文件系统类型</a:t>
            </a:r>
            <a:r>
              <a:rPr lang="en-US" altLang="zh-CN" sz="2537" dirty="0">
                <a:solidFill>
                  <a:srgbClr val="FF0000"/>
                </a:solidFill>
                <a:latin typeface="宋体" panose="02010600030101010101" pitchFamily="2" charset="-122"/>
                <a:ea typeface="宋体" panose="02010600030101010101" pitchFamily="2" charset="-122"/>
              </a:rPr>
              <a:t>:</a:t>
            </a:r>
          </a:p>
          <a:p>
            <a:pPr marL="310667" indent="-310667" defTabSz="828446">
              <a:buClr>
                <a:srgbClr val="CC0066"/>
              </a:buClr>
              <a:buNone/>
              <a:defRPr/>
            </a:pPr>
            <a:r>
              <a:rPr lang="en-US" altLang="zh-CN" sz="2537" dirty="0">
                <a:solidFill>
                  <a:srgbClr val="FF0000"/>
                </a:solidFill>
                <a:latin typeface="宋体" panose="02010600030101010101" pitchFamily="2" charset="-122"/>
                <a:ea typeface="宋体" panose="02010600030101010101" pitchFamily="2" charset="-122"/>
              </a:rPr>
              <a:t>ext2</a:t>
            </a:r>
            <a:r>
              <a:rPr lang="en-US" altLang="zh-CN" sz="2537" dirty="0">
                <a:solidFill>
                  <a:prstClr val="black"/>
                </a:solidFill>
                <a:latin typeface="宋体" panose="02010600030101010101" pitchFamily="2" charset="-122"/>
                <a:ea typeface="宋体" panose="02010600030101010101" pitchFamily="2" charset="-122"/>
              </a:rPr>
              <a:t>:</a:t>
            </a:r>
            <a:r>
              <a:rPr lang="zh-CN" altLang="en-US" sz="2537" dirty="0">
                <a:solidFill>
                  <a:prstClr val="black"/>
                </a:solidFill>
                <a:latin typeface="宋体" panose="02010600030101010101" pitchFamily="2" charset="-122"/>
                <a:ea typeface="宋体" panose="02010600030101010101" pitchFamily="2" charset="-122"/>
              </a:rPr>
              <a:t>专用于</a:t>
            </a:r>
            <a:r>
              <a:rPr lang="en-US" altLang="zh-CN" sz="2537" dirty="0">
                <a:solidFill>
                  <a:prstClr val="black"/>
                </a:solidFill>
                <a:latin typeface="宋体" panose="02010600030101010101" pitchFamily="2" charset="-122"/>
                <a:ea typeface="宋体" panose="02010600030101010101" pitchFamily="2" charset="-122"/>
              </a:rPr>
              <a:t>Linux,</a:t>
            </a:r>
            <a:r>
              <a:rPr lang="zh-CN" altLang="en-US" sz="2537" dirty="0">
                <a:solidFill>
                  <a:prstClr val="black"/>
                </a:solidFill>
                <a:latin typeface="宋体" panose="02010600030101010101" pitchFamily="2" charset="-122"/>
                <a:ea typeface="宋体" panose="02010600030101010101" pitchFamily="2" charset="-122"/>
              </a:rPr>
              <a:t>引导块、超级块、</a:t>
            </a:r>
            <a:r>
              <a:rPr lang="en-US" altLang="zh-CN" sz="2537" dirty="0" err="1">
                <a:solidFill>
                  <a:prstClr val="black"/>
                </a:solidFill>
                <a:latin typeface="宋体" panose="02010600030101010101" pitchFamily="2" charset="-122"/>
                <a:ea typeface="宋体" panose="02010600030101010101" pitchFamily="2" charset="-122"/>
              </a:rPr>
              <a:t>inode</a:t>
            </a:r>
            <a:r>
              <a:rPr lang="zh-CN" altLang="en-US" sz="2537" dirty="0">
                <a:solidFill>
                  <a:prstClr val="black"/>
                </a:solidFill>
                <a:latin typeface="宋体" panose="02010600030101010101" pitchFamily="2" charset="-122"/>
                <a:ea typeface="宋体" panose="02010600030101010101" pitchFamily="2" charset="-122"/>
              </a:rPr>
              <a:t>、数据区。</a:t>
            </a:r>
          </a:p>
          <a:p>
            <a:pPr marL="310667" indent="-310667" defTabSz="828446">
              <a:buClr>
                <a:srgbClr val="CC0066"/>
              </a:buClr>
              <a:buNone/>
              <a:defRPr/>
            </a:pPr>
            <a:r>
              <a:rPr lang="en-US" altLang="zh-CN" sz="2537" dirty="0" err="1">
                <a:solidFill>
                  <a:srgbClr val="FF0000"/>
                </a:solidFill>
                <a:latin typeface="宋体" panose="02010600030101010101" pitchFamily="2" charset="-122"/>
                <a:ea typeface="宋体" panose="02010600030101010101" pitchFamily="2" charset="-122"/>
              </a:rPr>
              <a:t>cramfs</a:t>
            </a:r>
            <a:r>
              <a:rPr lang="en-US" altLang="zh-CN" sz="2537" dirty="0">
                <a:solidFill>
                  <a:prstClr val="black"/>
                </a:solidFill>
                <a:latin typeface="宋体" panose="02010600030101010101" pitchFamily="2" charset="-122"/>
                <a:ea typeface="宋体" panose="02010600030101010101" pitchFamily="2" charset="-122"/>
              </a:rPr>
              <a:t>:</a:t>
            </a:r>
            <a:r>
              <a:rPr lang="zh-CN" altLang="en-US" sz="2537" dirty="0">
                <a:solidFill>
                  <a:prstClr val="black"/>
                </a:solidFill>
                <a:latin typeface="宋体" panose="02010600030101010101" pitchFamily="2" charset="-122"/>
                <a:ea typeface="宋体" panose="02010600030101010101" pitchFamily="2" charset="-122"/>
              </a:rPr>
              <a:t>压缩式文件系统。</a:t>
            </a:r>
            <a:r>
              <a:rPr lang="zh-CN" altLang="en-US" sz="2537" dirty="0">
                <a:solidFill>
                  <a:srgbClr val="FF0000"/>
                </a:solidFill>
                <a:latin typeface="宋体" panose="02010600030101010101" pitchFamily="2" charset="-122"/>
                <a:ea typeface="宋体" panose="02010600030101010101" pitchFamily="2" charset="-122"/>
              </a:rPr>
              <a:t>缺点</a:t>
            </a:r>
            <a:r>
              <a:rPr lang="zh-CN" altLang="en-US" sz="2537" dirty="0">
                <a:solidFill>
                  <a:prstClr val="black"/>
                </a:solidFill>
                <a:latin typeface="宋体" panose="02010600030101010101" pitchFamily="2" charset="-122"/>
                <a:ea typeface="宋体" panose="02010600030101010101" pitchFamily="2" charset="-122"/>
              </a:rPr>
              <a:t>：延迟、写操作难。</a:t>
            </a:r>
          </a:p>
          <a:p>
            <a:pPr marL="310667" indent="-310667" defTabSz="828446">
              <a:buClr>
                <a:srgbClr val="CC0066"/>
              </a:buClr>
              <a:buNone/>
              <a:defRPr/>
            </a:pPr>
            <a:r>
              <a:rPr lang="en-US" altLang="zh-CN" sz="2537" dirty="0" err="1">
                <a:solidFill>
                  <a:srgbClr val="FF0000"/>
                </a:solidFill>
                <a:latin typeface="宋体" panose="02010600030101010101" pitchFamily="2" charset="-122"/>
                <a:ea typeface="宋体" panose="02010600030101010101" pitchFamily="2" charset="-122"/>
              </a:rPr>
              <a:t>romfs</a:t>
            </a:r>
            <a:r>
              <a:rPr lang="en-US" altLang="zh-CN" sz="2537" dirty="0">
                <a:solidFill>
                  <a:prstClr val="black"/>
                </a:solidFill>
                <a:latin typeface="宋体" panose="02010600030101010101" pitchFamily="2" charset="-122"/>
                <a:ea typeface="宋体" panose="02010600030101010101" pitchFamily="2" charset="-122"/>
              </a:rPr>
              <a:t>:</a:t>
            </a:r>
            <a:r>
              <a:rPr lang="zh-CN" altLang="en-US" sz="2537" dirty="0">
                <a:solidFill>
                  <a:prstClr val="black"/>
                </a:solidFill>
                <a:latin typeface="宋体" panose="02010600030101010101" pitchFamily="2" charset="-122"/>
                <a:ea typeface="宋体" panose="02010600030101010101" pitchFamily="2" charset="-122"/>
              </a:rPr>
              <a:t>只读文件系统      </a:t>
            </a:r>
          </a:p>
        </p:txBody>
      </p:sp>
    </p:spTree>
    <p:extLst>
      <p:ext uri="{BB962C8B-B14F-4D97-AF65-F5344CB8AC3E}">
        <p14:creationId xmlns:p14="http://schemas.microsoft.com/office/powerpoint/2010/main" val="36498099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274</a:t>
            </a:fld>
            <a:endParaRPr lang="zh-CN" altLang="en-US">
              <a:solidFill>
                <a:prstClr val="white"/>
              </a:solidFill>
              <a:cs typeface="Garamond"/>
            </a:endParaRPr>
          </a:p>
        </p:txBody>
      </p:sp>
      <p:sp>
        <p:nvSpPr>
          <p:cNvPr id="7" name="Rectangle 2"/>
          <p:cNvSpPr txBox="1">
            <a:spLocks noRot="1" noChangeArrowheads="1"/>
          </p:cNvSpPr>
          <p:nvPr/>
        </p:nvSpPr>
        <p:spPr bwMode="auto">
          <a:xfrm>
            <a:off x="2574947" y="1841074"/>
            <a:ext cx="7738263" cy="3521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CC0066"/>
              </a:buClr>
              <a:defRPr/>
            </a:pPr>
            <a:r>
              <a:rPr lang="zh-CN" altLang="en-US" sz="2537" dirty="0">
                <a:solidFill>
                  <a:prstClr val="black"/>
                </a:solidFill>
                <a:latin typeface="宋体" pitchFamily="2" charset="-122"/>
                <a:ea typeface="宋体" pitchFamily="2" charset="-122"/>
              </a:rPr>
              <a:t>日志文件系统：</a:t>
            </a:r>
          </a:p>
          <a:p>
            <a:pPr marL="310667" indent="-310667" defTabSz="828446">
              <a:buClr>
                <a:srgbClr val="CC0066"/>
              </a:buClr>
              <a:buNone/>
              <a:defRPr/>
            </a:pPr>
            <a:r>
              <a:rPr lang="zh-CN" altLang="en-US" sz="2537" dirty="0">
                <a:solidFill>
                  <a:prstClr val="black"/>
                </a:solidFill>
                <a:latin typeface="宋体" pitchFamily="2" charset="-122"/>
                <a:ea typeface="宋体" pitchFamily="2" charset="-122"/>
              </a:rPr>
              <a:t>     日志记录，先写日志，后写数据。</a:t>
            </a:r>
          </a:p>
          <a:p>
            <a:pPr marL="310667" indent="-310667" defTabSz="828446">
              <a:buClr>
                <a:srgbClr val="CC0066"/>
              </a:buClr>
              <a:buNone/>
              <a:defRPr/>
            </a:pPr>
            <a:r>
              <a:rPr lang="zh-CN" altLang="en-US" sz="2537" dirty="0">
                <a:solidFill>
                  <a:prstClr val="black"/>
                </a:solidFill>
                <a:latin typeface="宋体" pitchFamily="2" charset="-122"/>
                <a:ea typeface="宋体" pitchFamily="2" charset="-122"/>
              </a:rPr>
              <a:t>     </a:t>
            </a:r>
            <a:r>
              <a:rPr lang="en-US" altLang="zh-CN" sz="2537" dirty="0">
                <a:solidFill>
                  <a:prstClr val="black"/>
                </a:solidFill>
                <a:latin typeface="宋体" pitchFamily="2" charset="-122"/>
                <a:ea typeface="宋体" pitchFamily="2" charset="-122"/>
              </a:rPr>
              <a:t>JFFS:</a:t>
            </a:r>
            <a:r>
              <a:rPr lang="zh-CN" altLang="en-US" sz="2537" dirty="0">
                <a:solidFill>
                  <a:prstClr val="black"/>
                </a:solidFill>
                <a:latin typeface="宋体" pitchFamily="2" charset="-122"/>
                <a:ea typeface="宋体" pitchFamily="2" charset="-122"/>
              </a:rPr>
              <a:t>专用于</a:t>
            </a:r>
            <a:r>
              <a:rPr lang="en-US" altLang="zh-CN" sz="2537" dirty="0">
                <a:solidFill>
                  <a:prstClr val="black"/>
                </a:solidFill>
                <a:latin typeface="宋体" pitchFamily="2" charset="-122"/>
                <a:ea typeface="宋体" pitchFamily="2" charset="-122"/>
              </a:rPr>
              <a:t>Flash</a:t>
            </a:r>
            <a:r>
              <a:rPr lang="zh-CN" altLang="en-US" sz="2537" dirty="0">
                <a:solidFill>
                  <a:prstClr val="black"/>
                </a:solidFill>
                <a:latin typeface="宋体" pitchFamily="2" charset="-122"/>
                <a:ea typeface="宋体" pitchFamily="2" charset="-122"/>
              </a:rPr>
              <a:t>的日志式文件系统。</a:t>
            </a:r>
          </a:p>
          <a:p>
            <a:pPr marL="310667" indent="-310667" defTabSz="828446">
              <a:buClr>
                <a:srgbClr val="CC0066"/>
              </a:buClr>
              <a:buNone/>
              <a:defRPr/>
            </a:pPr>
            <a:r>
              <a:rPr lang="zh-CN" altLang="en-US" sz="2537" dirty="0">
                <a:solidFill>
                  <a:prstClr val="black"/>
                </a:solidFill>
                <a:latin typeface="宋体" pitchFamily="2" charset="-122"/>
                <a:ea typeface="宋体" pitchFamily="2" charset="-122"/>
              </a:rPr>
              <a:t>     </a:t>
            </a:r>
            <a:endParaRPr lang="en-US" altLang="zh-CN" sz="2537" dirty="0">
              <a:solidFill>
                <a:prstClr val="black"/>
              </a:solidFill>
              <a:latin typeface="宋体" pitchFamily="2" charset="-122"/>
              <a:ea typeface="宋体" pitchFamily="2" charset="-122"/>
            </a:endParaRPr>
          </a:p>
        </p:txBody>
      </p:sp>
    </p:spTree>
    <p:extLst>
      <p:ext uri="{BB962C8B-B14F-4D97-AF65-F5344CB8AC3E}">
        <p14:creationId xmlns:p14="http://schemas.microsoft.com/office/powerpoint/2010/main" val="325981586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275</a:t>
            </a:fld>
            <a:endParaRPr lang="zh-CN" altLang="en-US">
              <a:solidFill>
                <a:prstClr val="white"/>
              </a:solidFill>
              <a:cs typeface="Garamond"/>
            </a:endParaRPr>
          </a:p>
        </p:txBody>
      </p:sp>
      <p:sp>
        <p:nvSpPr>
          <p:cNvPr id="8" name="Rectangle 2"/>
          <p:cNvSpPr txBox="1">
            <a:spLocks noRot="1" noChangeArrowheads="1"/>
          </p:cNvSpPr>
          <p:nvPr/>
        </p:nvSpPr>
        <p:spPr bwMode="auto">
          <a:xfrm>
            <a:off x="2367826" y="1081631"/>
            <a:ext cx="7738263" cy="1035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defTabSz="828446">
              <a:defRPr/>
            </a:pPr>
            <a:r>
              <a:rPr lang="en-US" altLang="zh-CN" sz="2537" dirty="0">
                <a:solidFill>
                  <a:srgbClr val="FF0000"/>
                </a:solidFill>
                <a:latin typeface="宋体" pitchFamily="2" charset="-122"/>
                <a:ea typeface="宋体" pitchFamily="2" charset="-122"/>
              </a:rPr>
              <a:t>YAFFS</a:t>
            </a:r>
            <a:r>
              <a:rPr lang="zh-CN" altLang="en-US" sz="2537" dirty="0">
                <a:solidFill>
                  <a:srgbClr val="FF0000"/>
                </a:solidFill>
                <a:latin typeface="宋体" pitchFamily="2" charset="-122"/>
                <a:ea typeface="宋体" pitchFamily="2" charset="-122"/>
              </a:rPr>
              <a:t>文件系统 </a:t>
            </a:r>
          </a:p>
        </p:txBody>
      </p:sp>
      <p:sp>
        <p:nvSpPr>
          <p:cNvPr id="9" name="Rectangle 3"/>
          <p:cNvSpPr txBox="1">
            <a:spLocks noRot="1" noChangeArrowheads="1"/>
          </p:cNvSpPr>
          <p:nvPr/>
        </p:nvSpPr>
        <p:spPr bwMode="auto">
          <a:xfrm>
            <a:off x="1746463" y="2255315"/>
            <a:ext cx="8768114" cy="3521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CC0066"/>
              </a:buClr>
              <a:defRPr/>
            </a:pPr>
            <a:r>
              <a:rPr lang="en-US" altLang="zh-CN" sz="2537" dirty="0">
                <a:solidFill>
                  <a:srgbClr val="FF0000"/>
                </a:solidFill>
                <a:latin typeface="宋体" pitchFamily="2" charset="-122"/>
                <a:ea typeface="宋体" pitchFamily="2" charset="-122"/>
              </a:rPr>
              <a:t>YAFFS</a:t>
            </a:r>
            <a:r>
              <a:rPr lang="zh-CN" altLang="en-US" sz="2537" dirty="0">
                <a:solidFill>
                  <a:prstClr val="black"/>
                </a:solidFill>
                <a:latin typeface="宋体" pitchFamily="2" charset="-122"/>
                <a:ea typeface="宋体" pitchFamily="2" charset="-122"/>
              </a:rPr>
              <a:t>，</a:t>
            </a:r>
            <a:r>
              <a:rPr lang="en-US" altLang="zh-CN" sz="2537" dirty="0">
                <a:solidFill>
                  <a:prstClr val="black"/>
                </a:solidFill>
                <a:latin typeface="宋体" pitchFamily="2" charset="-122"/>
                <a:ea typeface="宋体" pitchFamily="2" charset="-122"/>
              </a:rPr>
              <a:t>Yet Another Flash File System</a:t>
            </a:r>
            <a:r>
              <a:rPr lang="zh-CN" altLang="en-US" sz="2537" dirty="0">
                <a:solidFill>
                  <a:prstClr val="black"/>
                </a:solidFill>
                <a:latin typeface="宋体" pitchFamily="2" charset="-122"/>
                <a:ea typeface="宋体" pitchFamily="2" charset="-122"/>
              </a:rPr>
              <a:t>，是一种类似于</a:t>
            </a:r>
            <a:r>
              <a:rPr lang="en-US" altLang="zh-CN" sz="2537" dirty="0">
                <a:solidFill>
                  <a:prstClr val="black"/>
                </a:solidFill>
                <a:latin typeface="宋体" pitchFamily="2" charset="-122"/>
                <a:ea typeface="宋体" pitchFamily="2" charset="-122"/>
              </a:rPr>
              <a:t>JFFS/JFFS2</a:t>
            </a:r>
            <a:r>
              <a:rPr lang="zh-CN" altLang="en-US" sz="2537" dirty="0">
                <a:solidFill>
                  <a:prstClr val="black"/>
                </a:solidFill>
                <a:latin typeface="宋体" pitchFamily="2" charset="-122"/>
                <a:ea typeface="宋体" pitchFamily="2" charset="-122"/>
              </a:rPr>
              <a:t>的专门为</a:t>
            </a:r>
            <a:r>
              <a:rPr lang="en-US" altLang="zh-CN" sz="2537" dirty="0">
                <a:solidFill>
                  <a:prstClr val="black"/>
                </a:solidFill>
                <a:latin typeface="宋体" pitchFamily="2" charset="-122"/>
                <a:ea typeface="宋体" pitchFamily="2" charset="-122"/>
              </a:rPr>
              <a:t>Flash</a:t>
            </a:r>
            <a:r>
              <a:rPr lang="zh-CN" altLang="en-US" sz="2537" dirty="0">
                <a:solidFill>
                  <a:prstClr val="black"/>
                </a:solidFill>
                <a:latin typeface="宋体" pitchFamily="2" charset="-122"/>
                <a:ea typeface="宋体" pitchFamily="2" charset="-122"/>
              </a:rPr>
              <a:t>设计的嵌入式文件系统。与</a:t>
            </a:r>
            <a:r>
              <a:rPr lang="en-US" altLang="zh-CN" sz="2537" dirty="0">
                <a:solidFill>
                  <a:prstClr val="black"/>
                </a:solidFill>
                <a:latin typeface="宋体" pitchFamily="2" charset="-122"/>
                <a:ea typeface="宋体" pitchFamily="2" charset="-122"/>
              </a:rPr>
              <a:t>JFFS</a:t>
            </a:r>
            <a:r>
              <a:rPr lang="zh-CN" altLang="en-US" sz="2537" dirty="0">
                <a:solidFill>
                  <a:prstClr val="black"/>
                </a:solidFill>
                <a:latin typeface="宋体" pitchFamily="2" charset="-122"/>
                <a:ea typeface="宋体" pitchFamily="2" charset="-122"/>
              </a:rPr>
              <a:t>相比，</a:t>
            </a:r>
            <a:r>
              <a:rPr lang="en-US" altLang="zh-CN" sz="2537" dirty="0">
                <a:solidFill>
                  <a:srgbClr val="FF0000"/>
                </a:solidFill>
                <a:latin typeface="宋体" pitchFamily="2" charset="-122"/>
                <a:ea typeface="宋体" pitchFamily="2" charset="-122"/>
              </a:rPr>
              <a:t>JFFS</a:t>
            </a:r>
            <a:r>
              <a:rPr lang="zh-CN" altLang="en-US" sz="2537" dirty="0">
                <a:solidFill>
                  <a:srgbClr val="FF0000"/>
                </a:solidFill>
                <a:latin typeface="宋体" pitchFamily="2" charset="-122"/>
                <a:ea typeface="宋体" pitchFamily="2" charset="-122"/>
              </a:rPr>
              <a:t>和</a:t>
            </a:r>
            <a:r>
              <a:rPr lang="en-US" altLang="zh-CN" sz="2537" dirty="0">
                <a:solidFill>
                  <a:srgbClr val="FF0000"/>
                </a:solidFill>
                <a:latin typeface="宋体" pitchFamily="2" charset="-122"/>
                <a:ea typeface="宋体" pitchFamily="2" charset="-122"/>
              </a:rPr>
              <a:t>JFFS2</a:t>
            </a:r>
            <a:r>
              <a:rPr lang="zh-CN" altLang="en-US" sz="2537" dirty="0">
                <a:solidFill>
                  <a:srgbClr val="FF0000"/>
                </a:solidFill>
                <a:latin typeface="宋体" pitchFamily="2" charset="-122"/>
                <a:ea typeface="宋体" pitchFamily="2" charset="-122"/>
              </a:rPr>
              <a:t>适合</a:t>
            </a:r>
            <a:r>
              <a:rPr lang="en-US" altLang="zh-CN" sz="2537" dirty="0">
                <a:solidFill>
                  <a:srgbClr val="FF0000"/>
                </a:solidFill>
                <a:latin typeface="宋体" pitchFamily="2" charset="-122"/>
                <a:ea typeface="宋体" pitchFamily="2" charset="-122"/>
              </a:rPr>
              <a:t>NOR FLASH</a:t>
            </a:r>
            <a:r>
              <a:rPr lang="zh-CN" altLang="en-US" sz="2537" dirty="0">
                <a:solidFill>
                  <a:prstClr val="black"/>
                </a:solidFill>
                <a:latin typeface="宋体" pitchFamily="2" charset="-122"/>
                <a:ea typeface="宋体" pitchFamily="2" charset="-122"/>
              </a:rPr>
              <a:t>，</a:t>
            </a:r>
            <a:r>
              <a:rPr lang="en-US" altLang="zh-CN" sz="2537" dirty="0">
                <a:solidFill>
                  <a:srgbClr val="FF0000"/>
                </a:solidFill>
                <a:latin typeface="宋体" pitchFamily="2" charset="-122"/>
                <a:ea typeface="宋体" pitchFamily="2" charset="-122"/>
              </a:rPr>
              <a:t>YAFFS</a:t>
            </a:r>
            <a:r>
              <a:rPr lang="zh-CN" altLang="en-US" sz="2537" dirty="0">
                <a:solidFill>
                  <a:srgbClr val="FF0000"/>
                </a:solidFill>
                <a:latin typeface="宋体" pitchFamily="2" charset="-122"/>
                <a:ea typeface="宋体" pitchFamily="2" charset="-122"/>
              </a:rPr>
              <a:t>是为</a:t>
            </a:r>
            <a:r>
              <a:rPr lang="en-US" altLang="zh-CN" sz="2537" dirty="0">
                <a:solidFill>
                  <a:srgbClr val="FF0000"/>
                </a:solidFill>
                <a:latin typeface="宋体" pitchFamily="2" charset="-122"/>
                <a:ea typeface="宋体" pitchFamily="2" charset="-122"/>
              </a:rPr>
              <a:t>NAND FLASH</a:t>
            </a:r>
            <a:r>
              <a:rPr lang="zh-CN" altLang="en-US" sz="2537" dirty="0">
                <a:solidFill>
                  <a:srgbClr val="FF0000"/>
                </a:solidFill>
                <a:latin typeface="宋体" pitchFamily="2" charset="-122"/>
                <a:ea typeface="宋体" pitchFamily="2" charset="-122"/>
              </a:rPr>
              <a:t>量身定做</a:t>
            </a:r>
            <a:r>
              <a:rPr lang="zh-CN" altLang="en-US" sz="2537" dirty="0">
                <a:solidFill>
                  <a:prstClr val="black"/>
                </a:solidFill>
                <a:latin typeface="宋体" pitchFamily="2" charset="-122"/>
                <a:ea typeface="宋体" pitchFamily="2" charset="-122"/>
              </a:rPr>
              <a:t>的</a:t>
            </a:r>
            <a:r>
              <a:rPr lang="en-US" altLang="zh-CN" sz="2537" dirty="0">
                <a:solidFill>
                  <a:prstClr val="black"/>
                </a:solidFill>
                <a:latin typeface="宋体" pitchFamily="2" charset="-122"/>
                <a:ea typeface="宋体" pitchFamily="2" charset="-122"/>
              </a:rPr>
              <a:t>,</a:t>
            </a:r>
            <a:r>
              <a:rPr lang="zh-CN" altLang="en-US" sz="2537" dirty="0">
                <a:solidFill>
                  <a:prstClr val="black"/>
                </a:solidFill>
                <a:latin typeface="宋体" pitchFamily="2" charset="-122"/>
                <a:ea typeface="宋体" pitchFamily="2" charset="-122"/>
              </a:rPr>
              <a:t>它减少了一些功能，因此速度更快、占用内存更少。 </a:t>
            </a:r>
          </a:p>
        </p:txBody>
      </p:sp>
    </p:spTree>
    <p:extLst>
      <p:ext uri="{BB962C8B-B14F-4D97-AF65-F5344CB8AC3E}">
        <p14:creationId xmlns:p14="http://schemas.microsoft.com/office/powerpoint/2010/main" val="221367012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276</a:t>
            </a:fld>
            <a:endParaRPr lang="zh-CN" altLang="en-US">
              <a:solidFill>
                <a:prstClr val="white"/>
              </a:solidFill>
              <a:cs typeface="Garamond"/>
            </a:endParaRPr>
          </a:p>
        </p:txBody>
      </p:sp>
      <p:sp>
        <p:nvSpPr>
          <p:cNvPr id="7" name="Rectangle 2"/>
          <p:cNvSpPr txBox="1">
            <a:spLocks noRot="1" noChangeArrowheads="1"/>
          </p:cNvSpPr>
          <p:nvPr/>
        </p:nvSpPr>
        <p:spPr bwMode="auto">
          <a:xfrm>
            <a:off x="2367825" y="1495872"/>
            <a:ext cx="7456349" cy="4763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lnSpc>
                <a:spcPct val="80000"/>
              </a:lnSpc>
              <a:buClr>
                <a:srgbClr val="CC0066"/>
              </a:buClr>
              <a:defRPr/>
            </a:pPr>
            <a:r>
              <a:rPr lang="en-US" altLang="zh-CN" sz="2537" dirty="0">
                <a:solidFill>
                  <a:prstClr val="black"/>
                </a:solidFill>
                <a:latin typeface="宋体" pitchFamily="2" charset="-122"/>
                <a:ea typeface="宋体" pitchFamily="2" charset="-122"/>
              </a:rPr>
              <a:t>YAFFS</a:t>
            </a:r>
            <a:r>
              <a:rPr lang="zh-CN" altLang="en-US" sz="2537" dirty="0">
                <a:solidFill>
                  <a:prstClr val="black"/>
                </a:solidFill>
                <a:latin typeface="宋体" pitchFamily="2" charset="-122"/>
                <a:ea typeface="宋体" pitchFamily="2" charset="-122"/>
              </a:rPr>
              <a:t>和</a:t>
            </a:r>
            <a:r>
              <a:rPr lang="en-US" altLang="zh-CN" sz="2537" dirty="0">
                <a:solidFill>
                  <a:prstClr val="black"/>
                </a:solidFill>
                <a:latin typeface="宋体" pitchFamily="2" charset="-122"/>
                <a:ea typeface="宋体" pitchFamily="2" charset="-122"/>
              </a:rPr>
              <a:t>JFFS</a:t>
            </a:r>
            <a:r>
              <a:rPr lang="zh-CN" altLang="en-US" sz="2537" dirty="0">
                <a:solidFill>
                  <a:prstClr val="black"/>
                </a:solidFill>
                <a:latin typeface="宋体" pitchFamily="2" charset="-122"/>
                <a:ea typeface="宋体" pitchFamily="2" charset="-122"/>
              </a:rPr>
              <a:t>都提供了</a:t>
            </a:r>
            <a:r>
              <a:rPr lang="zh-CN" altLang="en-US" sz="2537" dirty="0">
                <a:solidFill>
                  <a:srgbClr val="FF0000"/>
                </a:solidFill>
                <a:latin typeface="宋体" pitchFamily="2" charset="-122"/>
                <a:ea typeface="宋体" pitchFamily="2" charset="-122"/>
              </a:rPr>
              <a:t>写均衡</a:t>
            </a:r>
            <a:r>
              <a:rPr lang="zh-CN" altLang="en-US" sz="2537" dirty="0">
                <a:solidFill>
                  <a:prstClr val="black"/>
                </a:solidFill>
                <a:latin typeface="宋体" pitchFamily="2" charset="-122"/>
                <a:ea typeface="宋体" pitchFamily="2" charset="-122"/>
              </a:rPr>
              <a:t>，垃圾收集等底层操作。它们的不同之处在于：</a:t>
            </a:r>
            <a:br>
              <a:rPr lang="zh-CN" altLang="en-US" sz="2537" dirty="0">
                <a:solidFill>
                  <a:prstClr val="black"/>
                </a:solidFill>
                <a:latin typeface="宋体" pitchFamily="2" charset="-122"/>
                <a:ea typeface="宋体" pitchFamily="2" charset="-122"/>
              </a:rPr>
            </a:br>
            <a:r>
              <a:rPr lang="zh-CN" altLang="en-US" sz="2537" dirty="0">
                <a:solidFill>
                  <a:prstClr val="black"/>
                </a:solidFill>
                <a:latin typeface="宋体" pitchFamily="2" charset="-122"/>
                <a:ea typeface="宋体" pitchFamily="2" charset="-122"/>
              </a:rPr>
              <a:t>（</a:t>
            </a:r>
            <a:r>
              <a:rPr lang="en-US" altLang="zh-CN" sz="2537" dirty="0">
                <a:solidFill>
                  <a:prstClr val="black"/>
                </a:solidFill>
                <a:latin typeface="宋体" pitchFamily="2" charset="-122"/>
                <a:ea typeface="宋体" pitchFamily="2" charset="-122"/>
              </a:rPr>
              <a:t>1</a:t>
            </a:r>
            <a:r>
              <a:rPr lang="zh-CN" altLang="en-US" sz="2537" dirty="0">
                <a:solidFill>
                  <a:prstClr val="black"/>
                </a:solidFill>
                <a:latin typeface="宋体" pitchFamily="2" charset="-122"/>
                <a:ea typeface="宋体" pitchFamily="2" charset="-122"/>
              </a:rPr>
              <a:t>）</a:t>
            </a:r>
            <a:r>
              <a:rPr lang="en-US" altLang="zh-CN" sz="2537" dirty="0">
                <a:solidFill>
                  <a:prstClr val="black"/>
                </a:solidFill>
                <a:latin typeface="宋体" pitchFamily="2" charset="-122"/>
                <a:ea typeface="宋体" pitchFamily="2" charset="-122"/>
              </a:rPr>
              <a:t>JFFS</a:t>
            </a:r>
            <a:r>
              <a:rPr lang="zh-CN" altLang="en-US" sz="2537" dirty="0">
                <a:solidFill>
                  <a:prstClr val="black"/>
                </a:solidFill>
                <a:latin typeface="宋体" pitchFamily="2" charset="-122"/>
                <a:ea typeface="宋体" pitchFamily="2" charset="-122"/>
              </a:rPr>
              <a:t>是一种日志文件系统，通过日志机制保证文件系统的稳定性。</a:t>
            </a:r>
            <a:r>
              <a:rPr lang="en-US" altLang="zh-CN" sz="2537" dirty="0">
                <a:solidFill>
                  <a:prstClr val="black"/>
                </a:solidFill>
                <a:latin typeface="宋体" pitchFamily="2" charset="-122"/>
                <a:ea typeface="宋体" pitchFamily="2" charset="-122"/>
              </a:rPr>
              <a:t>YAFFS</a:t>
            </a:r>
            <a:r>
              <a:rPr lang="zh-CN" altLang="en-US" sz="2537" dirty="0">
                <a:solidFill>
                  <a:prstClr val="black"/>
                </a:solidFill>
                <a:latin typeface="宋体" pitchFamily="2" charset="-122"/>
                <a:ea typeface="宋体" pitchFamily="2" charset="-122"/>
              </a:rPr>
              <a:t>仅仅借鉴了日志系统的思想，不提供日志机能，所以稳定性不如</a:t>
            </a:r>
            <a:r>
              <a:rPr lang="en-US" altLang="zh-CN" sz="2537" dirty="0">
                <a:solidFill>
                  <a:prstClr val="black"/>
                </a:solidFill>
                <a:latin typeface="宋体" pitchFamily="2" charset="-122"/>
                <a:ea typeface="宋体" pitchFamily="2" charset="-122"/>
              </a:rPr>
              <a:t>JFFS</a:t>
            </a:r>
            <a:r>
              <a:rPr lang="zh-CN" altLang="en-US" sz="2537" dirty="0">
                <a:solidFill>
                  <a:prstClr val="black"/>
                </a:solidFill>
                <a:latin typeface="宋体" pitchFamily="2" charset="-122"/>
                <a:ea typeface="宋体" pitchFamily="2" charset="-122"/>
              </a:rPr>
              <a:t>，但是资源占用少。</a:t>
            </a:r>
            <a:br>
              <a:rPr lang="zh-CN" altLang="en-US" sz="2537" dirty="0">
                <a:solidFill>
                  <a:prstClr val="black"/>
                </a:solidFill>
                <a:latin typeface="宋体" pitchFamily="2" charset="-122"/>
                <a:ea typeface="宋体" pitchFamily="2" charset="-122"/>
              </a:rPr>
            </a:br>
            <a:r>
              <a:rPr lang="zh-CN" altLang="en-US" sz="2537" dirty="0">
                <a:solidFill>
                  <a:prstClr val="black"/>
                </a:solidFill>
                <a:latin typeface="宋体" pitchFamily="2" charset="-122"/>
                <a:ea typeface="宋体" pitchFamily="2" charset="-122"/>
              </a:rPr>
              <a:t>（</a:t>
            </a:r>
            <a:r>
              <a:rPr lang="en-US" altLang="zh-CN" sz="2537" dirty="0">
                <a:solidFill>
                  <a:prstClr val="black"/>
                </a:solidFill>
                <a:latin typeface="宋体" pitchFamily="2" charset="-122"/>
                <a:ea typeface="宋体" pitchFamily="2" charset="-122"/>
              </a:rPr>
              <a:t>2</a:t>
            </a:r>
            <a:r>
              <a:rPr lang="zh-CN" altLang="en-US" sz="2537" dirty="0">
                <a:solidFill>
                  <a:prstClr val="black"/>
                </a:solidFill>
                <a:latin typeface="宋体" pitchFamily="2" charset="-122"/>
                <a:ea typeface="宋体" pitchFamily="2" charset="-122"/>
              </a:rPr>
              <a:t>）</a:t>
            </a:r>
            <a:r>
              <a:rPr lang="en-US" altLang="zh-CN" sz="2537" dirty="0">
                <a:solidFill>
                  <a:prstClr val="black"/>
                </a:solidFill>
                <a:latin typeface="宋体" pitchFamily="2" charset="-122"/>
                <a:ea typeface="宋体" pitchFamily="2" charset="-122"/>
              </a:rPr>
              <a:t>JFFS</a:t>
            </a:r>
            <a:r>
              <a:rPr lang="zh-CN" altLang="en-US" sz="2537" dirty="0">
                <a:solidFill>
                  <a:prstClr val="black"/>
                </a:solidFill>
                <a:latin typeface="宋体" pitchFamily="2" charset="-122"/>
                <a:ea typeface="宋体" pitchFamily="2" charset="-122"/>
              </a:rPr>
              <a:t>中使用多级链表管理需要回收的脏块，并且使用系统生成伪随机变量决定要回收的块，通过这种方法能提供较好的写均衡，在</a:t>
            </a:r>
            <a:r>
              <a:rPr lang="en-US" altLang="zh-CN" sz="2537" dirty="0">
                <a:solidFill>
                  <a:prstClr val="black"/>
                </a:solidFill>
                <a:latin typeface="宋体" pitchFamily="2" charset="-122"/>
                <a:ea typeface="宋体" pitchFamily="2" charset="-122"/>
              </a:rPr>
              <a:t>YAFFS</a:t>
            </a:r>
            <a:r>
              <a:rPr lang="zh-CN" altLang="en-US" sz="2537" dirty="0">
                <a:solidFill>
                  <a:prstClr val="black"/>
                </a:solidFill>
                <a:latin typeface="宋体" pitchFamily="2" charset="-122"/>
                <a:ea typeface="宋体" pitchFamily="2" charset="-122"/>
              </a:rPr>
              <a:t>中是从头到尾对块搜索，所以</a:t>
            </a:r>
            <a:r>
              <a:rPr lang="zh-CN" altLang="en-US" sz="2537" dirty="0">
                <a:solidFill>
                  <a:srgbClr val="FF0000"/>
                </a:solidFill>
                <a:latin typeface="宋体" pitchFamily="2" charset="-122"/>
                <a:ea typeface="宋体" pitchFamily="2" charset="-122"/>
              </a:rPr>
              <a:t>在垃圾收集上</a:t>
            </a:r>
            <a:r>
              <a:rPr lang="en-US" altLang="zh-CN" sz="2537" dirty="0">
                <a:solidFill>
                  <a:srgbClr val="FF0000"/>
                </a:solidFill>
                <a:latin typeface="宋体" pitchFamily="2" charset="-122"/>
                <a:ea typeface="宋体" pitchFamily="2" charset="-122"/>
              </a:rPr>
              <a:t>JFFS</a:t>
            </a:r>
            <a:r>
              <a:rPr lang="zh-CN" altLang="en-US" sz="2537" dirty="0">
                <a:solidFill>
                  <a:srgbClr val="FF0000"/>
                </a:solidFill>
                <a:latin typeface="宋体" pitchFamily="2" charset="-122"/>
                <a:ea typeface="宋体" pitchFamily="2" charset="-122"/>
              </a:rPr>
              <a:t>的速度慢，但是能延长</a:t>
            </a:r>
            <a:r>
              <a:rPr lang="en-US" altLang="zh-CN" sz="2537" dirty="0">
                <a:solidFill>
                  <a:srgbClr val="FF0000"/>
                </a:solidFill>
                <a:latin typeface="宋体" pitchFamily="2" charset="-122"/>
                <a:ea typeface="宋体" pitchFamily="2" charset="-122"/>
              </a:rPr>
              <a:t>NAND</a:t>
            </a:r>
            <a:r>
              <a:rPr lang="zh-CN" altLang="en-US" sz="2537" dirty="0">
                <a:solidFill>
                  <a:srgbClr val="FF0000"/>
                </a:solidFill>
                <a:latin typeface="宋体" pitchFamily="2" charset="-122"/>
                <a:ea typeface="宋体" pitchFamily="2" charset="-122"/>
              </a:rPr>
              <a:t>的寿命</a:t>
            </a:r>
            <a:r>
              <a:rPr lang="zh-CN" altLang="en-US" sz="2537" dirty="0">
                <a:solidFill>
                  <a:prstClr val="black"/>
                </a:solidFill>
                <a:latin typeface="宋体" pitchFamily="2" charset="-122"/>
                <a:ea typeface="宋体" pitchFamily="2" charset="-122"/>
              </a:rPr>
              <a:t>。</a:t>
            </a:r>
            <a:br>
              <a:rPr lang="zh-CN" altLang="en-US" sz="2537" dirty="0">
                <a:solidFill>
                  <a:prstClr val="black"/>
                </a:solidFill>
                <a:latin typeface="宋体" pitchFamily="2" charset="-122"/>
                <a:ea typeface="宋体" pitchFamily="2" charset="-122"/>
              </a:rPr>
            </a:br>
            <a:r>
              <a:rPr lang="zh-CN" altLang="en-US" sz="2537" dirty="0">
                <a:solidFill>
                  <a:prstClr val="black"/>
                </a:solidFill>
                <a:latin typeface="宋体" pitchFamily="2" charset="-122"/>
                <a:ea typeface="宋体" pitchFamily="2" charset="-122"/>
              </a:rPr>
              <a:t>（</a:t>
            </a:r>
            <a:r>
              <a:rPr lang="en-US" altLang="zh-CN" sz="2537" dirty="0">
                <a:solidFill>
                  <a:prstClr val="black"/>
                </a:solidFill>
                <a:latin typeface="宋体" pitchFamily="2" charset="-122"/>
                <a:ea typeface="宋体" pitchFamily="2" charset="-122"/>
              </a:rPr>
              <a:t>3</a:t>
            </a:r>
            <a:r>
              <a:rPr lang="zh-CN" altLang="en-US" sz="2537" dirty="0">
                <a:solidFill>
                  <a:prstClr val="black"/>
                </a:solidFill>
                <a:latin typeface="宋体" pitchFamily="2" charset="-122"/>
                <a:ea typeface="宋体" pitchFamily="2" charset="-122"/>
              </a:rPr>
              <a:t>）</a:t>
            </a:r>
            <a:r>
              <a:rPr lang="en-US" altLang="zh-CN" sz="2537" dirty="0">
                <a:solidFill>
                  <a:prstClr val="black"/>
                </a:solidFill>
                <a:latin typeface="宋体" pitchFamily="2" charset="-122"/>
                <a:ea typeface="宋体" pitchFamily="2" charset="-122"/>
              </a:rPr>
              <a:t>JFFS</a:t>
            </a:r>
            <a:r>
              <a:rPr lang="zh-CN" altLang="en-US" sz="2537" dirty="0">
                <a:solidFill>
                  <a:prstClr val="black"/>
                </a:solidFill>
                <a:latin typeface="宋体" pitchFamily="2" charset="-122"/>
                <a:ea typeface="宋体" pitchFamily="2" charset="-122"/>
              </a:rPr>
              <a:t>支持文件压缩，适合存储容量较小的系统；</a:t>
            </a:r>
            <a:r>
              <a:rPr lang="en-US" altLang="zh-CN" sz="2537" dirty="0">
                <a:solidFill>
                  <a:prstClr val="black"/>
                </a:solidFill>
                <a:latin typeface="宋体" pitchFamily="2" charset="-122"/>
                <a:ea typeface="宋体" pitchFamily="2" charset="-122"/>
              </a:rPr>
              <a:t>YAFFS</a:t>
            </a:r>
            <a:r>
              <a:rPr lang="zh-CN" altLang="en-US" sz="2537" dirty="0">
                <a:solidFill>
                  <a:prstClr val="black"/>
                </a:solidFill>
                <a:latin typeface="宋体" pitchFamily="2" charset="-122"/>
                <a:ea typeface="宋体" pitchFamily="2" charset="-122"/>
              </a:rPr>
              <a:t>不支持压缩，更适合存储容量大的系统。</a:t>
            </a:r>
            <a:br>
              <a:rPr lang="zh-CN" altLang="en-US" sz="2537" dirty="0">
                <a:solidFill>
                  <a:prstClr val="black"/>
                </a:solidFill>
                <a:latin typeface="宋体" pitchFamily="2" charset="-122"/>
                <a:ea typeface="宋体" pitchFamily="2" charset="-122"/>
              </a:rPr>
            </a:br>
            <a:endParaRPr lang="zh-CN" altLang="en-US" sz="2537" dirty="0">
              <a:solidFill>
                <a:prstClr val="black"/>
              </a:solidFill>
              <a:latin typeface="宋体" pitchFamily="2" charset="-122"/>
              <a:ea typeface="宋体" pitchFamily="2" charset="-122"/>
            </a:endParaRPr>
          </a:p>
          <a:p>
            <a:pPr marL="310667" indent="-310667" defTabSz="828446">
              <a:lnSpc>
                <a:spcPct val="80000"/>
              </a:lnSpc>
              <a:buClr>
                <a:srgbClr val="CC0066"/>
              </a:buClr>
              <a:defRPr/>
            </a:pPr>
            <a:endParaRPr lang="en-US" altLang="zh-CN" sz="1812" dirty="0">
              <a:solidFill>
                <a:prstClr val="black"/>
              </a:solidFill>
              <a:latin typeface="宋体" pitchFamily="2" charset="-122"/>
              <a:ea typeface="宋体" pitchFamily="2" charset="-122"/>
            </a:endParaRPr>
          </a:p>
        </p:txBody>
      </p:sp>
    </p:spTree>
    <p:extLst>
      <p:ext uri="{BB962C8B-B14F-4D97-AF65-F5344CB8AC3E}">
        <p14:creationId xmlns:p14="http://schemas.microsoft.com/office/powerpoint/2010/main" val="6623688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277</a:t>
            </a:fld>
            <a:endParaRPr lang="zh-CN" altLang="en-US">
              <a:solidFill>
                <a:prstClr val="white"/>
              </a:solidFill>
              <a:cs typeface="Garamond"/>
            </a:endParaRPr>
          </a:p>
        </p:txBody>
      </p:sp>
      <p:sp>
        <p:nvSpPr>
          <p:cNvPr id="7" name="Rectangle 2"/>
          <p:cNvSpPr txBox="1">
            <a:spLocks noRot="1" noChangeArrowheads="1"/>
          </p:cNvSpPr>
          <p:nvPr/>
        </p:nvSpPr>
        <p:spPr bwMode="auto">
          <a:xfrm>
            <a:off x="2180841" y="1426832"/>
            <a:ext cx="7830317" cy="496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lnSpc>
                <a:spcPct val="80000"/>
              </a:lnSpc>
              <a:buClr>
                <a:srgbClr val="CC0066"/>
              </a:buClr>
              <a:buNone/>
              <a:defRPr/>
            </a:pPr>
            <a:r>
              <a:rPr lang="en-US" altLang="zh-CN" sz="2537" dirty="0">
                <a:solidFill>
                  <a:srgbClr val="0033CC"/>
                </a:solidFill>
                <a:latin typeface="Arial"/>
                <a:ea typeface="宋体"/>
              </a:rPr>
              <a:t>		  </a:t>
            </a:r>
            <a:r>
              <a:rPr lang="en-US" altLang="zh-CN" sz="2537" b="1" dirty="0">
                <a:solidFill>
                  <a:prstClr val="black"/>
                </a:solidFill>
                <a:latin typeface="宋体" pitchFamily="2" charset="-122"/>
                <a:ea typeface="宋体" pitchFamily="2" charset="-122"/>
              </a:rPr>
              <a:t>X Window</a:t>
            </a:r>
            <a:r>
              <a:rPr lang="zh-CN" altLang="en-US" sz="2537" dirty="0">
                <a:solidFill>
                  <a:prstClr val="black"/>
                </a:solidFill>
                <a:latin typeface="宋体" pitchFamily="2" charset="-122"/>
                <a:ea typeface="宋体" pitchFamily="2" charset="-122"/>
              </a:rPr>
              <a:t>是一个在大多数</a:t>
            </a:r>
            <a:r>
              <a:rPr lang="en-US" altLang="zh-CN" sz="2537" dirty="0">
                <a:solidFill>
                  <a:prstClr val="black"/>
                </a:solidFill>
                <a:latin typeface="宋体" pitchFamily="2" charset="-122"/>
                <a:ea typeface="宋体" pitchFamily="2" charset="-122"/>
              </a:rPr>
              <a:t>UNIX</a:t>
            </a:r>
            <a:r>
              <a:rPr lang="zh-CN" altLang="en-US" sz="2537" dirty="0">
                <a:solidFill>
                  <a:prstClr val="black"/>
                </a:solidFill>
                <a:latin typeface="宋体" pitchFamily="2" charset="-122"/>
                <a:ea typeface="宋体" pitchFamily="2" charset="-122"/>
              </a:rPr>
              <a:t>工作站上使用的图形用户界面。</a:t>
            </a:r>
          </a:p>
          <a:p>
            <a:pPr marL="310667" indent="-310667" defTabSz="828446">
              <a:lnSpc>
                <a:spcPct val="80000"/>
              </a:lnSpc>
              <a:buClr>
                <a:srgbClr val="CC0066"/>
              </a:buClr>
              <a:buNone/>
              <a:defRPr/>
            </a:pPr>
            <a:r>
              <a:rPr lang="zh-CN" altLang="en-US" sz="2537" dirty="0">
                <a:solidFill>
                  <a:prstClr val="black"/>
                </a:solidFill>
                <a:latin typeface="宋体" pitchFamily="2" charset="-122"/>
                <a:ea typeface="宋体" pitchFamily="2" charset="-122"/>
              </a:rPr>
              <a:t>		  它是一种与平台无关的客户机</a:t>
            </a:r>
            <a:r>
              <a:rPr lang="en-US" altLang="zh-CN" sz="2537" dirty="0">
                <a:solidFill>
                  <a:prstClr val="black"/>
                </a:solidFill>
                <a:latin typeface="宋体" pitchFamily="2" charset="-122"/>
                <a:ea typeface="宋体" pitchFamily="2" charset="-122"/>
              </a:rPr>
              <a:t>/</a:t>
            </a:r>
            <a:r>
              <a:rPr lang="zh-CN" altLang="en-US" sz="2537" dirty="0">
                <a:solidFill>
                  <a:prstClr val="black"/>
                </a:solidFill>
                <a:latin typeface="宋体" pitchFamily="2" charset="-122"/>
                <a:ea typeface="宋体" pitchFamily="2" charset="-122"/>
              </a:rPr>
              <a:t>服务器</a:t>
            </a:r>
            <a:r>
              <a:rPr lang="en-US" altLang="zh-CN" sz="2537" dirty="0">
                <a:solidFill>
                  <a:prstClr val="black"/>
                </a:solidFill>
                <a:latin typeface="宋体" pitchFamily="2" charset="-122"/>
                <a:ea typeface="宋体" pitchFamily="2" charset="-122"/>
              </a:rPr>
              <a:t>(Client/Server)</a:t>
            </a:r>
            <a:r>
              <a:rPr lang="zh-CN" altLang="en-US" sz="2537" dirty="0">
                <a:solidFill>
                  <a:prstClr val="black"/>
                </a:solidFill>
                <a:latin typeface="宋体" pitchFamily="2" charset="-122"/>
                <a:ea typeface="宋体" pitchFamily="2" charset="-122"/>
              </a:rPr>
              <a:t>模型，可以让用户在一台机器上调用另一台机器的</a:t>
            </a:r>
            <a:r>
              <a:rPr lang="en-US" altLang="zh-CN" sz="2537" dirty="0">
                <a:solidFill>
                  <a:prstClr val="black"/>
                </a:solidFill>
                <a:latin typeface="宋体" pitchFamily="2" charset="-122"/>
                <a:ea typeface="宋体" pitchFamily="2" charset="-122"/>
              </a:rPr>
              <a:t>X Window</a:t>
            </a:r>
            <a:r>
              <a:rPr lang="zh-CN" altLang="en-US" sz="2537" dirty="0">
                <a:solidFill>
                  <a:prstClr val="black"/>
                </a:solidFill>
                <a:latin typeface="宋体" pitchFamily="2" charset="-122"/>
                <a:ea typeface="宋体" pitchFamily="2" charset="-122"/>
              </a:rPr>
              <a:t>库，打开另一台机器上的窗口，而不需要考虑这两台机器自身的操作系统类型。</a:t>
            </a:r>
          </a:p>
          <a:p>
            <a:pPr marL="310667" indent="-310667" defTabSz="828446">
              <a:lnSpc>
                <a:spcPct val="80000"/>
              </a:lnSpc>
              <a:buClr>
                <a:srgbClr val="CC0066"/>
              </a:buClr>
              <a:buNone/>
              <a:defRPr/>
            </a:pPr>
            <a:r>
              <a:rPr lang="zh-CN" altLang="en-US" sz="2537" dirty="0">
                <a:solidFill>
                  <a:prstClr val="black"/>
                </a:solidFill>
                <a:latin typeface="宋体" pitchFamily="2" charset="-122"/>
                <a:ea typeface="宋体" pitchFamily="2" charset="-122"/>
              </a:rPr>
              <a:t>		  正是这种特性使</a:t>
            </a:r>
            <a:r>
              <a:rPr lang="en-US" altLang="zh-CN" sz="2537" dirty="0">
                <a:solidFill>
                  <a:prstClr val="black"/>
                </a:solidFill>
                <a:latin typeface="宋体" pitchFamily="2" charset="-122"/>
                <a:ea typeface="宋体" pitchFamily="2" charset="-122"/>
              </a:rPr>
              <a:t>UNIX</a:t>
            </a:r>
            <a:r>
              <a:rPr lang="zh-CN" altLang="en-US" sz="2537" dirty="0">
                <a:solidFill>
                  <a:prstClr val="black"/>
                </a:solidFill>
                <a:latin typeface="宋体" pitchFamily="2" charset="-122"/>
                <a:ea typeface="宋体" pitchFamily="2" charset="-122"/>
              </a:rPr>
              <a:t>和</a:t>
            </a:r>
            <a:r>
              <a:rPr lang="en-US" altLang="zh-CN" sz="2537" dirty="0">
                <a:solidFill>
                  <a:prstClr val="black"/>
                </a:solidFill>
                <a:latin typeface="宋体" pitchFamily="2" charset="-122"/>
                <a:ea typeface="宋体" pitchFamily="2" charset="-122"/>
              </a:rPr>
              <a:t>Linux</a:t>
            </a:r>
            <a:r>
              <a:rPr lang="zh-CN" altLang="en-US" sz="2537" dirty="0">
                <a:solidFill>
                  <a:prstClr val="black"/>
                </a:solidFill>
                <a:latin typeface="宋体" pitchFamily="2" charset="-122"/>
                <a:ea typeface="宋体" pitchFamily="2" charset="-122"/>
              </a:rPr>
              <a:t>系统上的用户和应用程序非常自然地通过网络连接在一起。使用</a:t>
            </a:r>
            <a:r>
              <a:rPr lang="en-US" altLang="zh-CN" sz="2537" dirty="0">
                <a:solidFill>
                  <a:prstClr val="black"/>
                </a:solidFill>
                <a:latin typeface="宋体" pitchFamily="2" charset="-122"/>
                <a:ea typeface="宋体" pitchFamily="2" charset="-122"/>
              </a:rPr>
              <a:t>X Window</a:t>
            </a:r>
            <a:r>
              <a:rPr lang="zh-CN" altLang="en-US" sz="2537" dirty="0">
                <a:solidFill>
                  <a:prstClr val="black"/>
                </a:solidFill>
                <a:latin typeface="宋体" pitchFamily="2" charset="-122"/>
                <a:ea typeface="宋体" pitchFamily="2" charset="-122"/>
              </a:rPr>
              <a:t>开发</a:t>
            </a:r>
            <a:r>
              <a:rPr lang="en-US" altLang="zh-CN" sz="2537" dirty="0">
                <a:solidFill>
                  <a:prstClr val="black"/>
                </a:solidFill>
                <a:latin typeface="宋体" pitchFamily="2" charset="-122"/>
                <a:ea typeface="宋体" pitchFamily="2" charset="-122"/>
              </a:rPr>
              <a:t>GUI</a:t>
            </a:r>
            <a:r>
              <a:rPr lang="zh-CN" altLang="en-US" sz="2537" dirty="0">
                <a:solidFill>
                  <a:prstClr val="black"/>
                </a:solidFill>
                <a:latin typeface="宋体" pitchFamily="2" charset="-122"/>
                <a:ea typeface="宋体" pitchFamily="2" charset="-122"/>
              </a:rPr>
              <a:t>时，因为开发环境成熟，开发工具易用，所以可以缩短开发时间，降低开发难度。</a:t>
            </a:r>
          </a:p>
        </p:txBody>
      </p:sp>
    </p:spTree>
    <p:extLst>
      <p:ext uri="{BB962C8B-B14F-4D97-AF65-F5344CB8AC3E}">
        <p14:creationId xmlns:p14="http://schemas.microsoft.com/office/powerpoint/2010/main" val="36263779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278</a:t>
            </a:fld>
            <a:endParaRPr lang="zh-CN" altLang="en-US">
              <a:solidFill>
                <a:prstClr val="white"/>
              </a:solidFill>
              <a:cs typeface="Garamond"/>
            </a:endParaRPr>
          </a:p>
        </p:txBody>
      </p:sp>
      <p:sp>
        <p:nvSpPr>
          <p:cNvPr id="7" name="Rectangle 2"/>
          <p:cNvSpPr txBox="1">
            <a:spLocks noRot="1" noChangeArrowheads="1"/>
          </p:cNvSpPr>
          <p:nvPr/>
        </p:nvSpPr>
        <p:spPr bwMode="auto">
          <a:xfrm>
            <a:off x="1539343" y="1313160"/>
            <a:ext cx="9113315" cy="4325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lnSpc>
                <a:spcPct val="90000"/>
              </a:lnSpc>
              <a:buClr>
                <a:srgbClr val="CC0066"/>
              </a:buClr>
              <a:buNone/>
              <a:defRPr/>
            </a:pPr>
            <a:r>
              <a:rPr lang="en-US" altLang="zh-CN" sz="2899" dirty="0">
                <a:solidFill>
                  <a:srgbClr val="0033CC"/>
                </a:solidFill>
                <a:latin typeface="Arial"/>
                <a:ea typeface="宋体"/>
              </a:rPr>
              <a:t>		  </a:t>
            </a:r>
            <a:r>
              <a:rPr lang="en-US" altLang="zh-CN" sz="2537" b="1" dirty="0">
                <a:solidFill>
                  <a:prstClr val="black"/>
                </a:solidFill>
                <a:latin typeface="宋体" pitchFamily="2" charset="-122"/>
                <a:ea typeface="宋体" pitchFamily="2" charset="-122"/>
              </a:rPr>
              <a:t>X Window</a:t>
            </a:r>
            <a:r>
              <a:rPr lang="zh-CN" altLang="en-US" sz="2537" dirty="0">
                <a:solidFill>
                  <a:prstClr val="black"/>
                </a:solidFill>
                <a:latin typeface="宋体" pitchFamily="2" charset="-122"/>
                <a:ea typeface="宋体" pitchFamily="2" charset="-122"/>
              </a:rPr>
              <a:t>系统应用于嵌入式系统时，要考虑嵌入式系统的特殊条件。嵌入式系统由于资源有限，不宜使用体积大的操作系统内核，这是因为需要将系统固化在</a:t>
            </a:r>
            <a:r>
              <a:rPr lang="en-US" altLang="zh-CN" sz="2537" dirty="0">
                <a:solidFill>
                  <a:prstClr val="black"/>
                </a:solidFill>
                <a:latin typeface="宋体" pitchFamily="2" charset="-122"/>
                <a:ea typeface="宋体" pitchFamily="2" charset="-122"/>
              </a:rPr>
              <a:t>ROM</a:t>
            </a:r>
            <a:r>
              <a:rPr lang="zh-CN" altLang="en-US" sz="2537" dirty="0">
                <a:solidFill>
                  <a:prstClr val="black"/>
                </a:solidFill>
                <a:latin typeface="宋体" pitchFamily="2" charset="-122"/>
                <a:ea typeface="宋体" pitchFamily="2" charset="-122"/>
              </a:rPr>
              <a:t>中或者</a:t>
            </a:r>
            <a:r>
              <a:rPr lang="en-US" altLang="zh-CN" sz="2537" dirty="0">
                <a:solidFill>
                  <a:prstClr val="black"/>
                </a:solidFill>
                <a:latin typeface="宋体" pitchFamily="2" charset="-122"/>
                <a:ea typeface="宋体" pitchFamily="2" charset="-122"/>
              </a:rPr>
              <a:t>Disk On Chip</a:t>
            </a:r>
            <a:r>
              <a:rPr lang="zh-CN" altLang="en-US" sz="2537" dirty="0">
                <a:solidFill>
                  <a:prstClr val="black"/>
                </a:solidFill>
                <a:latin typeface="宋体" pitchFamily="2" charset="-122"/>
                <a:ea typeface="宋体" pitchFamily="2" charset="-122"/>
              </a:rPr>
              <a:t>的</a:t>
            </a:r>
            <a:r>
              <a:rPr lang="en-US" altLang="zh-CN" sz="2537" dirty="0">
                <a:solidFill>
                  <a:prstClr val="black"/>
                </a:solidFill>
                <a:latin typeface="宋体" pitchFamily="2" charset="-122"/>
                <a:ea typeface="宋体" pitchFamily="2" charset="-122"/>
              </a:rPr>
              <a:t>FLASH ROM</a:t>
            </a:r>
            <a:r>
              <a:rPr lang="zh-CN" altLang="en-US" sz="2537" dirty="0">
                <a:solidFill>
                  <a:prstClr val="black"/>
                </a:solidFill>
                <a:latin typeface="宋体" pitchFamily="2" charset="-122"/>
                <a:ea typeface="宋体" pitchFamily="2" charset="-122"/>
              </a:rPr>
              <a:t>上。</a:t>
            </a:r>
          </a:p>
          <a:p>
            <a:pPr marL="310667" indent="-310667" defTabSz="828446">
              <a:lnSpc>
                <a:spcPct val="90000"/>
              </a:lnSpc>
              <a:buClr>
                <a:srgbClr val="CC0066"/>
              </a:buClr>
              <a:buNone/>
              <a:defRPr/>
            </a:pPr>
            <a:r>
              <a:rPr lang="zh-CN" altLang="en-US" sz="2537" dirty="0">
                <a:solidFill>
                  <a:prstClr val="black"/>
                </a:solidFill>
                <a:latin typeface="宋体" pitchFamily="2" charset="-122"/>
                <a:ea typeface="宋体" pitchFamily="2" charset="-122"/>
              </a:rPr>
              <a:t>		  但是，一个</a:t>
            </a:r>
            <a:r>
              <a:rPr lang="en-US" altLang="zh-CN" sz="2537" dirty="0">
                <a:solidFill>
                  <a:prstClr val="black"/>
                </a:solidFill>
                <a:latin typeface="宋体" pitchFamily="2" charset="-122"/>
                <a:ea typeface="宋体" pitchFamily="2" charset="-122"/>
              </a:rPr>
              <a:t>X Lib</a:t>
            </a:r>
            <a:r>
              <a:rPr lang="zh-CN" altLang="en-US" sz="2537" dirty="0">
                <a:solidFill>
                  <a:prstClr val="black"/>
                </a:solidFill>
                <a:latin typeface="宋体" pitchFamily="2" charset="-122"/>
                <a:ea typeface="宋体" pitchFamily="2" charset="-122"/>
              </a:rPr>
              <a:t>就需要大概</a:t>
            </a:r>
            <a:r>
              <a:rPr lang="en-US" altLang="zh-CN" sz="2537" dirty="0">
                <a:solidFill>
                  <a:prstClr val="black"/>
                </a:solidFill>
                <a:latin typeface="宋体" pitchFamily="2" charset="-122"/>
                <a:ea typeface="宋体" pitchFamily="2" charset="-122"/>
              </a:rPr>
              <a:t>10MB ~ 20MB</a:t>
            </a:r>
            <a:r>
              <a:rPr lang="zh-CN" altLang="en-US" sz="2537" dirty="0">
                <a:solidFill>
                  <a:prstClr val="black"/>
                </a:solidFill>
                <a:latin typeface="宋体" pitchFamily="2" charset="-122"/>
                <a:ea typeface="宋体" pitchFamily="2" charset="-122"/>
              </a:rPr>
              <a:t>的空间，在一般的嵌入式环境不能满足这样的条件。所以，针对嵌入式领域，</a:t>
            </a:r>
            <a:r>
              <a:rPr lang="en-US" altLang="zh-CN" sz="2537" dirty="0">
                <a:solidFill>
                  <a:prstClr val="black"/>
                </a:solidFill>
                <a:latin typeface="宋体" pitchFamily="2" charset="-122"/>
                <a:ea typeface="宋体" pitchFamily="2" charset="-122"/>
              </a:rPr>
              <a:t>X Window</a:t>
            </a:r>
            <a:r>
              <a:rPr lang="zh-CN" altLang="en-US" sz="2537" dirty="0">
                <a:solidFill>
                  <a:prstClr val="black"/>
                </a:solidFill>
                <a:latin typeface="宋体" pitchFamily="2" charset="-122"/>
                <a:ea typeface="宋体" pitchFamily="2" charset="-122"/>
              </a:rPr>
              <a:t>进行了必要的裁剪和优化，产生了很多嵌入式</a:t>
            </a:r>
            <a:r>
              <a:rPr lang="en-US" altLang="zh-CN" sz="2537" dirty="0">
                <a:solidFill>
                  <a:prstClr val="black"/>
                </a:solidFill>
                <a:latin typeface="宋体" pitchFamily="2" charset="-122"/>
                <a:ea typeface="宋体" pitchFamily="2" charset="-122"/>
              </a:rPr>
              <a:t>GUI</a:t>
            </a:r>
            <a:r>
              <a:rPr lang="zh-CN" altLang="en-US" sz="2537" dirty="0">
                <a:solidFill>
                  <a:prstClr val="black"/>
                </a:solidFill>
                <a:latin typeface="宋体" pitchFamily="2" charset="-122"/>
                <a:ea typeface="宋体" pitchFamily="2" charset="-122"/>
              </a:rPr>
              <a:t>系统。</a:t>
            </a:r>
          </a:p>
        </p:txBody>
      </p:sp>
    </p:spTree>
    <p:extLst>
      <p:ext uri="{BB962C8B-B14F-4D97-AF65-F5344CB8AC3E}">
        <p14:creationId xmlns:p14="http://schemas.microsoft.com/office/powerpoint/2010/main" val="387570974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279</a:t>
            </a:fld>
            <a:endParaRPr lang="zh-CN" altLang="en-US">
              <a:solidFill>
                <a:prstClr val="white"/>
              </a:solidFill>
              <a:cs typeface="Garamond"/>
            </a:endParaRPr>
          </a:p>
        </p:txBody>
      </p:sp>
      <p:sp>
        <p:nvSpPr>
          <p:cNvPr id="8" name="Rectangle 2"/>
          <p:cNvSpPr txBox="1">
            <a:spLocks noChangeArrowheads="1"/>
          </p:cNvSpPr>
          <p:nvPr/>
        </p:nvSpPr>
        <p:spPr bwMode="auto">
          <a:xfrm>
            <a:off x="1888341" y="1288752"/>
            <a:ext cx="8917701" cy="70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ctr" anchorCtr="0" compatLnSpc="1">
            <a:prstTxWarp prst="textNoShape">
              <a:avLst/>
            </a:prstTxWarp>
          </a:bodyPr>
          <a:lstStyle>
            <a:lvl1pPr algn="l"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2pPr>
            <a:lvl3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3pPr>
            <a:lvl4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4pPr>
            <a:lvl5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ea typeface="宋体" panose="02010600030101010101" pitchFamily="2" charset="-122"/>
              </a:defRPr>
            </a:lvl9pPr>
          </a:lstStyle>
          <a:p>
            <a:pPr defTabSz="828446"/>
            <a:r>
              <a:rPr lang="zh-CN" altLang="en-US" sz="2537" dirty="0">
                <a:solidFill>
                  <a:srgbClr val="1F497D"/>
                </a:solidFill>
                <a:effectLst/>
                <a:latin typeface="宋体" pitchFamily="2" charset="-122"/>
                <a:ea typeface="宋体" pitchFamily="2" charset="-122"/>
              </a:rPr>
              <a:t>面向嵌入式</a:t>
            </a:r>
            <a:r>
              <a:rPr lang="en-US" altLang="zh-CN" sz="2537" dirty="0">
                <a:solidFill>
                  <a:srgbClr val="1F497D"/>
                </a:solidFill>
                <a:effectLst/>
                <a:latin typeface="宋体" pitchFamily="2" charset="-122"/>
                <a:ea typeface="宋体" pitchFamily="2" charset="-122"/>
              </a:rPr>
              <a:t>Linux </a:t>
            </a:r>
            <a:r>
              <a:rPr lang="zh-CN" altLang="en-US" sz="2537" dirty="0">
                <a:solidFill>
                  <a:srgbClr val="1F497D"/>
                </a:solidFill>
                <a:effectLst/>
                <a:latin typeface="宋体" pitchFamily="2" charset="-122"/>
                <a:ea typeface="宋体" pitchFamily="2" charset="-122"/>
              </a:rPr>
              <a:t>系统的图形用户界面</a:t>
            </a:r>
          </a:p>
        </p:txBody>
      </p:sp>
      <p:sp>
        <p:nvSpPr>
          <p:cNvPr id="9" name="Rectangle 3"/>
          <p:cNvSpPr txBox="1">
            <a:spLocks noChangeArrowheads="1"/>
          </p:cNvSpPr>
          <p:nvPr/>
        </p:nvSpPr>
        <p:spPr bwMode="auto">
          <a:xfrm>
            <a:off x="1890756" y="2136019"/>
            <a:ext cx="8002459" cy="4330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80000"/>
              <a:buFont typeface="Wingdings" panose="05000000000000000000"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lnSpc>
                <a:spcPct val="90000"/>
              </a:lnSpc>
              <a:buClr>
                <a:srgbClr val="FFCC00"/>
              </a:buClr>
              <a:defRPr/>
            </a:pPr>
            <a:r>
              <a:rPr lang="en-US" altLang="zh-CN" sz="2537" dirty="0" err="1">
                <a:solidFill>
                  <a:prstClr val="black"/>
                </a:solidFill>
                <a:effectLst/>
                <a:latin typeface="宋体" pitchFamily="2" charset="-122"/>
                <a:ea typeface="宋体" pitchFamily="2" charset="-122"/>
              </a:rPr>
              <a:t>MicoroWindows</a:t>
            </a:r>
            <a:r>
              <a:rPr lang="en-US" altLang="zh-CN" sz="2537" dirty="0">
                <a:solidFill>
                  <a:prstClr val="black"/>
                </a:solidFill>
                <a:effectLst/>
                <a:latin typeface="宋体" pitchFamily="2" charset="-122"/>
                <a:ea typeface="宋体" pitchFamily="2" charset="-122"/>
              </a:rPr>
              <a:t>/</a:t>
            </a:r>
            <a:r>
              <a:rPr lang="en-US" altLang="zh-CN" sz="2537" dirty="0" err="1">
                <a:solidFill>
                  <a:prstClr val="black"/>
                </a:solidFill>
                <a:effectLst/>
                <a:latin typeface="宋体" pitchFamily="2" charset="-122"/>
                <a:ea typeface="宋体" pitchFamily="2" charset="-122"/>
              </a:rPr>
              <a:t>NanoX</a:t>
            </a:r>
            <a:endParaRPr lang="en-US" altLang="zh-CN" sz="2537" dirty="0">
              <a:solidFill>
                <a:prstClr val="black"/>
              </a:solidFill>
              <a:effectLst/>
              <a:latin typeface="宋体" pitchFamily="2" charset="-122"/>
              <a:ea typeface="宋体" pitchFamily="2" charset="-122"/>
            </a:endParaRPr>
          </a:p>
          <a:p>
            <a:pPr marL="673113" lvl="1" indent="-258890" defTabSz="828446">
              <a:lnSpc>
                <a:spcPct val="90000"/>
              </a:lnSpc>
              <a:defRPr/>
            </a:pPr>
            <a:r>
              <a:rPr lang="zh-CN" altLang="en-US" sz="2537" dirty="0">
                <a:solidFill>
                  <a:prstClr val="black"/>
                </a:solidFill>
                <a:effectLst/>
                <a:latin typeface="宋体" pitchFamily="2" charset="-122"/>
                <a:ea typeface="宋体" pitchFamily="2" charset="-122"/>
              </a:rPr>
              <a:t>开放源码</a:t>
            </a:r>
          </a:p>
          <a:p>
            <a:pPr marL="673113" lvl="1" indent="-258890" defTabSz="828446">
              <a:lnSpc>
                <a:spcPct val="90000"/>
              </a:lnSpc>
              <a:defRPr/>
            </a:pPr>
            <a:r>
              <a:rPr lang="zh-CN" altLang="en-US" sz="2537" dirty="0">
                <a:solidFill>
                  <a:prstClr val="black"/>
                </a:solidFill>
                <a:effectLst/>
                <a:latin typeface="宋体" pitchFamily="2" charset="-122"/>
                <a:ea typeface="宋体" pitchFamily="2" charset="-122"/>
              </a:rPr>
              <a:t>无任何硬件加速能力</a:t>
            </a:r>
          </a:p>
          <a:p>
            <a:pPr marL="673113" lvl="1" indent="-258890" defTabSz="828446">
              <a:lnSpc>
                <a:spcPct val="90000"/>
              </a:lnSpc>
              <a:defRPr/>
            </a:pPr>
            <a:r>
              <a:rPr lang="zh-CN" altLang="en-US" sz="2537" dirty="0">
                <a:solidFill>
                  <a:prstClr val="black"/>
                </a:solidFill>
                <a:effectLst/>
                <a:latin typeface="宋体" pitchFamily="2" charset="-122"/>
                <a:ea typeface="宋体" pitchFamily="2" charset="-122"/>
              </a:rPr>
              <a:t>图形引擎中存在许多低效算法</a:t>
            </a:r>
          </a:p>
          <a:p>
            <a:pPr marL="673113" lvl="1" indent="-258890" defTabSz="828446">
              <a:lnSpc>
                <a:spcPct val="90000"/>
              </a:lnSpc>
              <a:defRPr/>
            </a:pPr>
            <a:r>
              <a:rPr lang="zh-CN" altLang="en-US" sz="2537" dirty="0">
                <a:solidFill>
                  <a:prstClr val="black"/>
                </a:solidFill>
                <a:effectLst/>
                <a:latin typeface="宋体" pitchFamily="2" charset="-122"/>
                <a:ea typeface="宋体" pitchFamily="2" charset="-122"/>
              </a:rPr>
              <a:t>代码质量较差</a:t>
            </a:r>
          </a:p>
          <a:p>
            <a:pPr marL="310667" indent="-310667" defTabSz="828446">
              <a:lnSpc>
                <a:spcPct val="90000"/>
              </a:lnSpc>
              <a:buClr>
                <a:srgbClr val="FFCC00"/>
              </a:buClr>
              <a:defRPr/>
            </a:pPr>
            <a:r>
              <a:rPr lang="en-US" altLang="zh-CN" sz="2537" dirty="0" err="1">
                <a:solidFill>
                  <a:prstClr val="black"/>
                </a:solidFill>
                <a:effectLst/>
                <a:latin typeface="宋体" pitchFamily="2" charset="-122"/>
                <a:ea typeface="宋体" pitchFamily="2" charset="-122"/>
              </a:rPr>
              <a:t>OpenGUI</a:t>
            </a:r>
            <a:endParaRPr lang="en-US" altLang="zh-CN" sz="2537" dirty="0">
              <a:solidFill>
                <a:prstClr val="black"/>
              </a:solidFill>
              <a:effectLst/>
              <a:latin typeface="宋体" pitchFamily="2" charset="-122"/>
              <a:ea typeface="宋体" pitchFamily="2" charset="-122"/>
            </a:endParaRPr>
          </a:p>
          <a:p>
            <a:pPr marL="673113" lvl="1" indent="-258890" defTabSz="828446">
              <a:lnSpc>
                <a:spcPct val="90000"/>
              </a:lnSpc>
              <a:defRPr/>
            </a:pPr>
            <a:r>
              <a:rPr lang="zh-CN" altLang="en-US" sz="2537" dirty="0">
                <a:solidFill>
                  <a:prstClr val="black"/>
                </a:solidFill>
                <a:effectLst/>
                <a:latin typeface="宋体" pitchFamily="2" charset="-122"/>
                <a:ea typeface="宋体" pitchFamily="2" charset="-122"/>
              </a:rPr>
              <a:t>可移植性稍差</a:t>
            </a:r>
          </a:p>
          <a:p>
            <a:pPr marL="310667" indent="-310667" defTabSz="828446">
              <a:lnSpc>
                <a:spcPct val="90000"/>
              </a:lnSpc>
              <a:buClr>
                <a:srgbClr val="FFCC00"/>
              </a:buClr>
              <a:defRPr/>
            </a:pPr>
            <a:r>
              <a:rPr lang="en-US" altLang="zh-CN" sz="2537" dirty="0" err="1">
                <a:solidFill>
                  <a:prstClr val="black"/>
                </a:solidFill>
                <a:effectLst/>
                <a:latin typeface="宋体" pitchFamily="2" charset="-122"/>
                <a:ea typeface="宋体" pitchFamily="2" charset="-122"/>
              </a:rPr>
              <a:t>Qt</a:t>
            </a:r>
            <a:r>
              <a:rPr lang="en-US" altLang="zh-CN" sz="2537" dirty="0">
                <a:solidFill>
                  <a:prstClr val="black"/>
                </a:solidFill>
                <a:effectLst/>
                <a:latin typeface="宋体" pitchFamily="2" charset="-122"/>
                <a:ea typeface="宋体" pitchFamily="2" charset="-122"/>
              </a:rPr>
              <a:t>/Embedded </a:t>
            </a:r>
          </a:p>
          <a:p>
            <a:pPr marL="673113" lvl="1" indent="-258890" defTabSz="828446">
              <a:lnSpc>
                <a:spcPct val="90000"/>
              </a:lnSpc>
              <a:defRPr/>
            </a:pPr>
            <a:r>
              <a:rPr lang="zh-CN" altLang="en-US" sz="2537" dirty="0">
                <a:solidFill>
                  <a:prstClr val="black"/>
                </a:solidFill>
                <a:effectLst/>
                <a:latin typeface="宋体" pitchFamily="2" charset="-122"/>
                <a:ea typeface="宋体" pitchFamily="2" charset="-122"/>
              </a:rPr>
              <a:t>低的程序效率、大的资源消耗</a:t>
            </a:r>
          </a:p>
          <a:p>
            <a:pPr marL="310667" indent="-310667" defTabSz="828446">
              <a:lnSpc>
                <a:spcPct val="90000"/>
              </a:lnSpc>
              <a:buClr>
                <a:srgbClr val="FFCC00"/>
              </a:buClr>
              <a:defRPr/>
            </a:pPr>
            <a:r>
              <a:rPr lang="en-US" altLang="zh-CN" sz="2537" dirty="0" err="1">
                <a:solidFill>
                  <a:prstClr val="black"/>
                </a:solidFill>
                <a:effectLst/>
                <a:latin typeface="宋体" pitchFamily="2" charset="-122"/>
                <a:ea typeface="宋体" pitchFamily="2" charset="-122"/>
              </a:rPr>
              <a:t>MiniGUI</a:t>
            </a:r>
            <a:endParaRPr lang="en-US" altLang="zh-CN" sz="2537" dirty="0">
              <a:solidFill>
                <a:prstClr val="black"/>
              </a:solidFill>
              <a:effectLst/>
              <a:latin typeface="宋体" pitchFamily="2" charset="-122"/>
              <a:ea typeface="宋体" pitchFamily="2" charset="-122"/>
            </a:endParaRPr>
          </a:p>
        </p:txBody>
      </p:sp>
    </p:spTree>
    <p:extLst>
      <p:ext uri="{BB962C8B-B14F-4D97-AF65-F5344CB8AC3E}">
        <p14:creationId xmlns:p14="http://schemas.microsoft.com/office/powerpoint/2010/main" val="1149306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944803CC-35A3-4F67-B3F8-D87EB2C8F698}"/>
              </a:ext>
            </a:extLst>
          </p:cNvPr>
          <p:cNvSpPr>
            <a:spLocks noGrp="1" noChangeArrowheads="1"/>
          </p:cNvSpPr>
          <p:nvPr>
            <p:ph type="title"/>
          </p:nvPr>
        </p:nvSpPr>
        <p:spPr/>
        <p:txBody>
          <a:bodyPr/>
          <a:lstStyle/>
          <a:p>
            <a:r>
              <a:rPr lang="zh-CN" altLang="en-US" dirty="0">
                <a:latin typeface="楷体" panose="02010609060101010101" pitchFamily="49" charset="-122"/>
                <a:ea typeface="楷体" panose="02010609060101010101" pitchFamily="49" charset="-122"/>
              </a:rPr>
              <a:t>嵌入式软件设计</a:t>
            </a:r>
            <a:endParaRPr lang="zh-CN" altLang="en-US" dirty="0"/>
          </a:p>
        </p:txBody>
      </p:sp>
      <p:sp>
        <p:nvSpPr>
          <p:cNvPr id="32771" name="内容占位符 2">
            <a:extLst>
              <a:ext uri="{FF2B5EF4-FFF2-40B4-BE49-F238E27FC236}">
                <a16:creationId xmlns:a16="http://schemas.microsoft.com/office/drawing/2014/main" id="{6D961B9E-A905-44D5-A642-7D4CF9D45151}"/>
              </a:ext>
            </a:extLst>
          </p:cNvPr>
          <p:cNvSpPr>
            <a:spLocks noGrp="1" noChangeArrowheads="1"/>
          </p:cNvSpPr>
          <p:nvPr>
            <p:ph idx="1"/>
          </p:nvPr>
        </p:nvSpPr>
        <p:spPr>
          <a:xfrm>
            <a:off x="1703388" y="2017713"/>
            <a:ext cx="8775700" cy="4114800"/>
          </a:xfrm>
        </p:spPr>
        <p:txBody>
          <a:bodyPr/>
          <a:lstStyle/>
          <a:p>
            <a:pPr eaLnBrk="1" hangingPunct="1">
              <a:buFontTx/>
              <a:buNone/>
            </a:pPr>
            <a:r>
              <a:rPr lang="en-US" altLang="zh-CN" sz="2400" b="0" dirty="0">
                <a:latin typeface="楷体" panose="02010609060101010101" pitchFamily="49" charset="-122"/>
                <a:ea typeface="楷体" panose="02010609060101010101" pitchFamily="49" charset="-122"/>
              </a:rPr>
              <a:t>switch </a:t>
            </a:r>
            <a:r>
              <a:rPr lang="zh-CN" altLang="en-US" sz="2400" b="0" dirty="0">
                <a:latin typeface="楷体" panose="02010609060101010101" pitchFamily="49" charset="-122"/>
                <a:ea typeface="楷体" panose="02010609060101010101" pitchFamily="49" charset="-122"/>
              </a:rPr>
              <a:t>（</a:t>
            </a:r>
            <a:r>
              <a:rPr lang="zh-CN" altLang="zh-CN" sz="2400" b="0" dirty="0">
                <a:solidFill>
                  <a:srgbClr val="FF0000"/>
                </a:solidFill>
                <a:latin typeface="楷体" panose="02010609060101010101" pitchFamily="49" charset="-122"/>
                <a:ea typeface="楷体" panose="02010609060101010101" pitchFamily="49" charset="-122"/>
              </a:rPr>
              <a:t>跳转表和比较链</a:t>
            </a:r>
            <a:r>
              <a:rPr lang="en-US" altLang="zh-CN" sz="2400" b="0" dirty="0">
                <a:solidFill>
                  <a:srgbClr val="FF0000"/>
                </a:solidFill>
                <a:latin typeface="楷体" panose="02010609060101010101" pitchFamily="49" charset="-122"/>
                <a:ea typeface="楷体" panose="02010609060101010101" pitchFamily="49" charset="-122"/>
              </a:rPr>
              <a:t>/</a:t>
            </a:r>
            <a:r>
              <a:rPr lang="zh-CN" altLang="zh-CN" sz="2400" b="0" dirty="0">
                <a:solidFill>
                  <a:srgbClr val="FF0000"/>
                </a:solidFill>
                <a:latin typeface="楷体" panose="02010609060101010101" pitchFamily="49" charset="-122"/>
                <a:ea typeface="楷体" panose="02010609060101010101" pitchFamily="49" charset="-122"/>
              </a:rPr>
              <a:t>树</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嵌套</a:t>
            </a:r>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pPr eaLnBrk="1" hangingPunct="1">
              <a:buFontTx/>
              <a:buNone/>
            </a:pPr>
            <a:r>
              <a:rPr lang="zh-CN" altLang="zh-CN" sz="2400" b="0" dirty="0">
                <a:latin typeface="楷体" panose="02010609060101010101" pitchFamily="49" charset="-122"/>
                <a:ea typeface="楷体" panose="02010609060101010101" pitchFamily="49" charset="-122"/>
              </a:rPr>
              <a:t>自增</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减和复合赋值</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优化赋值</a:t>
            </a:r>
            <a:endParaRPr lang="en-US" altLang="zh-CN" sz="2400" b="0" dirty="0">
              <a:latin typeface="楷体" panose="02010609060101010101" pitchFamily="49" charset="-122"/>
              <a:ea typeface="楷体" panose="02010609060101010101" pitchFamily="49" charset="-122"/>
            </a:endParaRPr>
          </a:p>
          <a:p>
            <a:pPr eaLnBrk="1" hangingPunct="1">
              <a:buFontTx/>
              <a:buNone/>
            </a:pPr>
            <a:r>
              <a:rPr lang="zh-CN" altLang="en-US" sz="2400" b="0" dirty="0">
                <a:latin typeface="楷体" panose="02010609060101010101" pitchFamily="49" charset="-122"/>
                <a:ea typeface="楷体" panose="02010609060101010101" pitchFamily="49" charset="-122"/>
              </a:rPr>
              <a:t>减少浮点</a:t>
            </a:r>
            <a:endParaRPr lang="en-US" altLang="zh-CN" sz="2400" b="0" dirty="0">
              <a:latin typeface="楷体" panose="02010609060101010101" pitchFamily="49" charset="-122"/>
              <a:ea typeface="楷体" panose="02010609060101010101" pitchFamily="49" charset="-122"/>
            </a:endParaRPr>
          </a:p>
          <a:p>
            <a:pPr eaLnBrk="1" hangingPunct="1">
              <a:buFontTx/>
              <a:buNone/>
            </a:pPr>
            <a:r>
              <a:rPr lang="zh-CN" altLang="zh-CN" sz="2400" b="0" dirty="0">
                <a:latin typeface="楷体" panose="02010609060101010101" pitchFamily="49" charset="-122"/>
                <a:ea typeface="楷体" panose="02010609060101010101" pitchFamily="49" charset="-122"/>
              </a:rPr>
              <a:t>函数优化</a:t>
            </a:r>
            <a:r>
              <a:rPr lang="zh-CN" altLang="en-US" sz="2400" b="0" dirty="0">
                <a:latin typeface="楷体" panose="02010609060101010101" pitchFamily="49" charset="-122"/>
                <a:ea typeface="楷体" panose="02010609060101010101" pitchFamily="49" charset="-122"/>
              </a:rPr>
              <a:t>（减少参数</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返回值、</a:t>
            </a:r>
            <a:r>
              <a:rPr lang="zh-CN" altLang="zh-CN" sz="2400" b="0" dirty="0">
                <a:latin typeface="楷体" panose="02010609060101010101" pitchFamily="49" charset="-122"/>
                <a:ea typeface="楷体" panose="02010609060101010101" pitchFamily="49" charset="-122"/>
              </a:rPr>
              <a:t>原型定义</a:t>
            </a:r>
            <a:r>
              <a:rPr lang="zh-CN" altLang="en-US" sz="2400" b="0" dirty="0">
                <a:latin typeface="楷体" panose="02010609060101010101" pitchFamily="49" charset="-122"/>
                <a:ea typeface="楷体" panose="02010609060101010101" pitchFamily="49" charset="-122"/>
              </a:rPr>
              <a:t>、本地函数、尽量</a:t>
            </a:r>
            <a:r>
              <a:rPr lang="zh-CN" altLang="zh-CN" sz="2400" b="0" dirty="0">
                <a:latin typeface="楷体" panose="02010609060101010101" pitchFamily="49" charset="-122"/>
                <a:ea typeface="楷体" panose="02010609060101010101" pitchFamily="49" charset="-122"/>
              </a:rPr>
              <a:t>避免使用标准库</a:t>
            </a:r>
            <a:r>
              <a:rPr lang="zh-CN" altLang="en-US" sz="2400" b="0" dirty="0">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p:txBody>
      </p:sp>
      <p:sp>
        <p:nvSpPr>
          <p:cNvPr id="32772" name="灯片编号占位符 3">
            <a:extLst>
              <a:ext uri="{FF2B5EF4-FFF2-40B4-BE49-F238E27FC236}">
                <a16:creationId xmlns:a16="http://schemas.microsoft.com/office/drawing/2014/main" id="{C4BBD920-693D-4EA3-8072-05C312C93CC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73EB1976-535C-4603-A46D-3618B671DDE5}"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28</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59829115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24" dirty="0">
                <a:solidFill>
                  <a:schemeClr val="tx1"/>
                </a:solidFill>
                <a:latin typeface="宋体" pitchFamily="2" charset="-122"/>
                <a:ea typeface="宋体" pitchFamily="2" charset="-122"/>
              </a:rPr>
              <a:t>4 </a:t>
            </a:r>
            <a:r>
              <a:rPr lang="zh-CN" altLang="en-US" sz="3624" dirty="0">
                <a:solidFill>
                  <a:schemeClr val="tx1"/>
                </a:solidFill>
                <a:latin typeface="宋体" pitchFamily="2" charset="-122"/>
                <a:ea typeface="宋体" pitchFamily="2" charset="-122"/>
              </a:rPr>
              <a:t>嵌入式</a:t>
            </a:r>
            <a:r>
              <a:rPr lang="en-US" altLang="zh-CN" sz="3624" dirty="0">
                <a:solidFill>
                  <a:schemeClr val="tx1"/>
                </a:solidFill>
                <a:latin typeface="宋体" pitchFamily="2" charset="-122"/>
                <a:ea typeface="宋体" pitchFamily="2" charset="-122"/>
              </a:rPr>
              <a:t>Linux (</a:t>
            </a:r>
            <a:r>
              <a:rPr lang="zh-CN" altLang="en-US" sz="3624" dirty="0">
                <a:solidFill>
                  <a:schemeClr val="tx1"/>
                </a:solidFill>
                <a:latin typeface="宋体" pitchFamily="2" charset="-122"/>
                <a:ea typeface="宋体" pitchFamily="2" charset="-122"/>
              </a:rPr>
              <a:t>续</a:t>
            </a:r>
            <a:r>
              <a:rPr lang="en-US"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280</a:t>
            </a:fld>
            <a:endParaRPr lang="zh-CN" altLang="en-US">
              <a:solidFill>
                <a:prstClr val="white"/>
              </a:solidFill>
              <a:cs typeface="Garamond"/>
            </a:endParaRPr>
          </a:p>
        </p:txBody>
      </p:sp>
      <p:sp>
        <p:nvSpPr>
          <p:cNvPr id="8" name="矩形 2"/>
          <p:cNvSpPr txBox="1">
            <a:spLocks noChangeArrowheads="1"/>
          </p:cNvSpPr>
          <p:nvPr/>
        </p:nvSpPr>
        <p:spPr bwMode="auto">
          <a:xfrm>
            <a:off x="2727410" y="1219712"/>
            <a:ext cx="7042107" cy="474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82848" tIns="41424" rIns="82848" bIns="41424" numCol="1" anchor="t" anchorCtr="0" compatLnSpc="1">
            <a:prstTxWarp prst="textNoShape">
              <a:avLst/>
            </a:prstTxWarp>
            <a:spAutoFit/>
          </a:bodyPr>
          <a:lstStyle>
            <a:lvl1pPr algn="l" rtl="0" eaLnBrk="0" fontAlgn="base" hangingPunct="0">
              <a:spcBef>
                <a:spcPct val="0"/>
              </a:spcBef>
              <a:spcAft>
                <a:spcPct val="0"/>
              </a:spcAft>
              <a:defRPr kumimoji="1" lang="zh-CN" altLang="en-US" sz="3600" b="1" kern="1200">
                <a:solidFill>
                  <a:srgbClr val="0000FF"/>
                </a:solidFill>
                <a:latin typeface="Tahoma" pitchFamily="34" charset="0"/>
                <a:ea typeface="黑体" pitchFamily="49" charset="-122"/>
                <a:cs typeface="+mn-cs"/>
              </a:defRPr>
            </a:lvl1pPr>
            <a:lvl2pPr algn="l" rtl="0" eaLnBrk="0" fontAlgn="base" hangingPunct="0">
              <a:spcBef>
                <a:spcPct val="0"/>
              </a:spcBef>
              <a:spcAft>
                <a:spcPct val="0"/>
              </a:spcAft>
              <a:defRPr kumimoji="1" sz="3600" b="1">
                <a:solidFill>
                  <a:srgbClr val="FF0066"/>
                </a:solidFill>
                <a:latin typeface="Tahoma" pitchFamily="34" charset="0"/>
                <a:ea typeface="黑体" panose="02010609060101010101" pitchFamily="49" charset="-122"/>
              </a:defRPr>
            </a:lvl2pPr>
            <a:lvl3pPr algn="l" rtl="0" eaLnBrk="0" fontAlgn="base" hangingPunct="0">
              <a:spcBef>
                <a:spcPct val="0"/>
              </a:spcBef>
              <a:spcAft>
                <a:spcPct val="0"/>
              </a:spcAft>
              <a:defRPr kumimoji="1" sz="3600" b="1">
                <a:solidFill>
                  <a:srgbClr val="FF0066"/>
                </a:solidFill>
                <a:latin typeface="Tahoma" pitchFamily="34" charset="0"/>
                <a:ea typeface="黑体" panose="02010609060101010101" pitchFamily="49" charset="-122"/>
              </a:defRPr>
            </a:lvl3pPr>
            <a:lvl4pPr algn="l" rtl="0" eaLnBrk="0" fontAlgn="base" hangingPunct="0">
              <a:spcBef>
                <a:spcPct val="0"/>
              </a:spcBef>
              <a:spcAft>
                <a:spcPct val="0"/>
              </a:spcAft>
              <a:defRPr kumimoji="1" sz="3600" b="1">
                <a:solidFill>
                  <a:srgbClr val="FF0066"/>
                </a:solidFill>
                <a:latin typeface="Tahoma" pitchFamily="34" charset="0"/>
                <a:ea typeface="黑体" panose="02010609060101010101" pitchFamily="49" charset="-122"/>
              </a:defRPr>
            </a:lvl4pPr>
            <a:lvl5pPr algn="l" rtl="0" eaLnBrk="0" fontAlgn="base" hangingPunct="0">
              <a:spcBef>
                <a:spcPct val="0"/>
              </a:spcBef>
              <a:spcAft>
                <a:spcPct val="0"/>
              </a:spcAft>
              <a:defRPr kumimoji="1" sz="3600" b="1">
                <a:solidFill>
                  <a:srgbClr val="FF0066"/>
                </a:solidFill>
                <a:latin typeface="Tahoma" pitchFamily="34" charset="0"/>
                <a:ea typeface="黑体" panose="02010609060101010101" pitchFamily="49" charset="-122"/>
              </a:defRPr>
            </a:lvl5pPr>
            <a:lvl6pPr marL="457200" algn="l" rtl="0" eaLnBrk="1" fontAlgn="base" hangingPunct="1">
              <a:spcBef>
                <a:spcPct val="0"/>
              </a:spcBef>
              <a:spcAft>
                <a:spcPct val="0"/>
              </a:spcAft>
              <a:defRPr kumimoji="1" sz="4400">
                <a:solidFill>
                  <a:schemeClr val="tx2"/>
                </a:solidFill>
                <a:latin typeface="Tahoma" pitchFamily="34" charset="0"/>
                <a:ea typeface="宋体" charset="-122"/>
              </a:defRPr>
            </a:lvl6pPr>
            <a:lvl7pPr marL="914400" algn="l" rtl="0" eaLnBrk="1" fontAlgn="base" hangingPunct="1">
              <a:spcBef>
                <a:spcPct val="0"/>
              </a:spcBef>
              <a:spcAft>
                <a:spcPct val="0"/>
              </a:spcAft>
              <a:defRPr kumimoji="1" sz="4400">
                <a:solidFill>
                  <a:schemeClr val="tx2"/>
                </a:solidFill>
                <a:latin typeface="Tahoma" pitchFamily="34" charset="0"/>
                <a:ea typeface="宋体" charset="-122"/>
              </a:defRPr>
            </a:lvl7pPr>
            <a:lvl8pPr marL="1371600" algn="l" rtl="0" eaLnBrk="1" fontAlgn="base" hangingPunct="1">
              <a:spcBef>
                <a:spcPct val="0"/>
              </a:spcBef>
              <a:spcAft>
                <a:spcPct val="0"/>
              </a:spcAft>
              <a:defRPr kumimoji="1" sz="4400">
                <a:solidFill>
                  <a:schemeClr val="tx2"/>
                </a:solidFill>
                <a:latin typeface="Tahoma" pitchFamily="34" charset="0"/>
                <a:ea typeface="宋体" charset="-122"/>
              </a:defRPr>
            </a:lvl8pPr>
            <a:lvl9pPr marL="1828800" algn="l" rtl="0" eaLnBrk="1" fontAlgn="base" hangingPunct="1">
              <a:spcBef>
                <a:spcPct val="0"/>
              </a:spcBef>
              <a:spcAft>
                <a:spcPct val="0"/>
              </a:spcAft>
              <a:defRPr kumimoji="1" sz="4400">
                <a:solidFill>
                  <a:schemeClr val="tx2"/>
                </a:solidFill>
                <a:latin typeface="Tahoma" pitchFamily="34" charset="0"/>
                <a:ea typeface="宋体" charset="-122"/>
              </a:defRPr>
            </a:lvl9pPr>
          </a:lstStyle>
          <a:p>
            <a:pPr defTabSz="828446">
              <a:defRPr/>
            </a:pPr>
            <a:r>
              <a:rPr lang="zh-CN" altLang="en-US" sz="2537" b="0" dirty="0">
                <a:solidFill>
                  <a:srgbClr val="FF0066"/>
                </a:solidFill>
                <a:latin typeface="宋体" pitchFamily="2" charset="-122"/>
                <a:ea typeface="宋体" pitchFamily="2" charset="-122"/>
              </a:rPr>
              <a:t>嵌入式</a:t>
            </a:r>
            <a:r>
              <a:rPr lang="en-US" altLang="zh-CN" sz="2537" b="0" dirty="0">
                <a:solidFill>
                  <a:srgbClr val="FF0066"/>
                </a:solidFill>
                <a:latin typeface="宋体" pitchFamily="2" charset="-122"/>
                <a:ea typeface="宋体" pitchFamily="2" charset="-122"/>
              </a:rPr>
              <a:t>Linux-Android</a:t>
            </a:r>
          </a:p>
        </p:txBody>
      </p:sp>
      <p:sp>
        <p:nvSpPr>
          <p:cNvPr id="9" name="矩形 3" descr="Rectangle: Click to edit Master text styles&#10;Second level&#10;Third level&#10;Fourth level&#10;Fifth level"/>
          <p:cNvSpPr txBox="1">
            <a:spLocks noChangeArrowheads="1"/>
          </p:cNvSpPr>
          <p:nvPr/>
        </p:nvSpPr>
        <p:spPr bwMode="auto">
          <a:xfrm>
            <a:off x="2462757" y="1841075"/>
            <a:ext cx="7568539" cy="4526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848" tIns="41424" rIns="82848" bIns="41424" numCol="1" anchor="t" anchorCtr="0" compatLnSpc="1">
            <a:prstTxWarp prst="textNoShape">
              <a:avLst/>
            </a:prstTxWarp>
          </a:bodyPr>
          <a:lstStyle>
            <a:lvl1pPr marL="342900" indent="-342900" algn="l" rtl="0" fontAlgn="base">
              <a:spcBef>
                <a:spcPct val="30000"/>
              </a:spcBef>
              <a:spcAft>
                <a:spcPct val="0"/>
              </a:spcAft>
              <a:buClr>
                <a:schemeClr val="hlink"/>
              </a:buClr>
              <a:buSzPct val="100000"/>
              <a:buFont typeface="Wingdings" panose="05000000000000000000" pitchFamily="2" charset="2"/>
              <a:buBlip>
                <a:blip r:embed="rId2"/>
              </a:buBlip>
              <a:defRPr kumimoji="1" lang="zh-CN" altLang="en-US" sz="2400" b="1" dirty="0" smtClean="0">
                <a:solidFill>
                  <a:srgbClr val="040408"/>
                </a:solidFill>
                <a:latin typeface="Times New Roman" panose="02020603050405020304" pitchFamily="18" charset="0"/>
                <a:ea typeface="+mn-ea"/>
                <a:cs typeface="+mn-cs"/>
              </a:defRPr>
            </a:lvl1pPr>
            <a:lvl2pPr marL="742950" indent="-285750" algn="l" rtl="0" fontAlgn="base">
              <a:spcBef>
                <a:spcPct val="30000"/>
              </a:spcBef>
              <a:spcAft>
                <a:spcPct val="0"/>
              </a:spcAft>
              <a:buClr>
                <a:srgbClr val="FF33CC"/>
              </a:buClr>
              <a:buSzPct val="60000"/>
              <a:buFont typeface="Wingdings" panose="05000000000000000000" pitchFamily="2" charset="2"/>
              <a:buChar char="n"/>
              <a:defRPr kumimoji="1" lang="zh-CN" altLang="en-US" sz="2000" b="1" dirty="0" smtClean="0">
                <a:solidFill>
                  <a:schemeClr val="tx2"/>
                </a:solidFill>
                <a:latin typeface="Times New Roman" panose="02020603050405020304" pitchFamily="18" charset="0"/>
                <a:ea typeface="+mn-ea"/>
              </a:defRPr>
            </a:lvl2pPr>
            <a:lvl3pPr marL="1143000" indent="-228600" algn="l" rtl="0" fontAlgn="base">
              <a:spcBef>
                <a:spcPct val="30000"/>
              </a:spcBef>
              <a:spcAft>
                <a:spcPct val="0"/>
              </a:spcAft>
              <a:buClr>
                <a:srgbClr val="008000"/>
              </a:buClr>
              <a:buSzPct val="95000"/>
              <a:buFont typeface="Wingdings" panose="05000000000000000000" pitchFamily="2" charset="2"/>
              <a:buChar char="w"/>
              <a:defRPr kumimoji="1" lang="zh-CN" altLang="en-US" b="1" dirty="0" smtClean="0">
                <a:solidFill>
                  <a:srgbClr val="003300"/>
                </a:solidFill>
                <a:latin typeface="Times New Roman" panose="02020603050405020304" pitchFamily="18" charset="0"/>
                <a:ea typeface="+mn-ea"/>
              </a:defRPr>
            </a:lvl3pPr>
            <a:lvl4pPr marL="1600200" indent="-228600" algn="l" rtl="0" fontAlgn="base">
              <a:spcBef>
                <a:spcPct val="30000"/>
              </a:spcBef>
              <a:spcAft>
                <a:spcPct val="0"/>
              </a:spcAft>
              <a:buClr>
                <a:schemeClr val="tx1"/>
              </a:buClr>
              <a:buSzPct val="65000"/>
              <a:buFont typeface="Wingdings" panose="05000000000000000000" pitchFamily="2" charset="2"/>
              <a:buChar char="n"/>
              <a:defRPr kumimoji="1" lang="zh-CN" altLang="en-US" sz="2000" dirty="0" smtClean="0">
                <a:solidFill>
                  <a:schemeClr val="tx1"/>
                </a:solidFill>
                <a:latin typeface="Times New Roman" panose="02020603050405020304" pitchFamily="18" charset="0"/>
                <a:ea typeface="+mn-ea"/>
              </a:defRPr>
            </a:lvl4pPr>
            <a:lvl5pPr marL="2057400" indent="-228600" algn="l" rtl="0" fontAlgn="base">
              <a:spcBef>
                <a:spcPct val="30000"/>
              </a:spcBef>
              <a:spcAft>
                <a:spcPct val="0"/>
              </a:spcAft>
              <a:buClr>
                <a:schemeClr val="hlink"/>
              </a:buClr>
              <a:buSzPct val="60000"/>
              <a:buFont typeface="Wingdings" panose="05000000000000000000" pitchFamily="2" charset="2"/>
              <a:buChar char="n"/>
              <a:defRPr kumimoji="1" lang="zh-CN" altLang="en-US" sz="2000" dirty="0">
                <a:solidFill>
                  <a:schemeClr val="tx1"/>
                </a:solidFill>
                <a:latin typeface="Times New Roman" panose="02020603050405020304" pitchFamily="18" charset="0"/>
                <a:ea typeface="+mn-ea"/>
              </a:defRPr>
            </a:lvl5pPr>
            <a:lvl6pPr marL="25146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pPr marL="310667" indent="-310667" defTabSz="828446">
              <a:lnSpc>
                <a:spcPct val="90000"/>
              </a:lnSpc>
              <a:buClr>
                <a:srgbClr val="6F89F7"/>
              </a:buClr>
              <a:defRPr/>
            </a:pPr>
            <a:r>
              <a:rPr lang="en-US" altLang="zh-CN" sz="2174" b="0" kern="0" dirty="0">
                <a:solidFill>
                  <a:prstClr val="black"/>
                </a:solidFill>
                <a:latin typeface="宋体" pitchFamily="2" charset="-122"/>
                <a:ea typeface="宋体" pitchFamily="2" charset="-122"/>
              </a:rPr>
              <a:t>Android</a:t>
            </a:r>
          </a:p>
          <a:p>
            <a:pPr marL="673113" lvl="1" indent="-258890" defTabSz="828446">
              <a:lnSpc>
                <a:spcPct val="90000"/>
              </a:lnSpc>
              <a:defRPr/>
            </a:pPr>
            <a:r>
              <a:rPr lang="en-US" altLang="zh-CN" sz="2174" b="0" kern="0" dirty="0">
                <a:solidFill>
                  <a:prstClr val="black"/>
                </a:solidFill>
                <a:latin typeface="宋体" pitchFamily="2" charset="-122"/>
                <a:ea typeface="宋体" pitchFamily="2" charset="-122"/>
              </a:rPr>
              <a:t>Google+</a:t>
            </a:r>
            <a:r>
              <a:rPr lang="zh-CN" altLang="en-US" sz="2174" b="0" kern="0" dirty="0">
                <a:solidFill>
                  <a:prstClr val="black"/>
                </a:solidFill>
                <a:latin typeface="宋体" pitchFamily="2" charset="-122"/>
                <a:ea typeface="宋体" pitchFamily="2" charset="-122"/>
              </a:rPr>
              <a:t>开放手机联盟</a:t>
            </a:r>
          </a:p>
          <a:p>
            <a:pPr marL="673113" lvl="1" indent="-258890" defTabSz="828446">
              <a:lnSpc>
                <a:spcPct val="90000"/>
              </a:lnSpc>
              <a:defRPr/>
            </a:pPr>
            <a:r>
              <a:rPr lang="en-US" altLang="zh-CN" sz="2174" b="0" kern="0" dirty="0">
                <a:solidFill>
                  <a:prstClr val="black"/>
                </a:solidFill>
                <a:latin typeface="宋体" pitchFamily="2" charset="-122"/>
                <a:ea typeface="宋体" pitchFamily="2" charset="-122"/>
              </a:rPr>
              <a:t>2007</a:t>
            </a:r>
            <a:r>
              <a:rPr lang="zh-CN" altLang="en-US" sz="2174" b="0" kern="0" dirty="0">
                <a:solidFill>
                  <a:prstClr val="black"/>
                </a:solidFill>
                <a:latin typeface="宋体" pitchFamily="2" charset="-122"/>
                <a:ea typeface="宋体" pitchFamily="2" charset="-122"/>
              </a:rPr>
              <a:t>年</a:t>
            </a:r>
            <a:r>
              <a:rPr lang="en-US" altLang="zh-CN" sz="2174" b="0" kern="0" dirty="0">
                <a:solidFill>
                  <a:prstClr val="black"/>
                </a:solidFill>
                <a:latin typeface="宋体" pitchFamily="2" charset="-122"/>
                <a:ea typeface="宋体" pitchFamily="2" charset="-122"/>
              </a:rPr>
              <a:t>11</a:t>
            </a:r>
            <a:r>
              <a:rPr lang="zh-CN" altLang="en-US" sz="2174" b="0" kern="0" dirty="0">
                <a:solidFill>
                  <a:prstClr val="black"/>
                </a:solidFill>
                <a:latin typeface="宋体" pitchFamily="2" charset="-122"/>
                <a:ea typeface="宋体" pitchFamily="2" charset="-122"/>
              </a:rPr>
              <a:t>月</a:t>
            </a:r>
            <a:r>
              <a:rPr lang="en-US" altLang="zh-CN" sz="2174" b="0" kern="0" dirty="0">
                <a:solidFill>
                  <a:prstClr val="black"/>
                </a:solidFill>
                <a:latin typeface="宋体" pitchFamily="2" charset="-122"/>
                <a:ea typeface="宋体" pitchFamily="2" charset="-122"/>
              </a:rPr>
              <a:t>5</a:t>
            </a:r>
            <a:r>
              <a:rPr lang="zh-CN" altLang="en-US" sz="2174" b="0" kern="0" dirty="0">
                <a:solidFill>
                  <a:prstClr val="black"/>
                </a:solidFill>
                <a:latin typeface="宋体" pitchFamily="2" charset="-122"/>
                <a:ea typeface="宋体" pitchFamily="2" charset="-122"/>
              </a:rPr>
              <a:t>日发布</a:t>
            </a:r>
          </a:p>
          <a:p>
            <a:pPr marL="673113" lvl="1" indent="-258890" defTabSz="828446">
              <a:lnSpc>
                <a:spcPct val="90000"/>
              </a:lnSpc>
              <a:defRPr/>
            </a:pPr>
            <a:r>
              <a:rPr lang="zh-CN" altLang="en-US" sz="2174" b="0" kern="0" dirty="0">
                <a:solidFill>
                  <a:prstClr val="black"/>
                </a:solidFill>
                <a:latin typeface="宋体" pitchFamily="2" charset="-122"/>
                <a:ea typeface="宋体" pitchFamily="2" charset="-122"/>
              </a:rPr>
              <a:t>“</a:t>
            </a:r>
            <a:r>
              <a:rPr lang="en-US" altLang="zh-CN" sz="2174" b="0" kern="0" dirty="0">
                <a:solidFill>
                  <a:prstClr val="black"/>
                </a:solidFill>
                <a:latin typeface="宋体" pitchFamily="2" charset="-122"/>
                <a:ea typeface="宋体" pitchFamily="2" charset="-122"/>
              </a:rPr>
              <a:t>Android </a:t>
            </a:r>
            <a:r>
              <a:rPr lang="zh-CN" altLang="en-US" sz="2174" b="0" kern="0" dirty="0">
                <a:solidFill>
                  <a:prstClr val="black"/>
                </a:solidFill>
                <a:latin typeface="宋体" pitchFamily="2" charset="-122"/>
                <a:ea typeface="宋体" pitchFamily="2" charset="-122"/>
              </a:rPr>
              <a:t>是第一个完整、开放、免费的手机平台”</a:t>
            </a:r>
          </a:p>
          <a:p>
            <a:pPr marL="673113" lvl="1" indent="-258890" defTabSz="828446">
              <a:lnSpc>
                <a:spcPct val="90000"/>
              </a:lnSpc>
              <a:defRPr/>
            </a:pPr>
            <a:r>
              <a:rPr lang="en-US" altLang="zh-CN" sz="2174" b="0" kern="0" dirty="0">
                <a:solidFill>
                  <a:prstClr val="black"/>
                </a:solidFill>
                <a:latin typeface="宋体" pitchFamily="2" charset="-122"/>
                <a:ea typeface="宋体" pitchFamily="2" charset="-122"/>
              </a:rPr>
              <a:t>2008</a:t>
            </a:r>
            <a:r>
              <a:rPr lang="zh-CN" altLang="en-US" sz="2174" b="0" kern="0" dirty="0">
                <a:solidFill>
                  <a:prstClr val="black"/>
                </a:solidFill>
                <a:latin typeface="宋体" pitchFamily="2" charset="-122"/>
                <a:ea typeface="宋体" pitchFamily="2" charset="-122"/>
              </a:rPr>
              <a:t>年</a:t>
            </a:r>
            <a:r>
              <a:rPr lang="en-US" altLang="zh-CN" sz="2174" b="0" kern="0" dirty="0">
                <a:solidFill>
                  <a:prstClr val="black"/>
                </a:solidFill>
                <a:latin typeface="宋体" pitchFamily="2" charset="-122"/>
                <a:ea typeface="宋体" pitchFamily="2" charset="-122"/>
              </a:rPr>
              <a:t>9</a:t>
            </a:r>
            <a:r>
              <a:rPr lang="zh-CN" altLang="en-US" sz="2174" b="0" kern="0" dirty="0">
                <a:solidFill>
                  <a:prstClr val="black"/>
                </a:solidFill>
                <a:latin typeface="宋体" pitchFamily="2" charset="-122"/>
                <a:ea typeface="宋体" pitchFamily="2" charset="-122"/>
              </a:rPr>
              <a:t>月</a:t>
            </a:r>
            <a:r>
              <a:rPr lang="en-US" altLang="zh-CN" sz="2174" b="0" kern="0" dirty="0">
                <a:solidFill>
                  <a:prstClr val="black"/>
                </a:solidFill>
                <a:latin typeface="宋体" pitchFamily="2" charset="-122"/>
                <a:ea typeface="宋体" pitchFamily="2" charset="-122"/>
              </a:rPr>
              <a:t>22</a:t>
            </a:r>
            <a:r>
              <a:rPr lang="zh-CN" altLang="en-US" sz="2174" b="0" kern="0" dirty="0">
                <a:solidFill>
                  <a:prstClr val="black"/>
                </a:solidFill>
                <a:latin typeface="宋体" pitchFamily="2" charset="-122"/>
                <a:ea typeface="宋体" pitchFamily="2" charset="-122"/>
              </a:rPr>
              <a:t>日，第一款基于</a:t>
            </a:r>
            <a:r>
              <a:rPr lang="en-US" altLang="zh-CN" sz="2174" b="0" kern="0" dirty="0">
                <a:solidFill>
                  <a:prstClr val="black"/>
                </a:solidFill>
                <a:latin typeface="宋体" pitchFamily="2" charset="-122"/>
                <a:ea typeface="宋体" pitchFamily="2" charset="-122"/>
              </a:rPr>
              <a:t>Android</a:t>
            </a:r>
            <a:r>
              <a:rPr lang="zh-CN" altLang="en-US" sz="2174" b="0" kern="0" dirty="0">
                <a:solidFill>
                  <a:prstClr val="black"/>
                </a:solidFill>
                <a:latin typeface="宋体" pitchFamily="2" charset="-122"/>
                <a:ea typeface="宋体" pitchFamily="2" charset="-122"/>
              </a:rPr>
              <a:t>的手机发布</a:t>
            </a:r>
          </a:p>
          <a:p>
            <a:pPr marL="1035558" lvl="2" indent="-207112" defTabSz="828446">
              <a:lnSpc>
                <a:spcPct val="90000"/>
              </a:lnSpc>
              <a:defRPr/>
            </a:pPr>
            <a:r>
              <a:rPr lang="en-US" altLang="zh-CN" sz="2174" b="0" kern="0" dirty="0">
                <a:solidFill>
                  <a:prstClr val="black"/>
                </a:solidFill>
                <a:latin typeface="宋体" pitchFamily="2" charset="-122"/>
                <a:ea typeface="宋体" pitchFamily="2" charset="-122"/>
              </a:rPr>
              <a:t>T-Mobile G1</a:t>
            </a:r>
          </a:p>
          <a:p>
            <a:pPr marL="673113" lvl="1" indent="-258890" defTabSz="828446">
              <a:lnSpc>
                <a:spcPct val="90000"/>
              </a:lnSpc>
              <a:defRPr/>
            </a:pPr>
            <a:r>
              <a:rPr lang="zh-CN" altLang="en-US" sz="2174" b="0" kern="0" dirty="0">
                <a:solidFill>
                  <a:prstClr val="black"/>
                </a:solidFill>
                <a:latin typeface="宋体" pitchFamily="2" charset="-122"/>
                <a:ea typeface="宋体" pitchFamily="2" charset="-122"/>
              </a:rPr>
              <a:t>基于</a:t>
            </a:r>
            <a:r>
              <a:rPr lang="en-US" altLang="zh-CN" sz="2174" b="0" kern="0" dirty="0">
                <a:solidFill>
                  <a:prstClr val="black"/>
                </a:solidFill>
                <a:latin typeface="宋体" pitchFamily="2" charset="-122"/>
                <a:ea typeface="宋体" pitchFamily="2" charset="-122"/>
              </a:rPr>
              <a:t>Android</a:t>
            </a:r>
            <a:r>
              <a:rPr lang="zh-CN" altLang="en-US" sz="2174" b="0" kern="0" dirty="0">
                <a:solidFill>
                  <a:prstClr val="black"/>
                </a:solidFill>
                <a:latin typeface="宋体" pitchFamily="2" charset="-122"/>
                <a:ea typeface="宋体" pitchFamily="2" charset="-122"/>
              </a:rPr>
              <a:t>的手机</a:t>
            </a:r>
            <a:r>
              <a:rPr lang="en-US" altLang="zh-CN" sz="2174" b="0" kern="0" dirty="0" err="1">
                <a:solidFill>
                  <a:prstClr val="black"/>
                </a:solidFill>
                <a:latin typeface="宋体" pitchFamily="2" charset="-122"/>
                <a:ea typeface="宋体" pitchFamily="2" charset="-122"/>
              </a:rPr>
              <a:t>GPhone</a:t>
            </a:r>
            <a:endParaRPr lang="en-US" altLang="zh-CN" sz="2174" b="0" kern="0" dirty="0">
              <a:solidFill>
                <a:prstClr val="black"/>
              </a:solidFill>
              <a:latin typeface="宋体" pitchFamily="2" charset="-122"/>
              <a:ea typeface="宋体" pitchFamily="2" charset="-122"/>
            </a:endParaRPr>
          </a:p>
          <a:p>
            <a:pPr marL="310667" indent="-310667" defTabSz="828446">
              <a:lnSpc>
                <a:spcPct val="90000"/>
              </a:lnSpc>
              <a:buClr>
                <a:srgbClr val="6F89F7"/>
              </a:buClr>
              <a:defRPr/>
            </a:pPr>
            <a:r>
              <a:rPr lang="en-US" altLang="zh-CN" sz="2174" b="0" kern="0" dirty="0">
                <a:solidFill>
                  <a:prstClr val="black"/>
                </a:solidFill>
                <a:latin typeface="宋体" pitchFamily="2" charset="-122"/>
                <a:ea typeface="宋体" pitchFamily="2" charset="-122"/>
              </a:rPr>
              <a:t>Android</a:t>
            </a:r>
            <a:r>
              <a:rPr lang="zh-CN" altLang="en-US" sz="2174" b="0" kern="0" dirty="0">
                <a:solidFill>
                  <a:prstClr val="black"/>
                </a:solidFill>
                <a:latin typeface="宋体" pitchFamily="2" charset="-122"/>
                <a:ea typeface="宋体" pitchFamily="2" charset="-122"/>
              </a:rPr>
              <a:t>的特点</a:t>
            </a:r>
          </a:p>
          <a:p>
            <a:pPr marL="673113" lvl="1" indent="-258890" defTabSz="828446">
              <a:lnSpc>
                <a:spcPct val="90000"/>
              </a:lnSpc>
              <a:defRPr/>
            </a:pPr>
            <a:r>
              <a:rPr lang="zh-CN" altLang="en-US" sz="2174" b="0" kern="0" dirty="0">
                <a:solidFill>
                  <a:prstClr val="black"/>
                </a:solidFill>
                <a:latin typeface="宋体" pitchFamily="2" charset="-122"/>
                <a:ea typeface="宋体" pitchFamily="2" charset="-122"/>
              </a:rPr>
              <a:t>包括了操作系统、中间件、用户界面和应用软件</a:t>
            </a:r>
          </a:p>
          <a:p>
            <a:pPr marL="1035558" lvl="2" indent="-207112" defTabSz="828446">
              <a:lnSpc>
                <a:spcPct val="90000"/>
              </a:lnSpc>
              <a:defRPr/>
            </a:pPr>
            <a:r>
              <a:rPr lang="zh-CN" altLang="en-US" sz="2174" b="0" kern="0" dirty="0">
                <a:solidFill>
                  <a:prstClr val="black"/>
                </a:solidFill>
                <a:latin typeface="宋体" pitchFamily="2" charset="-122"/>
                <a:ea typeface="宋体" pitchFamily="2" charset="-122"/>
              </a:rPr>
              <a:t>这是一个平台</a:t>
            </a:r>
          </a:p>
          <a:p>
            <a:pPr marL="673113" lvl="1" indent="-258890" defTabSz="828446">
              <a:lnSpc>
                <a:spcPct val="90000"/>
              </a:lnSpc>
              <a:defRPr/>
            </a:pPr>
            <a:r>
              <a:rPr lang="zh-CN" altLang="en-US" sz="2174" b="0" kern="0" dirty="0">
                <a:solidFill>
                  <a:prstClr val="black"/>
                </a:solidFill>
                <a:latin typeface="宋体" pitchFamily="2" charset="-122"/>
                <a:ea typeface="宋体" pitchFamily="2" charset="-122"/>
              </a:rPr>
              <a:t>面向智能手机</a:t>
            </a:r>
          </a:p>
        </p:txBody>
      </p:sp>
    </p:spTree>
    <p:extLst>
      <p:ext uri="{BB962C8B-B14F-4D97-AF65-F5344CB8AC3E}">
        <p14:creationId xmlns:p14="http://schemas.microsoft.com/office/powerpoint/2010/main" val="184740455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p:cNvSpPr>
            <a:spLocks noChangeArrowheads="1"/>
          </p:cNvSpPr>
          <p:nvPr/>
        </p:nvSpPr>
        <p:spPr bwMode="auto">
          <a:xfrm>
            <a:off x="1871599" y="1867256"/>
            <a:ext cx="8297777" cy="913346"/>
          </a:xfrm>
          <a:prstGeom prst="roundRect">
            <a:avLst>
              <a:gd name="adj" fmla="val 15546"/>
            </a:avLst>
          </a:prstGeom>
          <a:solidFill>
            <a:srgbClr val="E4F5E3"/>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fontAlgn="ctr">
              <a:spcBef>
                <a:spcPct val="20000"/>
              </a:spcBef>
              <a:buClr>
                <a:srgbClr val="9900CC"/>
              </a:buClr>
              <a:buSzPct val="80000"/>
              <a:buFont typeface="Wingdings" panose="05000000000000000000" pitchFamily="2" charset="2"/>
              <a:buChar char="n"/>
              <a:defRPr sz="3200" b="1">
                <a:solidFill>
                  <a:srgbClr val="9900CC"/>
                </a:solidFill>
                <a:latin typeface="CMU Serif" pitchFamily="50" charset="0"/>
                <a:ea typeface="文鼎ＰＬ简报宋" panose="02010600030101010101" pitchFamily="2" charset="-122"/>
              </a:defRPr>
            </a:lvl1pPr>
            <a:lvl2pPr marL="742950" indent="-285750" fontAlgn="ctr">
              <a:spcBef>
                <a:spcPct val="20000"/>
              </a:spcBef>
              <a:buClr>
                <a:schemeClr val="tx1"/>
              </a:buClr>
              <a:buSzPct val="80000"/>
              <a:buFont typeface="Wingdings" panose="05000000000000000000" pitchFamily="2" charset="2"/>
              <a:buChar char="u"/>
              <a:defRPr kumimoji="1" sz="2800" b="1">
                <a:solidFill>
                  <a:schemeClr val="tx1"/>
                </a:solidFill>
                <a:latin typeface="CMU Serif" pitchFamily="50" charset="0"/>
                <a:ea typeface="文鼎ＰＬ简报宋" panose="02010600030101010101" pitchFamily="2" charset="-122"/>
              </a:defRPr>
            </a:lvl2pPr>
            <a:lvl3pPr marL="1143000" indent="-228600" fontAlgn="ctr">
              <a:spcBef>
                <a:spcPct val="20000"/>
              </a:spcBef>
              <a:buClr>
                <a:schemeClr val="tx1"/>
              </a:buClr>
              <a:buSzPct val="80000"/>
              <a:buFont typeface="Wingdings" panose="05000000000000000000" pitchFamily="2" charset="2"/>
              <a:buChar char="l"/>
              <a:defRPr sz="2400" b="1">
                <a:solidFill>
                  <a:schemeClr val="tx1"/>
                </a:solidFill>
                <a:latin typeface="CMU Serif" pitchFamily="50" charset="0"/>
                <a:ea typeface="文鼎ＰＬ简报宋"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defTabSz="828446" fontAlgn="base">
              <a:buClr>
                <a:prstClr val="black"/>
              </a:buClr>
              <a:buSzPct val="90000"/>
              <a:buNone/>
            </a:pPr>
            <a:endParaRPr lang="zh-CN" altLang="en-US" sz="3805">
              <a:latin typeface="Arial" panose="020B0604020202020204" pitchFamily="34" charset="0"/>
              <a:ea typeface="黑体" panose="02010609060101010101" pitchFamily="49" charset="-122"/>
            </a:endParaRPr>
          </a:p>
        </p:txBody>
      </p:sp>
      <p:sp>
        <p:nvSpPr>
          <p:cNvPr id="2" name="Title 1"/>
          <p:cNvSpPr>
            <a:spLocks noGrp="1"/>
          </p:cNvSpPr>
          <p:nvPr>
            <p:ph type="ctrTitle"/>
          </p:nvPr>
        </p:nvSpPr>
        <p:spPr/>
        <p:txBody>
          <a:bodyPr/>
          <a:lstStyle/>
          <a:p>
            <a:r>
              <a:rPr lang="zh-CN" altLang="en-US" b="0" dirty="0">
                <a:solidFill>
                  <a:schemeClr val="tx1"/>
                </a:solidFill>
                <a:latin typeface="+mj-ea"/>
                <a:ea typeface="+mj-ea"/>
              </a:rPr>
              <a:t>实时操作系统基础知识</a:t>
            </a:r>
          </a:p>
        </p:txBody>
      </p:sp>
      <p:sp>
        <p:nvSpPr>
          <p:cNvPr id="3" name="Subtitle 2"/>
          <p:cNvSpPr>
            <a:spLocks noGrp="1"/>
          </p:cNvSpPr>
          <p:nvPr>
            <p:ph type="subTitle" idx="4"/>
          </p:nvPr>
        </p:nvSpPr>
        <p:spPr/>
        <p:txBody>
          <a:bodyPr/>
          <a:lstStyle/>
          <a:p>
            <a:endParaRPr lang="zh-CN" altLang="en-US" dirty="0"/>
          </a:p>
        </p:txBody>
      </p:sp>
    </p:spTree>
    <p:extLst>
      <p:ext uri="{BB962C8B-B14F-4D97-AF65-F5344CB8AC3E}">
        <p14:creationId xmlns:p14="http://schemas.microsoft.com/office/powerpoint/2010/main" val="241424751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嵌入式软件设计的演变</a:t>
            </a:r>
          </a:p>
        </p:txBody>
      </p:sp>
      <p:sp>
        <p:nvSpPr>
          <p:cNvPr id="3" name="文本占位符 2"/>
          <p:cNvSpPr>
            <a:spLocks noGrp="1"/>
          </p:cNvSpPr>
          <p:nvPr>
            <p:ph type="body" idx="1"/>
          </p:nvPr>
        </p:nvSpPr>
        <p:spPr/>
        <p:txBody>
          <a:bodyPr/>
          <a:lstStyle/>
          <a:p>
            <a:r>
              <a:rPr lang="zh-CN" altLang="en-US" sz="2537" dirty="0">
                <a:solidFill>
                  <a:srgbClr val="FF0000"/>
                </a:solidFill>
                <a:latin typeface="宋体" pitchFamily="2" charset="-122"/>
                <a:ea typeface="宋体" pitchFamily="2" charset="-122"/>
              </a:rPr>
              <a:t>顺序</a:t>
            </a:r>
            <a:r>
              <a:rPr lang="zh-CN" altLang="en-US" sz="2537" dirty="0">
                <a:solidFill>
                  <a:schemeClr val="tx1"/>
                </a:solidFill>
                <a:latin typeface="宋体" pitchFamily="2" charset="-122"/>
                <a:ea typeface="宋体" pitchFamily="2" charset="-122"/>
              </a:rPr>
              <a:t>程序设计</a:t>
            </a:r>
            <a:endParaRPr lang="en-US" altLang="zh-CN" sz="2537" dirty="0">
              <a:solidFill>
                <a:schemeClr val="tx1"/>
              </a:solidFill>
              <a:latin typeface="宋体" pitchFamily="2" charset="-122"/>
              <a:ea typeface="宋体" pitchFamily="2" charset="-122"/>
            </a:endParaRPr>
          </a:p>
          <a:p>
            <a:r>
              <a:rPr lang="zh-CN" altLang="en-US" sz="2537" dirty="0">
                <a:solidFill>
                  <a:schemeClr val="tx1"/>
                </a:solidFill>
                <a:latin typeface="宋体" pitchFamily="2" charset="-122"/>
                <a:ea typeface="宋体" pitchFamily="2" charset="-122"/>
              </a:rPr>
              <a:t>基于</a:t>
            </a:r>
            <a:r>
              <a:rPr lang="zh-CN" altLang="en-US" sz="2537" dirty="0">
                <a:solidFill>
                  <a:srgbClr val="FF0000"/>
                </a:solidFill>
                <a:latin typeface="宋体" pitchFamily="2" charset="-122"/>
                <a:ea typeface="宋体" pitchFamily="2" charset="-122"/>
              </a:rPr>
              <a:t>状态机</a:t>
            </a:r>
            <a:r>
              <a:rPr lang="zh-CN" altLang="en-US" sz="2537" dirty="0">
                <a:solidFill>
                  <a:schemeClr val="tx1"/>
                </a:solidFill>
                <a:latin typeface="宋体" pitchFamily="2" charset="-122"/>
                <a:ea typeface="宋体" pitchFamily="2" charset="-122"/>
              </a:rPr>
              <a:t>的程序设计</a:t>
            </a:r>
            <a:endParaRPr lang="en-US" altLang="zh-CN" sz="2537" dirty="0">
              <a:solidFill>
                <a:schemeClr val="tx1"/>
              </a:solidFill>
              <a:latin typeface="宋体" pitchFamily="2" charset="-122"/>
              <a:ea typeface="宋体" pitchFamily="2" charset="-122"/>
            </a:endParaRPr>
          </a:p>
          <a:p>
            <a:r>
              <a:rPr lang="zh-CN" altLang="en-US" sz="2537" dirty="0">
                <a:solidFill>
                  <a:schemeClr val="tx1"/>
                </a:solidFill>
                <a:latin typeface="宋体" pitchFamily="2" charset="-122"/>
                <a:ea typeface="宋体" pitchFamily="2" charset="-122"/>
              </a:rPr>
              <a:t>基于</a:t>
            </a:r>
            <a:r>
              <a:rPr lang="zh-CN" altLang="en-US" sz="2537" dirty="0">
                <a:solidFill>
                  <a:srgbClr val="FF0000"/>
                </a:solidFill>
                <a:latin typeface="宋体" pitchFamily="2" charset="-122"/>
                <a:ea typeface="宋体" pitchFamily="2" charset="-122"/>
              </a:rPr>
              <a:t>简易任务调度器</a:t>
            </a:r>
            <a:r>
              <a:rPr lang="zh-CN" altLang="en-US" sz="2537" dirty="0">
                <a:solidFill>
                  <a:schemeClr val="tx1"/>
                </a:solidFill>
                <a:latin typeface="宋体" pitchFamily="2" charset="-122"/>
                <a:ea typeface="宋体" pitchFamily="2" charset="-122"/>
              </a:rPr>
              <a:t>的程序设计</a:t>
            </a:r>
            <a:endParaRPr lang="en-US" altLang="zh-CN" sz="2537" dirty="0">
              <a:solidFill>
                <a:schemeClr val="tx1"/>
              </a:solidFill>
              <a:latin typeface="宋体" pitchFamily="2" charset="-122"/>
              <a:ea typeface="宋体" pitchFamily="2" charset="-122"/>
            </a:endParaRPr>
          </a:p>
          <a:p>
            <a:r>
              <a:rPr lang="zh-CN" altLang="en-US" sz="2537" dirty="0">
                <a:solidFill>
                  <a:schemeClr val="tx1"/>
                </a:solidFill>
                <a:latin typeface="宋体" pitchFamily="2" charset="-122"/>
                <a:ea typeface="宋体" pitchFamily="2" charset="-122"/>
              </a:rPr>
              <a:t>基于</a:t>
            </a:r>
            <a:r>
              <a:rPr lang="zh-CN" altLang="en-US" sz="2537" dirty="0">
                <a:solidFill>
                  <a:srgbClr val="FF0000"/>
                </a:solidFill>
                <a:latin typeface="宋体" pitchFamily="2" charset="-122"/>
                <a:ea typeface="宋体" pitchFamily="2" charset="-122"/>
              </a:rPr>
              <a:t>操作系统</a:t>
            </a:r>
            <a:r>
              <a:rPr lang="zh-CN" altLang="en-US" sz="2537" dirty="0">
                <a:solidFill>
                  <a:schemeClr val="tx1"/>
                </a:solidFill>
                <a:latin typeface="宋体" pitchFamily="2" charset="-122"/>
                <a:ea typeface="宋体" pitchFamily="2" charset="-122"/>
              </a:rPr>
              <a:t>的程序设计</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282</a:t>
            </a:fld>
            <a:endParaRPr lang="zh-CN" altLang="en-US" dirty="0">
              <a:solidFill>
                <a:prstClr val="white"/>
              </a:solidFill>
              <a:cs typeface="Garamond"/>
            </a:endParaRPr>
          </a:p>
        </p:txBody>
      </p:sp>
    </p:spTree>
    <p:extLst>
      <p:ext uri="{BB962C8B-B14F-4D97-AF65-F5344CB8AC3E}">
        <p14:creationId xmlns:p14="http://schemas.microsoft.com/office/powerpoint/2010/main" val="223909665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顺序执行程序</a:t>
            </a:r>
          </a:p>
        </p:txBody>
      </p:sp>
      <p:sp>
        <p:nvSpPr>
          <p:cNvPr id="3" name="文本占位符 2"/>
          <p:cNvSpPr>
            <a:spLocks noGrp="1"/>
          </p:cNvSpPr>
          <p:nvPr>
            <p:ph type="body" idx="1"/>
          </p:nvPr>
        </p:nvSpPr>
        <p:spPr/>
        <p:txBody>
          <a:bodyPr/>
          <a:lstStyle/>
          <a:p>
            <a:r>
              <a:rPr lang="zh-CN" altLang="en-US" sz="2537" dirty="0">
                <a:solidFill>
                  <a:schemeClr val="tx1"/>
                </a:solidFill>
                <a:latin typeface="宋体" pitchFamily="2" charset="-122"/>
                <a:ea typeface="宋体" pitchFamily="2" charset="-122"/>
              </a:rPr>
              <a:t>顺序调用任务，执行完一个任务后再执行下一个任务。</a:t>
            </a:r>
            <a:endParaRPr lang="en-US" altLang="zh-CN" sz="2537" dirty="0">
              <a:solidFill>
                <a:schemeClr val="tx1"/>
              </a:solidFill>
              <a:latin typeface="宋体" pitchFamily="2" charset="-122"/>
              <a:ea typeface="宋体" pitchFamily="2" charset="-122"/>
            </a:endParaRPr>
          </a:p>
          <a:p>
            <a:r>
              <a:rPr lang="zh-CN" altLang="en-US" sz="2537" dirty="0">
                <a:solidFill>
                  <a:srgbClr val="FF0000"/>
                </a:solidFill>
                <a:latin typeface="宋体" pitchFamily="2" charset="-122"/>
                <a:ea typeface="宋体" pitchFamily="2" charset="-122"/>
              </a:rPr>
              <a:t>若任务长时间占用</a:t>
            </a:r>
            <a:r>
              <a:rPr lang="en-US" altLang="zh-CN" sz="2537" dirty="0">
                <a:solidFill>
                  <a:srgbClr val="FF0000"/>
                </a:solidFill>
                <a:latin typeface="宋体" pitchFamily="2" charset="-122"/>
                <a:ea typeface="宋体" pitchFamily="2" charset="-122"/>
              </a:rPr>
              <a:t>CPU,</a:t>
            </a:r>
            <a:r>
              <a:rPr lang="zh-CN" altLang="en-US" sz="2537" dirty="0">
                <a:solidFill>
                  <a:srgbClr val="FF0000"/>
                </a:solidFill>
                <a:latin typeface="宋体" pitchFamily="2" charset="-122"/>
                <a:ea typeface="宋体" pitchFamily="2" charset="-122"/>
              </a:rPr>
              <a:t>那么其它任务对外部事件的响应全部停止。</a:t>
            </a:r>
          </a:p>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283</a:t>
            </a:fld>
            <a:endParaRPr lang="zh-CN" altLang="en-US" dirty="0">
              <a:solidFill>
                <a:prstClr val="white"/>
              </a:solidFill>
              <a:cs typeface="Garamond"/>
            </a:endParaRPr>
          </a:p>
        </p:txBody>
      </p:sp>
      <p:pic>
        <p:nvPicPr>
          <p:cNvPr id="47106" name="Picture 2"/>
          <p:cNvPicPr>
            <a:picLocks noChangeAspect="1" noChangeArrowheads="1"/>
          </p:cNvPicPr>
          <p:nvPr/>
        </p:nvPicPr>
        <p:blipFill>
          <a:blip r:embed="rId2" cstate="print"/>
          <a:srcRect/>
          <a:stretch>
            <a:fillRect/>
          </a:stretch>
        </p:blipFill>
        <p:spPr bwMode="auto">
          <a:xfrm>
            <a:off x="2298785" y="2600516"/>
            <a:ext cx="5937463" cy="3217216"/>
          </a:xfrm>
          <a:prstGeom prst="rect">
            <a:avLst/>
          </a:prstGeom>
          <a:noFill/>
          <a:ln w="9525">
            <a:noFill/>
            <a:miter lim="800000"/>
            <a:headEnd/>
            <a:tailEnd/>
          </a:ln>
        </p:spPr>
      </p:pic>
    </p:spTree>
    <p:extLst>
      <p:ext uri="{BB962C8B-B14F-4D97-AF65-F5344CB8AC3E}">
        <p14:creationId xmlns:p14="http://schemas.microsoft.com/office/powerpoint/2010/main" val="149981631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改进</a:t>
            </a:r>
            <a:r>
              <a:rPr lang="en-US" altLang="zh-CN" dirty="0">
                <a:solidFill>
                  <a:schemeClr val="tx1"/>
                </a:solidFill>
                <a:latin typeface="宋体" pitchFamily="2" charset="-122"/>
                <a:ea typeface="宋体" pitchFamily="2" charset="-122"/>
              </a:rPr>
              <a:t>   </a:t>
            </a:r>
            <a:r>
              <a:rPr lang="zh-CN" altLang="en-US" dirty="0">
                <a:solidFill>
                  <a:schemeClr val="tx1"/>
                </a:solidFill>
                <a:latin typeface="宋体" pitchFamily="2" charset="-122"/>
                <a:ea typeface="宋体" pitchFamily="2" charset="-122"/>
              </a:rPr>
              <a:t>将浪费的时间利用起来</a:t>
            </a:r>
          </a:p>
        </p:txBody>
      </p:sp>
      <p:sp>
        <p:nvSpPr>
          <p:cNvPr id="3" name="文本占位符 2"/>
          <p:cNvSpPr>
            <a:spLocks noGrp="1"/>
          </p:cNvSpPr>
          <p:nvPr>
            <p:ph type="body" idx="1"/>
          </p:nvPr>
        </p:nvSpPr>
        <p:spPr/>
        <p:txBody>
          <a:bodyPr/>
          <a:lstStyle/>
          <a:p>
            <a:r>
              <a:rPr lang="zh-CN" altLang="en-US" sz="2537" dirty="0">
                <a:solidFill>
                  <a:schemeClr val="tx1"/>
                </a:solidFill>
                <a:latin typeface="宋体" pitchFamily="2" charset="-122"/>
                <a:ea typeface="宋体" pitchFamily="2" charset="-122"/>
              </a:rPr>
              <a:t>仔细观察可发现</a:t>
            </a:r>
            <a:r>
              <a:rPr lang="en-US" altLang="zh-CN" sz="2537" dirty="0">
                <a:solidFill>
                  <a:schemeClr val="tx1"/>
                </a:solidFill>
                <a:latin typeface="宋体" pitchFamily="2" charset="-122"/>
                <a:ea typeface="宋体" pitchFamily="2" charset="-122"/>
              </a:rPr>
              <a:t>,</a:t>
            </a:r>
            <a:r>
              <a:rPr lang="zh-CN" altLang="en-US" sz="2537" dirty="0">
                <a:solidFill>
                  <a:schemeClr val="tx1"/>
                </a:solidFill>
                <a:latin typeface="宋体" pitchFamily="2" charset="-122"/>
                <a:ea typeface="宋体" pitchFamily="2" charset="-122"/>
              </a:rPr>
              <a:t>其实任务并非一直运行</a:t>
            </a:r>
            <a:r>
              <a:rPr lang="en-US" altLang="zh-CN" sz="2537" dirty="0">
                <a:solidFill>
                  <a:schemeClr val="tx1"/>
                </a:solidFill>
                <a:latin typeface="宋体" pitchFamily="2" charset="-122"/>
                <a:ea typeface="宋体" pitchFamily="2" charset="-122"/>
              </a:rPr>
              <a:t>,</a:t>
            </a:r>
            <a:r>
              <a:rPr lang="zh-CN" altLang="en-US" sz="2537" dirty="0">
                <a:solidFill>
                  <a:srgbClr val="FF0000"/>
                </a:solidFill>
                <a:latin typeface="宋体" pitchFamily="2" charset="-122"/>
                <a:ea typeface="宋体" pitchFamily="2" charset="-122"/>
              </a:rPr>
              <a:t>大部分时间是在延时。</a:t>
            </a:r>
            <a:r>
              <a:rPr lang="zh-CN" altLang="en-US" sz="2537" dirty="0">
                <a:solidFill>
                  <a:schemeClr val="tx1"/>
                </a:solidFill>
                <a:latin typeface="宋体" pitchFamily="2" charset="-122"/>
                <a:ea typeface="宋体" pitchFamily="2" charset="-122"/>
              </a:rPr>
              <a:t>如果将任务</a:t>
            </a:r>
            <a:r>
              <a:rPr lang="zh-CN" altLang="en-US" sz="2537" b="1" dirty="0">
                <a:solidFill>
                  <a:srgbClr val="FF0000"/>
                </a:solidFill>
                <a:latin typeface="宋体" pitchFamily="2" charset="-122"/>
                <a:ea typeface="宋体" pitchFamily="2" charset="-122"/>
              </a:rPr>
              <a:t>从延时处折断</a:t>
            </a:r>
            <a:r>
              <a:rPr lang="en-US" altLang="zh-CN" sz="2537" dirty="0">
                <a:solidFill>
                  <a:srgbClr val="FF0000"/>
                </a:solidFill>
                <a:latin typeface="宋体" pitchFamily="2" charset="-122"/>
                <a:ea typeface="宋体" pitchFamily="2" charset="-122"/>
              </a:rPr>
              <a:t>,</a:t>
            </a:r>
            <a:r>
              <a:rPr lang="zh-CN" altLang="en-US" sz="2537" b="1" dirty="0">
                <a:solidFill>
                  <a:srgbClr val="FF0000"/>
                </a:solidFill>
                <a:latin typeface="宋体" pitchFamily="2" charset="-122"/>
                <a:ea typeface="宋体" pitchFamily="2" charset="-122"/>
              </a:rPr>
              <a:t>分拆成小片段</a:t>
            </a:r>
            <a:r>
              <a:rPr lang="zh-CN" altLang="en-US" sz="2537" dirty="0">
                <a:solidFill>
                  <a:schemeClr val="tx1"/>
                </a:solidFill>
                <a:latin typeface="宋体" pitchFamily="2" charset="-122"/>
                <a:ea typeface="宋体" pitchFamily="2" charset="-122"/>
              </a:rPr>
              <a:t>后插入到另一个任务中</a:t>
            </a:r>
            <a:r>
              <a:rPr lang="en-US" altLang="zh-CN" sz="2537" dirty="0">
                <a:solidFill>
                  <a:schemeClr val="tx1"/>
                </a:solidFill>
                <a:latin typeface="宋体" pitchFamily="2" charset="-122"/>
                <a:ea typeface="宋体" pitchFamily="2" charset="-122"/>
              </a:rPr>
              <a:t>,</a:t>
            </a:r>
            <a:r>
              <a:rPr lang="zh-CN" altLang="en-US" sz="2537" dirty="0">
                <a:solidFill>
                  <a:schemeClr val="tx1"/>
                </a:solidFill>
                <a:latin typeface="宋体" pitchFamily="2" charset="-122"/>
                <a:ea typeface="宋体" pitchFamily="2" charset="-122"/>
              </a:rPr>
              <a:t>取代原有的延时程序</a:t>
            </a:r>
            <a:r>
              <a:rPr lang="en-US" altLang="zh-CN" sz="2537" dirty="0">
                <a:solidFill>
                  <a:schemeClr val="tx1"/>
                </a:solidFill>
                <a:latin typeface="宋体" pitchFamily="2" charset="-122"/>
                <a:ea typeface="宋体" pitchFamily="2" charset="-122"/>
              </a:rPr>
              <a:t>,</a:t>
            </a:r>
            <a:r>
              <a:rPr lang="zh-CN" altLang="en-US" sz="2537" dirty="0">
                <a:solidFill>
                  <a:schemeClr val="tx1"/>
                </a:solidFill>
                <a:latin typeface="宋体" pitchFamily="2" charset="-122"/>
                <a:ea typeface="宋体" pitchFamily="2" charset="-122"/>
              </a:rPr>
              <a:t>就可以提高系统资源的利用率。</a:t>
            </a:r>
            <a:endParaRPr lang="en-US" altLang="zh-CN" sz="2537" dirty="0">
              <a:solidFill>
                <a:schemeClr val="tx1"/>
              </a:solidFill>
              <a:latin typeface="宋体" pitchFamily="2" charset="-122"/>
              <a:ea typeface="宋体" pitchFamily="2" charset="-122"/>
            </a:endParaRPr>
          </a:p>
          <a:p>
            <a:endParaRPr lang="zh-CN" altLang="en-US" sz="2537" dirty="0">
              <a:solidFill>
                <a:schemeClr val="tx1"/>
              </a:solidFill>
              <a:latin typeface="宋体" pitchFamily="2" charset="-122"/>
              <a:ea typeface="宋体" pitchFamily="2" charset="-122"/>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284</a:t>
            </a:fld>
            <a:endParaRPr lang="zh-CN" altLang="en-US" dirty="0">
              <a:solidFill>
                <a:prstClr val="white"/>
              </a:solidFill>
              <a:cs typeface="Garamond"/>
            </a:endParaRPr>
          </a:p>
        </p:txBody>
      </p:sp>
      <p:pic>
        <p:nvPicPr>
          <p:cNvPr id="48130" name="Picture 2"/>
          <p:cNvPicPr>
            <a:picLocks noChangeAspect="1" noChangeArrowheads="1"/>
          </p:cNvPicPr>
          <p:nvPr/>
        </p:nvPicPr>
        <p:blipFill>
          <a:blip r:embed="rId2" cstate="print"/>
          <a:srcRect/>
          <a:stretch>
            <a:fillRect/>
          </a:stretch>
        </p:blipFill>
        <p:spPr bwMode="auto">
          <a:xfrm>
            <a:off x="1608383" y="2324356"/>
            <a:ext cx="6765946" cy="3571723"/>
          </a:xfrm>
          <a:prstGeom prst="rect">
            <a:avLst/>
          </a:prstGeom>
          <a:noFill/>
          <a:ln w="9525">
            <a:noFill/>
            <a:miter lim="800000"/>
            <a:headEnd/>
            <a:tailEnd/>
          </a:ln>
        </p:spPr>
      </p:pic>
    </p:spTree>
    <p:extLst>
      <p:ext uri="{BB962C8B-B14F-4D97-AF65-F5344CB8AC3E}">
        <p14:creationId xmlns:p14="http://schemas.microsoft.com/office/powerpoint/2010/main" val="38066839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继续改进</a:t>
            </a:r>
            <a:r>
              <a:rPr lang="en-US" altLang="zh-CN" dirty="0">
                <a:solidFill>
                  <a:schemeClr val="tx1"/>
                </a:solidFill>
                <a:latin typeface="宋体" pitchFamily="2" charset="-122"/>
                <a:ea typeface="宋体" pitchFamily="2" charset="-122"/>
              </a:rPr>
              <a:t>   </a:t>
            </a:r>
            <a:r>
              <a:rPr lang="zh-CN" altLang="en-US" dirty="0">
                <a:solidFill>
                  <a:schemeClr val="tx1"/>
                </a:solidFill>
                <a:latin typeface="宋体" pitchFamily="2" charset="-122"/>
                <a:ea typeface="宋体" pitchFamily="2" charset="-122"/>
              </a:rPr>
              <a:t>实现</a:t>
            </a:r>
            <a:r>
              <a:rPr lang="zh-CN" altLang="en-US" dirty="0">
                <a:solidFill>
                  <a:srgbClr val="FF0000"/>
                </a:solidFill>
                <a:latin typeface="宋体" pitchFamily="2" charset="-122"/>
                <a:ea typeface="宋体" pitchFamily="2" charset="-122"/>
              </a:rPr>
              <a:t>流程控制</a:t>
            </a:r>
            <a:r>
              <a:rPr lang="en-US" altLang="zh-CN" dirty="0">
                <a:solidFill>
                  <a:srgbClr val="FF0000"/>
                </a:solidFill>
                <a:latin typeface="宋体" pitchFamily="2" charset="-122"/>
                <a:ea typeface="宋体" pitchFamily="2" charset="-122"/>
              </a:rPr>
              <a:t>---</a:t>
            </a:r>
            <a:r>
              <a:rPr lang="zh-CN" altLang="en-US" dirty="0">
                <a:solidFill>
                  <a:srgbClr val="FF0000"/>
                </a:solidFill>
                <a:latin typeface="宋体" pitchFamily="2" charset="-122"/>
                <a:ea typeface="宋体" pitchFamily="2" charset="-122"/>
              </a:rPr>
              <a:t>状态机</a:t>
            </a:r>
            <a:endParaRPr lang="zh-CN" altLang="en-US" dirty="0">
              <a:latin typeface="宋体" pitchFamily="2" charset="-122"/>
              <a:ea typeface="宋体" pitchFamily="2" charset="-122"/>
            </a:endParaRPr>
          </a:p>
        </p:txBody>
      </p:sp>
      <p:sp>
        <p:nvSpPr>
          <p:cNvPr id="3" name="文本占位符 2"/>
          <p:cNvSpPr>
            <a:spLocks noGrp="1"/>
          </p:cNvSpPr>
          <p:nvPr>
            <p:ph type="body" idx="1"/>
          </p:nvPr>
        </p:nvSpPr>
        <p:spPr/>
        <p:txBody>
          <a:bodyPr/>
          <a:lstStyle/>
          <a:p>
            <a:r>
              <a:rPr lang="zh-CN" altLang="en-US" sz="2174" dirty="0">
                <a:latin typeface="+mn-ea"/>
                <a:ea typeface="+mn-ea"/>
              </a:rPr>
              <a:t> </a:t>
            </a:r>
            <a:r>
              <a:rPr lang="zh-CN" altLang="en-US" sz="2174" dirty="0">
                <a:solidFill>
                  <a:schemeClr val="tx1"/>
                </a:solidFill>
                <a:latin typeface="+mn-ea"/>
                <a:ea typeface="+mn-ea"/>
              </a:rPr>
              <a:t>在主程序与任务之间增加一个接口</a:t>
            </a:r>
            <a:r>
              <a:rPr lang="en-US" altLang="zh-CN" sz="2174" dirty="0">
                <a:solidFill>
                  <a:schemeClr val="tx1"/>
                </a:solidFill>
                <a:latin typeface="+mn-ea"/>
                <a:ea typeface="+mn-ea"/>
              </a:rPr>
              <a:t>:</a:t>
            </a:r>
            <a:r>
              <a:rPr lang="zh-CN" altLang="en-US" sz="2174" dirty="0">
                <a:solidFill>
                  <a:srgbClr val="FF0000"/>
                </a:solidFill>
                <a:latin typeface="+mn-ea"/>
                <a:ea typeface="+mn-ea"/>
              </a:rPr>
              <a:t>任务状态控制器。</a:t>
            </a:r>
            <a:r>
              <a:rPr lang="zh-CN" altLang="en-US" sz="2174" dirty="0">
                <a:solidFill>
                  <a:schemeClr val="tx1"/>
                </a:solidFill>
                <a:latin typeface="+mn-ea"/>
                <a:ea typeface="+mn-ea"/>
              </a:rPr>
              <a:t>主程序只与任务的状态控制器打交道，由状态控制器负责调用任务的片段以及控制阶段的变换。</a:t>
            </a:r>
            <a:endParaRPr lang="en-US" altLang="zh-CN" sz="2174" dirty="0">
              <a:solidFill>
                <a:schemeClr val="tx1"/>
              </a:solidFill>
              <a:latin typeface="+mn-ea"/>
              <a:ea typeface="+mn-ea"/>
            </a:endParaRPr>
          </a:p>
          <a:p>
            <a:r>
              <a:rPr lang="zh-CN" altLang="en-US" sz="2174" dirty="0">
                <a:solidFill>
                  <a:srgbClr val="FF0000"/>
                </a:solidFill>
                <a:latin typeface="宋体" pitchFamily="2" charset="-122"/>
                <a:ea typeface="宋体" pitchFamily="2" charset="-122"/>
              </a:rPr>
              <a:t>状态机：</a:t>
            </a:r>
            <a:endParaRPr lang="en-US" altLang="zh-CN" sz="2174" dirty="0">
              <a:solidFill>
                <a:srgbClr val="FF0000"/>
              </a:solidFill>
              <a:latin typeface="宋体" pitchFamily="2" charset="-122"/>
              <a:ea typeface="宋体" pitchFamily="2" charset="-122"/>
            </a:endParaRPr>
          </a:p>
          <a:p>
            <a:pPr>
              <a:buNone/>
            </a:pPr>
            <a:r>
              <a:rPr lang="en-US" altLang="zh-CN" sz="2174" dirty="0">
                <a:solidFill>
                  <a:srgbClr val="FF0000"/>
                </a:solidFill>
                <a:latin typeface="宋体" pitchFamily="2" charset="-122"/>
                <a:ea typeface="宋体" pitchFamily="2" charset="-122"/>
              </a:rPr>
              <a:t>	</a:t>
            </a:r>
            <a:r>
              <a:rPr lang="zh-CN" altLang="en-US" sz="1812" dirty="0">
                <a:solidFill>
                  <a:srgbClr val="FF0000"/>
                </a:solidFill>
                <a:latin typeface="宋体" pitchFamily="2" charset="-122"/>
                <a:ea typeface="宋体" pitchFamily="2" charset="-122"/>
              </a:rPr>
              <a:t>优点：占用资源少</a:t>
            </a:r>
            <a:r>
              <a:rPr lang="zh-CN" altLang="en-US" sz="1812" dirty="0">
                <a:solidFill>
                  <a:schemeClr val="tx1"/>
                </a:solidFill>
                <a:latin typeface="宋体" pitchFamily="2" charset="-122"/>
                <a:ea typeface="宋体" pitchFamily="2" charset="-122"/>
              </a:rPr>
              <a:t>，执行</a:t>
            </a:r>
            <a:r>
              <a:rPr lang="zh-CN" altLang="en-US" sz="1812" dirty="0">
                <a:solidFill>
                  <a:srgbClr val="FF0000"/>
                </a:solidFill>
                <a:latin typeface="宋体" pitchFamily="2" charset="-122"/>
                <a:ea typeface="宋体" pitchFamily="2" charset="-122"/>
              </a:rPr>
              <a:t>效率高</a:t>
            </a:r>
            <a:r>
              <a:rPr lang="zh-CN" altLang="en-US" sz="1812" dirty="0">
                <a:solidFill>
                  <a:schemeClr val="tx1"/>
                </a:solidFill>
                <a:latin typeface="宋体" pitchFamily="2" charset="-122"/>
                <a:ea typeface="宋体" pitchFamily="2" charset="-122"/>
              </a:rPr>
              <a:t>。</a:t>
            </a:r>
            <a:endParaRPr lang="en-US" altLang="zh-CN" sz="1812" dirty="0">
              <a:solidFill>
                <a:schemeClr val="tx1"/>
              </a:solidFill>
              <a:latin typeface="宋体" pitchFamily="2" charset="-122"/>
              <a:ea typeface="宋体" pitchFamily="2" charset="-122"/>
            </a:endParaRPr>
          </a:p>
          <a:p>
            <a:pPr>
              <a:buNone/>
            </a:pPr>
            <a:r>
              <a:rPr lang="en-US" altLang="zh-CN" sz="1812" dirty="0">
                <a:solidFill>
                  <a:schemeClr val="tx1"/>
                </a:solidFill>
                <a:latin typeface="宋体" pitchFamily="2" charset="-122"/>
                <a:ea typeface="宋体" pitchFamily="2" charset="-122"/>
              </a:rPr>
              <a:t>	</a:t>
            </a:r>
            <a:r>
              <a:rPr lang="zh-CN" altLang="en-US" sz="1812" dirty="0">
                <a:solidFill>
                  <a:srgbClr val="FF0000"/>
                </a:solidFill>
                <a:latin typeface="宋体" pitchFamily="2" charset="-122"/>
                <a:ea typeface="宋体" pitchFamily="2" charset="-122"/>
              </a:rPr>
              <a:t>缺点：</a:t>
            </a:r>
            <a:r>
              <a:rPr lang="zh-CN" altLang="en-US" sz="1812" dirty="0">
                <a:solidFill>
                  <a:schemeClr val="tx1"/>
                </a:solidFill>
                <a:latin typeface="宋体" pitchFamily="2" charset="-122"/>
                <a:ea typeface="宋体" pitchFamily="2" charset="-122"/>
              </a:rPr>
              <a:t>任务被拆得支离破碎，</a:t>
            </a:r>
            <a:r>
              <a:rPr lang="zh-CN" altLang="en-US" sz="1812" dirty="0">
                <a:solidFill>
                  <a:srgbClr val="FF0000"/>
                </a:solidFill>
                <a:latin typeface="宋体" pitchFamily="2" charset="-122"/>
                <a:ea typeface="宋体" pitchFamily="2" charset="-122"/>
              </a:rPr>
              <a:t>流程不直观</a:t>
            </a:r>
            <a:r>
              <a:rPr lang="zh-CN" altLang="en-US" sz="1812" dirty="0">
                <a:solidFill>
                  <a:schemeClr val="tx1"/>
                </a:solidFill>
                <a:latin typeface="宋体" pitchFamily="2" charset="-122"/>
                <a:ea typeface="宋体" pitchFamily="2" charset="-122"/>
              </a:rPr>
              <a:t>。</a:t>
            </a:r>
            <a:endParaRPr lang="en-US" altLang="zh-CN" sz="1812" dirty="0">
              <a:solidFill>
                <a:schemeClr val="tx1"/>
              </a:solidFill>
              <a:latin typeface="宋体" pitchFamily="2" charset="-122"/>
              <a:ea typeface="宋体" pitchFamily="2" charset="-122"/>
            </a:endParaRPr>
          </a:p>
          <a:p>
            <a:pPr>
              <a:buNone/>
            </a:pPr>
            <a:endParaRPr lang="en-US" altLang="zh-CN" sz="1812" dirty="0">
              <a:solidFill>
                <a:schemeClr val="tx1"/>
              </a:solidFill>
              <a:latin typeface="宋体" pitchFamily="2" charset="-122"/>
              <a:ea typeface="宋体" pitchFamily="2" charset="-122"/>
            </a:endParaRPr>
          </a:p>
          <a:p>
            <a:pPr>
              <a:buNone/>
            </a:pPr>
            <a:endParaRPr lang="zh-CN" altLang="en-US" sz="1812" dirty="0">
              <a:solidFill>
                <a:schemeClr val="tx1"/>
              </a:solidFill>
              <a:latin typeface="宋体" pitchFamily="2" charset="-122"/>
              <a:ea typeface="宋体" pitchFamily="2" charset="-122"/>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285</a:t>
            </a:fld>
            <a:endParaRPr lang="zh-CN" altLang="en-US" dirty="0">
              <a:solidFill>
                <a:prstClr val="white"/>
              </a:solidFill>
              <a:cs typeface="Garamond"/>
            </a:endParaRPr>
          </a:p>
        </p:txBody>
      </p:sp>
      <p:pic>
        <p:nvPicPr>
          <p:cNvPr id="49154" name="Picture 2"/>
          <p:cNvPicPr>
            <a:picLocks noChangeAspect="1" noChangeArrowheads="1"/>
          </p:cNvPicPr>
          <p:nvPr/>
        </p:nvPicPr>
        <p:blipFill>
          <a:blip r:embed="rId2" cstate="print"/>
          <a:srcRect/>
          <a:stretch>
            <a:fillRect/>
          </a:stretch>
        </p:blipFill>
        <p:spPr bwMode="auto">
          <a:xfrm>
            <a:off x="6026959" y="2669557"/>
            <a:ext cx="4763779" cy="3175852"/>
          </a:xfrm>
          <a:prstGeom prst="rect">
            <a:avLst/>
          </a:prstGeom>
          <a:noFill/>
          <a:ln w="9525">
            <a:noFill/>
            <a:miter lim="800000"/>
            <a:headEnd/>
            <a:tailEnd/>
          </a:ln>
        </p:spPr>
      </p:pic>
    </p:spTree>
    <p:extLst>
      <p:ext uri="{BB962C8B-B14F-4D97-AF65-F5344CB8AC3E}">
        <p14:creationId xmlns:p14="http://schemas.microsoft.com/office/powerpoint/2010/main" val="98404457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状态机示例</a:t>
            </a:r>
          </a:p>
        </p:txBody>
      </p:sp>
      <p:sp>
        <p:nvSpPr>
          <p:cNvPr id="3" name="文本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286</a:t>
            </a:fld>
            <a:endParaRPr lang="zh-CN" altLang="en-US" dirty="0">
              <a:solidFill>
                <a:prstClr val="white"/>
              </a:solidFill>
              <a:cs typeface="Garamond"/>
            </a:endParaRPr>
          </a:p>
        </p:txBody>
      </p:sp>
      <p:pic>
        <p:nvPicPr>
          <p:cNvPr id="50178" name="Picture 2"/>
          <p:cNvPicPr>
            <a:picLocks noChangeAspect="1" noChangeArrowheads="1"/>
          </p:cNvPicPr>
          <p:nvPr/>
        </p:nvPicPr>
        <p:blipFill>
          <a:blip r:embed="rId2" cstate="print"/>
          <a:srcRect/>
          <a:stretch>
            <a:fillRect/>
          </a:stretch>
        </p:blipFill>
        <p:spPr bwMode="auto">
          <a:xfrm>
            <a:off x="2022624" y="1081631"/>
            <a:ext cx="8020178" cy="4941375"/>
          </a:xfrm>
          <a:prstGeom prst="rect">
            <a:avLst/>
          </a:prstGeom>
          <a:noFill/>
          <a:ln w="9525">
            <a:noFill/>
            <a:miter lim="800000"/>
            <a:headEnd/>
            <a:tailEnd/>
          </a:ln>
        </p:spPr>
      </p:pic>
    </p:spTree>
    <p:extLst>
      <p:ext uri="{BB962C8B-B14F-4D97-AF65-F5344CB8AC3E}">
        <p14:creationId xmlns:p14="http://schemas.microsoft.com/office/powerpoint/2010/main" val="251560485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实时系统概念 </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实时系统特点：如果逻辑和时序出现</a:t>
            </a:r>
            <a:r>
              <a:rPr lang="zh-CN" altLang="en-US" sz="2537" dirty="0">
                <a:solidFill>
                  <a:srgbClr val="FF0000"/>
                </a:solidFill>
                <a:latin typeface="+mn-ea"/>
                <a:ea typeface="+mn-ea"/>
              </a:rPr>
              <a:t>偏差将会引起严重后果</a:t>
            </a:r>
            <a:r>
              <a:rPr lang="zh-CN" altLang="en-US" sz="2537" dirty="0">
                <a:solidFill>
                  <a:schemeClr val="tx1"/>
                </a:solidFill>
                <a:latin typeface="+mn-ea"/>
                <a:ea typeface="+mn-ea"/>
              </a:rPr>
              <a:t>的系统。</a:t>
            </a:r>
            <a:endParaRPr lang="en-US" altLang="zh-CN" sz="2537" dirty="0">
              <a:solidFill>
                <a:schemeClr val="tx1"/>
              </a:solidFill>
              <a:latin typeface="+mn-ea"/>
              <a:ea typeface="+mn-ea"/>
            </a:endParaRPr>
          </a:p>
          <a:p>
            <a:r>
              <a:rPr lang="zh-CN" altLang="en-US" sz="2537" dirty="0">
                <a:solidFill>
                  <a:schemeClr val="tx1"/>
                </a:solidFill>
                <a:latin typeface="+mn-ea"/>
                <a:ea typeface="+mn-ea"/>
              </a:rPr>
              <a:t>有两种类型的实时系统：</a:t>
            </a:r>
            <a:r>
              <a:rPr lang="zh-CN" altLang="en-US" sz="2537" dirty="0">
                <a:solidFill>
                  <a:srgbClr val="FF0000"/>
                </a:solidFill>
                <a:latin typeface="+mn-ea"/>
                <a:ea typeface="+mn-ea"/>
              </a:rPr>
              <a:t>软实时系统</a:t>
            </a:r>
            <a:r>
              <a:rPr lang="zh-CN" altLang="en-US" sz="2537" dirty="0">
                <a:solidFill>
                  <a:schemeClr val="tx1"/>
                </a:solidFill>
                <a:latin typeface="+mn-ea"/>
                <a:ea typeface="+mn-ea"/>
              </a:rPr>
              <a:t>和</a:t>
            </a:r>
            <a:r>
              <a:rPr lang="zh-CN" altLang="en-US" sz="2537" dirty="0">
                <a:solidFill>
                  <a:srgbClr val="FF0000"/>
                </a:solidFill>
                <a:latin typeface="+mn-ea"/>
                <a:ea typeface="+mn-ea"/>
              </a:rPr>
              <a:t>硬实时系统</a:t>
            </a:r>
            <a:r>
              <a:rPr lang="zh-CN" altLang="en-US" sz="2537" dirty="0">
                <a:latin typeface="+mn-ea"/>
                <a:ea typeface="+mn-ea"/>
              </a:rPr>
              <a:t>。</a:t>
            </a:r>
            <a:endParaRPr lang="en-US" altLang="zh-CN" sz="2537" dirty="0">
              <a:latin typeface="+mn-ea"/>
              <a:ea typeface="+mn-ea"/>
            </a:endParaRPr>
          </a:p>
          <a:p>
            <a:r>
              <a:rPr lang="zh-CN" altLang="en-US" sz="2537" dirty="0">
                <a:solidFill>
                  <a:srgbClr val="FF0000"/>
                </a:solidFill>
                <a:latin typeface="+mn-ea"/>
                <a:ea typeface="+mn-ea"/>
              </a:rPr>
              <a:t>软实时系统：</a:t>
            </a:r>
            <a:r>
              <a:rPr lang="zh-CN" altLang="en-US" sz="2537" dirty="0">
                <a:solidFill>
                  <a:schemeClr val="tx1"/>
                </a:solidFill>
                <a:latin typeface="+mn-ea"/>
                <a:ea typeface="+mn-ea"/>
              </a:rPr>
              <a:t>各个任务运行得越快越好，并不要求限定某一任务必须在多长时间内完成。 </a:t>
            </a:r>
            <a:endParaRPr lang="en-US" altLang="zh-CN" sz="2537" dirty="0">
              <a:solidFill>
                <a:schemeClr val="tx1"/>
              </a:solidFill>
              <a:latin typeface="+mn-ea"/>
              <a:ea typeface="+mn-ea"/>
            </a:endParaRPr>
          </a:p>
          <a:p>
            <a:r>
              <a:rPr lang="zh-CN" altLang="en-US" sz="2537" dirty="0">
                <a:solidFill>
                  <a:srgbClr val="FF0000"/>
                </a:solidFill>
                <a:latin typeface="+mn-ea"/>
                <a:ea typeface="+mn-ea"/>
              </a:rPr>
              <a:t>硬实时系统：</a:t>
            </a:r>
            <a:r>
              <a:rPr lang="zh-CN" altLang="en-US" sz="2537" dirty="0">
                <a:solidFill>
                  <a:schemeClr val="tx1"/>
                </a:solidFill>
                <a:latin typeface="+mn-ea"/>
                <a:ea typeface="+mn-ea"/>
              </a:rPr>
              <a:t>各任务不仅要执行无误而且要做到</a:t>
            </a:r>
            <a:r>
              <a:rPr lang="zh-CN" altLang="en-US" sz="2537" dirty="0">
                <a:solidFill>
                  <a:srgbClr val="FF0000"/>
                </a:solidFill>
                <a:latin typeface="+mn-ea"/>
                <a:ea typeface="+mn-ea"/>
              </a:rPr>
              <a:t>准时</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en-US" sz="2537" dirty="0">
                <a:solidFill>
                  <a:schemeClr val="tx1"/>
                </a:solidFill>
                <a:latin typeface="+mn-ea"/>
                <a:ea typeface="+mn-ea"/>
              </a:rPr>
              <a:t>大多数实时系统是</a:t>
            </a:r>
            <a:r>
              <a:rPr lang="zh-CN" altLang="en-US" sz="2537" b="1" dirty="0">
                <a:solidFill>
                  <a:schemeClr val="tx1"/>
                </a:solidFill>
                <a:latin typeface="+mn-ea"/>
                <a:ea typeface="+mn-ea"/>
              </a:rPr>
              <a:t>二者的结合</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en-US" sz="2537" dirty="0">
                <a:solidFill>
                  <a:schemeClr val="tx1"/>
                </a:solidFill>
                <a:latin typeface="+mn-ea"/>
                <a:ea typeface="+mn-ea"/>
              </a:rPr>
              <a:t>实时应用软件的设计一般比非实时应用软件设计</a:t>
            </a:r>
            <a:r>
              <a:rPr lang="zh-CN" altLang="en-US" sz="2537" dirty="0">
                <a:solidFill>
                  <a:srgbClr val="FF0000"/>
                </a:solidFill>
                <a:latin typeface="+mn-ea"/>
                <a:ea typeface="+mn-ea"/>
              </a:rPr>
              <a:t>难。</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287</a:t>
            </a:fld>
            <a:endParaRPr lang="zh-CN" altLang="en-US" dirty="0">
              <a:solidFill>
                <a:prstClr val="white"/>
              </a:solidFill>
              <a:cs typeface="Garamond"/>
            </a:endParaRPr>
          </a:p>
        </p:txBody>
      </p:sp>
    </p:spTree>
    <p:extLst>
      <p:ext uri="{BB962C8B-B14F-4D97-AF65-F5344CB8AC3E}">
        <p14:creationId xmlns:p14="http://schemas.microsoft.com/office/powerpoint/2010/main" val="34418260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任务切换与任务调度</a:t>
            </a:r>
          </a:p>
        </p:txBody>
      </p:sp>
      <p:sp>
        <p:nvSpPr>
          <p:cNvPr id="3" name="文本占位符 2"/>
          <p:cNvSpPr>
            <a:spLocks noGrp="1"/>
          </p:cNvSpPr>
          <p:nvPr>
            <p:ph type="body" idx="1"/>
          </p:nvPr>
        </p:nvSpPr>
        <p:spPr/>
        <p:txBody>
          <a:bodyPr/>
          <a:lstStyle/>
          <a:p>
            <a:r>
              <a:rPr lang="zh-CN" altLang="en-US" sz="2174" b="1" dirty="0">
                <a:solidFill>
                  <a:schemeClr val="tx1"/>
                </a:solidFill>
                <a:latin typeface="宋体" pitchFamily="2" charset="-122"/>
                <a:ea typeface="宋体" pitchFamily="2" charset="-122"/>
              </a:rPr>
              <a:t>与顺序执行不同</a:t>
            </a:r>
            <a:r>
              <a:rPr lang="zh-CN" altLang="en-US" sz="2174" dirty="0">
                <a:solidFill>
                  <a:schemeClr val="tx1"/>
                </a:solidFill>
                <a:latin typeface="宋体" pitchFamily="2" charset="-122"/>
                <a:ea typeface="宋体" pitchFamily="2" charset="-122"/>
              </a:rPr>
              <a:t>的是</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在执行完每个任务后，任务释放</a:t>
            </a:r>
            <a:r>
              <a:rPr lang="en-US" altLang="zh-CN" sz="2174" dirty="0">
                <a:solidFill>
                  <a:schemeClr val="tx1"/>
                </a:solidFill>
                <a:latin typeface="宋体" pitchFamily="2" charset="-122"/>
                <a:ea typeface="宋体" pitchFamily="2" charset="-122"/>
              </a:rPr>
              <a:t>CPU，</a:t>
            </a:r>
            <a:r>
              <a:rPr lang="zh-CN" altLang="en-US" sz="2174" dirty="0">
                <a:solidFill>
                  <a:schemeClr val="tx1"/>
                </a:solidFill>
                <a:latin typeface="宋体" pitchFamily="2" charset="-122"/>
                <a:ea typeface="宋体" pitchFamily="2" charset="-122"/>
              </a:rPr>
              <a:t>调度器分派下一个的任务接管</a:t>
            </a:r>
            <a:r>
              <a:rPr lang="en-US" altLang="zh-CN" sz="2174" dirty="0">
                <a:solidFill>
                  <a:schemeClr val="tx1"/>
                </a:solidFill>
                <a:latin typeface="宋体" pitchFamily="2" charset="-122"/>
                <a:ea typeface="宋体" pitchFamily="2" charset="-122"/>
              </a:rPr>
              <a:t>CPU </a:t>
            </a:r>
            <a:r>
              <a:rPr lang="zh-CN" altLang="en-US" sz="2174" dirty="0">
                <a:solidFill>
                  <a:schemeClr val="tx1"/>
                </a:solidFill>
                <a:latin typeface="宋体" pitchFamily="2" charset="-122"/>
                <a:ea typeface="宋体" pitchFamily="2" charset="-122"/>
              </a:rPr>
              <a:t>。</a:t>
            </a:r>
            <a:endParaRPr lang="en-US" altLang="zh-CN" sz="2174" dirty="0">
              <a:solidFill>
                <a:schemeClr val="tx1"/>
              </a:solidFill>
              <a:latin typeface="宋体" pitchFamily="2" charset="-122"/>
              <a:ea typeface="宋体" pitchFamily="2" charset="-122"/>
            </a:endParaRPr>
          </a:p>
          <a:p>
            <a:r>
              <a:rPr lang="zh-CN" altLang="en-US" sz="2174" b="1" dirty="0">
                <a:solidFill>
                  <a:schemeClr val="tx1"/>
                </a:solidFill>
                <a:latin typeface="宋体" pitchFamily="2" charset="-122"/>
                <a:ea typeface="宋体" pitchFamily="2" charset="-122"/>
              </a:rPr>
              <a:t>与状态机不同的是</a:t>
            </a:r>
            <a:r>
              <a:rPr lang="en-US" altLang="zh-CN" sz="2174" dirty="0">
                <a:solidFill>
                  <a:schemeClr val="tx1"/>
                </a:solidFill>
                <a:latin typeface="宋体" pitchFamily="2" charset="-122"/>
                <a:ea typeface="宋体" pitchFamily="2" charset="-122"/>
              </a:rPr>
              <a:t>:</a:t>
            </a:r>
            <a:r>
              <a:rPr lang="zh-CN" altLang="en-US" sz="2174" dirty="0">
                <a:solidFill>
                  <a:srgbClr val="FF0000"/>
                </a:solidFill>
                <a:latin typeface="宋体" pitchFamily="2" charset="-122"/>
                <a:ea typeface="宋体" pitchFamily="2" charset="-122"/>
              </a:rPr>
              <a:t>状态机及主程序就是任务调用者，是主动调用者，任务片段是受调用者</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而</a:t>
            </a:r>
            <a:r>
              <a:rPr lang="zh-CN" altLang="en-US" sz="2174" dirty="0">
                <a:solidFill>
                  <a:srgbClr val="FF0000"/>
                </a:solidFill>
                <a:latin typeface="宋体" pitchFamily="2" charset="-122"/>
                <a:ea typeface="宋体" pitchFamily="2" charset="-122"/>
              </a:rPr>
              <a:t>任务调度器中，任务调度者是被调用者</a:t>
            </a:r>
            <a:r>
              <a:rPr lang="zh-CN" altLang="en-US" sz="2174" dirty="0">
                <a:solidFill>
                  <a:schemeClr val="tx1"/>
                </a:solidFill>
                <a:latin typeface="宋体" pitchFamily="2" charset="-122"/>
                <a:ea typeface="宋体" pitchFamily="2" charset="-122"/>
              </a:rPr>
              <a:t>。</a:t>
            </a:r>
            <a:endParaRPr lang="en-US" altLang="zh-CN" sz="2174" dirty="0">
              <a:solidFill>
                <a:schemeClr val="tx1"/>
              </a:solidFill>
              <a:latin typeface="宋体" pitchFamily="2" charset="-122"/>
              <a:ea typeface="宋体" pitchFamily="2" charset="-122"/>
            </a:endParaRPr>
          </a:p>
          <a:p>
            <a:r>
              <a:rPr lang="zh-CN" altLang="en-US" sz="2174" dirty="0">
                <a:solidFill>
                  <a:srgbClr val="FF0000"/>
                </a:solidFill>
                <a:latin typeface="宋体" pitchFamily="2" charset="-122"/>
                <a:ea typeface="宋体" pitchFamily="2" charset="-122"/>
              </a:rPr>
              <a:t>这种调用关系决定了任务又可以像以前顺序流程那样写成直观的任务函数</a:t>
            </a:r>
            <a:r>
              <a:rPr lang="zh-CN" altLang="en-US" sz="2174" dirty="0">
                <a:solidFill>
                  <a:schemeClr val="tx1"/>
                </a:solidFill>
                <a:latin typeface="宋体" pitchFamily="2" charset="-122"/>
                <a:ea typeface="宋体" pitchFamily="2" charset="-122"/>
              </a:rPr>
              <a:t>。</a:t>
            </a:r>
            <a:endParaRPr lang="en-US" altLang="zh-CN" sz="2174" dirty="0">
              <a:solidFill>
                <a:schemeClr val="tx1"/>
              </a:solidFill>
              <a:latin typeface="宋体" pitchFamily="2" charset="-122"/>
              <a:ea typeface="宋体" pitchFamily="2" charset="-122"/>
            </a:endParaRPr>
          </a:p>
          <a:p>
            <a:r>
              <a:rPr lang="zh-CN" altLang="en-US" sz="2174" dirty="0">
                <a:solidFill>
                  <a:schemeClr val="tx1"/>
                </a:solidFill>
                <a:latin typeface="宋体" pitchFamily="2" charset="-122"/>
                <a:ea typeface="宋体" pitchFamily="2" charset="-122"/>
              </a:rPr>
              <a:t>任务执行完任务片段后到达</a:t>
            </a:r>
            <a:r>
              <a:rPr lang="zh-CN" altLang="en-US" sz="2174" dirty="0">
                <a:solidFill>
                  <a:srgbClr val="FF0000"/>
                </a:solidFill>
                <a:latin typeface="宋体" pitchFamily="2" charset="-122"/>
                <a:ea typeface="宋体" pitchFamily="2" charset="-122"/>
              </a:rPr>
              <a:t>切换点</a:t>
            </a:r>
            <a:r>
              <a:rPr lang="zh-CN" altLang="en-US" sz="2174" dirty="0">
                <a:solidFill>
                  <a:schemeClr val="tx1"/>
                </a:solidFill>
                <a:latin typeface="宋体" pitchFamily="2" charset="-122"/>
                <a:ea typeface="宋体" pitchFamily="2" charset="-122"/>
              </a:rPr>
              <a:t>，此时</a:t>
            </a:r>
            <a:endParaRPr lang="en-US" altLang="zh-CN" sz="2174" dirty="0">
              <a:solidFill>
                <a:schemeClr val="tx1"/>
              </a:solidFill>
              <a:latin typeface="宋体" pitchFamily="2" charset="-122"/>
              <a:ea typeface="宋体" pitchFamily="2" charset="-122"/>
            </a:endParaRPr>
          </a:p>
          <a:p>
            <a:pPr>
              <a:buNone/>
            </a:pPr>
            <a:r>
              <a:rPr lang="zh-CN" altLang="en-US" sz="2174" dirty="0">
                <a:solidFill>
                  <a:schemeClr val="tx1"/>
                </a:solidFill>
                <a:latin typeface="宋体" pitchFamily="2" charset="-122"/>
                <a:ea typeface="宋体" pitchFamily="2" charset="-122"/>
              </a:rPr>
              <a:t>调用任务调度函数将该任务流折断，调度器</a:t>
            </a:r>
            <a:endParaRPr lang="en-US" altLang="zh-CN" sz="2174" dirty="0">
              <a:solidFill>
                <a:schemeClr val="tx1"/>
              </a:solidFill>
              <a:latin typeface="宋体" pitchFamily="2" charset="-122"/>
              <a:ea typeface="宋体" pitchFamily="2" charset="-122"/>
            </a:endParaRPr>
          </a:p>
          <a:p>
            <a:pPr>
              <a:buNone/>
            </a:pPr>
            <a:r>
              <a:rPr lang="zh-CN" altLang="en-US" sz="2174" dirty="0">
                <a:solidFill>
                  <a:schemeClr val="tx1"/>
                </a:solidFill>
                <a:latin typeface="宋体" pitchFamily="2" charset="-122"/>
                <a:ea typeface="宋体" pitchFamily="2" charset="-122"/>
              </a:rPr>
              <a:t>将该任务堆栈保存后将</a:t>
            </a:r>
            <a:r>
              <a:rPr lang="en-US" altLang="zh-CN" sz="2174" dirty="0">
                <a:solidFill>
                  <a:schemeClr val="tx1"/>
                </a:solidFill>
                <a:latin typeface="宋体" pitchFamily="2" charset="-122"/>
                <a:ea typeface="宋体" pitchFamily="2" charset="-122"/>
              </a:rPr>
              <a:t>CPU</a:t>
            </a:r>
            <a:r>
              <a:rPr lang="zh-CN" altLang="en-US" sz="2174" dirty="0">
                <a:solidFill>
                  <a:schemeClr val="tx1"/>
                </a:solidFill>
                <a:latin typeface="宋体" pitchFamily="2" charset="-122"/>
                <a:ea typeface="宋体" pitchFamily="2" charset="-122"/>
              </a:rPr>
              <a:t>交给下一个任务。</a:t>
            </a:r>
            <a:endParaRPr lang="en-US" altLang="zh-CN" sz="2174" dirty="0">
              <a:solidFill>
                <a:schemeClr val="tx1"/>
              </a:solidFill>
              <a:latin typeface="宋体" pitchFamily="2" charset="-122"/>
              <a:ea typeface="宋体" pitchFamily="2" charset="-122"/>
            </a:endParaRPr>
          </a:p>
          <a:p>
            <a:pPr>
              <a:buNone/>
            </a:pPr>
            <a:r>
              <a:rPr lang="zh-CN" altLang="en-US" sz="2174" dirty="0">
                <a:solidFill>
                  <a:schemeClr val="tx1"/>
                </a:solidFill>
                <a:latin typeface="宋体" pitchFamily="2" charset="-122"/>
                <a:ea typeface="宋体" pitchFamily="2" charset="-122"/>
              </a:rPr>
              <a:t>当该任务下次重新获行运行机会时</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只需取出</a:t>
            </a:r>
            <a:endParaRPr lang="en-US" altLang="zh-CN" sz="2174" dirty="0">
              <a:solidFill>
                <a:schemeClr val="tx1"/>
              </a:solidFill>
              <a:latin typeface="宋体" pitchFamily="2" charset="-122"/>
              <a:ea typeface="宋体" pitchFamily="2" charset="-122"/>
            </a:endParaRPr>
          </a:p>
          <a:p>
            <a:pPr>
              <a:buNone/>
            </a:pPr>
            <a:r>
              <a:rPr lang="zh-CN" altLang="en-US" sz="2174" dirty="0">
                <a:solidFill>
                  <a:schemeClr val="tx1"/>
                </a:solidFill>
                <a:latin typeface="宋体" pitchFamily="2" charset="-122"/>
                <a:ea typeface="宋体" pitchFamily="2" charset="-122"/>
              </a:rPr>
              <a:t>之前保存的堆栈</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即可从切换点处继续运行。</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288</a:t>
            </a:fld>
            <a:endParaRPr lang="zh-CN" altLang="en-US" dirty="0">
              <a:solidFill>
                <a:prstClr val="white"/>
              </a:solidFill>
              <a:cs typeface="Garamond"/>
            </a:endParaRPr>
          </a:p>
        </p:txBody>
      </p:sp>
      <p:pic>
        <p:nvPicPr>
          <p:cNvPr id="51202" name="Picture 2"/>
          <p:cNvPicPr>
            <a:picLocks noChangeAspect="1" noChangeArrowheads="1"/>
          </p:cNvPicPr>
          <p:nvPr/>
        </p:nvPicPr>
        <p:blipFill>
          <a:blip r:embed="rId2" cstate="print"/>
          <a:srcRect/>
          <a:stretch>
            <a:fillRect/>
          </a:stretch>
        </p:blipFill>
        <p:spPr bwMode="auto">
          <a:xfrm>
            <a:off x="6648322" y="3406765"/>
            <a:ext cx="4153923" cy="3158204"/>
          </a:xfrm>
          <a:prstGeom prst="rect">
            <a:avLst/>
          </a:prstGeom>
          <a:noFill/>
          <a:ln w="9525">
            <a:noFill/>
            <a:miter lim="800000"/>
            <a:headEnd/>
            <a:tailEnd/>
          </a:ln>
        </p:spPr>
      </p:pic>
    </p:spTree>
    <p:extLst>
      <p:ext uri="{BB962C8B-B14F-4D97-AF65-F5344CB8AC3E}">
        <p14:creationId xmlns:p14="http://schemas.microsoft.com/office/powerpoint/2010/main" val="134814777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任务调度器示例</a:t>
            </a:r>
          </a:p>
        </p:txBody>
      </p:sp>
      <p:sp>
        <p:nvSpPr>
          <p:cNvPr id="3" name="文本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289</a:t>
            </a:fld>
            <a:endParaRPr lang="zh-CN" altLang="en-US" dirty="0">
              <a:solidFill>
                <a:prstClr val="white"/>
              </a:solidFill>
              <a:cs typeface="Garamond"/>
            </a:endParaRPr>
          </a:p>
        </p:txBody>
      </p:sp>
      <p:pic>
        <p:nvPicPr>
          <p:cNvPr id="52226" name="Picture 2"/>
          <p:cNvPicPr>
            <a:picLocks noChangeAspect="1" noChangeArrowheads="1"/>
          </p:cNvPicPr>
          <p:nvPr/>
        </p:nvPicPr>
        <p:blipFill>
          <a:blip r:embed="rId2" cstate="print"/>
          <a:srcRect/>
          <a:stretch>
            <a:fillRect/>
          </a:stretch>
        </p:blipFill>
        <p:spPr bwMode="auto">
          <a:xfrm>
            <a:off x="1677423" y="1288752"/>
            <a:ext cx="8975235" cy="5100350"/>
          </a:xfrm>
          <a:prstGeom prst="rect">
            <a:avLst/>
          </a:prstGeom>
          <a:noFill/>
          <a:ln w="9525">
            <a:noFill/>
            <a:miter lim="800000"/>
            <a:headEnd/>
            <a:tailEnd/>
          </a:ln>
        </p:spPr>
      </p:pic>
    </p:spTree>
    <p:extLst>
      <p:ext uri="{BB962C8B-B14F-4D97-AF65-F5344CB8AC3E}">
        <p14:creationId xmlns:p14="http://schemas.microsoft.com/office/powerpoint/2010/main" val="68975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E7372E2E-EA5D-4FCF-B576-7B067089D64E}"/>
              </a:ext>
            </a:extLst>
          </p:cNvPr>
          <p:cNvSpPr>
            <a:spLocks noGrp="1" noChangeArrowheads="1"/>
          </p:cNvSpPr>
          <p:nvPr>
            <p:ph type="title"/>
          </p:nvPr>
        </p:nvSpPr>
        <p:spPr/>
        <p:txBody>
          <a:bodyPr/>
          <a:lstStyle/>
          <a:p>
            <a:r>
              <a:rPr lang="zh-CN" altLang="en-US" dirty="0">
                <a:latin typeface="楷体" panose="02010609060101010101" pitchFamily="49" charset="-122"/>
                <a:ea typeface="楷体" panose="02010609060101010101" pitchFamily="49" charset="-122"/>
              </a:rPr>
              <a:t>嵌入式软件设计</a:t>
            </a:r>
            <a:endParaRPr lang="zh-CN" altLang="en-US" dirty="0"/>
          </a:p>
        </p:txBody>
      </p:sp>
      <p:sp>
        <p:nvSpPr>
          <p:cNvPr id="3" name="内容占位符 2">
            <a:extLst>
              <a:ext uri="{FF2B5EF4-FFF2-40B4-BE49-F238E27FC236}">
                <a16:creationId xmlns:a16="http://schemas.microsoft.com/office/drawing/2014/main" id="{428C477F-2C35-4B3B-ADD9-A744F0C992D3}"/>
              </a:ext>
            </a:extLst>
          </p:cNvPr>
          <p:cNvSpPr>
            <a:spLocks noGrp="1"/>
          </p:cNvSpPr>
          <p:nvPr>
            <p:ph idx="1"/>
          </p:nvPr>
        </p:nvSpPr>
        <p:spPr>
          <a:xfrm>
            <a:off x="1631950" y="2017713"/>
            <a:ext cx="8847138" cy="4114800"/>
          </a:xfrm>
        </p:spPr>
        <p:txBody>
          <a:bodyPr/>
          <a:lstStyle/>
          <a:p>
            <a:pPr marL="342900" lvl="1" indent="-342900" eaLnBrk="1" hangingPunct="1">
              <a:buClr>
                <a:schemeClr val="tx2"/>
              </a:buClr>
              <a:buFontTx/>
              <a:buChar char="•"/>
              <a:defRPr/>
            </a:pPr>
            <a:r>
              <a:rPr lang="zh-CN" altLang="en-US" sz="2400" b="0" dirty="0">
                <a:solidFill>
                  <a:srgbClr val="FF0000"/>
                </a:solidFill>
                <a:latin typeface="楷体" pitchFamily="49" charset="-122"/>
                <a:ea typeface="楷体" pitchFamily="49" charset="-122"/>
              </a:rPr>
              <a:t>代码可靠性：</a:t>
            </a:r>
            <a:endParaRPr lang="en-US" altLang="zh-CN" sz="2400" b="0" dirty="0">
              <a:solidFill>
                <a:srgbClr val="FF0000"/>
              </a:solidFill>
              <a:latin typeface="楷体" pitchFamily="49" charset="-122"/>
              <a:ea typeface="楷体" pitchFamily="49" charset="-122"/>
            </a:endParaRPr>
          </a:p>
          <a:p>
            <a:pPr marL="342900" lvl="1" indent="-342900" eaLnBrk="1" hangingPunct="1">
              <a:buClr>
                <a:schemeClr val="tx2"/>
              </a:buClr>
              <a:buNone/>
              <a:defRPr/>
            </a:pPr>
            <a:r>
              <a:rPr lang="en-US" altLang="zh-CN" sz="2400" b="0" dirty="0">
                <a:solidFill>
                  <a:schemeClr val="tx1"/>
                </a:solidFill>
                <a:latin typeface="楷体" pitchFamily="49" charset="-122"/>
                <a:ea typeface="楷体" pitchFamily="49" charset="-122"/>
              </a:rPr>
              <a:t>		</a:t>
            </a:r>
            <a:r>
              <a:rPr lang="zh-CN" altLang="zh-CN" sz="2400" b="0" dirty="0">
                <a:solidFill>
                  <a:schemeClr val="tx1"/>
                </a:solidFill>
                <a:latin typeface="楷体" pitchFamily="49" charset="-122"/>
                <a:ea typeface="楷体" pitchFamily="49" charset="-122"/>
              </a:rPr>
              <a:t>程序存储器</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复位区分</a:t>
            </a:r>
            <a:r>
              <a:rPr lang="en-US" altLang="zh-CN"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恢复</a:t>
            </a:r>
            <a:r>
              <a:rPr lang="en-US" altLang="zh-CN" sz="2400" b="0" dirty="0">
                <a:solidFill>
                  <a:schemeClr val="tx1"/>
                </a:solidFill>
                <a:latin typeface="楷体" pitchFamily="49" charset="-122"/>
                <a:ea typeface="楷体" pitchFamily="49" charset="-122"/>
              </a:rPr>
              <a:t>/</a:t>
            </a:r>
            <a:r>
              <a:rPr lang="zh-CN" altLang="en-US" sz="2400" b="0" dirty="0">
                <a:solidFill>
                  <a:schemeClr val="tx1"/>
                </a:solidFill>
                <a:latin typeface="楷体" pitchFamily="49" charset="-122"/>
                <a:ea typeface="楷体" pitchFamily="49" charset="-122"/>
              </a:rPr>
              <a:t>延时、</a:t>
            </a:r>
            <a:r>
              <a:rPr lang="en-US" altLang="zh-CN" sz="2400" b="0" dirty="0">
                <a:solidFill>
                  <a:schemeClr val="tx1"/>
                </a:solidFill>
                <a:latin typeface="楷体" pitchFamily="49" charset="-122"/>
                <a:ea typeface="楷体" pitchFamily="49" charset="-122"/>
              </a:rPr>
              <a:t> WDT</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参数</a:t>
            </a:r>
            <a:r>
              <a:rPr lang="en-US" altLang="zh-CN" sz="2400" b="0" dirty="0">
                <a:solidFill>
                  <a:schemeClr val="tx1"/>
                </a:solidFill>
                <a:latin typeface="楷体" pitchFamily="49" charset="-122"/>
                <a:ea typeface="楷体" pitchFamily="49" charset="-122"/>
              </a:rPr>
              <a:t>/</a:t>
            </a:r>
            <a:r>
              <a:rPr lang="zh-CN" altLang="en-US" sz="2400" b="0" dirty="0">
                <a:solidFill>
                  <a:schemeClr val="tx1"/>
                </a:solidFill>
                <a:latin typeface="楷体" pitchFamily="49" charset="-122"/>
                <a:ea typeface="楷体" pitchFamily="49" charset="-122"/>
              </a:rPr>
              <a:t>执行</a:t>
            </a:r>
            <a:r>
              <a:rPr lang="zh-CN" altLang="zh-CN" sz="2400" b="0" dirty="0">
                <a:solidFill>
                  <a:schemeClr val="tx1"/>
                </a:solidFill>
                <a:latin typeface="楷体" pitchFamily="49" charset="-122"/>
                <a:ea typeface="楷体" pitchFamily="49" charset="-122"/>
              </a:rPr>
              <a:t>检查</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陷阱与</a:t>
            </a:r>
            <a:r>
              <a:rPr lang="zh-CN" altLang="en-US" sz="2400" b="0" dirty="0">
                <a:solidFill>
                  <a:schemeClr val="tx1"/>
                </a:solidFill>
                <a:latin typeface="楷体" pitchFamily="49" charset="-122"/>
                <a:ea typeface="楷体" pitchFamily="49" charset="-122"/>
              </a:rPr>
              <a:t>错误</a:t>
            </a:r>
            <a:r>
              <a:rPr lang="zh-CN" altLang="zh-CN" sz="2400" b="0" dirty="0">
                <a:solidFill>
                  <a:schemeClr val="tx1"/>
                </a:solidFill>
                <a:latin typeface="楷体" pitchFamily="49" charset="-122"/>
                <a:ea typeface="楷体" pitchFamily="49" charset="-122"/>
              </a:rPr>
              <a:t>捕获</a:t>
            </a:r>
            <a:r>
              <a:rPr lang="zh-CN" altLang="en-US" sz="2400" b="0" dirty="0">
                <a:solidFill>
                  <a:schemeClr val="tx1"/>
                </a:solidFill>
                <a:latin typeface="楷体" pitchFamily="49" charset="-122"/>
                <a:ea typeface="楷体" pitchFamily="49" charset="-122"/>
              </a:rPr>
              <a:t>、</a:t>
            </a:r>
            <a:r>
              <a:rPr lang="en-US" altLang="zh-CN" sz="2400" b="0" dirty="0">
                <a:solidFill>
                  <a:schemeClr val="tx1"/>
                </a:solidFill>
                <a:latin typeface="楷体" pitchFamily="49" charset="-122"/>
                <a:ea typeface="楷体" pitchFamily="49" charset="-122"/>
              </a:rPr>
              <a:t> SLEEP (</a:t>
            </a:r>
            <a:r>
              <a:rPr lang="zh-CN" altLang="en-US" sz="2400" b="0" dirty="0">
                <a:solidFill>
                  <a:srgbClr val="00B0F0"/>
                </a:solidFill>
                <a:latin typeface="楷体" pitchFamily="49" charset="-122"/>
                <a:ea typeface="楷体" pitchFamily="49" charset="-122"/>
              </a:rPr>
              <a:t>降低功耗、躲避干扰</a:t>
            </a:r>
            <a:r>
              <a:rPr lang="en-US" altLang="zh-CN" sz="2400" b="0" dirty="0">
                <a:solidFill>
                  <a:schemeClr val="tx1"/>
                </a:solidFill>
                <a:latin typeface="楷体" pitchFamily="49" charset="-122"/>
                <a:ea typeface="楷体" pitchFamily="49" charset="-122"/>
              </a:rPr>
              <a:t>)</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变频</a:t>
            </a:r>
            <a:r>
              <a:rPr lang="en-US" altLang="zh-CN" sz="2400" b="0" dirty="0">
                <a:solidFill>
                  <a:schemeClr val="tx1"/>
                </a:solidFill>
                <a:latin typeface="楷体" pitchFamily="49" charset="-122"/>
                <a:ea typeface="楷体" pitchFamily="49" charset="-122"/>
              </a:rPr>
              <a:t>(</a:t>
            </a:r>
            <a:r>
              <a:rPr lang="zh-CN" altLang="en-US" sz="2400" b="0" dirty="0">
                <a:solidFill>
                  <a:srgbClr val="00B0F0"/>
                </a:solidFill>
                <a:latin typeface="楷体" pitchFamily="49" charset="-122"/>
                <a:ea typeface="楷体" pitchFamily="49" charset="-122"/>
              </a:rPr>
              <a:t>一定程度上抵御侧信道攻击</a:t>
            </a:r>
            <a:r>
              <a:rPr lang="en-US" altLang="zh-CN" sz="2400" b="0" dirty="0">
                <a:solidFill>
                  <a:schemeClr val="tx1"/>
                </a:solidFill>
                <a:latin typeface="楷体" pitchFamily="49" charset="-122"/>
                <a:ea typeface="楷体" pitchFamily="49" charset="-122"/>
              </a:rPr>
              <a:t>)</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自检</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校正</a:t>
            </a:r>
            <a:r>
              <a:rPr lang="zh-CN" altLang="en-US" sz="2400" b="0" dirty="0">
                <a:solidFill>
                  <a:schemeClr val="tx1"/>
                </a:solidFill>
                <a:latin typeface="楷体" pitchFamily="49" charset="-122"/>
                <a:ea typeface="楷体" pitchFamily="49" charset="-122"/>
              </a:rPr>
              <a:t>）</a:t>
            </a:r>
            <a:endParaRPr lang="en-US" altLang="zh-CN" sz="2400" b="0" dirty="0">
              <a:solidFill>
                <a:schemeClr val="tx1"/>
              </a:solidFill>
              <a:latin typeface="楷体" pitchFamily="49" charset="-122"/>
              <a:ea typeface="楷体" pitchFamily="49" charset="-122"/>
            </a:endParaRPr>
          </a:p>
          <a:p>
            <a:pPr eaLnBrk="1" hangingPunct="1">
              <a:buFontTx/>
              <a:buNone/>
              <a:defRPr/>
            </a:pPr>
            <a:r>
              <a:rPr lang="en-US" altLang="zh-CN" sz="2400" b="0" dirty="0">
                <a:latin typeface="楷体" pitchFamily="49" charset="-122"/>
                <a:ea typeface="楷体" pitchFamily="49" charset="-122"/>
              </a:rPr>
              <a:t>		RAM</a:t>
            </a:r>
            <a:r>
              <a:rPr lang="zh-CN" altLang="en-US" sz="2400" b="0" dirty="0">
                <a:latin typeface="楷体" pitchFamily="49" charset="-122"/>
                <a:ea typeface="楷体" pitchFamily="49" charset="-122"/>
              </a:rPr>
              <a:t>（</a:t>
            </a:r>
            <a:r>
              <a:rPr lang="zh-CN" altLang="en-US" sz="2400" b="0" dirty="0">
                <a:solidFill>
                  <a:srgbClr val="FF0000"/>
                </a:solidFill>
                <a:latin typeface="楷体" pitchFamily="49" charset="-122"/>
                <a:ea typeface="楷体" pitchFamily="49" charset="-122"/>
              </a:rPr>
              <a:t>数据单元</a:t>
            </a:r>
            <a:r>
              <a:rPr lang="en-US" altLang="zh-CN" sz="2400" b="0" dirty="0">
                <a:solidFill>
                  <a:srgbClr val="FF0000"/>
                </a:solidFill>
                <a:latin typeface="楷体" pitchFamily="49" charset="-122"/>
                <a:ea typeface="楷体" pitchFamily="49" charset="-122"/>
              </a:rPr>
              <a:t>(</a:t>
            </a:r>
            <a:r>
              <a:rPr lang="zh-CN" altLang="en-US" sz="2400" b="0" dirty="0">
                <a:solidFill>
                  <a:srgbClr val="00B0F0"/>
                </a:solidFill>
                <a:latin typeface="楷体" pitchFamily="49" charset="-122"/>
                <a:ea typeface="楷体" pitchFamily="49" charset="-122"/>
              </a:rPr>
              <a:t>关键的数据、存密文</a:t>
            </a:r>
            <a:r>
              <a:rPr lang="en-US" altLang="zh-CN" sz="2400" b="0" dirty="0">
                <a:solidFill>
                  <a:srgbClr val="FF0000"/>
                </a:solidFill>
                <a:latin typeface="楷体" pitchFamily="49" charset="-122"/>
                <a:ea typeface="楷体" pitchFamily="49" charset="-122"/>
              </a:rPr>
              <a:t>)</a:t>
            </a:r>
            <a:r>
              <a:rPr lang="zh-CN" altLang="en-US" sz="2400" b="0" dirty="0">
                <a:latin typeface="楷体" pitchFamily="49" charset="-122"/>
                <a:ea typeface="楷体" pitchFamily="49" charset="-122"/>
              </a:rPr>
              <a:t>、</a:t>
            </a:r>
            <a:r>
              <a:rPr lang="zh-CN" altLang="zh-CN" sz="2400" b="0" dirty="0">
                <a:latin typeface="楷体" pitchFamily="49" charset="-122"/>
                <a:ea typeface="楷体" pitchFamily="49" charset="-122"/>
              </a:rPr>
              <a:t>备份</a:t>
            </a:r>
            <a:r>
              <a:rPr lang="zh-CN" altLang="en-US" sz="2400" b="0" dirty="0">
                <a:latin typeface="楷体" pitchFamily="49" charset="-122"/>
                <a:ea typeface="楷体" pitchFamily="49" charset="-122"/>
              </a:rPr>
              <a:t>与空间</a:t>
            </a:r>
            <a:r>
              <a:rPr lang="zh-CN" altLang="en-US" sz="2400" b="0" dirty="0">
                <a:solidFill>
                  <a:srgbClr val="FF0000"/>
                </a:solidFill>
                <a:latin typeface="楷体" pitchFamily="49" charset="-122"/>
                <a:ea typeface="楷体" pitchFamily="49" charset="-122"/>
              </a:rPr>
              <a:t>距离</a:t>
            </a:r>
            <a:r>
              <a:rPr lang="zh-CN" altLang="en-US" sz="2400" b="0" dirty="0">
                <a:latin typeface="楷体" pitchFamily="49" charset="-122"/>
                <a:ea typeface="楷体" pitchFamily="49" charset="-122"/>
              </a:rPr>
              <a:t>、内存清理）、</a:t>
            </a:r>
            <a:endParaRPr lang="en-US" altLang="zh-CN" sz="2400" b="0" dirty="0">
              <a:latin typeface="楷体" pitchFamily="49" charset="-122"/>
              <a:ea typeface="楷体" pitchFamily="49" charset="-122"/>
            </a:endParaRPr>
          </a:p>
          <a:p>
            <a:pPr lvl="1" eaLnBrk="1" hangingPunct="1">
              <a:buFontTx/>
              <a:buNone/>
              <a:defRPr/>
            </a:pPr>
            <a:r>
              <a:rPr lang="en-US" altLang="zh-CN" sz="2400" b="0" dirty="0">
                <a:solidFill>
                  <a:schemeClr val="tx1"/>
                </a:solidFill>
                <a:latin typeface="楷体" pitchFamily="49" charset="-122"/>
                <a:ea typeface="楷体" pitchFamily="49" charset="-122"/>
              </a:rPr>
              <a:t>		EEPROM/FLASH</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数据单元</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多编码备份</a:t>
            </a:r>
            <a:r>
              <a:rPr lang="en-US" altLang="zh-CN" sz="2400" b="0" dirty="0">
                <a:solidFill>
                  <a:schemeClr val="tx1"/>
                </a:solidFill>
                <a:latin typeface="楷体" pitchFamily="49" charset="-122"/>
                <a:ea typeface="楷体" pitchFamily="49" charset="-122"/>
              </a:rPr>
              <a:t>(</a:t>
            </a:r>
            <a:r>
              <a:rPr lang="zh-CN" altLang="en-US" sz="2400" b="0" dirty="0">
                <a:solidFill>
                  <a:srgbClr val="00B0F0"/>
                </a:solidFill>
                <a:latin typeface="楷体" pitchFamily="49" charset="-122"/>
                <a:ea typeface="楷体" pitchFamily="49" charset="-122"/>
              </a:rPr>
              <a:t>降低全错的概率</a:t>
            </a:r>
            <a:r>
              <a:rPr lang="en-US" altLang="zh-CN" sz="2400" b="0" dirty="0">
                <a:solidFill>
                  <a:schemeClr val="tx1"/>
                </a:solidFill>
                <a:latin typeface="楷体" pitchFamily="49" charset="-122"/>
                <a:ea typeface="楷体" pitchFamily="49" charset="-122"/>
              </a:rPr>
              <a:t>)</a:t>
            </a:r>
            <a:r>
              <a:rPr lang="zh-CN" altLang="en-US" sz="2400" b="0" dirty="0">
                <a:solidFill>
                  <a:schemeClr val="tx1"/>
                </a:solidFill>
                <a:latin typeface="楷体" pitchFamily="49" charset="-122"/>
                <a:ea typeface="楷体" pitchFamily="49" charset="-122"/>
              </a:rPr>
              <a:t>、密文存储</a:t>
            </a:r>
            <a:r>
              <a:rPr lang="zh-CN" altLang="zh-CN" sz="2400" b="0" dirty="0">
                <a:solidFill>
                  <a:schemeClr val="tx1"/>
                </a:solidFill>
                <a:latin typeface="楷体" pitchFamily="49" charset="-122"/>
                <a:ea typeface="楷体" pitchFamily="49" charset="-122"/>
              </a:rPr>
              <a:t> </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防拔</a:t>
            </a:r>
            <a:r>
              <a:rPr lang="zh-CN" altLang="en-US" sz="2400" b="0" dirty="0">
                <a:solidFill>
                  <a:schemeClr val="tx1"/>
                </a:solidFill>
                <a:latin typeface="楷体" pitchFamily="49" charset="-122"/>
                <a:ea typeface="楷体" pitchFamily="49" charset="-122"/>
              </a:rPr>
              <a:t>、</a:t>
            </a:r>
            <a:r>
              <a:rPr lang="zh-CN" altLang="zh-CN" sz="2400" b="0" dirty="0">
                <a:solidFill>
                  <a:schemeClr val="tx1"/>
                </a:solidFill>
                <a:latin typeface="楷体" pitchFamily="49" charset="-122"/>
                <a:ea typeface="楷体" pitchFamily="49" charset="-122"/>
              </a:rPr>
              <a:t>寿命</a:t>
            </a:r>
            <a:r>
              <a:rPr lang="zh-CN" altLang="en-US" sz="2400" b="0" dirty="0">
                <a:solidFill>
                  <a:schemeClr val="tx1"/>
                </a:solidFill>
                <a:latin typeface="楷体" pitchFamily="49" charset="-122"/>
                <a:ea typeface="楷体" pitchFamily="49" charset="-122"/>
              </a:rPr>
              <a:t>与页面</a:t>
            </a:r>
            <a:r>
              <a:rPr lang="zh-CN" altLang="zh-CN" sz="2400" b="0" dirty="0">
                <a:solidFill>
                  <a:schemeClr val="tx1"/>
                </a:solidFill>
                <a:latin typeface="楷体" pitchFamily="49" charset="-122"/>
                <a:ea typeface="楷体" pitchFamily="49" charset="-122"/>
              </a:rPr>
              <a:t>管理</a:t>
            </a:r>
            <a:r>
              <a:rPr lang="zh-CN" altLang="en-US" sz="2400" b="0" dirty="0">
                <a:solidFill>
                  <a:schemeClr val="tx1"/>
                </a:solidFill>
                <a:latin typeface="楷体" pitchFamily="49" charset="-122"/>
                <a:ea typeface="楷体" pitchFamily="49" charset="-122"/>
              </a:rPr>
              <a:t>）</a:t>
            </a:r>
            <a:endParaRPr lang="en-US" altLang="zh-CN" sz="2400" b="0" dirty="0">
              <a:solidFill>
                <a:schemeClr val="tx1"/>
              </a:solidFill>
              <a:latin typeface="楷体" pitchFamily="49" charset="-122"/>
              <a:ea typeface="楷体" pitchFamily="49" charset="-122"/>
            </a:endParaRPr>
          </a:p>
          <a:p>
            <a:pPr eaLnBrk="1" hangingPunct="1">
              <a:buFontTx/>
              <a:buNone/>
              <a:defRPr/>
            </a:pPr>
            <a:r>
              <a:rPr lang="en-US" altLang="zh-CN" sz="2400" b="0" dirty="0">
                <a:latin typeface="楷体" pitchFamily="49" charset="-122"/>
                <a:ea typeface="楷体" pitchFamily="49" charset="-122"/>
              </a:rPr>
              <a:t>		</a:t>
            </a:r>
            <a:r>
              <a:rPr lang="zh-CN" altLang="zh-CN" sz="2400" b="0" dirty="0">
                <a:latin typeface="楷体" pitchFamily="49" charset="-122"/>
                <a:ea typeface="楷体" pitchFamily="49" charset="-122"/>
              </a:rPr>
              <a:t>输入</a:t>
            </a:r>
            <a:r>
              <a:rPr lang="zh-CN" altLang="en-US" sz="2400" b="0" dirty="0">
                <a:latin typeface="楷体" pitchFamily="49" charset="-122"/>
                <a:ea typeface="楷体" pitchFamily="49" charset="-122"/>
              </a:rPr>
              <a:t>（</a:t>
            </a:r>
            <a:r>
              <a:rPr lang="zh-CN" altLang="zh-CN" sz="2400" b="0" dirty="0">
                <a:latin typeface="楷体" pitchFamily="49" charset="-122"/>
                <a:ea typeface="楷体" pitchFamily="49" charset="-122"/>
              </a:rPr>
              <a:t>周</a:t>
            </a:r>
            <a:r>
              <a:rPr lang="zh-CN" altLang="en-US" sz="2400" b="0" dirty="0">
                <a:latin typeface="楷体" pitchFamily="49" charset="-122"/>
                <a:ea typeface="楷体" pitchFamily="49" charset="-122"/>
              </a:rPr>
              <a:t>期</a:t>
            </a:r>
            <a:r>
              <a:rPr lang="zh-CN" altLang="zh-CN" sz="2400" b="0" dirty="0">
                <a:latin typeface="楷体" pitchFamily="49" charset="-122"/>
                <a:ea typeface="楷体" pitchFamily="49" charset="-122"/>
              </a:rPr>
              <a:t>性</a:t>
            </a:r>
            <a:r>
              <a:rPr lang="zh-CN" altLang="en-US" sz="2400" b="0" dirty="0">
                <a:latin typeface="楷体" pitchFamily="49" charset="-122"/>
                <a:ea typeface="楷体" pitchFamily="49" charset="-122"/>
              </a:rPr>
              <a:t>配置</a:t>
            </a:r>
            <a:r>
              <a:rPr lang="en-US" altLang="zh-CN" sz="2400" b="0" dirty="0">
                <a:latin typeface="楷体" pitchFamily="49" charset="-122"/>
                <a:ea typeface="楷体" pitchFamily="49" charset="-122"/>
              </a:rPr>
              <a:t>/</a:t>
            </a:r>
            <a:r>
              <a:rPr lang="zh-CN" altLang="en-US" sz="2400" b="0" dirty="0">
                <a:latin typeface="楷体" pitchFamily="49" charset="-122"/>
                <a:ea typeface="楷体" pitchFamily="49" charset="-122"/>
              </a:rPr>
              <a:t>输入</a:t>
            </a:r>
            <a:r>
              <a:rPr lang="en-US" altLang="zh-CN" sz="2400" b="0" dirty="0">
                <a:latin typeface="楷体" pitchFamily="49" charset="-122"/>
                <a:ea typeface="楷体" pitchFamily="49" charset="-122"/>
              </a:rPr>
              <a:t>/</a:t>
            </a:r>
            <a:r>
              <a:rPr lang="zh-CN" altLang="zh-CN" sz="2400" b="0" dirty="0">
                <a:latin typeface="楷体" pitchFamily="49" charset="-122"/>
                <a:ea typeface="楷体" pitchFamily="49" charset="-122"/>
              </a:rPr>
              <a:t>滤波</a:t>
            </a:r>
            <a:r>
              <a:rPr lang="zh-CN" altLang="en-US" sz="2400" b="0" dirty="0">
                <a:latin typeface="楷体" pitchFamily="49" charset="-122"/>
                <a:ea typeface="楷体" pitchFamily="49" charset="-122"/>
              </a:rPr>
              <a:t>、</a:t>
            </a:r>
            <a:r>
              <a:rPr lang="zh-CN" altLang="zh-CN" sz="2400" b="0" dirty="0">
                <a:latin typeface="楷体" pitchFamily="49" charset="-122"/>
                <a:ea typeface="楷体" pitchFamily="49" charset="-122"/>
              </a:rPr>
              <a:t>寿命管理</a:t>
            </a:r>
            <a:r>
              <a:rPr lang="zh-CN" altLang="en-US" sz="2400" b="0" dirty="0">
                <a:latin typeface="楷体" pitchFamily="49" charset="-122"/>
                <a:ea typeface="楷体" pitchFamily="49" charset="-122"/>
              </a:rPr>
              <a:t>）、</a:t>
            </a:r>
            <a:endParaRPr lang="en-US" altLang="zh-CN" sz="2400" b="0" dirty="0">
              <a:latin typeface="楷体" pitchFamily="49" charset="-122"/>
              <a:ea typeface="楷体" pitchFamily="49" charset="-122"/>
            </a:endParaRPr>
          </a:p>
          <a:p>
            <a:pPr eaLnBrk="1" hangingPunct="1">
              <a:buFontTx/>
              <a:buNone/>
              <a:defRPr/>
            </a:pPr>
            <a:r>
              <a:rPr lang="en-US" altLang="zh-CN" sz="2400" b="0" dirty="0">
                <a:latin typeface="楷体" pitchFamily="49" charset="-122"/>
                <a:ea typeface="楷体" pitchFamily="49" charset="-122"/>
              </a:rPr>
              <a:t>		</a:t>
            </a:r>
            <a:r>
              <a:rPr lang="zh-CN" altLang="zh-CN" sz="2400" b="0" dirty="0">
                <a:latin typeface="楷体" pitchFamily="49" charset="-122"/>
                <a:ea typeface="楷体" pitchFamily="49" charset="-122"/>
              </a:rPr>
              <a:t>输出</a:t>
            </a:r>
            <a:r>
              <a:rPr lang="en-US" altLang="zh-CN" sz="2400" b="0" dirty="0">
                <a:latin typeface="楷体" pitchFamily="49" charset="-122"/>
                <a:ea typeface="楷体" pitchFamily="49" charset="-122"/>
              </a:rPr>
              <a:t>(</a:t>
            </a:r>
            <a:r>
              <a:rPr lang="zh-CN" altLang="zh-CN" sz="2400" b="0" dirty="0">
                <a:latin typeface="楷体" pitchFamily="49" charset="-122"/>
                <a:ea typeface="楷体" pitchFamily="49" charset="-122"/>
              </a:rPr>
              <a:t>周</a:t>
            </a:r>
            <a:r>
              <a:rPr lang="zh-CN" altLang="en-US" sz="2400" b="0" dirty="0">
                <a:latin typeface="楷体" pitchFamily="49" charset="-122"/>
                <a:ea typeface="楷体" pitchFamily="49" charset="-122"/>
              </a:rPr>
              <a:t>期</a:t>
            </a:r>
            <a:r>
              <a:rPr lang="zh-CN" altLang="zh-CN" sz="2400" b="0" dirty="0">
                <a:latin typeface="楷体" pitchFamily="49" charset="-122"/>
                <a:ea typeface="楷体" pitchFamily="49" charset="-122"/>
              </a:rPr>
              <a:t>性刷新</a:t>
            </a:r>
            <a:r>
              <a:rPr lang="zh-CN" altLang="en-US" sz="2400" b="0" dirty="0">
                <a:latin typeface="楷体" pitchFamily="49" charset="-122"/>
                <a:ea typeface="楷体" pitchFamily="49" charset="-122"/>
              </a:rPr>
              <a:t>内容</a:t>
            </a:r>
            <a:r>
              <a:rPr lang="en-US" altLang="zh-CN" sz="2400" b="0" dirty="0">
                <a:latin typeface="楷体" pitchFamily="49" charset="-122"/>
                <a:ea typeface="楷体" pitchFamily="49" charset="-122"/>
              </a:rPr>
              <a:t>/</a:t>
            </a:r>
            <a:r>
              <a:rPr lang="zh-CN" altLang="en-US" sz="2400" b="0" dirty="0">
                <a:latin typeface="楷体" pitchFamily="49" charset="-122"/>
                <a:ea typeface="楷体" pitchFamily="49" charset="-122"/>
              </a:rPr>
              <a:t>配置、</a:t>
            </a:r>
            <a:r>
              <a:rPr lang="zh-CN" altLang="zh-CN" sz="2400" b="0" dirty="0">
                <a:latin typeface="楷体" pitchFamily="49" charset="-122"/>
                <a:ea typeface="楷体" pitchFamily="49" charset="-122"/>
              </a:rPr>
              <a:t>寿命管理</a:t>
            </a:r>
            <a:r>
              <a:rPr lang="en-US" altLang="zh-CN" sz="2400" b="0" dirty="0">
                <a:latin typeface="楷体" pitchFamily="49" charset="-122"/>
                <a:ea typeface="楷体" pitchFamily="49" charset="-122"/>
              </a:rPr>
              <a:t>)</a:t>
            </a:r>
            <a:r>
              <a:rPr lang="zh-CN" altLang="en-US" sz="2400" b="0" dirty="0">
                <a:latin typeface="楷体" pitchFamily="49" charset="-122"/>
                <a:ea typeface="楷体" pitchFamily="49" charset="-122"/>
              </a:rPr>
              <a:t>）</a:t>
            </a:r>
          </a:p>
          <a:p>
            <a:pPr>
              <a:defRPr/>
            </a:pPr>
            <a:endParaRPr lang="zh-CN" altLang="en-US" dirty="0"/>
          </a:p>
          <a:p>
            <a:pPr>
              <a:defRPr/>
            </a:pPr>
            <a:endParaRPr lang="zh-CN" altLang="en-US" dirty="0"/>
          </a:p>
        </p:txBody>
      </p:sp>
      <p:sp>
        <p:nvSpPr>
          <p:cNvPr id="33796" name="灯片编号占位符 3">
            <a:extLst>
              <a:ext uri="{FF2B5EF4-FFF2-40B4-BE49-F238E27FC236}">
                <a16:creationId xmlns:a16="http://schemas.microsoft.com/office/drawing/2014/main" id="{1E14F313-4C31-49F3-8011-843452CAA12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A1D5F0C5-2069-4A5C-A2E4-C147862D2DE1}"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29</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82980322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任务调度的核心：</a:t>
            </a:r>
            <a:r>
              <a:rPr lang="zh-CN" altLang="en-US" dirty="0">
                <a:solidFill>
                  <a:srgbClr val="FF0000"/>
                </a:solidFill>
                <a:latin typeface="宋体" pitchFamily="2" charset="-122"/>
                <a:ea typeface="宋体" pitchFamily="2" charset="-122"/>
              </a:rPr>
              <a:t>堆栈迁移</a:t>
            </a:r>
          </a:p>
        </p:txBody>
      </p:sp>
      <p:sp>
        <p:nvSpPr>
          <p:cNvPr id="3" name="文本占位符 2"/>
          <p:cNvSpPr>
            <a:spLocks noGrp="1"/>
          </p:cNvSpPr>
          <p:nvPr>
            <p:ph type="body" idx="1"/>
          </p:nvPr>
        </p:nvSpPr>
        <p:spPr/>
        <p:txBody>
          <a:bodyPr/>
          <a:lstStyle/>
          <a:p>
            <a:r>
              <a:rPr lang="zh-CN" altLang="en-US" sz="2174" dirty="0">
                <a:solidFill>
                  <a:schemeClr val="tx1"/>
                </a:solidFill>
                <a:latin typeface="宋体" pitchFamily="2" charset="-122"/>
                <a:ea typeface="宋体" pitchFamily="2" charset="-122"/>
              </a:rPr>
              <a:t>有任务就有程序流，有程序流就需要堆栈，要折断任务流，就必须保存堆栈。每个任务都设有一个</a:t>
            </a:r>
            <a:r>
              <a:rPr lang="zh-CN" altLang="en-US" sz="2174" b="1" dirty="0">
                <a:solidFill>
                  <a:srgbClr val="FF0000"/>
                </a:solidFill>
                <a:latin typeface="宋体" pitchFamily="2" charset="-122"/>
                <a:ea typeface="宋体" pitchFamily="2" charset="-122"/>
              </a:rPr>
              <a:t>私有任务堆栈</a:t>
            </a:r>
            <a:r>
              <a:rPr lang="zh-CN" altLang="en-US" sz="2174" dirty="0">
                <a:solidFill>
                  <a:schemeClr val="tx1"/>
                </a:solidFill>
                <a:latin typeface="宋体" pitchFamily="2" charset="-122"/>
                <a:ea typeface="宋体" pitchFamily="2" charset="-122"/>
              </a:rPr>
              <a:t>，用于保存任务被折断</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任务切换</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时的现场。</a:t>
            </a:r>
            <a:endParaRPr lang="en-US" altLang="zh-CN" sz="2174" dirty="0">
              <a:solidFill>
                <a:schemeClr val="tx1"/>
              </a:solidFill>
              <a:latin typeface="宋体" pitchFamily="2" charset="-122"/>
              <a:ea typeface="宋体" pitchFamily="2" charset="-122"/>
            </a:endParaRPr>
          </a:p>
          <a:p>
            <a:r>
              <a:rPr lang="zh-CN" altLang="en-US" sz="2174" dirty="0">
                <a:solidFill>
                  <a:schemeClr val="tx1"/>
                </a:solidFill>
                <a:latin typeface="宋体" pitchFamily="2" charset="-122"/>
                <a:ea typeface="宋体" pitchFamily="2" charset="-122"/>
              </a:rPr>
              <a:t>堆栈是上下文切换时最重要的切换对象，这种对堆栈的切换叫作</a:t>
            </a:r>
            <a:r>
              <a:rPr lang="en-US" altLang="zh-CN" sz="2174" dirty="0">
                <a:solidFill>
                  <a:schemeClr val="tx1"/>
                </a:solidFill>
                <a:latin typeface="宋体" pitchFamily="2" charset="-122"/>
                <a:ea typeface="宋体" pitchFamily="2" charset="-122"/>
              </a:rPr>
              <a:t>“</a:t>
            </a:r>
            <a:r>
              <a:rPr lang="zh-CN" altLang="en-US" sz="2174" b="1" dirty="0">
                <a:solidFill>
                  <a:srgbClr val="FF0000"/>
                </a:solidFill>
                <a:latin typeface="宋体" pitchFamily="2" charset="-122"/>
                <a:ea typeface="宋体" pitchFamily="2" charset="-122"/>
              </a:rPr>
              <a:t>堆栈迁移</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a:t>
            </a:r>
            <a:endParaRPr lang="en-US" altLang="zh-CN" sz="2174" dirty="0">
              <a:solidFill>
                <a:schemeClr val="tx1"/>
              </a:solidFill>
              <a:latin typeface="宋体" pitchFamily="2" charset="-122"/>
              <a:ea typeface="宋体" pitchFamily="2" charset="-122"/>
            </a:endParaRPr>
          </a:p>
          <a:p>
            <a:r>
              <a:rPr lang="zh-CN" altLang="en-US" sz="2174" b="1" dirty="0">
                <a:solidFill>
                  <a:srgbClr val="FF0000"/>
                </a:solidFill>
                <a:latin typeface="宋体" pitchFamily="2" charset="-122"/>
                <a:ea typeface="宋体" pitchFamily="2" charset="-122"/>
              </a:rPr>
              <a:t>堆栈迁移有两种方式</a:t>
            </a:r>
            <a:r>
              <a:rPr lang="zh-CN" altLang="en-US" sz="2174" dirty="0">
                <a:solidFill>
                  <a:schemeClr val="tx1"/>
                </a:solidFill>
                <a:latin typeface="宋体" pitchFamily="2" charset="-122"/>
                <a:ea typeface="宋体" pitchFamily="2" charset="-122"/>
              </a:rPr>
              <a:t>，一种方法是</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左图</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使用私栈作为堆栈，发生任务切换时，只需将栈指针即可到新任务的栈顶即可。另一种是</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右图</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使用</a:t>
            </a:r>
            <a:r>
              <a:rPr lang="zh-CN" altLang="en-US" sz="2174" b="1" dirty="0">
                <a:solidFill>
                  <a:schemeClr val="tx1"/>
                </a:solidFill>
                <a:latin typeface="宋体" pitchFamily="2" charset="-122"/>
                <a:ea typeface="宋体" pitchFamily="2" charset="-122"/>
              </a:rPr>
              <a:t>公栈</a:t>
            </a:r>
            <a:r>
              <a:rPr lang="zh-CN" altLang="en-US" sz="2174" dirty="0">
                <a:solidFill>
                  <a:schemeClr val="tx1"/>
                </a:solidFill>
                <a:latin typeface="宋体" pitchFamily="2" charset="-122"/>
                <a:ea typeface="宋体" pitchFamily="2" charset="-122"/>
              </a:rPr>
              <a:t>作为作堆栈，每切换一个任务，就将公栈的内容搬向私栈，并将新任务从私栈搬至公栈，然后修改栈指针指向新的栈底</a:t>
            </a:r>
            <a:endParaRPr lang="en-US" altLang="zh-CN" sz="2174" dirty="0">
              <a:solidFill>
                <a:schemeClr val="tx1"/>
              </a:solidFill>
              <a:latin typeface="宋体" pitchFamily="2" charset="-122"/>
              <a:ea typeface="宋体" pitchFamily="2" charset="-122"/>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290</a:t>
            </a:fld>
            <a:endParaRPr lang="zh-CN" altLang="en-US" dirty="0">
              <a:solidFill>
                <a:prstClr val="white"/>
              </a:solidFill>
              <a:cs typeface="Garamond"/>
            </a:endParaRPr>
          </a:p>
        </p:txBody>
      </p:sp>
      <p:pic>
        <p:nvPicPr>
          <p:cNvPr id="53251" name="Picture 3"/>
          <p:cNvPicPr>
            <a:picLocks noChangeAspect="1" noChangeArrowheads="1"/>
          </p:cNvPicPr>
          <p:nvPr/>
        </p:nvPicPr>
        <p:blipFill>
          <a:blip r:embed="rId2" cstate="print"/>
          <a:srcRect/>
          <a:stretch>
            <a:fillRect/>
          </a:stretch>
        </p:blipFill>
        <p:spPr bwMode="auto">
          <a:xfrm>
            <a:off x="4853275" y="3359960"/>
            <a:ext cx="6031428" cy="3037772"/>
          </a:xfrm>
          <a:prstGeom prst="rect">
            <a:avLst/>
          </a:prstGeom>
          <a:noFill/>
          <a:ln w="9525">
            <a:noFill/>
            <a:miter lim="800000"/>
            <a:headEnd/>
            <a:tailEnd/>
          </a:ln>
        </p:spPr>
      </p:pic>
    </p:spTree>
    <p:extLst>
      <p:ext uri="{BB962C8B-B14F-4D97-AF65-F5344CB8AC3E}">
        <p14:creationId xmlns:p14="http://schemas.microsoft.com/office/powerpoint/2010/main" val="391664676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r>
              <a:rPr lang="zh-CN" altLang="en-US" sz="2174" dirty="0">
                <a:solidFill>
                  <a:srgbClr val="FF0000"/>
                </a:solidFill>
                <a:latin typeface="宋体" pitchFamily="2" charset="-122"/>
                <a:ea typeface="宋体" pitchFamily="2" charset="-122"/>
              </a:rPr>
              <a:t>栈指针切换</a:t>
            </a:r>
            <a:r>
              <a:rPr lang="zh-CN" altLang="en-US" sz="2174" dirty="0">
                <a:solidFill>
                  <a:schemeClr val="tx1"/>
                </a:solidFill>
                <a:latin typeface="宋体" pitchFamily="2" charset="-122"/>
                <a:ea typeface="宋体" pitchFamily="2" charset="-122"/>
              </a:rPr>
              <a:t>方式的优点是</a:t>
            </a:r>
            <a:r>
              <a:rPr lang="zh-CN" altLang="en-US" sz="2174" dirty="0">
                <a:solidFill>
                  <a:srgbClr val="FF0000"/>
                </a:solidFill>
                <a:latin typeface="宋体" pitchFamily="2" charset="-122"/>
                <a:ea typeface="宋体" pitchFamily="2" charset="-122"/>
              </a:rPr>
              <a:t>堆栈迁移速度快</a:t>
            </a:r>
            <a:r>
              <a:rPr lang="zh-CN" altLang="en-US" sz="2174" dirty="0">
                <a:solidFill>
                  <a:schemeClr val="tx1"/>
                </a:solidFill>
                <a:latin typeface="宋体" pitchFamily="2" charset="-122"/>
                <a:ea typeface="宋体" pitchFamily="2" charset="-122"/>
              </a:rPr>
              <a:t>，修改</a:t>
            </a:r>
            <a:r>
              <a:rPr lang="en-US" altLang="zh-CN" sz="2174" dirty="0">
                <a:solidFill>
                  <a:schemeClr val="tx1"/>
                </a:solidFill>
                <a:latin typeface="宋体" pitchFamily="2" charset="-122"/>
                <a:ea typeface="宋体" pitchFamily="2" charset="-122"/>
              </a:rPr>
              <a:t>SP</a:t>
            </a:r>
            <a:r>
              <a:rPr lang="zh-CN" altLang="en-US" sz="2174" dirty="0">
                <a:solidFill>
                  <a:schemeClr val="tx1"/>
                </a:solidFill>
                <a:latin typeface="宋体" pitchFamily="2" charset="-122"/>
                <a:ea typeface="宋体" pitchFamily="2" charset="-122"/>
              </a:rPr>
              <a:t>即可完成迁移。</a:t>
            </a:r>
            <a:endParaRPr lang="en-US" altLang="zh-CN" sz="2174" dirty="0">
              <a:solidFill>
                <a:schemeClr val="tx1"/>
              </a:solidFill>
              <a:latin typeface="宋体" pitchFamily="2" charset="-122"/>
              <a:ea typeface="宋体" pitchFamily="2" charset="-122"/>
            </a:endParaRPr>
          </a:p>
          <a:p>
            <a:r>
              <a:rPr lang="zh-CN" altLang="en-US" sz="2174" dirty="0">
                <a:solidFill>
                  <a:srgbClr val="FF0000"/>
                </a:solidFill>
                <a:latin typeface="宋体" pitchFamily="2" charset="-122"/>
                <a:ea typeface="宋体" pitchFamily="2" charset="-122"/>
              </a:rPr>
              <a:t>堆栈搬移方式</a:t>
            </a:r>
            <a:r>
              <a:rPr lang="zh-CN" altLang="en-US" sz="2174" dirty="0">
                <a:solidFill>
                  <a:schemeClr val="tx1"/>
                </a:solidFill>
                <a:latin typeface="宋体" pitchFamily="2" charset="-122"/>
                <a:ea typeface="宋体" pitchFamily="2" charset="-122"/>
              </a:rPr>
              <a:t>则较</a:t>
            </a:r>
            <a:r>
              <a:rPr lang="zh-CN" altLang="en-US" sz="2174" dirty="0">
                <a:solidFill>
                  <a:srgbClr val="FF0000"/>
                </a:solidFill>
                <a:latin typeface="宋体" pitchFamily="2" charset="-122"/>
                <a:ea typeface="宋体" pitchFamily="2" charset="-122"/>
              </a:rPr>
              <a:t>慢</a:t>
            </a:r>
            <a:r>
              <a:rPr lang="zh-CN" altLang="en-US" sz="2174" dirty="0">
                <a:solidFill>
                  <a:schemeClr val="tx1"/>
                </a:solidFill>
                <a:latin typeface="宋体" pitchFamily="2" charset="-122"/>
                <a:ea typeface="宋体" pitchFamily="2" charset="-122"/>
              </a:rPr>
              <a:t>，每次还要计算栈深</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栈顶位置</a:t>
            </a:r>
            <a:r>
              <a:rPr lang="en-US" altLang="zh-CN" sz="2174" dirty="0">
                <a:solidFill>
                  <a:schemeClr val="tx1"/>
                </a:solidFill>
                <a:latin typeface="宋体" pitchFamily="2" charset="-122"/>
                <a:ea typeface="宋体" pitchFamily="2" charset="-122"/>
              </a:rPr>
              <a:t>,</a:t>
            </a:r>
            <a:r>
              <a:rPr lang="zh-CN" altLang="en-US" sz="2174" dirty="0">
                <a:solidFill>
                  <a:schemeClr val="tx1"/>
                </a:solidFill>
                <a:latin typeface="宋体" pitchFamily="2" charset="-122"/>
                <a:ea typeface="宋体" pitchFamily="2" charset="-122"/>
              </a:rPr>
              <a:t>需搬若干字节。</a:t>
            </a:r>
            <a:endParaRPr lang="en-US" altLang="zh-CN" sz="2174" dirty="0">
              <a:solidFill>
                <a:schemeClr val="tx1"/>
              </a:solidFill>
              <a:latin typeface="宋体" pitchFamily="2" charset="-122"/>
              <a:ea typeface="宋体" pitchFamily="2" charset="-122"/>
            </a:endParaRPr>
          </a:p>
          <a:p>
            <a:r>
              <a:rPr lang="zh-CN" altLang="en-US" sz="2174" dirty="0">
                <a:solidFill>
                  <a:schemeClr val="tx1"/>
                </a:solidFill>
                <a:latin typeface="宋体" pitchFamily="2" charset="-122"/>
                <a:ea typeface="宋体" pitchFamily="2" charset="-122"/>
              </a:rPr>
              <a:t>使用栈指针切换时，</a:t>
            </a:r>
            <a:r>
              <a:rPr lang="zh-CN" altLang="en-US" sz="2174" dirty="0">
                <a:solidFill>
                  <a:srgbClr val="FF0000"/>
                </a:solidFill>
                <a:latin typeface="宋体" pitchFamily="2" charset="-122"/>
                <a:ea typeface="宋体" pitchFamily="2" charset="-122"/>
              </a:rPr>
              <a:t>私栈需支撑调子函数、寄存器、局部变量、中断等</a:t>
            </a:r>
            <a:r>
              <a:rPr lang="zh-CN" altLang="en-US" sz="2174" dirty="0">
                <a:solidFill>
                  <a:schemeClr val="tx1"/>
                </a:solidFill>
                <a:latin typeface="宋体" pitchFamily="2" charset="-122"/>
                <a:ea typeface="宋体" pitchFamily="2" charset="-122"/>
              </a:rPr>
              <a:t>。</a:t>
            </a:r>
            <a:endParaRPr lang="en-US" altLang="zh-CN" sz="2174" dirty="0">
              <a:solidFill>
                <a:schemeClr val="tx1"/>
              </a:solidFill>
              <a:latin typeface="宋体" pitchFamily="2" charset="-122"/>
              <a:ea typeface="宋体" pitchFamily="2" charset="-122"/>
            </a:endParaRPr>
          </a:p>
          <a:p>
            <a:r>
              <a:rPr lang="zh-CN" altLang="en-US" sz="2174" dirty="0">
                <a:solidFill>
                  <a:srgbClr val="FF0000"/>
                </a:solidFill>
                <a:latin typeface="宋体" pitchFamily="2" charset="-122"/>
                <a:ea typeface="宋体" pitchFamily="2" charset="-122"/>
              </a:rPr>
              <a:t>使用堆栈搬移时，私栈只支撑调子函数、寄存器、局部变量，与中断深度无关</a:t>
            </a:r>
            <a:r>
              <a:rPr lang="zh-CN" altLang="en-US" sz="2174" dirty="0">
                <a:solidFill>
                  <a:schemeClr val="tx1"/>
                </a:solidFill>
                <a:latin typeface="宋体" pitchFamily="2" charset="-122"/>
                <a:ea typeface="宋体" pitchFamily="2" charset="-122"/>
              </a:rPr>
              <a:t>。</a:t>
            </a:r>
            <a:endParaRPr lang="en-US" altLang="zh-CN" sz="2174" dirty="0">
              <a:solidFill>
                <a:schemeClr val="tx1"/>
              </a:solidFill>
              <a:latin typeface="宋体" pitchFamily="2" charset="-122"/>
              <a:ea typeface="宋体" pitchFamily="2" charset="-122"/>
            </a:endParaRPr>
          </a:p>
          <a:p>
            <a:r>
              <a:rPr lang="zh-CN" altLang="en-US" sz="2174" dirty="0">
                <a:solidFill>
                  <a:schemeClr val="tx1"/>
                </a:solidFill>
                <a:latin typeface="宋体" pitchFamily="2" charset="-122"/>
                <a:ea typeface="宋体" pitchFamily="2" charset="-122"/>
              </a:rPr>
              <a:t>栈指针切换的方式比堆栈搬移方式要多占用内存。</a:t>
            </a:r>
            <a:endParaRPr lang="en-US" altLang="zh-CN" sz="2174" dirty="0">
              <a:solidFill>
                <a:schemeClr val="tx1"/>
              </a:solidFill>
              <a:latin typeface="宋体" pitchFamily="2" charset="-122"/>
              <a:ea typeface="宋体" pitchFamily="2" charset="-122"/>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291</a:t>
            </a:fld>
            <a:endParaRPr lang="zh-CN" altLang="en-US" dirty="0">
              <a:solidFill>
                <a:prstClr val="white"/>
              </a:solidFill>
              <a:cs typeface="Garamond"/>
            </a:endParaRPr>
          </a:p>
        </p:txBody>
      </p:sp>
      <p:sp>
        <p:nvSpPr>
          <p:cNvPr id="7" name="标题 6"/>
          <p:cNvSpPr>
            <a:spLocks noGrp="1"/>
          </p:cNvSpPr>
          <p:nvPr>
            <p:ph type="title"/>
          </p:nvPr>
        </p:nvSpPr>
        <p:spPr/>
        <p:txBody>
          <a:bodyPr/>
          <a:lstStyle/>
          <a:p>
            <a:r>
              <a:rPr lang="zh-CN" altLang="en-US" dirty="0">
                <a:solidFill>
                  <a:schemeClr val="tx1"/>
                </a:solidFill>
                <a:latin typeface="宋体" pitchFamily="2" charset="-122"/>
                <a:ea typeface="宋体" pitchFamily="2" charset="-122"/>
              </a:rPr>
              <a:t>栈指针切换</a:t>
            </a:r>
            <a:r>
              <a:rPr lang="en-US" altLang="zh-CN" b="1" dirty="0">
                <a:solidFill>
                  <a:schemeClr val="tx1"/>
                </a:solidFill>
                <a:latin typeface="宋体" pitchFamily="2" charset="-122"/>
                <a:ea typeface="宋体" pitchFamily="2" charset="-122"/>
              </a:rPr>
              <a:t>VS</a:t>
            </a:r>
            <a:r>
              <a:rPr lang="zh-CN" altLang="en-US" dirty="0">
                <a:solidFill>
                  <a:schemeClr val="tx1"/>
                </a:solidFill>
                <a:latin typeface="宋体" pitchFamily="2" charset="-122"/>
                <a:ea typeface="宋体" pitchFamily="2" charset="-122"/>
              </a:rPr>
              <a:t>堆栈搬移</a:t>
            </a:r>
          </a:p>
        </p:txBody>
      </p:sp>
    </p:spTree>
    <p:extLst>
      <p:ext uri="{BB962C8B-B14F-4D97-AF65-F5344CB8AC3E}">
        <p14:creationId xmlns:p14="http://schemas.microsoft.com/office/powerpoint/2010/main" val="9808772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宋体" pitchFamily="2" charset="-122"/>
                <a:ea typeface="宋体" pitchFamily="2" charset="-122"/>
              </a:rPr>
              <a:t>调度器的</a:t>
            </a:r>
            <a:r>
              <a:rPr lang="zh-CN" altLang="en-US" dirty="0">
                <a:solidFill>
                  <a:schemeClr val="tx1"/>
                </a:solidFill>
                <a:latin typeface="宋体" pitchFamily="2" charset="-122"/>
                <a:ea typeface="宋体" pitchFamily="2" charset="-122"/>
              </a:rPr>
              <a:t>种类</a:t>
            </a:r>
          </a:p>
        </p:txBody>
      </p:sp>
      <p:sp>
        <p:nvSpPr>
          <p:cNvPr id="3" name="文本占位符 2"/>
          <p:cNvSpPr>
            <a:spLocks noGrp="1"/>
          </p:cNvSpPr>
          <p:nvPr>
            <p:ph type="body" idx="1"/>
          </p:nvPr>
        </p:nvSpPr>
        <p:spPr/>
        <p:txBody>
          <a:bodyPr/>
          <a:lstStyle/>
          <a:p>
            <a:r>
              <a:rPr lang="zh-CN" altLang="zh-CN" dirty="0">
                <a:solidFill>
                  <a:schemeClr val="tx1"/>
                </a:solidFill>
                <a:latin typeface="宋体" pitchFamily="2" charset="-122"/>
                <a:ea typeface="宋体" pitchFamily="2" charset="-122"/>
              </a:rPr>
              <a:t>合作式调度器</a:t>
            </a:r>
            <a:endParaRPr lang="en-US" altLang="zh-CN" dirty="0">
              <a:solidFill>
                <a:schemeClr val="tx1"/>
              </a:solidFill>
              <a:latin typeface="宋体" pitchFamily="2" charset="-122"/>
              <a:ea typeface="宋体" pitchFamily="2" charset="-122"/>
            </a:endParaRPr>
          </a:p>
          <a:p>
            <a:r>
              <a:rPr lang="zh-CN" altLang="en-US" dirty="0">
                <a:solidFill>
                  <a:schemeClr val="tx1"/>
                </a:solidFill>
                <a:latin typeface="宋体" pitchFamily="2" charset="-122"/>
                <a:ea typeface="宋体" pitchFamily="2" charset="-122"/>
              </a:rPr>
              <a:t>抢占</a:t>
            </a:r>
            <a:r>
              <a:rPr lang="zh-CN" altLang="zh-CN" dirty="0">
                <a:solidFill>
                  <a:schemeClr val="tx1"/>
                </a:solidFill>
                <a:latin typeface="宋体" pitchFamily="2" charset="-122"/>
                <a:ea typeface="宋体" pitchFamily="2" charset="-122"/>
              </a:rPr>
              <a:t>式调度器</a:t>
            </a:r>
            <a:endParaRPr lang="en-US" altLang="zh-CN" dirty="0">
              <a:solidFill>
                <a:schemeClr val="tx1"/>
              </a:solidFill>
              <a:latin typeface="宋体" pitchFamily="2" charset="-122"/>
              <a:ea typeface="宋体" pitchFamily="2" charset="-122"/>
            </a:endParaRPr>
          </a:p>
          <a:p>
            <a:r>
              <a:rPr lang="zh-CN" altLang="en-US" dirty="0">
                <a:solidFill>
                  <a:schemeClr val="tx1"/>
                </a:solidFill>
                <a:latin typeface="宋体" pitchFamily="2" charset="-122"/>
                <a:ea typeface="宋体" pitchFamily="2" charset="-122"/>
              </a:rPr>
              <a:t>混合</a:t>
            </a:r>
            <a:r>
              <a:rPr lang="zh-CN" altLang="zh-CN" dirty="0">
                <a:solidFill>
                  <a:schemeClr val="tx1"/>
                </a:solidFill>
                <a:latin typeface="宋体" pitchFamily="2" charset="-122"/>
                <a:ea typeface="宋体" pitchFamily="2" charset="-122"/>
              </a:rPr>
              <a:t>式调度器</a:t>
            </a:r>
            <a:endParaRPr lang="en-US" altLang="zh-CN" dirty="0">
              <a:solidFill>
                <a:schemeClr val="tx1"/>
              </a:solidFill>
              <a:latin typeface="宋体" pitchFamily="2" charset="-122"/>
              <a:ea typeface="宋体" pitchFamily="2" charset="-122"/>
            </a:endParaRPr>
          </a:p>
          <a:p>
            <a:endParaRPr lang="en-US" altLang="zh-CN" b="1" dirty="0"/>
          </a:p>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292</a:t>
            </a:fld>
            <a:endParaRPr lang="zh-CN" altLang="en-US" dirty="0">
              <a:solidFill>
                <a:prstClr val="white"/>
              </a:solidFill>
              <a:cs typeface="Garamond"/>
            </a:endParaRPr>
          </a:p>
        </p:txBody>
      </p:sp>
    </p:spTree>
    <p:extLst>
      <p:ext uri="{BB962C8B-B14F-4D97-AF65-F5344CB8AC3E}">
        <p14:creationId xmlns:p14="http://schemas.microsoft.com/office/powerpoint/2010/main" val="313025856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宋体" pitchFamily="2" charset="-122"/>
                <a:ea typeface="宋体" pitchFamily="2" charset="-122"/>
              </a:rPr>
              <a:t>合作式调度器</a:t>
            </a:r>
            <a:endParaRPr lang="en-US" altLang="zh-CN" dirty="0">
              <a:solidFill>
                <a:schemeClr val="tx1"/>
              </a:solidFill>
              <a:latin typeface="宋体" pitchFamily="2" charset="-122"/>
              <a:ea typeface="宋体" pitchFamily="2" charset="-122"/>
            </a:endParaRPr>
          </a:p>
        </p:txBody>
      </p:sp>
      <p:sp>
        <p:nvSpPr>
          <p:cNvPr id="3" name="文本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293</a:t>
            </a:fld>
            <a:endParaRPr lang="zh-CN" altLang="en-US" dirty="0">
              <a:solidFill>
                <a:prstClr val="white"/>
              </a:solidFill>
              <a:cs typeface="Garamond"/>
            </a:endParaRPr>
          </a:p>
        </p:txBody>
      </p:sp>
      <p:pic>
        <p:nvPicPr>
          <p:cNvPr id="7" name="图片 6" descr="D:\用户目录\我的图片\2012020420162881.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9342" y="1012591"/>
            <a:ext cx="9400983" cy="5385141"/>
          </a:xfrm>
          <a:prstGeom prst="rect">
            <a:avLst/>
          </a:prstGeom>
          <a:noFill/>
          <a:ln>
            <a:noFill/>
          </a:ln>
        </p:spPr>
      </p:pic>
    </p:spTree>
    <p:extLst>
      <p:ext uri="{BB962C8B-B14F-4D97-AF65-F5344CB8AC3E}">
        <p14:creationId xmlns:p14="http://schemas.microsoft.com/office/powerpoint/2010/main" val="68320514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抢占</a:t>
            </a:r>
            <a:r>
              <a:rPr lang="zh-CN" altLang="zh-CN" dirty="0">
                <a:solidFill>
                  <a:schemeClr val="tx1"/>
                </a:solidFill>
                <a:latin typeface="宋体" pitchFamily="2" charset="-122"/>
                <a:ea typeface="宋体" pitchFamily="2" charset="-122"/>
              </a:rPr>
              <a:t>式调度器</a:t>
            </a:r>
            <a:endParaRPr lang="en-US" altLang="zh-CN" dirty="0">
              <a:solidFill>
                <a:schemeClr val="tx1"/>
              </a:solidFill>
              <a:latin typeface="宋体" pitchFamily="2" charset="-122"/>
              <a:ea typeface="宋体" pitchFamily="2" charset="-122"/>
            </a:endParaRPr>
          </a:p>
        </p:txBody>
      </p:sp>
      <p:sp>
        <p:nvSpPr>
          <p:cNvPr id="3" name="文本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294</a:t>
            </a:fld>
            <a:endParaRPr lang="zh-CN" altLang="en-US" dirty="0">
              <a:solidFill>
                <a:prstClr val="white"/>
              </a:solidFill>
              <a:cs typeface="Garamond"/>
            </a:endParaRPr>
          </a:p>
        </p:txBody>
      </p:sp>
      <p:pic>
        <p:nvPicPr>
          <p:cNvPr id="7" name="图片 6" descr="D:\用户目录\我的图片\2012020420174226.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1262" y="1081632"/>
            <a:ext cx="9320436" cy="4970898"/>
          </a:xfrm>
          <a:prstGeom prst="rect">
            <a:avLst/>
          </a:prstGeom>
          <a:noFill/>
          <a:ln>
            <a:noFill/>
          </a:ln>
        </p:spPr>
      </p:pic>
    </p:spTree>
    <p:extLst>
      <p:ext uri="{BB962C8B-B14F-4D97-AF65-F5344CB8AC3E}">
        <p14:creationId xmlns:p14="http://schemas.microsoft.com/office/powerpoint/2010/main" val="26829935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宋体" pitchFamily="2" charset="-122"/>
                <a:ea typeface="宋体" pitchFamily="2" charset="-122"/>
              </a:rPr>
              <a:t>混合</a:t>
            </a:r>
            <a:r>
              <a:rPr lang="zh-CN" altLang="zh-CN" dirty="0">
                <a:solidFill>
                  <a:schemeClr val="tx1"/>
                </a:solidFill>
                <a:latin typeface="宋体" pitchFamily="2" charset="-122"/>
                <a:ea typeface="宋体" pitchFamily="2" charset="-122"/>
              </a:rPr>
              <a:t>式调度器</a:t>
            </a:r>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295</a:t>
            </a:fld>
            <a:endParaRPr lang="zh-CN" altLang="en-US" dirty="0">
              <a:solidFill>
                <a:prstClr val="white"/>
              </a:solidFill>
              <a:cs typeface="Garamond"/>
            </a:endParaRPr>
          </a:p>
        </p:txBody>
      </p:sp>
      <p:pic>
        <p:nvPicPr>
          <p:cNvPr id="7" name="图片 6" descr="D:\用户目录\我的图片\2012020420164742.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2221" y="1081631"/>
            <a:ext cx="9251396" cy="5247060"/>
          </a:xfrm>
          <a:prstGeom prst="rect">
            <a:avLst/>
          </a:prstGeom>
          <a:noFill/>
          <a:ln>
            <a:noFill/>
          </a:ln>
        </p:spPr>
      </p:pic>
    </p:spTree>
    <p:extLst>
      <p:ext uri="{BB962C8B-B14F-4D97-AF65-F5344CB8AC3E}">
        <p14:creationId xmlns:p14="http://schemas.microsoft.com/office/powerpoint/2010/main" val="46616029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宋体" pitchFamily="2" charset="-122"/>
                <a:ea typeface="宋体" pitchFamily="2" charset="-122"/>
              </a:rPr>
              <a:t>1 </a:t>
            </a:r>
            <a:r>
              <a:rPr lang="zh-CN" altLang="en-US" dirty="0">
                <a:solidFill>
                  <a:schemeClr val="tx1"/>
                </a:solidFill>
                <a:latin typeface="宋体" pitchFamily="2" charset="-122"/>
                <a:ea typeface="宋体" pitchFamily="2" charset="-122"/>
              </a:rPr>
              <a:t>嵌入式操作系统简介</a:t>
            </a: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296</a:t>
            </a:fld>
            <a:endParaRPr lang="zh-CN" altLang="en-US">
              <a:solidFill>
                <a:prstClr val="white"/>
              </a:solidFill>
              <a:cs typeface="Garamond"/>
            </a:endParaRPr>
          </a:p>
        </p:txBody>
      </p:sp>
      <p:sp>
        <p:nvSpPr>
          <p:cNvPr id="10" name="Rectangle 2"/>
          <p:cNvSpPr txBox="1">
            <a:spLocks noChangeArrowheads="1"/>
          </p:cNvSpPr>
          <p:nvPr/>
        </p:nvSpPr>
        <p:spPr>
          <a:xfrm>
            <a:off x="2367826" y="1150671"/>
            <a:ext cx="7456349" cy="1035604"/>
          </a:xfrm>
          <a:prstGeom prst="rect">
            <a:avLst/>
          </a:prstGeom>
        </p:spPr>
        <p:txBody>
          <a:bodyPr wrap="square" lIns="0" tIns="0" rIns="0" bIns="0" anchor="ctr" anchorCtr="0">
            <a:noAutofit/>
          </a:bodyPr>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defTabSz="828446"/>
            <a:r>
              <a:rPr lang="zh-CN" altLang="en-US" sz="2537" dirty="0">
                <a:solidFill>
                  <a:prstClr val="black"/>
                </a:solidFill>
                <a:latin typeface="宋体" panose="02010600030101010101" pitchFamily="2" charset="-122"/>
                <a:ea typeface="宋体" panose="02010600030101010101" pitchFamily="2" charset="-122"/>
              </a:rPr>
              <a:t>实时多任务操作系统与分时多任务操作系统 </a:t>
            </a:r>
            <a:endParaRPr lang="en-US" altLang="zh-CN" sz="2537" dirty="0">
              <a:solidFill>
                <a:prstClr val="black"/>
              </a:solidFill>
              <a:latin typeface="宋体" panose="02010600030101010101" pitchFamily="2" charset="-122"/>
              <a:ea typeface="宋体" panose="02010600030101010101" pitchFamily="2" charset="-122"/>
            </a:endParaRPr>
          </a:p>
        </p:txBody>
      </p:sp>
      <p:sp>
        <p:nvSpPr>
          <p:cNvPr id="11" name="Rectangle 3"/>
          <p:cNvSpPr txBox="1">
            <a:spLocks noChangeArrowheads="1"/>
          </p:cNvSpPr>
          <p:nvPr/>
        </p:nvSpPr>
        <p:spPr>
          <a:xfrm>
            <a:off x="2367826" y="2351684"/>
            <a:ext cx="7456349" cy="4100705"/>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n"/>
              <a:defRPr sz="3200" kern="1200" baseline="0">
                <a:solidFill>
                  <a:srgbClr val="0070C0"/>
                </a:solidFill>
                <a:latin typeface="Arial" panose="020B0604020202020204" pitchFamily="34" charset="0"/>
                <a:ea typeface="黑体" panose="02010609060101010101" pitchFamily="49"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u"/>
              <a:defRPr sz="2800" kern="1200" baseline="0">
                <a:solidFill>
                  <a:schemeClr val="tx1"/>
                </a:solidFill>
                <a:latin typeface="Arial" panose="020B0604020202020204" pitchFamily="34" charset="0"/>
                <a:ea typeface="黑体" panose="02010609060101010101" pitchFamily="49"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l"/>
              <a:defRPr sz="2400" kern="1200" baseline="0">
                <a:solidFill>
                  <a:schemeClr val="tx1"/>
                </a:solidFill>
                <a:latin typeface="Arial" panose="020B0604020202020204" pitchFamily="34" charset="0"/>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7112" indent="-207112" defTabSz="828446">
              <a:lnSpc>
                <a:spcPct val="80000"/>
              </a:lnSpc>
              <a:spcBef>
                <a:spcPts val="906"/>
              </a:spcBef>
            </a:pPr>
            <a:r>
              <a:rPr lang="zh-CN" altLang="en-US" sz="2537" dirty="0">
                <a:solidFill>
                  <a:srgbClr val="FF0000"/>
                </a:solidFill>
                <a:ea typeface="宋体" panose="02010600030101010101" pitchFamily="2" charset="-122"/>
              </a:rPr>
              <a:t>分时系统：</a:t>
            </a:r>
            <a:r>
              <a:rPr lang="zh-CN" altLang="en-US" sz="2537" dirty="0">
                <a:solidFill>
                  <a:prstClr val="black"/>
                </a:solidFill>
                <a:ea typeface="宋体" panose="02010600030101010101" pitchFamily="2" charset="-122"/>
              </a:rPr>
              <a:t>软件的执行在时间上的要求</a:t>
            </a:r>
            <a:r>
              <a:rPr lang="zh-CN" altLang="en-US" sz="2537" dirty="0">
                <a:solidFill>
                  <a:srgbClr val="FF0000"/>
                </a:solidFill>
                <a:ea typeface="宋体" panose="02010600030101010101" pitchFamily="2" charset="-122"/>
              </a:rPr>
              <a:t>并不严格</a:t>
            </a:r>
            <a:r>
              <a:rPr lang="zh-CN" altLang="en-US" sz="2537" dirty="0">
                <a:solidFill>
                  <a:prstClr val="black"/>
                </a:solidFill>
                <a:ea typeface="宋体" panose="02010600030101010101" pitchFamily="2" charset="-122"/>
              </a:rPr>
              <a:t>，时间上的错误一般不会造成灾难性的后果。</a:t>
            </a:r>
            <a:endParaRPr lang="en-US" altLang="zh-CN" sz="2537" dirty="0">
              <a:solidFill>
                <a:prstClr val="black"/>
              </a:solidFill>
              <a:ea typeface="宋体" panose="02010600030101010101" pitchFamily="2" charset="-122"/>
            </a:endParaRPr>
          </a:p>
          <a:p>
            <a:pPr marL="207112" indent="-207112" defTabSz="828446">
              <a:lnSpc>
                <a:spcPct val="80000"/>
              </a:lnSpc>
              <a:spcBef>
                <a:spcPts val="906"/>
              </a:spcBef>
            </a:pPr>
            <a:endParaRPr lang="zh-CN" altLang="en-US" sz="2537" dirty="0">
              <a:solidFill>
                <a:prstClr val="black"/>
              </a:solidFill>
              <a:ea typeface="宋体" panose="02010600030101010101" pitchFamily="2" charset="-122"/>
            </a:endParaRPr>
          </a:p>
          <a:p>
            <a:pPr marL="207112" indent="-207112" defTabSz="828446">
              <a:lnSpc>
                <a:spcPct val="80000"/>
              </a:lnSpc>
              <a:spcBef>
                <a:spcPts val="906"/>
              </a:spcBef>
            </a:pPr>
            <a:r>
              <a:rPr lang="zh-CN" altLang="en-US" sz="2537" dirty="0">
                <a:solidFill>
                  <a:srgbClr val="FF0000"/>
                </a:solidFill>
                <a:ea typeface="宋体" panose="02010600030101010101" pitchFamily="2" charset="-122"/>
              </a:rPr>
              <a:t>实时系统：</a:t>
            </a:r>
            <a:r>
              <a:rPr lang="zh-CN" altLang="en-US" sz="2537" dirty="0">
                <a:solidFill>
                  <a:prstClr val="black"/>
                </a:solidFill>
                <a:ea typeface="宋体" panose="02010600030101010101" pitchFamily="2" charset="-122"/>
              </a:rPr>
              <a:t>虽然事件可能在无法预知的时刻到达，但是软件上必须在事件发生时能够在</a:t>
            </a:r>
            <a:r>
              <a:rPr lang="zh-CN" altLang="en-US" sz="2537" dirty="0">
                <a:solidFill>
                  <a:srgbClr val="FF0000"/>
                </a:solidFill>
                <a:ea typeface="宋体" panose="02010600030101010101" pitchFamily="2" charset="-122"/>
              </a:rPr>
              <a:t>严格的时限内</a:t>
            </a:r>
            <a:r>
              <a:rPr lang="zh-CN" altLang="en-US" sz="2537" dirty="0">
                <a:solidFill>
                  <a:prstClr val="black"/>
                </a:solidFill>
                <a:ea typeface="宋体" panose="02010600030101010101" pitchFamily="2" charset="-122"/>
              </a:rPr>
              <a:t>作出响应（</a:t>
            </a:r>
            <a:r>
              <a:rPr lang="zh-CN" altLang="en-US" sz="2537" dirty="0">
                <a:solidFill>
                  <a:srgbClr val="FF0000"/>
                </a:solidFill>
                <a:ea typeface="宋体" panose="02010600030101010101" pitchFamily="2" charset="-122"/>
              </a:rPr>
              <a:t>系统响应时间</a:t>
            </a:r>
            <a:r>
              <a:rPr lang="zh-CN" altLang="en-US" sz="2537" dirty="0">
                <a:solidFill>
                  <a:prstClr val="black"/>
                </a:solidFill>
                <a:ea typeface="宋体" panose="02010600030101010101" pitchFamily="2" charset="-122"/>
              </a:rPr>
              <a:t>），即使是在尖峰负荷下，也应如此，系统时间响应的超时就意味着致命的失败。另外，</a:t>
            </a:r>
            <a:r>
              <a:rPr lang="zh-CN" altLang="en-US" sz="2537" dirty="0">
                <a:solidFill>
                  <a:srgbClr val="FF0000"/>
                </a:solidFill>
                <a:ea typeface="宋体" panose="02010600030101010101" pitchFamily="2" charset="-122"/>
              </a:rPr>
              <a:t>实时操作系统的重要特点是具有系统的可确定性</a:t>
            </a:r>
            <a:r>
              <a:rPr lang="zh-CN" altLang="en-US" sz="2537" dirty="0">
                <a:solidFill>
                  <a:prstClr val="black"/>
                </a:solidFill>
                <a:ea typeface="宋体" panose="02010600030101010101" pitchFamily="2" charset="-122"/>
              </a:rPr>
              <a:t>，即系统能对运行情况的最好和最坏等的情况能做出精确的估计。</a:t>
            </a:r>
            <a:br>
              <a:rPr lang="zh-CN" altLang="en-US" sz="2174" dirty="0">
                <a:solidFill>
                  <a:prstClr val="black"/>
                </a:solidFill>
                <a:ea typeface="宋体" panose="02010600030101010101" pitchFamily="2" charset="-122"/>
              </a:rPr>
            </a:br>
            <a:endParaRPr lang="zh-CN" altLang="en-US" sz="2174" dirty="0">
              <a:solidFill>
                <a:prstClr val="black"/>
              </a:solidFill>
              <a:ea typeface="宋体" panose="02010600030101010101" pitchFamily="2" charset="-122"/>
            </a:endParaRPr>
          </a:p>
          <a:p>
            <a:pPr marL="207112" indent="-207112" defTabSz="828446">
              <a:lnSpc>
                <a:spcPct val="80000"/>
              </a:lnSpc>
              <a:spcBef>
                <a:spcPts val="906"/>
              </a:spcBef>
            </a:pPr>
            <a:endParaRPr lang="zh-CN" altLang="en-US" sz="2899" dirty="0">
              <a:ea typeface="宋体" panose="02010600030101010101" pitchFamily="2" charset="-122"/>
            </a:endParaRPr>
          </a:p>
        </p:txBody>
      </p:sp>
    </p:spTree>
    <p:extLst>
      <p:ext uri="{BB962C8B-B14F-4D97-AF65-F5344CB8AC3E}">
        <p14:creationId xmlns:p14="http://schemas.microsoft.com/office/powerpoint/2010/main" val="4578923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mn-ea"/>
                <a:ea typeface="+mn-ea"/>
              </a:rPr>
              <a:t>1 </a:t>
            </a:r>
            <a:r>
              <a:rPr lang="zh-CN" altLang="en-US" dirty="0">
                <a:solidFill>
                  <a:schemeClr val="tx1"/>
                </a:solidFill>
                <a:latin typeface="+mn-ea"/>
                <a:ea typeface="+mn-ea"/>
              </a:rPr>
              <a:t>嵌入式操作系统简介</a:t>
            </a:r>
            <a:r>
              <a:rPr lang="en-US" altLang="zh-CN" dirty="0">
                <a:solidFill>
                  <a:schemeClr val="tx1"/>
                </a:solidFill>
                <a:latin typeface="+mn-ea"/>
                <a:ea typeface="+mn-ea"/>
              </a:rPr>
              <a:t>(</a:t>
            </a:r>
            <a:r>
              <a:rPr lang="zh-CN" altLang="en-US" dirty="0">
                <a:solidFill>
                  <a:schemeClr val="tx1"/>
                </a:solidFill>
                <a:latin typeface="+mn-ea"/>
                <a:ea typeface="+mn-ea"/>
              </a:rPr>
              <a:t>续</a:t>
            </a:r>
            <a:r>
              <a:rPr lang="en-US" altLang="zh-CN" dirty="0">
                <a:solidFill>
                  <a:schemeClr val="tx1"/>
                </a:solidFill>
                <a:latin typeface="+mn-ea"/>
                <a:ea typeface="+mn-ea"/>
              </a:rPr>
              <a:t>)</a:t>
            </a:r>
            <a:endParaRPr lang="zh-CN" altLang="en-US" dirty="0">
              <a:solidFill>
                <a:schemeClr val="tx1"/>
              </a:solidFill>
              <a:latin typeface="+mn-ea"/>
              <a:ea typeface="+mn-ea"/>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297</a:t>
            </a:fld>
            <a:endParaRPr lang="zh-CN" altLang="en-US">
              <a:solidFill>
                <a:prstClr val="white"/>
              </a:solidFill>
              <a:cs typeface="Garamond"/>
            </a:endParaRPr>
          </a:p>
        </p:txBody>
      </p:sp>
      <p:sp>
        <p:nvSpPr>
          <p:cNvPr id="9" name="Rectangle 3"/>
          <p:cNvSpPr txBox="1">
            <a:spLocks noChangeArrowheads="1"/>
          </p:cNvSpPr>
          <p:nvPr/>
        </p:nvSpPr>
        <p:spPr bwMode="auto">
          <a:xfrm>
            <a:off x="2367826" y="1979155"/>
            <a:ext cx="3106812" cy="52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848" tIns="41424" rIns="82848" bIns="41424" numCol="1" anchor="t" anchorCtr="0" compatLnSpc="1">
            <a:prstTxWarp prst="textNoShape">
              <a:avLst/>
            </a:prstTxWarp>
          </a:bodyPr>
          <a:lstStyle>
            <a:lvl1pPr marL="342900" indent="-342900" algn="l" rtl="0" fontAlgn="base">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fontAlgn="base">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fontAlgn="base">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0667" indent="-310667" defTabSz="828446">
              <a:buClr>
                <a:srgbClr val="00007D"/>
              </a:buClr>
              <a:defRPr/>
            </a:pPr>
            <a:r>
              <a:rPr lang="zh-CN" altLang="en-US" sz="2899" dirty="0">
                <a:solidFill>
                  <a:srgbClr val="000000"/>
                </a:solidFill>
                <a:latin typeface="Arial"/>
                <a:ea typeface="宋体"/>
              </a:rPr>
              <a:t>基本概念</a:t>
            </a:r>
          </a:p>
        </p:txBody>
      </p:sp>
      <p:sp>
        <p:nvSpPr>
          <p:cNvPr id="10" name="Text Box 4"/>
          <p:cNvSpPr txBox="1">
            <a:spLocks noChangeArrowheads="1"/>
          </p:cNvSpPr>
          <p:nvPr/>
        </p:nvSpPr>
        <p:spPr bwMode="auto">
          <a:xfrm>
            <a:off x="2851107" y="2704078"/>
            <a:ext cx="6696906" cy="2825325"/>
          </a:xfrm>
          <a:prstGeom prst="rect">
            <a:avLst/>
          </a:prstGeom>
          <a:noFill/>
          <a:ln w="76200" cmpd="tri">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0"/>
              </a:spcBef>
              <a:spcAft>
                <a:spcPct val="0"/>
              </a:spcAft>
              <a:defRPr/>
            </a:pPr>
            <a:r>
              <a:rPr kumimoji="1" lang="en-US" altLang="zh-CN" sz="2174" kern="0" dirty="0">
                <a:solidFill>
                  <a:srgbClr val="008000"/>
                </a:solidFill>
                <a:effectLst>
                  <a:outerShdw blurRad="38100" dist="38100" dir="2700000" algn="tl">
                    <a:srgbClr val="000000"/>
                  </a:outerShdw>
                </a:effectLst>
                <a:latin typeface="Times New Roman" panose="02020603050405020304" pitchFamily="18" charset="0"/>
                <a:ea typeface="华文新魏" panose="02010800040101010101" pitchFamily="2" charset="-122"/>
              </a:rPr>
              <a:t>        </a:t>
            </a:r>
            <a:r>
              <a:rPr kumimoji="1" lang="zh-CN" altLang="en-US" sz="2537" kern="0" dirty="0">
                <a:solidFill>
                  <a:prstClr val="black"/>
                </a:solidFill>
                <a:latin typeface="宋体" panose="02010600030101010101" pitchFamily="2" charset="-122"/>
                <a:ea typeface="宋体" panose="02010600030101010101" pitchFamily="2" charset="-122"/>
              </a:rPr>
              <a:t>时钟节拍是特定的周期性中断。这个中断可以看作是系统心脏的脉动。周期取决于不同应用，</a:t>
            </a:r>
            <a:r>
              <a:rPr kumimoji="1" lang="zh-CN" altLang="en-US" sz="2537" kern="0" dirty="0">
                <a:solidFill>
                  <a:srgbClr val="FF0000"/>
                </a:solidFill>
                <a:latin typeface="宋体" panose="02010600030101010101" pitchFamily="2" charset="-122"/>
                <a:ea typeface="宋体" panose="02010600030101010101" pitchFamily="2" charset="-122"/>
              </a:rPr>
              <a:t>一般在</a:t>
            </a:r>
            <a:r>
              <a:rPr kumimoji="1" lang="en-US" altLang="zh-CN" sz="2537" kern="0" dirty="0">
                <a:solidFill>
                  <a:srgbClr val="FF0000"/>
                </a:solidFill>
                <a:latin typeface="宋体" panose="02010600030101010101" pitchFamily="2" charset="-122"/>
                <a:ea typeface="宋体" panose="02010600030101010101" pitchFamily="2" charset="-122"/>
              </a:rPr>
              <a:t>10ms</a:t>
            </a:r>
            <a:r>
              <a:rPr kumimoji="1" lang="zh-CN" altLang="en-US" sz="2537" kern="0" dirty="0">
                <a:solidFill>
                  <a:srgbClr val="FF0000"/>
                </a:solidFill>
                <a:latin typeface="宋体" panose="02010600030101010101" pitchFamily="2" charset="-122"/>
                <a:ea typeface="宋体" panose="02010600030101010101" pitchFamily="2" charset="-122"/>
              </a:rPr>
              <a:t>到</a:t>
            </a:r>
            <a:r>
              <a:rPr kumimoji="1" lang="en-US" altLang="zh-CN" sz="2537" kern="0" dirty="0">
                <a:solidFill>
                  <a:srgbClr val="FF0000"/>
                </a:solidFill>
                <a:latin typeface="宋体" panose="02010600030101010101" pitchFamily="2" charset="-122"/>
                <a:ea typeface="宋体" panose="02010600030101010101" pitchFamily="2" charset="-122"/>
              </a:rPr>
              <a:t>200ms</a:t>
            </a:r>
            <a:r>
              <a:rPr kumimoji="1" lang="zh-CN" altLang="en-US" sz="2537" kern="0" dirty="0">
                <a:solidFill>
                  <a:srgbClr val="FF0000"/>
                </a:solidFill>
                <a:latin typeface="宋体" panose="02010600030101010101" pitchFamily="2" charset="-122"/>
                <a:ea typeface="宋体" panose="02010600030101010101" pitchFamily="2" charset="-122"/>
              </a:rPr>
              <a:t>之间</a:t>
            </a:r>
            <a:r>
              <a:rPr kumimoji="1" lang="zh-CN" altLang="en-US" sz="2537" kern="0" dirty="0">
                <a:solidFill>
                  <a:prstClr val="black"/>
                </a:solidFill>
                <a:latin typeface="宋体" panose="02010600030101010101" pitchFamily="2" charset="-122"/>
                <a:ea typeface="宋体" panose="02010600030101010101" pitchFamily="2" charset="-122"/>
              </a:rPr>
              <a:t>。时钟的节拍式中断使得内核可以将任务延时若干个整数时钟节拍，以及当任务等待事件发生时，提供等待超时的依据。</a:t>
            </a:r>
            <a:r>
              <a:rPr kumimoji="1" lang="zh-CN" altLang="en-US" sz="2537" kern="0" dirty="0">
                <a:solidFill>
                  <a:srgbClr val="FF0000"/>
                </a:solidFill>
                <a:latin typeface="宋体" panose="02010600030101010101" pitchFamily="2" charset="-122"/>
                <a:ea typeface="宋体" panose="02010600030101010101" pitchFamily="2" charset="-122"/>
              </a:rPr>
              <a:t>时钟节拍率越快，系统的额外开销就越大。</a:t>
            </a:r>
          </a:p>
        </p:txBody>
      </p:sp>
      <p:sp>
        <p:nvSpPr>
          <p:cNvPr id="11" name="Text Box 5"/>
          <p:cNvSpPr txBox="1">
            <a:spLocks noChangeArrowheads="1"/>
          </p:cNvSpPr>
          <p:nvPr/>
        </p:nvSpPr>
        <p:spPr bwMode="auto">
          <a:xfrm>
            <a:off x="4529650" y="2028058"/>
            <a:ext cx="3719544" cy="42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828446" fontAlgn="base">
              <a:spcBef>
                <a:spcPct val="50000"/>
              </a:spcBef>
              <a:spcAft>
                <a:spcPct val="0"/>
              </a:spcAft>
            </a:pPr>
            <a:r>
              <a:rPr kumimoji="1" lang="en-US" altLang="zh-CN" sz="2174" dirty="0">
                <a:solidFill>
                  <a:srgbClr val="000000"/>
                </a:solidFill>
                <a:latin typeface="Times New Roman" panose="02020603050405020304" pitchFamily="18" charset="0"/>
                <a:ea typeface="宋体" panose="02010600030101010101" pitchFamily="2" charset="-122"/>
              </a:rPr>
              <a:t>——</a:t>
            </a:r>
            <a:r>
              <a:rPr kumimoji="1" lang="zh-CN" altLang="en-US" sz="2174" dirty="0">
                <a:solidFill>
                  <a:srgbClr val="FF0000"/>
                </a:solidFill>
                <a:latin typeface="宋体" panose="02010600030101010101" pitchFamily="2" charset="-122"/>
                <a:ea typeface="宋体" panose="02010600030101010101" pitchFamily="2" charset="-122"/>
              </a:rPr>
              <a:t>时钟节拍</a:t>
            </a:r>
          </a:p>
        </p:txBody>
      </p:sp>
    </p:spTree>
    <p:extLst>
      <p:ext uri="{BB962C8B-B14F-4D97-AF65-F5344CB8AC3E}">
        <p14:creationId xmlns:p14="http://schemas.microsoft.com/office/powerpoint/2010/main" val="183729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1"/>
                                        </p:tgtEl>
                                        <p:attrNameLst>
                                          <p:attrName>style.visibility</p:attrName>
                                        </p:attrNameLst>
                                      </p:cBhvr>
                                      <p:to>
                                        <p:strVal val="visible"/>
                                      </p:to>
                                    </p:set>
                                    <p:anim calcmode="discrete" valueType="clr">
                                      <p:cBhvr override="childStyle">
                                        <p:cTn id="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
                                        </p:tgtEl>
                                        <p:attrNameLst>
                                          <p:attrName>fillcolor</p:attrName>
                                        </p:attrNameLst>
                                      </p:cBhvr>
                                      <p:tavLst>
                                        <p:tav tm="0">
                                          <p:val>
                                            <p:clrVal>
                                              <a:schemeClr val="accent2"/>
                                            </p:clrVal>
                                          </p:val>
                                        </p:tav>
                                        <p:tav tm="50000">
                                          <p:val>
                                            <p:clrVal>
                                              <a:schemeClr val="hlink"/>
                                            </p:clrVal>
                                          </p:val>
                                        </p:tav>
                                      </p:tavLst>
                                    </p:anim>
                                    <p:set>
                                      <p:cBhvr>
                                        <p:cTn id="9" dur="80"/>
                                        <p:tgtEl>
                                          <p:spTgt spid="11"/>
                                        </p:tgtEl>
                                        <p:attrNameLst>
                                          <p:attrName>fill.type</p:attrName>
                                        </p:attrNameLst>
                                      </p:cBhvr>
                                      <p:to>
                                        <p:strVal val="solid"/>
                                      </p:to>
                                    </p:set>
                                  </p:childTnLst>
                                </p:cTn>
                              </p:par>
                            </p:childTnLst>
                          </p:cTn>
                        </p:par>
                        <p:par>
                          <p:cTn id="10" fill="hold">
                            <p:stCondLst>
                              <p:cond delay="280"/>
                            </p:stCondLst>
                            <p:childTnLst>
                              <p:par>
                                <p:cTn id="11" presetID="1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lide(fromBottom)">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mj-ea"/>
                <a:ea typeface="+mj-ea"/>
              </a:rPr>
              <a:t>1 </a:t>
            </a:r>
            <a:r>
              <a:rPr lang="zh-CN" altLang="en-US" dirty="0">
                <a:solidFill>
                  <a:schemeClr val="tx1"/>
                </a:solidFill>
                <a:latin typeface="+mj-ea"/>
                <a:ea typeface="+mj-ea"/>
              </a:rPr>
              <a:t>嵌入式操作系统简介</a:t>
            </a:r>
            <a:r>
              <a:rPr lang="en-US" altLang="zh-CN" dirty="0">
                <a:solidFill>
                  <a:schemeClr val="tx1"/>
                </a:solidFill>
                <a:latin typeface="+mj-ea"/>
                <a:ea typeface="+mj-ea"/>
              </a:rPr>
              <a:t>(</a:t>
            </a:r>
            <a:r>
              <a:rPr lang="zh-CN" altLang="en-US" dirty="0">
                <a:solidFill>
                  <a:schemeClr val="tx1"/>
                </a:solidFill>
                <a:latin typeface="+mj-ea"/>
                <a:ea typeface="+mj-ea"/>
              </a:rPr>
              <a:t>续</a:t>
            </a:r>
            <a:r>
              <a:rPr lang="en-US" altLang="zh-CN" dirty="0">
                <a:solidFill>
                  <a:schemeClr val="tx1"/>
                </a:solidFill>
                <a:latin typeface="+mj-ea"/>
                <a:ea typeface="+mj-ea"/>
              </a:rPr>
              <a:t>)</a:t>
            </a:r>
            <a:endParaRPr lang="zh-CN" altLang="en-US" dirty="0">
              <a:solidFill>
                <a:schemeClr val="tx1"/>
              </a:solidFill>
              <a:latin typeface="+mj-ea"/>
              <a:ea typeface="+mj-ea"/>
            </a:endParaRPr>
          </a:p>
        </p:txBody>
      </p:sp>
      <p:sp>
        <p:nvSpPr>
          <p:cNvPr id="3" name="Footer Placeholder 2"/>
          <p:cNvSpPr>
            <a:spLocks noGrp="1"/>
          </p:cNvSpPr>
          <p:nvPr>
            <p:ph type="ftr" sz="quarter" idx="5"/>
          </p:nvPr>
        </p:nvSpPr>
        <p:spPr/>
        <p:txBody>
          <a:bodyPr/>
          <a:lstStyle/>
          <a:p>
            <a:pPr defTabSz="828446"/>
            <a:endParaRPr lang="zh-CN" altLang="en-US" dirty="0">
              <a:solidFill>
                <a:prstClr val="white"/>
              </a:solidFill>
            </a:endParaRPr>
          </a:p>
        </p:txBody>
      </p:sp>
      <p:sp>
        <p:nvSpPr>
          <p:cNvPr id="4" name="Date Placeholder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Slide Number Placeholder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298</a:t>
            </a:fld>
            <a:endParaRPr lang="zh-CN" altLang="en-US">
              <a:solidFill>
                <a:prstClr val="white"/>
              </a:solidFill>
              <a:cs typeface="Garamond"/>
            </a:endParaRPr>
          </a:p>
        </p:txBody>
      </p:sp>
      <p:sp>
        <p:nvSpPr>
          <p:cNvPr id="6" name="Rectangle 2"/>
          <p:cNvSpPr txBox="1">
            <a:spLocks noChangeArrowheads="1"/>
          </p:cNvSpPr>
          <p:nvPr/>
        </p:nvSpPr>
        <p:spPr>
          <a:xfrm>
            <a:off x="2574946" y="1219711"/>
            <a:ext cx="7456349" cy="1035604"/>
          </a:xfrm>
          <a:prstGeom prst="rect">
            <a:avLst/>
          </a:prstGeom>
        </p:spPr>
        <p:txBody>
          <a:bodyPr wrap="square" lIns="0" tIns="0" rIns="0" bIns="0" anchor="ctr" anchorCtr="0">
            <a:noAutofit/>
          </a:bodyPr>
          <a:lstStyle>
            <a:lvl1pPr algn="l" defTabSz="914400" rtl="0" eaLnBrk="1" latinLnBrk="0" hangingPunct="1">
              <a:lnSpc>
                <a:spcPct val="90000"/>
              </a:lnSpc>
              <a:spcBef>
                <a:spcPct val="0"/>
              </a:spcBef>
              <a:buNone/>
              <a:defRPr sz="4400" kern="1200" baseline="0">
                <a:solidFill>
                  <a:srgbClr val="0070C0"/>
                </a:solidFill>
                <a:latin typeface="Arial" panose="020B0604020202020204" pitchFamily="34" charset="0"/>
                <a:ea typeface="黑体" panose="02010609060101010101" pitchFamily="49" charset="-122"/>
                <a:cs typeface="+mj-cs"/>
              </a:defRPr>
            </a:lvl1pPr>
          </a:lstStyle>
          <a:p>
            <a:pPr defTabSz="828446"/>
            <a:r>
              <a:rPr lang="zh-CN" altLang="en-US" sz="2899" dirty="0">
                <a:solidFill>
                  <a:prstClr val="black"/>
                </a:solidFill>
                <a:ea typeface="宋体" panose="02010600030101010101" pitchFamily="2" charset="-122"/>
              </a:rPr>
              <a:t>实时操作系统中的重要概念</a:t>
            </a:r>
            <a:endParaRPr lang="en-US" altLang="zh-CN" sz="2899" dirty="0">
              <a:solidFill>
                <a:prstClr val="black"/>
              </a:solidFill>
              <a:ea typeface="宋体" panose="02010600030101010101" pitchFamily="2" charset="-122"/>
            </a:endParaRPr>
          </a:p>
        </p:txBody>
      </p:sp>
      <p:sp>
        <p:nvSpPr>
          <p:cNvPr id="7" name="Rectangle 3"/>
          <p:cNvSpPr txBox="1">
            <a:spLocks noChangeArrowheads="1"/>
          </p:cNvSpPr>
          <p:nvPr/>
        </p:nvSpPr>
        <p:spPr>
          <a:xfrm>
            <a:off x="2574946" y="2420724"/>
            <a:ext cx="7456349" cy="4100705"/>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n"/>
              <a:defRPr sz="3200" kern="1200" baseline="0">
                <a:solidFill>
                  <a:srgbClr val="0070C0"/>
                </a:solidFill>
                <a:latin typeface="Arial" panose="020B0604020202020204" pitchFamily="34" charset="0"/>
                <a:ea typeface="黑体" panose="02010609060101010101" pitchFamily="49"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u"/>
              <a:defRPr sz="2800" kern="1200" baseline="0">
                <a:solidFill>
                  <a:schemeClr val="tx1"/>
                </a:solidFill>
                <a:latin typeface="Arial" panose="020B0604020202020204" pitchFamily="34" charset="0"/>
                <a:ea typeface="黑体" panose="02010609060101010101" pitchFamily="49"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l"/>
              <a:defRPr sz="2400" kern="1200" baseline="0">
                <a:solidFill>
                  <a:schemeClr val="tx1"/>
                </a:solidFill>
                <a:latin typeface="Arial" panose="020B0604020202020204" pitchFamily="34" charset="0"/>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7112" indent="-207112" defTabSz="828446">
              <a:spcBef>
                <a:spcPts val="906"/>
              </a:spcBef>
            </a:pPr>
            <a:r>
              <a:rPr lang="zh-CN" altLang="en-US" sz="2537" dirty="0">
                <a:solidFill>
                  <a:srgbClr val="FF0000"/>
                </a:solidFill>
                <a:latin typeface="宋体" panose="02010600030101010101" pitchFamily="2" charset="-122"/>
                <a:ea typeface="宋体" panose="02010600030101010101" pitchFamily="2" charset="-122"/>
              </a:rPr>
              <a:t>系统响应时间</a:t>
            </a:r>
            <a:r>
              <a:rPr lang="en-US" altLang="zh-CN" sz="2537" dirty="0">
                <a:solidFill>
                  <a:prstClr val="black"/>
                </a:solidFill>
                <a:latin typeface="宋体" panose="02010600030101010101" pitchFamily="2" charset="-122"/>
                <a:ea typeface="宋体" panose="02010600030101010101" pitchFamily="2" charset="-122"/>
              </a:rPr>
              <a:t>(System response time )</a:t>
            </a:r>
          </a:p>
          <a:p>
            <a:pPr marL="207112" indent="-207112" defTabSz="828446">
              <a:spcBef>
                <a:spcPts val="906"/>
              </a:spcBef>
              <a:buNone/>
            </a:pPr>
            <a:r>
              <a:rPr lang="en-US" altLang="zh-CN" sz="2537" dirty="0">
                <a:solidFill>
                  <a:prstClr val="black"/>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系统发出处理要求到系统给出应答信号的时间。</a:t>
            </a:r>
          </a:p>
          <a:p>
            <a:pPr marL="207112" indent="-207112" defTabSz="828446">
              <a:spcBef>
                <a:spcPts val="906"/>
              </a:spcBef>
            </a:pPr>
            <a:r>
              <a:rPr lang="zh-CN" altLang="en-US" sz="2537" dirty="0">
                <a:solidFill>
                  <a:srgbClr val="FF0000"/>
                </a:solidFill>
                <a:latin typeface="宋体" panose="02010600030101010101" pitchFamily="2" charset="-122"/>
                <a:ea typeface="宋体" panose="02010600030101010101" pitchFamily="2" charset="-122"/>
              </a:rPr>
              <a:t>任务切换时间</a:t>
            </a:r>
            <a:r>
              <a:rPr lang="en-US" altLang="zh-CN" sz="2537" dirty="0">
                <a:solidFill>
                  <a:prstClr val="black"/>
                </a:solidFill>
                <a:latin typeface="宋体" panose="02010600030101010101" pitchFamily="2" charset="-122"/>
                <a:ea typeface="宋体" panose="02010600030101010101" pitchFamily="2" charset="-122"/>
              </a:rPr>
              <a:t>(Context-switching time)</a:t>
            </a:r>
          </a:p>
          <a:p>
            <a:pPr marL="207112" indent="-207112" defTabSz="828446">
              <a:spcBef>
                <a:spcPts val="906"/>
              </a:spcBef>
              <a:buNone/>
            </a:pPr>
            <a:r>
              <a:rPr lang="en-US" altLang="zh-CN" sz="2537" dirty="0">
                <a:solidFill>
                  <a:prstClr val="black"/>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任务之间切换而使用的时间。</a:t>
            </a:r>
          </a:p>
          <a:p>
            <a:pPr marL="207112" indent="-207112" defTabSz="828446">
              <a:spcBef>
                <a:spcPts val="906"/>
              </a:spcBef>
            </a:pPr>
            <a:r>
              <a:rPr lang="zh-CN" altLang="en-US" sz="2537" dirty="0">
                <a:solidFill>
                  <a:srgbClr val="FF0000"/>
                </a:solidFill>
                <a:latin typeface="宋体" panose="02010600030101010101" pitchFamily="2" charset="-122"/>
                <a:ea typeface="宋体" panose="02010600030101010101" pitchFamily="2" charset="-122"/>
              </a:rPr>
              <a:t>中断延迟</a:t>
            </a:r>
            <a:r>
              <a:rPr lang="en-US" altLang="zh-CN" sz="2537" dirty="0">
                <a:solidFill>
                  <a:prstClr val="black"/>
                </a:solidFill>
                <a:latin typeface="宋体" panose="02010600030101010101" pitchFamily="2" charset="-122"/>
                <a:ea typeface="宋体" panose="02010600030101010101" pitchFamily="2" charset="-122"/>
              </a:rPr>
              <a:t>(Interrupt latency )</a:t>
            </a:r>
          </a:p>
          <a:p>
            <a:pPr marL="207112" indent="-207112" defTabSz="828446">
              <a:spcBef>
                <a:spcPts val="906"/>
              </a:spcBef>
              <a:buNone/>
            </a:pPr>
            <a:r>
              <a:rPr lang="en-US" altLang="zh-CN" sz="2537" dirty="0">
                <a:solidFill>
                  <a:prstClr val="black"/>
                </a:solidFill>
                <a:latin typeface="宋体" panose="02010600030101010101" pitchFamily="2" charset="-122"/>
                <a:ea typeface="宋体" panose="02010600030101010101" pitchFamily="2" charset="-122"/>
              </a:rPr>
              <a:t>   </a:t>
            </a:r>
            <a:r>
              <a:rPr lang="zh-CN" altLang="en-US" sz="2537" dirty="0">
                <a:solidFill>
                  <a:prstClr val="black"/>
                </a:solidFill>
                <a:latin typeface="宋体" panose="02010600030101010101" pitchFamily="2" charset="-122"/>
                <a:ea typeface="宋体" panose="02010600030101010101" pitchFamily="2" charset="-122"/>
              </a:rPr>
              <a:t>硬件接收到中断信号到操作系统作出响应，并转入中断服务程序的时间。</a:t>
            </a:r>
          </a:p>
          <a:p>
            <a:pPr marL="207112" indent="-207112" defTabSz="828446">
              <a:spcBef>
                <a:spcPts val="906"/>
              </a:spcBef>
            </a:pPr>
            <a:endParaRPr lang="zh-CN" altLang="en-US" sz="2537" dirty="0">
              <a:ea typeface="宋体" panose="02010600030101010101" pitchFamily="2" charset="-122"/>
            </a:endParaRPr>
          </a:p>
        </p:txBody>
      </p:sp>
    </p:spTree>
    <p:extLst>
      <p:ext uri="{BB962C8B-B14F-4D97-AF65-F5344CB8AC3E}">
        <p14:creationId xmlns:p14="http://schemas.microsoft.com/office/powerpoint/2010/main" val="189640452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62" dirty="0">
                <a:solidFill>
                  <a:schemeClr val="tx1"/>
                </a:solidFill>
                <a:latin typeface="+mn-ea"/>
                <a:ea typeface="+mn-ea"/>
              </a:rPr>
              <a:t>前后台系统 （</a:t>
            </a:r>
            <a:r>
              <a:rPr lang="en-US" altLang="zh-CN" sz="3262" dirty="0">
                <a:solidFill>
                  <a:schemeClr val="tx1"/>
                </a:solidFill>
                <a:latin typeface="+mn-ea"/>
                <a:ea typeface="+mn-ea"/>
              </a:rPr>
              <a:t>Foreground/Background System</a:t>
            </a:r>
            <a:r>
              <a:rPr lang="zh-CN" altLang="en-US" sz="3262" dirty="0">
                <a:solidFill>
                  <a:schemeClr val="tx1"/>
                </a:solidFill>
                <a:latin typeface="+mn-ea"/>
                <a:ea typeface="+mn-ea"/>
              </a:rPr>
              <a:t>） </a:t>
            </a:r>
          </a:p>
        </p:txBody>
      </p:sp>
      <p:sp>
        <p:nvSpPr>
          <p:cNvPr id="3" name="文本占位符 2"/>
          <p:cNvSpPr>
            <a:spLocks noGrp="1"/>
          </p:cNvSpPr>
          <p:nvPr>
            <p:ph type="body" idx="1"/>
          </p:nvPr>
        </p:nvSpPr>
        <p:spPr/>
        <p:txBody>
          <a:bodyPr/>
          <a:lstStyle/>
          <a:p>
            <a:r>
              <a:rPr lang="zh-CN" altLang="en-US" sz="2174" dirty="0">
                <a:solidFill>
                  <a:srgbClr val="FF0000"/>
                </a:solidFill>
                <a:latin typeface="+mn-ea"/>
                <a:ea typeface="+mn-ea"/>
              </a:rPr>
              <a:t>前后台系统或超循环系统</a:t>
            </a:r>
            <a:r>
              <a:rPr lang="en-US" altLang="zh-CN" sz="2174" dirty="0">
                <a:solidFill>
                  <a:srgbClr val="FF0000"/>
                </a:solidFill>
                <a:latin typeface="+mn-ea"/>
                <a:ea typeface="+mn-ea"/>
              </a:rPr>
              <a:t>(Super-Loops)</a:t>
            </a:r>
            <a:r>
              <a:rPr lang="zh-CN" altLang="en-US" sz="2174" dirty="0">
                <a:solidFill>
                  <a:schemeClr val="tx1"/>
                </a:solidFill>
                <a:latin typeface="+mn-ea"/>
                <a:ea typeface="+mn-ea"/>
              </a:rPr>
              <a:t>：应用程序是一个无限的循环，循环中调用相应的函数完成相应的操作，这部分可以看成后台行为</a:t>
            </a:r>
            <a:r>
              <a:rPr lang="en-US" altLang="zh-CN" sz="2174" dirty="0">
                <a:solidFill>
                  <a:schemeClr val="tx1"/>
                </a:solidFill>
                <a:latin typeface="+mn-ea"/>
                <a:ea typeface="+mn-ea"/>
              </a:rPr>
              <a:t>(background)</a:t>
            </a:r>
            <a:r>
              <a:rPr lang="zh-CN" altLang="en-US" sz="2174" dirty="0">
                <a:solidFill>
                  <a:schemeClr val="tx1"/>
                </a:solidFill>
                <a:latin typeface="+mn-ea"/>
                <a:ea typeface="+mn-ea"/>
              </a:rPr>
              <a:t>。中断服务程序处理异步事件，这部分可以看成前台行为（</a:t>
            </a:r>
            <a:r>
              <a:rPr lang="en-US" altLang="zh-CN" sz="2174" dirty="0">
                <a:solidFill>
                  <a:schemeClr val="tx1"/>
                </a:solidFill>
                <a:latin typeface="+mn-ea"/>
                <a:ea typeface="+mn-ea"/>
              </a:rPr>
              <a:t>foreground</a:t>
            </a:r>
            <a:r>
              <a:rPr lang="zh-CN" altLang="en-US" sz="2174" dirty="0">
                <a:solidFill>
                  <a:schemeClr val="tx1"/>
                </a:solidFill>
                <a:latin typeface="+mn-ea"/>
                <a:ea typeface="+mn-ea"/>
              </a:rPr>
              <a:t>）。后台也可以叫做</a:t>
            </a:r>
            <a:r>
              <a:rPr lang="zh-CN" altLang="en-US" sz="2174" dirty="0">
                <a:solidFill>
                  <a:srgbClr val="FF0000"/>
                </a:solidFill>
                <a:latin typeface="+mn-ea"/>
                <a:ea typeface="+mn-ea"/>
              </a:rPr>
              <a:t>任务级</a:t>
            </a:r>
            <a:r>
              <a:rPr lang="zh-CN" altLang="en-US" sz="2174" dirty="0">
                <a:solidFill>
                  <a:schemeClr val="tx1"/>
                </a:solidFill>
                <a:latin typeface="+mn-ea"/>
                <a:ea typeface="+mn-ea"/>
              </a:rPr>
              <a:t>。前台也叫</a:t>
            </a:r>
            <a:r>
              <a:rPr lang="zh-CN" altLang="en-US" sz="2174" dirty="0">
                <a:solidFill>
                  <a:srgbClr val="FF0000"/>
                </a:solidFill>
                <a:latin typeface="+mn-ea"/>
                <a:ea typeface="+mn-ea"/>
              </a:rPr>
              <a:t>中断级</a:t>
            </a:r>
            <a:r>
              <a:rPr lang="zh-CN" altLang="en-US" sz="2174" dirty="0">
                <a:solidFill>
                  <a:schemeClr val="tx1"/>
                </a:solidFill>
                <a:latin typeface="+mn-ea"/>
                <a:ea typeface="+mn-ea"/>
              </a:rPr>
              <a:t>。适用于不复杂的小系统。</a:t>
            </a:r>
            <a:endParaRPr lang="en-US" altLang="zh-CN" sz="2174" dirty="0">
              <a:solidFill>
                <a:schemeClr val="tx1"/>
              </a:solidFill>
              <a:latin typeface="+mn-ea"/>
              <a:ea typeface="+mn-ea"/>
            </a:endParaRPr>
          </a:p>
          <a:p>
            <a:r>
              <a:rPr lang="zh-CN" altLang="en-US" sz="2174" dirty="0">
                <a:solidFill>
                  <a:srgbClr val="FF0000"/>
                </a:solidFill>
                <a:latin typeface="+mn-ea"/>
                <a:ea typeface="+mn-ea"/>
              </a:rPr>
              <a:t>时间相关性</a:t>
            </a:r>
            <a:r>
              <a:rPr lang="zh-CN" altLang="en-US" sz="2174" dirty="0">
                <a:solidFill>
                  <a:schemeClr val="tx1"/>
                </a:solidFill>
                <a:latin typeface="+mn-ea"/>
                <a:ea typeface="+mn-ea"/>
              </a:rPr>
              <a:t>很强的关键操作</a:t>
            </a:r>
            <a:r>
              <a:rPr lang="zh-CN" altLang="en-US" sz="2174" dirty="0">
                <a:solidFill>
                  <a:srgbClr val="FF0000"/>
                </a:solidFill>
                <a:latin typeface="+mn-ea"/>
                <a:ea typeface="+mn-ea"/>
              </a:rPr>
              <a:t>靠中断服务来保证的。</a:t>
            </a:r>
            <a:endParaRPr lang="en-US" altLang="zh-CN" sz="2174" dirty="0">
              <a:solidFill>
                <a:srgbClr val="FF0000"/>
              </a:solidFill>
              <a:latin typeface="+mn-ea"/>
              <a:ea typeface="+mn-ea"/>
            </a:endParaRPr>
          </a:p>
          <a:p>
            <a:r>
              <a:rPr lang="zh-CN" altLang="en-US" sz="2174" dirty="0">
                <a:solidFill>
                  <a:schemeClr val="tx1"/>
                </a:solidFill>
                <a:latin typeface="+mn-ea"/>
                <a:ea typeface="+mn-ea"/>
              </a:rPr>
              <a:t>前后台系统在处理信息的及时性上，比实际可以做到的要差。这个指标称作</a:t>
            </a:r>
            <a:r>
              <a:rPr lang="zh-CN" altLang="en-US" sz="2174" dirty="0">
                <a:solidFill>
                  <a:srgbClr val="FF0000"/>
                </a:solidFill>
                <a:latin typeface="+mn-ea"/>
                <a:ea typeface="+mn-ea"/>
              </a:rPr>
              <a:t>任务级响应时间</a:t>
            </a:r>
            <a:r>
              <a:rPr lang="zh-CN" altLang="en-US" sz="2174" dirty="0">
                <a:solidFill>
                  <a:schemeClr val="tx1"/>
                </a:solidFill>
                <a:latin typeface="+mn-ea"/>
                <a:ea typeface="+mn-ea"/>
              </a:rPr>
              <a:t>。最坏情况下的任务级响应时间取决于整个循环的执行时间。因为循环的执行时间不是常数，程序经过某一特定部分的准确时间也是不能确定的。进而，如果程序修改了，循环的时序也会受到影响。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299</a:t>
            </a:fld>
            <a:endParaRPr lang="zh-CN" altLang="en-US" dirty="0">
              <a:solidFill>
                <a:prstClr val="white"/>
              </a:solidFill>
              <a:cs typeface="Garamond"/>
            </a:endParaRPr>
          </a:p>
        </p:txBody>
      </p:sp>
      <p:pic>
        <p:nvPicPr>
          <p:cNvPr id="8194" name="Picture 2"/>
          <p:cNvPicPr>
            <a:picLocks noChangeAspect="1" noChangeArrowheads="1"/>
          </p:cNvPicPr>
          <p:nvPr/>
        </p:nvPicPr>
        <p:blipFill>
          <a:blip r:embed="rId2" cstate="print"/>
          <a:srcRect/>
          <a:stretch>
            <a:fillRect/>
          </a:stretch>
        </p:blipFill>
        <p:spPr bwMode="auto">
          <a:xfrm>
            <a:off x="8305289" y="4119403"/>
            <a:ext cx="2235179" cy="2278282"/>
          </a:xfrm>
          <a:prstGeom prst="rect">
            <a:avLst/>
          </a:prstGeom>
          <a:noFill/>
          <a:ln w="9525">
            <a:noFill/>
            <a:miter lim="800000"/>
            <a:headEnd/>
            <a:tailEnd/>
          </a:ln>
        </p:spPr>
      </p:pic>
    </p:spTree>
    <p:extLst>
      <p:ext uri="{BB962C8B-B14F-4D97-AF65-F5344CB8AC3E}">
        <p14:creationId xmlns:p14="http://schemas.microsoft.com/office/powerpoint/2010/main" val="1840029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DCE3E102-C3A8-4D21-A621-FF24E6C78B24}"/>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嵌入式系统概论</a:t>
            </a:r>
          </a:p>
        </p:txBody>
      </p:sp>
      <p:sp>
        <p:nvSpPr>
          <p:cNvPr id="7171" name="内容占位符 2">
            <a:extLst>
              <a:ext uri="{FF2B5EF4-FFF2-40B4-BE49-F238E27FC236}">
                <a16:creationId xmlns:a16="http://schemas.microsoft.com/office/drawing/2014/main" id="{C78D8DB6-52BA-4F55-A544-06AD059DE2DE}"/>
              </a:ext>
            </a:extLst>
          </p:cNvPr>
          <p:cNvSpPr>
            <a:spLocks noGrp="1" noChangeArrowheads="1"/>
          </p:cNvSpPr>
          <p:nvPr>
            <p:ph idx="1"/>
          </p:nvPr>
        </p:nvSpPr>
        <p:spPr>
          <a:xfrm>
            <a:off x="1774826" y="2017714"/>
            <a:ext cx="8704263" cy="4435475"/>
          </a:xfrm>
        </p:spPr>
        <p:txBody>
          <a:bodyPr/>
          <a:lstStyle/>
          <a:p>
            <a:r>
              <a:rPr lang="zh-CN" altLang="en-US" sz="2400" b="0" dirty="0">
                <a:latin typeface="楷体" panose="02010609060101010101" pitchFamily="49" charset="-122"/>
                <a:ea typeface="楷体" panose="02010609060101010101" pitchFamily="49" charset="-122"/>
              </a:rPr>
              <a:t>嵌入式系统安全 </a:t>
            </a:r>
            <a:r>
              <a:rPr lang="en-US" altLang="zh-CN" sz="2400" b="0" dirty="0">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可靠</a:t>
            </a:r>
            <a:r>
              <a:rPr lang="zh-CN" altLang="en-US" sz="2400" b="0" dirty="0">
                <a:latin typeface="楷体" panose="02010609060101010101" pitchFamily="49" charset="-122"/>
                <a:ea typeface="楷体" panose="02010609060101010101" pitchFamily="49" charset="-122"/>
              </a:rPr>
              <a:t> </a:t>
            </a:r>
            <a:r>
              <a:rPr lang="en-US" altLang="zh-CN" sz="2400" b="0" dirty="0">
                <a:latin typeface="楷体" panose="02010609060101010101" pitchFamily="49" charset="-122"/>
                <a:ea typeface="楷体" panose="02010609060101010101" pitchFamily="49" charset="-122"/>
              </a:rPr>
              <a:t>+ </a:t>
            </a:r>
            <a:r>
              <a:rPr lang="zh-CN" altLang="en-US" sz="2400" dirty="0">
                <a:solidFill>
                  <a:srgbClr val="FF0000"/>
                </a:solidFill>
                <a:latin typeface="楷体" panose="02010609060101010101" pitchFamily="49" charset="-122"/>
                <a:ea typeface="楷体" panose="02010609060101010101" pitchFamily="49" charset="-122"/>
              </a:rPr>
              <a:t>安全</a:t>
            </a:r>
            <a:endParaRPr lang="en-US" altLang="zh-CN" sz="2400" dirty="0">
              <a:solidFill>
                <a:srgbClr val="FF0000"/>
              </a:solidFill>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嵌入式系统</a:t>
            </a:r>
            <a:r>
              <a:rPr lang="zh-CN" altLang="en-US" sz="2400" dirty="0">
                <a:solidFill>
                  <a:srgbClr val="FF0000"/>
                </a:solidFill>
                <a:latin typeface="楷体" panose="02010609060101010101" pitchFamily="49" charset="-122"/>
                <a:ea typeface="楷体" panose="02010609060101010101" pitchFamily="49" charset="-122"/>
              </a:rPr>
              <a:t>定义</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IEEE</a:t>
            </a:r>
            <a:r>
              <a:rPr lang="zh-CN" altLang="en-US" sz="2400" b="0" dirty="0">
                <a:latin typeface="楷体" panose="02010609060101010101" pitchFamily="49" charset="-122"/>
                <a:ea typeface="楷体" panose="02010609060101010101" pitchFamily="49" charset="-122"/>
              </a:rPr>
              <a:t>的定义：</a:t>
            </a:r>
            <a:r>
              <a:rPr lang="zh-CN" altLang="en-US" sz="2400" b="0" dirty="0">
                <a:solidFill>
                  <a:srgbClr val="FF0000"/>
                </a:solidFill>
                <a:latin typeface="楷体" panose="02010609060101010101" pitchFamily="49" charset="-122"/>
                <a:ea typeface="楷体" panose="02010609060101010101" pitchFamily="49" charset="-122"/>
              </a:rPr>
              <a:t>嵌入式系统是用于控制、监视或辅助操作机器和设备的装置。</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zh-CN" altLang="en-US" sz="2400" b="0" dirty="0">
                <a:latin typeface="楷体" panose="02010609060101010101" pitchFamily="49" charset="-122"/>
                <a:ea typeface="楷体" panose="02010609060101010101" pitchFamily="49" charset="-122"/>
              </a:rPr>
              <a:t>  一般认为</a:t>
            </a:r>
            <a:r>
              <a:rPr lang="zh-CN" altLang="en-US" sz="2400" b="0" dirty="0">
                <a:solidFill>
                  <a:srgbClr val="FF0000"/>
                </a:solidFill>
                <a:latin typeface="楷体" panose="02010609060101010101" pitchFamily="49" charset="-122"/>
                <a:ea typeface="楷体" panose="02010609060101010101" pitchFamily="49" charset="-122"/>
              </a:rPr>
              <a:t>嵌入式系统是以应用为中心，以计算机技术为基础，并且软</a:t>
            </a:r>
            <a:r>
              <a:rPr lang="en-US" altLang="zh-CN" sz="2400" b="0" dirty="0">
                <a:solidFill>
                  <a:srgbClr val="FF0000"/>
                </a:solidFill>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硬件可裁剪，可满足应用系统对功能、可靠性、成本、体积和功耗有严格要求的专用计算机系统。</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简单地讲：</a:t>
            </a:r>
            <a:r>
              <a:rPr lang="zh-CN" altLang="en-US" sz="2400" b="0" dirty="0">
                <a:solidFill>
                  <a:srgbClr val="FF0000"/>
                </a:solidFill>
                <a:latin typeface="楷体" panose="02010609060101010101" pitchFamily="49" charset="-122"/>
                <a:ea typeface="楷体" panose="02010609060101010101" pitchFamily="49" charset="-122"/>
              </a:rPr>
              <a:t>嵌入式系统就是嵌入到对象体系中、用于执行特定功能的专用计算机系统。</a:t>
            </a: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endParaRPr lang="en-US" altLang="zh-CN" sz="2400" b="0" dirty="0">
              <a:solidFill>
                <a:srgbClr val="FF0000"/>
              </a:solidFill>
              <a:latin typeface="楷体" panose="02010609060101010101" pitchFamily="49" charset="-122"/>
              <a:ea typeface="楷体" panose="02010609060101010101" pitchFamily="49" charset="-122"/>
            </a:endParaRPr>
          </a:p>
          <a:p>
            <a:pPr>
              <a:buFont typeface="Wingdings" panose="05000000000000000000" pitchFamily="2" charset="2"/>
              <a:buNone/>
            </a:pPr>
            <a:endParaRPr lang="zh-CN" altLang="en-US" sz="2400" b="0" dirty="0">
              <a:solidFill>
                <a:srgbClr val="FF0000"/>
              </a:solidFill>
              <a:latin typeface="楷体" panose="02010609060101010101" pitchFamily="49" charset="-122"/>
              <a:ea typeface="楷体" panose="02010609060101010101" pitchFamily="49" charset="-122"/>
            </a:endParaRPr>
          </a:p>
        </p:txBody>
      </p:sp>
      <p:sp>
        <p:nvSpPr>
          <p:cNvPr id="7172" name="灯片编号占位符 3">
            <a:extLst>
              <a:ext uri="{FF2B5EF4-FFF2-40B4-BE49-F238E27FC236}">
                <a16:creationId xmlns:a16="http://schemas.microsoft.com/office/drawing/2014/main" id="{1EA96535-5E8B-48C4-A11D-65CB60C5CC8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F3D3BAF0-1E74-433B-B3D5-9CB3494E5AD2}"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87612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262E0A5B-A67C-43DC-9C46-3D63E03ED114}"/>
              </a:ext>
            </a:extLst>
          </p:cNvPr>
          <p:cNvSpPr>
            <a:spLocks noGrp="1" noChangeArrowheads="1"/>
          </p:cNvSpPr>
          <p:nvPr>
            <p:ph type="title"/>
          </p:nvPr>
        </p:nvSpPr>
        <p:spPr/>
        <p:txBody>
          <a:bodyPr/>
          <a:lstStyle/>
          <a:p>
            <a:r>
              <a:rPr lang="zh-CN" altLang="zh-CN" sz="4000" dirty="0">
                <a:solidFill>
                  <a:schemeClr val="tx1"/>
                </a:solidFill>
                <a:ea typeface="楷体" panose="02010609060101010101" pitchFamily="49" charset="-122"/>
              </a:rPr>
              <a:t>旁路攻击 </a:t>
            </a:r>
            <a:r>
              <a:rPr lang="zh-CN" altLang="zh-CN" sz="4000" dirty="0">
                <a:solidFill>
                  <a:schemeClr val="tx1"/>
                </a:solidFill>
                <a:latin typeface="楷体" panose="02010609060101010101" pitchFamily="49" charset="-122"/>
                <a:ea typeface="楷体" panose="02010609060101010101" pitchFamily="49" charset="-122"/>
              </a:rPr>
              <a:t>SCA及防御</a:t>
            </a:r>
            <a:endParaRPr lang="zh-CN" altLang="en-US" sz="4000" dirty="0">
              <a:solidFill>
                <a:schemeClr val="tx1"/>
              </a:solidFill>
            </a:endParaRPr>
          </a:p>
        </p:txBody>
      </p:sp>
      <p:sp>
        <p:nvSpPr>
          <p:cNvPr id="34819" name="内容占位符 2">
            <a:extLst>
              <a:ext uri="{FF2B5EF4-FFF2-40B4-BE49-F238E27FC236}">
                <a16:creationId xmlns:a16="http://schemas.microsoft.com/office/drawing/2014/main" id="{61FE613A-4C44-4E0A-B207-89E6DECA8613}"/>
              </a:ext>
            </a:extLst>
          </p:cNvPr>
          <p:cNvSpPr>
            <a:spLocks noGrp="1" noChangeArrowheads="1"/>
          </p:cNvSpPr>
          <p:nvPr>
            <p:ph idx="1"/>
          </p:nvPr>
        </p:nvSpPr>
        <p:spPr>
          <a:xfrm>
            <a:off x="1703388" y="2017713"/>
            <a:ext cx="8775700" cy="4114800"/>
          </a:xfrm>
        </p:spPr>
        <p:txBody>
          <a:bodyPr/>
          <a:lstStyle/>
          <a:p>
            <a:pPr eaLnBrk="1" hangingPunct="1"/>
            <a:r>
              <a:rPr lang="zh-CN" altLang="zh-CN" sz="2400" b="0" dirty="0">
                <a:solidFill>
                  <a:srgbClr val="FF0000"/>
                </a:solidFill>
                <a:latin typeface="楷体" panose="02010609060101010101" pitchFamily="49" charset="-122"/>
                <a:ea typeface="楷体" panose="02010609060101010101" pitchFamily="49" charset="-122"/>
              </a:rPr>
              <a:t>密码攻击</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数学攻击、实体攻击、实现攻击</a:t>
            </a:r>
            <a:r>
              <a:rPr lang="en-US" altLang="zh-CN" sz="2400" b="0" dirty="0">
                <a:latin typeface="楷体" panose="02010609060101010101" pitchFamily="49" charset="-122"/>
                <a:ea typeface="楷体" panose="02010609060101010101" pitchFamily="49" charset="-122"/>
              </a:rPr>
              <a:t>(</a:t>
            </a:r>
            <a:r>
              <a:rPr lang="zh-CN" altLang="zh-CN" sz="2400" b="0" dirty="0">
                <a:solidFill>
                  <a:srgbClr val="FF0000"/>
                </a:solidFill>
                <a:latin typeface="楷体" panose="02010609060101010101" pitchFamily="49" charset="-122"/>
                <a:ea typeface="楷体" panose="02010609060101010101" pitchFamily="49" charset="-122"/>
              </a:rPr>
              <a:t>主动式</a:t>
            </a:r>
            <a:r>
              <a:rPr lang="zh-CN" altLang="en-US" sz="2400" b="0" dirty="0">
                <a:solidFill>
                  <a:srgbClr val="FF0000"/>
                </a:solidFill>
                <a:latin typeface="楷体" panose="02010609060101010101" pitchFamily="49" charset="-122"/>
                <a:ea typeface="楷体" panose="02010609060101010101" pitchFamily="49" charset="-122"/>
              </a:rPr>
              <a:t>、</a:t>
            </a:r>
            <a:r>
              <a:rPr lang="zh-CN" altLang="zh-CN" sz="2400" b="0" dirty="0">
                <a:solidFill>
                  <a:srgbClr val="FF0000"/>
                </a:solidFill>
                <a:latin typeface="楷体" panose="02010609060101010101" pitchFamily="49" charset="-122"/>
                <a:ea typeface="楷体" panose="02010609060101010101" pitchFamily="49" charset="-122"/>
              </a:rPr>
              <a:t>被动式</a:t>
            </a:r>
            <a:r>
              <a:rPr lang="en-US" altLang="zh-CN" sz="2400" b="0" dirty="0">
                <a:solidFill>
                  <a:srgbClr val="FF0000"/>
                </a:solidFill>
                <a:latin typeface="楷体" panose="02010609060101010101" pitchFamily="49" charset="-122"/>
                <a:ea typeface="楷体" panose="02010609060101010101" pitchFamily="49" charset="-122"/>
              </a:rPr>
              <a:t>(</a:t>
            </a:r>
            <a:r>
              <a:rPr lang="zh-CN" altLang="zh-CN" sz="2400" b="0" dirty="0">
                <a:solidFill>
                  <a:srgbClr val="FF0000"/>
                </a:solidFill>
                <a:latin typeface="楷体" panose="02010609060101010101" pitchFamily="49" charset="-122"/>
                <a:ea typeface="楷体" panose="02010609060101010101" pitchFamily="49" charset="-122"/>
              </a:rPr>
              <a:t>旁路攻击</a:t>
            </a:r>
            <a:r>
              <a:rPr lang="en-US" altLang="zh-CN" sz="2400" b="0" dirty="0">
                <a:solidFill>
                  <a:srgbClr val="FF0000"/>
                </a:solidFill>
                <a:latin typeface="楷体" panose="02010609060101010101" pitchFamily="49" charset="-122"/>
                <a:ea typeface="楷体" panose="02010609060101010101" pitchFamily="49" charset="-122"/>
              </a:rPr>
              <a:t>)))</a:t>
            </a:r>
          </a:p>
          <a:p>
            <a:pPr eaLnBrk="1" hangingPunct="1"/>
            <a:r>
              <a:rPr lang="zh-CN" altLang="zh-CN" sz="2400" b="0" dirty="0">
                <a:solidFill>
                  <a:srgbClr val="FF0000"/>
                </a:solidFill>
                <a:latin typeface="楷体" panose="02010609060101010101" pitchFamily="49" charset="-122"/>
                <a:ea typeface="楷体" panose="02010609060101010101" pitchFamily="49" charset="-122"/>
              </a:rPr>
              <a:t>主动攻击</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逃避检查</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减少密码运算轮</a:t>
            </a:r>
            <a:r>
              <a:rPr lang="zh-CN" altLang="en-US" sz="2400" b="0" dirty="0">
                <a:latin typeface="楷体" panose="02010609060101010101" pitchFamily="49" charset="-122"/>
                <a:ea typeface="楷体" panose="02010609060101010101" pitchFamily="49" charset="-122"/>
              </a:rPr>
              <a:t>数、</a:t>
            </a:r>
            <a:r>
              <a:rPr lang="zh-CN" altLang="zh-CN" sz="2400" b="0" dirty="0">
                <a:latin typeface="楷体" panose="02010609060101010101" pitchFamily="49" charset="-122"/>
                <a:ea typeface="楷体" panose="02010609060101010101" pitchFamily="49" charset="-122"/>
              </a:rPr>
              <a:t>非法指令</a:t>
            </a:r>
            <a:r>
              <a:rPr lang="zh-CN" altLang="en-US"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破坏</a:t>
            </a:r>
            <a:r>
              <a:rPr lang="zh-CN" altLang="zh-CN" sz="2400" b="0" dirty="0">
                <a:latin typeface="楷体" panose="02010609060101010101" pitchFamily="49" charset="-122"/>
                <a:ea typeface="楷体" panose="02010609060101010101" pitchFamily="49" charset="-122"/>
              </a:rPr>
              <a:t>RNG</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降</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升</a:t>
            </a:r>
            <a:r>
              <a:rPr lang="zh-CN" altLang="zh-CN" sz="2400" b="0" dirty="0">
                <a:latin typeface="楷体" panose="02010609060101010101" pitchFamily="49" charset="-122"/>
                <a:ea typeface="楷体" panose="02010609060101010101" pitchFamily="49" charset="-122"/>
              </a:rPr>
              <a:t>时钟</a:t>
            </a:r>
            <a:r>
              <a:rPr lang="zh-CN" altLang="en-US" sz="2400" b="0" dirty="0">
                <a:latin typeface="楷体" panose="02010609060101010101" pitchFamily="49" charset="-122"/>
                <a:ea typeface="楷体" panose="02010609060101010101" pitchFamily="49" charset="-122"/>
              </a:rPr>
              <a:t>、异常</a:t>
            </a:r>
            <a:r>
              <a:rPr lang="zh-CN" altLang="zh-CN" sz="2400" b="0" dirty="0">
                <a:latin typeface="楷体" panose="02010609060101010101" pitchFamily="49" charset="-122"/>
                <a:ea typeface="楷体" panose="02010609060101010101" pitchFamily="49" charset="-122"/>
              </a:rPr>
              <a:t>电压</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时钟</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复位、光</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射线</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温度</a:t>
            </a:r>
            <a:r>
              <a:rPr lang="en-US" altLang="zh-CN" sz="2400" b="0" dirty="0">
                <a:latin typeface="楷体" panose="02010609060101010101" pitchFamily="49" charset="-122"/>
                <a:ea typeface="楷体" panose="02010609060101010101" pitchFamily="49" charset="-122"/>
              </a:rPr>
              <a:t>)</a:t>
            </a:r>
          </a:p>
          <a:p>
            <a:pPr eaLnBrk="1" hangingPunct="1"/>
            <a:r>
              <a:rPr lang="zh-CN" altLang="zh-CN" sz="2400" b="0" dirty="0">
                <a:solidFill>
                  <a:srgbClr val="FF0000"/>
                </a:solidFill>
                <a:latin typeface="楷体" panose="02010609060101010101" pitchFamily="49" charset="-122"/>
                <a:ea typeface="楷体" panose="02010609060101010101" pitchFamily="49" charset="-122"/>
              </a:rPr>
              <a:t>被动式攻击</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提取泄漏物理量</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温度</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声波</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能量</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时间</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电磁</a:t>
            </a:r>
            <a:r>
              <a:rPr lang="zh-CN" altLang="en-US" sz="2400" b="0" dirty="0">
                <a:latin typeface="楷体" panose="02010609060101010101" pitchFamily="49" charset="-122"/>
                <a:ea typeface="楷体" panose="02010609060101010101" pitchFamily="49" charset="-122"/>
              </a:rPr>
              <a:t>波</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光</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分析出密钥</a:t>
            </a:r>
            <a:r>
              <a:rPr lang="en-US" altLang="zh-CN" sz="2400" b="0" dirty="0">
                <a:latin typeface="楷体" panose="02010609060101010101" pitchFamily="49" charset="-122"/>
                <a:ea typeface="楷体" panose="02010609060101010101" pitchFamily="49" charset="-122"/>
              </a:rPr>
              <a:t>)</a:t>
            </a:r>
          </a:p>
          <a:p>
            <a:endParaRPr lang="zh-CN" altLang="en-US" dirty="0"/>
          </a:p>
        </p:txBody>
      </p:sp>
      <p:sp>
        <p:nvSpPr>
          <p:cNvPr id="34820" name="灯片编号占位符 3">
            <a:extLst>
              <a:ext uri="{FF2B5EF4-FFF2-40B4-BE49-F238E27FC236}">
                <a16:creationId xmlns:a16="http://schemas.microsoft.com/office/drawing/2014/main" id="{839ACCD2-81C9-474A-A14E-C85BE486236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F389F628-CE1B-4CE1-A5FA-B68F1B8C7996}"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30</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2976177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代码的临界段</a:t>
            </a:r>
          </a:p>
        </p:txBody>
      </p:sp>
      <p:sp>
        <p:nvSpPr>
          <p:cNvPr id="3" name="文本占位符 2"/>
          <p:cNvSpPr>
            <a:spLocks noGrp="1"/>
          </p:cNvSpPr>
          <p:nvPr>
            <p:ph type="body" idx="1"/>
          </p:nvPr>
        </p:nvSpPr>
        <p:spPr/>
        <p:txBody>
          <a:bodyPr/>
          <a:lstStyle/>
          <a:p>
            <a:r>
              <a:rPr lang="zh-CN" altLang="en-US" dirty="0">
                <a:solidFill>
                  <a:srgbClr val="FF0000"/>
                </a:solidFill>
                <a:latin typeface="+mn-ea"/>
                <a:ea typeface="+mn-ea"/>
              </a:rPr>
              <a:t>代码的临界段也称为临界区，指处理时不可分割的代码。</a:t>
            </a:r>
            <a:r>
              <a:rPr lang="zh-CN" altLang="en-US" dirty="0">
                <a:solidFill>
                  <a:schemeClr val="tx1"/>
                </a:solidFill>
                <a:latin typeface="+mn-ea"/>
                <a:ea typeface="+mn-ea"/>
              </a:rPr>
              <a:t>一旦这部分代码开始执行，则不允许任何中断打入。为确保临界段代码的执行，在</a:t>
            </a:r>
            <a:r>
              <a:rPr lang="zh-CN" altLang="en-US" dirty="0">
                <a:solidFill>
                  <a:srgbClr val="FF0000"/>
                </a:solidFill>
                <a:latin typeface="+mn-ea"/>
                <a:ea typeface="+mn-ea"/>
              </a:rPr>
              <a:t>进入临界段之前要关中断</a:t>
            </a:r>
            <a:r>
              <a:rPr lang="zh-CN" altLang="en-US" dirty="0">
                <a:solidFill>
                  <a:schemeClr val="tx1"/>
                </a:solidFill>
                <a:latin typeface="+mn-ea"/>
                <a:ea typeface="+mn-ea"/>
              </a:rPr>
              <a:t>，而临界段代码执行完以后要立即开中断。</a:t>
            </a:r>
            <a:endParaRPr lang="en-US" altLang="zh-CN" dirty="0">
              <a:solidFill>
                <a:schemeClr val="tx1"/>
              </a:solidFill>
              <a:latin typeface="+mn-ea"/>
              <a:ea typeface="+mn-ea"/>
            </a:endParaRPr>
          </a:p>
          <a:p>
            <a:r>
              <a:rPr lang="zh-CN" altLang="en-US" dirty="0">
                <a:solidFill>
                  <a:srgbClr val="FF0000"/>
                </a:solidFill>
                <a:latin typeface="+mn-ea"/>
                <a:ea typeface="+mn-ea"/>
              </a:rPr>
              <a:t>数据撕裂</a:t>
            </a:r>
            <a:r>
              <a:rPr lang="zh-CN" altLang="en-US" dirty="0">
                <a:solidFill>
                  <a:schemeClr val="tx1"/>
                </a:solidFill>
                <a:latin typeface="+mn-ea"/>
                <a:ea typeface="+mn-ea"/>
              </a:rPr>
              <a:t>（</a:t>
            </a:r>
            <a:r>
              <a:rPr lang="zh-CN" altLang="en-US" sz="2174" dirty="0">
                <a:solidFill>
                  <a:schemeClr val="tx1"/>
                </a:solidFill>
                <a:latin typeface="+mn-ea"/>
                <a:ea typeface="+mn-ea"/>
              </a:rPr>
              <a:t>例如大于</a:t>
            </a:r>
            <a:r>
              <a:rPr lang="en-US" altLang="zh-CN" sz="2174" dirty="0">
                <a:solidFill>
                  <a:schemeClr val="tx1"/>
                </a:solidFill>
                <a:latin typeface="+mn-ea"/>
                <a:ea typeface="+mn-ea"/>
              </a:rPr>
              <a:t>CPU</a:t>
            </a:r>
            <a:r>
              <a:rPr lang="zh-CN" altLang="en-US" sz="2174" dirty="0">
                <a:solidFill>
                  <a:schemeClr val="tx1"/>
                </a:solidFill>
                <a:latin typeface="+mn-ea"/>
                <a:ea typeface="+mn-ea"/>
              </a:rPr>
              <a:t>位宽的数据、大于</a:t>
            </a:r>
            <a:r>
              <a:rPr lang="en-US" altLang="zh-CN" sz="2174" dirty="0">
                <a:solidFill>
                  <a:schemeClr val="tx1"/>
                </a:solidFill>
                <a:latin typeface="+mn-ea"/>
                <a:ea typeface="+mn-ea"/>
              </a:rPr>
              <a:t>CPU</a:t>
            </a:r>
            <a:r>
              <a:rPr lang="zh-CN" altLang="en-US" sz="2174" dirty="0">
                <a:solidFill>
                  <a:schemeClr val="tx1"/>
                </a:solidFill>
                <a:latin typeface="+mn-ea"/>
                <a:ea typeface="+mn-ea"/>
              </a:rPr>
              <a:t>位宽的定时器访问）</a:t>
            </a:r>
            <a:endParaRPr lang="en-US" altLang="zh-CN" sz="2174" dirty="0">
              <a:solidFill>
                <a:schemeClr val="tx1"/>
              </a:solidFill>
              <a:latin typeface="+mn-ea"/>
              <a:ea typeface="+mn-ea"/>
            </a:endParaRPr>
          </a:p>
          <a:p>
            <a:r>
              <a:rPr lang="zh-CN" altLang="en-US" dirty="0">
                <a:solidFill>
                  <a:srgbClr val="FF0000"/>
                </a:solidFill>
                <a:latin typeface="+mn-ea"/>
                <a:ea typeface="+mn-ea"/>
              </a:rPr>
              <a:t>临界段代码影响中断响应时间</a:t>
            </a:r>
            <a:r>
              <a:rPr lang="zh-CN" altLang="en-US" sz="2174" dirty="0">
                <a:solidFill>
                  <a:schemeClr val="tx1"/>
                </a:solidFill>
                <a:latin typeface="+mn-ea"/>
                <a:ea typeface="+mn-ea"/>
              </a:rPr>
              <a:t>（因为要关中断）</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300</a:t>
            </a:fld>
            <a:endParaRPr lang="zh-CN" altLang="en-US" dirty="0">
              <a:solidFill>
                <a:prstClr val="white"/>
              </a:solidFill>
              <a:cs typeface="Garamond"/>
            </a:endParaRPr>
          </a:p>
        </p:txBody>
      </p:sp>
    </p:spTree>
    <p:extLst>
      <p:ext uri="{BB962C8B-B14F-4D97-AF65-F5344CB8AC3E}">
        <p14:creationId xmlns:p14="http://schemas.microsoft.com/office/powerpoint/2010/main" val="100959267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资源</a:t>
            </a:r>
          </a:p>
        </p:txBody>
      </p:sp>
      <p:sp>
        <p:nvSpPr>
          <p:cNvPr id="3" name="文本占位符 2"/>
          <p:cNvSpPr>
            <a:spLocks noGrp="1"/>
          </p:cNvSpPr>
          <p:nvPr>
            <p:ph type="body" idx="1"/>
          </p:nvPr>
        </p:nvSpPr>
        <p:spPr/>
        <p:txBody>
          <a:bodyPr/>
          <a:lstStyle/>
          <a:p>
            <a:r>
              <a:rPr lang="zh-CN" altLang="en-US" sz="2537" dirty="0">
                <a:solidFill>
                  <a:srgbClr val="FF0000"/>
                </a:solidFill>
                <a:latin typeface="+mn-ea"/>
                <a:ea typeface="+mn-ea"/>
              </a:rPr>
              <a:t>任何为任务所占用的实体都可称为资源</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en-US" sz="2537" dirty="0">
                <a:solidFill>
                  <a:srgbClr val="FF0000"/>
                </a:solidFill>
                <a:latin typeface="+mn-ea"/>
                <a:ea typeface="+mn-ea"/>
              </a:rPr>
              <a:t>资源</a:t>
            </a:r>
            <a:r>
              <a:rPr lang="zh-CN" altLang="en-US" sz="2537" dirty="0">
                <a:solidFill>
                  <a:schemeClr val="tx1"/>
                </a:solidFill>
                <a:latin typeface="+mn-ea"/>
                <a:ea typeface="+mn-ea"/>
              </a:rPr>
              <a:t>可以是</a:t>
            </a:r>
            <a:r>
              <a:rPr lang="zh-CN" altLang="en-US" sz="2537" dirty="0">
                <a:solidFill>
                  <a:srgbClr val="FF0000"/>
                </a:solidFill>
                <a:latin typeface="+mn-ea"/>
                <a:ea typeface="+mn-ea"/>
              </a:rPr>
              <a:t>硬件</a:t>
            </a:r>
            <a:r>
              <a:rPr lang="zh-CN" altLang="en-US" sz="2537" dirty="0">
                <a:solidFill>
                  <a:schemeClr val="tx1"/>
                </a:solidFill>
                <a:latin typeface="+mn-ea"/>
                <a:ea typeface="+mn-ea"/>
              </a:rPr>
              <a:t>设备，也可以是</a:t>
            </a:r>
            <a:r>
              <a:rPr lang="zh-CN" altLang="en-US" sz="2537" dirty="0">
                <a:solidFill>
                  <a:srgbClr val="FF0000"/>
                </a:solidFill>
                <a:latin typeface="+mn-ea"/>
                <a:ea typeface="+mn-ea"/>
              </a:rPr>
              <a:t>软件</a:t>
            </a:r>
            <a:r>
              <a:rPr lang="zh-CN" altLang="en-US" sz="2537" dirty="0">
                <a:solidFill>
                  <a:schemeClr val="tx1"/>
                </a:solidFill>
                <a:latin typeface="+mn-ea"/>
                <a:ea typeface="+mn-ea"/>
              </a:rPr>
              <a:t>、</a:t>
            </a:r>
            <a:r>
              <a:rPr lang="zh-CN" altLang="en-US" sz="2537" dirty="0">
                <a:solidFill>
                  <a:srgbClr val="FF0000"/>
                </a:solidFill>
                <a:latin typeface="+mn-ea"/>
                <a:ea typeface="+mn-ea"/>
              </a:rPr>
              <a:t>存储空间</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en-US" sz="2537" dirty="0">
                <a:solidFill>
                  <a:schemeClr val="tx1"/>
                </a:solidFill>
                <a:latin typeface="+mn-ea"/>
                <a:ea typeface="+mn-ea"/>
              </a:rPr>
              <a:t>例如打印机、键盘、显示器、函数、变量、结构体或数组等都可以是资源。</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301</a:t>
            </a:fld>
            <a:endParaRPr lang="zh-CN" altLang="en-US" dirty="0">
              <a:solidFill>
                <a:prstClr val="white"/>
              </a:solidFill>
              <a:cs typeface="Garamond"/>
            </a:endParaRPr>
          </a:p>
        </p:txBody>
      </p:sp>
    </p:spTree>
    <p:extLst>
      <p:ext uri="{BB962C8B-B14F-4D97-AF65-F5344CB8AC3E}">
        <p14:creationId xmlns:p14="http://schemas.microsoft.com/office/powerpoint/2010/main" val="124131652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共享资源</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可以</a:t>
            </a:r>
            <a:r>
              <a:rPr lang="zh-CN" altLang="en-US" sz="2537" dirty="0">
                <a:solidFill>
                  <a:srgbClr val="FF0000"/>
                </a:solidFill>
                <a:latin typeface="+mn-ea"/>
                <a:ea typeface="+mn-ea"/>
              </a:rPr>
              <a:t>被一个以上任务使用的资源叫做共享资源</a:t>
            </a:r>
            <a:r>
              <a:rPr lang="zh-CN" altLang="en-US" sz="2537" dirty="0">
                <a:solidFill>
                  <a:schemeClr val="tx1"/>
                </a:solidFill>
                <a:latin typeface="+mn-ea"/>
                <a:ea typeface="+mn-ea"/>
              </a:rPr>
              <a:t>。为了防止数据被破坏，每个任务在与共享资源打交道时，必须独占该资源。这叫做</a:t>
            </a:r>
            <a:r>
              <a:rPr lang="zh-CN" altLang="en-US" sz="2537" dirty="0">
                <a:solidFill>
                  <a:srgbClr val="FF0000"/>
                </a:solidFill>
                <a:latin typeface="+mn-ea"/>
                <a:ea typeface="+mn-ea"/>
              </a:rPr>
              <a:t>互斥</a:t>
            </a:r>
            <a:r>
              <a:rPr lang="zh-CN" altLang="en-US" sz="2537" dirty="0">
                <a:solidFill>
                  <a:schemeClr val="tx1"/>
                </a:solidFill>
                <a:latin typeface="+mn-ea"/>
                <a:ea typeface="+mn-ea"/>
              </a:rPr>
              <a:t>（</a:t>
            </a:r>
            <a:r>
              <a:rPr lang="en-US" altLang="zh-CN" sz="2537" i="1" dirty="0">
                <a:solidFill>
                  <a:schemeClr val="tx1"/>
                </a:solidFill>
                <a:latin typeface="+mn-ea"/>
                <a:ea typeface="+mn-ea"/>
              </a:rPr>
              <a:t>mutual exclusion</a:t>
            </a:r>
            <a:r>
              <a:rPr lang="zh-CN" altLang="en-US" sz="2537" i="1" dirty="0">
                <a:solidFill>
                  <a:schemeClr val="tx1"/>
                </a:solidFill>
                <a:latin typeface="+mn-ea"/>
                <a:ea typeface="+mn-ea"/>
              </a:rPr>
              <a:t>）。</a:t>
            </a:r>
            <a:endParaRPr lang="en-US" altLang="zh-CN" sz="2537" i="1" dirty="0">
              <a:solidFill>
                <a:schemeClr val="tx1"/>
              </a:solidFill>
              <a:latin typeface="+mn-ea"/>
              <a:ea typeface="+mn-ea"/>
            </a:endParaRPr>
          </a:p>
          <a:p>
            <a:endParaRPr lang="en-US" altLang="zh-CN" sz="2537" i="1" dirty="0">
              <a:latin typeface="+mn-ea"/>
              <a:ea typeface="+mn-ea"/>
            </a:endParaRPr>
          </a:p>
          <a:p>
            <a:pPr>
              <a:buNone/>
            </a:pPr>
            <a:endParaRPr lang="zh-CN" altLang="en-US" sz="2537" dirty="0">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302</a:t>
            </a:fld>
            <a:endParaRPr lang="zh-CN" altLang="en-US" dirty="0">
              <a:solidFill>
                <a:prstClr val="white"/>
              </a:solidFill>
              <a:cs typeface="Garamond"/>
            </a:endParaRPr>
          </a:p>
        </p:txBody>
      </p:sp>
    </p:spTree>
    <p:extLst>
      <p:ext uri="{BB962C8B-B14F-4D97-AF65-F5344CB8AC3E}">
        <p14:creationId xmlns:p14="http://schemas.microsoft.com/office/powerpoint/2010/main" val="413386041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多任务</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多任务运行的实现实际上是靠</a:t>
            </a:r>
            <a:r>
              <a:rPr lang="en-US" altLang="zh-CN" sz="2537" dirty="0">
                <a:solidFill>
                  <a:schemeClr val="tx1"/>
                </a:solidFill>
                <a:latin typeface="+mn-ea"/>
                <a:ea typeface="+mn-ea"/>
              </a:rPr>
              <a:t>CPU(</a:t>
            </a:r>
            <a:r>
              <a:rPr lang="zh-CN" altLang="en-US" sz="2537" dirty="0">
                <a:solidFill>
                  <a:schemeClr val="tx1"/>
                </a:solidFill>
                <a:latin typeface="+mn-ea"/>
                <a:ea typeface="+mn-ea"/>
              </a:rPr>
              <a:t>中央处理单元</a:t>
            </a:r>
            <a:r>
              <a:rPr lang="en-US" altLang="zh-CN" sz="2537" dirty="0">
                <a:solidFill>
                  <a:schemeClr val="tx1"/>
                </a:solidFill>
                <a:latin typeface="+mn-ea"/>
                <a:ea typeface="+mn-ea"/>
              </a:rPr>
              <a:t>)</a:t>
            </a:r>
            <a:r>
              <a:rPr lang="zh-CN" altLang="en-US" sz="2537" dirty="0">
                <a:solidFill>
                  <a:schemeClr val="tx1"/>
                </a:solidFill>
                <a:latin typeface="+mn-ea"/>
                <a:ea typeface="+mn-ea"/>
              </a:rPr>
              <a:t>在许多任务之间转换、调度。</a:t>
            </a:r>
            <a:r>
              <a:rPr lang="en-US" altLang="zh-CN" sz="2537" dirty="0">
                <a:solidFill>
                  <a:schemeClr val="tx1"/>
                </a:solidFill>
                <a:latin typeface="+mn-ea"/>
                <a:ea typeface="+mn-ea"/>
              </a:rPr>
              <a:t>CPU</a:t>
            </a:r>
            <a:r>
              <a:rPr lang="zh-CN" altLang="en-US" sz="2537" dirty="0">
                <a:solidFill>
                  <a:schemeClr val="tx1"/>
                </a:solidFill>
                <a:latin typeface="+mn-ea"/>
                <a:ea typeface="+mn-ea"/>
              </a:rPr>
              <a:t>只有一个，轮番服务于一系列任务中的某一个。多任务运行很像前后台系统，但后台任务有多个。多任务运行使</a:t>
            </a:r>
            <a:r>
              <a:rPr lang="en-US" altLang="zh-CN" sz="2537" dirty="0">
                <a:solidFill>
                  <a:schemeClr val="tx1"/>
                </a:solidFill>
                <a:latin typeface="+mn-ea"/>
                <a:ea typeface="+mn-ea"/>
              </a:rPr>
              <a:t>CPU</a:t>
            </a:r>
            <a:r>
              <a:rPr lang="zh-CN" altLang="en-US" sz="2537" dirty="0">
                <a:solidFill>
                  <a:schemeClr val="tx1"/>
                </a:solidFill>
                <a:latin typeface="+mn-ea"/>
                <a:ea typeface="+mn-ea"/>
              </a:rPr>
              <a:t>的利用率得到最大的发挥，并使应用程序模块化。</a:t>
            </a:r>
            <a:endParaRPr lang="en-US" altLang="zh-CN" sz="2537" dirty="0">
              <a:solidFill>
                <a:schemeClr val="tx1"/>
              </a:solidFill>
              <a:latin typeface="+mn-ea"/>
              <a:ea typeface="+mn-ea"/>
            </a:endParaRPr>
          </a:p>
          <a:p>
            <a:r>
              <a:rPr lang="zh-CN" altLang="en-US" sz="2537" dirty="0">
                <a:solidFill>
                  <a:schemeClr val="tx1"/>
                </a:solidFill>
                <a:latin typeface="+mn-ea"/>
                <a:ea typeface="+mn-ea"/>
              </a:rPr>
              <a:t>多任务化的最大特点是，开发人员可以将复杂的应用程序</a:t>
            </a:r>
            <a:r>
              <a:rPr lang="zh-CN" altLang="en-US" sz="2537" b="1" dirty="0">
                <a:solidFill>
                  <a:srgbClr val="FF0000"/>
                </a:solidFill>
                <a:latin typeface="+mn-ea"/>
                <a:ea typeface="+mn-ea"/>
              </a:rPr>
              <a:t>层次化</a:t>
            </a:r>
            <a:r>
              <a:rPr lang="zh-CN" altLang="en-US" sz="2537" dirty="0">
                <a:latin typeface="+mn-ea"/>
                <a:ea typeface="+mn-ea"/>
              </a:rPr>
              <a:t>。</a:t>
            </a:r>
            <a:endParaRPr lang="en-US" altLang="zh-CN" sz="2537" dirty="0">
              <a:latin typeface="+mn-ea"/>
              <a:ea typeface="+mn-ea"/>
            </a:endParaRPr>
          </a:p>
          <a:p>
            <a:r>
              <a:rPr lang="zh-CN" altLang="en-US" sz="2537" dirty="0">
                <a:solidFill>
                  <a:schemeClr val="tx1"/>
                </a:solidFill>
                <a:latin typeface="+mn-ea"/>
                <a:ea typeface="+mn-ea"/>
              </a:rPr>
              <a:t>使用多任务，应用程序将更</a:t>
            </a:r>
            <a:r>
              <a:rPr lang="zh-CN" altLang="en-US" sz="2537" dirty="0">
                <a:solidFill>
                  <a:srgbClr val="FF0000"/>
                </a:solidFill>
                <a:latin typeface="+mn-ea"/>
                <a:ea typeface="+mn-ea"/>
              </a:rPr>
              <a:t>容易设计与维护。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303</a:t>
            </a:fld>
            <a:endParaRPr lang="zh-CN" altLang="en-US" dirty="0">
              <a:solidFill>
                <a:prstClr val="white"/>
              </a:solidFill>
              <a:cs typeface="Garamond"/>
            </a:endParaRPr>
          </a:p>
        </p:txBody>
      </p:sp>
    </p:spTree>
    <p:extLst>
      <p:ext uri="{BB962C8B-B14F-4D97-AF65-F5344CB8AC3E}">
        <p14:creationId xmlns:p14="http://schemas.microsoft.com/office/powerpoint/2010/main" val="183422022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任务</a:t>
            </a:r>
          </a:p>
        </p:txBody>
      </p:sp>
      <p:sp>
        <p:nvSpPr>
          <p:cNvPr id="3" name="文本占位符 2"/>
          <p:cNvSpPr>
            <a:spLocks noGrp="1"/>
          </p:cNvSpPr>
          <p:nvPr>
            <p:ph type="body" idx="1"/>
          </p:nvPr>
        </p:nvSpPr>
        <p:spPr/>
        <p:txBody>
          <a:bodyPr/>
          <a:lstStyle/>
          <a:p>
            <a:r>
              <a:rPr lang="zh-CN" altLang="en-US" sz="2537" dirty="0">
                <a:latin typeface="+mn-ea"/>
                <a:ea typeface="+mn-ea"/>
              </a:rPr>
              <a:t> </a:t>
            </a:r>
            <a:r>
              <a:rPr lang="zh-CN" altLang="en-US" sz="2537" dirty="0">
                <a:solidFill>
                  <a:schemeClr val="tx1"/>
                </a:solidFill>
                <a:latin typeface="+mn-ea"/>
                <a:ea typeface="+mn-ea"/>
              </a:rPr>
              <a:t>任务，也称作一个</a:t>
            </a:r>
            <a:r>
              <a:rPr lang="zh-CN" altLang="en-US" sz="2537" dirty="0">
                <a:solidFill>
                  <a:srgbClr val="FF0000"/>
                </a:solidFill>
                <a:latin typeface="+mn-ea"/>
                <a:ea typeface="+mn-ea"/>
              </a:rPr>
              <a:t>线程</a:t>
            </a:r>
            <a:r>
              <a:rPr lang="zh-CN" altLang="en-US" sz="2537" dirty="0">
                <a:solidFill>
                  <a:schemeClr val="tx1"/>
                </a:solidFill>
                <a:latin typeface="+mn-ea"/>
                <a:ea typeface="+mn-ea"/>
              </a:rPr>
              <a:t>，是一个简单的程序，该程序可以认为</a:t>
            </a:r>
            <a:r>
              <a:rPr lang="en-US" altLang="zh-CN" sz="2537" dirty="0">
                <a:solidFill>
                  <a:schemeClr val="tx1"/>
                </a:solidFill>
                <a:latin typeface="+mn-ea"/>
                <a:ea typeface="+mn-ea"/>
              </a:rPr>
              <a:t>CPU</a:t>
            </a:r>
            <a:r>
              <a:rPr lang="zh-CN" altLang="en-US" sz="2537" dirty="0">
                <a:solidFill>
                  <a:schemeClr val="tx1"/>
                </a:solidFill>
                <a:latin typeface="+mn-ea"/>
                <a:ea typeface="+mn-ea"/>
              </a:rPr>
              <a:t>完全只属于自己。实时应用程序的设计过程，包括如何把问题分割成多个任务，每个任务都是整个应用的某一部分，每个任务被赋予一定的</a:t>
            </a:r>
            <a:r>
              <a:rPr lang="zh-CN" altLang="en-US" sz="2537" dirty="0">
                <a:solidFill>
                  <a:srgbClr val="FF0000"/>
                </a:solidFill>
                <a:latin typeface="+mn-ea"/>
                <a:ea typeface="+mn-ea"/>
              </a:rPr>
              <a:t>优先级</a:t>
            </a:r>
            <a:r>
              <a:rPr lang="zh-CN" altLang="en-US" sz="2537" dirty="0">
                <a:solidFill>
                  <a:schemeClr val="tx1"/>
                </a:solidFill>
                <a:latin typeface="+mn-ea"/>
                <a:ea typeface="+mn-ea"/>
              </a:rPr>
              <a:t>，有自己的</a:t>
            </a:r>
            <a:r>
              <a:rPr lang="en-US" altLang="zh-CN" sz="2537" dirty="0">
                <a:solidFill>
                  <a:schemeClr val="tx1"/>
                </a:solidFill>
                <a:latin typeface="+mn-ea"/>
                <a:ea typeface="+mn-ea"/>
              </a:rPr>
              <a:t>CPU</a:t>
            </a:r>
            <a:r>
              <a:rPr lang="zh-CN" altLang="en-US" sz="2537" dirty="0">
                <a:solidFill>
                  <a:schemeClr val="tx1"/>
                </a:solidFill>
                <a:latin typeface="+mn-ea"/>
                <a:ea typeface="+mn-ea"/>
              </a:rPr>
              <a:t>寄存器映射空间和栈空间。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304</a:t>
            </a:fld>
            <a:endParaRPr lang="zh-CN" altLang="en-US" dirty="0">
              <a:solidFill>
                <a:prstClr val="white"/>
              </a:solidFill>
              <a:cs typeface="Garamond"/>
            </a:endParaRPr>
          </a:p>
        </p:txBody>
      </p:sp>
      <p:pic>
        <p:nvPicPr>
          <p:cNvPr id="9218" name="Picture 2"/>
          <p:cNvPicPr>
            <a:picLocks noChangeAspect="1" noChangeArrowheads="1"/>
          </p:cNvPicPr>
          <p:nvPr/>
        </p:nvPicPr>
        <p:blipFill>
          <a:blip r:embed="rId2" cstate="print"/>
          <a:srcRect/>
          <a:stretch>
            <a:fillRect/>
          </a:stretch>
        </p:blipFill>
        <p:spPr bwMode="auto">
          <a:xfrm>
            <a:off x="3058229" y="2600517"/>
            <a:ext cx="3728175" cy="3785047"/>
          </a:xfrm>
          <a:prstGeom prst="rect">
            <a:avLst/>
          </a:prstGeom>
          <a:noFill/>
          <a:ln w="9525">
            <a:noFill/>
            <a:miter lim="800000"/>
            <a:headEnd/>
            <a:tailEnd/>
          </a:ln>
        </p:spPr>
      </p:pic>
    </p:spTree>
    <p:extLst>
      <p:ext uri="{BB962C8B-B14F-4D97-AF65-F5344CB8AC3E}">
        <p14:creationId xmlns:p14="http://schemas.microsoft.com/office/powerpoint/2010/main" val="2982230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任务状态</a:t>
            </a:r>
          </a:p>
        </p:txBody>
      </p:sp>
      <p:sp>
        <p:nvSpPr>
          <p:cNvPr id="3" name="文本占位符 2"/>
          <p:cNvSpPr>
            <a:spLocks noGrp="1"/>
          </p:cNvSpPr>
          <p:nvPr>
            <p:ph type="body" idx="1"/>
          </p:nvPr>
        </p:nvSpPr>
        <p:spPr/>
        <p:txBody>
          <a:bodyPr/>
          <a:lstStyle/>
          <a:p>
            <a:r>
              <a:rPr lang="en-US" altLang="zh-CN" sz="2537" dirty="0">
                <a:solidFill>
                  <a:schemeClr val="tx1"/>
                </a:solidFill>
                <a:latin typeface="+mn-ea"/>
                <a:ea typeface="+mn-ea"/>
              </a:rPr>
              <a:t>5</a:t>
            </a:r>
            <a:r>
              <a:rPr lang="zh-CN" altLang="en-US" sz="2537" dirty="0">
                <a:solidFill>
                  <a:schemeClr val="tx1"/>
                </a:solidFill>
                <a:latin typeface="+mn-ea"/>
                <a:ea typeface="+mn-ea"/>
              </a:rPr>
              <a:t>种状态</a:t>
            </a:r>
            <a:endParaRPr lang="en-US" altLang="zh-CN" sz="2537" dirty="0">
              <a:solidFill>
                <a:schemeClr val="tx1"/>
              </a:solidFill>
              <a:latin typeface="+mn-ea"/>
              <a:ea typeface="+mn-ea"/>
            </a:endParaRPr>
          </a:p>
          <a:p>
            <a:r>
              <a:rPr lang="zh-CN" altLang="en-US" sz="2537" dirty="0">
                <a:solidFill>
                  <a:srgbClr val="FF0000"/>
                </a:solidFill>
                <a:latin typeface="+mn-ea"/>
                <a:ea typeface="+mn-ea"/>
              </a:rPr>
              <a:t>休眠态：</a:t>
            </a:r>
            <a:r>
              <a:rPr lang="zh-CN" altLang="en-US" sz="2537" dirty="0">
                <a:solidFill>
                  <a:schemeClr val="tx1"/>
                </a:solidFill>
                <a:latin typeface="+mn-ea"/>
                <a:ea typeface="+mn-ea"/>
              </a:rPr>
              <a:t>该任务驻留在内存中，但并不被多任务内核所调度。</a:t>
            </a:r>
            <a:endParaRPr lang="en-US" altLang="zh-CN" sz="2537" dirty="0">
              <a:solidFill>
                <a:schemeClr val="tx1"/>
              </a:solidFill>
              <a:latin typeface="+mn-ea"/>
              <a:ea typeface="+mn-ea"/>
            </a:endParaRPr>
          </a:p>
          <a:p>
            <a:r>
              <a:rPr lang="zh-CN" altLang="en-US" sz="2537" dirty="0">
                <a:solidFill>
                  <a:srgbClr val="FF0000"/>
                </a:solidFill>
                <a:latin typeface="+mn-ea"/>
                <a:ea typeface="+mn-ea"/>
              </a:rPr>
              <a:t>就绪态：</a:t>
            </a:r>
            <a:r>
              <a:rPr lang="zh-CN" altLang="en-US" sz="2537" dirty="0">
                <a:solidFill>
                  <a:schemeClr val="tx1"/>
                </a:solidFill>
                <a:latin typeface="+mn-ea"/>
                <a:ea typeface="+mn-ea"/>
              </a:rPr>
              <a:t>任务准备运行，但优先级比运行任务低，暂时不能运行。</a:t>
            </a:r>
            <a:endParaRPr lang="en-US" altLang="zh-CN" sz="2537" dirty="0">
              <a:solidFill>
                <a:schemeClr val="tx1"/>
              </a:solidFill>
              <a:latin typeface="+mn-ea"/>
              <a:ea typeface="+mn-ea"/>
            </a:endParaRPr>
          </a:p>
          <a:p>
            <a:r>
              <a:rPr lang="zh-CN" altLang="en-US" sz="2537" dirty="0">
                <a:solidFill>
                  <a:srgbClr val="FF0000"/>
                </a:solidFill>
                <a:latin typeface="+mn-ea"/>
                <a:ea typeface="+mn-ea"/>
              </a:rPr>
              <a:t>运行态：</a:t>
            </a:r>
            <a:r>
              <a:rPr lang="zh-CN" altLang="en-US" sz="2537" dirty="0">
                <a:solidFill>
                  <a:schemeClr val="tx1"/>
                </a:solidFill>
                <a:latin typeface="+mn-ea"/>
                <a:ea typeface="+mn-ea"/>
              </a:rPr>
              <a:t>任务是指该任务掌握了</a:t>
            </a:r>
            <a:r>
              <a:rPr lang="en-US" altLang="zh-CN" sz="2537" dirty="0">
                <a:solidFill>
                  <a:schemeClr val="tx1"/>
                </a:solidFill>
                <a:latin typeface="+mn-ea"/>
                <a:ea typeface="+mn-ea"/>
              </a:rPr>
              <a:t>CPU</a:t>
            </a:r>
            <a:r>
              <a:rPr lang="zh-CN" altLang="en-US" sz="2537" dirty="0">
                <a:solidFill>
                  <a:schemeClr val="tx1"/>
                </a:solidFill>
                <a:latin typeface="+mn-ea"/>
                <a:ea typeface="+mn-ea"/>
              </a:rPr>
              <a:t>的控制权，正在运行中。</a:t>
            </a:r>
            <a:endParaRPr lang="en-US" altLang="zh-CN" sz="2537" dirty="0">
              <a:solidFill>
                <a:schemeClr val="tx1"/>
              </a:solidFill>
              <a:latin typeface="+mn-ea"/>
              <a:ea typeface="+mn-ea"/>
            </a:endParaRPr>
          </a:p>
          <a:p>
            <a:r>
              <a:rPr lang="zh-CN" altLang="en-US" sz="2537" dirty="0">
                <a:solidFill>
                  <a:srgbClr val="FF0000"/>
                </a:solidFill>
                <a:latin typeface="+mn-ea"/>
                <a:ea typeface="+mn-ea"/>
              </a:rPr>
              <a:t>挂起态：</a:t>
            </a:r>
            <a:r>
              <a:rPr lang="zh-CN" altLang="en-US" sz="2537" dirty="0">
                <a:solidFill>
                  <a:schemeClr val="tx1"/>
                </a:solidFill>
                <a:latin typeface="+mn-ea"/>
                <a:ea typeface="+mn-ea"/>
              </a:rPr>
              <a:t>也可以叫做</a:t>
            </a:r>
            <a:r>
              <a:rPr lang="zh-CN" altLang="en-US" sz="2537" dirty="0">
                <a:solidFill>
                  <a:srgbClr val="FF0000"/>
                </a:solidFill>
                <a:latin typeface="+mn-ea"/>
                <a:ea typeface="+mn-ea"/>
              </a:rPr>
              <a:t>等待事件态</a:t>
            </a:r>
            <a:r>
              <a:rPr lang="zh-CN" altLang="en-US" sz="2537" dirty="0">
                <a:solidFill>
                  <a:schemeClr val="tx1"/>
                </a:solidFill>
                <a:latin typeface="+mn-ea"/>
                <a:ea typeface="+mn-ea"/>
              </a:rPr>
              <a:t>。指该任务在等待某一事件的发生，（例如等待某外设的</a:t>
            </a:r>
            <a:r>
              <a:rPr lang="en-US" altLang="zh-CN" sz="2537" dirty="0">
                <a:solidFill>
                  <a:schemeClr val="tx1"/>
                </a:solidFill>
                <a:latin typeface="+mn-ea"/>
                <a:ea typeface="+mn-ea"/>
              </a:rPr>
              <a:t>I/O</a:t>
            </a:r>
            <a:r>
              <a:rPr lang="zh-CN" altLang="en-US" sz="2537" dirty="0">
                <a:solidFill>
                  <a:schemeClr val="tx1"/>
                </a:solidFill>
                <a:latin typeface="+mn-ea"/>
                <a:ea typeface="+mn-ea"/>
              </a:rPr>
              <a:t>操作，等待某共享资源由暂不能使用变成能使用状态，等待定时脉冲的到来或等待超时信号的到来以结束目前的等待，等等）。</a:t>
            </a:r>
            <a:endParaRPr lang="en-US" altLang="zh-CN" sz="2537" dirty="0">
              <a:solidFill>
                <a:schemeClr val="tx1"/>
              </a:solidFill>
              <a:latin typeface="+mn-ea"/>
              <a:ea typeface="+mn-ea"/>
            </a:endParaRPr>
          </a:p>
          <a:p>
            <a:r>
              <a:rPr lang="zh-CN" altLang="en-US" sz="2537" dirty="0">
                <a:solidFill>
                  <a:srgbClr val="FF0000"/>
                </a:solidFill>
                <a:latin typeface="+mn-ea"/>
                <a:ea typeface="+mn-ea"/>
              </a:rPr>
              <a:t>被中断态：</a:t>
            </a:r>
            <a:r>
              <a:rPr lang="zh-CN" altLang="en-US" sz="2537" dirty="0">
                <a:solidFill>
                  <a:schemeClr val="tx1"/>
                </a:solidFill>
                <a:latin typeface="+mn-ea"/>
                <a:ea typeface="+mn-ea"/>
              </a:rPr>
              <a:t>发生中断时，</a:t>
            </a:r>
            <a:r>
              <a:rPr lang="en-US" altLang="zh-CN" sz="2537" dirty="0">
                <a:solidFill>
                  <a:schemeClr val="tx1"/>
                </a:solidFill>
                <a:latin typeface="+mn-ea"/>
                <a:ea typeface="+mn-ea"/>
              </a:rPr>
              <a:t>CPU</a:t>
            </a:r>
            <a:r>
              <a:rPr lang="zh-CN" altLang="en-US" sz="2537" dirty="0">
                <a:solidFill>
                  <a:schemeClr val="tx1"/>
                </a:solidFill>
                <a:latin typeface="+mn-ea"/>
                <a:ea typeface="+mn-ea"/>
              </a:rPr>
              <a:t>提供相应的中断服务，正在运行的任务暂不能运行，就进入了被中断状态。</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305</a:t>
            </a:fld>
            <a:endParaRPr lang="zh-CN" altLang="en-US" dirty="0">
              <a:solidFill>
                <a:prstClr val="white"/>
              </a:solidFill>
              <a:cs typeface="Garamond"/>
            </a:endParaRPr>
          </a:p>
        </p:txBody>
      </p:sp>
    </p:spTree>
    <p:extLst>
      <p:ext uri="{BB962C8B-B14F-4D97-AF65-F5344CB8AC3E}">
        <p14:creationId xmlns:p14="http://schemas.microsoft.com/office/powerpoint/2010/main" val="26647216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任务状态</a:t>
            </a:r>
          </a:p>
        </p:txBody>
      </p:sp>
      <p:sp>
        <p:nvSpPr>
          <p:cNvPr id="3" name="文本占位符 2"/>
          <p:cNvSpPr>
            <a:spLocks noGrp="1"/>
          </p:cNvSpPr>
          <p:nvPr>
            <p:ph type="body" idx="1"/>
          </p:nvPr>
        </p:nvSpPr>
        <p:spPr/>
        <p:txBody>
          <a:bodyPr/>
          <a:lstStyle/>
          <a:p>
            <a:endParaRPr lang="zh-CN" altLang="en-US" sz="2537" dirty="0">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306</a:t>
            </a:fld>
            <a:endParaRPr lang="zh-CN" altLang="en-US" dirty="0">
              <a:solidFill>
                <a:prstClr val="white"/>
              </a:solidFill>
              <a:cs typeface="Garamond"/>
            </a:endParaRPr>
          </a:p>
        </p:txBody>
      </p:sp>
      <p:pic>
        <p:nvPicPr>
          <p:cNvPr id="10242" name="Picture 2"/>
          <p:cNvPicPr>
            <a:picLocks noChangeAspect="1" noChangeArrowheads="1"/>
          </p:cNvPicPr>
          <p:nvPr/>
        </p:nvPicPr>
        <p:blipFill>
          <a:blip r:embed="rId2" cstate="print"/>
          <a:srcRect/>
          <a:stretch>
            <a:fillRect/>
          </a:stretch>
        </p:blipFill>
        <p:spPr bwMode="auto">
          <a:xfrm>
            <a:off x="1526398" y="999646"/>
            <a:ext cx="9374584" cy="4983844"/>
          </a:xfrm>
          <a:prstGeom prst="rect">
            <a:avLst/>
          </a:prstGeom>
          <a:noFill/>
          <a:ln w="9525">
            <a:noFill/>
            <a:miter lim="800000"/>
            <a:headEnd/>
            <a:tailEnd/>
          </a:ln>
        </p:spPr>
      </p:pic>
    </p:spTree>
    <p:extLst>
      <p:ext uri="{BB962C8B-B14F-4D97-AF65-F5344CB8AC3E}">
        <p14:creationId xmlns:p14="http://schemas.microsoft.com/office/powerpoint/2010/main" val="102291976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任务切换</a:t>
            </a:r>
            <a:r>
              <a:rPr lang="en-US" altLang="zh-CN" b="1" dirty="0">
                <a:solidFill>
                  <a:schemeClr val="tx1"/>
                </a:solidFill>
                <a:latin typeface="+mn-ea"/>
                <a:ea typeface="+mn-ea"/>
              </a:rPr>
              <a:t>(Context Switch or Task Switch) </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en-US" altLang="zh-CN" sz="2537" dirty="0">
                <a:solidFill>
                  <a:schemeClr val="tx1"/>
                </a:solidFill>
                <a:latin typeface="+mn-ea"/>
                <a:ea typeface="+mn-ea"/>
              </a:rPr>
              <a:t>Context Switch </a:t>
            </a:r>
            <a:r>
              <a:rPr lang="zh-CN" altLang="en-US" sz="2537" dirty="0">
                <a:solidFill>
                  <a:schemeClr val="tx1"/>
                </a:solidFill>
                <a:latin typeface="+mn-ea"/>
                <a:ea typeface="+mn-ea"/>
              </a:rPr>
              <a:t>在有的书中翻译成</a:t>
            </a:r>
            <a:r>
              <a:rPr lang="zh-CN" altLang="en-US" sz="2537" dirty="0">
                <a:solidFill>
                  <a:srgbClr val="FF0000"/>
                </a:solidFill>
                <a:latin typeface="+mn-ea"/>
                <a:ea typeface="+mn-ea"/>
              </a:rPr>
              <a:t>上下文切换</a:t>
            </a:r>
            <a:r>
              <a:rPr lang="zh-CN" altLang="en-US" sz="2537" dirty="0">
                <a:solidFill>
                  <a:schemeClr val="tx1"/>
                </a:solidFill>
                <a:latin typeface="+mn-ea"/>
                <a:ea typeface="+mn-ea"/>
              </a:rPr>
              <a:t>，实际含义是</a:t>
            </a:r>
            <a:r>
              <a:rPr lang="zh-CN" altLang="en-US" sz="2537" dirty="0">
                <a:solidFill>
                  <a:srgbClr val="FF0000"/>
                </a:solidFill>
                <a:latin typeface="+mn-ea"/>
                <a:ea typeface="+mn-ea"/>
              </a:rPr>
              <a:t>任务切换，或</a:t>
            </a:r>
            <a:r>
              <a:rPr lang="en-US" altLang="zh-CN" sz="2537" dirty="0">
                <a:solidFill>
                  <a:srgbClr val="FF0000"/>
                </a:solidFill>
                <a:latin typeface="+mn-ea"/>
                <a:ea typeface="+mn-ea"/>
              </a:rPr>
              <a:t>CPU</a:t>
            </a:r>
            <a:r>
              <a:rPr lang="zh-CN" altLang="en-US" sz="2537" dirty="0">
                <a:solidFill>
                  <a:srgbClr val="FF0000"/>
                </a:solidFill>
                <a:latin typeface="+mn-ea"/>
                <a:ea typeface="+mn-ea"/>
              </a:rPr>
              <a:t>寄存器内容切换</a:t>
            </a:r>
            <a:r>
              <a:rPr lang="zh-CN" altLang="en-US" sz="2537" dirty="0">
                <a:latin typeface="+mn-ea"/>
                <a:ea typeface="+mn-ea"/>
              </a:rPr>
              <a:t>。</a:t>
            </a:r>
            <a:endParaRPr lang="en-US" altLang="zh-CN" sz="2537" dirty="0">
              <a:latin typeface="+mn-ea"/>
              <a:ea typeface="+mn-ea"/>
            </a:endParaRPr>
          </a:p>
          <a:p>
            <a:r>
              <a:rPr lang="zh-CN" altLang="en-US" sz="2537" dirty="0">
                <a:solidFill>
                  <a:schemeClr val="tx1"/>
                </a:solidFill>
                <a:latin typeface="+mn-ea"/>
                <a:ea typeface="+mn-ea"/>
              </a:rPr>
              <a:t>当多任务内核决定运行另外的任务时，它保存正在运行任务的当前状态（</a:t>
            </a:r>
            <a:r>
              <a:rPr lang="en-US" altLang="zh-CN" sz="2537" dirty="0">
                <a:solidFill>
                  <a:schemeClr val="tx1"/>
                </a:solidFill>
                <a:latin typeface="+mn-ea"/>
                <a:ea typeface="+mn-ea"/>
              </a:rPr>
              <a:t>Context</a:t>
            </a:r>
            <a:r>
              <a:rPr lang="zh-CN" altLang="en-US" sz="2537" dirty="0">
                <a:solidFill>
                  <a:schemeClr val="tx1"/>
                </a:solidFill>
                <a:latin typeface="+mn-ea"/>
                <a:ea typeface="+mn-ea"/>
              </a:rPr>
              <a:t>），即</a:t>
            </a:r>
            <a:r>
              <a:rPr lang="en-US" altLang="zh-CN" sz="2537" dirty="0">
                <a:solidFill>
                  <a:schemeClr val="tx1"/>
                </a:solidFill>
                <a:latin typeface="+mn-ea"/>
                <a:ea typeface="+mn-ea"/>
              </a:rPr>
              <a:t>CPU</a:t>
            </a:r>
            <a:r>
              <a:rPr lang="zh-CN" altLang="en-US" sz="2537" dirty="0">
                <a:solidFill>
                  <a:schemeClr val="tx1"/>
                </a:solidFill>
                <a:latin typeface="+mn-ea"/>
                <a:ea typeface="+mn-ea"/>
              </a:rPr>
              <a:t>寄存器中的全部内容。这些内容保存在任务的当前状况保存区（</a:t>
            </a:r>
            <a:r>
              <a:rPr lang="en-US" altLang="zh-CN" sz="2537" dirty="0">
                <a:solidFill>
                  <a:schemeClr val="tx1"/>
                </a:solidFill>
                <a:latin typeface="+mn-ea"/>
                <a:ea typeface="+mn-ea"/>
              </a:rPr>
              <a:t>Task</a:t>
            </a:r>
            <a:r>
              <a:rPr lang="zh-CN" altLang="en-US" sz="2537" dirty="0">
                <a:solidFill>
                  <a:schemeClr val="tx1"/>
                </a:solidFill>
                <a:latin typeface="+mn-ea"/>
                <a:ea typeface="+mn-ea"/>
              </a:rPr>
              <a:t>’</a:t>
            </a:r>
            <a:r>
              <a:rPr lang="en-US" altLang="zh-CN" sz="2537" dirty="0">
                <a:solidFill>
                  <a:schemeClr val="tx1"/>
                </a:solidFill>
                <a:latin typeface="+mn-ea"/>
                <a:ea typeface="+mn-ea"/>
              </a:rPr>
              <a:t>s Context Storage area</a:t>
            </a:r>
            <a:r>
              <a:rPr lang="zh-CN" altLang="en-US" sz="2537" dirty="0">
                <a:solidFill>
                  <a:schemeClr val="tx1"/>
                </a:solidFill>
                <a:latin typeface="+mn-ea"/>
                <a:ea typeface="+mn-ea"/>
              </a:rPr>
              <a:t>），也就是任务自己的栈区之中。入栈工作完成以后，就是把下一个将要运行的任务的当前状况从该任务的栈中重新装入</a:t>
            </a:r>
            <a:r>
              <a:rPr lang="en-US" altLang="zh-CN" sz="2537" dirty="0">
                <a:solidFill>
                  <a:schemeClr val="tx1"/>
                </a:solidFill>
                <a:latin typeface="+mn-ea"/>
                <a:ea typeface="+mn-ea"/>
              </a:rPr>
              <a:t>CPU</a:t>
            </a:r>
            <a:r>
              <a:rPr lang="zh-CN" altLang="en-US" sz="2537" dirty="0">
                <a:solidFill>
                  <a:schemeClr val="tx1"/>
                </a:solidFill>
                <a:latin typeface="+mn-ea"/>
                <a:ea typeface="+mn-ea"/>
              </a:rPr>
              <a:t>的寄存器，并开始下一个任务的运行。</a:t>
            </a:r>
            <a:r>
              <a:rPr lang="zh-CN" altLang="en-US" sz="2537" dirty="0">
                <a:solidFill>
                  <a:srgbClr val="FF0000"/>
                </a:solidFill>
                <a:latin typeface="+mn-ea"/>
                <a:ea typeface="+mn-ea"/>
              </a:rPr>
              <a:t>这个过程叫做任务切换</a:t>
            </a:r>
            <a:r>
              <a:rPr lang="zh-CN" altLang="en-US" sz="2537" dirty="0">
                <a:latin typeface="+mn-ea"/>
                <a:ea typeface="+mn-ea"/>
              </a:rPr>
              <a:t>。</a:t>
            </a:r>
            <a:endParaRPr lang="en-US" altLang="zh-CN" sz="2537" dirty="0">
              <a:latin typeface="+mn-ea"/>
              <a:ea typeface="+mn-ea"/>
            </a:endParaRPr>
          </a:p>
          <a:p>
            <a:r>
              <a:rPr lang="zh-CN" altLang="en-US" sz="2537" dirty="0">
                <a:solidFill>
                  <a:srgbClr val="FF0000"/>
                </a:solidFill>
                <a:latin typeface="+mn-ea"/>
                <a:ea typeface="+mn-ea"/>
              </a:rPr>
              <a:t>任务切换过程增加了应用程序的额外负荷</a:t>
            </a:r>
            <a:r>
              <a:rPr lang="zh-CN" altLang="en-US" sz="2537" dirty="0">
                <a:latin typeface="+mn-ea"/>
                <a:ea typeface="+mn-ea"/>
              </a:rPr>
              <a:t>。</a:t>
            </a:r>
            <a:r>
              <a:rPr lang="en-US" altLang="zh-CN" sz="2537" dirty="0">
                <a:solidFill>
                  <a:srgbClr val="FF0000"/>
                </a:solidFill>
                <a:latin typeface="+mn-ea"/>
                <a:ea typeface="+mn-ea"/>
              </a:rPr>
              <a:t>CPU</a:t>
            </a:r>
            <a:r>
              <a:rPr lang="zh-CN" altLang="en-US" sz="2537" dirty="0">
                <a:solidFill>
                  <a:srgbClr val="FF0000"/>
                </a:solidFill>
                <a:latin typeface="+mn-ea"/>
                <a:ea typeface="+mn-ea"/>
              </a:rPr>
              <a:t>的内部寄存器越多，额外负荷就越重。</a:t>
            </a:r>
            <a:r>
              <a:rPr lang="zh-CN" altLang="en-US" sz="2537" dirty="0">
                <a:solidFill>
                  <a:schemeClr val="tx1"/>
                </a:solidFill>
                <a:latin typeface="+mn-ea"/>
                <a:ea typeface="+mn-ea"/>
              </a:rPr>
              <a:t>做任务切换所需要的时间取决于</a:t>
            </a:r>
            <a:r>
              <a:rPr lang="en-US" altLang="zh-CN" sz="2537" dirty="0">
                <a:solidFill>
                  <a:schemeClr val="tx1"/>
                </a:solidFill>
                <a:latin typeface="+mn-ea"/>
                <a:ea typeface="+mn-ea"/>
              </a:rPr>
              <a:t>CPU</a:t>
            </a:r>
            <a:r>
              <a:rPr lang="zh-CN" altLang="en-US" sz="2537" dirty="0">
                <a:solidFill>
                  <a:schemeClr val="tx1"/>
                </a:solidFill>
                <a:latin typeface="+mn-ea"/>
                <a:ea typeface="+mn-ea"/>
              </a:rPr>
              <a:t>有多少寄存器要入栈。实时内核的性能不应该以每秒钟能做多少次任务切换来评价。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307</a:t>
            </a:fld>
            <a:endParaRPr lang="zh-CN" altLang="en-US" dirty="0">
              <a:solidFill>
                <a:prstClr val="white"/>
              </a:solidFill>
              <a:cs typeface="Garamond"/>
            </a:endParaRPr>
          </a:p>
        </p:txBody>
      </p:sp>
    </p:spTree>
    <p:extLst>
      <p:ext uri="{BB962C8B-B14F-4D97-AF65-F5344CB8AC3E}">
        <p14:creationId xmlns:p14="http://schemas.microsoft.com/office/powerpoint/2010/main" val="22274933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内核（</a:t>
            </a:r>
            <a:r>
              <a:rPr lang="en-US" altLang="zh-CN" b="1" dirty="0">
                <a:solidFill>
                  <a:schemeClr val="tx1"/>
                </a:solidFill>
                <a:latin typeface="+mn-ea"/>
                <a:ea typeface="+mn-ea"/>
              </a:rPr>
              <a:t>Kernel</a:t>
            </a:r>
            <a:r>
              <a:rPr lang="zh-CN" altLang="en-US" b="1" dirty="0">
                <a:solidFill>
                  <a:schemeClr val="tx1"/>
                </a:solidFill>
                <a:latin typeface="+mn-ea"/>
                <a:ea typeface="+mn-ea"/>
              </a:rPr>
              <a:t>）</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en-US" sz="2174" dirty="0">
                <a:solidFill>
                  <a:schemeClr val="tx1"/>
                </a:solidFill>
                <a:latin typeface="+mn-ea"/>
                <a:ea typeface="+mn-ea"/>
              </a:rPr>
              <a:t>多任务系统中，内核负责管理任务，或者说为任务</a:t>
            </a:r>
            <a:r>
              <a:rPr lang="zh-CN" altLang="en-US" sz="2174" dirty="0">
                <a:solidFill>
                  <a:srgbClr val="FF0000"/>
                </a:solidFill>
                <a:latin typeface="+mn-ea"/>
                <a:ea typeface="+mn-ea"/>
              </a:rPr>
              <a:t>分配</a:t>
            </a:r>
            <a:r>
              <a:rPr lang="en-US" altLang="zh-CN" sz="2174" dirty="0">
                <a:solidFill>
                  <a:srgbClr val="FF0000"/>
                </a:solidFill>
                <a:latin typeface="+mn-ea"/>
                <a:ea typeface="+mn-ea"/>
              </a:rPr>
              <a:t>CPU</a:t>
            </a:r>
            <a:r>
              <a:rPr lang="zh-CN" altLang="en-US" sz="2174" dirty="0">
                <a:solidFill>
                  <a:srgbClr val="FF0000"/>
                </a:solidFill>
                <a:latin typeface="+mn-ea"/>
                <a:ea typeface="+mn-ea"/>
              </a:rPr>
              <a:t>时间</a:t>
            </a:r>
            <a:r>
              <a:rPr lang="zh-CN" altLang="en-US" sz="2174" dirty="0">
                <a:solidFill>
                  <a:schemeClr val="tx1"/>
                </a:solidFill>
                <a:latin typeface="+mn-ea"/>
                <a:ea typeface="+mn-ea"/>
              </a:rPr>
              <a:t>，并且负责</a:t>
            </a:r>
            <a:r>
              <a:rPr lang="zh-CN" altLang="en-US" sz="2174" dirty="0">
                <a:solidFill>
                  <a:srgbClr val="FF0000"/>
                </a:solidFill>
                <a:latin typeface="+mn-ea"/>
                <a:ea typeface="+mn-ea"/>
              </a:rPr>
              <a:t>任务之间的通讯</a:t>
            </a:r>
            <a:r>
              <a:rPr lang="zh-CN" altLang="en-US" sz="2174" dirty="0">
                <a:latin typeface="+mn-ea"/>
                <a:ea typeface="+mn-ea"/>
              </a:rPr>
              <a:t>。</a:t>
            </a:r>
            <a:endParaRPr lang="en-US" altLang="zh-CN" sz="2174" dirty="0">
              <a:latin typeface="+mn-ea"/>
              <a:ea typeface="+mn-ea"/>
            </a:endParaRPr>
          </a:p>
          <a:p>
            <a:r>
              <a:rPr lang="zh-CN" altLang="en-US" sz="2174" dirty="0">
                <a:solidFill>
                  <a:schemeClr val="tx1"/>
                </a:solidFill>
                <a:latin typeface="+mn-ea"/>
                <a:ea typeface="+mn-ea"/>
              </a:rPr>
              <a:t>内核的基本服务是任务切换。之所以使用实时内核可以大大简化应用系统的设计，是因为实时内核允许将应用分成若干个任务，由实时内核来管理它们。</a:t>
            </a:r>
            <a:endParaRPr lang="en-US" altLang="zh-CN" sz="2174" dirty="0">
              <a:solidFill>
                <a:schemeClr val="tx1"/>
              </a:solidFill>
              <a:latin typeface="+mn-ea"/>
              <a:ea typeface="+mn-ea"/>
            </a:endParaRPr>
          </a:p>
          <a:p>
            <a:r>
              <a:rPr lang="zh-CN" altLang="en-US" sz="2174" dirty="0">
                <a:solidFill>
                  <a:schemeClr val="tx1"/>
                </a:solidFill>
                <a:latin typeface="+mn-ea"/>
                <a:ea typeface="+mn-ea"/>
              </a:rPr>
              <a:t>内核本身也增加了应用程序的</a:t>
            </a:r>
            <a:r>
              <a:rPr lang="zh-CN" altLang="en-US" sz="2174" dirty="0">
                <a:solidFill>
                  <a:srgbClr val="FF0000"/>
                </a:solidFill>
                <a:latin typeface="+mn-ea"/>
                <a:ea typeface="+mn-ea"/>
              </a:rPr>
              <a:t>额外负荷</a:t>
            </a:r>
            <a:r>
              <a:rPr lang="zh-CN" altLang="en-US" sz="2174" dirty="0">
                <a:solidFill>
                  <a:schemeClr val="tx1"/>
                </a:solidFill>
                <a:latin typeface="+mn-ea"/>
                <a:ea typeface="+mn-ea"/>
              </a:rPr>
              <a:t>，代码空间增加</a:t>
            </a:r>
            <a:r>
              <a:rPr lang="en-US" altLang="zh-CN" sz="2174" dirty="0">
                <a:solidFill>
                  <a:srgbClr val="FF0000"/>
                </a:solidFill>
                <a:latin typeface="+mn-ea"/>
                <a:ea typeface="+mn-ea"/>
              </a:rPr>
              <a:t>ROM</a:t>
            </a:r>
            <a:r>
              <a:rPr lang="zh-CN" altLang="en-US" sz="2174" dirty="0">
                <a:solidFill>
                  <a:schemeClr val="tx1"/>
                </a:solidFill>
                <a:latin typeface="+mn-ea"/>
                <a:ea typeface="+mn-ea"/>
              </a:rPr>
              <a:t>的用量，内核本身的数据结构增加了</a:t>
            </a:r>
            <a:r>
              <a:rPr lang="en-US" altLang="zh-CN" sz="2174" dirty="0">
                <a:solidFill>
                  <a:srgbClr val="FF0000"/>
                </a:solidFill>
                <a:latin typeface="+mn-ea"/>
                <a:ea typeface="+mn-ea"/>
              </a:rPr>
              <a:t>RAM</a:t>
            </a:r>
            <a:r>
              <a:rPr lang="zh-CN" altLang="en-US" sz="2174" dirty="0">
                <a:solidFill>
                  <a:schemeClr val="tx1"/>
                </a:solidFill>
                <a:latin typeface="+mn-ea"/>
                <a:ea typeface="+mn-ea"/>
              </a:rPr>
              <a:t>的用量。但更主要的是，每个任务要有自己的</a:t>
            </a:r>
            <a:r>
              <a:rPr lang="zh-CN" altLang="en-US" sz="2174" dirty="0">
                <a:solidFill>
                  <a:srgbClr val="FF0000"/>
                </a:solidFill>
                <a:latin typeface="+mn-ea"/>
                <a:ea typeface="+mn-ea"/>
              </a:rPr>
              <a:t>栈空间</a:t>
            </a:r>
            <a:r>
              <a:rPr lang="zh-CN" altLang="en-US" sz="2174" dirty="0">
                <a:solidFill>
                  <a:schemeClr val="tx1"/>
                </a:solidFill>
                <a:latin typeface="+mn-ea"/>
                <a:ea typeface="+mn-ea"/>
              </a:rPr>
              <a:t>（占内存来是相当厉害的）。</a:t>
            </a:r>
            <a:endParaRPr lang="en-US" altLang="zh-CN" sz="2174" dirty="0">
              <a:solidFill>
                <a:schemeClr val="tx1"/>
              </a:solidFill>
              <a:latin typeface="+mn-ea"/>
              <a:ea typeface="+mn-ea"/>
            </a:endParaRPr>
          </a:p>
          <a:p>
            <a:r>
              <a:rPr lang="zh-CN" altLang="en-US" sz="2174" dirty="0">
                <a:solidFill>
                  <a:schemeClr val="tx1"/>
                </a:solidFill>
                <a:latin typeface="+mn-ea"/>
                <a:ea typeface="+mn-ea"/>
              </a:rPr>
              <a:t>内核本身对</a:t>
            </a:r>
            <a:r>
              <a:rPr lang="en-US" altLang="zh-CN" sz="2174" dirty="0">
                <a:solidFill>
                  <a:schemeClr val="tx1"/>
                </a:solidFill>
                <a:latin typeface="+mn-ea"/>
                <a:ea typeface="+mn-ea"/>
              </a:rPr>
              <a:t>CPU</a:t>
            </a:r>
            <a:r>
              <a:rPr lang="zh-CN" altLang="en-US" sz="2174" dirty="0">
                <a:solidFill>
                  <a:schemeClr val="tx1"/>
                </a:solidFill>
                <a:latin typeface="+mn-ea"/>
                <a:ea typeface="+mn-ea"/>
              </a:rPr>
              <a:t>的占用时间一般在</a:t>
            </a:r>
            <a:r>
              <a:rPr lang="en-US" altLang="zh-CN" sz="2174" dirty="0">
                <a:solidFill>
                  <a:srgbClr val="FF0000"/>
                </a:solidFill>
                <a:latin typeface="+mn-ea"/>
                <a:ea typeface="+mn-ea"/>
              </a:rPr>
              <a:t>2-5%</a:t>
            </a:r>
            <a:r>
              <a:rPr lang="zh-CN" altLang="en-US" sz="2174" dirty="0">
                <a:solidFill>
                  <a:schemeClr val="tx1"/>
                </a:solidFill>
                <a:latin typeface="+mn-ea"/>
                <a:ea typeface="+mn-ea"/>
              </a:rPr>
              <a:t>之间。 </a:t>
            </a:r>
            <a:endParaRPr lang="en-US" altLang="zh-CN" sz="2174" dirty="0">
              <a:solidFill>
                <a:schemeClr val="tx1"/>
              </a:solidFill>
              <a:latin typeface="+mn-ea"/>
              <a:ea typeface="+mn-ea"/>
            </a:endParaRPr>
          </a:p>
          <a:p>
            <a:r>
              <a:rPr lang="zh-CN" altLang="en-US" sz="2174" dirty="0">
                <a:solidFill>
                  <a:srgbClr val="FF0000"/>
                </a:solidFill>
                <a:latin typeface="+mn-ea"/>
                <a:ea typeface="+mn-ea"/>
              </a:rPr>
              <a:t>单片机一般不能运行实时内核</a:t>
            </a:r>
            <a:r>
              <a:rPr lang="zh-CN" altLang="en-US" sz="2174" dirty="0">
                <a:solidFill>
                  <a:schemeClr val="tx1"/>
                </a:solidFill>
                <a:latin typeface="+mn-ea"/>
                <a:ea typeface="+mn-ea"/>
              </a:rPr>
              <a:t>，因为单片机的</a:t>
            </a:r>
            <a:r>
              <a:rPr lang="en-US" altLang="zh-CN" sz="2174" dirty="0">
                <a:solidFill>
                  <a:schemeClr val="tx1"/>
                </a:solidFill>
                <a:latin typeface="+mn-ea"/>
                <a:ea typeface="+mn-ea"/>
              </a:rPr>
              <a:t>RAM</a:t>
            </a:r>
            <a:r>
              <a:rPr lang="zh-CN" altLang="en-US" sz="2174" dirty="0">
                <a:solidFill>
                  <a:schemeClr val="tx1"/>
                </a:solidFill>
                <a:latin typeface="+mn-ea"/>
                <a:ea typeface="+mn-ea"/>
              </a:rPr>
              <a:t>很有限。</a:t>
            </a:r>
            <a:endParaRPr lang="en-US" altLang="zh-CN" sz="2174" dirty="0">
              <a:solidFill>
                <a:schemeClr val="tx1"/>
              </a:solidFill>
              <a:latin typeface="+mn-ea"/>
              <a:ea typeface="+mn-ea"/>
            </a:endParaRPr>
          </a:p>
          <a:p>
            <a:r>
              <a:rPr lang="zh-CN" altLang="en-US" sz="2174" dirty="0">
                <a:solidFill>
                  <a:schemeClr val="tx1"/>
                </a:solidFill>
                <a:latin typeface="+mn-ea"/>
                <a:ea typeface="+mn-ea"/>
              </a:rPr>
              <a:t>通过提供必不可缺少的系统服务，诸如信号量、邮箱、消息队列、延时等，实时内核使得</a:t>
            </a:r>
            <a:r>
              <a:rPr lang="en-US" altLang="zh-CN" sz="2174" dirty="0">
                <a:solidFill>
                  <a:schemeClr val="tx1"/>
                </a:solidFill>
                <a:latin typeface="+mn-ea"/>
                <a:ea typeface="+mn-ea"/>
              </a:rPr>
              <a:t>CPU</a:t>
            </a:r>
            <a:r>
              <a:rPr lang="zh-CN" altLang="en-US" sz="2174" dirty="0">
                <a:solidFill>
                  <a:schemeClr val="tx1"/>
                </a:solidFill>
                <a:latin typeface="+mn-ea"/>
                <a:ea typeface="+mn-ea"/>
              </a:rPr>
              <a:t>的利用更为有效。</a:t>
            </a:r>
            <a:r>
              <a:rPr lang="zh-CN" altLang="en-US" sz="2174" dirty="0">
                <a:solidFill>
                  <a:srgbClr val="FF0000"/>
                </a:solidFill>
                <a:latin typeface="+mn-ea"/>
                <a:ea typeface="+mn-ea"/>
              </a:rPr>
              <a:t>一旦用实时内核做过系统设计，将决不再想返回到前后台系统。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308</a:t>
            </a:fld>
            <a:endParaRPr lang="zh-CN" altLang="en-US" dirty="0">
              <a:solidFill>
                <a:prstClr val="white"/>
              </a:solidFill>
              <a:cs typeface="Garamond"/>
            </a:endParaRPr>
          </a:p>
        </p:txBody>
      </p:sp>
    </p:spTree>
    <p:extLst>
      <p:ext uri="{BB962C8B-B14F-4D97-AF65-F5344CB8AC3E}">
        <p14:creationId xmlns:p14="http://schemas.microsoft.com/office/powerpoint/2010/main" val="309978342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调度（</a:t>
            </a:r>
            <a:r>
              <a:rPr lang="en-US" altLang="zh-CN" b="1" dirty="0">
                <a:solidFill>
                  <a:schemeClr val="tx1"/>
                </a:solidFill>
                <a:latin typeface="+mn-ea"/>
                <a:ea typeface="+mn-ea"/>
              </a:rPr>
              <a:t>Scheduler</a:t>
            </a:r>
            <a:r>
              <a:rPr lang="zh-CN" altLang="en-US" b="1" dirty="0">
                <a:solidFill>
                  <a:schemeClr val="tx1"/>
                </a:solidFill>
                <a:latin typeface="+mn-ea"/>
                <a:ea typeface="+mn-ea"/>
              </a:rPr>
              <a:t>）</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en-US" dirty="0">
                <a:solidFill>
                  <a:srgbClr val="FF0000"/>
                </a:solidFill>
                <a:latin typeface="+mn-ea"/>
                <a:ea typeface="+mn-ea"/>
              </a:rPr>
              <a:t>调度</a:t>
            </a:r>
            <a:r>
              <a:rPr lang="zh-CN" altLang="en-US" dirty="0">
                <a:solidFill>
                  <a:schemeClr val="tx1"/>
                </a:solidFill>
                <a:latin typeface="+mn-ea"/>
                <a:ea typeface="+mn-ea"/>
              </a:rPr>
              <a:t>（</a:t>
            </a:r>
            <a:r>
              <a:rPr lang="en-US" altLang="zh-CN" dirty="0">
                <a:solidFill>
                  <a:schemeClr val="tx1"/>
                </a:solidFill>
                <a:latin typeface="+mn-ea"/>
                <a:ea typeface="+mn-ea"/>
              </a:rPr>
              <a:t>Scheduler</a:t>
            </a:r>
            <a:r>
              <a:rPr lang="zh-CN" altLang="en-US" dirty="0">
                <a:solidFill>
                  <a:schemeClr val="tx1"/>
                </a:solidFill>
                <a:latin typeface="+mn-ea"/>
                <a:ea typeface="+mn-ea"/>
              </a:rPr>
              <a:t>、</a:t>
            </a:r>
            <a:r>
              <a:rPr lang="en-US" altLang="zh-CN" dirty="0">
                <a:solidFill>
                  <a:schemeClr val="tx1"/>
                </a:solidFill>
                <a:latin typeface="+mn-ea"/>
                <a:ea typeface="+mn-ea"/>
              </a:rPr>
              <a:t>dispatcher</a:t>
            </a:r>
            <a:r>
              <a:rPr lang="zh-CN" altLang="en-US" dirty="0">
                <a:solidFill>
                  <a:schemeClr val="tx1"/>
                </a:solidFill>
                <a:latin typeface="+mn-ea"/>
                <a:ea typeface="+mn-ea"/>
              </a:rPr>
              <a:t>）。这是内核的主要职责之一，就是要决定该轮到哪个任务运行了。</a:t>
            </a:r>
            <a:r>
              <a:rPr lang="zh-CN" altLang="en-US" dirty="0">
                <a:solidFill>
                  <a:srgbClr val="FF0000"/>
                </a:solidFill>
                <a:latin typeface="+mn-ea"/>
                <a:ea typeface="+mn-ea"/>
              </a:rPr>
              <a:t>多数实时内核是基于优先级调度法的</a:t>
            </a:r>
            <a:r>
              <a:rPr lang="zh-CN" altLang="en-US" dirty="0">
                <a:solidFill>
                  <a:schemeClr val="tx1"/>
                </a:solidFill>
                <a:latin typeface="+mn-ea"/>
                <a:ea typeface="+mn-ea"/>
              </a:rPr>
              <a:t>。每个任务根据其重要程度的不同被赋予一定的优先级。</a:t>
            </a:r>
            <a:endParaRPr lang="en-US" altLang="zh-CN" dirty="0">
              <a:solidFill>
                <a:schemeClr val="tx1"/>
              </a:solidFill>
              <a:latin typeface="+mn-ea"/>
              <a:ea typeface="+mn-ea"/>
            </a:endParaRPr>
          </a:p>
          <a:p>
            <a:r>
              <a:rPr lang="zh-CN" altLang="en-US" dirty="0">
                <a:solidFill>
                  <a:schemeClr val="tx1"/>
                </a:solidFill>
                <a:latin typeface="+mn-ea"/>
                <a:ea typeface="+mn-ea"/>
              </a:rPr>
              <a:t>基于优先级的调度法指，</a:t>
            </a:r>
            <a:r>
              <a:rPr lang="en-US" altLang="zh-CN" dirty="0">
                <a:solidFill>
                  <a:schemeClr val="tx1"/>
                </a:solidFill>
                <a:latin typeface="+mn-ea"/>
                <a:ea typeface="+mn-ea"/>
              </a:rPr>
              <a:t>CPU</a:t>
            </a:r>
            <a:r>
              <a:rPr lang="zh-CN" altLang="en-US" dirty="0">
                <a:solidFill>
                  <a:schemeClr val="tx1"/>
                </a:solidFill>
                <a:latin typeface="+mn-ea"/>
                <a:ea typeface="+mn-ea"/>
              </a:rPr>
              <a:t>总是让处在就绪态的</a:t>
            </a:r>
            <a:r>
              <a:rPr lang="zh-CN" altLang="en-US" dirty="0">
                <a:solidFill>
                  <a:srgbClr val="FF0000"/>
                </a:solidFill>
                <a:latin typeface="+mn-ea"/>
                <a:ea typeface="+mn-ea"/>
              </a:rPr>
              <a:t>优先级最高的任务先运行</a:t>
            </a:r>
            <a:r>
              <a:rPr lang="zh-CN" altLang="en-US" dirty="0">
                <a:latin typeface="+mn-ea"/>
                <a:ea typeface="+mn-ea"/>
              </a:rPr>
              <a:t>。</a:t>
            </a:r>
            <a:endParaRPr lang="en-US" altLang="zh-CN" dirty="0">
              <a:latin typeface="+mn-ea"/>
              <a:ea typeface="+mn-ea"/>
            </a:endParaRPr>
          </a:p>
          <a:p>
            <a:r>
              <a:rPr lang="zh-CN" altLang="en-US" dirty="0">
                <a:solidFill>
                  <a:schemeClr val="tx1"/>
                </a:solidFill>
                <a:latin typeface="+mn-ea"/>
                <a:ea typeface="+mn-ea"/>
              </a:rPr>
              <a:t>何时让高优先级任务掌握</a:t>
            </a:r>
            <a:r>
              <a:rPr lang="en-US" altLang="zh-CN" dirty="0">
                <a:solidFill>
                  <a:schemeClr val="tx1"/>
                </a:solidFill>
                <a:latin typeface="+mn-ea"/>
                <a:ea typeface="+mn-ea"/>
              </a:rPr>
              <a:t>CPU</a:t>
            </a:r>
            <a:r>
              <a:rPr lang="zh-CN" altLang="en-US" dirty="0">
                <a:solidFill>
                  <a:schemeClr val="tx1"/>
                </a:solidFill>
                <a:latin typeface="+mn-ea"/>
                <a:ea typeface="+mn-ea"/>
              </a:rPr>
              <a:t>的使用权，有两种不同的情况，这要看用的是什么类型的内核，是</a:t>
            </a:r>
            <a:r>
              <a:rPr lang="zh-CN" altLang="en-US" dirty="0">
                <a:solidFill>
                  <a:srgbClr val="FF0000"/>
                </a:solidFill>
                <a:latin typeface="+mn-ea"/>
                <a:ea typeface="+mn-ea"/>
              </a:rPr>
              <a:t>不可剥夺型</a:t>
            </a:r>
            <a:r>
              <a:rPr lang="zh-CN" altLang="en-US" dirty="0">
                <a:solidFill>
                  <a:schemeClr val="tx1"/>
                </a:solidFill>
                <a:latin typeface="+mn-ea"/>
                <a:ea typeface="+mn-ea"/>
              </a:rPr>
              <a:t>的还是</a:t>
            </a:r>
            <a:r>
              <a:rPr lang="zh-CN" altLang="en-US" dirty="0">
                <a:solidFill>
                  <a:srgbClr val="FF0000"/>
                </a:solidFill>
                <a:latin typeface="+mn-ea"/>
                <a:ea typeface="+mn-ea"/>
              </a:rPr>
              <a:t>可剥夺型内核</a:t>
            </a:r>
            <a:r>
              <a:rPr lang="zh-CN" altLang="en-US" dirty="0">
                <a:latin typeface="+mn-ea"/>
                <a:ea typeface="+mn-ea"/>
              </a:rPr>
              <a:t>。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309</a:t>
            </a:fld>
            <a:endParaRPr lang="zh-CN" altLang="en-US" dirty="0">
              <a:solidFill>
                <a:prstClr val="white"/>
              </a:solidFill>
              <a:cs typeface="Garamond"/>
            </a:endParaRPr>
          </a:p>
        </p:txBody>
      </p:sp>
    </p:spTree>
    <p:extLst>
      <p:ext uri="{BB962C8B-B14F-4D97-AF65-F5344CB8AC3E}">
        <p14:creationId xmlns:p14="http://schemas.microsoft.com/office/powerpoint/2010/main" val="2136973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2FA6F220-3134-48DE-AA74-B658F448406E}"/>
              </a:ext>
            </a:extLst>
          </p:cNvPr>
          <p:cNvSpPr>
            <a:spLocks noGrp="1" noChangeArrowheads="1"/>
          </p:cNvSpPr>
          <p:nvPr>
            <p:ph type="title"/>
          </p:nvPr>
        </p:nvSpPr>
        <p:spPr/>
        <p:txBody>
          <a:bodyPr/>
          <a:lstStyle/>
          <a:p>
            <a:r>
              <a:rPr lang="zh-CN" altLang="zh-CN" sz="4000" dirty="0">
                <a:solidFill>
                  <a:schemeClr val="tx1"/>
                </a:solidFill>
                <a:ea typeface="楷体" panose="02010609060101010101" pitchFamily="49" charset="-122"/>
              </a:rPr>
              <a:t>旁路攻击 </a:t>
            </a:r>
            <a:r>
              <a:rPr lang="zh-CN" altLang="zh-CN" sz="4000" dirty="0">
                <a:solidFill>
                  <a:schemeClr val="tx1"/>
                </a:solidFill>
                <a:latin typeface="楷体" panose="02010609060101010101" pitchFamily="49" charset="-122"/>
                <a:ea typeface="楷体" panose="02010609060101010101" pitchFamily="49" charset="-122"/>
              </a:rPr>
              <a:t>SCA及防御</a:t>
            </a:r>
            <a:endParaRPr lang="zh-CN" altLang="en-US" sz="4000" dirty="0"/>
          </a:p>
        </p:txBody>
      </p:sp>
      <p:sp>
        <p:nvSpPr>
          <p:cNvPr id="35843" name="内容占位符 2">
            <a:extLst>
              <a:ext uri="{FF2B5EF4-FFF2-40B4-BE49-F238E27FC236}">
                <a16:creationId xmlns:a16="http://schemas.microsoft.com/office/drawing/2014/main" id="{500320CB-B5CC-40AA-B2BB-B56077194761}"/>
              </a:ext>
            </a:extLst>
          </p:cNvPr>
          <p:cNvSpPr>
            <a:spLocks noGrp="1" noChangeArrowheads="1"/>
          </p:cNvSpPr>
          <p:nvPr>
            <p:ph idx="1"/>
          </p:nvPr>
        </p:nvSpPr>
        <p:spPr>
          <a:xfrm>
            <a:off x="1703388" y="2017713"/>
            <a:ext cx="8775700" cy="4114800"/>
          </a:xfrm>
        </p:spPr>
        <p:txBody>
          <a:bodyPr/>
          <a:lstStyle/>
          <a:p>
            <a:pPr eaLnBrk="1" hangingPunct="1">
              <a:lnSpc>
                <a:spcPct val="90000"/>
              </a:lnSpc>
            </a:pPr>
            <a:r>
              <a:rPr lang="zh-CN" altLang="zh-CN" sz="2400" b="0" dirty="0">
                <a:solidFill>
                  <a:srgbClr val="FF0000"/>
                </a:solidFill>
                <a:latin typeface="楷体" panose="02010609060101010101" pitchFamily="49" charset="-122"/>
                <a:ea typeface="楷体" panose="02010609060101010101" pitchFamily="49" charset="-122"/>
              </a:rPr>
              <a:t>旁路攻击的必要条件</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足够多样本</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与</a:t>
            </a:r>
            <a:r>
              <a:rPr lang="zh-CN" altLang="zh-CN" sz="2400" b="0" dirty="0">
                <a:latin typeface="楷体" panose="02010609060101010101" pitchFamily="49" charset="-122"/>
                <a:ea typeface="楷体" panose="02010609060101010101" pitchFamily="49" charset="-122"/>
              </a:rPr>
              <a:t>密钥相关</a:t>
            </a:r>
            <a:r>
              <a:rPr lang="zh-CN" altLang="en-US" sz="2400" b="0" dirty="0">
                <a:latin typeface="楷体" panose="02010609060101010101" pitchFamily="49" charset="-122"/>
                <a:ea typeface="楷体" panose="02010609060101010101" pitchFamily="49" charset="-122"/>
              </a:rPr>
              <a:t>性</a:t>
            </a:r>
            <a:r>
              <a:rPr lang="en-US" altLang="zh-CN" sz="2400" b="0" dirty="0">
                <a:latin typeface="楷体" panose="02010609060101010101" pitchFamily="49" charset="-122"/>
                <a:ea typeface="楷体" panose="02010609060101010101" pitchFamily="49" charset="-122"/>
              </a:rPr>
              <a:t>)</a:t>
            </a:r>
            <a:endParaRPr lang="zh-CN" altLang="zh-CN" sz="2400" b="0" dirty="0">
              <a:latin typeface="楷体" panose="02010609060101010101" pitchFamily="49" charset="-122"/>
              <a:ea typeface="楷体" panose="02010609060101010101" pitchFamily="49" charset="-122"/>
            </a:endParaRPr>
          </a:p>
          <a:p>
            <a:pPr eaLnBrk="1" hangingPunct="1"/>
            <a:r>
              <a:rPr lang="zh-CN" altLang="zh-CN" sz="2400" b="0" dirty="0">
                <a:solidFill>
                  <a:srgbClr val="FF0000"/>
                </a:solidFill>
                <a:latin typeface="楷体" panose="02010609060101010101" pitchFamily="49" charset="-122"/>
                <a:ea typeface="楷体" panose="02010609060101010101" pitchFamily="49" charset="-122"/>
              </a:rPr>
              <a:t>旁路攻击分类</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时间</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能耗</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声音</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光</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电磁波</a:t>
            </a:r>
            <a:r>
              <a:rPr lang="en-US" altLang="zh-CN" sz="2400" b="0" dirty="0">
                <a:latin typeface="楷体" panose="02010609060101010101" pitchFamily="49" charset="-122"/>
                <a:ea typeface="楷体" panose="02010609060101010101" pitchFamily="49" charset="-122"/>
              </a:rPr>
              <a:t>)</a:t>
            </a:r>
          </a:p>
          <a:p>
            <a:pPr eaLnBrk="1" hangingPunct="1"/>
            <a:r>
              <a:rPr lang="zh-CN" altLang="zh-CN" sz="2400" b="0" dirty="0">
                <a:solidFill>
                  <a:srgbClr val="FF0000"/>
                </a:solidFill>
                <a:latin typeface="楷体" panose="02010609060101010101" pitchFamily="49" charset="-122"/>
                <a:ea typeface="楷体" panose="02010609060101010101" pitchFamily="49" charset="-122"/>
              </a:rPr>
              <a:t>旁路攻击</a:t>
            </a:r>
            <a:r>
              <a:rPr lang="zh-CN" altLang="en-US" sz="2400" b="0" dirty="0">
                <a:solidFill>
                  <a:srgbClr val="FF0000"/>
                </a:solidFill>
                <a:latin typeface="楷体" panose="02010609060101010101" pitchFamily="49" charset="-122"/>
                <a:ea typeface="楷体" panose="02010609060101010101" pitchFamily="49" charset="-122"/>
              </a:rPr>
              <a:t>分析</a:t>
            </a:r>
            <a:r>
              <a:rPr lang="zh-CN" altLang="zh-CN" sz="2400" b="0" dirty="0">
                <a:solidFill>
                  <a:srgbClr val="FF0000"/>
                </a:solidFill>
                <a:latin typeface="楷体" panose="02010609060101010101" pitchFamily="49" charset="-122"/>
                <a:ea typeface="楷体" panose="02010609060101010101" pitchFamily="49" charset="-122"/>
              </a:rPr>
              <a:t>技术</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故障分析</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侵入分析</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时间分析</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简单功耗分析</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差分功耗分析</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电磁辐射分析</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高阶差分分析</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汉明差分分析</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模板分析)</a:t>
            </a:r>
            <a:endParaRPr lang="en-US" altLang="zh-CN" sz="2400" b="0" dirty="0">
              <a:latin typeface="楷体" panose="02010609060101010101" pitchFamily="49" charset="-122"/>
              <a:ea typeface="楷体" panose="02010609060101010101" pitchFamily="49" charset="-122"/>
            </a:endParaRPr>
          </a:p>
          <a:p>
            <a:pPr eaLnBrk="1" hangingPunct="1">
              <a:lnSpc>
                <a:spcPct val="90000"/>
              </a:lnSpc>
            </a:pPr>
            <a:r>
              <a:rPr lang="zh-CN" altLang="zh-CN" sz="2400" b="0" dirty="0">
                <a:solidFill>
                  <a:srgbClr val="FF0000"/>
                </a:solidFill>
                <a:latin typeface="楷体" panose="02010609060101010101" pitchFamily="49" charset="-122"/>
                <a:ea typeface="楷体" panose="02010609060101010101" pitchFamily="49" charset="-122"/>
              </a:rPr>
              <a:t>防御立足点</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消除泄漏</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增加难度</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增加噪声</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减小有效信息量</a:t>
            </a:r>
            <a:r>
              <a:rPr lang="en-US" altLang="zh-CN" sz="2400" b="0" dirty="0">
                <a:latin typeface="楷体" panose="02010609060101010101" pitchFamily="49" charset="-122"/>
                <a:ea typeface="楷体" panose="02010609060101010101" pitchFamily="49" charset="-122"/>
              </a:rPr>
              <a:t>)</a:t>
            </a:r>
          </a:p>
          <a:p>
            <a:pPr eaLnBrk="1" hangingPunct="1">
              <a:lnSpc>
                <a:spcPct val="90000"/>
              </a:lnSpc>
            </a:pPr>
            <a:r>
              <a:rPr lang="zh-CN" altLang="zh-CN" sz="2400" b="0" dirty="0">
                <a:solidFill>
                  <a:srgbClr val="FF0000"/>
                </a:solidFill>
                <a:latin typeface="楷体" panose="02010609060101010101" pitchFamily="49" charset="-122"/>
                <a:ea typeface="楷体" panose="02010609060101010101" pitchFamily="49" charset="-122"/>
              </a:rPr>
              <a:t>电路级抗攻击</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互补电路</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电路级Masking</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预充电</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随机</a:t>
            </a:r>
            <a:r>
              <a:rPr lang="zh-CN" altLang="en-US" sz="2400" b="0" dirty="0">
                <a:latin typeface="楷体" panose="02010609060101010101" pitchFamily="49" charset="-122"/>
                <a:ea typeface="楷体" panose="02010609060101010101" pitchFamily="49" charset="-122"/>
              </a:rPr>
              <a:t>化</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安全芯片</a:t>
            </a:r>
            <a:endParaRPr lang="en-US" altLang="zh-CN" sz="2400" b="0" dirty="0">
              <a:solidFill>
                <a:srgbClr val="FF0000"/>
              </a:solidFill>
              <a:latin typeface="楷体" panose="02010609060101010101" pitchFamily="49" charset="-122"/>
              <a:ea typeface="楷体" panose="02010609060101010101" pitchFamily="49" charset="-122"/>
            </a:endParaRPr>
          </a:p>
        </p:txBody>
      </p:sp>
      <p:sp>
        <p:nvSpPr>
          <p:cNvPr id="35844" name="灯片编号占位符 3">
            <a:extLst>
              <a:ext uri="{FF2B5EF4-FFF2-40B4-BE49-F238E27FC236}">
                <a16:creationId xmlns:a16="http://schemas.microsoft.com/office/drawing/2014/main" id="{F03EC097-7ECA-4F8F-8C17-FD7EF07D4D6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15D3A8A9-AB1C-4AA3-B45A-592498D70DCB}"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31</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094971525"/>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不可剥夺型内核 （</a:t>
            </a:r>
            <a:r>
              <a:rPr lang="en-US" altLang="zh-CN" b="1" dirty="0">
                <a:solidFill>
                  <a:schemeClr val="tx1"/>
                </a:solidFill>
                <a:latin typeface="+mn-ea"/>
                <a:ea typeface="+mn-ea"/>
              </a:rPr>
              <a:t>Non-Preemptive Kernel</a:t>
            </a:r>
            <a:r>
              <a:rPr lang="zh-CN" altLang="en-US" b="1" dirty="0">
                <a:solidFill>
                  <a:schemeClr val="tx1"/>
                </a:solidFill>
                <a:latin typeface="+mn-ea"/>
                <a:ea typeface="+mn-ea"/>
              </a:rPr>
              <a:t>）</a:t>
            </a:r>
            <a:r>
              <a:rPr lang="zh-CN" altLang="en-US" b="1" dirty="0">
                <a:latin typeface="+mn-ea"/>
                <a:ea typeface="+mn-ea"/>
              </a:rPr>
              <a:t> </a:t>
            </a:r>
            <a:endParaRPr lang="zh-CN" altLang="en-US" dirty="0">
              <a:latin typeface="+mn-ea"/>
              <a:ea typeface="+mn-ea"/>
            </a:endParaRPr>
          </a:p>
        </p:txBody>
      </p:sp>
      <p:sp>
        <p:nvSpPr>
          <p:cNvPr id="3" name="文本占位符 2"/>
          <p:cNvSpPr>
            <a:spLocks noGrp="1"/>
          </p:cNvSpPr>
          <p:nvPr>
            <p:ph type="body" idx="1"/>
          </p:nvPr>
        </p:nvSpPr>
        <p:spPr/>
        <p:txBody>
          <a:bodyPr/>
          <a:lstStyle/>
          <a:p>
            <a:r>
              <a:rPr lang="zh-CN" altLang="en-US" sz="2174" dirty="0">
                <a:solidFill>
                  <a:schemeClr val="tx1"/>
                </a:solidFill>
                <a:latin typeface="+mn-ea"/>
                <a:ea typeface="+mn-ea"/>
              </a:rPr>
              <a:t>不可剥夺型内核要求每个</a:t>
            </a:r>
            <a:r>
              <a:rPr lang="zh-CN" altLang="en-US" sz="2174" dirty="0">
                <a:solidFill>
                  <a:srgbClr val="FF0000"/>
                </a:solidFill>
                <a:latin typeface="+mn-ea"/>
                <a:ea typeface="+mn-ea"/>
              </a:rPr>
              <a:t>任务自我放弃</a:t>
            </a:r>
            <a:r>
              <a:rPr lang="en-US" altLang="zh-CN" sz="2174" dirty="0">
                <a:solidFill>
                  <a:srgbClr val="FF0000"/>
                </a:solidFill>
                <a:latin typeface="+mn-ea"/>
                <a:ea typeface="+mn-ea"/>
              </a:rPr>
              <a:t>CPU</a:t>
            </a:r>
            <a:r>
              <a:rPr lang="zh-CN" altLang="en-US" sz="2174" dirty="0">
                <a:solidFill>
                  <a:srgbClr val="FF0000"/>
                </a:solidFill>
                <a:latin typeface="+mn-ea"/>
                <a:ea typeface="+mn-ea"/>
              </a:rPr>
              <a:t>的所有权，</a:t>
            </a:r>
            <a:r>
              <a:rPr lang="zh-CN" altLang="en-US" sz="2174" dirty="0">
                <a:solidFill>
                  <a:schemeClr val="tx1"/>
                </a:solidFill>
                <a:latin typeface="+mn-ea"/>
                <a:ea typeface="+mn-ea"/>
              </a:rPr>
              <a:t>也称作</a:t>
            </a:r>
            <a:r>
              <a:rPr lang="zh-CN" altLang="en-US" sz="2174" dirty="0">
                <a:solidFill>
                  <a:srgbClr val="FF0000"/>
                </a:solidFill>
                <a:latin typeface="+mn-ea"/>
                <a:ea typeface="+mn-ea"/>
              </a:rPr>
              <a:t>合作型多任务</a:t>
            </a:r>
            <a:r>
              <a:rPr lang="zh-CN" altLang="en-US" sz="2174" dirty="0">
                <a:solidFill>
                  <a:schemeClr val="tx1"/>
                </a:solidFill>
                <a:latin typeface="+mn-ea"/>
                <a:ea typeface="+mn-ea"/>
              </a:rPr>
              <a:t>，各个任务彼此合作共享一个</a:t>
            </a:r>
            <a:r>
              <a:rPr lang="en-US" altLang="zh-CN" sz="2174" dirty="0">
                <a:solidFill>
                  <a:schemeClr val="tx1"/>
                </a:solidFill>
                <a:latin typeface="+mn-ea"/>
                <a:ea typeface="+mn-ea"/>
              </a:rPr>
              <a:t>CPU</a:t>
            </a:r>
            <a:r>
              <a:rPr lang="zh-CN" altLang="en-US" sz="2174" dirty="0">
                <a:solidFill>
                  <a:schemeClr val="tx1"/>
                </a:solidFill>
                <a:latin typeface="+mn-ea"/>
                <a:ea typeface="+mn-ea"/>
              </a:rPr>
              <a:t>。异步事件还是由中断服务来处理。中断服务以后控制权还是回到原来被中断的任务，直到该任务主动放弃</a:t>
            </a:r>
            <a:r>
              <a:rPr lang="en-US" altLang="zh-CN" sz="2174" dirty="0">
                <a:solidFill>
                  <a:schemeClr val="tx1"/>
                </a:solidFill>
                <a:latin typeface="+mn-ea"/>
                <a:ea typeface="+mn-ea"/>
              </a:rPr>
              <a:t>CPU</a:t>
            </a:r>
            <a:r>
              <a:rPr lang="zh-CN" altLang="en-US" sz="2174" dirty="0">
                <a:solidFill>
                  <a:schemeClr val="tx1"/>
                </a:solidFill>
                <a:latin typeface="+mn-ea"/>
                <a:ea typeface="+mn-ea"/>
              </a:rPr>
              <a:t>的使用权时，那个高优先级的任务才能获得</a:t>
            </a:r>
            <a:r>
              <a:rPr lang="en-US" altLang="zh-CN" sz="2174" dirty="0">
                <a:solidFill>
                  <a:schemeClr val="tx1"/>
                </a:solidFill>
                <a:latin typeface="+mn-ea"/>
                <a:ea typeface="+mn-ea"/>
              </a:rPr>
              <a:t>CPU</a:t>
            </a:r>
            <a:r>
              <a:rPr lang="zh-CN" altLang="en-US" sz="2174" dirty="0">
                <a:solidFill>
                  <a:schemeClr val="tx1"/>
                </a:solidFill>
                <a:latin typeface="+mn-ea"/>
                <a:ea typeface="+mn-ea"/>
              </a:rPr>
              <a:t>的使用权。 </a:t>
            </a:r>
            <a:endParaRPr lang="en-US" altLang="zh-CN" sz="2174" dirty="0">
              <a:solidFill>
                <a:schemeClr val="tx1"/>
              </a:solidFill>
              <a:latin typeface="+mn-ea"/>
              <a:ea typeface="+mn-ea"/>
            </a:endParaRPr>
          </a:p>
          <a:p>
            <a:r>
              <a:rPr lang="zh-CN" altLang="en-US" sz="2174" dirty="0">
                <a:solidFill>
                  <a:schemeClr val="tx1"/>
                </a:solidFill>
                <a:latin typeface="+mn-ea"/>
                <a:ea typeface="+mn-ea"/>
              </a:rPr>
              <a:t>不可剥夺型内核的一个</a:t>
            </a:r>
            <a:r>
              <a:rPr lang="zh-CN" altLang="en-US" sz="2174" dirty="0">
                <a:solidFill>
                  <a:srgbClr val="FF0000"/>
                </a:solidFill>
                <a:latin typeface="+mn-ea"/>
                <a:ea typeface="+mn-ea"/>
              </a:rPr>
              <a:t>优点是响应中断快</a:t>
            </a:r>
            <a:r>
              <a:rPr lang="zh-CN" altLang="en-US" sz="2174" dirty="0">
                <a:solidFill>
                  <a:schemeClr val="tx1"/>
                </a:solidFill>
                <a:latin typeface="+mn-ea"/>
                <a:ea typeface="+mn-ea"/>
              </a:rPr>
              <a:t>。不可剥夺型内核允许使用</a:t>
            </a:r>
            <a:r>
              <a:rPr lang="zh-CN" altLang="en-US" sz="2174" dirty="0">
                <a:solidFill>
                  <a:srgbClr val="FF0000"/>
                </a:solidFill>
                <a:latin typeface="+mn-ea"/>
                <a:ea typeface="+mn-ea"/>
              </a:rPr>
              <a:t>不可重入函数</a:t>
            </a:r>
            <a:r>
              <a:rPr lang="zh-CN" altLang="en-US" sz="2174" dirty="0">
                <a:solidFill>
                  <a:schemeClr val="tx1"/>
                </a:solidFill>
                <a:latin typeface="+mn-ea"/>
                <a:ea typeface="+mn-ea"/>
              </a:rPr>
              <a:t>。因为每个任务要运行到完成时才释放</a:t>
            </a:r>
            <a:r>
              <a:rPr lang="en-US" altLang="zh-CN" sz="2174" dirty="0">
                <a:solidFill>
                  <a:schemeClr val="tx1"/>
                </a:solidFill>
                <a:latin typeface="+mn-ea"/>
                <a:ea typeface="+mn-ea"/>
              </a:rPr>
              <a:t>CPU</a:t>
            </a:r>
            <a:r>
              <a:rPr lang="zh-CN" altLang="en-US" sz="2174" dirty="0">
                <a:solidFill>
                  <a:schemeClr val="tx1"/>
                </a:solidFill>
                <a:latin typeface="+mn-ea"/>
                <a:ea typeface="+mn-ea"/>
              </a:rPr>
              <a:t>的控制权。任务级响应时间取决于最长的任务执行时间。 </a:t>
            </a:r>
            <a:endParaRPr lang="en-US" altLang="zh-CN" sz="2174" dirty="0">
              <a:solidFill>
                <a:schemeClr val="tx1"/>
              </a:solidFill>
              <a:latin typeface="+mn-ea"/>
              <a:ea typeface="+mn-ea"/>
            </a:endParaRPr>
          </a:p>
          <a:p>
            <a:r>
              <a:rPr lang="zh-CN" altLang="en-US" sz="2174" dirty="0">
                <a:solidFill>
                  <a:schemeClr val="tx1"/>
                </a:solidFill>
                <a:latin typeface="+mn-ea"/>
                <a:ea typeface="+mn-ea"/>
              </a:rPr>
              <a:t>不可剥夺型内核的另一个</a:t>
            </a:r>
            <a:r>
              <a:rPr lang="zh-CN" altLang="en-US" sz="2174" dirty="0">
                <a:solidFill>
                  <a:srgbClr val="FF0000"/>
                </a:solidFill>
                <a:latin typeface="+mn-ea"/>
                <a:ea typeface="+mn-ea"/>
              </a:rPr>
              <a:t>优点是几乎不需要使用信号量保护共享数据</a:t>
            </a:r>
            <a:r>
              <a:rPr lang="zh-CN" altLang="en-US" sz="2174" dirty="0">
                <a:solidFill>
                  <a:schemeClr val="tx1"/>
                </a:solidFill>
                <a:latin typeface="+mn-ea"/>
                <a:ea typeface="+mn-ea"/>
              </a:rPr>
              <a:t>。运行着的任务占有</a:t>
            </a:r>
            <a:r>
              <a:rPr lang="en-US" altLang="zh-CN" sz="2174" dirty="0">
                <a:solidFill>
                  <a:schemeClr val="tx1"/>
                </a:solidFill>
                <a:latin typeface="+mn-ea"/>
                <a:ea typeface="+mn-ea"/>
              </a:rPr>
              <a:t>CPU</a:t>
            </a:r>
            <a:r>
              <a:rPr lang="zh-CN" altLang="en-US" sz="2174" dirty="0">
                <a:solidFill>
                  <a:schemeClr val="tx1"/>
                </a:solidFill>
                <a:latin typeface="+mn-ea"/>
                <a:ea typeface="+mn-ea"/>
              </a:rPr>
              <a:t>，而不必担心被别的任务抢占。但这也不是绝对的。处理共享</a:t>
            </a:r>
            <a:r>
              <a:rPr lang="en-US" altLang="zh-CN" sz="2174" dirty="0">
                <a:solidFill>
                  <a:schemeClr val="tx1"/>
                </a:solidFill>
                <a:latin typeface="+mn-ea"/>
                <a:ea typeface="+mn-ea"/>
              </a:rPr>
              <a:t>I/O</a:t>
            </a:r>
            <a:r>
              <a:rPr lang="zh-CN" altLang="en-US" sz="2174" dirty="0">
                <a:solidFill>
                  <a:schemeClr val="tx1"/>
                </a:solidFill>
                <a:latin typeface="+mn-ea"/>
                <a:ea typeface="+mn-ea"/>
              </a:rPr>
              <a:t>设备时仍需要使用互斥型信号量。例如，在打印机的使用上，仍需要满足互斥条件。</a:t>
            </a:r>
            <a:endParaRPr lang="en-US" altLang="zh-CN" sz="2174" dirty="0">
              <a:solidFill>
                <a:schemeClr val="tx1"/>
              </a:solidFill>
              <a:latin typeface="+mn-ea"/>
              <a:ea typeface="+mn-ea"/>
            </a:endParaRPr>
          </a:p>
          <a:p>
            <a:r>
              <a:rPr lang="zh-CN" altLang="en-US" sz="2174" dirty="0">
                <a:solidFill>
                  <a:schemeClr val="tx1"/>
                </a:solidFill>
                <a:latin typeface="+mn-ea"/>
                <a:ea typeface="+mn-ea"/>
              </a:rPr>
              <a:t>不可剥夺型内核的</a:t>
            </a:r>
            <a:r>
              <a:rPr lang="zh-CN" altLang="en-US" sz="2174" dirty="0">
                <a:solidFill>
                  <a:srgbClr val="FF0000"/>
                </a:solidFill>
                <a:latin typeface="+mn-ea"/>
                <a:ea typeface="+mn-ea"/>
              </a:rPr>
              <a:t>最大缺陷在于其响应时间</a:t>
            </a:r>
            <a:r>
              <a:rPr lang="zh-CN" altLang="en-US" sz="2174" dirty="0">
                <a:solidFill>
                  <a:schemeClr val="tx1"/>
                </a:solidFill>
                <a:latin typeface="+mn-ea"/>
                <a:ea typeface="+mn-ea"/>
              </a:rPr>
              <a:t>。高优先级的任务已经进入就绪态，但还不能运行，要等，也许要等很长时间，直到当前运行着的任务释放</a:t>
            </a:r>
            <a:r>
              <a:rPr lang="en-US" altLang="zh-CN" sz="2174" dirty="0">
                <a:solidFill>
                  <a:schemeClr val="tx1"/>
                </a:solidFill>
                <a:latin typeface="+mn-ea"/>
                <a:ea typeface="+mn-ea"/>
              </a:rPr>
              <a:t>CPU</a:t>
            </a:r>
            <a:r>
              <a:rPr lang="zh-CN" altLang="en-US" sz="2174" dirty="0">
                <a:solidFill>
                  <a:schemeClr val="tx1"/>
                </a:solidFill>
                <a:latin typeface="+mn-ea"/>
                <a:ea typeface="+mn-ea"/>
              </a:rPr>
              <a:t>。与前后系统一样， 不可剥夺型内核的任务级响应时间是不确定的。 </a:t>
            </a:r>
            <a:endParaRPr lang="en-US" altLang="zh-CN" sz="2174" dirty="0">
              <a:solidFill>
                <a:schemeClr val="tx1"/>
              </a:solidFill>
              <a:latin typeface="+mn-ea"/>
              <a:ea typeface="+mn-ea"/>
            </a:endParaRPr>
          </a:p>
          <a:p>
            <a:r>
              <a:rPr lang="zh-CN" altLang="en-US" sz="2174" dirty="0">
                <a:solidFill>
                  <a:srgbClr val="FF0000"/>
                </a:solidFill>
                <a:latin typeface="+mn-ea"/>
                <a:ea typeface="+mn-ea"/>
              </a:rPr>
              <a:t>商业软件几乎没有不可剥夺型内核。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310</a:t>
            </a:fld>
            <a:endParaRPr lang="zh-CN" altLang="en-US" dirty="0">
              <a:solidFill>
                <a:prstClr val="white"/>
              </a:solidFill>
              <a:cs typeface="Garamond"/>
            </a:endParaRPr>
          </a:p>
        </p:txBody>
      </p:sp>
    </p:spTree>
    <p:extLst>
      <p:ext uri="{BB962C8B-B14F-4D97-AF65-F5344CB8AC3E}">
        <p14:creationId xmlns:p14="http://schemas.microsoft.com/office/powerpoint/2010/main" val="372279405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可剥夺型内核</a:t>
            </a:r>
          </a:p>
        </p:txBody>
      </p:sp>
      <p:sp>
        <p:nvSpPr>
          <p:cNvPr id="3" name="文本占位符 2"/>
          <p:cNvSpPr>
            <a:spLocks noGrp="1"/>
          </p:cNvSpPr>
          <p:nvPr>
            <p:ph type="body" idx="1"/>
          </p:nvPr>
        </p:nvSpPr>
        <p:spPr/>
        <p:txBody>
          <a:bodyPr/>
          <a:lstStyle/>
          <a:p>
            <a:r>
              <a:rPr lang="zh-CN" altLang="en-US" sz="2174" dirty="0">
                <a:solidFill>
                  <a:srgbClr val="FF0000"/>
                </a:solidFill>
                <a:latin typeface="+mn-ea"/>
                <a:ea typeface="+mn-ea"/>
              </a:rPr>
              <a:t>可剥夺型内核总是让就绪态的高优先级的任务先运行</a:t>
            </a:r>
            <a:r>
              <a:rPr lang="zh-CN" altLang="en-US" sz="2174" dirty="0">
                <a:solidFill>
                  <a:schemeClr val="tx1"/>
                </a:solidFill>
                <a:latin typeface="+mn-ea"/>
                <a:ea typeface="+mn-ea"/>
              </a:rPr>
              <a:t>，中断服务程序可以抢占</a:t>
            </a:r>
            <a:r>
              <a:rPr lang="en-US" altLang="zh-CN" sz="2174" dirty="0">
                <a:solidFill>
                  <a:schemeClr val="tx1"/>
                </a:solidFill>
                <a:latin typeface="+mn-ea"/>
                <a:ea typeface="+mn-ea"/>
              </a:rPr>
              <a:t>CPU</a:t>
            </a:r>
            <a:r>
              <a:rPr lang="zh-CN" altLang="en-US" sz="2174" dirty="0">
                <a:solidFill>
                  <a:schemeClr val="tx1"/>
                </a:solidFill>
                <a:latin typeface="+mn-ea"/>
                <a:ea typeface="+mn-ea"/>
              </a:rPr>
              <a:t>，到中断服务完成时，内核让优先级最高的就绪任务运行（不一定是被中断了的任务）。任务级系统响应时间得到了最优化且是可知的。使用可剥夺型内核使得</a:t>
            </a:r>
            <a:r>
              <a:rPr lang="zh-CN" altLang="en-US" sz="2174" dirty="0">
                <a:solidFill>
                  <a:srgbClr val="FF0000"/>
                </a:solidFill>
                <a:latin typeface="+mn-ea"/>
                <a:ea typeface="+mn-ea"/>
              </a:rPr>
              <a:t>任务级响应时间得以最优化</a:t>
            </a:r>
            <a:r>
              <a:rPr lang="zh-CN" altLang="en-US" sz="2174" dirty="0">
                <a:latin typeface="+mn-ea"/>
                <a:ea typeface="+mn-ea"/>
              </a:rPr>
              <a:t>。</a:t>
            </a:r>
            <a:endParaRPr lang="en-US" altLang="zh-CN" sz="2174" dirty="0">
              <a:latin typeface="+mn-ea"/>
              <a:ea typeface="+mn-ea"/>
            </a:endParaRPr>
          </a:p>
          <a:p>
            <a:r>
              <a:rPr lang="zh-CN" altLang="en-US" sz="2174" dirty="0">
                <a:solidFill>
                  <a:schemeClr val="tx1"/>
                </a:solidFill>
                <a:latin typeface="+mn-ea"/>
                <a:ea typeface="+mn-ea"/>
              </a:rPr>
              <a:t> 使用可剥夺型内核时，应用程序不应直接使用不可重入型函数。</a:t>
            </a:r>
            <a:r>
              <a:rPr lang="zh-CN" altLang="en-US" sz="2174" b="1" dirty="0">
                <a:solidFill>
                  <a:srgbClr val="FF0000"/>
                </a:solidFill>
                <a:latin typeface="+mn-ea"/>
                <a:ea typeface="+mn-ea"/>
              </a:rPr>
              <a:t>调用不可重入型函数时，要满足互斥条件</a:t>
            </a:r>
            <a:r>
              <a:rPr lang="zh-CN" altLang="en-US" sz="2174" dirty="0">
                <a:solidFill>
                  <a:srgbClr val="FF0000"/>
                </a:solidFill>
                <a:latin typeface="+mn-ea"/>
                <a:ea typeface="+mn-ea"/>
              </a:rPr>
              <a:t>，</a:t>
            </a:r>
            <a:r>
              <a:rPr lang="zh-CN" altLang="en-US" sz="2174" dirty="0">
                <a:solidFill>
                  <a:schemeClr val="tx1"/>
                </a:solidFill>
                <a:latin typeface="+mn-ea"/>
                <a:ea typeface="+mn-ea"/>
              </a:rPr>
              <a:t>这一点可以用互斥型信号量来实现。如果调用不可重入型函数时，低优先级的任务</a:t>
            </a:r>
            <a:r>
              <a:rPr lang="en-US" altLang="zh-CN" sz="2174" dirty="0">
                <a:solidFill>
                  <a:schemeClr val="tx1"/>
                </a:solidFill>
                <a:latin typeface="+mn-ea"/>
                <a:ea typeface="+mn-ea"/>
              </a:rPr>
              <a:t>CPU</a:t>
            </a:r>
            <a:r>
              <a:rPr lang="zh-CN" altLang="en-US" sz="2174" dirty="0">
                <a:solidFill>
                  <a:schemeClr val="tx1"/>
                </a:solidFill>
                <a:latin typeface="+mn-ea"/>
                <a:ea typeface="+mn-ea"/>
              </a:rPr>
              <a:t>的使用权被高优先级任务剥夺，不可重入型函数中的数据有可能被破坏。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311</a:t>
            </a:fld>
            <a:endParaRPr lang="zh-CN" altLang="en-US" dirty="0">
              <a:solidFill>
                <a:prstClr val="white"/>
              </a:solidFill>
              <a:cs typeface="Garamond"/>
            </a:endParaRPr>
          </a:p>
        </p:txBody>
      </p:sp>
    </p:spTree>
    <p:extLst>
      <p:ext uri="{BB962C8B-B14F-4D97-AF65-F5344CB8AC3E}">
        <p14:creationId xmlns:p14="http://schemas.microsoft.com/office/powerpoint/2010/main" val="9541121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pt-BR" dirty="0">
                <a:solidFill>
                  <a:schemeClr val="tx1"/>
                </a:solidFill>
                <a:latin typeface="+mn-ea"/>
                <a:ea typeface="+mn-ea"/>
              </a:rPr>
              <a:t>可重入性（</a:t>
            </a:r>
            <a:r>
              <a:rPr lang="pt-BR" altLang="zh-CN" b="1" dirty="0">
                <a:solidFill>
                  <a:schemeClr val="tx1"/>
                </a:solidFill>
                <a:latin typeface="+mn-ea"/>
                <a:ea typeface="+mn-ea"/>
              </a:rPr>
              <a:t>Reentrancy</a:t>
            </a:r>
            <a:r>
              <a:rPr lang="zh-CN" altLang="pt-BR" b="1" dirty="0">
                <a:solidFill>
                  <a:schemeClr val="tx1"/>
                </a:solidFill>
                <a:latin typeface="+mn-ea"/>
                <a:ea typeface="+mn-ea"/>
              </a:rPr>
              <a:t>）</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en-US" dirty="0">
                <a:solidFill>
                  <a:srgbClr val="FF0000"/>
                </a:solidFill>
                <a:latin typeface="+mn-ea"/>
                <a:ea typeface="+mn-ea"/>
              </a:rPr>
              <a:t>可重入型函数</a:t>
            </a:r>
            <a:r>
              <a:rPr lang="zh-CN" altLang="en-US" dirty="0">
                <a:solidFill>
                  <a:schemeClr val="tx1"/>
                </a:solidFill>
                <a:latin typeface="+mn-ea"/>
                <a:ea typeface="+mn-ea"/>
              </a:rPr>
              <a:t>可以被一个以上的任务调用，而不必担心数据的破坏。可重入型函数任何时候都可以被中断，一段时间以后又可以运行，而相应数据不会丢失。可重入型函数或者只</a:t>
            </a:r>
            <a:r>
              <a:rPr lang="zh-CN" altLang="en-US" dirty="0">
                <a:solidFill>
                  <a:srgbClr val="FF0000"/>
                </a:solidFill>
                <a:latin typeface="+mn-ea"/>
                <a:ea typeface="+mn-ea"/>
              </a:rPr>
              <a:t>使用局部变量</a:t>
            </a:r>
            <a:r>
              <a:rPr lang="zh-CN" altLang="en-US" dirty="0">
                <a:solidFill>
                  <a:schemeClr val="tx1"/>
                </a:solidFill>
                <a:latin typeface="+mn-ea"/>
                <a:ea typeface="+mn-ea"/>
              </a:rPr>
              <a:t>，即变量保存在</a:t>
            </a:r>
            <a:r>
              <a:rPr lang="en-US" altLang="zh-CN" dirty="0">
                <a:solidFill>
                  <a:schemeClr val="tx1"/>
                </a:solidFill>
                <a:latin typeface="+mn-ea"/>
                <a:ea typeface="+mn-ea"/>
              </a:rPr>
              <a:t>CPU</a:t>
            </a:r>
            <a:r>
              <a:rPr lang="zh-CN" altLang="en-US" dirty="0">
                <a:solidFill>
                  <a:schemeClr val="tx1"/>
                </a:solidFill>
                <a:latin typeface="+mn-ea"/>
                <a:ea typeface="+mn-ea"/>
              </a:rPr>
              <a:t>寄存器中或堆栈中。如果</a:t>
            </a:r>
            <a:r>
              <a:rPr lang="zh-CN" altLang="en-US" dirty="0">
                <a:solidFill>
                  <a:srgbClr val="FF0000"/>
                </a:solidFill>
                <a:latin typeface="+mn-ea"/>
                <a:ea typeface="+mn-ea"/>
              </a:rPr>
              <a:t>使用全局变量，则要对全局变量予以保护</a:t>
            </a:r>
            <a:r>
              <a:rPr lang="zh-CN" altLang="en-US" dirty="0">
                <a:solidFill>
                  <a:schemeClr val="tx1"/>
                </a:solidFill>
                <a:latin typeface="+mn-ea"/>
                <a:ea typeface="+mn-ea"/>
              </a:rPr>
              <a:t>。</a:t>
            </a:r>
            <a:endParaRPr lang="en-US" altLang="zh-CN" dirty="0">
              <a:solidFill>
                <a:schemeClr val="tx1"/>
              </a:solidFill>
              <a:latin typeface="+mn-ea"/>
              <a:ea typeface="+mn-ea"/>
            </a:endParaRPr>
          </a:p>
          <a:p>
            <a:r>
              <a:rPr lang="zh-CN" altLang="en-US" dirty="0">
                <a:solidFill>
                  <a:srgbClr val="FF0000"/>
                </a:solidFill>
                <a:latin typeface="+mn-ea"/>
                <a:ea typeface="+mn-ea"/>
              </a:rPr>
              <a:t>应用程序中的不可重入函数引起的错误很可能在测试时发现不了</a:t>
            </a:r>
            <a:r>
              <a:rPr lang="zh-CN" altLang="en-US" dirty="0">
                <a:solidFill>
                  <a:schemeClr val="tx1"/>
                </a:solidFill>
                <a:latin typeface="+mn-ea"/>
                <a:ea typeface="+mn-ea"/>
              </a:rPr>
              <a:t>，直到产品到了现场问题才出现。如果在多任务上您还是把新手，</a:t>
            </a:r>
            <a:r>
              <a:rPr lang="zh-CN" altLang="en-US" dirty="0">
                <a:solidFill>
                  <a:srgbClr val="FF0000"/>
                </a:solidFill>
                <a:latin typeface="+mn-ea"/>
                <a:ea typeface="+mn-ea"/>
              </a:rPr>
              <a:t>使用不可重入型函数时，千万要当心</a:t>
            </a:r>
            <a:r>
              <a:rPr lang="zh-CN" altLang="en-US" dirty="0">
                <a:latin typeface="+mn-ea"/>
                <a:ea typeface="+mn-ea"/>
              </a:rPr>
              <a:t>。</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312</a:t>
            </a:fld>
            <a:endParaRPr lang="zh-CN" altLang="en-US" dirty="0">
              <a:solidFill>
                <a:prstClr val="white"/>
              </a:solidFill>
              <a:cs typeface="Garamond"/>
            </a:endParaRPr>
          </a:p>
        </p:txBody>
      </p:sp>
    </p:spTree>
    <p:extLst>
      <p:ext uri="{BB962C8B-B14F-4D97-AF65-F5344CB8AC3E}">
        <p14:creationId xmlns:p14="http://schemas.microsoft.com/office/powerpoint/2010/main" val="147876530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时间片轮番调度法</a:t>
            </a:r>
          </a:p>
        </p:txBody>
      </p:sp>
      <p:sp>
        <p:nvSpPr>
          <p:cNvPr id="3" name="文本占位符 2"/>
          <p:cNvSpPr>
            <a:spLocks noGrp="1"/>
          </p:cNvSpPr>
          <p:nvPr>
            <p:ph type="body" idx="1"/>
          </p:nvPr>
        </p:nvSpPr>
        <p:spPr/>
        <p:txBody>
          <a:bodyPr/>
          <a:lstStyle/>
          <a:p>
            <a:r>
              <a:rPr lang="zh-CN" altLang="en-US" dirty="0">
                <a:solidFill>
                  <a:srgbClr val="FF0000"/>
                </a:solidFill>
                <a:latin typeface="+mn-ea"/>
                <a:ea typeface="+mn-ea"/>
              </a:rPr>
              <a:t>给任务分配优先级相当困难。</a:t>
            </a:r>
            <a:endParaRPr lang="en-US" altLang="zh-CN" dirty="0">
              <a:solidFill>
                <a:srgbClr val="FF0000"/>
              </a:solidFill>
              <a:latin typeface="+mn-ea"/>
              <a:ea typeface="+mn-ea"/>
            </a:endParaRPr>
          </a:p>
          <a:p>
            <a:r>
              <a:rPr lang="zh-CN" altLang="en-US" dirty="0">
                <a:solidFill>
                  <a:schemeClr val="tx1"/>
                </a:solidFill>
                <a:latin typeface="+mn-ea"/>
                <a:ea typeface="+mn-ea"/>
              </a:rPr>
              <a:t>当两个或两个以上任务有同样优先级，内核允许一个任务运行事先确定的一段时间，叫做</a:t>
            </a:r>
            <a:r>
              <a:rPr lang="zh-CN" altLang="en-US" dirty="0">
                <a:solidFill>
                  <a:srgbClr val="FF0000"/>
                </a:solidFill>
                <a:latin typeface="+mn-ea"/>
                <a:ea typeface="+mn-ea"/>
              </a:rPr>
              <a:t>时间额度</a:t>
            </a:r>
            <a:r>
              <a:rPr lang="zh-CN" altLang="en-US" dirty="0">
                <a:solidFill>
                  <a:schemeClr val="tx1"/>
                </a:solidFill>
                <a:latin typeface="+mn-ea"/>
                <a:ea typeface="+mn-ea"/>
              </a:rPr>
              <a:t>（</a:t>
            </a:r>
            <a:r>
              <a:rPr lang="en-US" altLang="zh-CN" dirty="0">
                <a:solidFill>
                  <a:schemeClr val="tx1"/>
                </a:solidFill>
                <a:latin typeface="+mn-ea"/>
                <a:ea typeface="+mn-ea"/>
              </a:rPr>
              <a:t>quantum</a:t>
            </a:r>
            <a:r>
              <a:rPr lang="zh-CN" altLang="en-US" dirty="0">
                <a:solidFill>
                  <a:schemeClr val="tx1"/>
                </a:solidFill>
                <a:latin typeface="+mn-ea"/>
                <a:ea typeface="+mn-ea"/>
              </a:rPr>
              <a:t>），然后切换给另一个任务。也叫做</a:t>
            </a:r>
            <a:r>
              <a:rPr lang="zh-CN" altLang="en-US" dirty="0">
                <a:solidFill>
                  <a:srgbClr val="FF0000"/>
                </a:solidFill>
                <a:latin typeface="+mn-ea"/>
                <a:ea typeface="+mn-ea"/>
              </a:rPr>
              <a:t>时间片调度</a:t>
            </a:r>
            <a:r>
              <a:rPr lang="zh-CN" altLang="en-US" dirty="0">
                <a:solidFill>
                  <a:schemeClr val="tx1"/>
                </a:solidFill>
                <a:latin typeface="+mn-ea"/>
                <a:ea typeface="+mn-ea"/>
              </a:rPr>
              <a:t>。内核在满足以下条件时，把</a:t>
            </a:r>
            <a:r>
              <a:rPr lang="en-US" altLang="zh-CN" dirty="0">
                <a:solidFill>
                  <a:schemeClr val="tx1"/>
                </a:solidFill>
                <a:latin typeface="+mn-ea"/>
                <a:ea typeface="+mn-ea"/>
              </a:rPr>
              <a:t>CPU</a:t>
            </a:r>
            <a:r>
              <a:rPr lang="zh-CN" altLang="en-US" dirty="0">
                <a:solidFill>
                  <a:schemeClr val="tx1"/>
                </a:solidFill>
                <a:latin typeface="+mn-ea"/>
                <a:ea typeface="+mn-ea"/>
              </a:rPr>
              <a:t>控制权交给下一个任务就绪态的任务： </a:t>
            </a:r>
          </a:p>
          <a:p>
            <a:r>
              <a:rPr lang="zh-CN" altLang="en-US" dirty="0">
                <a:solidFill>
                  <a:schemeClr val="tx1"/>
                </a:solidFill>
                <a:latin typeface="+mn-ea"/>
                <a:ea typeface="+mn-ea"/>
              </a:rPr>
              <a:t> 当前任务已无事可做； </a:t>
            </a:r>
          </a:p>
          <a:p>
            <a:r>
              <a:rPr lang="zh-CN" altLang="en-US" dirty="0">
                <a:solidFill>
                  <a:schemeClr val="tx1"/>
                </a:solidFill>
                <a:latin typeface="+mn-ea"/>
                <a:ea typeface="+mn-ea"/>
              </a:rPr>
              <a:t> 当前任务在时间片还没结束时已经完成；</a:t>
            </a:r>
            <a:endParaRPr lang="en-US" altLang="zh-CN" dirty="0">
              <a:solidFill>
                <a:schemeClr val="tx1"/>
              </a:solidFill>
              <a:latin typeface="+mn-ea"/>
              <a:ea typeface="+mn-ea"/>
            </a:endParaRPr>
          </a:p>
          <a:p>
            <a:r>
              <a:rPr lang="zh-CN" altLang="en-US" dirty="0">
                <a:solidFill>
                  <a:schemeClr val="tx1"/>
                </a:solidFill>
                <a:latin typeface="+mn-ea"/>
                <a:ea typeface="+mn-ea"/>
              </a:rPr>
              <a:t>   当前任务时间片时间到。</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313</a:t>
            </a:fld>
            <a:endParaRPr lang="zh-CN" altLang="en-US" dirty="0">
              <a:solidFill>
                <a:prstClr val="white"/>
              </a:solidFill>
              <a:cs typeface="Garamond"/>
            </a:endParaRPr>
          </a:p>
        </p:txBody>
      </p:sp>
    </p:spTree>
    <p:extLst>
      <p:ext uri="{BB962C8B-B14F-4D97-AF65-F5344CB8AC3E}">
        <p14:creationId xmlns:p14="http://schemas.microsoft.com/office/powerpoint/2010/main" val="167417918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任务优先级</a:t>
            </a:r>
          </a:p>
        </p:txBody>
      </p:sp>
      <p:sp>
        <p:nvSpPr>
          <p:cNvPr id="3" name="文本占位符 2"/>
          <p:cNvSpPr>
            <a:spLocks noGrp="1"/>
          </p:cNvSpPr>
          <p:nvPr>
            <p:ph type="body" idx="1"/>
          </p:nvPr>
        </p:nvSpPr>
        <p:spPr/>
        <p:txBody>
          <a:bodyPr/>
          <a:lstStyle/>
          <a:p>
            <a:r>
              <a:rPr lang="zh-CN" altLang="en-US" dirty="0">
                <a:solidFill>
                  <a:schemeClr val="tx1"/>
                </a:solidFill>
                <a:latin typeface="+mn-ea"/>
                <a:ea typeface="+mn-ea"/>
              </a:rPr>
              <a:t>每个任务都有其优先级。任务越重要，赋予的优先级应越高。</a:t>
            </a:r>
            <a:endParaRPr lang="en-US" altLang="zh-CN" dirty="0">
              <a:solidFill>
                <a:schemeClr val="tx1"/>
              </a:solidFill>
              <a:latin typeface="+mn-ea"/>
              <a:ea typeface="+mn-ea"/>
            </a:endParaRPr>
          </a:p>
          <a:p>
            <a:r>
              <a:rPr lang="zh-CN" altLang="en-US" dirty="0">
                <a:solidFill>
                  <a:srgbClr val="FF0000"/>
                </a:solidFill>
                <a:latin typeface="+mn-ea"/>
                <a:ea typeface="+mn-ea"/>
              </a:rPr>
              <a:t>静态优先级：</a:t>
            </a:r>
            <a:r>
              <a:rPr lang="zh-CN" altLang="en-US" dirty="0">
                <a:solidFill>
                  <a:schemeClr val="tx1"/>
                </a:solidFill>
                <a:latin typeface="+mn-ea"/>
                <a:ea typeface="+mn-ea"/>
              </a:rPr>
              <a:t>应用程序执行过程中诸任务优先级不变，则称之为静态优先级。在静态优先级系统中，诸任务以及它们的时间约束在程序编译时是已知的。</a:t>
            </a:r>
            <a:endParaRPr lang="en-US" altLang="zh-CN" dirty="0">
              <a:solidFill>
                <a:schemeClr val="tx1"/>
              </a:solidFill>
              <a:latin typeface="+mn-ea"/>
              <a:ea typeface="+mn-ea"/>
            </a:endParaRPr>
          </a:p>
          <a:p>
            <a:r>
              <a:rPr lang="zh-CN" altLang="en-US" dirty="0">
                <a:solidFill>
                  <a:srgbClr val="FF0000"/>
                </a:solidFill>
                <a:latin typeface="+mn-ea"/>
                <a:ea typeface="+mn-ea"/>
              </a:rPr>
              <a:t>动态优先级 ：</a:t>
            </a:r>
            <a:r>
              <a:rPr lang="zh-CN" altLang="en-US" dirty="0">
                <a:solidFill>
                  <a:schemeClr val="tx1"/>
                </a:solidFill>
                <a:latin typeface="+mn-ea"/>
                <a:ea typeface="+mn-ea"/>
              </a:rPr>
              <a:t>应用程序执行过程中，任务的优先级是可变的，则称之为动态优先级。实时内核应当</a:t>
            </a:r>
            <a:r>
              <a:rPr lang="zh-CN" altLang="en-US" dirty="0">
                <a:solidFill>
                  <a:srgbClr val="FF0000"/>
                </a:solidFill>
                <a:latin typeface="+mn-ea"/>
                <a:ea typeface="+mn-ea"/>
              </a:rPr>
              <a:t>避免出现优先级反转</a:t>
            </a:r>
            <a:r>
              <a:rPr lang="zh-CN" altLang="en-US" dirty="0">
                <a:solidFill>
                  <a:schemeClr val="tx1"/>
                </a:solidFill>
                <a:latin typeface="+mn-ea"/>
                <a:ea typeface="+mn-ea"/>
              </a:rPr>
              <a:t>问题。</a:t>
            </a:r>
            <a:endParaRPr lang="en-US" altLang="zh-CN" dirty="0">
              <a:solidFill>
                <a:schemeClr val="tx1"/>
              </a:solidFill>
              <a:latin typeface="+mn-ea"/>
              <a:ea typeface="+mn-ea"/>
            </a:endParaRPr>
          </a:p>
          <a:p>
            <a:r>
              <a:rPr lang="zh-CN" altLang="en-US" dirty="0">
                <a:solidFill>
                  <a:srgbClr val="FF0000"/>
                </a:solidFill>
                <a:latin typeface="+mn-ea"/>
                <a:ea typeface="+mn-ea"/>
              </a:rPr>
              <a:t>优先级反转 ：</a:t>
            </a:r>
            <a:r>
              <a:rPr lang="zh-CN" altLang="en-US" dirty="0">
                <a:solidFill>
                  <a:schemeClr val="tx1"/>
                </a:solidFill>
                <a:latin typeface="+mn-ea"/>
                <a:ea typeface="+mn-ea"/>
              </a:rPr>
              <a:t>优先级反转问题</a:t>
            </a:r>
            <a:r>
              <a:rPr lang="zh-CN" altLang="en-US" dirty="0">
                <a:solidFill>
                  <a:srgbClr val="FF0000"/>
                </a:solidFill>
                <a:latin typeface="+mn-ea"/>
                <a:ea typeface="+mn-ea"/>
              </a:rPr>
              <a:t>是实时系统中出现最多的问题</a:t>
            </a:r>
            <a:r>
              <a:rPr lang="zh-CN" altLang="en-US" dirty="0">
                <a:solidFill>
                  <a:schemeClr val="tx1"/>
                </a:solidFill>
                <a:latin typeface="+mn-ea"/>
                <a:ea typeface="+mn-ea"/>
              </a:rPr>
              <a:t>。为防止发生优先级反转</a:t>
            </a:r>
            <a:r>
              <a:rPr lang="en-US" altLang="zh-CN" dirty="0">
                <a:solidFill>
                  <a:schemeClr val="tx1"/>
                </a:solidFill>
                <a:latin typeface="+mn-ea"/>
                <a:ea typeface="+mn-ea"/>
              </a:rPr>
              <a:t>,</a:t>
            </a:r>
            <a:r>
              <a:rPr lang="zh-CN" altLang="en-US" dirty="0">
                <a:solidFill>
                  <a:schemeClr val="tx1"/>
                </a:solidFill>
                <a:latin typeface="+mn-ea"/>
                <a:ea typeface="+mn-ea"/>
              </a:rPr>
              <a:t>内核能自动变换任务的优先级</a:t>
            </a:r>
            <a:r>
              <a:rPr lang="en-US" altLang="zh-CN" dirty="0">
                <a:solidFill>
                  <a:schemeClr val="tx1"/>
                </a:solidFill>
                <a:latin typeface="+mn-ea"/>
                <a:ea typeface="+mn-ea"/>
              </a:rPr>
              <a:t>,</a:t>
            </a:r>
            <a:r>
              <a:rPr lang="zh-CN" altLang="en-US" dirty="0">
                <a:solidFill>
                  <a:schemeClr val="tx1"/>
                </a:solidFill>
                <a:latin typeface="+mn-ea"/>
                <a:ea typeface="+mn-ea"/>
              </a:rPr>
              <a:t>这叫做</a:t>
            </a:r>
            <a:r>
              <a:rPr lang="zh-CN" altLang="en-US" dirty="0">
                <a:solidFill>
                  <a:srgbClr val="FF0000"/>
                </a:solidFill>
                <a:latin typeface="+mn-ea"/>
                <a:ea typeface="+mn-ea"/>
              </a:rPr>
              <a:t>优先级继承</a:t>
            </a:r>
            <a:r>
              <a:rPr lang="en-US" altLang="zh-CN" dirty="0">
                <a:solidFill>
                  <a:schemeClr val="tx1"/>
                </a:solidFill>
                <a:latin typeface="+mn-ea"/>
                <a:ea typeface="+mn-ea"/>
              </a:rPr>
              <a:t>(Priority inheritance)</a:t>
            </a:r>
            <a:r>
              <a:rPr lang="zh-CN" altLang="en-US" dirty="0">
                <a:solidFill>
                  <a:schemeClr val="tx1"/>
                </a:solidFill>
                <a:latin typeface="+mn-ea"/>
                <a:ea typeface="+mn-ea"/>
              </a:rPr>
              <a:t> 。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314</a:t>
            </a:fld>
            <a:endParaRPr lang="zh-CN" altLang="en-US" dirty="0">
              <a:solidFill>
                <a:prstClr val="white"/>
              </a:solidFill>
              <a:cs typeface="Garamond"/>
            </a:endParaRPr>
          </a:p>
        </p:txBody>
      </p:sp>
    </p:spTree>
    <p:extLst>
      <p:ext uri="{BB962C8B-B14F-4D97-AF65-F5344CB8AC3E}">
        <p14:creationId xmlns:p14="http://schemas.microsoft.com/office/powerpoint/2010/main" val="119514553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任务优先级分配</a:t>
            </a:r>
          </a:p>
        </p:txBody>
      </p:sp>
      <p:sp>
        <p:nvSpPr>
          <p:cNvPr id="3" name="文本占位符 2"/>
          <p:cNvSpPr>
            <a:spLocks noGrp="1"/>
          </p:cNvSpPr>
          <p:nvPr>
            <p:ph type="body" idx="1"/>
          </p:nvPr>
        </p:nvSpPr>
        <p:spPr/>
        <p:txBody>
          <a:bodyPr/>
          <a:lstStyle/>
          <a:p>
            <a:r>
              <a:rPr lang="zh-CN" altLang="en-US" dirty="0">
                <a:solidFill>
                  <a:srgbClr val="FF0000"/>
                </a:solidFill>
                <a:latin typeface="+mn-ea"/>
                <a:ea typeface="+mn-ea"/>
              </a:rPr>
              <a:t>给任务定优先级是复杂的事</a:t>
            </a:r>
            <a:r>
              <a:rPr lang="zh-CN" altLang="en-US" dirty="0">
                <a:solidFill>
                  <a:schemeClr val="tx1"/>
                </a:solidFill>
                <a:latin typeface="+mn-ea"/>
                <a:ea typeface="+mn-ea"/>
              </a:rPr>
              <a:t>，因为实时系统相当复杂。许多系统中，并非所有的任务都至关重要。不重要的任务自然优先级可以低一些。实时系统大多综合了软实时和硬实时这两种需求。</a:t>
            </a:r>
            <a:r>
              <a:rPr lang="zh-CN" altLang="en-US" dirty="0">
                <a:solidFill>
                  <a:srgbClr val="FF0000"/>
                </a:solidFill>
                <a:latin typeface="+mn-ea"/>
                <a:ea typeface="+mn-ea"/>
              </a:rPr>
              <a:t>软实时系统</a:t>
            </a:r>
            <a:r>
              <a:rPr lang="zh-CN" altLang="en-US" dirty="0">
                <a:solidFill>
                  <a:schemeClr val="tx1"/>
                </a:solidFill>
                <a:latin typeface="+mn-ea"/>
                <a:ea typeface="+mn-ea"/>
              </a:rPr>
              <a:t>只是要求任务执行得尽量快，并不要求在某一特定时间内完成。</a:t>
            </a:r>
            <a:r>
              <a:rPr lang="zh-CN" altLang="en-US" dirty="0">
                <a:solidFill>
                  <a:srgbClr val="FF0000"/>
                </a:solidFill>
                <a:latin typeface="+mn-ea"/>
                <a:ea typeface="+mn-ea"/>
              </a:rPr>
              <a:t>硬实时系统</a:t>
            </a:r>
            <a:r>
              <a:rPr lang="zh-CN" altLang="en-US" dirty="0">
                <a:solidFill>
                  <a:schemeClr val="tx1"/>
                </a:solidFill>
                <a:latin typeface="+mn-ea"/>
                <a:ea typeface="+mn-ea"/>
              </a:rPr>
              <a:t>中，任务不但要执行无误，还要准时完成。</a:t>
            </a:r>
            <a:endParaRPr lang="en-US" altLang="zh-CN" dirty="0">
              <a:solidFill>
                <a:schemeClr val="tx1"/>
              </a:solidFill>
              <a:latin typeface="+mn-ea"/>
              <a:ea typeface="+mn-ea"/>
            </a:endParaRPr>
          </a:p>
          <a:p>
            <a:r>
              <a:rPr lang="zh-CN" altLang="en-US" dirty="0">
                <a:solidFill>
                  <a:srgbClr val="FF0000"/>
                </a:solidFill>
                <a:latin typeface="+mn-ea"/>
                <a:ea typeface="+mn-ea"/>
              </a:rPr>
              <a:t>单调执行率调度法</a:t>
            </a:r>
            <a:r>
              <a:rPr lang="en-US" altLang="zh-CN" dirty="0">
                <a:solidFill>
                  <a:srgbClr val="FF0000"/>
                </a:solidFill>
                <a:latin typeface="+mn-ea"/>
                <a:ea typeface="+mn-ea"/>
              </a:rPr>
              <a:t>RMS</a:t>
            </a:r>
            <a:r>
              <a:rPr lang="en-US" altLang="zh-CN" dirty="0">
                <a:solidFill>
                  <a:schemeClr val="tx1"/>
                </a:solidFill>
                <a:latin typeface="+mn-ea"/>
                <a:ea typeface="+mn-ea"/>
              </a:rPr>
              <a:t>(Rate Monotonic Scheduling),</a:t>
            </a:r>
            <a:r>
              <a:rPr lang="zh-CN" altLang="en-US" dirty="0">
                <a:solidFill>
                  <a:schemeClr val="tx1"/>
                </a:solidFill>
                <a:latin typeface="+mn-ea"/>
                <a:ea typeface="+mn-ea"/>
              </a:rPr>
              <a:t>用于分配任务优先级。这种方法基于哪个任务执行的次数最频繁</a:t>
            </a:r>
            <a:r>
              <a:rPr lang="en-US" altLang="zh-CN" dirty="0">
                <a:solidFill>
                  <a:schemeClr val="tx1"/>
                </a:solidFill>
                <a:latin typeface="+mn-ea"/>
                <a:ea typeface="+mn-ea"/>
              </a:rPr>
              <a:t>,</a:t>
            </a:r>
            <a:r>
              <a:rPr lang="zh-CN" altLang="en-US" dirty="0">
                <a:solidFill>
                  <a:schemeClr val="tx1"/>
                </a:solidFill>
                <a:latin typeface="+mn-ea"/>
                <a:ea typeface="+mn-ea"/>
              </a:rPr>
              <a:t>执行最频繁的任务优先级最高。</a:t>
            </a:r>
            <a:endParaRPr lang="en-US" altLang="zh-CN" dirty="0">
              <a:solidFill>
                <a:schemeClr val="tx1"/>
              </a:solidFill>
              <a:latin typeface="+mn-ea"/>
              <a:ea typeface="+mn-ea"/>
            </a:endParaRPr>
          </a:p>
          <a:p>
            <a:endParaRPr lang="zh-CN" altLang="en-US" dirty="0">
              <a:solidFill>
                <a:schemeClr val="tx1"/>
              </a:solidFill>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315</a:t>
            </a:fld>
            <a:endParaRPr lang="zh-CN" altLang="en-US" dirty="0">
              <a:solidFill>
                <a:prstClr val="white"/>
              </a:solidFill>
              <a:cs typeface="Garamond"/>
            </a:endParaRPr>
          </a:p>
        </p:txBody>
      </p:sp>
    </p:spTree>
    <p:extLst>
      <p:ext uri="{BB962C8B-B14F-4D97-AF65-F5344CB8AC3E}">
        <p14:creationId xmlns:p14="http://schemas.microsoft.com/office/powerpoint/2010/main" val="6083571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互斥条件</a:t>
            </a:r>
          </a:p>
        </p:txBody>
      </p:sp>
      <p:sp>
        <p:nvSpPr>
          <p:cNvPr id="3" name="文本占位符 2"/>
          <p:cNvSpPr>
            <a:spLocks noGrp="1"/>
          </p:cNvSpPr>
          <p:nvPr>
            <p:ph type="body" idx="1"/>
          </p:nvPr>
        </p:nvSpPr>
        <p:spPr/>
        <p:txBody>
          <a:bodyPr/>
          <a:lstStyle/>
          <a:p>
            <a:r>
              <a:rPr lang="zh-CN" altLang="en-US" dirty="0">
                <a:solidFill>
                  <a:schemeClr val="tx1"/>
                </a:solidFill>
                <a:latin typeface="+mn-ea"/>
                <a:ea typeface="+mn-ea"/>
              </a:rPr>
              <a:t>实现</a:t>
            </a:r>
            <a:r>
              <a:rPr lang="zh-CN" altLang="en-US" dirty="0">
                <a:solidFill>
                  <a:srgbClr val="FF0000"/>
                </a:solidFill>
                <a:latin typeface="+mn-ea"/>
                <a:ea typeface="+mn-ea"/>
              </a:rPr>
              <a:t>任务间通讯最简便到办法是使用共享数据</a:t>
            </a:r>
            <a:r>
              <a:rPr lang="zh-CN" altLang="en-US" dirty="0">
                <a:solidFill>
                  <a:schemeClr val="tx1"/>
                </a:solidFill>
                <a:latin typeface="+mn-ea"/>
                <a:ea typeface="+mn-ea"/>
              </a:rPr>
              <a:t>。特别是当所有到任务都在一个单一地址空间下，能使用全程变量、指针、缓冲区、链表、循环缓冲区等，使用共享数据结构通讯就更为容易。虽然共享数据区法简化了任务间的信息交换，但是</a:t>
            </a:r>
            <a:r>
              <a:rPr lang="zh-CN" altLang="en-US" dirty="0">
                <a:solidFill>
                  <a:srgbClr val="FF0000"/>
                </a:solidFill>
                <a:latin typeface="+mn-ea"/>
                <a:ea typeface="+mn-ea"/>
              </a:rPr>
              <a:t>必须保证每个任务在处理共享数据时的排它性</a:t>
            </a:r>
            <a:r>
              <a:rPr lang="zh-CN" altLang="en-US" dirty="0">
                <a:solidFill>
                  <a:schemeClr val="tx1"/>
                </a:solidFill>
                <a:latin typeface="+mn-ea"/>
                <a:ea typeface="+mn-ea"/>
              </a:rPr>
              <a:t>，以避免竞争和数据的破坏。</a:t>
            </a:r>
            <a:endParaRPr lang="en-US" altLang="zh-CN" dirty="0">
              <a:solidFill>
                <a:schemeClr val="tx1"/>
              </a:solidFill>
              <a:latin typeface="+mn-ea"/>
              <a:ea typeface="+mn-ea"/>
            </a:endParaRPr>
          </a:p>
          <a:p>
            <a:r>
              <a:rPr lang="zh-CN" altLang="en-US" dirty="0">
                <a:solidFill>
                  <a:schemeClr val="tx1"/>
                </a:solidFill>
                <a:latin typeface="+mn-ea"/>
                <a:ea typeface="+mn-ea"/>
              </a:rPr>
              <a:t>与共享资源打交道时，使之满足互斥条件最一般的方法有： </a:t>
            </a:r>
          </a:p>
          <a:p>
            <a:pPr>
              <a:buNone/>
            </a:pPr>
            <a:r>
              <a:rPr lang="en-US" altLang="zh-CN" dirty="0">
                <a:solidFill>
                  <a:srgbClr val="FF0000"/>
                </a:solidFill>
                <a:latin typeface="+mn-ea"/>
                <a:ea typeface="+mn-ea"/>
              </a:rPr>
              <a:t>1</a:t>
            </a:r>
            <a:r>
              <a:rPr lang="zh-CN" altLang="en-US" dirty="0">
                <a:solidFill>
                  <a:srgbClr val="FF0000"/>
                </a:solidFill>
                <a:latin typeface="+mn-ea"/>
                <a:ea typeface="+mn-ea"/>
              </a:rPr>
              <a:t>、关中断</a:t>
            </a:r>
            <a:r>
              <a:rPr lang="zh-CN" altLang="en-US" dirty="0">
                <a:latin typeface="+mn-ea"/>
                <a:ea typeface="+mn-ea"/>
              </a:rPr>
              <a:t> </a:t>
            </a:r>
            <a:r>
              <a:rPr lang="zh-CN" altLang="en-US" dirty="0">
                <a:solidFill>
                  <a:schemeClr val="tx1"/>
                </a:solidFill>
                <a:latin typeface="+mn-ea"/>
                <a:ea typeface="+mn-ea"/>
              </a:rPr>
              <a:t>，关中断时间不能长，影响系统的中断响应时间</a:t>
            </a:r>
          </a:p>
          <a:p>
            <a:pPr>
              <a:buNone/>
            </a:pPr>
            <a:r>
              <a:rPr lang="en-US" altLang="zh-CN" dirty="0">
                <a:solidFill>
                  <a:srgbClr val="FF0000"/>
                </a:solidFill>
                <a:latin typeface="+mn-ea"/>
                <a:ea typeface="+mn-ea"/>
              </a:rPr>
              <a:t>2</a:t>
            </a:r>
            <a:r>
              <a:rPr lang="zh-CN" altLang="en-US" dirty="0">
                <a:solidFill>
                  <a:srgbClr val="FF0000"/>
                </a:solidFill>
                <a:latin typeface="+mn-ea"/>
                <a:ea typeface="+mn-ea"/>
              </a:rPr>
              <a:t>、禁止做任务切换 </a:t>
            </a:r>
            <a:r>
              <a:rPr lang="zh-CN" altLang="en-US" dirty="0">
                <a:solidFill>
                  <a:schemeClr val="tx1"/>
                </a:solidFill>
                <a:latin typeface="+mn-ea"/>
                <a:ea typeface="+mn-ea"/>
              </a:rPr>
              <a:t>，给任务切换上锁和开锁</a:t>
            </a:r>
          </a:p>
          <a:p>
            <a:pPr>
              <a:buNone/>
            </a:pPr>
            <a:r>
              <a:rPr lang="en-US" altLang="zh-CN" dirty="0">
                <a:solidFill>
                  <a:srgbClr val="FF0000"/>
                </a:solidFill>
                <a:latin typeface="+mn-ea"/>
                <a:ea typeface="+mn-ea"/>
              </a:rPr>
              <a:t>3</a:t>
            </a:r>
            <a:r>
              <a:rPr lang="zh-CN" altLang="en-US" dirty="0">
                <a:solidFill>
                  <a:srgbClr val="FF0000"/>
                </a:solidFill>
                <a:latin typeface="+mn-ea"/>
                <a:ea typeface="+mn-ea"/>
              </a:rPr>
              <a:t>、利用信号量 </a:t>
            </a:r>
          </a:p>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316</a:t>
            </a:fld>
            <a:endParaRPr lang="zh-CN" altLang="en-US" dirty="0">
              <a:solidFill>
                <a:prstClr val="white"/>
              </a:solidFill>
              <a:cs typeface="Garamond"/>
            </a:endParaRPr>
          </a:p>
        </p:txBody>
      </p:sp>
    </p:spTree>
    <p:extLst>
      <p:ext uri="{BB962C8B-B14F-4D97-AF65-F5344CB8AC3E}">
        <p14:creationId xmlns:p14="http://schemas.microsoft.com/office/powerpoint/2010/main" val="184869578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62" dirty="0">
                <a:solidFill>
                  <a:schemeClr val="tx1"/>
                </a:solidFill>
                <a:latin typeface="+mn-ea"/>
                <a:ea typeface="+mn-ea"/>
              </a:rPr>
              <a:t>死锁</a:t>
            </a:r>
            <a:r>
              <a:rPr lang="zh-CN" altLang="en-US" sz="3262" b="1" dirty="0">
                <a:solidFill>
                  <a:schemeClr val="tx1"/>
                </a:solidFill>
                <a:latin typeface="+mn-ea"/>
                <a:ea typeface="+mn-ea"/>
              </a:rPr>
              <a:t>（</a:t>
            </a:r>
            <a:r>
              <a:rPr lang="en-US" altLang="zh-CN" sz="3262" b="1" dirty="0">
                <a:solidFill>
                  <a:schemeClr val="tx1"/>
                </a:solidFill>
                <a:latin typeface="+mn-ea"/>
                <a:ea typeface="+mn-ea"/>
              </a:rPr>
              <a:t>Deadlock (or Deadly Embrace)</a:t>
            </a:r>
            <a:r>
              <a:rPr lang="zh-CN" altLang="en-US" sz="3262" b="1" dirty="0">
                <a:solidFill>
                  <a:schemeClr val="tx1"/>
                </a:solidFill>
                <a:latin typeface="+mn-ea"/>
                <a:ea typeface="+mn-ea"/>
              </a:rPr>
              <a:t>）</a:t>
            </a:r>
            <a:endParaRPr lang="zh-CN" altLang="en-US" dirty="0">
              <a:solidFill>
                <a:schemeClr val="tx1"/>
              </a:solidFill>
            </a:endParaRPr>
          </a:p>
        </p:txBody>
      </p:sp>
      <p:sp>
        <p:nvSpPr>
          <p:cNvPr id="3" name="文本占位符 2"/>
          <p:cNvSpPr>
            <a:spLocks noGrp="1"/>
          </p:cNvSpPr>
          <p:nvPr>
            <p:ph type="body" idx="1"/>
          </p:nvPr>
        </p:nvSpPr>
        <p:spPr/>
        <p:txBody>
          <a:bodyPr/>
          <a:lstStyle/>
          <a:p>
            <a:r>
              <a:rPr lang="zh-CN" altLang="en-US" dirty="0">
                <a:solidFill>
                  <a:srgbClr val="FF0000"/>
                </a:solidFill>
                <a:latin typeface="+mn-ea"/>
                <a:ea typeface="+mn-ea"/>
              </a:rPr>
              <a:t>死锁</a:t>
            </a:r>
            <a:r>
              <a:rPr lang="zh-CN" altLang="en-US" dirty="0">
                <a:solidFill>
                  <a:schemeClr val="tx1"/>
                </a:solidFill>
                <a:latin typeface="+mn-ea"/>
                <a:ea typeface="+mn-ea"/>
              </a:rPr>
              <a:t>，指两个任务无限期地互相等待对方控制着的资源。设任务</a:t>
            </a:r>
            <a:r>
              <a:rPr lang="en-US" altLang="zh-CN" dirty="0">
                <a:solidFill>
                  <a:schemeClr val="tx1"/>
                </a:solidFill>
                <a:latin typeface="+mn-ea"/>
                <a:ea typeface="+mn-ea"/>
              </a:rPr>
              <a:t>T1</a:t>
            </a:r>
            <a:r>
              <a:rPr lang="zh-CN" altLang="en-US" dirty="0">
                <a:solidFill>
                  <a:schemeClr val="tx1"/>
                </a:solidFill>
                <a:latin typeface="+mn-ea"/>
                <a:ea typeface="+mn-ea"/>
              </a:rPr>
              <a:t>正独享资源</a:t>
            </a:r>
            <a:r>
              <a:rPr lang="en-US" altLang="zh-CN" dirty="0">
                <a:solidFill>
                  <a:schemeClr val="tx1"/>
                </a:solidFill>
                <a:latin typeface="+mn-ea"/>
                <a:ea typeface="+mn-ea"/>
              </a:rPr>
              <a:t>R1</a:t>
            </a:r>
            <a:r>
              <a:rPr lang="zh-CN" altLang="en-US" dirty="0">
                <a:solidFill>
                  <a:schemeClr val="tx1"/>
                </a:solidFill>
                <a:latin typeface="+mn-ea"/>
                <a:ea typeface="+mn-ea"/>
              </a:rPr>
              <a:t>，任务</a:t>
            </a:r>
            <a:r>
              <a:rPr lang="en-US" altLang="zh-CN" dirty="0">
                <a:solidFill>
                  <a:schemeClr val="tx1"/>
                </a:solidFill>
                <a:latin typeface="+mn-ea"/>
                <a:ea typeface="+mn-ea"/>
              </a:rPr>
              <a:t>T2</a:t>
            </a:r>
            <a:r>
              <a:rPr lang="zh-CN" altLang="en-US" dirty="0">
                <a:solidFill>
                  <a:schemeClr val="tx1"/>
                </a:solidFill>
                <a:latin typeface="+mn-ea"/>
                <a:ea typeface="+mn-ea"/>
              </a:rPr>
              <a:t>在独享资源</a:t>
            </a:r>
            <a:r>
              <a:rPr lang="en-US" altLang="zh-CN" dirty="0">
                <a:solidFill>
                  <a:schemeClr val="tx1"/>
                </a:solidFill>
                <a:latin typeface="+mn-ea"/>
                <a:ea typeface="+mn-ea"/>
              </a:rPr>
              <a:t>R2</a:t>
            </a:r>
            <a:r>
              <a:rPr lang="zh-CN" altLang="en-US" dirty="0">
                <a:solidFill>
                  <a:schemeClr val="tx1"/>
                </a:solidFill>
                <a:latin typeface="+mn-ea"/>
                <a:ea typeface="+mn-ea"/>
              </a:rPr>
              <a:t>，而此时</a:t>
            </a:r>
            <a:r>
              <a:rPr lang="en-US" altLang="zh-CN" dirty="0">
                <a:solidFill>
                  <a:schemeClr val="tx1"/>
                </a:solidFill>
                <a:latin typeface="+mn-ea"/>
                <a:ea typeface="+mn-ea"/>
              </a:rPr>
              <a:t>T1</a:t>
            </a:r>
            <a:r>
              <a:rPr lang="zh-CN" altLang="en-US" dirty="0">
                <a:solidFill>
                  <a:schemeClr val="tx1"/>
                </a:solidFill>
                <a:latin typeface="+mn-ea"/>
                <a:ea typeface="+mn-ea"/>
              </a:rPr>
              <a:t>又要独享</a:t>
            </a:r>
            <a:r>
              <a:rPr lang="en-US" altLang="zh-CN" dirty="0">
                <a:solidFill>
                  <a:schemeClr val="tx1"/>
                </a:solidFill>
                <a:latin typeface="+mn-ea"/>
                <a:ea typeface="+mn-ea"/>
              </a:rPr>
              <a:t>R2</a:t>
            </a:r>
            <a:r>
              <a:rPr lang="zh-CN" altLang="en-US" dirty="0">
                <a:solidFill>
                  <a:schemeClr val="tx1"/>
                </a:solidFill>
                <a:latin typeface="+mn-ea"/>
                <a:ea typeface="+mn-ea"/>
              </a:rPr>
              <a:t>，</a:t>
            </a:r>
            <a:r>
              <a:rPr lang="en-US" altLang="zh-CN" dirty="0">
                <a:solidFill>
                  <a:schemeClr val="tx1"/>
                </a:solidFill>
                <a:latin typeface="+mn-ea"/>
                <a:ea typeface="+mn-ea"/>
              </a:rPr>
              <a:t>T2</a:t>
            </a:r>
            <a:r>
              <a:rPr lang="zh-CN" altLang="en-US" dirty="0">
                <a:solidFill>
                  <a:schemeClr val="tx1"/>
                </a:solidFill>
                <a:latin typeface="+mn-ea"/>
                <a:ea typeface="+mn-ea"/>
              </a:rPr>
              <a:t>也要独享</a:t>
            </a:r>
            <a:r>
              <a:rPr lang="en-US" altLang="zh-CN" dirty="0">
                <a:solidFill>
                  <a:schemeClr val="tx1"/>
                </a:solidFill>
                <a:latin typeface="+mn-ea"/>
                <a:ea typeface="+mn-ea"/>
              </a:rPr>
              <a:t>R1</a:t>
            </a:r>
            <a:r>
              <a:rPr lang="zh-CN" altLang="en-US" dirty="0">
                <a:solidFill>
                  <a:schemeClr val="tx1"/>
                </a:solidFill>
                <a:latin typeface="+mn-ea"/>
                <a:ea typeface="+mn-ea"/>
              </a:rPr>
              <a:t>，于是哪个任务都没法继续执行了，发生了死锁。</a:t>
            </a:r>
            <a:endParaRPr lang="en-US" altLang="zh-CN" dirty="0">
              <a:solidFill>
                <a:schemeClr val="tx1"/>
              </a:solidFill>
              <a:latin typeface="+mn-ea"/>
              <a:ea typeface="+mn-ea"/>
            </a:endParaRPr>
          </a:p>
          <a:p>
            <a:r>
              <a:rPr lang="zh-CN" altLang="en-US" dirty="0">
                <a:solidFill>
                  <a:schemeClr val="tx1"/>
                </a:solidFill>
                <a:latin typeface="+mn-ea"/>
                <a:ea typeface="+mn-ea"/>
              </a:rPr>
              <a:t>最简单的防止发生死锁的方法是让每个任务都： </a:t>
            </a:r>
          </a:p>
          <a:p>
            <a:pPr>
              <a:buNone/>
            </a:pPr>
            <a:r>
              <a:rPr lang="en-US" altLang="zh-CN" dirty="0">
                <a:solidFill>
                  <a:schemeClr val="tx1"/>
                </a:solidFill>
                <a:latin typeface="+mn-ea"/>
                <a:ea typeface="+mn-ea"/>
              </a:rPr>
              <a:t>1</a:t>
            </a:r>
            <a:r>
              <a:rPr lang="zh-CN" altLang="en-US" dirty="0">
                <a:solidFill>
                  <a:schemeClr val="tx1"/>
                </a:solidFill>
                <a:latin typeface="+mn-ea"/>
                <a:ea typeface="+mn-ea"/>
              </a:rPr>
              <a:t>、先</a:t>
            </a:r>
            <a:r>
              <a:rPr lang="zh-CN" altLang="en-US" dirty="0">
                <a:solidFill>
                  <a:srgbClr val="FF0000"/>
                </a:solidFill>
                <a:latin typeface="+mn-ea"/>
                <a:ea typeface="+mn-ea"/>
              </a:rPr>
              <a:t>得到全部需要的资源再做下一步的工作</a:t>
            </a:r>
            <a:r>
              <a:rPr lang="en-US" altLang="zh-CN" dirty="0">
                <a:solidFill>
                  <a:srgbClr val="FF0000"/>
                </a:solidFill>
                <a:latin typeface="+mn-ea"/>
                <a:ea typeface="+mn-ea"/>
              </a:rPr>
              <a:t>;</a:t>
            </a:r>
            <a:r>
              <a:rPr lang="zh-CN" altLang="en-US" dirty="0">
                <a:solidFill>
                  <a:srgbClr val="FF0000"/>
                </a:solidFill>
                <a:latin typeface="+mn-ea"/>
                <a:ea typeface="+mn-ea"/>
              </a:rPr>
              <a:t> </a:t>
            </a:r>
          </a:p>
          <a:p>
            <a:pPr>
              <a:buNone/>
            </a:pPr>
            <a:r>
              <a:rPr lang="en-US" altLang="zh-CN" dirty="0">
                <a:solidFill>
                  <a:schemeClr val="tx1"/>
                </a:solidFill>
                <a:latin typeface="+mn-ea"/>
                <a:ea typeface="+mn-ea"/>
              </a:rPr>
              <a:t>2</a:t>
            </a:r>
            <a:r>
              <a:rPr lang="zh-CN" altLang="en-US" dirty="0">
                <a:solidFill>
                  <a:schemeClr val="tx1"/>
                </a:solidFill>
                <a:latin typeface="+mn-ea"/>
                <a:ea typeface="+mn-ea"/>
              </a:rPr>
              <a:t>、用</a:t>
            </a:r>
            <a:r>
              <a:rPr lang="zh-CN" altLang="en-US" dirty="0">
                <a:solidFill>
                  <a:srgbClr val="FF0000"/>
                </a:solidFill>
                <a:latin typeface="+mn-ea"/>
                <a:ea typeface="+mn-ea"/>
              </a:rPr>
              <a:t>同样的顺序</a:t>
            </a:r>
            <a:r>
              <a:rPr lang="zh-CN" altLang="en-US" dirty="0">
                <a:solidFill>
                  <a:schemeClr val="tx1"/>
                </a:solidFill>
                <a:latin typeface="+mn-ea"/>
                <a:ea typeface="+mn-ea"/>
              </a:rPr>
              <a:t>去申请多个资源</a:t>
            </a:r>
            <a:r>
              <a:rPr lang="en-US" altLang="zh-CN" dirty="0">
                <a:solidFill>
                  <a:schemeClr val="tx1"/>
                </a:solidFill>
                <a:latin typeface="+mn-ea"/>
                <a:ea typeface="+mn-ea"/>
              </a:rPr>
              <a:t>;</a:t>
            </a:r>
            <a:r>
              <a:rPr lang="zh-CN" altLang="en-US" dirty="0">
                <a:solidFill>
                  <a:schemeClr val="tx1"/>
                </a:solidFill>
                <a:latin typeface="+mn-ea"/>
                <a:ea typeface="+mn-ea"/>
              </a:rPr>
              <a:t> </a:t>
            </a:r>
          </a:p>
          <a:p>
            <a:pPr>
              <a:buNone/>
            </a:pPr>
            <a:r>
              <a:rPr lang="en-US" altLang="zh-CN" dirty="0">
                <a:solidFill>
                  <a:schemeClr val="tx1"/>
                </a:solidFill>
                <a:latin typeface="+mn-ea"/>
                <a:ea typeface="+mn-ea"/>
              </a:rPr>
              <a:t>3</a:t>
            </a:r>
            <a:r>
              <a:rPr lang="zh-CN" altLang="en-US" dirty="0">
                <a:solidFill>
                  <a:schemeClr val="tx1"/>
                </a:solidFill>
                <a:latin typeface="+mn-ea"/>
                <a:ea typeface="+mn-ea"/>
              </a:rPr>
              <a:t>、</a:t>
            </a:r>
            <a:r>
              <a:rPr lang="zh-CN" altLang="en-US" dirty="0">
                <a:solidFill>
                  <a:srgbClr val="FF0000"/>
                </a:solidFill>
                <a:latin typeface="+mn-ea"/>
                <a:ea typeface="+mn-ea"/>
              </a:rPr>
              <a:t>释放</a:t>
            </a:r>
            <a:r>
              <a:rPr lang="zh-CN" altLang="en-US" dirty="0">
                <a:solidFill>
                  <a:schemeClr val="tx1"/>
                </a:solidFill>
                <a:latin typeface="+mn-ea"/>
                <a:ea typeface="+mn-ea"/>
              </a:rPr>
              <a:t>资源时使用</a:t>
            </a:r>
            <a:r>
              <a:rPr lang="zh-CN" altLang="en-US" dirty="0">
                <a:solidFill>
                  <a:srgbClr val="FF0000"/>
                </a:solidFill>
                <a:latin typeface="+mn-ea"/>
                <a:ea typeface="+mn-ea"/>
              </a:rPr>
              <a:t>相反的顺序</a:t>
            </a:r>
            <a:r>
              <a:rPr lang="en-US" altLang="zh-CN" dirty="0">
                <a:solidFill>
                  <a:srgbClr val="FF0000"/>
                </a:solidFill>
                <a:latin typeface="+mn-ea"/>
                <a:ea typeface="+mn-ea"/>
              </a:rPr>
              <a:t>;</a:t>
            </a:r>
            <a:r>
              <a:rPr lang="zh-CN" altLang="en-US" dirty="0">
                <a:solidFill>
                  <a:srgbClr val="FF0000"/>
                </a:solidFill>
                <a:latin typeface="+mn-ea"/>
                <a:ea typeface="+mn-ea"/>
              </a:rPr>
              <a:t> </a:t>
            </a:r>
          </a:p>
          <a:p>
            <a:pPr>
              <a:buNone/>
            </a:pPr>
            <a:r>
              <a:rPr lang="en-US" altLang="zh-CN" dirty="0">
                <a:solidFill>
                  <a:schemeClr val="tx1"/>
                </a:solidFill>
                <a:latin typeface="+mn-ea"/>
                <a:ea typeface="+mn-ea"/>
              </a:rPr>
              <a:t>4</a:t>
            </a:r>
            <a:r>
              <a:rPr lang="zh-CN" altLang="en-US" dirty="0">
                <a:solidFill>
                  <a:schemeClr val="tx1"/>
                </a:solidFill>
                <a:latin typeface="+mn-ea"/>
                <a:ea typeface="+mn-ea"/>
              </a:rPr>
              <a:t>、内核大多允许在申请信号量时定义</a:t>
            </a:r>
            <a:r>
              <a:rPr lang="zh-CN" altLang="en-US" dirty="0">
                <a:solidFill>
                  <a:srgbClr val="FF0000"/>
                </a:solidFill>
                <a:latin typeface="+mn-ea"/>
                <a:ea typeface="+mn-ea"/>
              </a:rPr>
              <a:t>等待超时</a:t>
            </a:r>
            <a:r>
              <a:rPr lang="zh-CN" altLang="en-US" dirty="0">
                <a:solidFill>
                  <a:schemeClr val="tx1"/>
                </a:solidFill>
                <a:latin typeface="+mn-ea"/>
                <a:ea typeface="+mn-ea"/>
              </a:rPr>
              <a:t>，以化解死锁。</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317</a:t>
            </a:fld>
            <a:endParaRPr lang="zh-CN" altLang="en-US" dirty="0">
              <a:solidFill>
                <a:prstClr val="white"/>
              </a:solidFill>
              <a:cs typeface="Garamond"/>
            </a:endParaRPr>
          </a:p>
        </p:txBody>
      </p:sp>
    </p:spTree>
    <p:extLst>
      <p:ext uri="{BB962C8B-B14F-4D97-AF65-F5344CB8AC3E}">
        <p14:creationId xmlns:p14="http://schemas.microsoft.com/office/powerpoint/2010/main" val="298277501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同步</a:t>
            </a:r>
          </a:p>
        </p:txBody>
      </p:sp>
      <p:sp>
        <p:nvSpPr>
          <p:cNvPr id="3" name="文本占位符 2"/>
          <p:cNvSpPr>
            <a:spLocks noGrp="1"/>
          </p:cNvSpPr>
          <p:nvPr>
            <p:ph type="body" idx="1"/>
          </p:nvPr>
        </p:nvSpPr>
        <p:spPr/>
        <p:txBody>
          <a:bodyPr/>
          <a:lstStyle/>
          <a:p>
            <a:r>
              <a:rPr lang="zh-CN" altLang="en-US" dirty="0">
                <a:solidFill>
                  <a:schemeClr val="tx1"/>
                </a:solidFill>
                <a:latin typeface="+mn-ea"/>
                <a:ea typeface="+mn-ea"/>
              </a:rPr>
              <a:t>信号量</a:t>
            </a:r>
            <a:endParaRPr lang="en-US" altLang="zh-CN" dirty="0">
              <a:solidFill>
                <a:schemeClr val="tx1"/>
              </a:solidFill>
              <a:latin typeface="+mn-ea"/>
              <a:ea typeface="+mn-ea"/>
            </a:endParaRPr>
          </a:p>
          <a:p>
            <a:r>
              <a:rPr lang="zh-CN" altLang="en-US" dirty="0">
                <a:solidFill>
                  <a:schemeClr val="tx1"/>
                </a:solidFill>
                <a:latin typeface="+mn-ea"/>
                <a:ea typeface="+mn-ea"/>
              </a:rPr>
              <a:t>互斥量</a:t>
            </a:r>
            <a:endParaRPr lang="en-US" altLang="zh-CN" dirty="0">
              <a:solidFill>
                <a:schemeClr val="tx1"/>
              </a:solidFill>
              <a:latin typeface="+mn-ea"/>
              <a:ea typeface="+mn-ea"/>
            </a:endParaRPr>
          </a:p>
          <a:p>
            <a:r>
              <a:rPr lang="zh-CN" altLang="en-US" dirty="0">
                <a:solidFill>
                  <a:schemeClr val="tx1"/>
                </a:solidFill>
                <a:latin typeface="+mn-ea"/>
                <a:ea typeface="+mn-ea"/>
              </a:rPr>
              <a:t>事件标志</a:t>
            </a:r>
            <a:r>
              <a:rPr lang="en-US" altLang="zh-CN" b="1" dirty="0">
                <a:solidFill>
                  <a:schemeClr val="tx1"/>
                </a:solidFill>
                <a:latin typeface="+mn-ea"/>
                <a:ea typeface="+mn-ea"/>
              </a:rPr>
              <a:t>(Event Flags) </a:t>
            </a:r>
            <a:r>
              <a:rPr lang="zh-CN" altLang="en-US" b="1" dirty="0">
                <a:solidFill>
                  <a:schemeClr val="tx1"/>
                </a:solidFill>
                <a:latin typeface="+mn-ea"/>
                <a:ea typeface="+mn-ea"/>
              </a:rPr>
              <a:t>，</a:t>
            </a:r>
            <a:r>
              <a:rPr lang="zh-CN" altLang="en-US" dirty="0">
                <a:solidFill>
                  <a:schemeClr val="tx1"/>
                </a:solidFill>
                <a:latin typeface="+mn-ea"/>
                <a:ea typeface="+mn-ea"/>
              </a:rPr>
              <a:t>与多个事件同步</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318</a:t>
            </a:fld>
            <a:endParaRPr lang="zh-CN" altLang="en-US" dirty="0">
              <a:solidFill>
                <a:prstClr val="white"/>
              </a:solidFill>
              <a:cs typeface="Garamond"/>
            </a:endParaRPr>
          </a:p>
        </p:txBody>
      </p:sp>
    </p:spTree>
    <p:extLst>
      <p:ext uri="{BB962C8B-B14F-4D97-AF65-F5344CB8AC3E}">
        <p14:creationId xmlns:p14="http://schemas.microsoft.com/office/powerpoint/2010/main" val="1466619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任务间的通讯</a:t>
            </a:r>
            <a:r>
              <a:rPr lang="en-US" altLang="zh-CN" b="1" dirty="0">
                <a:solidFill>
                  <a:schemeClr val="tx1"/>
                </a:solidFill>
                <a:latin typeface="+mn-ea"/>
                <a:ea typeface="+mn-ea"/>
              </a:rPr>
              <a:t>(</a:t>
            </a:r>
            <a:r>
              <a:rPr lang="en-US" altLang="zh-CN" b="1" dirty="0" err="1">
                <a:solidFill>
                  <a:schemeClr val="tx1"/>
                </a:solidFill>
                <a:latin typeface="+mn-ea"/>
                <a:ea typeface="+mn-ea"/>
              </a:rPr>
              <a:t>Intertask</a:t>
            </a:r>
            <a:r>
              <a:rPr lang="en-US" altLang="zh-CN" b="1" dirty="0">
                <a:solidFill>
                  <a:schemeClr val="tx1"/>
                </a:solidFill>
                <a:latin typeface="+mn-ea"/>
                <a:ea typeface="+mn-ea"/>
              </a:rPr>
              <a:t> Communication) </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en-US" dirty="0">
                <a:solidFill>
                  <a:schemeClr val="tx1"/>
                </a:solidFill>
                <a:latin typeface="+mn-ea"/>
                <a:ea typeface="+mn-ea"/>
              </a:rPr>
              <a:t>任务间信息的传递有两个途径：通过全程变量或发消息给另一个任务。 </a:t>
            </a:r>
            <a:endParaRPr lang="en-US" altLang="zh-CN" dirty="0">
              <a:solidFill>
                <a:schemeClr val="tx1"/>
              </a:solidFill>
              <a:latin typeface="+mn-ea"/>
              <a:ea typeface="+mn-ea"/>
            </a:endParaRPr>
          </a:p>
          <a:p>
            <a:r>
              <a:rPr lang="zh-CN" altLang="en-US" dirty="0">
                <a:solidFill>
                  <a:schemeClr val="tx1"/>
                </a:solidFill>
                <a:latin typeface="+mn-ea"/>
                <a:ea typeface="+mn-ea"/>
              </a:rPr>
              <a:t>消息邮箱</a:t>
            </a:r>
            <a:r>
              <a:rPr lang="en-US" altLang="zh-CN" b="1" dirty="0">
                <a:solidFill>
                  <a:schemeClr val="tx1"/>
                </a:solidFill>
                <a:latin typeface="+mn-ea"/>
                <a:ea typeface="+mn-ea"/>
              </a:rPr>
              <a:t>(Message Mail boxes) </a:t>
            </a:r>
          </a:p>
          <a:p>
            <a:r>
              <a:rPr lang="zh-CN" altLang="en-US" dirty="0">
                <a:solidFill>
                  <a:schemeClr val="tx1"/>
                </a:solidFill>
                <a:latin typeface="+mn-ea"/>
                <a:ea typeface="+mn-ea"/>
              </a:rPr>
              <a:t>消息队列</a:t>
            </a:r>
            <a:r>
              <a:rPr lang="en-US" altLang="zh-CN" b="1" dirty="0">
                <a:solidFill>
                  <a:schemeClr val="tx1"/>
                </a:solidFill>
                <a:latin typeface="+mn-ea"/>
                <a:ea typeface="+mn-ea"/>
              </a:rPr>
              <a:t>(Message Queue) </a:t>
            </a:r>
            <a:endParaRPr lang="zh-CN" altLang="en-US" dirty="0">
              <a:solidFill>
                <a:schemeClr val="tx1"/>
              </a:solidFill>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319</a:t>
            </a:fld>
            <a:endParaRPr lang="zh-CN" altLang="en-US" dirty="0">
              <a:solidFill>
                <a:prstClr val="white"/>
              </a:solidFill>
              <a:cs typeface="Garamond"/>
            </a:endParaRPr>
          </a:p>
        </p:txBody>
      </p:sp>
    </p:spTree>
    <p:extLst>
      <p:ext uri="{BB962C8B-B14F-4D97-AF65-F5344CB8AC3E}">
        <p14:creationId xmlns:p14="http://schemas.microsoft.com/office/powerpoint/2010/main" val="692797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AAB7AC13-DBE0-4E03-BB2C-862C57244354}"/>
              </a:ext>
            </a:extLst>
          </p:cNvPr>
          <p:cNvSpPr>
            <a:spLocks noGrp="1" noChangeArrowheads="1"/>
          </p:cNvSpPr>
          <p:nvPr>
            <p:ph type="title"/>
          </p:nvPr>
        </p:nvSpPr>
        <p:spPr/>
        <p:txBody>
          <a:bodyPr/>
          <a:lstStyle/>
          <a:p>
            <a:r>
              <a:rPr lang="zh-CN" altLang="zh-CN" sz="4000" dirty="0">
                <a:solidFill>
                  <a:schemeClr val="tx1"/>
                </a:solidFill>
                <a:ea typeface="楷体" panose="02010609060101010101" pitchFamily="49" charset="-122"/>
              </a:rPr>
              <a:t>旁路攻击 </a:t>
            </a:r>
            <a:r>
              <a:rPr lang="zh-CN" altLang="zh-CN" sz="4000" dirty="0">
                <a:solidFill>
                  <a:schemeClr val="tx1"/>
                </a:solidFill>
                <a:latin typeface="楷体" panose="02010609060101010101" pitchFamily="49" charset="-122"/>
                <a:ea typeface="楷体" panose="02010609060101010101" pitchFamily="49" charset="-122"/>
              </a:rPr>
              <a:t>SCA及防御</a:t>
            </a:r>
            <a:endParaRPr lang="zh-CN" altLang="en-US" sz="4000" dirty="0"/>
          </a:p>
        </p:txBody>
      </p:sp>
      <p:sp>
        <p:nvSpPr>
          <p:cNvPr id="36867" name="内容占位符 2">
            <a:extLst>
              <a:ext uri="{FF2B5EF4-FFF2-40B4-BE49-F238E27FC236}">
                <a16:creationId xmlns:a16="http://schemas.microsoft.com/office/drawing/2014/main" id="{E8326B89-5E60-46CD-9471-CA58BA3C6423}"/>
              </a:ext>
            </a:extLst>
          </p:cNvPr>
          <p:cNvSpPr>
            <a:spLocks noGrp="1" noChangeArrowheads="1"/>
          </p:cNvSpPr>
          <p:nvPr>
            <p:ph idx="1"/>
          </p:nvPr>
        </p:nvSpPr>
        <p:spPr>
          <a:xfrm>
            <a:off x="1703388" y="2017713"/>
            <a:ext cx="8775700" cy="4114800"/>
          </a:xfrm>
        </p:spPr>
        <p:txBody>
          <a:bodyPr/>
          <a:lstStyle/>
          <a:p>
            <a:pPr eaLnBrk="1" hangingPunct="1"/>
            <a:r>
              <a:rPr lang="zh-CN" altLang="zh-CN" sz="2400" b="0" dirty="0">
                <a:solidFill>
                  <a:srgbClr val="FF0000"/>
                </a:solidFill>
                <a:latin typeface="楷体" panose="02010609060101010101" pitchFamily="49" charset="-122"/>
                <a:ea typeface="楷体" panose="02010609060101010101" pitchFamily="49" charset="-122"/>
              </a:rPr>
              <a:t>软件防御技术</a:t>
            </a:r>
            <a:r>
              <a:rPr lang="zh-CN" altLang="en-US" sz="2400" b="0" dirty="0">
                <a:solidFill>
                  <a:srgbClr val="FF0000"/>
                </a:solidFill>
                <a:latin typeface="楷体" panose="02010609060101010101" pitchFamily="49" charset="-122"/>
                <a:ea typeface="楷体" panose="02010609060101010101" pitchFamily="49" charset="-122"/>
              </a:rPr>
              <a:t>：</a:t>
            </a:r>
            <a:endParaRPr lang="en-US" altLang="zh-CN" sz="2400" b="0" dirty="0">
              <a:solidFill>
                <a:srgbClr val="FF0000"/>
              </a:solidFill>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r>
              <a:rPr lang="zh-CN" altLang="zh-CN" sz="2400" b="0" dirty="0">
                <a:solidFill>
                  <a:srgbClr val="FF0000"/>
                </a:solidFill>
                <a:latin typeface="楷体" panose="02010609060101010101" pitchFamily="49" charset="-122"/>
                <a:ea typeface="楷体" panose="02010609060101010101" pitchFamily="49" charset="-122"/>
              </a:rPr>
              <a:t>数据冗余</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数据单元</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备份</a:t>
            </a:r>
            <a:r>
              <a:rPr lang="en-US" altLang="zh-CN" sz="2400" b="0" dirty="0">
                <a:latin typeface="楷体" panose="02010609060101010101" pitchFamily="49" charset="-122"/>
                <a:ea typeface="楷体" panose="02010609060101010101" pitchFamily="49" charset="-122"/>
              </a:rPr>
              <a:t>)</a:t>
            </a:r>
          </a:p>
          <a:p>
            <a:pPr eaLnBrk="1" hangingPunct="1">
              <a:buFont typeface="Wingdings" panose="05000000000000000000" pitchFamily="2" charset="2"/>
              <a:buNone/>
            </a:pPr>
            <a:r>
              <a:rPr lang="zh-CN" altLang="zh-CN" sz="2400" b="0" dirty="0">
                <a:solidFill>
                  <a:srgbClr val="FF0000"/>
                </a:solidFill>
                <a:latin typeface="楷体" panose="02010609060101010101" pitchFamily="49" charset="-122"/>
                <a:ea typeface="楷体" panose="02010609060101010101" pitchFamily="49" charset="-122"/>
              </a:rPr>
              <a:t>控制冗余</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前序</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入口检查</a:t>
            </a:r>
            <a:r>
              <a:rPr lang="en-US" altLang="zh-CN" sz="2400" b="0" dirty="0">
                <a:latin typeface="楷体" panose="02010609060101010101" pitchFamily="49" charset="-122"/>
                <a:ea typeface="楷体" panose="02010609060101010101" pitchFamily="49" charset="-122"/>
              </a:rPr>
              <a:t>)</a:t>
            </a:r>
          </a:p>
          <a:p>
            <a:pPr eaLnBrk="1" hangingPunct="1">
              <a:buFont typeface="Wingdings" panose="05000000000000000000" pitchFamily="2" charset="2"/>
              <a:buNone/>
            </a:pPr>
            <a:r>
              <a:rPr lang="zh-CN" altLang="zh-CN" sz="2400" b="0" dirty="0">
                <a:solidFill>
                  <a:srgbClr val="FF0000"/>
                </a:solidFill>
                <a:latin typeface="楷体" panose="02010609060101010101" pitchFamily="49" charset="-122"/>
                <a:ea typeface="楷体" panose="02010609060101010101" pitchFamily="49" charset="-122"/>
              </a:rPr>
              <a:t>执行冗余</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随机顺序</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等价实现</a:t>
            </a:r>
            <a:r>
              <a:rPr lang="en-US" altLang="zh-CN" sz="2400" b="0" dirty="0">
                <a:latin typeface="楷体" panose="02010609060101010101" pitchFamily="49" charset="-122"/>
                <a:ea typeface="楷体" panose="02010609060101010101" pitchFamily="49" charset="-122"/>
              </a:rPr>
              <a:t>/</a:t>
            </a:r>
            <a:r>
              <a:rPr lang="zh-CN" altLang="zh-CN" sz="2400" b="0" dirty="0">
                <a:latin typeface="楷体" panose="02010609060101010101" pitchFamily="49" charset="-122"/>
                <a:ea typeface="楷体" panose="02010609060101010101" pitchFamily="49" charset="-122"/>
              </a:rPr>
              <a:t>随机延时功耗</a:t>
            </a:r>
            <a:r>
              <a:rPr lang="en-US" altLang="zh-CN" sz="2400" b="0" dirty="0">
                <a:latin typeface="楷体" panose="02010609060101010101" pitchFamily="49" charset="-122"/>
                <a:ea typeface="楷体" panose="02010609060101010101" pitchFamily="49" charset="-122"/>
              </a:rPr>
              <a:t>)</a:t>
            </a:r>
          </a:p>
          <a:p>
            <a:pPr eaLnBrk="1" hangingPunct="1">
              <a:buFont typeface="Wingdings" panose="05000000000000000000" pitchFamily="2" charset="2"/>
              <a:buNone/>
            </a:pPr>
            <a:r>
              <a:rPr lang="zh-CN" altLang="zh-CN" sz="2400" b="0" dirty="0">
                <a:solidFill>
                  <a:srgbClr val="FF0000"/>
                </a:solidFill>
                <a:latin typeface="楷体" panose="02010609060101010101" pitchFamily="49" charset="-122"/>
                <a:ea typeface="楷体" panose="02010609060101010101" pitchFamily="49" charset="-122"/>
              </a:rPr>
              <a:t>特定算法</a:t>
            </a:r>
            <a:endParaRPr lang="en-US" altLang="zh-CN" sz="2400" b="0" dirty="0">
              <a:solidFill>
                <a:srgbClr val="FF0000"/>
              </a:solidFill>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r>
              <a:rPr lang="zh-CN" altLang="en-US" sz="2400" b="0" dirty="0">
                <a:solidFill>
                  <a:srgbClr val="FF0000"/>
                </a:solidFill>
                <a:latin typeface="楷体" panose="02010609060101010101" pitchFamily="49" charset="-122"/>
                <a:ea typeface="楷体" panose="02010609060101010101" pitchFamily="49" charset="-122"/>
              </a:rPr>
              <a:t>软件陷阱</a:t>
            </a:r>
            <a:endParaRPr lang="en-US" altLang="zh-CN" sz="2400" b="0" dirty="0">
              <a:solidFill>
                <a:srgbClr val="FF0000"/>
              </a:solidFill>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rPr>
              <a:t>SLEEP</a:t>
            </a:r>
            <a:r>
              <a:rPr lang="zh-CN" altLang="en-US" sz="2400" b="0" dirty="0">
                <a:solidFill>
                  <a:srgbClr val="FF0000"/>
                </a:solidFill>
                <a:latin typeface="楷体" panose="02010609060101010101" pitchFamily="49" charset="-122"/>
                <a:ea typeface="楷体" panose="02010609060101010101" pitchFamily="49" charset="-122"/>
              </a:rPr>
              <a:t>躲避</a:t>
            </a:r>
            <a:endParaRPr lang="en-US" altLang="zh-CN" sz="2400" b="0" dirty="0">
              <a:solidFill>
                <a:srgbClr val="FF0000"/>
              </a:solidFill>
              <a:latin typeface="楷体" panose="02010609060101010101" pitchFamily="49" charset="-122"/>
              <a:ea typeface="楷体" panose="02010609060101010101" pitchFamily="49" charset="-122"/>
            </a:endParaRPr>
          </a:p>
          <a:p>
            <a:pPr eaLnBrk="1" hangingPunct="1">
              <a:lnSpc>
                <a:spcPct val="90000"/>
              </a:lnSpc>
            </a:pPr>
            <a:r>
              <a:rPr lang="zh-CN" altLang="zh-CN" sz="2400" b="0" dirty="0">
                <a:solidFill>
                  <a:srgbClr val="FF0000"/>
                </a:solidFill>
                <a:latin typeface="楷体" panose="02010609060101010101" pitchFamily="49" charset="-122"/>
                <a:ea typeface="楷体" panose="02010609060101010101" pitchFamily="49" charset="-122"/>
              </a:rPr>
              <a:t>软件防御技术关键是代码分块的粒度粗细和等价实现的数量</a:t>
            </a:r>
            <a:endParaRPr lang="en-US" altLang="zh-CN" sz="2400" b="0" dirty="0">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endParaRPr lang="zh-CN" altLang="en-US" dirty="0"/>
          </a:p>
        </p:txBody>
      </p:sp>
      <p:sp>
        <p:nvSpPr>
          <p:cNvPr id="36868" name="灯片编号占位符 3">
            <a:extLst>
              <a:ext uri="{FF2B5EF4-FFF2-40B4-BE49-F238E27FC236}">
                <a16:creationId xmlns:a16="http://schemas.microsoft.com/office/drawing/2014/main" id="{D8AFE59D-0FB3-453E-9D84-9E70EA629EF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D74BFECF-CE08-4A55-A81B-B9CAF8047EDC}"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32</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2882023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中断 </a:t>
            </a:r>
          </a:p>
        </p:txBody>
      </p:sp>
      <p:sp>
        <p:nvSpPr>
          <p:cNvPr id="3" name="文本占位符 2"/>
          <p:cNvSpPr>
            <a:spLocks noGrp="1"/>
          </p:cNvSpPr>
          <p:nvPr>
            <p:ph type="body" idx="1"/>
          </p:nvPr>
        </p:nvSpPr>
        <p:spPr>
          <a:xfrm>
            <a:off x="1254090" y="1012591"/>
            <a:ext cx="9686236" cy="5552808"/>
          </a:xfrm>
        </p:spPr>
        <p:txBody>
          <a:bodyPr/>
          <a:lstStyle/>
          <a:p>
            <a:r>
              <a:rPr lang="zh-CN" altLang="en-US" b="1" dirty="0">
                <a:solidFill>
                  <a:srgbClr val="FF0000"/>
                </a:solidFill>
                <a:latin typeface="+mn-ea"/>
                <a:ea typeface="+mn-ea"/>
              </a:rPr>
              <a:t>中断响应时间 </a:t>
            </a:r>
            <a:r>
              <a:rPr lang="en-US" altLang="zh-CN" dirty="0">
                <a:solidFill>
                  <a:schemeClr val="tx1"/>
                </a:solidFill>
                <a:latin typeface="+mn-ea"/>
                <a:ea typeface="+mn-ea"/>
              </a:rPr>
              <a:t>= </a:t>
            </a:r>
            <a:r>
              <a:rPr lang="zh-CN" altLang="en-US" dirty="0">
                <a:solidFill>
                  <a:schemeClr val="tx1"/>
                </a:solidFill>
                <a:latin typeface="+mn-ea"/>
                <a:ea typeface="+mn-ea"/>
              </a:rPr>
              <a:t>中断延迟 </a:t>
            </a:r>
            <a:r>
              <a:rPr lang="en-US" altLang="zh-CN" dirty="0">
                <a:solidFill>
                  <a:schemeClr val="tx1"/>
                </a:solidFill>
                <a:latin typeface="+mn-ea"/>
                <a:ea typeface="+mn-ea"/>
              </a:rPr>
              <a:t>+ </a:t>
            </a:r>
            <a:r>
              <a:rPr lang="zh-CN" altLang="en-US" dirty="0">
                <a:solidFill>
                  <a:schemeClr val="tx1"/>
                </a:solidFill>
                <a:latin typeface="+mn-ea"/>
                <a:ea typeface="+mn-ea"/>
              </a:rPr>
              <a:t>保存</a:t>
            </a:r>
            <a:r>
              <a:rPr lang="en-US" altLang="zh-CN" dirty="0">
                <a:solidFill>
                  <a:schemeClr val="tx1"/>
                </a:solidFill>
                <a:latin typeface="+mn-ea"/>
                <a:ea typeface="+mn-ea"/>
              </a:rPr>
              <a:t>CPU</a:t>
            </a:r>
            <a:r>
              <a:rPr lang="zh-CN" altLang="en-US" dirty="0">
                <a:solidFill>
                  <a:schemeClr val="tx1"/>
                </a:solidFill>
                <a:latin typeface="+mn-ea"/>
                <a:ea typeface="+mn-ea"/>
              </a:rPr>
              <a:t>内部寄存器的时间 </a:t>
            </a:r>
            <a:endParaRPr lang="en-US" altLang="zh-CN" dirty="0">
              <a:solidFill>
                <a:schemeClr val="tx1"/>
              </a:solidFill>
              <a:latin typeface="+mn-ea"/>
              <a:ea typeface="+mn-ea"/>
            </a:endParaRPr>
          </a:p>
          <a:p>
            <a:r>
              <a:rPr lang="zh-CN" altLang="en-US" b="1" dirty="0">
                <a:solidFill>
                  <a:srgbClr val="FF0000"/>
                </a:solidFill>
                <a:latin typeface="+mn-ea"/>
                <a:ea typeface="+mn-ea"/>
              </a:rPr>
              <a:t>中断处理时间</a:t>
            </a:r>
            <a:endParaRPr lang="en-US" altLang="zh-CN" b="1" dirty="0">
              <a:solidFill>
                <a:srgbClr val="FF0000"/>
              </a:solidFill>
              <a:latin typeface="+mn-ea"/>
              <a:ea typeface="+mn-ea"/>
            </a:endParaRPr>
          </a:p>
          <a:p>
            <a:r>
              <a:rPr lang="zh-CN" altLang="en-US" b="1" dirty="0">
                <a:solidFill>
                  <a:srgbClr val="FF0000"/>
                </a:solidFill>
                <a:latin typeface="+mn-ea"/>
                <a:ea typeface="+mn-ea"/>
              </a:rPr>
              <a:t>中断恢复时间</a:t>
            </a:r>
            <a:r>
              <a:rPr lang="en-US" altLang="zh-CN" dirty="0">
                <a:solidFill>
                  <a:schemeClr val="tx1"/>
                </a:solidFill>
                <a:latin typeface="+mn-ea"/>
                <a:ea typeface="+mn-ea"/>
              </a:rPr>
              <a:t>(Interrupt Recovery) </a:t>
            </a:r>
          </a:p>
          <a:p>
            <a:r>
              <a:rPr lang="zh-CN" altLang="en-US" dirty="0">
                <a:solidFill>
                  <a:srgbClr val="FF0000"/>
                </a:solidFill>
                <a:latin typeface="+mn-ea"/>
                <a:ea typeface="+mn-ea"/>
              </a:rPr>
              <a:t>中断恢复时间 </a:t>
            </a:r>
            <a:r>
              <a:rPr lang="en-US" altLang="zh-CN" dirty="0">
                <a:solidFill>
                  <a:schemeClr val="tx1"/>
                </a:solidFill>
                <a:latin typeface="+mn-ea"/>
                <a:ea typeface="+mn-ea"/>
              </a:rPr>
              <a:t>= </a:t>
            </a:r>
            <a:r>
              <a:rPr lang="zh-CN" altLang="en-US" dirty="0">
                <a:solidFill>
                  <a:schemeClr val="tx1"/>
                </a:solidFill>
                <a:latin typeface="+mn-ea"/>
                <a:ea typeface="+mn-ea"/>
              </a:rPr>
              <a:t>判定是否有优先级更高的任务进入了就绪态的时间 </a:t>
            </a:r>
            <a:r>
              <a:rPr lang="en-US" altLang="zh-CN" dirty="0">
                <a:solidFill>
                  <a:schemeClr val="tx1"/>
                </a:solidFill>
                <a:latin typeface="+mn-ea"/>
                <a:ea typeface="+mn-ea"/>
              </a:rPr>
              <a:t>+ </a:t>
            </a:r>
            <a:r>
              <a:rPr lang="zh-CN" altLang="en-US" dirty="0">
                <a:solidFill>
                  <a:schemeClr val="tx1"/>
                </a:solidFill>
                <a:latin typeface="+mn-ea"/>
                <a:ea typeface="+mn-ea"/>
              </a:rPr>
              <a:t>恢复那个优先级更高任务的</a:t>
            </a:r>
            <a:r>
              <a:rPr lang="en-US" altLang="zh-CN" dirty="0">
                <a:solidFill>
                  <a:schemeClr val="tx1"/>
                </a:solidFill>
                <a:latin typeface="+mn-ea"/>
                <a:ea typeface="+mn-ea"/>
              </a:rPr>
              <a:t>CPU</a:t>
            </a:r>
            <a:r>
              <a:rPr lang="zh-CN" altLang="en-US" dirty="0">
                <a:solidFill>
                  <a:schemeClr val="tx1"/>
                </a:solidFill>
                <a:latin typeface="+mn-ea"/>
                <a:ea typeface="+mn-ea"/>
              </a:rPr>
              <a:t>内部寄存器的时间 </a:t>
            </a:r>
            <a:r>
              <a:rPr lang="en-US" altLang="zh-CN" dirty="0">
                <a:solidFill>
                  <a:schemeClr val="tx1"/>
                </a:solidFill>
                <a:latin typeface="+mn-ea"/>
                <a:ea typeface="+mn-ea"/>
              </a:rPr>
              <a:t>+ </a:t>
            </a:r>
            <a:r>
              <a:rPr lang="zh-CN" altLang="en-US" dirty="0">
                <a:solidFill>
                  <a:schemeClr val="tx1"/>
                </a:solidFill>
                <a:latin typeface="+mn-ea"/>
                <a:ea typeface="+mn-ea"/>
              </a:rPr>
              <a:t>执行中断返回指令的时间。</a:t>
            </a:r>
            <a:endParaRPr lang="zh-CN" altLang="en-US" dirty="0"/>
          </a:p>
          <a:p>
            <a:r>
              <a:rPr lang="zh-CN" altLang="en-US" dirty="0">
                <a:solidFill>
                  <a:schemeClr val="tx1"/>
                </a:solidFill>
                <a:latin typeface="+mn-ea"/>
                <a:ea typeface="+mn-ea"/>
              </a:rPr>
              <a:t>中断返回的处理：</a:t>
            </a:r>
            <a:endParaRPr lang="en-US" altLang="zh-CN" dirty="0">
              <a:solidFill>
                <a:schemeClr val="tx1"/>
              </a:solidFill>
              <a:latin typeface="+mn-ea"/>
              <a:ea typeface="+mn-ea"/>
            </a:endParaRPr>
          </a:p>
          <a:p>
            <a:pPr>
              <a:buNone/>
            </a:pPr>
            <a:r>
              <a:rPr lang="zh-CN" altLang="en-US" dirty="0">
                <a:solidFill>
                  <a:schemeClr val="tx1"/>
                </a:solidFill>
                <a:latin typeface="+mn-ea"/>
                <a:ea typeface="+mn-ea"/>
              </a:rPr>
              <a:t>前后台系统：程序回到后台程序； </a:t>
            </a:r>
          </a:p>
          <a:p>
            <a:pPr>
              <a:buNone/>
            </a:pPr>
            <a:r>
              <a:rPr lang="zh-CN" altLang="en-US" dirty="0">
                <a:solidFill>
                  <a:schemeClr val="tx1"/>
                </a:solidFill>
                <a:latin typeface="+mn-ea"/>
                <a:ea typeface="+mn-ea"/>
              </a:rPr>
              <a:t>不可剥夺型内核：程序回到被中断了的任务； </a:t>
            </a:r>
          </a:p>
          <a:p>
            <a:pPr>
              <a:buNone/>
            </a:pPr>
            <a:r>
              <a:rPr lang="zh-CN" altLang="en-US" dirty="0">
                <a:solidFill>
                  <a:schemeClr val="tx1"/>
                </a:solidFill>
                <a:latin typeface="+mn-ea"/>
                <a:ea typeface="+mn-ea"/>
              </a:rPr>
              <a:t>可剥夺型内核：就绪态的最高优先级任务运行；</a:t>
            </a:r>
            <a:endParaRPr lang="en-US" altLang="zh-CN" dirty="0">
              <a:solidFill>
                <a:schemeClr val="tx1"/>
              </a:solidFill>
              <a:latin typeface="+mn-ea"/>
              <a:ea typeface="+mn-ea"/>
            </a:endParaRPr>
          </a:p>
          <a:p>
            <a:pPr>
              <a:buNone/>
            </a:pPr>
            <a:endParaRPr lang="en-US" altLang="zh-CN" dirty="0">
              <a:solidFill>
                <a:schemeClr val="tx1"/>
              </a:solidFill>
              <a:latin typeface="+mn-ea"/>
              <a:ea typeface="+mn-ea"/>
            </a:endParaRPr>
          </a:p>
          <a:p>
            <a:pPr>
              <a:buNone/>
            </a:pPr>
            <a:endParaRPr lang="en-US" altLang="zh-CN" dirty="0">
              <a:solidFill>
                <a:schemeClr val="tx1"/>
              </a:solidFill>
              <a:latin typeface="+mn-ea"/>
              <a:ea typeface="+mn-ea"/>
            </a:endParaRPr>
          </a:p>
          <a:p>
            <a:pPr>
              <a:buNone/>
            </a:pPr>
            <a:endParaRPr lang="en-US" altLang="zh-CN" dirty="0">
              <a:solidFill>
                <a:schemeClr val="tx1"/>
              </a:solidFill>
              <a:latin typeface="+mn-ea"/>
              <a:ea typeface="+mn-ea"/>
            </a:endParaRPr>
          </a:p>
          <a:p>
            <a:pPr>
              <a:buNone/>
            </a:pPr>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320</a:t>
            </a:fld>
            <a:endParaRPr lang="zh-CN" altLang="en-US" dirty="0">
              <a:solidFill>
                <a:prstClr val="white"/>
              </a:solidFill>
              <a:cs typeface="Garamond"/>
            </a:endParaRPr>
          </a:p>
        </p:txBody>
      </p:sp>
    </p:spTree>
    <p:extLst>
      <p:ext uri="{BB962C8B-B14F-4D97-AF65-F5344CB8AC3E}">
        <p14:creationId xmlns:p14="http://schemas.microsoft.com/office/powerpoint/2010/main" val="273032351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中断延迟</a:t>
            </a:r>
          </a:p>
        </p:txBody>
      </p:sp>
      <p:sp>
        <p:nvSpPr>
          <p:cNvPr id="3" name="文本占位符 2"/>
          <p:cNvSpPr>
            <a:spLocks noGrp="1"/>
          </p:cNvSpPr>
          <p:nvPr>
            <p:ph type="body" idx="1"/>
          </p:nvPr>
        </p:nvSpPr>
        <p:spPr/>
        <p:txBody>
          <a:bodyPr/>
          <a:lstStyle/>
          <a:p>
            <a:r>
              <a:rPr lang="zh-CN" altLang="en-US" dirty="0">
                <a:solidFill>
                  <a:schemeClr val="tx1"/>
                </a:solidFill>
                <a:latin typeface="+mn-ea"/>
                <a:ea typeface="+mn-ea"/>
              </a:rPr>
              <a:t>可能实时内核最重要的指标就是中断关了多长时间。所有实时系统在进入临界区代码段之前都要关中断，执行完临界代码之后再开中断。</a:t>
            </a:r>
            <a:r>
              <a:rPr lang="zh-CN" altLang="en-US" dirty="0">
                <a:solidFill>
                  <a:srgbClr val="FF0000"/>
                </a:solidFill>
                <a:latin typeface="+mn-ea"/>
                <a:ea typeface="+mn-ea"/>
              </a:rPr>
              <a:t>关中断的时间越长，中断延迟就越长。</a:t>
            </a:r>
            <a:endParaRPr lang="en-US" altLang="zh-CN" dirty="0">
              <a:solidFill>
                <a:srgbClr val="FF0000"/>
              </a:solidFill>
              <a:latin typeface="+mn-ea"/>
              <a:ea typeface="+mn-ea"/>
            </a:endParaRPr>
          </a:p>
          <a:p>
            <a:r>
              <a:rPr lang="zh-CN" altLang="en-US" dirty="0">
                <a:solidFill>
                  <a:schemeClr val="tx1"/>
                </a:solidFill>
                <a:latin typeface="+mn-ea"/>
                <a:ea typeface="+mn-ea"/>
              </a:rPr>
              <a:t>中断延迟 </a:t>
            </a:r>
            <a:r>
              <a:rPr lang="en-US" altLang="zh-CN" dirty="0">
                <a:solidFill>
                  <a:schemeClr val="tx1"/>
                </a:solidFill>
                <a:latin typeface="+mn-ea"/>
                <a:ea typeface="+mn-ea"/>
              </a:rPr>
              <a:t>= </a:t>
            </a:r>
            <a:r>
              <a:rPr lang="zh-CN" altLang="en-US" dirty="0">
                <a:solidFill>
                  <a:schemeClr val="tx1"/>
                </a:solidFill>
                <a:latin typeface="+mn-ea"/>
                <a:ea typeface="+mn-ea"/>
              </a:rPr>
              <a:t>关中断的最长时间 </a:t>
            </a:r>
            <a:r>
              <a:rPr lang="en-US" altLang="zh-CN" dirty="0">
                <a:solidFill>
                  <a:schemeClr val="tx1"/>
                </a:solidFill>
                <a:latin typeface="+mn-ea"/>
                <a:ea typeface="+mn-ea"/>
              </a:rPr>
              <a:t>+ </a:t>
            </a:r>
            <a:r>
              <a:rPr lang="zh-CN" altLang="en-US" dirty="0">
                <a:solidFill>
                  <a:schemeClr val="tx1"/>
                </a:solidFill>
                <a:latin typeface="+mn-ea"/>
                <a:ea typeface="+mn-ea"/>
              </a:rPr>
              <a:t>开始执行中断服务子程序的第一条指令的时间</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321</a:t>
            </a:fld>
            <a:endParaRPr lang="zh-CN" altLang="en-US" dirty="0">
              <a:solidFill>
                <a:prstClr val="white"/>
              </a:solidFill>
              <a:cs typeface="Garamond"/>
            </a:endParaRPr>
          </a:p>
        </p:txBody>
      </p:sp>
    </p:spTree>
    <p:extLst>
      <p:ext uri="{BB962C8B-B14F-4D97-AF65-F5344CB8AC3E}">
        <p14:creationId xmlns:p14="http://schemas.microsoft.com/office/powerpoint/2010/main" val="120725915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中断响应</a:t>
            </a:r>
          </a:p>
        </p:txBody>
      </p:sp>
      <p:sp>
        <p:nvSpPr>
          <p:cNvPr id="3" name="文本占位符 2"/>
          <p:cNvSpPr>
            <a:spLocks noGrp="1"/>
          </p:cNvSpPr>
          <p:nvPr>
            <p:ph type="body" idx="1"/>
          </p:nvPr>
        </p:nvSpPr>
        <p:spPr/>
        <p:txBody>
          <a:bodyPr/>
          <a:lstStyle/>
          <a:p>
            <a:r>
              <a:rPr lang="zh-CN" altLang="en-US" dirty="0">
                <a:solidFill>
                  <a:schemeClr val="tx1"/>
                </a:solidFill>
                <a:latin typeface="+mn-ea"/>
                <a:ea typeface="+mn-ea"/>
              </a:rPr>
              <a:t>中断响应定义为从中断发生到开始执行用户的中断服务子程序代码来处理这个中断的时间。中断响应时间包括开始处理这个中断前的全部开销。</a:t>
            </a:r>
            <a:endParaRPr lang="en-US" altLang="zh-CN" dirty="0">
              <a:solidFill>
                <a:schemeClr val="tx1"/>
              </a:solidFill>
              <a:latin typeface="+mn-ea"/>
              <a:ea typeface="+mn-ea"/>
            </a:endParaRPr>
          </a:p>
          <a:p>
            <a:r>
              <a:rPr lang="zh-CN" altLang="en-US" dirty="0">
                <a:solidFill>
                  <a:schemeClr val="tx1"/>
                </a:solidFill>
                <a:latin typeface="+mn-ea"/>
                <a:ea typeface="+mn-ea"/>
              </a:rPr>
              <a:t>中断响应是系统在</a:t>
            </a:r>
            <a:r>
              <a:rPr lang="zh-CN" altLang="en-US" dirty="0">
                <a:solidFill>
                  <a:srgbClr val="FF0000"/>
                </a:solidFill>
                <a:latin typeface="+mn-ea"/>
                <a:ea typeface="+mn-ea"/>
              </a:rPr>
              <a:t>最坏情况</a:t>
            </a:r>
            <a:r>
              <a:rPr lang="zh-CN" altLang="en-US" dirty="0">
                <a:solidFill>
                  <a:schemeClr val="tx1"/>
                </a:solidFill>
                <a:latin typeface="+mn-ea"/>
                <a:ea typeface="+mn-ea"/>
              </a:rPr>
              <a:t>下的响应中断的时间。</a:t>
            </a:r>
            <a:endParaRPr lang="en-US" altLang="zh-CN" dirty="0">
              <a:solidFill>
                <a:schemeClr val="tx1"/>
              </a:solidFill>
              <a:latin typeface="+mn-ea"/>
              <a:ea typeface="+mn-ea"/>
            </a:endParaRPr>
          </a:p>
          <a:p>
            <a:r>
              <a:rPr lang="zh-CN" altLang="en-US" sz="2174" dirty="0">
                <a:solidFill>
                  <a:srgbClr val="FF0000"/>
                </a:solidFill>
                <a:latin typeface="+mn-ea"/>
                <a:ea typeface="+mn-ea"/>
              </a:rPr>
              <a:t>前后台系统中断响应时间 </a:t>
            </a:r>
            <a:r>
              <a:rPr lang="en-US" altLang="zh-CN" sz="2174" dirty="0">
                <a:solidFill>
                  <a:schemeClr val="tx1"/>
                </a:solidFill>
                <a:latin typeface="+mn-ea"/>
                <a:ea typeface="+mn-ea"/>
              </a:rPr>
              <a:t>= </a:t>
            </a:r>
            <a:r>
              <a:rPr lang="zh-CN" altLang="en-US" sz="2174" dirty="0">
                <a:solidFill>
                  <a:schemeClr val="tx1"/>
                </a:solidFill>
                <a:latin typeface="+mn-ea"/>
                <a:ea typeface="+mn-ea"/>
              </a:rPr>
              <a:t>中断延迟 </a:t>
            </a:r>
            <a:r>
              <a:rPr lang="en-US" altLang="zh-CN" sz="2174" dirty="0">
                <a:solidFill>
                  <a:schemeClr val="tx1"/>
                </a:solidFill>
                <a:latin typeface="+mn-ea"/>
                <a:ea typeface="+mn-ea"/>
              </a:rPr>
              <a:t>+ </a:t>
            </a:r>
            <a:r>
              <a:rPr lang="zh-CN" altLang="en-US" sz="2174" dirty="0">
                <a:solidFill>
                  <a:schemeClr val="tx1"/>
                </a:solidFill>
                <a:latin typeface="+mn-ea"/>
                <a:ea typeface="+mn-ea"/>
              </a:rPr>
              <a:t>保存</a:t>
            </a:r>
            <a:r>
              <a:rPr lang="en-US" altLang="zh-CN" sz="2174" dirty="0">
                <a:solidFill>
                  <a:schemeClr val="tx1"/>
                </a:solidFill>
                <a:latin typeface="+mn-ea"/>
                <a:ea typeface="+mn-ea"/>
              </a:rPr>
              <a:t>CPU</a:t>
            </a:r>
            <a:r>
              <a:rPr lang="zh-CN" altLang="en-US" sz="2174" dirty="0">
                <a:solidFill>
                  <a:schemeClr val="tx1"/>
                </a:solidFill>
                <a:latin typeface="+mn-ea"/>
                <a:ea typeface="+mn-ea"/>
              </a:rPr>
              <a:t>寄存器的时间；</a:t>
            </a:r>
            <a:endParaRPr lang="en-US" altLang="zh-CN" sz="2174" dirty="0">
              <a:solidFill>
                <a:schemeClr val="tx1"/>
              </a:solidFill>
              <a:latin typeface="+mn-ea"/>
              <a:ea typeface="+mn-ea"/>
            </a:endParaRPr>
          </a:p>
          <a:p>
            <a:r>
              <a:rPr lang="zh-CN" altLang="en-US" sz="2174" dirty="0">
                <a:solidFill>
                  <a:srgbClr val="FF0000"/>
                </a:solidFill>
                <a:latin typeface="+mn-ea"/>
                <a:ea typeface="+mn-ea"/>
              </a:rPr>
              <a:t>不可剥夺型内核中断响应时间 </a:t>
            </a:r>
            <a:r>
              <a:rPr lang="en-US" altLang="zh-CN" sz="2174" dirty="0">
                <a:solidFill>
                  <a:schemeClr val="tx1"/>
                </a:solidFill>
                <a:latin typeface="+mn-ea"/>
                <a:ea typeface="+mn-ea"/>
              </a:rPr>
              <a:t>= </a:t>
            </a:r>
            <a:r>
              <a:rPr lang="zh-CN" altLang="en-US" sz="2174" dirty="0">
                <a:solidFill>
                  <a:schemeClr val="tx1"/>
                </a:solidFill>
                <a:latin typeface="+mn-ea"/>
                <a:ea typeface="+mn-ea"/>
              </a:rPr>
              <a:t>中断延迟 </a:t>
            </a:r>
            <a:r>
              <a:rPr lang="en-US" altLang="zh-CN" sz="2174" dirty="0">
                <a:solidFill>
                  <a:schemeClr val="tx1"/>
                </a:solidFill>
                <a:latin typeface="+mn-ea"/>
                <a:ea typeface="+mn-ea"/>
              </a:rPr>
              <a:t>+ </a:t>
            </a:r>
            <a:r>
              <a:rPr lang="zh-CN" altLang="en-US" sz="2174" dirty="0">
                <a:solidFill>
                  <a:schemeClr val="tx1"/>
                </a:solidFill>
                <a:latin typeface="+mn-ea"/>
                <a:ea typeface="+mn-ea"/>
              </a:rPr>
              <a:t>保存</a:t>
            </a:r>
            <a:r>
              <a:rPr lang="en-US" altLang="zh-CN" sz="2174" dirty="0">
                <a:solidFill>
                  <a:schemeClr val="tx1"/>
                </a:solidFill>
                <a:latin typeface="+mn-ea"/>
                <a:ea typeface="+mn-ea"/>
              </a:rPr>
              <a:t>CPU</a:t>
            </a:r>
            <a:r>
              <a:rPr lang="zh-CN" altLang="en-US" sz="2174" dirty="0">
                <a:solidFill>
                  <a:schemeClr val="tx1"/>
                </a:solidFill>
                <a:latin typeface="+mn-ea"/>
                <a:ea typeface="+mn-ea"/>
              </a:rPr>
              <a:t>寄存器的时间；</a:t>
            </a:r>
            <a:endParaRPr lang="en-US" altLang="zh-CN" sz="2174" dirty="0">
              <a:solidFill>
                <a:schemeClr val="tx1"/>
              </a:solidFill>
              <a:latin typeface="+mn-ea"/>
              <a:ea typeface="+mn-ea"/>
            </a:endParaRPr>
          </a:p>
          <a:p>
            <a:r>
              <a:rPr lang="zh-CN" altLang="en-US" sz="2174" dirty="0">
                <a:solidFill>
                  <a:srgbClr val="FF0000"/>
                </a:solidFill>
                <a:latin typeface="+mn-ea"/>
                <a:ea typeface="+mn-ea"/>
              </a:rPr>
              <a:t>可剥夺型内核中断响应 </a:t>
            </a:r>
            <a:r>
              <a:rPr lang="zh-CN" altLang="en-US" sz="2174" dirty="0">
                <a:solidFill>
                  <a:schemeClr val="tx1"/>
                </a:solidFill>
                <a:latin typeface="+mn-ea"/>
                <a:ea typeface="+mn-ea"/>
              </a:rPr>
              <a:t>＝ 中断延迟 </a:t>
            </a:r>
            <a:r>
              <a:rPr lang="en-US" altLang="zh-CN" sz="2174" dirty="0">
                <a:solidFill>
                  <a:schemeClr val="tx1"/>
                </a:solidFill>
                <a:latin typeface="+mn-ea"/>
                <a:ea typeface="+mn-ea"/>
              </a:rPr>
              <a:t>+ </a:t>
            </a:r>
            <a:r>
              <a:rPr lang="zh-CN" altLang="en-US" sz="2174" dirty="0">
                <a:solidFill>
                  <a:schemeClr val="tx1"/>
                </a:solidFill>
                <a:latin typeface="+mn-ea"/>
                <a:ea typeface="+mn-ea"/>
              </a:rPr>
              <a:t>保存</a:t>
            </a:r>
            <a:r>
              <a:rPr lang="en-US" altLang="zh-CN" sz="2174" dirty="0">
                <a:solidFill>
                  <a:schemeClr val="tx1"/>
                </a:solidFill>
                <a:latin typeface="+mn-ea"/>
                <a:ea typeface="+mn-ea"/>
              </a:rPr>
              <a:t>CPU</a:t>
            </a:r>
            <a:r>
              <a:rPr lang="zh-CN" altLang="en-US" sz="2174" dirty="0">
                <a:solidFill>
                  <a:schemeClr val="tx1"/>
                </a:solidFill>
                <a:latin typeface="+mn-ea"/>
                <a:ea typeface="+mn-ea"/>
              </a:rPr>
              <a:t>寄存器的时间 </a:t>
            </a:r>
            <a:r>
              <a:rPr lang="en-US" altLang="zh-CN" sz="2174" dirty="0">
                <a:solidFill>
                  <a:schemeClr val="tx1"/>
                </a:solidFill>
                <a:latin typeface="+mn-ea"/>
                <a:ea typeface="+mn-ea"/>
              </a:rPr>
              <a:t>+ </a:t>
            </a:r>
            <a:r>
              <a:rPr lang="zh-CN" altLang="en-US" sz="2174" dirty="0">
                <a:solidFill>
                  <a:schemeClr val="tx1"/>
                </a:solidFill>
                <a:latin typeface="+mn-ea"/>
                <a:ea typeface="+mn-ea"/>
              </a:rPr>
              <a:t>内核的进入中断服务函数的执行时间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322</a:t>
            </a:fld>
            <a:endParaRPr lang="zh-CN" altLang="en-US" dirty="0">
              <a:solidFill>
                <a:prstClr val="white"/>
              </a:solidFill>
              <a:cs typeface="Garamond"/>
            </a:endParaRPr>
          </a:p>
        </p:txBody>
      </p:sp>
    </p:spTree>
    <p:extLst>
      <p:ext uri="{BB962C8B-B14F-4D97-AF65-F5344CB8AC3E}">
        <p14:creationId xmlns:p14="http://schemas.microsoft.com/office/powerpoint/2010/main" val="247132374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中断恢复时间</a:t>
            </a:r>
            <a:r>
              <a:rPr lang="en-US" altLang="zh-CN" b="1" dirty="0">
                <a:solidFill>
                  <a:schemeClr val="tx1"/>
                </a:solidFill>
                <a:latin typeface="+mn-ea"/>
                <a:ea typeface="+mn-ea"/>
              </a:rPr>
              <a:t>(Interrupt Recovery)</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en-US" sz="2174" dirty="0">
                <a:solidFill>
                  <a:srgbClr val="FF0000"/>
                </a:solidFill>
                <a:latin typeface="+mn-ea"/>
                <a:ea typeface="+mn-ea"/>
              </a:rPr>
              <a:t>前后台系统中断恢复时间</a:t>
            </a:r>
            <a:r>
              <a:rPr lang="en-US" altLang="zh-CN" sz="2174" dirty="0">
                <a:solidFill>
                  <a:schemeClr val="tx1"/>
                </a:solidFill>
                <a:latin typeface="+mn-ea"/>
                <a:ea typeface="+mn-ea"/>
              </a:rPr>
              <a:t>= </a:t>
            </a:r>
            <a:r>
              <a:rPr lang="zh-CN" altLang="en-US" sz="2174" dirty="0">
                <a:solidFill>
                  <a:schemeClr val="tx1"/>
                </a:solidFill>
                <a:latin typeface="+mn-ea"/>
                <a:ea typeface="+mn-ea"/>
              </a:rPr>
              <a:t>恢复</a:t>
            </a:r>
            <a:r>
              <a:rPr lang="en-US" altLang="zh-CN" sz="2174" dirty="0">
                <a:solidFill>
                  <a:schemeClr val="tx1"/>
                </a:solidFill>
                <a:latin typeface="+mn-ea"/>
                <a:ea typeface="+mn-ea"/>
              </a:rPr>
              <a:t>CPU</a:t>
            </a:r>
            <a:r>
              <a:rPr lang="zh-CN" altLang="en-US" sz="2174" dirty="0">
                <a:solidFill>
                  <a:schemeClr val="tx1"/>
                </a:solidFill>
                <a:latin typeface="+mn-ea"/>
                <a:ea typeface="+mn-ea"/>
              </a:rPr>
              <a:t>寄存器值时间 </a:t>
            </a:r>
            <a:r>
              <a:rPr lang="en-US" altLang="zh-CN" sz="2174" dirty="0">
                <a:solidFill>
                  <a:schemeClr val="tx1"/>
                </a:solidFill>
                <a:latin typeface="+mn-ea"/>
                <a:ea typeface="+mn-ea"/>
              </a:rPr>
              <a:t>+ </a:t>
            </a:r>
            <a:r>
              <a:rPr lang="zh-CN" altLang="en-US" sz="2174" dirty="0">
                <a:solidFill>
                  <a:schemeClr val="tx1"/>
                </a:solidFill>
                <a:latin typeface="+mn-ea"/>
                <a:ea typeface="+mn-ea"/>
              </a:rPr>
              <a:t>执行中断返回时间； </a:t>
            </a:r>
            <a:endParaRPr lang="en-US" altLang="zh-CN" sz="2174" dirty="0">
              <a:solidFill>
                <a:schemeClr val="tx1"/>
              </a:solidFill>
              <a:latin typeface="+mn-ea"/>
              <a:ea typeface="+mn-ea"/>
            </a:endParaRPr>
          </a:p>
          <a:p>
            <a:r>
              <a:rPr lang="zh-CN" altLang="en-US" sz="2174" dirty="0">
                <a:solidFill>
                  <a:srgbClr val="FF0000"/>
                </a:solidFill>
                <a:latin typeface="+mn-ea"/>
                <a:ea typeface="+mn-ea"/>
              </a:rPr>
              <a:t>不可剥夺型内核中断恢复时间</a:t>
            </a:r>
            <a:r>
              <a:rPr lang="en-US" altLang="zh-CN" sz="2174" dirty="0">
                <a:solidFill>
                  <a:schemeClr val="tx1"/>
                </a:solidFill>
                <a:latin typeface="+mn-ea"/>
                <a:ea typeface="+mn-ea"/>
              </a:rPr>
              <a:t>= </a:t>
            </a:r>
            <a:r>
              <a:rPr lang="zh-CN" altLang="en-US" sz="2174" dirty="0">
                <a:solidFill>
                  <a:schemeClr val="tx1"/>
                </a:solidFill>
                <a:latin typeface="+mn-ea"/>
                <a:ea typeface="+mn-ea"/>
              </a:rPr>
              <a:t>恢复</a:t>
            </a:r>
            <a:r>
              <a:rPr lang="en-US" altLang="zh-CN" sz="2174" dirty="0">
                <a:solidFill>
                  <a:schemeClr val="tx1"/>
                </a:solidFill>
                <a:latin typeface="+mn-ea"/>
                <a:ea typeface="+mn-ea"/>
              </a:rPr>
              <a:t>CPU</a:t>
            </a:r>
            <a:r>
              <a:rPr lang="zh-CN" altLang="en-US" sz="2174" dirty="0">
                <a:solidFill>
                  <a:schemeClr val="tx1"/>
                </a:solidFill>
                <a:latin typeface="+mn-ea"/>
                <a:ea typeface="+mn-ea"/>
              </a:rPr>
              <a:t>寄存器值时间 </a:t>
            </a:r>
            <a:r>
              <a:rPr lang="en-US" altLang="zh-CN" sz="2174" dirty="0">
                <a:solidFill>
                  <a:schemeClr val="tx1"/>
                </a:solidFill>
                <a:latin typeface="+mn-ea"/>
                <a:ea typeface="+mn-ea"/>
              </a:rPr>
              <a:t>+ </a:t>
            </a:r>
            <a:r>
              <a:rPr lang="zh-CN" altLang="en-US" sz="2174" dirty="0">
                <a:solidFill>
                  <a:schemeClr val="tx1"/>
                </a:solidFill>
                <a:latin typeface="+mn-ea"/>
                <a:ea typeface="+mn-ea"/>
              </a:rPr>
              <a:t>执行中断返回时间； </a:t>
            </a:r>
            <a:endParaRPr lang="en-US" altLang="zh-CN" sz="2174" dirty="0">
              <a:solidFill>
                <a:schemeClr val="tx1"/>
              </a:solidFill>
              <a:latin typeface="+mn-ea"/>
              <a:ea typeface="+mn-ea"/>
            </a:endParaRPr>
          </a:p>
          <a:p>
            <a:r>
              <a:rPr lang="zh-CN" altLang="en-US" sz="2174" dirty="0">
                <a:solidFill>
                  <a:srgbClr val="FF0000"/>
                </a:solidFill>
                <a:latin typeface="+mn-ea"/>
                <a:ea typeface="+mn-ea"/>
              </a:rPr>
              <a:t>可剥夺型内核中断恢复时间</a:t>
            </a:r>
            <a:r>
              <a:rPr lang="en-US" altLang="zh-CN" sz="2174" dirty="0">
                <a:solidFill>
                  <a:schemeClr val="tx1"/>
                </a:solidFill>
                <a:latin typeface="+mn-ea"/>
                <a:ea typeface="+mn-ea"/>
              </a:rPr>
              <a:t>= </a:t>
            </a:r>
            <a:r>
              <a:rPr lang="zh-CN" altLang="en-US" sz="2174" dirty="0">
                <a:solidFill>
                  <a:schemeClr val="tx1"/>
                </a:solidFill>
                <a:latin typeface="+mn-ea"/>
                <a:ea typeface="+mn-ea"/>
              </a:rPr>
              <a:t>判定是否有优先级更高的任务就绪态时间 </a:t>
            </a:r>
            <a:r>
              <a:rPr lang="en-US" altLang="zh-CN" sz="2174" dirty="0">
                <a:solidFill>
                  <a:schemeClr val="tx1"/>
                </a:solidFill>
                <a:latin typeface="+mn-ea"/>
                <a:ea typeface="+mn-ea"/>
              </a:rPr>
              <a:t>+ </a:t>
            </a:r>
            <a:r>
              <a:rPr lang="zh-CN" altLang="en-US" sz="2174" dirty="0">
                <a:solidFill>
                  <a:schemeClr val="tx1"/>
                </a:solidFill>
                <a:latin typeface="+mn-ea"/>
                <a:ea typeface="+mn-ea"/>
              </a:rPr>
              <a:t>恢复优先级更高任务</a:t>
            </a:r>
            <a:r>
              <a:rPr lang="en-US" altLang="zh-CN" sz="2174" dirty="0">
                <a:solidFill>
                  <a:schemeClr val="tx1"/>
                </a:solidFill>
                <a:latin typeface="+mn-ea"/>
                <a:ea typeface="+mn-ea"/>
              </a:rPr>
              <a:t>CPU</a:t>
            </a:r>
            <a:r>
              <a:rPr lang="zh-CN" altLang="en-US" sz="2174" dirty="0">
                <a:solidFill>
                  <a:schemeClr val="tx1"/>
                </a:solidFill>
                <a:latin typeface="+mn-ea"/>
                <a:ea typeface="+mn-ea"/>
              </a:rPr>
              <a:t>寄存器时间 </a:t>
            </a:r>
            <a:r>
              <a:rPr lang="en-US" altLang="zh-CN" sz="2174" dirty="0">
                <a:solidFill>
                  <a:schemeClr val="tx1"/>
                </a:solidFill>
                <a:latin typeface="+mn-ea"/>
                <a:ea typeface="+mn-ea"/>
              </a:rPr>
              <a:t>+ </a:t>
            </a:r>
            <a:r>
              <a:rPr lang="zh-CN" altLang="en-US" sz="2174" dirty="0">
                <a:solidFill>
                  <a:schemeClr val="tx1"/>
                </a:solidFill>
                <a:latin typeface="+mn-ea"/>
                <a:ea typeface="+mn-ea"/>
              </a:rPr>
              <a:t>执行中断返回时间。 </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323</a:t>
            </a:fld>
            <a:endParaRPr lang="zh-CN" altLang="en-US" dirty="0">
              <a:solidFill>
                <a:prstClr val="white"/>
              </a:solidFill>
              <a:cs typeface="Garamond"/>
            </a:endParaRPr>
          </a:p>
        </p:txBody>
      </p:sp>
    </p:spTree>
    <p:extLst>
      <p:ext uri="{BB962C8B-B14F-4D97-AF65-F5344CB8AC3E}">
        <p14:creationId xmlns:p14="http://schemas.microsoft.com/office/powerpoint/2010/main" val="5868550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中断处理时间</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中断服务的处理时间应该尽可能的短，并没有绝对的限制。</a:t>
            </a:r>
            <a:endParaRPr lang="en-US" altLang="zh-CN" sz="2537" dirty="0">
              <a:solidFill>
                <a:schemeClr val="tx1"/>
              </a:solidFill>
              <a:latin typeface="+mn-ea"/>
              <a:ea typeface="+mn-ea"/>
            </a:endParaRPr>
          </a:p>
          <a:p>
            <a:r>
              <a:rPr lang="zh-CN" altLang="en-US" sz="2537" dirty="0">
                <a:solidFill>
                  <a:schemeClr val="tx1"/>
                </a:solidFill>
                <a:latin typeface="+mn-ea"/>
                <a:ea typeface="+mn-ea"/>
              </a:rPr>
              <a:t>在大多数情况下，中断服务子程序应识别中断来源，从中断源设备取得数据或状态，并</a:t>
            </a:r>
            <a:r>
              <a:rPr lang="zh-CN" altLang="en-US" sz="2537" dirty="0">
                <a:solidFill>
                  <a:srgbClr val="FF0000"/>
                </a:solidFill>
                <a:latin typeface="+mn-ea"/>
                <a:ea typeface="+mn-ea"/>
              </a:rPr>
              <a:t>通知真正做该事件处理的那个任务</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en-US" sz="2537" dirty="0">
                <a:solidFill>
                  <a:srgbClr val="FF0000"/>
                </a:solidFill>
                <a:latin typeface="+mn-ea"/>
                <a:ea typeface="+mn-ea"/>
              </a:rPr>
              <a:t>通知</a:t>
            </a:r>
            <a:r>
              <a:rPr lang="zh-CN" altLang="en-US" sz="2537" dirty="0">
                <a:solidFill>
                  <a:schemeClr val="tx1"/>
                </a:solidFill>
                <a:latin typeface="+mn-ea"/>
                <a:ea typeface="+mn-ea"/>
              </a:rPr>
              <a:t> </a:t>
            </a:r>
            <a:r>
              <a:rPr lang="en-US" altLang="zh-CN" sz="2537" dirty="0">
                <a:solidFill>
                  <a:schemeClr val="tx1"/>
                </a:solidFill>
                <a:latin typeface="+mn-ea"/>
                <a:ea typeface="+mn-ea"/>
              </a:rPr>
              <a:t>(</a:t>
            </a:r>
            <a:r>
              <a:rPr lang="zh-CN" altLang="en-US" sz="2537" dirty="0">
                <a:solidFill>
                  <a:schemeClr val="tx1"/>
                </a:solidFill>
                <a:latin typeface="+mn-ea"/>
                <a:ea typeface="+mn-ea"/>
              </a:rPr>
              <a:t>通过信号量、邮箱或消息队列</a:t>
            </a:r>
            <a:r>
              <a:rPr lang="en-US" altLang="zh-CN" sz="2537" dirty="0">
                <a:solidFill>
                  <a:schemeClr val="tx1"/>
                </a:solidFill>
                <a:latin typeface="+mn-ea"/>
                <a:ea typeface="+mn-ea"/>
              </a:rPr>
              <a:t>)</a:t>
            </a:r>
            <a:r>
              <a:rPr lang="zh-CN" altLang="en-US" sz="2537" dirty="0">
                <a:solidFill>
                  <a:srgbClr val="FF0000"/>
                </a:solidFill>
                <a:latin typeface="+mn-ea"/>
                <a:ea typeface="+mn-ea"/>
              </a:rPr>
              <a:t>是需要时间的。</a:t>
            </a:r>
            <a:endParaRPr lang="en-US" altLang="zh-CN" sz="2537" dirty="0">
              <a:solidFill>
                <a:srgbClr val="FF0000"/>
              </a:solidFill>
              <a:latin typeface="+mn-ea"/>
              <a:ea typeface="+mn-ea"/>
            </a:endParaRPr>
          </a:p>
          <a:p>
            <a:r>
              <a:rPr lang="zh-CN" altLang="en-US" sz="2537" dirty="0">
                <a:solidFill>
                  <a:srgbClr val="FF0000"/>
                </a:solidFill>
                <a:latin typeface="+mn-ea"/>
                <a:ea typeface="+mn-ea"/>
              </a:rPr>
              <a:t>如果事件处理需花的时间短于给一个任务发通知的时间</a:t>
            </a:r>
            <a:r>
              <a:rPr lang="zh-CN" altLang="en-US" sz="2537" dirty="0">
                <a:solidFill>
                  <a:schemeClr val="tx1"/>
                </a:solidFill>
                <a:latin typeface="+mn-ea"/>
                <a:ea typeface="+mn-ea"/>
              </a:rPr>
              <a:t>，就应该考虑在中断服务子程序中做事件处理并在中断服务子程序中开中断，以允许优先级更高的中断打入并优先得到服务。 </a:t>
            </a:r>
          </a:p>
        </p:txBody>
      </p:sp>
      <p:sp>
        <p:nvSpPr>
          <p:cNvPr id="4" name="页脚占位符 3"/>
          <p:cNvSpPr>
            <a:spLocks noGrp="1"/>
          </p:cNvSpPr>
          <p:nvPr>
            <p:ph type="ftr" sz="quarter" idx="5"/>
          </p:nvPr>
        </p:nvSpPr>
        <p:spPr/>
        <p:txBody>
          <a:bodyPr/>
          <a:lstStyle/>
          <a:p>
            <a:pPr defTabSz="828446"/>
            <a:r>
              <a:rPr lang="en-US" altLang="zh-CN">
                <a:solidFill>
                  <a:prstClr val="white"/>
                </a:solidFill>
              </a:rPr>
              <a:t>Andriod</a:t>
            </a:r>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324</a:t>
            </a:fld>
            <a:endParaRPr lang="zh-CN" altLang="en-US" dirty="0">
              <a:solidFill>
                <a:prstClr val="white"/>
              </a:solidFill>
              <a:cs typeface="Garamond"/>
            </a:endParaRPr>
          </a:p>
        </p:txBody>
      </p:sp>
    </p:spTree>
    <p:extLst>
      <p:ext uri="{BB962C8B-B14F-4D97-AF65-F5344CB8AC3E}">
        <p14:creationId xmlns:p14="http://schemas.microsoft.com/office/powerpoint/2010/main" val="6456928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非屏蔽中断</a:t>
            </a:r>
            <a:r>
              <a:rPr lang="en-US" altLang="zh-CN" b="1" dirty="0">
                <a:solidFill>
                  <a:schemeClr val="tx1"/>
                </a:solidFill>
                <a:latin typeface="+mn-ea"/>
                <a:ea typeface="+mn-ea"/>
              </a:rPr>
              <a:t>(NMI)</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有时内核引起的延时变得不可忍受。在这种情况下可以使用非屏蔽中断，绝大多数微处理器有非屏蔽中断功能。通常</a:t>
            </a:r>
            <a:r>
              <a:rPr lang="zh-CN" altLang="en-US" sz="2537" dirty="0">
                <a:solidFill>
                  <a:srgbClr val="FF0000"/>
                </a:solidFill>
                <a:latin typeface="+mn-ea"/>
                <a:ea typeface="+mn-ea"/>
              </a:rPr>
              <a:t>非屏蔽中断留做紧急处理</a:t>
            </a:r>
            <a:r>
              <a:rPr lang="zh-CN" altLang="en-US" sz="2537" dirty="0">
                <a:solidFill>
                  <a:schemeClr val="tx1"/>
                </a:solidFill>
                <a:latin typeface="+mn-ea"/>
                <a:ea typeface="+mn-ea"/>
              </a:rPr>
              <a:t>用，如断电时保存重要的信息。然而，如果应用程序没有这方面的要求，非屏蔽中断可用于时间要求最苛刻的中断服务。</a:t>
            </a:r>
            <a:endParaRPr lang="en-US" altLang="zh-CN" sz="2537" dirty="0">
              <a:solidFill>
                <a:schemeClr val="tx1"/>
              </a:solidFill>
              <a:latin typeface="+mn-ea"/>
              <a:ea typeface="+mn-ea"/>
            </a:endParaRPr>
          </a:p>
          <a:p>
            <a:r>
              <a:rPr lang="zh-CN" altLang="en-US" sz="2537" dirty="0">
                <a:solidFill>
                  <a:srgbClr val="FF0000"/>
                </a:solidFill>
                <a:latin typeface="+mn-ea"/>
                <a:ea typeface="+mn-ea"/>
              </a:rPr>
              <a:t>非屏蔽中断的中断服务不能使用内核提供的服务</a:t>
            </a:r>
            <a:r>
              <a:rPr lang="zh-CN" altLang="en-US" sz="2537" dirty="0">
                <a:solidFill>
                  <a:schemeClr val="tx1"/>
                </a:solidFill>
                <a:latin typeface="+mn-ea"/>
                <a:ea typeface="+mn-ea"/>
              </a:rPr>
              <a:t>，因为非屏蔽中断是关不掉的，故不能在非屏蔽中断处理中处理临界区代码。然而向非屏蔽中断传送参数或从非屏蔽中断获取参数还是可以进行的。参数的传递必须使用全程变量，全程变量的位数必须是一次读或写能完成的，即不应该是两个分离的字节，要两次读或写才能完成。</a:t>
            </a:r>
          </a:p>
        </p:txBody>
      </p:sp>
      <p:sp>
        <p:nvSpPr>
          <p:cNvPr id="4" name="页脚占位符 3"/>
          <p:cNvSpPr>
            <a:spLocks noGrp="1"/>
          </p:cNvSpPr>
          <p:nvPr>
            <p:ph type="ftr" sz="quarter" idx="5"/>
          </p:nvPr>
        </p:nvSpPr>
        <p:spPr/>
        <p:txBody>
          <a:bodyPr/>
          <a:lstStyle/>
          <a:p>
            <a:pPr defTabSz="828446"/>
            <a:r>
              <a:rPr lang="en-US" altLang="zh-CN">
                <a:solidFill>
                  <a:prstClr val="white"/>
                </a:solidFill>
              </a:rPr>
              <a:t>Andriod</a:t>
            </a:r>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325</a:t>
            </a:fld>
            <a:endParaRPr lang="zh-CN" altLang="en-US" dirty="0">
              <a:solidFill>
                <a:prstClr val="white"/>
              </a:solidFill>
              <a:cs typeface="Garamond"/>
            </a:endParaRPr>
          </a:p>
        </p:txBody>
      </p:sp>
    </p:spTree>
    <p:extLst>
      <p:ext uri="{BB962C8B-B14F-4D97-AF65-F5344CB8AC3E}">
        <p14:creationId xmlns:p14="http://schemas.microsoft.com/office/powerpoint/2010/main" val="314236397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影响中断时间的处理方法</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调度器上锁和开锁；</a:t>
            </a:r>
            <a:endParaRPr lang="en-US" altLang="zh-CN" sz="2537" dirty="0">
              <a:solidFill>
                <a:schemeClr val="tx1"/>
              </a:solidFill>
              <a:latin typeface="+mn-ea"/>
              <a:ea typeface="+mn-ea"/>
            </a:endParaRPr>
          </a:p>
          <a:p>
            <a:r>
              <a:rPr lang="zh-CN" altLang="en-US" sz="2537" dirty="0">
                <a:solidFill>
                  <a:schemeClr val="tx1"/>
                </a:solidFill>
                <a:latin typeface="+mn-ea"/>
                <a:ea typeface="+mn-ea"/>
              </a:rPr>
              <a:t>中断中发通知，任务外移；</a:t>
            </a:r>
            <a:endParaRPr lang="en-US" altLang="zh-CN" sz="2537" dirty="0">
              <a:solidFill>
                <a:schemeClr val="tx1"/>
              </a:solidFill>
              <a:latin typeface="+mn-ea"/>
              <a:ea typeface="+mn-ea"/>
            </a:endParaRPr>
          </a:p>
          <a:p>
            <a:r>
              <a:rPr lang="zh-CN" altLang="en-US" sz="2537" dirty="0">
                <a:solidFill>
                  <a:schemeClr val="tx1"/>
                </a:solidFill>
                <a:latin typeface="+mn-ea"/>
                <a:ea typeface="+mn-ea"/>
              </a:rPr>
              <a:t>发通知的时间开销不同、在通知发生时处理次序；</a:t>
            </a:r>
            <a:endParaRPr lang="en-US" altLang="zh-CN" sz="2537" dirty="0">
              <a:solidFill>
                <a:schemeClr val="tx1"/>
              </a:solidFill>
              <a:latin typeface="+mn-ea"/>
              <a:ea typeface="+mn-ea"/>
            </a:endParaRPr>
          </a:p>
          <a:p>
            <a:r>
              <a:rPr lang="zh-CN" altLang="en-US" sz="2537" dirty="0">
                <a:solidFill>
                  <a:schemeClr val="tx1"/>
                </a:solidFill>
                <a:latin typeface="+mn-ea"/>
                <a:ea typeface="+mn-ea"/>
              </a:rPr>
              <a:t>时间轮；（减少每次中断的处理量）</a:t>
            </a:r>
            <a:endParaRPr lang="en-US" altLang="zh-CN" sz="2537" dirty="0">
              <a:solidFill>
                <a:schemeClr val="tx1"/>
              </a:solidFill>
              <a:latin typeface="+mn-ea"/>
              <a:ea typeface="+mn-ea"/>
            </a:endParaRPr>
          </a:p>
          <a:p>
            <a:r>
              <a:rPr lang="zh-CN" altLang="en-US" sz="2537" dirty="0">
                <a:solidFill>
                  <a:schemeClr val="tx1"/>
                </a:solidFill>
                <a:latin typeface="+mn-ea"/>
                <a:ea typeface="+mn-ea"/>
              </a:rPr>
              <a:t>判断优先级算法；（查表、前导</a:t>
            </a:r>
            <a:r>
              <a:rPr lang="en-US" altLang="zh-CN" sz="2537" dirty="0">
                <a:solidFill>
                  <a:schemeClr val="tx1"/>
                </a:solidFill>
                <a:latin typeface="+mn-ea"/>
                <a:ea typeface="+mn-ea"/>
              </a:rPr>
              <a:t>0</a:t>
            </a:r>
            <a:r>
              <a:rPr lang="zh-CN" altLang="en-US" sz="2537" dirty="0">
                <a:solidFill>
                  <a:schemeClr val="tx1"/>
                </a:solidFill>
                <a:latin typeface="+mn-ea"/>
                <a:ea typeface="+mn-ea"/>
              </a:rPr>
              <a:t>指令）</a:t>
            </a:r>
          </a:p>
        </p:txBody>
      </p:sp>
      <p:sp>
        <p:nvSpPr>
          <p:cNvPr id="4" name="页脚占位符 3"/>
          <p:cNvSpPr>
            <a:spLocks noGrp="1"/>
          </p:cNvSpPr>
          <p:nvPr>
            <p:ph type="ftr" sz="quarter" idx="5"/>
          </p:nvPr>
        </p:nvSpPr>
        <p:spPr/>
        <p:txBody>
          <a:bodyPr/>
          <a:lstStyle/>
          <a:p>
            <a:pPr defTabSz="828446"/>
            <a:r>
              <a:rPr lang="en-US" altLang="zh-CN">
                <a:solidFill>
                  <a:prstClr val="white"/>
                </a:solidFill>
              </a:rPr>
              <a:t>Andriod</a:t>
            </a:r>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326</a:t>
            </a:fld>
            <a:endParaRPr lang="zh-CN" altLang="en-US" dirty="0">
              <a:solidFill>
                <a:prstClr val="white"/>
              </a:solidFill>
              <a:cs typeface="Garamond"/>
            </a:endParaRPr>
          </a:p>
        </p:txBody>
      </p:sp>
    </p:spTree>
    <p:extLst>
      <p:ext uri="{BB962C8B-B14F-4D97-AF65-F5344CB8AC3E}">
        <p14:creationId xmlns:p14="http://schemas.microsoft.com/office/powerpoint/2010/main" val="423804655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时钟节拍</a:t>
            </a:r>
            <a:r>
              <a:rPr lang="en-US" altLang="zh-CN" dirty="0">
                <a:solidFill>
                  <a:schemeClr val="tx1"/>
                </a:solidFill>
                <a:latin typeface="+mn-ea"/>
                <a:ea typeface="+mn-ea"/>
              </a:rPr>
              <a:t>(Clock Tick) </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en-US" dirty="0">
                <a:solidFill>
                  <a:srgbClr val="FF0000"/>
                </a:solidFill>
                <a:latin typeface="+mn-ea"/>
                <a:ea typeface="+mn-ea"/>
              </a:rPr>
              <a:t>时钟节拍</a:t>
            </a:r>
            <a:r>
              <a:rPr lang="zh-CN" altLang="en-US" dirty="0">
                <a:solidFill>
                  <a:schemeClr val="tx1"/>
                </a:solidFill>
                <a:latin typeface="+mn-ea"/>
                <a:ea typeface="+mn-ea"/>
              </a:rPr>
              <a:t>是特定的周期性中断。这个中断可以看作是系统心脏的脉动。中断之间的时间间隔取决于不同的应用，一般在</a:t>
            </a:r>
            <a:r>
              <a:rPr lang="en-US" altLang="zh-CN" dirty="0">
                <a:solidFill>
                  <a:schemeClr val="tx1"/>
                </a:solidFill>
                <a:latin typeface="+mn-ea"/>
                <a:ea typeface="+mn-ea"/>
              </a:rPr>
              <a:t>10mS</a:t>
            </a:r>
            <a:r>
              <a:rPr lang="zh-CN" altLang="en-US" dirty="0">
                <a:solidFill>
                  <a:schemeClr val="tx1"/>
                </a:solidFill>
                <a:latin typeface="+mn-ea"/>
                <a:ea typeface="+mn-ea"/>
              </a:rPr>
              <a:t>到</a:t>
            </a:r>
            <a:r>
              <a:rPr lang="en-US" altLang="zh-CN" dirty="0">
                <a:solidFill>
                  <a:schemeClr val="tx1"/>
                </a:solidFill>
                <a:latin typeface="+mn-ea"/>
                <a:ea typeface="+mn-ea"/>
              </a:rPr>
              <a:t>200mS</a:t>
            </a:r>
            <a:r>
              <a:rPr lang="zh-CN" altLang="en-US" dirty="0">
                <a:solidFill>
                  <a:schemeClr val="tx1"/>
                </a:solidFill>
                <a:latin typeface="+mn-ea"/>
                <a:ea typeface="+mn-ea"/>
              </a:rPr>
              <a:t>之间。时钟的节拍式中断使得内核可以将任务延时若干个整数时钟节拍，以及当任务等待事件发生时，提供等待超时的依据。</a:t>
            </a:r>
            <a:r>
              <a:rPr lang="zh-CN" altLang="en-US" dirty="0">
                <a:solidFill>
                  <a:srgbClr val="FF0000"/>
                </a:solidFill>
                <a:latin typeface="+mn-ea"/>
                <a:ea typeface="+mn-ea"/>
              </a:rPr>
              <a:t>时钟节拍率越快，系统的额外开销就越大</a:t>
            </a:r>
            <a:r>
              <a:rPr lang="zh-CN" altLang="en-US" dirty="0">
                <a:solidFill>
                  <a:schemeClr val="tx1"/>
                </a:solidFill>
                <a:latin typeface="+mn-ea"/>
                <a:ea typeface="+mn-ea"/>
              </a:rPr>
              <a:t>。</a:t>
            </a:r>
            <a:endParaRPr lang="en-US" altLang="zh-CN" dirty="0">
              <a:solidFill>
                <a:schemeClr val="tx1"/>
              </a:solidFill>
              <a:latin typeface="+mn-ea"/>
              <a:ea typeface="+mn-ea"/>
            </a:endParaRPr>
          </a:p>
          <a:p>
            <a:r>
              <a:rPr lang="zh-CN" altLang="en-US" dirty="0">
                <a:solidFill>
                  <a:srgbClr val="FF0000"/>
                </a:solidFill>
                <a:latin typeface="+mn-ea"/>
                <a:ea typeface="+mn-ea"/>
              </a:rPr>
              <a:t>相对时间</a:t>
            </a:r>
            <a:r>
              <a:rPr lang="zh-CN" altLang="en-US" dirty="0">
                <a:solidFill>
                  <a:schemeClr val="tx1"/>
                </a:solidFill>
                <a:latin typeface="+mn-ea"/>
                <a:ea typeface="+mn-ea"/>
              </a:rPr>
              <a:t>（</a:t>
            </a:r>
            <a:r>
              <a:rPr lang="en-US" altLang="zh-CN" dirty="0">
                <a:solidFill>
                  <a:schemeClr val="tx1"/>
                </a:solidFill>
                <a:latin typeface="+mn-ea"/>
                <a:ea typeface="+mn-ea"/>
              </a:rPr>
              <a:t>Delay</a:t>
            </a:r>
            <a:r>
              <a:rPr lang="zh-CN" altLang="en-US" dirty="0">
                <a:solidFill>
                  <a:schemeClr val="tx1"/>
                </a:solidFill>
                <a:latin typeface="+mn-ea"/>
                <a:ea typeface="+mn-ea"/>
              </a:rPr>
              <a:t>的抖动）</a:t>
            </a:r>
            <a:endParaRPr lang="en-US" altLang="zh-CN" dirty="0">
              <a:solidFill>
                <a:schemeClr val="tx1"/>
              </a:solidFill>
              <a:latin typeface="+mn-ea"/>
              <a:ea typeface="+mn-ea"/>
            </a:endParaRPr>
          </a:p>
          <a:p>
            <a:r>
              <a:rPr lang="zh-CN" altLang="en-US" dirty="0">
                <a:solidFill>
                  <a:srgbClr val="FF0000"/>
                </a:solidFill>
                <a:latin typeface="+mn-ea"/>
                <a:ea typeface="+mn-ea"/>
              </a:rPr>
              <a:t>绝对时间 </a:t>
            </a:r>
            <a:r>
              <a:rPr lang="zh-CN" altLang="en-US" dirty="0">
                <a:solidFill>
                  <a:schemeClr val="tx1"/>
                </a:solidFill>
                <a:latin typeface="+mn-ea"/>
                <a:ea typeface="+mn-ea"/>
              </a:rPr>
              <a:t>（定时任务）</a:t>
            </a:r>
          </a:p>
        </p:txBody>
      </p:sp>
      <p:sp>
        <p:nvSpPr>
          <p:cNvPr id="4" name="页脚占位符 3"/>
          <p:cNvSpPr>
            <a:spLocks noGrp="1"/>
          </p:cNvSpPr>
          <p:nvPr>
            <p:ph type="ftr" sz="quarter" idx="5"/>
          </p:nvPr>
        </p:nvSpPr>
        <p:spPr/>
        <p:txBody>
          <a:bodyPr/>
          <a:lstStyle/>
          <a:p>
            <a:pPr defTabSz="828446"/>
            <a:r>
              <a:rPr lang="en-US" altLang="zh-CN">
                <a:solidFill>
                  <a:prstClr val="white"/>
                </a:solidFill>
              </a:rPr>
              <a:t>Andriod</a:t>
            </a:r>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327</a:t>
            </a:fld>
            <a:endParaRPr lang="zh-CN" altLang="en-US" dirty="0">
              <a:solidFill>
                <a:prstClr val="white"/>
              </a:solidFill>
              <a:cs typeface="Garamond"/>
            </a:endParaRPr>
          </a:p>
        </p:txBody>
      </p:sp>
    </p:spTree>
    <p:extLst>
      <p:ext uri="{BB962C8B-B14F-4D97-AF65-F5344CB8AC3E}">
        <p14:creationId xmlns:p14="http://schemas.microsoft.com/office/powerpoint/2010/main" val="121855024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对存储器的需求</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前后台系统：对存储器容量的需求取决于应用程序代码。</a:t>
            </a:r>
            <a:endParaRPr lang="en-US" altLang="zh-CN" sz="2537" dirty="0">
              <a:solidFill>
                <a:schemeClr val="tx1"/>
              </a:solidFill>
              <a:latin typeface="+mn-ea"/>
              <a:ea typeface="+mn-ea"/>
            </a:endParaRPr>
          </a:p>
          <a:p>
            <a:r>
              <a:rPr lang="zh-CN" altLang="en-US" sz="2537" dirty="0">
                <a:solidFill>
                  <a:schemeClr val="tx1"/>
                </a:solidFill>
                <a:latin typeface="+mn-ea"/>
                <a:ea typeface="+mn-ea"/>
              </a:rPr>
              <a:t>多任务内核：</a:t>
            </a:r>
            <a:r>
              <a:rPr lang="zh-CN" altLang="en-US" sz="2537" dirty="0">
                <a:solidFill>
                  <a:srgbClr val="FF0000"/>
                </a:solidFill>
                <a:latin typeface="+mn-ea"/>
                <a:ea typeface="+mn-ea"/>
              </a:rPr>
              <a:t>总代码量</a:t>
            </a:r>
            <a:r>
              <a:rPr lang="zh-CN" altLang="en-US" sz="2537" dirty="0">
                <a:solidFill>
                  <a:schemeClr val="tx1"/>
                </a:solidFill>
                <a:latin typeface="+mn-ea"/>
                <a:ea typeface="+mn-ea"/>
              </a:rPr>
              <a:t> </a:t>
            </a:r>
            <a:r>
              <a:rPr lang="en-US" altLang="zh-CN" sz="2537" dirty="0">
                <a:solidFill>
                  <a:schemeClr val="tx1"/>
                </a:solidFill>
                <a:latin typeface="+mn-ea"/>
                <a:ea typeface="+mn-ea"/>
              </a:rPr>
              <a:t>= </a:t>
            </a:r>
            <a:r>
              <a:rPr lang="zh-CN" altLang="en-US" sz="2537" dirty="0">
                <a:solidFill>
                  <a:schemeClr val="tx1"/>
                </a:solidFill>
                <a:latin typeface="+mn-ea"/>
                <a:ea typeface="+mn-ea"/>
              </a:rPr>
              <a:t>应用程序代码 </a:t>
            </a:r>
            <a:r>
              <a:rPr lang="en-US" altLang="zh-CN" sz="2537" dirty="0">
                <a:solidFill>
                  <a:schemeClr val="tx1"/>
                </a:solidFill>
                <a:latin typeface="+mn-ea"/>
                <a:ea typeface="+mn-ea"/>
              </a:rPr>
              <a:t>+ </a:t>
            </a:r>
            <a:r>
              <a:rPr lang="zh-CN" altLang="en-US" sz="2537" dirty="0">
                <a:solidFill>
                  <a:schemeClr val="tx1"/>
                </a:solidFill>
                <a:latin typeface="+mn-ea"/>
                <a:ea typeface="+mn-ea"/>
              </a:rPr>
              <a:t>内核代码（</a:t>
            </a:r>
            <a:r>
              <a:rPr lang="en-US" altLang="zh-CN" sz="2537" dirty="0">
                <a:solidFill>
                  <a:schemeClr val="tx1"/>
                </a:solidFill>
                <a:latin typeface="+mn-ea"/>
                <a:ea typeface="+mn-ea"/>
              </a:rPr>
              <a:t>1K-100K</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en-US" sz="2537" dirty="0">
                <a:solidFill>
                  <a:schemeClr val="tx1"/>
                </a:solidFill>
                <a:latin typeface="+mn-ea"/>
                <a:ea typeface="+mn-ea"/>
              </a:rPr>
              <a:t>每个任务需要单独的栈空间</a:t>
            </a:r>
            <a:r>
              <a:rPr lang="en-US" altLang="zh-CN" sz="2537" dirty="0">
                <a:solidFill>
                  <a:schemeClr val="tx1"/>
                </a:solidFill>
                <a:latin typeface="+mn-ea"/>
                <a:ea typeface="+mn-ea"/>
              </a:rPr>
              <a:t>(RAM)</a:t>
            </a:r>
            <a:r>
              <a:rPr lang="zh-CN" altLang="en-US" sz="2537" dirty="0">
                <a:solidFill>
                  <a:schemeClr val="tx1"/>
                </a:solidFill>
                <a:latin typeface="+mn-ea"/>
                <a:ea typeface="+mn-ea"/>
              </a:rPr>
              <a:t>。</a:t>
            </a:r>
            <a:r>
              <a:rPr lang="zh-CN" altLang="en-US" sz="2537" dirty="0">
                <a:solidFill>
                  <a:srgbClr val="FF0000"/>
                </a:solidFill>
                <a:latin typeface="+mn-ea"/>
                <a:ea typeface="+mn-ea"/>
              </a:rPr>
              <a:t>应用设计人员分配任务栈。</a:t>
            </a:r>
            <a:endParaRPr lang="en-US" altLang="zh-CN" sz="2537" dirty="0">
              <a:solidFill>
                <a:srgbClr val="FF0000"/>
              </a:solidFill>
              <a:latin typeface="+mn-ea"/>
              <a:ea typeface="+mn-ea"/>
            </a:endParaRPr>
          </a:p>
          <a:p>
            <a:r>
              <a:rPr lang="zh-CN" altLang="en-US" sz="2537" dirty="0">
                <a:solidFill>
                  <a:schemeClr val="tx1"/>
                </a:solidFill>
                <a:latin typeface="+mn-ea"/>
                <a:ea typeface="+mn-ea"/>
              </a:rPr>
              <a:t>有些内核</a:t>
            </a:r>
            <a:r>
              <a:rPr lang="zh-CN" altLang="en-US" sz="2537" dirty="0">
                <a:solidFill>
                  <a:srgbClr val="FF0000"/>
                </a:solidFill>
                <a:latin typeface="+mn-ea"/>
                <a:ea typeface="+mn-ea"/>
              </a:rPr>
              <a:t>任务栈大小可分别定义</a:t>
            </a:r>
            <a:r>
              <a:rPr lang="zh-CN" altLang="en-US" sz="2537" dirty="0">
                <a:solidFill>
                  <a:schemeClr val="tx1"/>
                </a:solidFill>
                <a:latin typeface="+mn-ea"/>
                <a:ea typeface="+mn-ea"/>
              </a:rPr>
              <a:t>；</a:t>
            </a:r>
            <a:r>
              <a:rPr lang="zh-CN" altLang="en-US" sz="2537" dirty="0">
                <a:solidFill>
                  <a:srgbClr val="FF0000"/>
                </a:solidFill>
                <a:latin typeface="+mn-ea"/>
                <a:ea typeface="+mn-ea"/>
              </a:rPr>
              <a:t>有些内核要求任务栈相同。</a:t>
            </a:r>
            <a:endParaRPr lang="en-US" altLang="zh-CN" sz="2537" dirty="0">
              <a:solidFill>
                <a:srgbClr val="FF0000"/>
              </a:solidFill>
              <a:latin typeface="+mn-ea"/>
              <a:ea typeface="+mn-ea"/>
            </a:endParaRPr>
          </a:p>
          <a:p>
            <a:r>
              <a:rPr lang="zh-CN" altLang="en-US" sz="2537" dirty="0">
                <a:solidFill>
                  <a:schemeClr val="tx1"/>
                </a:solidFill>
                <a:latin typeface="+mn-ea"/>
                <a:ea typeface="+mn-ea"/>
              </a:rPr>
              <a:t>若内核不支持单独的</a:t>
            </a:r>
            <a:r>
              <a:rPr lang="zh-CN" altLang="en-US" sz="2537" dirty="0">
                <a:solidFill>
                  <a:srgbClr val="FF0000"/>
                </a:solidFill>
                <a:latin typeface="+mn-ea"/>
                <a:ea typeface="+mn-ea"/>
              </a:rPr>
              <a:t>中断栈</a:t>
            </a:r>
            <a:r>
              <a:rPr lang="zh-CN" altLang="en-US" sz="2537" dirty="0">
                <a:solidFill>
                  <a:schemeClr val="tx1"/>
                </a:solidFill>
                <a:latin typeface="+mn-ea"/>
                <a:ea typeface="+mn-ea"/>
              </a:rPr>
              <a:t>：</a:t>
            </a:r>
            <a:r>
              <a:rPr lang="en-US" altLang="zh-CN" sz="2537" dirty="0">
                <a:solidFill>
                  <a:srgbClr val="FF0000"/>
                </a:solidFill>
                <a:latin typeface="+mn-ea"/>
                <a:ea typeface="+mn-ea"/>
              </a:rPr>
              <a:t>RAM</a:t>
            </a:r>
            <a:r>
              <a:rPr lang="zh-CN" altLang="en-US" sz="2537" dirty="0">
                <a:solidFill>
                  <a:srgbClr val="FF0000"/>
                </a:solidFill>
                <a:latin typeface="+mn-ea"/>
                <a:ea typeface="+mn-ea"/>
              </a:rPr>
              <a:t>总需求</a:t>
            </a:r>
            <a:r>
              <a:rPr lang="zh-CN" altLang="en-US" sz="2537" dirty="0">
                <a:solidFill>
                  <a:schemeClr val="tx1"/>
                </a:solidFill>
                <a:latin typeface="+mn-ea"/>
                <a:ea typeface="+mn-ea"/>
              </a:rPr>
              <a:t> </a:t>
            </a:r>
            <a:r>
              <a:rPr lang="en-US" altLang="zh-CN" sz="2537" dirty="0">
                <a:solidFill>
                  <a:schemeClr val="tx1"/>
                </a:solidFill>
                <a:latin typeface="+mn-ea"/>
                <a:ea typeface="+mn-ea"/>
              </a:rPr>
              <a:t>= </a:t>
            </a:r>
            <a:r>
              <a:rPr lang="zh-CN" altLang="en-US" sz="2537" dirty="0">
                <a:solidFill>
                  <a:schemeClr val="tx1"/>
                </a:solidFill>
                <a:latin typeface="+mn-ea"/>
                <a:ea typeface="+mn-ea"/>
              </a:rPr>
              <a:t>应用程序</a:t>
            </a:r>
            <a:r>
              <a:rPr lang="en-US" altLang="zh-CN" sz="2537" dirty="0">
                <a:solidFill>
                  <a:schemeClr val="tx1"/>
                </a:solidFill>
                <a:latin typeface="+mn-ea"/>
                <a:ea typeface="+mn-ea"/>
              </a:rPr>
              <a:t>RAM</a:t>
            </a:r>
            <a:r>
              <a:rPr lang="zh-CN" altLang="en-US" sz="2537" dirty="0">
                <a:solidFill>
                  <a:schemeClr val="tx1"/>
                </a:solidFill>
                <a:latin typeface="+mn-ea"/>
                <a:ea typeface="+mn-ea"/>
              </a:rPr>
              <a:t>需求 </a:t>
            </a:r>
            <a:r>
              <a:rPr lang="en-US" altLang="zh-CN" sz="2537" dirty="0">
                <a:solidFill>
                  <a:schemeClr val="tx1"/>
                </a:solidFill>
                <a:latin typeface="+mn-ea"/>
                <a:ea typeface="+mn-ea"/>
              </a:rPr>
              <a:t>+ (</a:t>
            </a:r>
            <a:r>
              <a:rPr lang="zh-CN" altLang="en-US" sz="2537" dirty="0">
                <a:solidFill>
                  <a:schemeClr val="tx1"/>
                </a:solidFill>
                <a:latin typeface="+mn-ea"/>
                <a:ea typeface="+mn-ea"/>
              </a:rPr>
              <a:t>任务栈需求 </a:t>
            </a:r>
            <a:r>
              <a:rPr lang="en-US" altLang="zh-CN" sz="2537" dirty="0">
                <a:solidFill>
                  <a:schemeClr val="tx1"/>
                </a:solidFill>
                <a:latin typeface="+mn-ea"/>
                <a:ea typeface="+mn-ea"/>
              </a:rPr>
              <a:t>+ </a:t>
            </a:r>
            <a:r>
              <a:rPr lang="zh-CN" altLang="en-US" sz="2537" dirty="0">
                <a:solidFill>
                  <a:schemeClr val="tx1"/>
                </a:solidFill>
                <a:latin typeface="+mn-ea"/>
                <a:ea typeface="+mn-ea"/>
              </a:rPr>
              <a:t>最大中断嵌套栈需求</a:t>
            </a:r>
            <a:r>
              <a:rPr lang="en-US" altLang="zh-CN" sz="2537" dirty="0">
                <a:solidFill>
                  <a:schemeClr val="tx1"/>
                </a:solidFill>
                <a:latin typeface="+mn-ea"/>
                <a:ea typeface="+mn-ea"/>
              </a:rPr>
              <a:t>) * </a:t>
            </a:r>
            <a:r>
              <a:rPr lang="zh-CN" altLang="en-US" sz="2537" dirty="0">
                <a:solidFill>
                  <a:schemeClr val="tx1"/>
                </a:solidFill>
                <a:latin typeface="+mn-ea"/>
                <a:ea typeface="+mn-ea"/>
              </a:rPr>
              <a:t>任务数 </a:t>
            </a:r>
            <a:endParaRPr lang="en-US" altLang="zh-CN" sz="2537" dirty="0">
              <a:solidFill>
                <a:schemeClr val="tx1"/>
              </a:solidFill>
              <a:latin typeface="+mn-ea"/>
              <a:ea typeface="+mn-ea"/>
            </a:endParaRPr>
          </a:p>
          <a:p>
            <a:r>
              <a:rPr lang="zh-CN" altLang="en-US" sz="2537" dirty="0">
                <a:solidFill>
                  <a:schemeClr val="tx1"/>
                </a:solidFill>
                <a:latin typeface="+mn-ea"/>
                <a:ea typeface="+mn-ea"/>
              </a:rPr>
              <a:t>若内核支持中断栈，</a:t>
            </a:r>
            <a:r>
              <a:rPr lang="en-US" altLang="zh-CN" sz="2537" dirty="0">
                <a:solidFill>
                  <a:srgbClr val="FF0000"/>
                </a:solidFill>
                <a:latin typeface="+mn-ea"/>
                <a:ea typeface="+mn-ea"/>
              </a:rPr>
              <a:t>RAM</a:t>
            </a:r>
            <a:r>
              <a:rPr lang="zh-CN" altLang="en-US" sz="2537" dirty="0">
                <a:solidFill>
                  <a:srgbClr val="FF0000"/>
                </a:solidFill>
                <a:latin typeface="+mn-ea"/>
                <a:ea typeface="+mn-ea"/>
              </a:rPr>
              <a:t>总需求 </a:t>
            </a:r>
            <a:r>
              <a:rPr lang="en-US" altLang="zh-CN" sz="2537" dirty="0">
                <a:solidFill>
                  <a:schemeClr val="tx1"/>
                </a:solidFill>
                <a:latin typeface="+mn-ea"/>
                <a:ea typeface="+mn-ea"/>
              </a:rPr>
              <a:t>= </a:t>
            </a:r>
            <a:r>
              <a:rPr lang="zh-CN" altLang="en-US" sz="2537" dirty="0">
                <a:solidFill>
                  <a:schemeClr val="tx1"/>
                </a:solidFill>
                <a:latin typeface="+mn-ea"/>
                <a:ea typeface="+mn-ea"/>
              </a:rPr>
              <a:t>应用程序的</a:t>
            </a:r>
            <a:r>
              <a:rPr lang="en-US" altLang="zh-CN" sz="2537" dirty="0">
                <a:solidFill>
                  <a:schemeClr val="tx1"/>
                </a:solidFill>
                <a:latin typeface="+mn-ea"/>
                <a:ea typeface="+mn-ea"/>
              </a:rPr>
              <a:t>RAM</a:t>
            </a:r>
            <a:r>
              <a:rPr lang="zh-CN" altLang="en-US" sz="2537" dirty="0">
                <a:solidFill>
                  <a:schemeClr val="tx1"/>
                </a:solidFill>
                <a:latin typeface="+mn-ea"/>
                <a:ea typeface="+mn-ea"/>
              </a:rPr>
              <a:t>需求 </a:t>
            </a:r>
            <a:r>
              <a:rPr lang="en-US" altLang="zh-CN" sz="2537" dirty="0">
                <a:solidFill>
                  <a:schemeClr val="tx1"/>
                </a:solidFill>
                <a:latin typeface="+mn-ea"/>
                <a:ea typeface="+mn-ea"/>
              </a:rPr>
              <a:t>+ </a:t>
            </a:r>
            <a:r>
              <a:rPr lang="zh-CN" altLang="en-US" sz="2537" dirty="0">
                <a:solidFill>
                  <a:schemeClr val="tx1"/>
                </a:solidFill>
                <a:latin typeface="+mn-ea"/>
                <a:ea typeface="+mn-ea"/>
              </a:rPr>
              <a:t>内核数据区的</a:t>
            </a:r>
            <a:r>
              <a:rPr lang="en-US" altLang="zh-CN" sz="2537" dirty="0">
                <a:solidFill>
                  <a:schemeClr val="tx1"/>
                </a:solidFill>
                <a:latin typeface="+mn-ea"/>
                <a:ea typeface="+mn-ea"/>
              </a:rPr>
              <a:t>RAM</a:t>
            </a:r>
            <a:r>
              <a:rPr lang="zh-CN" altLang="en-US" sz="2537" dirty="0">
                <a:solidFill>
                  <a:schemeClr val="tx1"/>
                </a:solidFill>
                <a:latin typeface="+mn-ea"/>
                <a:ea typeface="+mn-ea"/>
              </a:rPr>
              <a:t>需求 </a:t>
            </a:r>
            <a:r>
              <a:rPr lang="en-US" altLang="zh-CN" sz="2537" dirty="0">
                <a:solidFill>
                  <a:schemeClr val="tx1"/>
                </a:solidFill>
                <a:latin typeface="+mn-ea"/>
                <a:ea typeface="+mn-ea"/>
              </a:rPr>
              <a:t>+ </a:t>
            </a:r>
            <a:r>
              <a:rPr lang="zh-CN" altLang="en-US" sz="2537" dirty="0">
                <a:solidFill>
                  <a:schemeClr val="tx1"/>
                </a:solidFill>
                <a:latin typeface="+mn-ea"/>
                <a:ea typeface="+mn-ea"/>
              </a:rPr>
              <a:t>各任务栈需求之总和 </a:t>
            </a:r>
            <a:r>
              <a:rPr lang="en-US" altLang="zh-CN" sz="2537" dirty="0">
                <a:solidFill>
                  <a:schemeClr val="tx1"/>
                </a:solidFill>
                <a:latin typeface="+mn-ea"/>
                <a:ea typeface="+mn-ea"/>
              </a:rPr>
              <a:t>+ </a:t>
            </a:r>
            <a:r>
              <a:rPr lang="zh-CN" altLang="en-US" sz="2537" dirty="0">
                <a:solidFill>
                  <a:schemeClr val="tx1"/>
                </a:solidFill>
                <a:latin typeface="+mn-ea"/>
                <a:ea typeface="+mn-ea"/>
              </a:rPr>
              <a:t>最多中断嵌套之栈</a:t>
            </a:r>
            <a:endParaRPr lang="en-US" altLang="zh-CN" sz="2537" dirty="0">
              <a:solidFill>
                <a:schemeClr val="tx1"/>
              </a:solidFill>
              <a:latin typeface="+mn-ea"/>
              <a:ea typeface="+mn-ea"/>
            </a:endParaRPr>
          </a:p>
          <a:p>
            <a:r>
              <a:rPr lang="zh-CN" altLang="en-US" sz="2537" dirty="0">
                <a:solidFill>
                  <a:srgbClr val="FF0000"/>
                </a:solidFill>
                <a:latin typeface="+mn-ea"/>
                <a:ea typeface="+mn-ea"/>
              </a:rPr>
              <a:t>特别注意</a:t>
            </a:r>
            <a:r>
              <a:rPr lang="zh-CN" altLang="en-US" sz="2537" dirty="0">
                <a:solidFill>
                  <a:schemeClr val="tx1"/>
                </a:solidFill>
                <a:latin typeface="+mn-ea"/>
                <a:ea typeface="+mn-ea"/>
              </a:rPr>
              <a:t>以下几点： </a:t>
            </a:r>
          </a:p>
          <a:p>
            <a:pPr>
              <a:buNone/>
            </a:pPr>
            <a:r>
              <a:rPr lang="zh-CN" altLang="en-US" sz="2537" dirty="0">
                <a:solidFill>
                  <a:schemeClr val="tx1"/>
                </a:solidFill>
                <a:latin typeface="+mn-ea"/>
                <a:ea typeface="+mn-ea"/>
              </a:rPr>
              <a:t> </a:t>
            </a:r>
            <a:r>
              <a:rPr lang="en-US" altLang="zh-CN" sz="2537" dirty="0">
                <a:solidFill>
                  <a:schemeClr val="tx1"/>
                </a:solidFill>
                <a:latin typeface="+mn-ea"/>
                <a:ea typeface="+mn-ea"/>
              </a:rPr>
              <a:t>	</a:t>
            </a:r>
            <a:r>
              <a:rPr lang="zh-CN" altLang="en-US" sz="2537" dirty="0">
                <a:solidFill>
                  <a:schemeClr val="tx1"/>
                </a:solidFill>
                <a:latin typeface="+mn-ea"/>
                <a:ea typeface="+mn-ea"/>
              </a:rPr>
              <a:t>定义函数和中断服务的局部变量；函数</a:t>
            </a:r>
            <a:r>
              <a:rPr lang="en-US" altLang="zh-CN" sz="2537" dirty="0">
                <a:solidFill>
                  <a:schemeClr val="tx1"/>
                </a:solidFill>
                <a:latin typeface="+mn-ea"/>
                <a:ea typeface="+mn-ea"/>
              </a:rPr>
              <a:t>(</a:t>
            </a:r>
            <a:r>
              <a:rPr lang="zh-CN" altLang="en-US" sz="2537" dirty="0">
                <a:solidFill>
                  <a:schemeClr val="tx1"/>
                </a:solidFill>
                <a:latin typeface="+mn-ea"/>
                <a:ea typeface="+mn-ea"/>
              </a:rPr>
              <a:t>即子程序</a:t>
            </a:r>
            <a:r>
              <a:rPr lang="en-US" altLang="zh-CN" sz="2537" dirty="0">
                <a:solidFill>
                  <a:schemeClr val="tx1"/>
                </a:solidFill>
                <a:latin typeface="+mn-ea"/>
                <a:ea typeface="+mn-ea"/>
              </a:rPr>
              <a:t>)</a:t>
            </a:r>
            <a:r>
              <a:rPr lang="zh-CN" altLang="en-US" sz="2537" dirty="0">
                <a:solidFill>
                  <a:schemeClr val="tx1"/>
                </a:solidFill>
                <a:latin typeface="+mn-ea"/>
                <a:ea typeface="+mn-ea"/>
              </a:rPr>
              <a:t>的嵌套 ；</a:t>
            </a:r>
          </a:p>
          <a:p>
            <a:pPr>
              <a:buNone/>
            </a:pPr>
            <a:r>
              <a:rPr lang="en-US" altLang="zh-CN" sz="2537" dirty="0">
                <a:solidFill>
                  <a:schemeClr val="tx1"/>
                </a:solidFill>
                <a:latin typeface="+mn-ea"/>
                <a:ea typeface="+mn-ea"/>
              </a:rPr>
              <a:t>	</a:t>
            </a:r>
            <a:r>
              <a:rPr lang="zh-CN" altLang="en-US" sz="2537" dirty="0">
                <a:solidFill>
                  <a:schemeClr val="tx1"/>
                </a:solidFill>
                <a:latin typeface="+mn-ea"/>
                <a:ea typeface="+mn-ea"/>
              </a:rPr>
              <a:t>中断嵌套 ；库函数需要的栈空间 ；</a:t>
            </a:r>
          </a:p>
          <a:p>
            <a:endParaRPr lang="zh-CN" altLang="en-US" sz="2537"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328</a:t>
            </a:fld>
            <a:endParaRPr lang="zh-CN" altLang="en-US" dirty="0">
              <a:solidFill>
                <a:prstClr val="white"/>
              </a:solidFill>
              <a:cs typeface="Garamond"/>
            </a:endParaRPr>
          </a:p>
        </p:txBody>
      </p:sp>
    </p:spTree>
    <p:extLst>
      <p:ext uri="{BB962C8B-B14F-4D97-AF65-F5344CB8AC3E}">
        <p14:creationId xmlns:p14="http://schemas.microsoft.com/office/powerpoint/2010/main" val="34744035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内存管理</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在</a:t>
            </a:r>
            <a:r>
              <a:rPr lang="en-US" altLang="zh-CN" sz="2537" dirty="0">
                <a:solidFill>
                  <a:schemeClr val="tx1"/>
                </a:solidFill>
                <a:latin typeface="+mn-ea"/>
                <a:ea typeface="+mn-ea"/>
              </a:rPr>
              <a:t>ANSI C</a:t>
            </a:r>
            <a:r>
              <a:rPr lang="zh-CN" altLang="en-US" sz="2537" dirty="0">
                <a:solidFill>
                  <a:schemeClr val="tx1"/>
                </a:solidFill>
                <a:latin typeface="+mn-ea"/>
                <a:ea typeface="+mn-ea"/>
              </a:rPr>
              <a:t>中可以用</a:t>
            </a:r>
            <a:r>
              <a:rPr lang="en-US" altLang="zh-CN" sz="2537" dirty="0" err="1">
                <a:solidFill>
                  <a:schemeClr val="tx1"/>
                </a:solidFill>
                <a:latin typeface="+mn-ea"/>
                <a:ea typeface="+mn-ea"/>
              </a:rPr>
              <a:t>malloc</a:t>
            </a:r>
            <a:r>
              <a:rPr lang="en-US" altLang="zh-CN" sz="2537" dirty="0">
                <a:solidFill>
                  <a:schemeClr val="tx1"/>
                </a:solidFill>
                <a:latin typeface="+mn-ea"/>
                <a:ea typeface="+mn-ea"/>
              </a:rPr>
              <a:t>()</a:t>
            </a:r>
            <a:r>
              <a:rPr lang="zh-CN" altLang="en-US" sz="2537" dirty="0">
                <a:solidFill>
                  <a:schemeClr val="tx1"/>
                </a:solidFill>
                <a:latin typeface="+mn-ea"/>
                <a:ea typeface="+mn-ea"/>
              </a:rPr>
              <a:t>和</a:t>
            </a:r>
            <a:r>
              <a:rPr lang="en-US" altLang="zh-CN" sz="2537" dirty="0">
                <a:solidFill>
                  <a:schemeClr val="tx1"/>
                </a:solidFill>
                <a:latin typeface="+mn-ea"/>
                <a:ea typeface="+mn-ea"/>
              </a:rPr>
              <a:t>free()</a:t>
            </a:r>
            <a:r>
              <a:rPr lang="zh-CN" altLang="en-US" sz="2537" dirty="0">
                <a:solidFill>
                  <a:schemeClr val="tx1"/>
                </a:solidFill>
                <a:latin typeface="+mn-ea"/>
                <a:ea typeface="+mn-ea"/>
              </a:rPr>
              <a:t>两个函数动态地分配内存和释放内存。但是，在嵌入式实时操作系统中，多次这样做会把原来很大的一块连续内存区域，逐渐地分割成许多非常小而且彼此又不相邻的内存区域，也就是</a:t>
            </a:r>
            <a:r>
              <a:rPr lang="zh-CN" altLang="en-US" sz="2537" dirty="0">
                <a:solidFill>
                  <a:srgbClr val="FF0000"/>
                </a:solidFill>
                <a:latin typeface="+mn-ea"/>
                <a:ea typeface="+mn-ea"/>
              </a:rPr>
              <a:t>内存碎片</a:t>
            </a:r>
            <a:r>
              <a:rPr lang="zh-CN" altLang="en-US" sz="2537" dirty="0">
                <a:solidFill>
                  <a:schemeClr val="tx1"/>
                </a:solidFill>
                <a:latin typeface="+mn-ea"/>
                <a:ea typeface="+mn-ea"/>
              </a:rPr>
              <a:t>。由于这些碎片的大量存在，使得程序到后来连非常小的内存也分配不到。</a:t>
            </a:r>
            <a:endParaRPr lang="en-US" altLang="zh-CN" sz="2537" dirty="0">
              <a:solidFill>
                <a:schemeClr val="tx1"/>
              </a:solidFill>
              <a:latin typeface="+mn-ea"/>
              <a:ea typeface="+mn-ea"/>
            </a:endParaRPr>
          </a:p>
          <a:p>
            <a:r>
              <a:rPr lang="zh-CN" altLang="en-US" sz="2537" dirty="0">
                <a:solidFill>
                  <a:schemeClr val="tx1"/>
                </a:solidFill>
                <a:latin typeface="+mn-ea"/>
                <a:ea typeface="+mn-ea"/>
              </a:rPr>
              <a:t>由于算法的原因，</a:t>
            </a:r>
            <a:r>
              <a:rPr lang="en-US" altLang="zh-CN" sz="2537" dirty="0" err="1">
                <a:solidFill>
                  <a:schemeClr val="tx1"/>
                </a:solidFill>
                <a:latin typeface="+mn-ea"/>
                <a:ea typeface="+mn-ea"/>
              </a:rPr>
              <a:t>malloc</a:t>
            </a:r>
            <a:r>
              <a:rPr lang="en-US" altLang="zh-CN" sz="2537" dirty="0">
                <a:solidFill>
                  <a:schemeClr val="tx1"/>
                </a:solidFill>
                <a:latin typeface="+mn-ea"/>
                <a:ea typeface="+mn-ea"/>
              </a:rPr>
              <a:t>()</a:t>
            </a:r>
            <a:r>
              <a:rPr lang="zh-CN" altLang="en-US" sz="2537" dirty="0">
                <a:solidFill>
                  <a:schemeClr val="tx1"/>
                </a:solidFill>
                <a:latin typeface="+mn-ea"/>
                <a:ea typeface="+mn-ea"/>
              </a:rPr>
              <a:t>和</a:t>
            </a:r>
            <a:r>
              <a:rPr lang="en-US" altLang="zh-CN" sz="2537" dirty="0">
                <a:solidFill>
                  <a:schemeClr val="tx1"/>
                </a:solidFill>
                <a:latin typeface="+mn-ea"/>
                <a:ea typeface="+mn-ea"/>
              </a:rPr>
              <a:t>free()</a:t>
            </a:r>
            <a:r>
              <a:rPr lang="zh-CN" altLang="en-US" sz="2537" dirty="0">
                <a:solidFill>
                  <a:schemeClr val="tx1"/>
                </a:solidFill>
                <a:latin typeface="+mn-ea"/>
                <a:ea typeface="+mn-ea"/>
              </a:rPr>
              <a:t>函数</a:t>
            </a:r>
            <a:r>
              <a:rPr lang="zh-CN" altLang="en-US" sz="2537" dirty="0">
                <a:solidFill>
                  <a:srgbClr val="FF0000"/>
                </a:solidFill>
                <a:latin typeface="+mn-ea"/>
                <a:ea typeface="+mn-ea"/>
              </a:rPr>
              <a:t>执行时间是不确定</a:t>
            </a:r>
            <a:r>
              <a:rPr lang="zh-CN" altLang="en-US" sz="2537" dirty="0">
                <a:solidFill>
                  <a:schemeClr val="tx1"/>
                </a:solidFill>
                <a:latin typeface="+mn-ea"/>
                <a:ea typeface="+mn-ea"/>
              </a:rPr>
              <a:t>的。 </a:t>
            </a:r>
            <a:endParaRPr lang="en-US" altLang="zh-CN" sz="2537" dirty="0">
              <a:solidFill>
                <a:schemeClr val="tx1"/>
              </a:solidFill>
              <a:latin typeface="+mn-ea"/>
              <a:ea typeface="+mn-ea"/>
            </a:endParaRPr>
          </a:p>
          <a:p>
            <a:r>
              <a:rPr lang="zh-CN" altLang="en-US" sz="2537" dirty="0">
                <a:solidFill>
                  <a:schemeClr val="tx1"/>
                </a:solidFill>
                <a:latin typeface="+mn-ea"/>
                <a:ea typeface="+mn-ea"/>
              </a:rPr>
              <a:t>常用方法：固定大小分区、可变长度分区；</a:t>
            </a:r>
            <a:r>
              <a:rPr lang="zh-CN" altLang="en-US" sz="2537" dirty="0">
                <a:solidFill>
                  <a:srgbClr val="FF0000"/>
                </a:solidFill>
                <a:latin typeface="+mn-ea"/>
                <a:ea typeface="+mn-ea"/>
              </a:rPr>
              <a:t>详细的可参阅</a:t>
            </a:r>
            <a:r>
              <a:rPr lang="en-US" altLang="zh-CN" sz="2537" dirty="0" err="1">
                <a:solidFill>
                  <a:srgbClr val="FF0000"/>
                </a:solidFill>
                <a:latin typeface="+mn-ea"/>
                <a:ea typeface="+mn-ea"/>
              </a:rPr>
              <a:t>FreeRTOS</a:t>
            </a:r>
            <a:r>
              <a:rPr lang="zh-CN" altLang="en-US" sz="2537" dirty="0">
                <a:solidFill>
                  <a:srgbClr val="FF0000"/>
                </a:solidFill>
                <a:latin typeface="+mn-ea"/>
                <a:ea typeface="+mn-ea"/>
              </a:rPr>
              <a:t>的内存管理。</a:t>
            </a:r>
            <a:endParaRPr lang="en-US" altLang="zh-CN" sz="2537" dirty="0">
              <a:solidFill>
                <a:srgbClr val="FF0000"/>
              </a:solidFill>
              <a:latin typeface="+mn-ea"/>
              <a:ea typeface="+mn-ea"/>
            </a:endParaRPr>
          </a:p>
          <a:p>
            <a:endParaRPr lang="zh-CN" altLang="en-US" sz="2537" dirty="0">
              <a:solidFill>
                <a:schemeClr val="tx1"/>
              </a:solidFill>
              <a:latin typeface="+mn-ea"/>
              <a:ea typeface="+mn-ea"/>
            </a:endParaRPr>
          </a:p>
        </p:txBody>
      </p:sp>
      <p:sp>
        <p:nvSpPr>
          <p:cNvPr id="4" name="页脚占位符 3"/>
          <p:cNvSpPr>
            <a:spLocks noGrp="1"/>
          </p:cNvSpPr>
          <p:nvPr>
            <p:ph type="ftr" sz="quarter" idx="5"/>
          </p:nvPr>
        </p:nvSpPr>
        <p:spPr/>
        <p:txBody>
          <a:bodyPr/>
          <a:lstStyle/>
          <a:p>
            <a:pPr defTabSz="828446"/>
            <a:r>
              <a:rPr lang="en-US" altLang="zh-CN">
                <a:solidFill>
                  <a:prstClr val="white"/>
                </a:solidFill>
              </a:rPr>
              <a:t>Andriod</a:t>
            </a:r>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329</a:t>
            </a:fld>
            <a:endParaRPr lang="zh-CN" altLang="en-US" dirty="0">
              <a:solidFill>
                <a:prstClr val="white"/>
              </a:solidFill>
              <a:cs typeface="Garamond"/>
            </a:endParaRPr>
          </a:p>
        </p:txBody>
      </p:sp>
    </p:spTree>
    <p:extLst>
      <p:ext uri="{BB962C8B-B14F-4D97-AF65-F5344CB8AC3E}">
        <p14:creationId xmlns:p14="http://schemas.microsoft.com/office/powerpoint/2010/main" val="2620242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0303ED9F-A8BF-4BB2-8EBF-A4DE33C7F771}"/>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工业控制系统信息安全</a:t>
            </a:r>
            <a:endParaRPr lang="zh-CN" altLang="en-US" sz="4000"/>
          </a:p>
        </p:txBody>
      </p:sp>
      <p:sp>
        <p:nvSpPr>
          <p:cNvPr id="37891" name="内容占位符 2">
            <a:extLst>
              <a:ext uri="{FF2B5EF4-FFF2-40B4-BE49-F238E27FC236}">
                <a16:creationId xmlns:a16="http://schemas.microsoft.com/office/drawing/2014/main" id="{5A3CA2D8-2D5C-41F6-A7E5-297DA51F4430}"/>
              </a:ext>
            </a:extLst>
          </p:cNvPr>
          <p:cNvSpPr>
            <a:spLocks noGrp="1" noChangeArrowheads="1"/>
          </p:cNvSpPr>
          <p:nvPr>
            <p:ph idx="1"/>
          </p:nvPr>
        </p:nvSpPr>
        <p:spPr>
          <a:xfrm>
            <a:off x="1703388" y="2017713"/>
            <a:ext cx="8775700" cy="4291012"/>
          </a:xfrm>
        </p:spPr>
        <p:txBody>
          <a:bodyPr/>
          <a:lstStyle/>
          <a:p>
            <a:pPr eaLnBrk="1" hangingPunct="1">
              <a:buFont typeface="Wingdings" panose="05000000000000000000" pitchFamily="2" charset="2"/>
              <a:buNone/>
            </a:pPr>
            <a:r>
              <a:rPr lang="zh-CN" altLang="en-US" sz="2400" b="0" dirty="0">
                <a:solidFill>
                  <a:srgbClr val="FF0000"/>
                </a:solidFill>
                <a:latin typeface="楷体" panose="02010609060101010101" pitchFamily="49" charset="-122"/>
                <a:ea typeface="楷体" panose="02010609060101010101" pitchFamily="49" charset="-122"/>
              </a:rPr>
              <a:t>工控系统安全介绍</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工业控制系统</a:t>
            </a:r>
            <a:r>
              <a:rPr lang="en-US" altLang="zh-CN" sz="2400" b="0" dirty="0">
                <a:latin typeface="楷体" panose="02010609060101010101" pitchFamily="49" charset="-122"/>
                <a:ea typeface="楷体" panose="02010609060101010101" pitchFamily="49" charset="-122"/>
              </a:rPr>
              <a:t>(ICS) </a:t>
            </a:r>
            <a:r>
              <a:rPr lang="zh-CN" altLang="en-US" sz="2400" b="0" dirty="0">
                <a:latin typeface="楷体" panose="02010609060101010101" pitchFamily="49" charset="-122"/>
                <a:ea typeface="楷体" panose="02010609060101010101" pitchFamily="49" charset="-122"/>
              </a:rPr>
              <a:t>、可编程逻辑控制器</a:t>
            </a:r>
            <a:r>
              <a:rPr lang="en-US" altLang="zh-CN" sz="2400" b="0" dirty="0">
                <a:latin typeface="楷体" panose="02010609060101010101" pitchFamily="49" charset="-122"/>
                <a:ea typeface="楷体" panose="02010609060101010101" pitchFamily="49" charset="-122"/>
              </a:rPr>
              <a:t>(PLC)</a:t>
            </a:r>
            <a:r>
              <a:rPr lang="zh-CN" altLang="en-US" sz="2400" b="0" dirty="0">
                <a:latin typeface="楷体" panose="02010609060101010101" pitchFamily="49" charset="-122"/>
                <a:ea typeface="楷体" panose="02010609060101010101" pitchFamily="49" charset="-122"/>
              </a:rPr>
              <a:t>、监控和数据采集</a:t>
            </a:r>
            <a:r>
              <a:rPr lang="en-US" altLang="zh-CN" sz="2400" b="0" dirty="0">
                <a:latin typeface="楷体" panose="02010609060101010101" pitchFamily="49" charset="-122"/>
                <a:ea typeface="楷体" panose="02010609060101010101" pitchFamily="49" charset="-122"/>
              </a:rPr>
              <a:t>(SCADA)</a:t>
            </a:r>
            <a:r>
              <a:rPr lang="zh-CN" altLang="en-US" sz="2400" b="0" dirty="0">
                <a:latin typeface="楷体" panose="02010609060101010101" pitchFamily="49" charset="-122"/>
                <a:ea typeface="楷体" panose="02010609060101010101" pitchFamily="49" charset="-122"/>
              </a:rPr>
              <a:t>系统、分布式控制系统（</a:t>
            </a:r>
            <a:r>
              <a:rPr lang="en-US" altLang="zh-CN" sz="2400" b="0" dirty="0">
                <a:latin typeface="楷体" panose="02010609060101010101" pitchFamily="49" charset="-122"/>
                <a:ea typeface="楷体" panose="02010609060101010101" pitchFamily="49" charset="-122"/>
              </a:rPr>
              <a:t>DCS))</a:t>
            </a:r>
          </a:p>
          <a:p>
            <a:pPr eaLnBrk="1" hangingPunct="1">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rPr>
              <a:t>	</a:t>
            </a:r>
            <a:r>
              <a:rPr lang="zh-CN" altLang="en-US" sz="2400" b="0" dirty="0">
                <a:solidFill>
                  <a:srgbClr val="FF0000"/>
                </a:solidFill>
                <a:latin typeface="楷体" panose="02010609060101010101" pitchFamily="49" charset="-122"/>
                <a:ea typeface="楷体" panose="02010609060101010101" pitchFamily="49" charset="-122"/>
              </a:rPr>
              <a:t>工业控制系统特点</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实时性、可用性、长寿命、可靠性、私有协议、</a:t>
            </a:r>
            <a:r>
              <a:rPr lang="zh-CN" altLang="zh-CN" sz="2400" b="0" dirty="0">
                <a:latin typeface="楷体" panose="02010609060101010101" pitchFamily="49" charset="-122"/>
                <a:ea typeface="楷体" panose="02010609060101010101" pitchFamily="49" charset="-122"/>
              </a:rPr>
              <a:t>封闭性</a:t>
            </a:r>
            <a:r>
              <a:rPr lang="en-US" altLang="zh-CN" sz="2400" b="0" dirty="0">
                <a:latin typeface="楷体" panose="02010609060101010101" pitchFamily="49" charset="-122"/>
                <a:ea typeface="楷体" panose="02010609060101010101" pitchFamily="49" charset="-122"/>
              </a:rPr>
              <a:t>)</a:t>
            </a:r>
          </a:p>
          <a:p>
            <a:pPr eaLnBrk="1" hangingPunct="1">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rPr>
              <a:t>	 </a:t>
            </a:r>
            <a:r>
              <a:rPr lang="zh-CN" altLang="en-US" sz="2400" b="0" dirty="0">
                <a:solidFill>
                  <a:srgbClr val="FF0000"/>
                </a:solidFill>
                <a:latin typeface="楷体" panose="02010609060101010101" pitchFamily="49" charset="-122"/>
                <a:ea typeface="楷体" panose="02010609060101010101" pitchFamily="49" charset="-122"/>
              </a:rPr>
              <a:t>工业控制系统功能层次</a:t>
            </a:r>
            <a:r>
              <a:rPr lang="en-US" altLang="zh-CN" sz="2400" b="0" dirty="0">
                <a:latin typeface="楷体" panose="02010609060101010101" pitchFamily="49" charset="-122"/>
                <a:ea typeface="楷体" panose="02010609060101010101" pitchFamily="49" charset="-122"/>
              </a:rPr>
              <a:t>(ERP(</a:t>
            </a:r>
            <a:r>
              <a:rPr lang="zh-CN" altLang="en-US" sz="2400" b="0" dirty="0">
                <a:latin typeface="楷体" panose="02010609060101010101" pitchFamily="49" charset="-122"/>
                <a:ea typeface="楷体" panose="02010609060101010101" pitchFamily="49" charset="-122"/>
              </a:rPr>
              <a:t>商务</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MES(</a:t>
            </a:r>
            <a:r>
              <a:rPr lang="zh-CN" altLang="en-US" sz="2400" b="0" dirty="0">
                <a:latin typeface="楷体" panose="02010609060101010101" pitchFamily="49" charset="-122"/>
                <a:ea typeface="楷体" panose="02010609060101010101" pitchFamily="49" charset="-122"/>
              </a:rPr>
              <a:t>制造管理</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SCADA/DCS</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PLC</a:t>
            </a:r>
            <a:r>
              <a:rPr lang="zh-CN" altLang="en-US" sz="2400" b="0" dirty="0">
                <a:latin typeface="楷体" panose="02010609060101010101" pitchFamily="49" charset="-122"/>
                <a:ea typeface="楷体" panose="02010609060101010101" pitchFamily="49" charset="-122"/>
              </a:rPr>
              <a:t>、</a:t>
            </a:r>
            <a:r>
              <a:rPr lang="en-US" altLang="zh-CN" sz="2400" b="0" dirty="0">
                <a:latin typeface="楷体" panose="02010609060101010101" pitchFamily="49" charset="-122"/>
                <a:ea typeface="楷体" panose="02010609060101010101" pitchFamily="49" charset="-122"/>
              </a:rPr>
              <a:t>I/O</a:t>
            </a:r>
            <a:r>
              <a:rPr lang="zh-CN" altLang="en-US" sz="2400" b="0" dirty="0">
                <a:latin typeface="楷体" panose="02010609060101010101" pitchFamily="49" charset="-122"/>
                <a:ea typeface="楷体" panose="02010609060101010101" pitchFamily="49" charset="-122"/>
              </a:rPr>
              <a:t>）</a:t>
            </a:r>
            <a:r>
              <a:rPr lang="zh-CN" altLang="en-US" sz="2400" b="0" dirty="0">
                <a:solidFill>
                  <a:srgbClr val="FF0000"/>
                </a:solidFill>
                <a:latin typeface="楷体" panose="02010609060101010101" pitchFamily="49" charset="-122"/>
                <a:ea typeface="楷体" panose="02010609060101010101" pitchFamily="49" charset="-122"/>
              </a:rPr>
              <a:t>工控系统安全威胁</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震网病毒、工控系统安全事件</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“两化”融合</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系统漏洞已知与无法修复、无法杀毒、非工控应用软件带来未知风险、移动介质和笔记本随意接入、工业无线网络边界不可见</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网络安全风险急速增加</a:t>
            </a:r>
            <a:r>
              <a:rPr lang="en-US" altLang="zh-CN" sz="2400" b="0" dirty="0">
                <a:latin typeface="楷体" panose="02010609060101010101" pitchFamily="49" charset="-122"/>
                <a:ea typeface="楷体" panose="02010609060101010101" pitchFamily="49" charset="-122"/>
              </a:rPr>
              <a:t>)</a:t>
            </a:r>
            <a:endParaRPr lang="zh-CN" altLang="en-US" dirty="0"/>
          </a:p>
        </p:txBody>
      </p:sp>
      <p:sp>
        <p:nvSpPr>
          <p:cNvPr id="37892" name="灯片编号占位符 3">
            <a:extLst>
              <a:ext uri="{FF2B5EF4-FFF2-40B4-BE49-F238E27FC236}">
                <a16:creationId xmlns:a16="http://schemas.microsoft.com/office/drawing/2014/main" id="{9760D513-3B83-4539-BC06-5C8AB6FA3A4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BCC46A83-81FF-46FC-96E7-EE382962EF28}"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33</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8271074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使用实时内核的优缺点</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使得实时应用程序的</a:t>
            </a:r>
            <a:r>
              <a:rPr lang="zh-CN" altLang="en-US" sz="2537" dirty="0">
                <a:solidFill>
                  <a:srgbClr val="FF0000"/>
                </a:solidFill>
                <a:latin typeface="+mn-ea"/>
                <a:ea typeface="+mn-ea"/>
              </a:rPr>
              <a:t>设计和扩展变得容易</a:t>
            </a:r>
            <a:r>
              <a:rPr lang="zh-CN" altLang="en-US" sz="2537" dirty="0">
                <a:solidFill>
                  <a:schemeClr val="tx1"/>
                </a:solidFill>
                <a:latin typeface="+mn-ea"/>
                <a:ea typeface="+mn-ea"/>
              </a:rPr>
              <a:t>，不需要大的改动就可以增加新的功能。通过将应用程序分割成若干独立的任务，</a:t>
            </a:r>
            <a:r>
              <a:rPr lang="en-US" altLang="zh-CN" sz="2537" dirty="0">
                <a:solidFill>
                  <a:schemeClr val="tx1"/>
                </a:solidFill>
                <a:latin typeface="+mn-ea"/>
                <a:ea typeface="+mn-ea"/>
              </a:rPr>
              <a:t>RTOS</a:t>
            </a:r>
            <a:r>
              <a:rPr lang="zh-CN" altLang="en-US" sz="2537" dirty="0">
                <a:solidFill>
                  <a:schemeClr val="tx1"/>
                </a:solidFill>
                <a:latin typeface="+mn-ea"/>
                <a:ea typeface="+mn-ea"/>
              </a:rPr>
              <a:t>使得应用程序的设计过程大为减化。</a:t>
            </a:r>
            <a:endParaRPr lang="en-US" altLang="zh-CN" sz="2537" dirty="0">
              <a:solidFill>
                <a:schemeClr val="tx1"/>
              </a:solidFill>
              <a:latin typeface="+mn-ea"/>
              <a:ea typeface="+mn-ea"/>
            </a:endParaRPr>
          </a:p>
          <a:p>
            <a:r>
              <a:rPr lang="zh-CN" altLang="en-US" sz="2537" dirty="0">
                <a:solidFill>
                  <a:schemeClr val="tx1"/>
                </a:solidFill>
                <a:latin typeface="+mn-ea"/>
                <a:ea typeface="+mn-ea"/>
              </a:rPr>
              <a:t>使用实时内核</a:t>
            </a:r>
            <a:r>
              <a:rPr lang="zh-CN" altLang="en-US" sz="2537" dirty="0">
                <a:solidFill>
                  <a:srgbClr val="FF0000"/>
                </a:solidFill>
                <a:latin typeface="+mn-ea"/>
                <a:ea typeface="+mn-ea"/>
              </a:rPr>
              <a:t>额外的需求</a:t>
            </a:r>
            <a:r>
              <a:rPr lang="zh-CN" altLang="en-US" sz="2537" dirty="0">
                <a:solidFill>
                  <a:schemeClr val="tx1"/>
                </a:solidFill>
                <a:latin typeface="+mn-ea"/>
                <a:ea typeface="+mn-ea"/>
              </a:rPr>
              <a:t>是：</a:t>
            </a:r>
            <a:r>
              <a:rPr lang="zh-CN" altLang="en-US" sz="2537" dirty="0">
                <a:solidFill>
                  <a:srgbClr val="FF0000"/>
                </a:solidFill>
                <a:latin typeface="+mn-ea"/>
                <a:ea typeface="+mn-ea"/>
              </a:rPr>
              <a:t>内核的价格</a:t>
            </a:r>
            <a:r>
              <a:rPr lang="zh-CN" altLang="en-US" sz="2537" dirty="0">
                <a:solidFill>
                  <a:schemeClr val="tx1"/>
                </a:solidFill>
                <a:latin typeface="+mn-ea"/>
                <a:ea typeface="+mn-ea"/>
              </a:rPr>
              <a:t>、</a:t>
            </a:r>
            <a:r>
              <a:rPr lang="zh-CN" altLang="en-US" sz="2537" dirty="0">
                <a:solidFill>
                  <a:srgbClr val="FF0000"/>
                </a:solidFill>
                <a:latin typeface="+mn-ea"/>
                <a:ea typeface="+mn-ea"/>
              </a:rPr>
              <a:t>额外的</a:t>
            </a:r>
            <a:r>
              <a:rPr lang="en-US" altLang="zh-CN" sz="2537" dirty="0">
                <a:solidFill>
                  <a:srgbClr val="FF0000"/>
                </a:solidFill>
                <a:latin typeface="+mn-ea"/>
                <a:ea typeface="+mn-ea"/>
              </a:rPr>
              <a:t>ROM/RAM</a:t>
            </a:r>
            <a:r>
              <a:rPr lang="zh-CN" altLang="en-US" sz="2537" dirty="0">
                <a:solidFill>
                  <a:srgbClr val="FF0000"/>
                </a:solidFill>
                <a:latin typeface="+mn-ea"/>
                <a:ea typeface="+mn-ea"/>
              </a:rPr>
              <a:t>开销</a:t>
            </a:r>
            <a:r>
              <a:rPr lang="zh-CN" altLang="en-US" sz="2537" dirty="0">
                <a:solidFill>
                  <a:schemeClr val="tx1"/>
                </a:solidFill>
                <a:latin typeface="+mn-ea"/>
                <a:ea typeface="+mn-ea"/>
              </a:rPr>
              <a:t>、</a:t>
            </a:r>
            <a:r>
              <a:rPr lang="en-US" altLang="zh-CN" sz="2537" dirty="0">
                <a:solidFill>
                  <a:schemeClr val="tx1"/>
                </a:solidFill>
                <a:latin typeface="+mn-ea"/>
                <a:ea typeface="+mn-ea"/>
              </a:rPr>
              <a:t>2</a:t>
            </a:r>
            <a:r>
              <a:rPr lang="zh-CN" altLang="en-US" sz="2537" dirty="0">
                <a:solidFill>
                  <a:schemeClr val="tx1"/>
                </a:solidFill>
                <a:latin typeface="+mn-ea"/>
                <a:ea typeface="+mn-ea"/>
              </a:rPr>
              <a:t>到</a:t>
            </a:r>
            <a:r>
              <a:rPr lang="en-US" altLang="zh-CN" sz="2537" dirty="0">
                <a:solidFill>
                  <a:schemeClr val="tx1"/>
                </a:solidFill>
                <a:latin typeface="+mn-ea"/>
                <a:ea typeface="+mn-ea"/>
              </a:rPr>
              <a:t>4</a:t>
            </a:r>
            <a:r>
              <a:rPr lang="zh-CN" altLang="en-US" sz="2537" dirty="0">
                <a:solidFill>
                  <a:schemeClr val="tx1"/>
                </a:solidFill>
                <a:latin typeface="+mn-ea"/>
                <a:ea typeface="+mn-ea"/>
              </a:rPr>
              <a:t>百分点的</a:t>
            </a:r>
            <a:r>
              <a:rPr lang="en-US" altLang="zh-CN" sz="2537" dirty="0">
                <a:solidFill>
                  <a:srgbClr val="FF0000"/>
                </a:solidFill>
                <a:latin typeface="+mn-ea"/>
                <a:ea typeface="+mn-ea"/>
              </a:rPr>
              <a:t>CPU</a:t>
            </a:r>
            <a:r>
              <a:rPr lang="zh-CN" altLang="en-US" sz="2537" dirty="0">
                <a:solidFill>
                  <a:srgbClr val="FF0000"/>
                </a:solidFill>
                <a:latin typeface="+mn-ea"/>
                <a:ea typeface="+mn-ea"/>
              </a:rPr>
              <a:t>额外负荷</a:t>
            </a:r>
            <a:r>
              <a:rPr lang="zh-CN" altLang="en-US" sz="2537" dirty="0">
                <a:solidFill>
                  <a:schemeClr val="tx1"/>
                </a:solidFill>
                <a:latin typeface="+mn-ea"/>
                <a:ea typeface="+mn-ea"/>
              </a:rPr>
              <a:t>、 使用</a:t>
            </a:r>
            <a:r>
              <a:rPr lang="zh-CN" altLang="en-US" sz="2537" dirty="0">
                <a:solidFill>
                  <a:srgbClr val="FF0000"/>
                </a:solidFill>
                <a:latin typeface="+mn-ea"/>
                <a:ea typeface="+mn-ea"/>
              </a:rPr>
              <a:t>硬件成本</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en-US" altLang="zh-CN" sz="2537" dirty="0">
                <a:solidFill>
                  <a:schemeClr val="tx1"/>
                </a:solidFill>
                <a:latin typeface="+mn-ea"/>
                <a:ea typeface="+mn-ea"/>
              </a:rPr>
              <a:t>RTOS</a:t>
            </a:r>
            <a:r>
              <a:rPr lang="zh-CN" altLang="en-US" sz="2537" dirty="0">
                <a:solidFill>
                  <a:schemeClr val="tx1"/>
                </a:solidFill>
                <a:latin typeface="+mn-ea"/>
                <a:ea typeface="+mn-ea"/>
              </a:rPr>
              <a:t>价格可能包括：</a:t>
            </a:r>
            <a:endParaRPr lang="en-US" altLang="zh-CN" sz="2537" dirty="0">
              <a:solidFill>
                <a:schemeClr val="tx1"/>
              </a:solidFill>
              <a:latin typeface="+mn-ea"/>
              <a:ea typeface="+mn-ea"/>
            </a:endParaRPr>
          </a:p>
          <a:p>
            <a:pPr>
              <a:buNone/>
            </a:pPr>
            <a:r>
              <a:rPr lang="en-US" altLang="zh-CN" sz="2537" dirty="0">
                <a:solidFill>
                  <a:schemeClr val="tx1"/>
                </a:solidFill>
                <a:latin typeface="+mn-ea"/>
                <a:ea typeface="+mn-ea"/>
              </a:rPr>
              <a:t> RTOS</a:t>
            </a:r>
            <a:r>
              <a:rPr lang="zh-CN" altLang="en-US" sz="2537" dirty="0">
                <a:solidFill>
                  <a:schemeClr val="tx1"/>
                </a:solidFill>
                <a:latin typeface="+mn-ea"/>
                <a:ea typeface="+mn-ea"/>
              </a:rPr>
              <a:t>的基本价格；</a:t>
            </a:r>
            <a:endParaRPr lang="en-US" altLang="zh-CN" sz="2537" dirty="0">
              <a:solidFill>
                <a:schemeClr val="tx1"/>
              </a:solidFill>
              <a:latin typeface="+mn-ea"/>
              <a:ea typeface="+mn-ea"/>
            </a:endParaRPr>
          </a:p>
          <a:p>
            <a:pPr>
              <a:buNone/>
            </a:pPr>
            <a:r>
              <a:rPr lang="en-US" altLang="zh-CN" sz="2537" dirty="0">
                <a:solidFill>
                  <a:schemeClr val="tx1"/>
                </a:solidFill>
                <a:latin typeface="+mn-ea"/>
                <a:ea typeface="+mn-ea"/>
              </a:rPr>
              <a:t> RTOS</a:t>
            </a:r>
            <a:r>
              <a:rPr lang="zh-CN" altLang="en-US" sz="2537" dirty="0">
                <a:solidFill>
                  <a:schemeClr val="tx1"/>
                </a:solidFill>
                <a:latin typeface="+mn-ea"/>
                <a:ea typeface="+mn-ea"/>
              </a:rPr>
              <a:t>的开发座席费；</a:t>
            </a:r>
            <a:endParaRPr lang="en-US" altLang="zh-CN" sz="2537" dirty="0">
              <a:solidFill>
                <a:schemeClr val="tx1"/>
              </a:solidFill>
              <a:latin typeface="+mn-ea"/>
              <a:ea typeface="+mn-ea"/>
            </a:endParaRPr>
          </a:p>
          <a:p>
            <a:pPr>
              <a:buNone/>
            </a:pPr>
            <a:r>
              <a:rPr lang="en-US" altLang="zh-CN" sz="2537" dirty="0">
                <a:solidFill>
                  <a:schemeClr val="tx1"/>
                </a:solidFill>
                <a:latin typeface="+mn-ea"/>
                <a:ea typeface="+mn-ea"/>
              </a:rPr>
              <a:t> RTOS</a:t>
            </a:r>
            <a:r>
              <a:rPr lang="zh-CN" altLang="en-US" sz="2537" dirty="0">
                <a:solidFill>
                  <a:schemeClr val="tx1"/>
                </a:solidFill>
                <a:latin typeface="+mn-ea"/>
                <a:ea typeface="+mn-ea"/>
              </a:rPr>
              <a:t>版权使用费；</a:t>
            </a:r>
            <a:endParaRPr lang="en-US" altLang="zh-CN" sz="2537" dirty="0">
              <a:solidFill>
                <a:schemeClr val="tx1"/>
              </a:solidFill>
              <a:latin typeface="+mn-ea"/>
              <a:ea typeface="+mn-ea"/>
            </a:endParaRPr>
          </a:p>
          <a:p>
            <a:pPr>
              <a:buNone/>
            </a:pPr>
            <a:r>
              <a:rPr lang="en-US" altLang="zh-CN" sz="2537" dirty="0">
                <a:solidFill>
                  <a:schemeClr val="tx1"/>
                </a:solidFill>
                <a:latin typeface="+mn-ea"/>
                <a:ea typeface="+mn-ea"/>
              </a:rPr>
              <a:t> RTOS</a:t>
            </a:r>
            <a:r>
              <a:rPr lang="zh-CN" altLang="en-US" sz="2537" dirty="0">
                <a:solidFill>
                  <a:schemeClr val="tx1"/>
                </a:solidFill>
                <a:latin typeface="+mn-ea"/>
                <a:ea typeface="+mn-ea"/>
              </a:rPr>
              <a:t>软件年维护费。</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330</a:t>
            </a:fld>
            <a:endParaRPr lang="zh-CN" altLang="en-US" dirty="0">
              <a:solidFill>
                <a:prstClr val="white"/>
              </a:solidFill>
              <a:cs typeface="Garamond"/>
            </a:endParaRPr>
          </a:p>
        </p:txBody>
      </p:sp>
    </p:spTree>
    <p:extLst>
      <p:ext uri="{BB962C8B-B14F-4D97-AF65-F5344CB8AC3E}">
        <p14:creationId xmlns:p14="http://schemas.microsoft.com/office/powerpoint/2010/main" val="411953684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latin typeface="+mn-ea"/>
                <a:ea typeface="+mn-ea"/>
              </a:rPr>
              <a:t>RTOS</a:t>
            </a:r>
            <a:r>
              <a:rPr lang="zh-CN" altLang="en-US" dirty="0">
                <a:solidFill>
                  <a:schemeClr val="tx1"/>
                </a:solidFill>
                <a:latin typeface="+mn-ea"/>
                <a:ea typeface="+mn-ea"/>
              </a:rPr>
              <a:t>的配置、裁剪与移植</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详见具体</a:t>
            </a:r>
            <a:r>
              <a:rPr lang="en-US" altLang="zh-CN" sz="2537" dirty="0">
                <a:solidFill>
                  <a:schemeClr val="tx1"/>
                </a:solidFill>
                <a:latin typeface="+mn-ea"/>
                <a:ea typeface="+mn-ea"/>
              </a:rPr>
              <a:t>RTOS</a:t>
            </a:r>
          </a:p>
          <a:p>
            <a:r>
              <a:rPr lang="zh-CN" altLang="en-US" sz="2537" dirty="0">
                <a:solidFill>
                  <a:schemeClr val="tx1"/>
                </a:solidFill>
                <a:latin typeface="+mn-ea"/>
                <a:ea typeface="+mn-ea"/>
              </a:rPr>
              <a:t>数量</a:t>
            </a:r>
            <a:endParaRPr lang="en-US" altLang="zh-CN" sz="2537" dirty="0">
              <a:solidFill>
                <a:schemeClr val="tx1"/>
              </a:solidFill>
              <a:latin typeface="+mn-ea"/>
              <a:ea typeface="+mn-ea"/>
            </a:endParaRPr>
          </a:p>
          <a:p>
            <a:r>
              <a:rPr lang="zh-CN" altLang="en-US" sz="2537" dirty="0">
                <a:solidFill>
                  <a:schemeClr val="tx1"/>
                </a:solidFill>
                <a:latin typeface="+mn-ea"/>
                <a:ea typeface="+mn-ea"/>
              </a:rPr>
              <a:t>功能使能</a:t>
            </a:r>
            <a:endParaRPr lang="en-US" altLang="zh-CN" sz="2537" dirty="0">
              <a:solidFill>
                <a:schemeClr val="tx1"/>
              </a:solidFill>
              <a:latin typeface="+mn-ea"/>
              <a:ea typeface="+mn-ea"/>
            </a:endParaRPr>
          </a:p>
          <a:p>
            <a:r>
              <a:rPr lang="zh-CN" altLang="en-US" sz="2537" dirty="0">
                <a:solidFill>
                  <a:schemeClr val="tx1"/>
                </a:solidFill>
                <a:latin typeface="+mn-ea"/>
                <a:ea typeface="+mn-ea"/>
              </a:rPr>
              <a:t>任务切换</a:t>
            </a:r>
            <a:endParaRPr lang="en-US" altLang="zh-CN" sz="2537" dirty="0">
              <a:solidFill>
                <a:schemeClr val="tx1"/>
              </a:solidFill>
              <a:latin typeface="+mn-ea"/>
              <a:ea typeface="+mn-ea"/>
            </a:endParaRPr>
          </a:p>
          <a:p>
            <a:r>
              <a:rPr lang="zh-CN" altLang="en-US" sz="2537" dirty="0">
                <a:solidFill>
                  <a:schemeClr val="tx1"/>
                </a:solidFill>
                <a:latin typeface="+mn-ea"/>
                <a:ea typeface="+mn-ea"/>
              </a:rPr>
              <a:t>优先级处理</a:t>
            </a:r>
            <a:endParaRPr lang="en-US" altLang="zh-CN" sz="2537" dirty="0">
              <a:solidFill>
                <a:schemeClr val="tx1"/>
              </a:solidFill>
              <a:latin typeface="+mn-ea"/>
              <a:ea typeface="+mn-ea"/>
            </a:endParaRPr>
          </a:p>
          <a:p>
            <a:r>
              <a:rPr lang="zh-CN" altLang="en-US" sz="2537" dirty="0">
                <a:solidFill>
                  <a:schemeClr val="tx1"/>
                </a:solidFill>
                <a:latin typeface="+mn-ea"/>
                <a:ea typeface="+mn-ea"/>
              </a:rPr>
              <a:t>堆栈方向</a:t>
            </a:r>
            <a:endParaRPr lang="en-US" altLang="zh-CN" sz="2537" dirty="0">
              <a:solidFill>
                <a:schemeClr val="tx1"/>
              </a:solidFill>
              <a:latin typeface="+mn-ea"/>
              <a:ea typeface="+mn-ea"/>
            </a:endParaRPr>
          </a:p>
          <a:p>
            <a:r>
              <a:rPr lang="zh-CN" altLang="en-US" sz="2537" dirty="0">
                <a:solidFill>
                  <a:schemeClr val="tx1"/>
                </a:solidFill>
                <a:latin typeface="+mn-ea"/>
                <a:ea typeface="+mn-ea"/>
              </a:rPr>
              <a:t>中断入口、钩子函数</a:t>
            </a:r>
          </a:p>
        </p:txBody>
      </p:sp>
      <p:sp>
        <p:nvSpPr>
          <p:cNvPr id="4" name="页脚占位符 3"/>
          <p:cNvSpPr>
            <a:spLocks noGrp="1"/>
          </p:cNvSpPr>
          <p:nvPr>
            <p:ph type="ftr" sz="quarter" idx="5"/>
          </p:nvPr>
        </p:nvSpPr>
        <p:spPr/>
        <p:txBody>
          <a:bodyPr/>
          <a:lstStyle/>
          <a:p>
            <a:pPr defTabSz="828446"/>
            <a:r>
              <a:rPr lang="en-US" altLang="zh-CN">
                <a:solidFill>
                  <a:prstClr val="white"/>
                </a:solidFill>
              </a:rPr>
              <a:t>Andriod</a:t>
            </a:r>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331</a:t>
            </a:fld>
            <a:endParaRPr lang="zh-CN" altLang="en-US" dirty="0">
              <a:solidFill>
                <a:prstClr val="white"/>
              </a:solidFill>
              <a:cs typeface="Garamond"/>
            </a:endParaRPr>
          </a:p>
        </p:txBody>
      </p:sp>
    </p:spTree>
    <p:extLst>
      <p:ext uri="{BB962C8B-B14F-4D97-AF65-F5344CB8AC3E}">
        <p14:creationId xmlns:p14="http://schemas.microsoft.com/office/powerpoint/2010/main" val="32228864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3624" dirty="0">
                <a:solidFill>
                  <a:schemeClr val="tx1"/>
                </a:solidFill>
                <a:latin typeface="宋体" pitchFamily="2" charset="-122"/>
                <a:ea typeface="宋体" pitchFamily="2" charset="-122"/>
              </a:rPr>
              <a:t>什么时候该使用</a:t>
            </a:r>
            <a:r>
              <a:rPr lang="en-US" altLang="zh-CN" sz="3624" dirty="0">
                <a:solidFill>
                  <a:schemeClr val="tx1"/>
                </a:solidFill>
                <a:latin typeface="宋体" pitchFamily="2" charset="-122"/>
                <a:ea typeface="宋体" pitchFamily="2" charset="-122"/>
              </a:rPr>
              <a:t>OS</a:t>
            </a:r>
            <a:r>
              <a:rPr lang="zh-CN" altLang="zh-CN" sz="3624" dirty="0">
                <a:solidFill>
                  <a:schemeClr val="tx1"/>
                </a:solidFill>
                <a:latin typeface="宋体" pitchFamily="2" charset="-122"/>
                <a:ea typeface="宋体" pitchFamily="2" charset="-122"/>
              </a:rPr>
              <a:t>？</a:t>
            </a:r>
            <a:endParaRPr lang="zh-CN" altLang="en-US" sz="3624" dirty="0">
              <a:solidFill>
                <a:schemeClr val="tx1"/>
              </a:solidFill>
              <a:latin typeface="宋体" pitchFamily="2" charset="-122"/>
              <a:ea typeface="宋体" pitchFamily="2" charset="-122"/>
            </a:endParaRPr>
          </a:p>
        </p:txBody>
      </p:sp>
      <p:sp>
        <p:nvSpPr>
          <p:cNvPr id="3" name="页脚占位符 2"/>
          <p:cNvSpPr>
            <a:spLocks noGrp="1"/>
          </p:cNvSpPr>
          <p:nvPr>
            <p:ph type="ftr" sz="quarter" idx="5"/>
          </p:nvPr>
        </p:nvSpPr>
        <p:spPr/>
        <p:txBody>
          <a:bodyPr/>
          <a:lstStyle/>
          <a:p>
            <a:pPr defTabSz="828446"/>
            <a:endParaRPr lang="zh-CN" altLang="en-US" dirty="0">
              <a:solidFill>
                <a:prstClr val="white"/>
              </a:solidFill>
            </a:endParaRPr>
          </a:p>
        </p:txBody>
      </p:sp>
      <p:sp>
        <p:nvSpPr>
          <p:cNvPr id="4" name="日期占位符 3"/>
          <p:cNvSpPr>
            <a:spLocks noGrp="1"/>
          </p:cNvSpPr>
          <p:nvPr>
            <p:ph type="dt" sz="half" idx="6"/>
          </p:nvPr>
        </p:nvSpPr>
        <p:spPr/>
        <p:txBody>
          <a:bodyPr/>
          <a:lstStyle/>
          <a:p>
            <a:pPr defTabSz="828446"/>
            <a:fld id="{4297F460-774D-4FAB-80E3-EE5A126762B1}" type="datetime4">
              <a:rPr lang="en-US" altLang="zh-CN">
                <a:solidFill>
                  <a:prstClr val="white"/>
                </a:solidFill>
              </a:rPr>
              <a:pPr defTabSz="828446"/>
              <a:t>June 11, 2021</a:t>
            </a:fld>
            <a:endParaRPr lang="en-US" dirty="0">
              <a:solidFill>
                <a:prstClr val="white"/>
              </a:solidFill>
            </a:endParaRPr>
          </a:p>
        </p:txBody>
      </p:sp>
      <p:sp>
        <p:nvSpPr>
          <p:cNvPr id="5" name="灯片编号占位符 4"/>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332</a:t>
            </a:fld>
            <a:endParaRPr lang="zh-CN" altLang="en-US">
              <a:solidFill>
                <a:prstClr val="white"/>
              </a:solidFill>
              <a:cs typeface="Garamond"/>
            </a:endParaRPr>
          </a:p>
        </p:txBody>
      </p:sp>
      <p:sp>
        <p:nvSpPr>
          <p:cNvPr id="6" name="矩形 5"/>
          <p:cNvSpPr/>
          <p:nvPr/>
        </p:nvSpPr>
        <p:spPr>
          <a:xfrm>
            <a:off x="1401262" y="1150671"/>
            <a:ext cx="9389477" cy="3857146"/>
          </a:xfrm>
          <a:prstGeom prst="rect">
            <a:avLst/>
          </a:prstGeom>
        </p:spPr>
        <p:txBody>
          <a:bodyPr wrap="square">
            <a:spAutoFit/>
          </a:bodyPr>
          <a:lstStyle/>
          <a:p>
            <a:pPr defTabSz="828446"/>
            <a:r>
              <a:rPr lang="en-US" altLang="zh-CN" sz="2537" dirty="0">
                <a:solidFill>
                  <a:prstClr val="black"/>
                </a:solidFill>
                <a:latin typeface="宋体" panose="02010600030101010101" pitchFamily="2" charset="-122"/>
                <a:ea typeface="宋体" panose="02010600030101010101" pitchFamily="2" charset="-122"/>
              </a:rPr>
              <a:t>1.</a:t>
            </a:r>
            <a:r>
              <a:rPr lang="zh-CN" altLang="zh-CN" sz="2537" dirty="0">
                <a:solidFill>
                  <a:prstClr val="black"/>
                </a:solidFill>
                <a:latin typeface="宋体" panose="02010600030101010101" pitchFamily="2" charset="-122"/>
                <a:ea typeface="宋体" panose="02010600030101010101" pitchFamily="2" charset="-122"/>
              </a:rPr>
              <a:t>当多个任务都很</a:t>
            </a:r>
            <a:r>
              <a:rPr lang="zh-CN" altLang="zh-CN" sz="2537" dirty="0">
                <a:solidFill>
                  <a:srgbClr val="FF0000"/>
                </a:solidFill>
                <a:latin typeface="宋体" panose="02010600030101010101" pitchFamily="2" charset="-122"/>
                <a:ea typeface="宋体" panose="02010600030101010101" pitchFamily="2" charset="-122"/>
              </a:rPr>
              <a:t>耗时</a:t>
            </a:r>
            <a:r>
              <a:rPr lang="zh-CN" altLang="zh-CN" sz="2537" dirty="0">
                <a:solidFill>
                  <a:prstClr val="black"/>
                </a:solidFill>
                <a:latin typeface="宋体" panose="02010600030101010101" pitchFamily="2" charset="-122"/>
                <a:ea typeface="宋体" panose="02010600030101010101" pitchFamily="2" charset="-122"/>
              </a:rPr>
              <a:t>，而这些任务可以并发调用，为了提高任务之间的调度并发性，应该考虑使用</a:t>
            </a:r>
            <a:r>
              <a:rPr lang="en-US" altLang="zh-CN" sz="2537" dirty="0">
                <a:solidFill>
                  <a:prstClr val="black"/>
                </a:solidFill>
                <a:latin typeface="宋体" panose="02010600030101010101" pitchFamily="2" charset="-122"/>
                <a:ea typeface="宋体" panose="02010600030101010101" pitchFamily="2" charset="-122"/>
              </a:rPr>
              <a:t>OS</a:t>
            </a:r>
            <a:r>
              <a:rPr lang="zh-CN" altLang="en-US" sz="2537" dirty="0">
                <a:solidFill>
                  <a:prstClr val="black"/>
                </a:solidFill>
                <a:latin typeface="宋体" panose="02010600030101010101" pitchFamily="2" charset="-122"/>
                <a:ea typeface="宋体" panose="02010600030101010101" pitchFamily="2" charset="-122"/>
              </a:rPr>
              <a:t>；</a:t>
            </a:r>
            <a:endParaRPr lang="en-US" altLang="zh-CN" sz="2537" dirty="0">
              <a:solidFill>
                <a:prstClr val="black"/>
              </a:solidFill>
              <a:latin typeface="宋体" panose="02010600030101010101" pitchFamily="2" charset="-122"/>
              <a:ea typeface="宋体" panose="02010600030101010101" pitchFamily="2" charset="-122"/>
            </a:endParaRPr>
          </a:p>
          <a:p>
            <a:pPr defTabSz="828446"/>
            <a:r>
              <a:rPr lang="en-US" altLang="zh-CN" sz="2537" dirty="0">
                <a:solidFill>
                  <a:prstClr val="black"/>
                </a:solidFill>
                <a:latin typeface="宋体" panose="02010600030101010101" pitchFamily="2" charset="-122"/>
                <a:ea typeface="宋体" panose="02010600030101010101" pitchFamily="2" charset="-122"/>
              </a:rPr>
              <a:t>2.</a:t>
            </a:r>
            <a:r>
              <a:rPr lang="zh-CN" altLang="zh-CN" sz="2537" dirty="0">
                <a:solidFill>
                  <a:prstClr val="black"/>
                </a:solidFill>
                <a:latin typeface="宋体" panose="02010600030101010101" pitchFamily="2" charset="-122"/>
                <a:ea typeface="宋体" panose="02010600030101010101" pitchFamily="2" charset="-122"/>
              </a:rPr>
              <a:t>当业务逻辑过于</a:t>
            </a:r>
            <a:r>
              <a:rPr lang="zh-CN" altLang="zh-CN" sz="2537" dirty="0">
                <a:solidFill>
                  <a:srgbClr val="FF0000"/>
                </a:solidFill>
                <a:latin typeface="宋体" panose="02010600030101010101" pitchFamily="2" charset="-122"/>
                <a:ea typeface="宋体" panose="02010600030101010101" pitchFamily="2" charset="-122"/>
              </a:rPr>
              <a:t>复杂</a:t>
            </a:r>
            <a:r>
              <a:rPr lang="zh-CN" altLang="zh-CN" sz="2537" dirty="0">
                <a:solidFill>
                  <a:prstClr val="black"/>
                </a:solidFill>
                <a:latin typeface="宋体" panose="02010600030101010101" pitchFamily="2" charset="-122"/>
                <a:ea typeface="宋体" panose="02010600030101010101" pitchFamily="2" charset="-122"/>
              </a:rPr>
              <a:t>，而通过自设计的调度器来调度时，使得设计不能简单，相较于</a:t>
            </a:r>
            <a:r>
              <a:rPr lang="en-US" altLang="zh-CN" sz="2537" dirty="0">
                <a:solidFill>
                  <a:prstClr val="black"/>
                </a:solidFill>
                <a:latin typeface="宋体" panose="02010600030101010101" pitchFamily="2" charset="-122"/>
                <a:ea typeface="宋体" panose="02010600030101010101" pitchFamily="2" charset="-122"/>
              </a:rPr>
              <a:t>OS</a:t>
            </a:r>
            <a:r>
              <a:rPr lang="zh-CN" altLang="zh-CN" sz="2537" dirty="0">
                <a:solidFill>
                  <a:prstClr val="black"/>
                </a:solidFill>
                <a:latin typeface="宋体" panose="02010600030101010101" pitchFamily="2" charset="-122"/>
                <a:ea typeface="宋体" panose="02010600030101010101" pitchFamily="2" charset="-122"/>
              </a:rPr>
              <a:t>往往趋于复杂，不易维护，为了使系统设计更加简单可靠，可以考虑使用</a:t>
            </a:r>
            <a:r>
              <a:rPr lang="en-US" altLang="zh-CN" sz="2537" dirty="0">
                <a:solidFill>
                  <a:prstClr val="black"/>
                </a:solidFill>
                <a:latin typeface="宋体" panose="02010600030101010101" pitchFamily="2" charset="-122"/>
                <a:ea typeface="宋体" panose="02010600030101010101" pitchFamily="2" charset="-122"/>
              </a:rPr>
              <a:t>OS</a:t>
            </a:r>
            <a:r>
              <a:rPr lang="zh-CN" altLang="en-US" sz="2537" dirty="0">
                <a:solidFill>
                  <a:prstClr val="black"/>
                </a:solidFill>
                <a:latin typeface="宋体" panose="02010600030101010101" pitchFamily="2" charset="-122"/>
                <a:ea typeface="宋体" panose="02010600030101010101" pitchFamily="2" charset="-122"/>
              </a:rPr>
              <a:t>；</a:t>
            </a:r>
            <a:endParaRPr lang="en-US" altLang="zh-CN" sz="2537" dirty="0">
              <a:solidFill>
                <a:prstClr val="black"/>
              </a:solidFill>
              <a:latin typeface="宋体" panose="02010600030101010101" pitchFamily="2" charset="-122"/>
              <a:ea typeface="宋体" panose="02010600030101010101" pitchFamily="2" charset="-122"/>
            </a:endParaRPr>
          </a:p>
          <a:p>
            <a:pPr defTabSz="828446"/>
            <a:r>
              <a:rPr lang="en-US" altLang="zh-CN" sz="2537" dirty="0">
                <a:solidFill>
                  <a:prstClr val="black"/>
                </a:solidFill>
                <a:latin typeface="宋体" panose="02010600030101010101" pitchFamily="2" charset="-122"/>
                <a:ea typeface="宋体" panose="02010600030101010101" pitchFamily="2" charset="-122"/>
              </a:rPr>
              <a:t>3.</a:t>
            </a:r>
            <a:r>
              <a:rPr lang="zh-CN" altLang="zh-CN" sz="2537" dirty="0">
                <a:solidFill>
                  <a:prstClr val="black"/>
                </a:solidFill>
                <a:latin typeface="宋体" panose="02010600030101010101" pitchFamily="2" charset="-122"/>
                <a:ea typeface="宋体" panose="02010600030101010101" pitchFamily="2" charset="-122"/>
              </a:rPr>
              <a:t>当系统</a:t>
            </a:r>
            <a:r>
              <a:rPr lang="zh-CN" altLang="zh-CN" sz="2537" dirty="0">
                <a:solidFill>
                  <a:srgbClr val="FF0000"/>
                </a:solidFill>
                <a:latin typeface="宋体" panose="02010600030101010101" pitchFamily="2" charset="-122"/>
                <a:ea typeface="宋体" panose="02010600030101010101" pitchFamily="2" charset="-122"/>
              </a:rPr>
              <a:t>资源充足</a:t>
            </a:r>
            <a:r>
              <a:rPr lang="zh-CN" altLang="zh-CN" sz="2537" dirty="0">
                <a:solidFill>
                  <a:prstClr val="black"/>
                </a:solidFill>
                <a:latin typeface="宋体" panose="02010600030101010101" pitchFamily="2" charset="-122"/>
                <a:ea typeface="宋体" panose="02010600030101010101" pitchFamily="2" charset="-122"/>
              </a:rPr>
              <a:t>，</a:t>
            </a:r>
            <a:r>
              <a:rPr lang="zh-CN" altLang="en-US" sz="2537" dirty="0">
                <a:solidFill>
                  <a:prstClr val="black"/>
                </a:solidFill>
                <a:latin typeface="宋体" panose="02010600030101010101" pitchFamily="2" charset="-122"/>
                <a:ea typeface="宋体" panose="02010600030101010101" pitchFamily="2" charset="-122"/>
              </a:rPr>
              <a:t>开发</a:t>
            </a:r>
            <a:r>
              <a:rPr lang="zh-CN" altLang="zh-CN" sz="2537" dirty="0">
                <a:solidFill>
                  <a:prstClr val="black"/>
                </a:solidFill>
                <a:latin typeface="宋体" panose="02010600030101010101" pitchFamily="2" charset="-122"/>
                <a:ea typeface="宋体" panose="02010600030101010101" pitchFamily="2" charset="-122"/>
              </a:rPr>
              <a:t>团队熟悉</a:t>
            </a:r>
            <a:r>
              <a:rPr lang="en-US" altLang="zh-CN" sz="2537" dirty="0">
                <a:solidFill>
                  <a:prstClr val="black"/>
                </a:solidFill>
                <a:latin typeface="宋体" panose="02010600030101010101" pitchFamily="2" charset="-122"/>
                <a:ea typeface="宋体" panose="02010600030101010101" pitchFamily="2" charset="-122"/>
              </a:rPr>
              <a:t>OS</a:t>
            </a:r>
            <a:r>
              <a:rPr lang="zh-CN" altLang="zh-CN" sz="2537" dirty="0">
                <a:solidFill>
                  <a:prstClr val="black"/>
                </a:solidFill>
                <a:latin typeface="宋体" panose="02010600030101010101" pitchFamily="2" charset="-122"/>
                <a:ea typeface="宋体" panose="02010600030101010101" pitchFamily="2" charset="-122"/>
              </a:rPr>
              <a:t>，使用</a:t>
            </a:r>
            <a:r>
              <a:rPr lang="en-US" altLang="zh-CN" sz="2537" dirty="0">
                <a:solidFill>
                  <a:prstClr val="black"/>
                </a:solidFill>
                <a:latin typeface="宋体" panose="02010600030101010101" pitchFamily="2" charset="-122"/>
                <a:ea typeface="宋体" panose="02010600030101010101" pitchFamily="2" charset="-122"/>
              </a:rPr>
              <a:t>OS</a:t>
            </a:r>
            <a:r>
              <a:rPr lang="zh-CN" altLang="zh-CN" sz="2537" dirty="0">
                <a:solidFill>
                  <a:prstClr val="black"/>
                </a:solidFill>
                <a:latin typeface="宋体" panose="02010600030101010101" pitchFamily="2" charset="-122"/>
                <a:ea typeface="宋体" panose="02010600030101010101" pitchFamily="2" charset="-122"/>
              </a:rPr>
              <a:t>更加节省开发时间</a:t>
            </a:r>
            <a:r>
              <a:rPr lang="zh-CN" altLang="en-US" sz="2537" dirty="0">
                <a:solidFill>
                  <a:prstClr val="black"/>
                </a:solidFill>
                <a:latin typeface="宋体" panose="02010600030101010101" pitchFamily="2" charset="-122"/>
                <a:ea typeface="宋体" panose="02010600030101010101" pitchFamily="2" charset="-122"/>
              </a:rPr>
              <a:t>；</a:t>
            </a:r>
            <a:endParaRPr lang="en-US" altLang="zh-CN" sz="2537" dirty="0">
              <a:solidFill>
                <a:prstClr val="black"/>
              </a:solidFill>
              <a:latin typeface="宋体" panose="02010600030101010101" pitchFamily="2" charset="-122"/>
              <a:ea typeface="宋体" panose="02010600030101010101" pitchFamily="2" charset="-122"/>
            </a:endParaRPr>
          </a:p>
          <a:p>
            <a:pPr defTabSz="828446"/>
            <a:r>
              <a:rPr lang="en-US" altLang="zh-CN" sz="2537" dirty="0">
                <a:solidFill>
                  <a:prstClr val="black"/>
                </a:solidFill>
                <a:latin typeface="宋体" panose="02010600030101010101" pitchFamily="2" charset="-122"/>
                <a:ea typeface="宋体" panose="02010600030101010101" pitchFamily="2" charset="-122"/>
              </a:rPr>
              <a:t>4.</a:t>
            </a:r>
            <a:r>
              <a:rPr lang="zh-CN" altLang="zh-CN" sz="2537" dirty="0">
                <a:solidFill>
                  <a:prstClr val="black"/>
                </a:solidFill>
                <a:latin typeface="宋体" panose="02010600030101010101" pitchFamily="2" charset="-122"/>
                <a:ea typeface="宋体" panose="02010600030101010101" pitchFamily="2" charset="-122"/>
              </a:rPr>
              <a:t>对于</a:t>
            </a:r>
            <a:r>
              <a:rPr lang="zh-CN" altLang="en-US" sz="2537" dirty="0">
                <a:solidFill>
                  <a:srgbClr val="FF0000"/>
                </a:solidFill>
                <a:latin typeface="宋体" panose="02010600030101010101" pitchFamily="2" charset="-122"/>
                <a:ea typeface="宋体" panose="02010600030101010101" pitchFamily="2" charset="-122"/>
              </a:rPr>
              <a:t>低功耗</a:t>
            </a:r>
            <a:r>
              <a:rPr lang="zh-CN" altLang="zh-CN" sz="2537" dirty="0">
                <a:solidFill>
                  <a:prstClr val="black"/>
                </a:solidFill>
                <a:latin typeface="宋体" panose="02010600030101010101" pitchFamily="2" charset="-122"/>
                <a:ea typeface="宋体" panose="02010600030101010101" pitchFamily="2" charset="-122"/>
              </a:rPr>
              <a:t>设备，</a:t>
            </a:r>
            <a:r>
              <a:rPr lang="zh-CN" altLang="zh-CN" sz="2537" dirty="0">
                <a:solidFill>
                  <a:srgbClr val="FF0000"/>
                </a:solidFill>
                <a:latin typeface="宋体" panose="02010600030101010101" pitchFamily="2" charset="-122"/>
                <a:ea typeface="宋体" panose="02010600030101010101" pitchFamily="2" charset="-122"/>
              </a:rPr>
              <a:t>使用前后台系统比使用</a:t>
            </a:r>
            <a:r>
              <a:rPr lang="en-US" altLang="zh-CN" sz="2537" dirty="0">
                <a:solidFill>
                  <a:srgbClr val="FF0000"/>
                </a:solidFill>
                <a:latin typeface="宋体" panose="02010600030101010101" pitchFamily="2" charset="-122"/>
                <a:ea typeface="宋体" panose="02010600030101010101" pitchFamily="2" charset="-122"/>
              </a:rPr>
              <a:t>OS</a:t>
            </a:r>
            <a:r>
              <a:rPr lang="zh-CN" altLang="zh-CN" sz="2537" dirty="0">
                <a:solidFill>
                  <a:srgbClr val="FF0000"/>
                </a:solidFill>
                <a:latin typeface="宋体" panose="02010600030101010101" pitchFamily="2" charset="-122"/>
                <a:ea typeface="宋体" panose="02010600030101010101" pitchFamily="2" charset="-122"/>
              </a:rPr>
              <a:t>方法更易控制系统的功耗</a:t>
            </a:r>
            <a:r>
              <a:rPr lang="zh-CN" altLang="zh-CN" sz="2537" dirty="0">
                <a:solidFill>
                  <a:prstClr val="black"/>
                </a:solidFill>
                <a:latin typeface="宋体" panose="02010600030101010101" pitchFamily="2" charset="-122"/>
                <a:ea typeface="宋体" panose="02010600030101010101" pitchFamily="2" charset="-122"/>
              </a:rPr>
              <a:t>，因为</a:t>
            </a:r>
            <a:r>
              <a:rPr lang="en-US" altLang="zh-CN" sz="2537" dirty="0">
                <a:solidFill>
                  <a:prstClr val="black"/>
                </a:solidFill>
                <a:latin typeface="宋体" panose="02010600030101010101" pitchFamily="2" charset="-122"/>
                <a:ea typeface="宋体" panose="02010600030101010101" pitchFamily="2" charset="-122"/>
              </a:rPr>
              <a:t> OS</a:t>
            </a:r>
            <a:r>
              <a:rPr lang="zh-CN" altLang="zh-CN" sz="2537" dirty="0">
                <a:solidFill>
                  <a:prstClr val="black"/>
                </a:solidFill>
                <a:latin typeface="宋体" panose="02010600030101010101" pitchFamily="2" charset="-122"/>
                <a:ea typeface="宋体" panose="02010600030101010101" pitchFamily="2" charset="-122"/>
              </a:rPr>
              <a:t>系统方式，为了使任务调度及时，往往</a:t>
            </a:r>
            <a:r>
              <a:rPr lang="zh-CN" altLang="zh-CN" sz="2537" dirty="0">
                <a:solidFill>
                  <a:srgbClr val="FF0000"/>
                </a:solidFill>
                <a:latin typeface="宋体" panose="02010600030101010101" pitchFamily="2" charset="-122"/>
                <a:ea typeface="宋体" panose="02010600030101010101" pitchFamily="2" charset="-122"/>
              </a:rPr>
              <a:t>定时器中断调度</a:t>
            </a:r>
            <a:r>
              <a:rPr lang="zh-CN" altLang="zh-CN" sz="2537" dirty="0">
                <a:solidFill>
                  <a:prstClr val="black"/>
                </a:solidFill>
                <a:latin typeface="宋体" panose="02010600030101010101" pitchFamily="2" charset="-122"/>
                <a:ea typeface="宋体" panose="02010600030101010101" pitchFamily="2" charset="-122"/>
              </a:rPr>
              <a:t>更频繁，</a:t>
            </a:r>
            <a:r>
              <a:rPr lang="en-US" altLang="zh-CN" sz="2537" dirty="0">
                <a:solidFill>
                  <a:prstClr val="black"/>
                </a:solidFill>
                <a:latin typeface="宋体" panose="02010600030101010101" pitchFamily="2" charset="-122"/>
                <a:ea typeface="宋体" panose="02010600030101010101" pitchFamily="2" charset="-122"/>
              </a:rPr>
              <a:t>CPU</a:t>
            </a:r>
            <a:r>
              <a:rPr lang="zh-CN" altLang="zh-CN" sz="2537" dirty="0">
                <a:solidFill>
                  <a:prstClr val="black"/>
                </a:solidFill>
                <a:latin typeface="宋体" panose="02010600030101010101" pitchFamily="2" charset="-122"/>
                <a:ea typeface="宋体" panose="02010600030101010101" pitchFamily="2" charset="-122"/>
              </a:rPr>
              <a:t>的唤醒频率更频繁。</a:t>
            </a:r>
          </a:p>
          <a:p>
            <a:pPr defTabSz="828446"/>
            <a:endParaRPr lang="zh-CN" altLang="en-US" sz="1631" dirty="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9423807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6"/>
          <p:cNvSpPr>
            <a:spLocks noChangeArrowheads="1"/>
          </p:cNvSpPr>
          <p:nvPr/>
        </p:nvSpPr>
        <p:spPr bwMode="auto">
          <a:xfrm>
            <a:off x="1871599" y="1867256"/>
            <a:ext cx="8297777" cy="913346"/>
          </a:xfrm>
          <a:prstGeom prst="roundRect">
            <a:avLst>
              <a:gd name="adj" fmla="val 15546"/>
            </a:avLst>
          </a:prstGeom>
          <a:solidFill>
            <a:srgbClr val="E4F5E3"/>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fontAlgn="ctr">
              <a:spcBef>
                <a:spcPct val="20000"/>
              </a:spcBef>
              <a:buClr>
                <a:srgbClr val="9900CC"/>
              </a:buClr>
              <a:buSzPct val="80000"/>
              <a:buFont typeface="Wingdings" panose="05000000000000000000" pitchFamily="2" charset="2"/>
              <a:buChar char="n"/>
              <a:defRPr sz="3200" b="1">
                <a:solidFill>
                  <a:srgbClr val="9900CC"/>
                </a:solidFill>
                <a:latin typeface="CMU Serif" pitchFamily="50" charset="0"/>
                <a:ea typeface="文鼎ＰＬ简报宋" panose="02010600030101010101" pitchFamily="2" charset="-122"/>
              </a:defRPr>
            </a:lvl1pPr>
            <a:lvl2pPr marL="742950" indent="-285750" fontAlgn="ctr">
              <a:spcBef>
                <a:spcPct val="20000"/>
              </a:spcBef>
              <a:buClr>
                <a:schemeClr val="tx1"/>
              </a:buClr>
              <a:buSzPct val="80000"/>
              <a:buFont typeface="Wingdings" panose="05000000000000000000" pitchFamily="2" charset="2"/>
              <a:buChar char="u"/>
              <a:defRPr kumimoji="1" sz="2800" b="1">
                <a:solidFill>
                  <a:schemeClr val="tx1"/>
                </a:solidFill>
                <a:latin typeface="CMU Serif" pitchFamily="50" charset="0"/>
                <a:ea typeface="文鼎ＰＬ简报宋" panose="02010600030101010101" pitchFamily="2" charset="-122"/>
              </a:defRPr>
            </a:lvl2pPr>
            <a:lvl3pPr marL="1143000" indent="-228600" fontAlgn="ctr">
              <a:spcBef>
                <a:spcPct val="20000"/>
              </a:spcBef>
              <a:buClr>
                <a:schemeClr val="tx1"/>
              </a:buClr>
              <a:buSzPct val="80000"/>
              <a:buFont typeface="Wingdings" panose="05000000000000000000" pitchFamily="2" charset="2"/>
              <a:buChar char="l"/>
              <a:defRPr sz="2400" b="1">
                <a:solidFill>
                  <a:schemeClr val="tx1"/>
                </a:solidFill>
                <a:latin typeface="CMU Serif" pitchFamily="50" charset="0"/>
                <a:ea typeface="文鼎ＰＬ简报宋"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defTabSz="828446" fontAlgn="base">
              <a:buClr>
                <a:prstClr val="black"/>
              </a:buClr>
              <a:buSzPct val="90000"/>
              <a:buNone/>
            </a:pPr>
            <a:endParaRPr lang="zh-CN" altLang="en-US" sz="3805">
              <a:latin typeface="Arial" panose="020B0604020202020204" pitchFamily="34" charset="0"/>
              <a:ea typeface="黑体" panose="02010609060101010101" pitchFamily="49" charset="-122"/>
            </a:endParaRPr>
          </a:p>
        </p:txBody>
      </p:sp>
      <p:sp>
        <p:nvSpPr>
          <p:cNvPr id="2" name="Title 1"/>
          <p:cNvSpPr>
            <a:spLocks noGrp="1"/>
          </p:cNvSpPr>
          <p:nvPr>
            <p:ph type="ctrTitle"/>
          </p:nvPr>
        </p:nvSpPr>
        <p:spPr/>
        <p:txBody>
          <a:bodyPr/>
          <a:lstStyle/>
          <a:p>
            <a:r>
              <a:rPr lang="zh-CN" altLang="en-US" dirty="0">
                <a:solidFill>
                  <a:schemeClr val="tx1"/>
                </a:solidFill>
                <a:latin typeface="+mj-ea"/>
                <a:ea typeface="+mj-ea"/>
              </a:rPr>
              <a:t>嵌入式软件设计</a:t>
            </a:r>
          </a:p>
        </p:txBody>
      </p:sp>
      <p:sp>
        <p:nvSpPr>
          <p:cNvPr id="3" name="Subtitle 2"/>
          <p:cNvSpPr>
            <a:spLocks noGrp="1"/>
          </p:cNvSpPr>
          <p:nvPr>
            <p:ph type="subTitle" idx="4"/>
          </p:nvPr>
        </p:nvSpPr>
        <p:spPr/>
        <p:txBody>
          <a:bodyPr/>
          <a:lstStyle/>
          <a:p>
            <a:endParaRPr lang="zh-CN" altLang="en-US" dirty="0"/>
          </a:p>
        </p:txBody>
      </p:sp>
    </p:spTree>
    <p:extLst>
      <p:ext uri="{BB962C8B-B14F-4D97-AF65-F5344CB8AC3E}">
        <p14:creationId xmlns:p14="http://schemas.microsoft.com/office/powerpoint/2010/main" val="58215210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99" dirty="0">
                <a:solidFill>
                  <a:schemeClr val="tx1"/>
                </a:solidFill>
                <a:latin typeface="+mj-ea"/>
                <a:ea typeface="+mj-ea"/>
              </a:rPr>
              <a:t>嵌入式软件设计</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dirty="0">
                <a:solidFill>
                  <a:schemeClr val="tx1"/>
                </a:solidFill>
                <a:latin typeface="+mn-ea"/>
                <a:ea typeface="+mn-ea"/>
              </a:rPr>
              <a:t>嵌入式软件架构与层次</a:t>
            </a:r>
            <a:endParaRPr lang="en-US" altLang="zh-CN" dirty="0">
              <a:solidFill>
                <a:schemeClr val="tx1"/>
              </a:solidFill>
              <a:latin typeface="+mn-ea"/>
              <a:ea typeface="+mn-ea"/>
            </a:endParaRPr>
          </a:p>
          <a:p>
            <a:r>
              <a:rPr lang="zh-CN" altLang="en-US" dirty="0">
                <a:solidFill>
                  <a:schemeClr val="tx1"/>
                </a:solidFill>
                <a:latin typeface="+mn-ea"/>
                <a:ea typeface="+mn-ea"/>
              </a:rPr>
              <a:t>代码优化</a:t>
            </a:r>
            <a:endParaRPr lang="en-US" altLang="zh-CN" dirty="0">
              <a:solidFill>
                <a:schemeClr val="tx1"/>
              </a:solidFill>
              <a:latin typeface="+mn-ea"/>
              <a:ea typeface="+mn-ea"/>
            </a:endParaRPr>
          </a:p>
          <a:p>
            <a:r>
              <a:rPr lang="zh-CN" altLang="en-US" dirty="0">
                <a:solidFill>
                  <a:schemeClr val="tx1"/>
                </a:solidFill>
                <a:latin typeface="+mn-ea"/>
                <a:ea typeface="+mn-ea"/>
              </a:rPr>
              <a:t>代码可靠性</a:t>
            </a:r>
            <a:endParaRPr lang="en-US" altLang="zh-CN" dirty="0">
              <a:solidFill>
                <a:schemeClr val="tx1"/>
              </a:solidFill>
              <a:latin typeface="+mn-ea"/>
              <a:ea typeface="+mn-ea"/>
            </a:endParaRPr>
          </a:p>
          <a:p>
            <a:r>
              <a:rPr lang="zh-CN" altLang="en-US" dirty="0">
                <a:solidFill>
                  <a:schemeClr val="tx1"/>
                </a:solidFill>
                <a:latin typeface="+mn-ea"/>
                <a:ea typeface="+mn-ea"/>
              </a:rPr>
              <a:t>代码实现的安全性</a:t>
            </a:r>
            <a:r>
              <a:rPr lang="zh-CN" altLang="en-US" sz="2174" dirty="0">
                <a:solidFill>
                  <a:schemeClr val="tx1"/>
                </a:solidFill>
                <a:latin typeface="+mn-ea"/>
                <a:ea typeface="+mn-ea"/>
              </a:rPr>
              <a:t>（后续章节再讲）</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334</a:t>
            </a:fld>
            <a:endParaRPr lang="zh-CN" altLang="en-US" dirty="0">
              <a:solidFill>
                <a:prstClr val="white"/>
              </a:solidFill>
              <a:cs typeface="Garamond"/>
            </a:endParaRPr>
          </a:p>
        </p:txBody>
      </p:sp>
    </p:spTree>
    <p:extLst>
      <p:ext uri="{BB962C8B-B14F-4D97-AF65-F5344CB8AC3E}">
        <p14:creationId xmlns:p14="http://schemas.microsoft.com/office/powerpoint/2010/main" val="357330574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宋体" pitchFamily="2" charset="-122"/>
                <a:ea typeface="宋体" pitchFamily="2" charset="-122"/>
              </a:rPr>
              <a:t>嵌入式软件架构与层次</a:t>
            </a:r>
            <a:endParaRPr lang="zh-CN" altLang="en-US" dirty="0">
              <a:solidFill>
                <a:schemeClr val="tx1"/>
              </a:solidFill>
              <a:latin typeface="宋体" pitchFamily="2" charset="-122"/>
              <a:ea typeface="宋体" pitchFamily="2" charset="-122"/>
            </a:endParaRPr>
          </a:p>
        </p:txBody>
      </p:sp>
      <p:sp>
        <p:nvSpPr>
          <p:cNvPr id="3" name="文本占位符 2"/>
          <p:cNvSpPr>
            <a:spLocks noGrp="1"/>
          </p:cNvSpPr>
          <p:nvPr>
            <p:ph type="body" idx="1"/>
          </p:nvPr>
        </p:nvSpPr>
        <p:spPr/>
        <p:txBody>
          <a:bodyPr/>
          <a:lstStyle/>
          <a:p>
            <a:r>
              <a:rPr lang="zh-CN" altLang="zh-CN" dirty="0">
                <a:solidFill>
                  <a:schemeClr val="tx1"/>
                </a:solidFill>
                <a:latin typeface="宋体" pitchFamily="2" charset="-122"/>
                <a:ea typeface="宋体" pitchFamily="2" charset="-122"/>
              </a:rPr>
              <a:t> </a:t>
            </a:r>
            <a:r>
              <a:rPr lang="zh-CN" altLang="zh-CN" sz="2537" dirty="0">
                <a:solidFill>
                  <a:schemeClr val="tx1"/>
                </a:solidFill>
                <a:latin typeface="宋体" pitchFamily="2" charset="-122"/>
                <a:ea typeface="宋体" pitchFamily="2" charset="-122"/>
              </a:rPr>
              <a:t>嵌入式系统分为</a:t>
            </a:r>
            <a:r>
              <a:rPr lang="zh-CN" altLang="zh-CN" sz="2537" dirty="0">
                <a:solidFill>
                  <a:srgbClr val="FF0000"/>
                </a:solidFill>
                <a:latin typeface="宋体" pitchFamily="2" charset="-122"/>
                <a:ea typeface="宋体" pitchFamily="2" charset="-122"/>
              </a:rPr>
              <a:t>４层</a:t>
            </a:r>
            <a:r>
              <a:rPr lang="zh-CN" altLang="zh-CN" sz="2537" dirty="0">
                <a:solidFill>
                  <a:schemeClr val="tx1"/>
                </a:solidFill>
                <a:latin typeface="宋体" pitchFamily="2" charset="-122"/>
                <a:ea typeface="宋体" pitchFamily="2" charset="-122"/>
              </a:rPr>
              <a:t>，</a:t>
            </a:r>
            <a:r>
              <a:rPr lang="zh-CN" altLang="zh-CN" sz="2537" dirty="0">
                <a:solidFill>
                  <a:srgbClr val="FF0000"/>
                </a:solidFill>
                <a:latin typeface="宋体" pitchFamily="2" charset="-122"/>
                <a:ea typeface="宋体" pitchFamily="2" charset="-122"/>
              </a:rPr>
              <a:t>硬件层、驱动层、系统层和应用层</a:t>
            </a:r>
            <a:r>
              <a:rPr lang="zh-CN" altLang="zh-CN" sz="2537" dirty="0">
                <a:solidFill>
                  <a:schemeClr val="tx1"/>
                </a:solidFill>
                <a:latin typeface="宋体" pitchFamily="2" charset="-122"/>
                <a:ea typeface="宋体" pitchFamily="2" charset="-122"/>
              </a:rPr>
              <a:t>。</a:t>
            </a:r>
          </a:p>
          <a:p>
            <a:pPr>
              <a:buNone/>
            </a:pPr>
            <a:r>
              <a:rPr lang="en-US" altLang="zh-CN" sz="2537" b="1" dirty="0">
                <a:solidFill>
                  <a:srgbClr val="FF0000"/>
                </a:solidFill>
                <a:latin typeface="宋体" pitchFamily="2" charset="-122"/>
                <a:ea typeface="宋体" pitchFamily="2" charset="-122"/>
              </a:rPr>
              <a:t>1</a:t>
            </a:r>
            <a:r>
              <a:rPr lang="zh-CN" altLang="zh-CN" sz="2537" b="1" dirty="0">
                <a:solidFill>
                  <a:srgbClr val="FF0000"/>
                </a:solidFill>
                <a:latin typeface="宋体" pitchFamily="2" charset="-122"/>
                <a:ea typeface="宋体" pitchFamily="2" charset="-122"/>
              </a:rPr>
              <a:t>、 硬件层 </a:t>
            </a:r>
            <a:r>
              <a:rPr lang="zh-CN" altLang="zh-CN" sz="2537" dirty="0">
                <a:solidFill>
                  <a:schemeClr val="tx1"/>
                </a:solidFill>
                <a:latin typeface="宋体" pitchFamily="2" charset="-122"/>
                <a:ea typeface="宋体" pitchFamily="2" charset="-122"/>
              </a:rPr>
              <a:t>处理器，存储器、通用设备接口（例如通信模块）和</a:t>
            </a:r>
            <a:r>
              <a:rPr lang="en-US" altLang="zh-CN" sz="2537" dirty="0">
                <a:solidFill>
                  <a:schemeClr val="tx1"/>
                </a:solidFill>
                <a:latin typeface="宋体" pitchFamily="2" charset="-122"/>
                <a:ea typeface="宋体" pitchFamily="2" charset="-122"/>
              </a:rPr>
              <a:t>I/O</a:t>
            </a:r>
            <a:r>
              <a:rPr lang="zh-CN" altLang="zh-CN" sz="2537" dirty="0">
                <a:solidFill>
                  <a:schemeClr val="tx1"/>
                </a:solidFill>
                <a:latin typeface="宋体" pitchFamily="2" charset="-122"/>
                <a:ea typeface="宋体" pitchFamily="2" charset="-122"/>
              </a:rPr>
              <a:t>接口、扩展设备接口以及电源等</a:t>
            </a:r>
            <a:r>
              <a:rPr lang="zh-CN" altLang="en-US" sz="2537" dirty="0">
                <a:solidFill>
                  <a:schemeClr val="tx1"/>
                </a:solidFill>
                <a:latin typeface="宋体" pitchFamily="2" charset="-122"/>
                <a:ea typeface="宋体" pitchFamily="2" charset="-122"/>
              </a:rPr>
              <a:t>；</a:t>
            </a:r>
            <a:endParaRPr lang="zh-CN" altLang="zh-CN" sz="2537" dirty="0">
              <a:solidFill>
                <a:schemeClr val="tx1"/>
              </a:solidFill>
              <a:latin typeface="宋体" pitchFamily="2" charset="-122"/>
              <a:ea typeface="宋体" pitchFamily="2" charset="-122"/>
            </a:endParaRPr>
          </a:p>
          <a:p>
            <a:pPr>
              <a:buNone/>
            </a:pPr>
            <a:r>
              <a:rPr lang="en-US" altLang="zh-CN" sz="2537" b="1" dirty="0">
                <a:solidFill>
                  <a:srgbClr val="FF0000"/>
                </a:solidFill>
                <a:latin typeface="宋体" pitchFamily="2" charset="-122"/>
                <a:ea typeface="宋体" pitchFamily="2" charset="-122"/>
              </a:rPr>
              <a:t>2</a:t>
            </a:r>
            <a:r>
              <a:rPr lang="zh-CN" altLang="zh-CN" sz="2537" b="1" dirty="0">
                <a:solidFill>
                  <a:srgbClr val="FF0000"/>
                </a:solidFill>
                <a:latin typeface="宋体" pitchFamily="2" charset="-122"/>
                <a:ea typeface="宋体" pitchFamily="2" charset="-122"/>
              </a:rPr>
              <a:t>、 驱动层</a:t>
            </a:r>
            <a:r>
              <a:rPr lang="zh-CN" altLang="zh-CN" sz="2537" dirty="0">
                <a:solidFill>
                  <a:schemeClr val="tx1"/>
                </a:solidFill>
                <a:latin typeface="宋体" pitchFamily="2" charset="-122"/>
                <a:ea typeface="宋体" pitchFamily="2" charset="-122"/>
              </a:rPr>
              <a:t>包含硬件抽象层</a:t>
            </a:r>
            <a:r>
              <a:rPr lang="en-US" altLang="zh-CN" sz="2537" dirty="0">
                <a:solidFill>
                  <a:schemeClr val="tx1"/>
                </a:solidFill>
                <a:latin typeface="宋体" pitchFamily="2" charset="-122"/>
                <a:ea typeface="宋体" pitchFamily="2" charset="-122"/>
              </a:rPr>
              <a:t>HAL</a:t>
            </a:r>
            <a:r>
              <a:rPr lang="zh-CN" altLang="zh-CN" sz="2537" dirty="0">
                <a:solidFill>
                  <a:schemeClr val="tx1"/>
                </a:solidFill>
                <a:latin typeface="宋体" pitchFamily="2" charset="-122"/>
                <a:ea typeface="宋体" pitchFamily="2" charset="-122"/>
              </a:rPr>
              <a:t>、板级支持包</a:t>
            </a:r>
            <a:r>
              <a:rPr lang="en-US" altLang="zh-CN" sz="2537" dirty="0">
                <a:solidFill>
                  <a:schemeClr val="tx1"/>
                </a:solidFill>
                <a:latin typeface="宋体" pitchFamily="2" charset="-122"/>
                <a:ea typeface="宋体" pitchFamily="2" charset="-122"/>
              </a:rPr>
              <a:t>BSP</a:t>
            </a:r>
            <a:r>
              <a:rPr lang="zh-CN" altLang="zh-CN" sz="2537" dirty="0">
                <a:solidFill>
                  <a:schemeClr val="tx1"/>
                </a:solidFill>
                <a:latin typeface="宋体" pitchFamily="2" charset="-122"/>
                <a:ea typeface="宋体" pitchFamily="2" charset="-122"/>
              </a:rPr>
              <a:t>和设备驱动程序</a:t>
            </a:r>
            <a:r>
              <a:rPr lang="zh-CN" altLang="en-US" sz="2537" dirty="0">
                <a:solidFill>
                  <a:schemeClr val="tx1"/>
                </a:solidFill>
                <a:latin typeface="宋体" pitchFamily="2" charset="-122"/>
                <a:ea typeface="宋体" pitchFamily="2" charset="-122"/>
              </a:rPr>
              <a:t>；</a:t>
            </a:r>
            <a:endParaRPr lang="zh-CN" altLang="zh-CN" sz="2537" dirty="0">
              <a:solidFill>
                <a:schemeClr val="tx1"/>
              </a:solidFill>
              <a:latin typeface="宋体" pitchFamily="2" charset="-122"/>
              <a:ea typeface="宋体" pitchFamily="2" charset="-122"/>
            </a:endParaRPr>
          </a:p>
          <a:p>
            <a:pPr>
              <a:buNone/>
            </a:pPr>
            <a:r>
              <a:rPr lang="en-US" altLang="zh-CN" sz="2537" b="1" dirty="0">
                <a:solidFill>
                  <a:srgbClr val="FF0000"/>
                </a:solidFill>
                <a:latin typeface="宋体" pitchFamily="2" charset="-122"/>
                <a:ea typeface="宋体" pitchFamily="2" charset="-122"/>
              </a:rPr>
              <a:t>3</a:t>
            </a:r>
            <a:r>
              <a:rPr lang="zh-CN" altLang="zh-CN" sz="2537" b="1" dirty="0">
                <a:solidFill>
                  <a:srgbClr val="FF0000"/>
                </a:solidFill>
                <a:latin typeface="宋体" pitchFamily="2" charset="-122"/>
                <a:ea typeface="宋体" pitchFamily="2" charset="-122"/>
              </a:rPr>
              <a:t>、 系统层</a:t>
            </a:r>
            <a:r>
              <a:rPr lang="zh-CN" altLang="zh-CN" sz="2537" dirty="0">
                <a:solidFill>
                  <a:srgbClr val="FF0000"/>
                </a:solidFill>
                <a:latin typeface="宋体" pitchFamily="2" charset="-122"/>
                <a:ea typeface="宋体" pitchFamily="2" charset="-122"/>
              </a:rPr>
              <a:t> </a:t>
            </a:r>
            <a:r>
              <a:rPr lang="en-US" altLang="zh-CN" sz="2537" dirty="0">
                <a:solidFill>
                  <a:schemeClr val="tx1"/>
                </a:solidFill>
                <a:latin typeface="宋体" pitchFamily="2" charset="-122"/>
                <a:ea typeface="宋体" pitchFamily="2" charset="-122"/>
              </a:rPr>
              <a:t>RTOS</a:t>
            </a:r>
            <a:r>
              <a:rPr lang="zh-CN" altLang="zh-CN" sz="2537" dirty="0">
                <a:solidFill>
                  <a:schemeClr val="tx1"/>
                </a:solidFill>
                <a:latin typeface="宋体" pitchFamily="2" charset="-122"/>
                <a:ea typeface="宋体" pitchFamily="2" charset="-122"/>
              </a:rPr>
              <a:t>、文件系统、</a:t>
            </a:r>
            <a:r>
              <a:rPr lang="en-US" altLang="zh-CN" sz="2537" dirty="0">
                <a:solidFill>
                  <a:schemeClr val="tx1"/>
                </a:solidFill>
                <a:latin typeface="宋体" pitchFamily="2" charset="-122"/>
                <a:ea typeface="宋体" pitchFamily="2" charset="-122"/>
              </a:rPr>
              <a:t>GUI</a:t>
            </a:r>
            <a:r>
              <a:rPr lang="zh-CN" altLang="zh-CN" sz="2537" dirty="0">
                <a:solidFill>
                  <a:schemeClr val="tx1"/>
                </a:solidFill>
                <a:latin typeface="宋体" pitchFamily="2" charset="-122"/>
                <a:ea typeface="宋体" pitchFamily="2" charset="-122"/>
              </a:rPr>
              <a:t>、网络系统及通用组件模块组成</a:t>
            </a:r>
            <a:r>
              <a:rPr lang="zh-CN" altLang="en-US" sz="2537" dirty="0">
                <a:solidFill>
                  <a:schemeClr val="tx1"/>
                </a:solidFill>
                <a:latin typeface="宋体" pitchFamily="2" charset="-122"/>
                <a:ea typeface="宋体" pitchFamily="2" charset="-122"/>
              </a:rPr>
              <a:t>；</a:t>
            </a:r>
            <a:endParaRPr lang="zh-CN" altLang="zh-CN" sz="2537" dirty="0">
              <a:solidFill>
                <a:schemeClr val="tx1"/>
              </a:solidFill>
              <a:latin typeface="宋体" pitchFamily="2" charset="-122"/>
              <a:ea typeface="宋体" pitchFamily="2" charset="-122"/>
            </a:endParaRPr>
          </a:p>
          <a:p>
            <a:pPr>
              <a:buNone/>
            </a:pPr>
            <a:r>
              <a:rPr lang="en-US" altLang="zh-CN" sz="2537" b="1" dirty="0">
                <a:solidFill>
                  <a:srgbClr val="FF0000"/>
                </a:solidFill>
                <a:latin typeface="宋体" pitchFamily="2" charset="-122"/>
                <a:ea typeface="宋体" pitchFamily="2" charset="-122"/>
              </a:rPr>
              <a:t>4</a:t>
            </a:r>
            <a:r>
              <a:rPr lang="zh-CN" altLang="zh-CN" sz="2537" b="1" dirty="0">
                <a:solidFill>
                  <a:srgbClr val="FF0000"/>
                </a:solidFill>
                <a:latin typeface="宋体" pitchFamily="2" charset="-122"/>
                <a:ea typeface="宋体" pitchFamily="2" charset="-122"/>
              </a:rPr>
              <a:t>、 应用层 </a:t>
            </a:r>
            <a:r>
              <a:rPr lang="zh-CN" altLang="zh-CN" sz="2537" dirty="0">
                <a:solidFill>
                  <a:schemeClr val="tx1"/>
                </a:solidFill>
                <a:latin typeface="宋体" pitchFamily="2" charset="-122"/>
                <a:ea typeface="宋体" pitchFamily="2" charset="-122"/>
              </a:rPr>
              <a:t>基于实时系统开发的应用程序组成</a:t>
            </a:r>
            <a:r>
              <a:rPr lang="zh-CN" altLang="en-US" sz="2537" dirty="0">
                <a:solidFill>
                  <a:schemeClr val="tx1"/>
                </a:solidFill>
                <a:latin typeface="宋体" pitchFamily="2" charset="-122"/>
                <a:ea typeface="宋体" pitchFamily="2" charset="-122"/>
              </a:rPr>
              <a:t>。</a:t>
            </a:r>
            <a:endParaRPr lang="en-US" altLang="zh-CN" sz="2537" dirty="0">
              <a:solidFill>
                <a:schemeClr val="tx1"/>
              </a:solidFill>
              <a:latin typeface="宋体" pitchFamily="2" charset="-122"/>
              <a:ea typeface="宋体" pitchFamily="2" charset="-122"/>
            </a:endParaRPr>
          </a:p>
          <a:p>
            <a:pPr>
              <a:buNone/>
            </a:pPr>
            <a:endParaRPr lang="zh-CN" altLang="zh-CN" sz="2537" dirty="0">
              <a:solidFill>
                <a:schemeClr val="tx1"/>
              </a:solidFill>
              <a:latin typeface="宋体" pitchFamily="2" charset="-122"/>
              <a:ea typeface="宋体" pitchFamily="2" charset="-122"/>
            </a:endParaRPr>
          </a:p>
          <a:p>
            <a:endParaRPr lang="zh-CN" altLang="en-US" sz="2537"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371880F6-179E-4A8D-AF00-CE045C346144}"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335</a:t>
            </a:fld>
            <a:endParaRPr lang="zh-CN" altLang="en-US" dirty="0">
              <a:solidFill>
                <a:prstClr val="white"/>
              </a:solidFill>
              <a:cs typeface="Garamond"/>
            </a:endParaRPr>
          </a:p>
        </p:txBody>
      </p:sp>
    </p:spTree>
    <p:extLst>
      <p:ext uri="{BB962C8B-B14F-4D97-AF65-F5344CB8AC3E}">
        <p14:creationId xmlns:p14="http://schemas.microsoft.com/office/powerpoint/2010/main" val="166989184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n-ea"/>
                <a:ea typeface="+mn-ea"/>
              </a:rPr>
              <a:t>嵌入式</a:t>
            </a:r>
            <a:r>
              <a:rPr lang="en-US" altLang="zh-CN" dirty="0">
                <a:solidFill>
                  <a:schemeClr val="tx1"/>
                </a:solidFill>
                <a:latin typeface="+mn-ea"/>
                <a:ea typeface="+mn-ea"/>
              </a:rPr>
              <a:t>C</a:t>
            </a:r>
            <a:r>
              <a:rPr lang="zh-CN" altLang="zh-CN" dirty="0">
                <a:solidFill>
                  <a:schemeClr val="tx1"/>
                </a:solidFill>
                <a:latin typeface="+mn-ea"/>
                <a:ea typeface="+mn-ea"/>
              </a:rPr>
              <a:t>语言编程规范</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对于嵌入式系统</a:t>
            </a:r>
            <a:r>
              <a:rPr lang="en-US" altLang="zh-CN" sz="2537" dirty="0">
                <a:solidFill>
                  <a:schemeClr val="tx1"/>
                </a:solidFill>
                <a:latin typeface="+mn-ea"/>
                <a:ea typeface="+mn-ea"/>
              </a:rPr>
              <a:t>,</a:t>
            </a:r>
            <a:r>
              <a:rPr lang="zh-CN" altLang="zh-CN" sz="2537" dirty="0">
                <a:solidFill>
                  <a:schemeClr val="tx1"/>
                </a:solidFill>
                <a:latin typeface="+mn-ea"/>
                <a:ea typeface="+mn-ea"/>
              </a:rPr>
              <a:t>Ｃ语言在开发速度</a:t>
            </a:r>
            <a:r>
              <a:rPr lang="en-US" altLang="zh-CN" sz="2537" dirty="0">
                <a:solidFill>
                  <a:schemeClr val="tx1"/>
                </a:solidFill>
                <a:latin typeface="+mn-ea"/>
                <a:ea typeface="+mn-ea"/>
              </a:rPr>
              <a:t>,</a:t>
            </a:r>
            <a:r>
              <a:rPr lang="zh-CN" altLang="zh-CN" sz="2537" dirty="0">
                <a:solidFill>
                  <a:schemeClr val="tx1"/>
                </a:solidFill>
                <a:latin typeface="+mn-ea"/>
                <a:ea typeface="+mn-ea"/>
              </a:rPr>
              <a:t>软件可靠性及软件质量等方面都有着明显的优势</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嵌入式系统受其硬件</a:t>
            </a:r>
            <a:r>
              <a:rPr lang="zh-CN" altLang="en-US" sz="2537" dirty="0">
                <a:solidFill>
                  <a:schemeClr val="tx1"/>
                </a:solidFill>
                <a:latin typeface="+mn-ea"/>
                <a:ea typeface="+mn-ea"/>
              </a:rPr>
              <a:t>成本、功耗、体积</a:t>
            </a:r>
            <a:r>
              <a:rPr lang="zh-CN" altLang="zh-CN" sz="2537" dirty="0">
                <a:solidFill>
                  <a:schemeClr val="tx1"/>
                </a:solidFill>
                <a:latin typeface="+mn-ea"/>
                <a:ea typeface="+mn-ea"/>
              </a:rPr>
              <a:t>以及运行环境的限制</a:t>
            </a:r>
            <a:r>
              <a:rPr lang="en-US" altLang="zh-CN" sz="2537" dirty="0">
                <a:solidFill>
                  <a:schemeClr val="tx1"/>
                </a:solidFill>
                <a:latin typeface="+mn-ea"/>
                <a:ea typeface="+mn-ea"/>
              </a:rPr>
              <a:t>,</a:t>
            </a:r>
            <a:r>
              <a:rPr lang="zh-CN" altLang="en-US" sz="2537" dirty="0">
                <a:solidFill>
                  <a:srgbClr val="FF0000"/>
                </a:solidFill>
                <a:latin typeface="+mn-ea"/>
                <a:ea typeface="+mn-ea"/>
              </a:rPr>
              <a:t>需</a:t>
            </a:r>
            <a:r>
              <a:rPr lang="zh-CN" altLang="zh-CN" sz="2537" dirty="0">
                <a:solidFill>
                  <a:srgbClr val="FF0000"/>
                </a:solidFill>
                <a:latin typeface="+mn-ea"/>
                <a:ea typeface="+mn-ea"/>
              </a:rPr>
              <a:t>非常注重代码的时间和空间效率</a:t>
            </a:r>
            <a:r>
              <a:rPr lang="zh-CN" altLang="en-US" sz="2537" dirty="0">
                <a:solidFill>
                  <a:srgbClr val="FF0000"/>
                </a:solidFill>
                <a:latin typeface="+mn-ea"/>
                <a:ea typeface="+mn-ea"/>
              </a:rPr>
              <a:t>。</a:t>
            </a:r>
            <a:r>
              <a:rPr lang="zh-CN" altLang="zh-CN" sz="2537" dirty="0">
                <a:solidFill>
                  <a:schemeClr val="tx1"/>
                </a:solidFill>
                <a:latin typeface="+mn-ea"/>
                <a:ea typeface="+mn-ea"/>
              </a:rPr>
              <a:t>目前</a:t>
            </a:r>
            <a:r>
              <a:rPr lang="en-US" altLang="zh-CN" sz="2537" dirty="0">
                <a:solidFill>
                  <a:schemeClr val="tx1"/>
                </a:solidFill>
                <a:latin typeface="+mn-ea"/>
                <a:ea typeface="+mn-ea"/>
              </a:rPr>
              <a:t>,</a:t>
            </a:r>
            <a:r>
              <a:rPr lang="zh-CN" altLang="zh-CN" sz="2537" dirty="0">
                <a:solidFill>
                  <a:schemeClr val="tx1"/>
                </a:solidFill>
                <a:latin typeface="+mn-ea"/>
                <a:ea typeface="+mn-ea"/>
              </a:rPr>
              <a:t>在嵌入式系统开发中</a:t>
            </a:r>
            <a:r>
              <a:rPr lang="en-US" altLang="zh-CN" sz="2537" dirty="0">
                <a:solidFill>
                  <a:schemeClr val="tx1"/>
                </a:solidFill>
                <a:latin typeface="+mn-ea"/>
                <a:ea typeface="+mn-ea"/>
              </a:rPr>
              <a:t>C</a:t>
            </a:r>
            <a:r>
              <a:rPr lang="zh-CN" altLang="zh-CN" sz="2537" dirty="0">
                <a:solidFill>
                  <a:schemeClr val="tx1"/>
                </a:solidFill>
                <a:latin typeface="+mn-ea"/>
                <a:ea typeface="+mn-ea"/>
              </a:rPr>
              <a:t>语言应用得最广泛</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en-US" altLang="zh-CN" sz="2537" dirty="0">
                <a:solidFill>
                  <a:schemeClr val="tx1"/>
                </a:solidFill>
                <a:latin typeface="+mn-ea"/>
                <a:ea typeface="+mn-ea"/>
              </a:rPr>
              <a:t>C</a:t>
            </a:r>
            <a:r>
              <a:rPr lang="zh-CN" altLang="zh-CN" sz="2537" dirty="0">
                <a:solidFill>
                  <a:schemeClr val="tx1"/>
                </a:solidFill>
                <a:latin typeface="+mn-ea"/>
                <a:ea typeface="+mn-ea"/>
              </a:rPr>
              <a:t>语言具有很强的功能性和可移植性</a:t>
            </a:r>
            <a:r>
              <a:rPr lang="zh-CN" altLang="en-US" sz="2537" dirty="0">
                <a:solidFill>
                  <a:schemeClr val="tx1"/>
                </a:solidFill>
                <a:latin typeface="+mn-ea"/>
                <a:ea typeface="+mn-ea"/>
              </a:rPr>
              <a:t>。</a:t>
            </a:r>
            <a:r>
              <a:rPr lang="zh-CN" altLang="zh-CN" sz="2537" dirty="0">
                <a:solidFill>
                  <a:schemeClr val="tx1"/>
                </a:solidFill>
                <a:latin typeface="+mn-ea"/>
                <a:ea typeface="+mn-ea"/>
              </a:rPr>
              <a:t>但在嵌入式系统开发中</a:t>
            </a:r>
            <a:r>
              <a:rPr lang="en-US" altLang="zh-CN" sz="2537" dirty="0">
                <a:solidFill>
                  <a:schemeClr val="tx1"/>
                </a:solidFill>
                <a:latin typeface="+mn-ea"/>
                <a:ea typeface="+mn-ea"/>
              </a:rPr>
              <a:t>,</a:t>
            </a:r>
            <a:r>
              <a:rPr lang="zh-CN" altLang="zh-CN" sz="2537" dirty="0">
                <a:solidFill>
                  <a:schemeClr val="tx1"/>
                </a:solidFill>
                <a:latin typeface="+mn-ea"/>
                <a:ea typeface="+mn-ea"/>
              </a:rPr>
              <a:t>出于对</a:t>
            </a:r>
            <a:r>
              <a:rPr lang="zh-CN" altLang="en-US" sz="2537" dirty="0">
                <a:solidFill>
                  <a:schemeClr val="tx1"/>
                </a:solidFill>
                <a:latin typeface="+mn-ea"/>
                <a:ea typeface="+mn-ea"/>
              </a:rPr>
              <a:t>高性价比</a:t>
            </a:r>
            <a:r>
              <a:rPr lang="zh-CN" altLang="zh-CN" sz="2537" dirty="0">
                <a:solidFill>
                  <a:schemeClr val="tx1"/>
                </a:solidFill>
                <a:latin typeface="+mn-ea"/>
                <a:ea typeface="+mn-ea"/>
              </a:rPr>
              <a:t>产品的需求</a:t>
            </a:r>
            <a:r>
              <a:rPr lang="en-US" altLang="zh-CN" sz="2537" dirty="0">
                <a:solidFill>
                  <a:schemeClr val="tx1"/>
                </a:solidFill>
                <a:latin typeface="+mn-ea"/>
                <a:ea typeface="+mn-ea"/>
              </a:rPr>
              <a:t>,</a:t>
            </a:r>
            <a:r>
              <a:rPr lang="zh-CN" altLang="zh-CN" sz="2537" dirty="0">
                <a:solidFill>
                  <a:schemeClr val="tx1"/>
                </a:solidFill>
                <a:latin typeface="+mn-ea"/>
                <a:ea typeface="+mn-ea"/>
              </a:rPr>
              <a:t>系统的计算能力和存储容量都非常有限</a:t>
            </a:r>
            <a:r>
              <a:rPr lang="en-US" altLang="zh-CN" sz="2537" dirty="0">
                <a:solidFill>
                  <a:schemeClr val="tx1"/>
                </a:solidFill>
                <a:latin typeface="+mn-ea"/>
                <a:ea typeface="+mn-ea"/>
              </a:rPr>
              <a:t>,</a:t>
            </a:r>
            <a:r>
              <a:rPr lang="zh-CN" altLang="zh-CN" sz="2537" dirty="0">
                <a:solidFill>
                  <a:schemeClr val="tx1"/>
                </a:solidFill>
                <a:latin typeface="+mn-ea"/>
                <a:ea typeface="+mn-ea"/>
              </a:rPr>
              <a:t>因此</a:t>
            </a:r>
            <a:r>
              <a:rPr lang="zh-CN" altLang="zh-CN" sz="2537" dirty="0">
                <a:solidFill>
                  <a:srgbClr val="FF0000"/>
                </a:solidFill>
                <a:latin typeface="+mn-ea"/>
                <a:ea typeface="+mn-ea"/>
              </a:rPr>
              <a:t>如何利用好这些资源就显得十分重要</a:t>
            </a:r>
            <a:r>
              <a:rPr lang="zh-CN" altLang="en-US" sz="2537" dirty="0">
                <a:latin typeface="+mn-ea"/>
                <a:ea typeface="+mn-ea"/>
              </a:rPr>
              <a:t>。</a:t>
            </a:r>
            <a:endParaRPr lang="en-US" altLang="zh-CN" sz="2537" dirty="0">
              <a:latin typeface="+mn-ea"/>
              <a:ea typeface="+mn-ea"/>
            </a:endParaRPr>
          </a:p>
          <a:p>
            <a:r>
              <a:rPr lang="zh-CN" altLang="zh-CN" sz="2537" dirty="0">
                <a:solidFill>
                  <a:schemeClr val="tx1"/>
                </a:solidFill>
                <a:latin typeface="+mn-ea"/>
                <a:ea typeface="+mn-ea"/>
              </a:rPr>
              <a:t>开发人员应注意</a:t>
            </a:r>
            <a:r>
              <a:rPr lang="zh-CN" altLang="zh-CN" sz="2537" dirty="0">
                <a:solidFill>
                  <a:srgbClr val="FF0000"/>
                </a:solidFill>
                <a:latin typeface="+mn-ea"/>
                <a:ea typeface="+mn-ea"/>
              </a:rPr>
              <a:t>嵌入式</a:t>
            </a:r>
            <a:r>
              <a:rPr lang="en-US" altLang="zh-CN" sz="2537" dirty="0">
                <a:solidFill>
                  <a:srgbClr val="FF0000"/>
                </a:solidFill>
                <a:latin typeface="+mn-ea"/>
                <a:ea typeface="+mn-ea"/>
              </a:rPr>
              <a:t>C</a:t>
            </a:r>
            <a:r>
              <a:rPr lang="zh-CN" altLang="zh-CN" sz="2537" dirty="0">
                <a:solidFill>
                  <a:srgbClr val="FF0000"/>
                </a:solidFill>
                <a:latin typeface="+mn-ea"/>
                <a:ea typeface="+mn-ea"/>
              </a:rPr>
              <a:t>语言和标准</a:t>
            </a:r>
            <a:r>
              <a:rPr lang="en-US" altLang="zh-CN" sz="2537" dirty="0">
                <a:solidFill>
                  <a:srgbClr val="FF0000"/>
                </a:solidFill>
                <a:latin typeface="+mn-ea"/>
                <a:ea typeface="+mn-ea"/>
              </a:rPr>
              <a:t>C</a:t>
            </a:r>
            <a:r>
              <a:rPr lang="zh-CN" altLang="zh-CN" sz="2537" dirty="0">
                <a:solidFill>
                  <a:srgbClr val="FF0000"/>
                </a:solidFill>
                <a:latin typeface="+mn-ea"/>
                <a:ea typeface="+mn-ea"/>
              </a:rPr>
              <a:t>语言的区别</a:t>
            </a:r>
            <a:r>
              <a:rPr lang="en-US" altLang="zh-CN" sz="2537" dirty="0">
                <a:solidFill>
                  <a:schemeClr val="tx1"/>
                </a:solidFill>
                <a:latin typeface="+mn-ea"/>
                <a:ea typeface="+mn-ea"/>
              </a:rPr>
              <a:t>,</a:t>
            </a:r>
            <a:r>
              <a:rPr lang="zh-CN" altLang="zh-CN" sz="2537" dirty="0">
                <a:solidFill>
                  <a:schemeClr val="tx1"/>
                </a:solidFill>
                <a:latin typeface="+mn-ea"/>
                <a:ea typeface="+mn-ea"/>
              </a:rPr>
              <a:t>减少生成代码长度</a:t>
            </a:r>
            <a:r>
              <a:rPr lang="en-US" altLang="zh-CN" sz="2537" dirty="0">
                <a:solidFill>
                  <a:schemeClr val="tx1"/>
                </a:solidFill>
                <a:latin typeface="+mn-ea"/>
                <a:ea typeface="+mn-ea"/>
              </a:rPr>
              <a:t>,</a:t>
            </a:r>
            <a:r>
              <a:rPr lang="zh-CN" altLang="zh-CN" sz="2537" dirty="0">
                <a:solidFill>
                  <a:schemeClr val="tx1"/>
                </a:solidFill>
                <a:latin typeface="+mn-ea"/>
                <a:ea typeface="+mn-ea"/>
              </a:rPr>
              <a:t>提高程序执行效率</a:t>
            </a:r>
            <a:r>
              <a:rPr lang="en-US" altLang="zh-CN" sz="2537" dirty="0">
                <a:solidFill>
                  <a:schemeClr val="tx1"/>
                </a:solidFill>
                <a:latin typeface="+mn-ea"/>
                <a:ea typeface="+mn-ea"/>
              </a:rPr>
              <a:t>,</a:t>
            </a:r>
            <a:r>
              <a:rPr lang="zh-CN" altLang="zh-CN" sz="2537" dirty="0">
                <a:solidFill>
                  <a:schemeClr val="tx1"/>
                </a:solidFill>
                <a:latin typeface="+mn-ea"/>
                <a:ea typeface="+mn-ea"/>
              </a:rPr>
              <a:t>在程序设计中对代码进行优化</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b="1" dirty="0">
                <a:solidFill>
                  <a:srgbClr val="FF0000"/>
                </a:solidFill>
                <a:latin typeface="+mn-ea"/>
                <a:ea typeface="+mn-ea"/>
              </a:rPr>
              <a:t>优化永远是追求一种平衡，而不是走极端</a:t>
            </a:r>
            <a:r>
              <a:rPr lang="zh-CN" altLang="en-US" sz="2537" b="1" dirty="0">
                <a:solidFill>
                  <a:srgbClr val="FF0000"/>
                </a:solidFill>
                <a:latin typeface="+mn-ea"/>
                <a:ea typeface="+mn-ea"/>
              </a:rPr>
              <a:t>。</a:t>
            </a:r>
            <a:endParaRPr lang="en-US" altLang="zh-CN" sz="2537" b="1" dirty="0">
              <a:solidFill>
                <a:srgbClr val="FF0000"/>
              </a:solidFill>
              <a:latin typeface="+mn-ea"/>
              <a:ea typeface="+mn-ea"/>
            </a:endParaRPr>
          </a:p>
          <a:p>
            <a:endParaRPr lang="zh-CN" altLang="en-US" sz="2174" dirty="0">
              <a:solidFill>
                <a:srgbClr val="FF0000"/>
              </a:solidFill>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336</a:t>
            </a:fld>
            <a:endParaRPr lang="zh-CN" altLang="en-US" dirty="0">
              <a:solidFill>
                <a:prstClr val="white"/>
              </a:solidFill>
              <a:cs typeface="Garamond"/>
            </a:endParaRPr>
          </a:p>
        </p:txBody>
      </p:sp>
    </p:spTree>
    <p:extLst>
      <p:ext uri="{BB962C8B-B14F-4D97-AF65-F5344CB8AC3E}">
        <p14:creationId xmlns:p14="http://schemas.microsoft.com/office/powerpoint/2010/main" val="373779422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j-ea"/>
                <a:ea typeface="+mj-ea"/>
              </a:rPr>
              <a:t>充分利用硬件</a:t>
            </a: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最大可能地利用各种硬件设备自身的特点来减小其运转开销</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减</a:t>
            </a:r>
            <a:r>
              <a:rPr lang="zh-CN" altLang="en-US" sz="2537" dirty="0">
                <a:solidFill>
                  <a:schemeClr val="tx1"/>
                </a:solidFill>
                <a:latin typeface="+mn-ea"/>
                <a:ea typeface="+mn-ea"/>
              </a:rPr>
              <a:t>少</a:t>
            </a:r>
            <a:r>
              <a:rPr lang="zh-CN" altLang="zh-CN" sz="2537" dirty="0">
                <a:solidFill>
                  <a:schemeClr val="tx1"/>
                </a:solidFill>
                <a:latin typeface="+mn-ea"/>
                <a:ea typeface="+mn-ea"/>
              </a:rPr>
              <a:t>中断次数</a:t>
            </a:r>
            <a:r>
              <a:rPr lang="zh-CN" altLang="en-US" sz="2537" dirty="0">
                <a:solidFill>
                  <a:schemeClr val="tx1"/>
                </a:solidFill>
                <a:latin typeface="+mn-ea"/>
                <a:ea typeface="+mn-ea"/>
              </a:rPr>
              <a:t>（例如通信</a:t>
            </a:r>
            <a:r>
              <a:rPr lang="en-US" altLang="zh-CN" sz="2537" dirty="0" err="1">
                <a:solidFill>
                  <a:schemeClr val="tx1"/>
                </a:solidFill>
                <a:latin typeface="+mn-ea"/>
                <a:ea typeface="+mn-ea"/>
              </a:rPr>
              <a:t>Buf</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利用</a:t>
            </a:r>
            <a:r>
              <a:rPr lang="en-US" altLang="zh-CN" sz="2537" dirty="0">
                <a:solidFill>
                  <a:schemeClr val="tx1"/>
                </a:solidFill>
                <a:latin typeface="+mn-ea"/>
                <a:ea typeface="+mn-ea"/>
              </a:rPr>
              <a:t>DMA</a:t>
            </a:r>
            <a:r>
              <a:rPr lang="zh-CN" altLang="zh-CN" sz="2537" dirty="0">
                <a:solidFill>
                  <a:schemeClr val="tx1"/>
                </a:solidFill>
                <a:latin typeface="+mn-ea"/>
                <a:ea typeface="+mn-ea"/>
              </a:rPr>
              <a:t>传输方式</a:t>
            </a:r>
            <a:r>
              <a:rPr lang="zh-CN" altLang="en-US" sz="2537" dirty="0">
                <a:solidFill>
                  <a:schemeClr val="tx1"/>
                </a:solidFill>
                <a:latin typeface="+mn-ea"/>
                <a:ea typeface="+mn-ea"/>
              </a:rPr>
              <a:t>。</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337</a:t>
            </a:fld>
            <a:endParaRPr lang="zh-CN" altLang="en-US" dirty="0">
              <a:solidFill>
                <a:prstClr val="white"/>
              </a:solidFill>
              <a:cs typeface="Garamond"/>
            </a:endParaRPr>
          </a:p>
        </p:txBody>
      </p:sp>
    </p:spTree>
    <p:extLst>
      <p:ext uri="{BB962C8B-B14F-4D97-AF65-F5344CB8AC3E}">
        <p14:creationId xmlns:p14="http://schemas.microsoft.com/office/powerpoint/2010/main" val="107061734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n-ea"/>
                <a:ea typeface="+mn-ea"/>
              </a:rPr>
              <a:t>变量类型</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zh-CN" sz="2174" dirty="0">
                <a:solidFill>
                  <a:schemeClr val="tx1"/>
                </a:solidFill>
                <a:latin typeface="+mn-ea"/>
                <a:ea typeface="+mn-ea"/>
              </a:rPr>
              <a:t>不同的数据类型所生成的机器代码长度相差很多</a:t>
            </a:r>
            <a:r>
              <a:rPr lang="en-US" altLang="zh-CN" sz="2174" dirty="0">
                <a:solidFill>
                  <a:schemeClr val="tx1"/>
                </a:solidFill>
                <a:latin typeface="+mn-ea"/>
                <a:ea typeface="+mn-ea"/>
              </a:rPr>
              <a:t>,</a:t>
            </a:r>
            <a:r>
              <a:rPr lang="zh-CN" altLang="zh-CN" sz="2174" dirty="0">
                <a:solidFill>
                  <a:srgbClr val="FF0000"/>
                </a:solidFill>
                <a:latin typeface="+mn-ea"/>
                <a:ea typeface="+mn-ea"/>
              </a:rPr>
              <a:t>变量类型选取的范围越小运行速度越快</a:t>
            </a:r>
            <a:r>
              <a:rPr lang="en-US" altLang="zh-CN" sz="2174" dirty="0">
                <a:solidFill>
                  <a:srgbClr val="FF0000"/>
                </a:solidFill>
                <a:latin typeface="+mn-ea"/>
                <a:ea typeface="+mn-ea"/>
              </a:rPr>
              <a:t>,</a:t>
            </a:r>
            <a:r>
              <a:rPr lang="zh-CN" altLang="zh-CN" sz="2174" dirty="0">
                <a:solidFill>
                  <a:srgbClr val="FF0000"/>
                </a:solidFill>
                <a:latin typeface="+mn-ea"/>
                <a:ea typeface="+mn-ea"/>
              </a:rPr>
              <a:t>占用的内存越少</a:t>
            </a:r>
            <a:r>
              <a:rPr lang="zh-CN" altLang="en-US" sz="2174" dirty="0">
                <a:latin typeface="+mn-ea"/>
                <a:ea typeface="+mn-ea"/>
              </a:rPr>
              <a:t>。</a:t>
            </a:r>
            <a:endParaRPr lang="en-US" altLang="zh-CN" sz="2174" dirty="0">
              <a:latin typeface="+mn-ea"/>
              <a:ea typeface="+mn-ea"/>
            </a:endParaRPr>
          </a:p>
          <a:p>
            <a:r>
              <a:rPr lang="zh-CN" altLang="zh-CN" sz="2174" dirty="0">
                <a:solidFill>
                  <a:schemeClr val="tx1"/>
                </a:solidFill>
                <a:latin typeface="+mn-ea"/>
                <a:ea typeface="+mn-ea"/>
              </a:rPr>
              <a:t>我们应按照实际需要合理的选用数据类型</a:t>
            </a:r>
            <a:r>
              <a:rPr lang="zh-CN" altLang="en-US" sz="2174" dirty="0">
                <a:solidFill>
                  <a:schemeClr val="tx1"/>
                </a:solidFill>
                <a:latin typeface="+mn-ea"/>
                <a:ea typeface="+mn-ea"/>
              </a:rPr>
              <a:t>：</a:t>
            </a:r>
            <a:endParaRPr lang="en-US" altLang="zh-CN" sz="2174" dirty="0">
              <a:solidFill>
                <a:schemeClr val="tx1"/>
              </a:solidFill>
              <a:latin typeface="+mn-ea"/>
              <a:ea typeface="+mn-ea"/>
            </a:endParaRPr>
          </a:p>
          <a:p>
            <a:pPr>
              <a:buNone/>
            </a:pPr>
            <a:r>
              <a:rPr lang="en-US" altLang="zh-CN" sz="2174" dirty="0">
                <a:solidFill>
                  <a:schemeClr val="tx1"/>
                </a:solidFill>
                <a:latin typeface="+mn-ea"/>
                <a:ea typeface="+mn-ea"/>
              </a:rPr>
              <a:t>		</a:t>
            </a:r>
            <a:r>
              <a:rPr lang="zh-CN" altLang="zh-CN" sz="2174" dirty="0">
                <a:solidFill>
                  <a:schemeClr val="tx1"/>
                </a:solidFill>
                <a:latin typeface="+mn-ea"/>
                <a:ea typeface="+mn-ea"/>
              </a:rPr>
              <a:t>能够使用字符型</a:t>
            </a:r>
            <a:r>
              <a:rPr lang="en-US" altLang="zh-CN" sz="2174" dirty="0">
                <a:solidFill>
                  <a:schemeClr val="tx1"/>
                </a:solidFill>
                <a:latin typeface="+mn-ea"/>
                <a:ea typeface="+mn-ea"/>
              </a:rPr>
              <a:t>(char)</a:t>
            </a:r>
            <a:r>
              <a:rPr lang="zh-CN" altLang="zh-CN" sz="2174" dirty="0">
                <a:solidFill>
                  <a:schemeClr val="tx1"/>
                </a:solidFill>
                <a:latin typeface="+mn-ea"/>
                <a:ea typeface="+mn-ea"/>
              </a:rPr>
              <a:t>定义的变量</a:t>
            </a:r>
            <a:r>
              <a:rPr lang="en-US" altLang="zh-CN" sz="2174" dirty="0">
                <a:solidFill>
                  <a:schemeClr val="tx1"/>
                </a:solidFill>
                <a:latin typeface="+mn-ea"/>
                <a:ea typeface="+mn-ea"/>
              </a:rPr>
              <a:t>,</a:t>
            </a:r>
            <a:r>
              <a:rPr lang="zh-CN" altLang="zh-CN" sz="2174" dirty="0">
                <a:solidFill>
                  <a:schemeClr val="tx1"/>
                </a:solidFill>
                <a:latin typeface="+mn-ea"/>
                <a:ea typeface="+mn-ea"/>
              </a:rPr>
              <a:t>就不要使用整型</a:t>
            </a:r>
            <a:r>
              <a:rPr lang="en-US" altLang="zh-CN" sz="2174" dirty="0">
                <a:solidFill>
                  <a:schemeClr val="tx1"/>
                </a:solidFill>
                <a:latin typeface="+mn-ea"/>
                <a:ea typeface="+mn-ea"/>
              </a:rPr>
              <a:t>(</a:t>
            </a:r>
            <a:r>
              <a:rPr lang="en-US" altLang="zh-CN" sz="2174" dirty="0" err="1">
                <a:solidFill>
                  <a:schemeClr val="tx1"/>
                </a:solidFill>
                <a:latin typeface="+mn-ea"/>
                <a:ea typeface="+mn-ea"/>
              </a:rPr>
              <a:t>int</a:t>
            </a:r>
            <a:r>
              <a:rPr lang="en-US" altLang="zh-CN" sz="2174" dirty="0">
                <a:solidFill>
                  <a:schemeClr val="tx1"/>
                </a:solidFill>
                <a:latin typeface="+mn-ea"/>
                <a:ea typeface="+mn-ea"/>
              </a:rPr>
              <a:t>)</a:t>
            </a:r>
            <a:r>
              <a:rPr lang="zh-CN" altLang="zh-CN" sz="2174" dirty="0">
                <a:solidFill>
                  <a:schemeClr val="tx1"/>
                </a:solidFill>
                <a:latin typeface="+mn-ea"/>
                <a:ea typeface="+mn-ea"/>
              </a:rPr>
              <a:t>变量来定义</a:t>
            </a:r>
            <a:r>
              <a:rPr lang="zh-CN" altLang="en-US" sz="2174" dirty="0">
                <a:solidFill>
                  <a:schemeClr val="tx1"/>
                </a:solidFill>
                <a:latin typeface="+mn-ea"/>
                <a:ea typeface="+mn-ea"/>
              </a:rPr>
              <a:t>；</a:t>
            </a:r>
            <a:endParaRPr lang="en-US" altLang="zh-CN" sz="2174" dirty="0">
              <a:solidFill>
                <a:schemeClr val="tx1"/>
              </a:solidFill>
              <a:latin typeface="+mn-ea"/>
              <a:ea typeface="+mn-ea"/>
            </a:endParaRPr>
          </a:p>
          <a:p>
            <a:pPr>
              <a:buNone/>
            </a:pPr>
            <a:r>
              <a:rPr lang="en-US" altLang="zh-CN" sz="2174" dirty="0">
                <a:solidFill>
                  <a:schemeClr val="tx1"/>
                </a:solidFill>
                <a:latin typeface="+mn-ea"/>
                <a:ea typeface="+mn-ea"/>
              </a:rPr>
              <a:t>		</a:t>
            </a:r>
            <a:r>
              <a:rPr lang="zh-CN" altLang="zh-CN" sz="2174" dirty="0">
                <a:solidFill>
                  <a:schemeClr val="tx1"/>
                </a:solidFill>
                <a:latin typeface="+mn-ea"/>
                <a:ea typeface="+mn-ea"/>
              </a:rPr>
              <a:t>能够使用整型变量定义的变量就不要用长整型</a:t>
            </a:r>
            <a:r>
              <a:rPr lang="en-US" altLang="zh-CN" sz="2174" dirty="0">
                <a:solidFill>
                  <a:schemeClr val="tx1"/>
                </a:solidFill>
                <a:latin typeface="+mn-ea"/>
                <a:ea typeface="+mn-ea"/>
              </a:rPr>
              <a:t>(long </a:t>
            </a:r>
            <a:r>
              <a:rPr lang="en-US" altLang="zh-CN" sz="2174" dirty="0" err="1">
                <a:solidFill>
                  <a:schemeClr val="tx1"/>
                </a:solidFill>
                <a:latin typeface="+mn-ea"/>
                <a:ea typeface="+mn-ea"/>
              </a:rPr>
              <a:t>int</a:t>
            </a:r>
            <a:r>
              <a:rPr lang="en-US" altLang="zh-CN" sz="2174" dirty="0">
                <a:solidFill>
                  <a:schemeClr val="tx1"/>
                </a:solidFill>
                <a:latin typeface="+mn-ea"/>
                <a:ea typeface="+mn-ea"/>
              </a:rPr>
              <a:t>)</a:t>
            </a:r>
            <a:r>
              <a:rPr lang="zh-CN" altLang="en-US" sz="2174" dirty="0">
                <a:solidFill>
                  <a:schemeClr val="tx1"/>
                </a:solidFill>
                <a:latin typeface="+mn-ea"/>
                <a:ea typeface="+mn-ea"/>
              </a:rPr>
              <a:t>；</a:t>
            </a:r>
            <a:endParaRPr lang="en-US" altLang="zh-CN" sz="2174" dirty="0">
              <a:solidFill>
                <a:schemeClr val="tx1"/>
              </a:solidFill>
              <a:latin typeface="+mn-ea"/>
              <a:ea typeface="+mn-ea"/>
            </a:endParaRPr>
          </a:p>
          <a:p>
            <a:pPr>
              <a:buNone/>
            </a:pPr>
            <a:r>
              <a:rPr lang="en-US" altLang="zh-CN" sz="2174" dirty="0">
                <a:solidFill>
                  <a:schemeClr val="tx1"/>
                </a:solidFill>
                <a:latin typeface="+mn-ea"/>
                <a:ea typeface="+mn-ea"/>
              </a:rPr>
              <a:t>		</a:t>
            </a:r>
            <a:r>
              <a:rPr lang="zh-CN" altLang="zh-CN" sz="2174" dirty="0">
                <a:solidFill>
                  <a:schemeClr val="tx1"/>
                </a:solidFill>
                <a:latin typeface="+mn-ea"/>
                <a:ea typeface="+mn-ea"/>
              </a:rPr>
              <a:t>能不使用浮点型</a:t>
            </a:r>
            <a:r>
              <a:rPr lang="en-US" altLang="zh-CN" sz="2174" dirty="0">
                <a:solidFill>
                  <a:schemeClr val="tx1"/>
                </a:solidFill>
                <a:latin typeface="+mn-ea"/>
                <a:ea typeface="+mn-ea"/>
              </a:rPr>
              <a:t>(float)</a:t>
            </a:r>
            <a:r>
              <a:rPr lang="zh-CN" altLang="zh-CN" sz="2174" dirty="0">
                <a:solidFill>
                  <a:schemeClr val="tx1"/>
                </a:solidFill>
                <a:latin typeface="+mn-ea"/>
                <a:ea typeface="+mn-ea"/>
              </a:rPr>
              <a:t>变量就不要使用浮点型变量</a:t>
            </a:r>
            <a:r>
              <a:rPr lang="zh-CN" altLang="en-US" sz="2174" dirty="0">
                <a:solidFill>
                  <a:schemeClr val="tx1"/>
                </a:solidFill>
                <a:latin typeface="+mn-ea"/>
                <a:ea typeface="+mn-ea"/>
              </a:rPr>
              <a:t>；</a:t>
            </a:r>
            <a:endParaRPr lang="en-US" altLang="zh-CN" sz="2174" dirty="0">
              <a:solidFill>
                <a:schemeClr val="tx1"/>
              </a:solidFill>
              <a:latin typeface="+mn-ea"/>
              <a:ea typeface="+mn-ea"/>
            </a:endParaRPr>
          </a:p>
          <a:p>
            <a:r>
              <a:rPr lang="zh-CN" altLang="zh-CN" sz="2174" dirty="0">
                <a:solidFill>
                  <a:schemeClr val="tx1"/>
                </a:solidFill>
                <a:latin typeface="+mn-ea"/>
                <a:ea typeface="+mn-ea"/>
              </a:rPr>
              <a:t>相同类型的数据类型</a:t>
            </a:r>
            <a:r>
              <a:rPr lang="en-US" altLang="zh-CN" sz="2174" dirty="0">
                <a:solidFill>
                  <a:schemeClr val="tx1"/>
                </a:solidFill>
                <a:latin typeface="+mn-ea"/>
                <a:ea typeface="+mn-ea"/>
              </a:rPr>
              <a:t>,</a:t>
            </a:r>
            <a:r>
              <a:rPr lang="zh-CN" altLang="zh-CN" sz="2174" dirty="0">
                <a:solidFill>
                  <a:schemeClr val="tx1"/>
                </a:solidFill>
                <a:latin typeface="+mn-ea"/>
                <a:ea typeface="+mn-ea"/>
              </a:rPr>
              <a:t>有无符号对机器代码长度也有影响</a:t>
            </a:r>
            <a:r>
              <a:rPr lang="zh-CN" altLang="en-US" sz="2174" dirty="0">
                <a:solidFill>
                  <a:schemeClr val="tx1"/>
                </a:solidFill>
                <a:latin typeface="+mn-ea"/>
                <a:ea typeface="+mn-ea"/>
              </a:rPr>
              <a:t>；</a:t>
            </a:r>
            <a:endParaRPr lang="en-US" altLang="zh-CN" sz="2174" dirty="0">
              <a:solidFill>
                <a:schemeClr val="tx1"/>
              </a:solidFill>
              <a:latin typeface="+mn-ea"/>
              <a:ea typeface="+mn-ea"/>
            </a:endParaRPr>
          </a:p>
          <a:p>
            <a:r>
              <a:rPr lang="zh-CN" altLang="zh-CN" sz="2174" dirty="0">
                <a:solidFill>
                  <a:schemeClr val="tx1"/>
                </a:solidFill>
                <a:latin typeface="+mn-ea"/>
                <a:ea typeface="+mn-ea"/>
              </a:rPr>
              <a:t>在定义变量后不要超过变量的作用范围</a:t>
            </a:r>
            <a:r>
              <a:rPr lang="en-US" altLang="zh-CN" sz="2174" dirty="0">
                <a:solidFill>
                  <a:schemeClr val="tx1"/>
                </a:solidFill>
                <a:latin typeface="+mn-ea"/>
                <a:ea typeface="+mn-ea"/>
              </a:rPr>
              <a:t>,</a:t>
            </a:r>
            <a:r>
              <a:rPr lang="zh-CN" altLang="zh-CN" sz="2174" dirty="0">
                <a:solidFill>
                  <a:schemeClr val="tx1"/>
                </a:solidFill>
                <a:latin typeface="+mn-ea"/>
                <a:ea typeface="+mn-ea"/>
              </a:rPr>
              <a:t>如果超过变量的范围赋值</a:t>
            </a:r>
            <a:r>
              <a:rPr lang="en-US" altLang="zh-CN" sz="2174" dirty="0">
                <a:solidFill>
                  <a:schemeClr val="tx1"/>
                </a:solidFill>
                <a:latin typeface="+mn-ea"/>
                <a:ea typeface="+mn-ea"/>
              </a:rPr>
              <a:t>,</a:t>
            </a:r>
            <a:r>
              <a:rPr lang="zh-CN" altLang="zh-CN" sz="2174" dirty="0">
                <a:solidFill>
                  <a:schemeClr val="tx1"/>
                </a:solidFill>
                <a:latin typeface="+mn-ea"/>
                <a:ea typeface="+mn-ea"/>
              </a:rPr>
              <a:t>编译器并不报错</a:t>
            </a:r>
            <a:r>
              <a:rPr lang="en-US" altLang="zh-CN" sz="2174" dirty="0">
                <a:solidFill>
                  <a:schemeClr val="tx1"/>
                </a:solidFill>
                <a:latin typeface="+mn-ea"/>
                <a:ea typeface="+mn-ea"/>
              </a:rPr>
              <a:t>,</a:t>
            </a:r>
            <a:r>
              <a:rPr lang="zh-CN" altLang="zh-CN" sz="2174" dirty="0">
                <a:solidFill>
                  <a:schemeClr val="tx1"/>
                </a:solidFill>
                <a:latin typeface="+mn-ea"/>
                <a:ea typeface="+mn-ea"/>
              </a:rPr>
              <a:t>但程序运行结果却错了</a:t>
            </a:r>
            <a:r>
              <a:rPr lang="en-US" altLang="zh-CN" sz="2174" dirty="0">
                <a:solidFill>
                  <a:schemeClr val="tx1"/>
                </a:solidFill>
                <a:latin typeface="+mn-ea"/>
                <a:ea typeface="+mn-ea"/>
              </a:rPr>
              <a:t>,</a:t>
            </a:r>
            <a:r>
              <a:rPr lang="zh-CN" altLang="zh-CN" sz="2174" dirty="0">
                <a:solidFill>
                  <a:schemeClr val="tx1"/>
                </a:solidFill>
                <a:latin typeface="+mn-ea"/>
                <a:ea typeface="+mn-ea"/>
              </a:rPr>
              <a:t>而且这样的错误很难发现</a:t>
            </a:r>
            <a:r>
              <a:rPr lang="zh-CN" altLang="en-US" sz="2174" dirty="0">
                <a:solidFill>
                  <a:schemeClr val="tx1"/>
                </a:solidFill>
                <a:latin typeface="+mn-ea"/>
                <a:ea typeface="+mn-ea"/>
              </a:rPr>
              <a:t>。</a:t>
            </a:r>
            <a:endParaRPr lang="zh-CN" altLang="zh-CN" sz="2174" dirty="0">
              <a:solidFill>
                <a:schemeClr val="tx1"/>
              </a:solidFill>
              <a:latin typeface="+mn-ea"/>
              <a:ea typeface="+mn-ea"/>
            </a:endParaRPr>
          </a:p>
          <a:p>
            <a:endParaRPr lang="zh-CN" altLang="en-US" dirty="0">
              <a:solidFill>
                <a:schemeClr val="tx1"/>
              </a:solidFill>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338</a:t>
            </a:fld>
            <a:endParaRPr lang="zh-CN" altLang="en-US" dirty="0">
              <a:solidFill>
                <a:prstClr val="white"/>
              </a:solidFill>
              <a:cs typeface="Garamond"/>
            </a:endParaRPr>
          </a:p>
        </p:txBody>
      </p:sp>
    </p:spTree>
    <p:extLst>
      <p:ext uri="{BB962C8B-B14F-4D97-AF65-F5344CB8AC3E}">
        <p14:creationId xmlns:p14="http://schemas.microsoft.com/office/powerpoint/2010/main" val="92951133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算法优化</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sz="2537" dirty="0">
                <a:solidFill>
                  <a:srgbClr val="FF0000"/>
                </a:solidFill>
                <a:latin typeface="+mn-ea"/>
                <a:ea typeface="+mn-ea"/>
              </a:rPr>
              <a:t>算法优化指对程序时空复杂度的优化</a:t>
            </a:r>
            <a:r>
              <a:rPr lang="zh-CN" altLang="en-US" sz="2537" dirty="0">
                <a:solidFill>
                  <a:schemeClr val="tx1"/>
                </a:solidFill>
                <a:latin typeface="+mn-ea"/>
                <a:ea typeface="+mn-ea"/>
              </a:rPr>
              <a:t>：</a:t>
            </a:r>
            <a:r>
              <a:rPr lang="zh-CN" altLang="zh-CN" sz="2537" dirty="0">
                <a:solidFill>
                  <a:schemeClr val="tx1"/>
                </a:solidFill>
                <a:latin typeface="+mn-ea"/>
                <a:ea typeface="+mn-ea"/>
              </a:rPr>
              <a:t>在</a:t>
            </a:r>
            <a:r>
              <a:rPr lang="en-US" altLang="zh-CN" sz="2537" dirty="0">
                <a:solidFill>
                  <a:schemeClr val="tx1"/>
                </a:solidFill>
                <a:latin typeface="+mn-ea"/>
                <a:ea typeface="+mn-ea"/>
              </a:rPr>
              <a:t> PC </a:t>
            </a:r>
            <a:r>
              <a:rPr lang="zh-CN" altLang="zh-CN" sz="2537" dirty="0">
                <a:solidFill>
                  <a:schemeClr val="tx1"/>
                </a:solidFill>
                <a:latin typeface="+mn-ea"/>
                <a:ea typeface="+mn-ea"/>
              </a:rPr>
              <a:t>机上进行程序设计时一般不必过多关注程序代码的长短</a:t>
            </a:r>
            <a:r>
              <a:rPr lang="zh-CN" altLang="en-US" sz="2537" dirty="0">
                <a:solidFill>
                  <a:schemeClr val="tx1"/>
                </a:solidFill>
                <a:latin typeface="+mn-ea"/>
                <a:ea typeface="+mn-ea"/>
              </a:rPr>
              <a:t>，</a:t>
            </a:r>
            <a:r>
              <a:rPr lang="zh-CN" altLang="zh-CN" sz="2537" dirty="0">
                <a:solidFill>
                  <a:schemeClr val="tx1"/>
                </a:solidFill>
                <a:latin typeface="+mn-ea"/>
                <a:ea typeface="+mn-ea"/>
              </a:rPr>
              <a:t>只需考虑功能的实现</a:t>
            </a:r>
            <a:r>
              <a:rPr lang="zh-CN" altLang="en-US" sz="2537" dirty="0">
                <a:solidFill>
                  <a:schemeClr val="tx1"/>
                </a:solidFill>
                <a:latin typeface="+mn-ea"/>
                <a:ea typeface="+mn-ea"/>
              </a:rPr>
              <a:t>，</a:t>
            </a:r>
            <a:r>
              <a:rPr lang="zh-CN" altLang="zh-CN" sz="2537" dirty="0">
                <a:solidFill>
                  <a:schemeClr val="tx1"/>
                </a:solidFill>
                <a:latin typeface="+mn-ea"/>
                <a:ea typeface="+mn-ea"/>
              </a:rPr>
              <a:t>但嵌入式系统就必须考虑系统的硬件资源</a:t>
            </a:r>
            <a:r>
              <a:rPr lang="zh-CN" altLang="en-US" sz="2537" dirty="0">
                <a:solidFill>
                  <a:schemeClr val="tx1"/>
                </a:solidFill>
                <a:latin typeface="+mn-ea"/>
                <a:ea typeface="+mn-ea"/>
              </a:rPr>
              <a:t>，</a:t>
            </a:r>
            <a:r>
              <a:rPr lang="zh-CN" altLang="zh-CN" sz="2537" dirty="0">
                <a:solidFill>
                  <a:schemeClr val="tx1"/>
                </a:solidFill>
                <a:latin typeface="+mn-ea"/>
                <a:ea typeface="+mn-ea"/>
              </a:rPr>
              <a:t>在程序设计时</a:t>
            </a:r>
            <a:r>
              <a:rPr lang="en-US" altLang="zh-CN" sz="2537" dirty="0">
                <a:solidFill>
                  <a:schemeClr val="tx1"/>
                </a:solidFill>
                <a:latin typeface="+mn-ea"/>
                <a:ea typeface="+mn-ea"/>
              </a:rPr>
              <a:t>,</a:t>
            </a:r>
            <a:r>
              <a:rPr lang="zh-CN" altLang="zh-CN" sz="2537" dirty="0">
                <a:solidFill>
                  <a:schemeClr val="tx1"/>
                </a:solidFill>
                <a:latin typeface="+mn-ea"/>
                <a:ea typeface="+mn-ea"/>
              </a:rPr>
              <a:t>应尽量采用生成代码短的算法</a:t>
            </a:r>
            <a:r>
              <a:rPr lang="zh-CN" altLang="en-US" sz="2537" dirty="0">
                <a:solidFill>
                  <a:schemeClr val="tx1"/>
                </a:solidFill>
                <a:latin typeface="+mn-ea"/>
                <a:ea typeface="+mn-ea"/>
              </a:rPr>
              <a:t>，</a:t>
            </a:r>
            <a:r>
              <a:rPr lang="zh-CN" altLang="zh-CN" sz="2537" dirty="0">
                <a:solidFill>
                  <a:schemeClr val="tx1"/>
                </a:solidFill>
                <a:latin typeface="+mn-ea"/>
                <a:ea typeface="+mn-ea"/>
              </a:rPr>
              <a:t>在不影响程序功能实现的情况下优化算法</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减少运算的强度</a:t>
            </a:r>
            <a:endParaRPr lang="en-US" altLang="zh-CN" sz="2537" dirty="0">
              <a:solidFill>
                <a:schemeClr val="tx1"/>
              </a:solidFill>
              <a:latin typeface="+mn-ea"/>
              <a:ea typeface="+mn-ea"/>
            </a:endParaRPr>
          </a:p>
          <a:p>
            <a:pPr>
              <a:buNone/>
            </a:pPr>
            <a:r>
              <a:rPr lang="zh-CN" altLang="zh-CN" sz="2537" dirty="0">
                <a:solidFill>
                  <a:schemeClr val="tx1"/>
                </a:solidFill>
                <a:latin typeface="+mn-ea"/>
                <a:ea typeface="+mn-ea"/>
              </a:rPr>
              <a:t>（</a:t>
            </a:r>
            <a:r>
              <a:rPr lang="en-US" altLang="zh-CN" sz="2537" dirty="0">
                <a:solidFill>
                  <a:schemeClr val="tx1"/>
                </a:solidFill>
                <a:latin typeface="+mn-ea"/>
                <a:ea typeface="+mn-ea"/>
              </a:rPr>
              <a:t>1</a:t>
            </a:r>
            <a:r>
              <a:rPr lang="zh-CN" altLang="zh-CN" sz="2537" dirty="0">
                <a:solidFill>
                  <a:schemeClr val="tx1"/>
                </a:solidFill>
                <a:latin typeface="+mn-ea"/>
                <a:ea typeface="+mn-ea"/>
              </a:rPr>
              <a:t>）查表</a:t>
            </a:r>
            <a:endParaRPr lang="en-US" altLang="zh-CN" sz="2537" dirty="0">
              <a:solidFill>
                <a:schemeClr val="tx1"/>
              </a:solidFill>
              <a:latin typeface="+mn-ea"/>
              <a:ea typeface="+mn-ea"/>
            </a:endParaRPr>
          </a:p>
          <a:p>
            <a:pPr>
              <a:buNone/>
            </a:pPr>
            <a:r>
              <a:rPr lang="zh-CN" altLang="zh-CN" sz="2537" dirty="0">
                <a:solidFill>
                  <a:schemeClr val="tx1"/>
                </a:solidFill>
                <a:latin typeface="+mn-ea"/>
                <a:ea typeface="+mn-ea"/>
              </a:rPr>
              <a:t>（</a:t>
            </a:r>
            <a:r>
              <a:rPr lang="en-US" altLang="zh-CN" sz="2537" dirty="0">
                <a:solidFill>
                  <a:schemeClr val="tx1"/>
                </a:solidFill>
                <a:latin typeface="+mn-ea"/>
                <a:ea typeface="+mn-ea"/>
              </a:rPr>
              <a:t>2</a:t>
            </a:r>
            <a:r>
              <a:rPr lang="zh-CN" altLang="zh-CN" sz="2537" dirty="0">
                <a:solidFill>
                  <a:schemeClr val="tx1"/>
                </a:solidFill>
                <a:latin typeface="+mn-ea"/>
                <a:ea typeface="+mn-ea"/>
              </a:rPr>
              <a:t>）求余运算</a:t>
            </a:r>
            <a:endParaRPr lang="en-US" altLang="zh-CN" sz="2537" dirty="0">
              <a:solidFill>
                <a:schemeClr val="tx1"/>
              </a:solidFill>
              <a:latin typeface="+mn-ea"/>
              <a:ea typeface="+mn-ea"/>
            </a:endParaRPr>
          </a:p>
          <a:p>
            <a:pPr>
              <a:buNone/>
            </a:pPr>
            <a:r>
              <a:rPr lang="zh-CN" altLang="en-US" sz="2537" dirty="0">
                <a:solidFill>
                  <a:schemeClr val="tx1"/>
                </a:solidFill>
                <a:latin typeface="+mn-ea"/>
                <a:ea typeface="+mn-ea"/>
              </a:rPr>
              <a:t>（</a:t>
            </a:r>
            <a:r>
              <a:rPr lang="en-US" altLang="zh-CN" sz="2537" dirty="0">
                <a:solidFill>
                  <a:schemeClr val="tx1"/>
                </a:solidFill>
                <a:latin typeface="+mn-ea"/>
                <a:ea typeface="+mn-ea"/>
              </a:rPr>
              <a:t>3</a:t>
            </a:r>
            <a:r>
              <a:rPr lang="zh-CN" altLang="en-US" sz="2537" dirty="0">
                <a:solidFill>
                  <a:schemeClr val="tx1"/>
                </a:solidFill>
                <a:latin typeface="+mn-ea"/>
                <a:ea typeface="+mn-ea"/>
              </a:rPr>
              <a:t>）</a:t>
            </a:r>
            <a:r>
              <a:rPr lang="zh-CN" altLang="zh-CN" sz="2537" dirty="0">
                <a:solidFill>
                  <a:schemeClr val="tx1"/>
                </a:solidFill>
                <a:latin typeface="+mn-ea"/>
                <a:ea typeface="+mn-ea"/>
              </a:rPr>
              <a:t>平方运算</a:t>
            </a:r>
          </a:p>
          <a:p>
            <a:pPr>
              <a:buNone/>
            </a:pPr>
            <a:r>
              <a:rPr lang="zh-CN" altLang="en-US" sz="2537" dirty="0">
                <a:solidFill>
                  <a:schemeClr val="tx1"/>
                </a:solidFill>
                <a:latin typeface="+mn-ea"/>
                <a:ea typeface="+mn-ea"/>
              </a:rPr>
              <a:t>（</a:t>
            </a:r>
            <a:r>
              <a:rPr lang="en-US" altLang="zh-CN" sz="2537" dirty="0">
                <a:solidFill>
                  <a:schemeClr val="tx1"/>
                </a:solidFill>
                <a:latin typeface="+mn-ea"/>
                <a:ea typeface="+mn-ea"/>
              </a:rPr>
              <a:t>4</a:t>
            </a:r>
            <a:r>
              <a:rPr lang="zh-CN" altLang="en-US" sz="2537" dirty="0">
                <a:solidFill>
                  <a:schemeClr val="tx1"/>
                </a:solidFill>
                <a:latin typeface="+mn-ea"/>
                <a:ea typeface="+mn-ea"/>
              </a:rPr>
              <a:t>）</a:t>
            </a:r>
            <a:r>
              <a:rPr lang="zh-CN" altLang="zh-CN" sz="2537" dirty="0">
                <a:solidFill>
                  <a:schemeClr val="tx1"/>
                </a:solidFill>
                <a:latin typeface="+mn-ea"/>
                <a:ea typeface="+mn-ea"/>
              </a:rPr>
              <a:t>用移位实现乘除法运算</a:t>
            </a:r>
            <a:r>
              <a:rPr lang="zh-CN" altLang="en-US" sz="2537" dirty="0">
                <a:solidFill>
                  <a:schemeClr val="tx1"/>
                </a:solidFill>
                <a:latin typeface="+mn-ea"/>
                <a:ea typeface="+mn-ea"/>
              </a:rPr>
              <a:t>，</a:t>
            </a:r>
            <a:r>
              <a:rPr lang="zh-CN" altLang="zh-CN" sz="2537" dirty="0">
                <a:solidFill>
                  <a:schemeClr val="tx1"/>
                </a:solidFill>
                <a:latin typeface="+mn-ea"/>
                <a:ea typeface="+mn-ea"/>
              </a:rPr>
              <a:t>避免不必要的整数除法</a:t>
            </a:r>
            <a:endParaRPr lang="en-US" altLang="zh-CN" sz="2537" dirty="0">
              <a:solidFill>
                <a:schemeClr val="tx1"/>
              </a:solidFill>
              <a:latin typeface="+mn-ea"/>
              <a:ea typeface="+mn-ea"/>
            </a:endParaRPr>
          </a:p>
          <a:p>
            <a:pPr>
              <a:buNone/>
            </a:pPr>
            <a:r>
              <a:rPr lang="zh-CN" altLang="en-US" sz="2537" dirty="0">
                <a:solidFill>
                  <a:schemeClr val="tx1"/>
                </a:solidFill>
                <a:latin typeface="+mn-ea"/>
                <a:ea typeface="+mn-ea"/>
              </a:rPr>
              <a:t>（</a:t>
            </a:r>
            <a:r>
              <a:rPr lang="en-US" altLang="zh-CN" sz="2537" dirty="0">
                <a:solidFill>
                  <a:schemeClr val="tx1"/>
                </a:solidFill>
                <a:latin typeface="+mn-ea"/>
                <a:ea typeface="+mn-ea"/>
              </a:rPr>
              <a:t>5</a:t>
            </a:r>
            <a:r>
              <a:rPr lang="zh-CN" altLang="en-US" sz="2537" dirty="0">
                <a:solidFill>
                  <a:schemeClr val="tx1"/>
                </a:solidFill>
                <a:latin typeface="+mn-ea"/>
                <a:ea typeface="+mn-ea"/>
              </a:rPr>
              <a:t>）</a:t>
            </a:r>
            <a:r>
              <a:rPr lang="zh-CN" altLang="zh-CN" sz="2537" dirty="0">
                <a:solidFill>
                  <a:schemeClr val="tx1"/>
                </a:solidFill>
                <a:latin typeface="+mn-ea"/>
                <a:ea typeface="+mn-ea"/>
              </a:rPr>
              <a:t>提取公共的子表达式</a:t>
            </a:r>
            <a:br>
              <a:rPr lang="en-US" altLang="zh-CN" sz="2537" dirty="0">
                <a:solidFill>
                  <a:schemeClr val="tx1"/>
                </a:solidFill>
                <a:latin typeface="+mn-ea"/>
                <a:ea typeface="+mn-ea"/>
              </a:rPr>
            </a:br>
            <a:endParaRPr lang="zh-CN" altLang="en-US" sz="2537" dirty="0">
              <a:solidFill>
                <a:schemeClr val="tx1"/>
              </a:solidFill>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339</a:t>
            </a:fld>
            <a:endParaRPr lang="zh-CN" altLang="en-US" dirty="0">
              <a:solidFill>
                <a:prstClr val="white"/>
              </a:solidFill>
              <a:cs typeface="Garamond"/>
            </a:endParaRPr>
          </a:p>
        </p:txBody>
      </p:sp>
    </p:spTree>
    <p:extLst>
      <p:ext uri="{BB962C8B-B14F-4D97-AF65-F5344CB8AC3E}">
        <p14:creationId xmlns:p14="http://schemas.microsoft.com/office/powerpoint/2010/main" val="3730947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2C1BD3AA-C514-4B7F-9C8C-0387E82DA606}"/>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工业控制系统信息安全</a:t>
            </a:r>
            <a:endParaRPr lang="zh-CN" altLang="en-US" sz="4000"/>
          </a:p>
        </p:txBody>
      </p:sp>
      <p:sp>
        <p:nvSpPr>
          <p:cNvPr id="38915" name="内容占位符 2">
            <a:extLst>
              <a:ext uri="{FF2B5EF4-FFF2-40B4-BE49-F238E27FC236}">
                <a16:creationId xmlns:a16="http://schemas.microsoft.com/office/drawing/2014/main" id="{7E5B3BFC-6B3D-488E-8789-46E8E6427015}"/>
              </a:ext>
            </a:extLst>
          </p:cNvPr>
          <p:cNvSpPr>
            <a:spLocks noGrp="1" noChangeArrowheads="1"/>
          </p:cNvSpPr>
          <p:nvPr>
            <p:ph idx="1"/>
          </p:nvPr>
        </p:nvSpPr>
        <p:spPr>
          <a:xfrm>
            <a:off x="1703388" y="2017713"/>
            <a:ext cx="8775700" cy="4114800"/>
          </a:xfrm>
        </p:spPr>
        <p:txBody>
          <a:bodyPr/>
          <a:lstStyle/>
          <a:p>
            <a:pPr eaLnBrk="1" hangingPunct="1">
              <a:buFont typeface="Wingdings" panose="05000000000000000000" pitchFamily="2" charset="2"/>
              <a:buNone/>
            </a:pPr>
            <a:r>
              <a:rPr lang="zh-CN" altLang="en-US" sz="2400" b="0" dirty="0">
                <a:solidFill>
                  <a:srgbClr val="FF0000"/>
                </a:solidFill>
                <a:latin typeface="楷体" panose="02010609060101010101" pitchFamily="49" charset="-122"/>
                <a:ea typeface="楷体" panose="02010609060101010101" pitchFamily="49" charset="-122"/>
              </a:rPr>
              <a:t>工控系统的脆弱性</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由于兼容性的问题，系统补丁和杀毒等安全措施不到位；设计主要考虑可用性</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实时性，对安全性考虑不足，缺乏安全机制；工控系统用户信息安全意识薄弱，缺少完善管理</a:t>
            </a:r>
            <a:r>
              <a:rPr lang="en-US" altLang="zh-CN" sz="2400" b="0" dirty="0">
                <a:latin typeface="楷体" panose="02010609060101010101" pitchFamily="49" charset="-122"/>
                <a:ea typeface="楷体" panose="02010609060101010101" pitchFamily="49" charset="-122"/>
              </a:rPr>
              <a:t>)</a:t>
            </a:r>
            <a:endParaRPr lang="zh-CN" altLang="en-US" sz="2400" b="0" dirty="0">
              <a:latin typeface="楷体" panose="02010609060101010101" pitchFamily="49" charset="-122"/>
              <a:ea typeface="楷体" panose="02010609060101010101" pitchFamily="49" charset="-122"/>
            </a:endParaRPr>
          </a:p>
          <a:p>
            <a:pPr eaLnBrk="1" hangingPunct="1">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rPr>
              <a:t>	</a:t>
            </a:r>
            <a:r>
              <a:rPr lang="zh-CN" altLang="en-US" sz="2400" b="0" dirty="0">
                <a:solidFill>
                  <a:srgbClr val="FF0000"/>
                </a:solidFill>
                <a:latin typeface="楷体" panose="02010609060101010101" pitchFamily="49" charset="-122"/>
                <a:ea typeface="楷体" panose="02010609060101010101" pitchFamily="49" charset="-122"/>
              </a:rPr>
              <a:t>工控系统安全理念</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白名单、层次化、边缘化、透明化</a:t>
            </a:r>
            <a:r>
              <a:rPr lang="en-US" altLang="zh-CN" sz="2400" b="0" dirty="0">
                <a:latin typeface="楷体" panose="02010609060101010101" pitchFamily="49" charset="-122"/>
                <a:ea typeface="楷体" panose="02010609060101010101" pitchFamily="49" charset="-122"/>
              </a:rPr>
              <a:t>)</a:t>
            </a:r>
          </a:p>
          <a:p>
            <a:pPr eaLnBrk="1" hangingPunct="1">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rPr>
              <a:t>	</a:t>
            </a:r>
            <a:r>
              <a:rPr lang="zh-CN" altLang="en-US" sz="2400" b="0" dirty="0">
                <a:solidFill>
                  <a:srgbClr val="FF0000"/>
                </a:solidFill>
                <a:latin typeface="楷体" panose="02010609060101010101" pitchFamily="49" charset="-122"/>
                <a:ea typeface="楷体" panose="02010609060101010101" pitchFamily="49" charset="-122"/>
              </a:rPr>
              <a:t>工控系统安全策略</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纵向分层、横向分域进行安全隔离防护，可用性监控、行为监控、指令监控</a:t>
            </a:r>
            <a:r>
              <a:rPr lang="en-US" altLang="zh-CN" sz="2400" b="0" dirty="0">
                <a:latin typeface="楷体" panose="02010609060101010101" pitchFamily="49" charset="-122"/>
                <a:ea typeface="楷体" panose="02010609060101010101" pitchFamily="49" charset="-122"/>
              </a:rPr>
              <a:t>)</a:t>
            </a: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zh-CN" altLang="en-US" sz="2400" b="0" dirty="0">
                <a:solidFill>
                  <a:srgbClr val="FF0000"/>
                </a:solidFill>
                <a:latin typeface="楷体" panose="02010609060101010101" pitchFamily="49" charset="-122"/>
                <a:ea typeface="楷体" panose="02010609060101010101" pitchFamily="49" charset="-122"/>
              </a:rPr>
              <a:t>国际上有两种不同的工控系统信息安全解决方案: </a:t>
            </a:r>
          </a:p>
          <a:p>
            <a:pPr>
              <a:buFont typeface="Wingdings" panose="05000000000000000000" pitchFamily="2" charset="2"/>
              <a:buNone/>
            </a:pPr>
            <a:r>
              <a:rPr lang="en-US" altLang="zh-CN" sz="2400" b="0" dirty="0">
                <a:latin typeface="楷体" panose="02010609060101010101" pitchFamily="49" charset="-122"/>
                <a:ea typeface="楷体" panose="02010609060101010101" pitchFamily="49" charset="-122"/>
              </a:rPr>
              <a:t>	</a:t>
            </a:r>
            <a:r>
              <a:rPr lang="zh-CN" altLang="en-US" sz="2400" b="0" dirty="0">
                <a:latin typeface="楷体" panose="02010609060101010101" pitchFamily="49" charset="-122"/>
                <a:ea typeface="楷体" panose="02010609060101010101" pitchFamily="49" charset="-122"/>
              </a:rPr>
              <a:t>主动隔离式解决方案、被动检测式解决方案</a:t>
            </a:r>
            <a:endParaRPr lang="en-US" altLang="zh-CN" sz="2400" b="0" dirty="0">
              <a:latin typeface="楷体" panose="02010609060101010101" pitchFamily="49" charset="-122"/>
              <a:ea typeface="楷体" panose="02010609060101010101" pitchFamily="49" charset="-122"/>
            </a:endParaRPr>
          </a:p>
          <a:p>
            <a:pPr>
              <a:buFont typeface="Wingdings" panose="05000000000000000000" pitchFamily="2" charset="2"/>
              <a:buNone/>
            </a:pPr>
            <a:r>
              <a:rPr lang="en-US" altLang="zh-CN" sz="2400" b="0" dirty="0">
                <a:solidFill>
                  <a:srgbClr val="FF0000"/>
                </a:solidFill>
                <a:latin typeface="楷体" panose="02010609060101010101" pitchFamily="49" charset="-122"/>
                <a:ea typeface="楷体" panose="02010609060101010101" pitchFamily="49" charset="-122"/>
                <a:sym typeface="+mn-ea"/>
              </a:rPr>
              <a:t>	</a:t>
            </a:r>
            <a:r>
              <a:rPr lang="zh-CN" altLang="en-US" sz="2400" b="0" dirty="0">
                <a:solidFill>
                  <a:srgbClr val="FF0000"/>
                </a:solidFill>
                <a:latin typeface="楷体" panose="02010609060101010101" pitchFamily="49" charset="-122"/>
                <a:ea typeface="楷体" panose="02010609060101010101" pitchFamily="49" charset="-122"/>
                <a:sym typeface="+mn-ea"/>
              </a:rPr>
              <a:t>安全不是一个结果，而是一个过程。</a:t>
            </a:r>
            <a:endParaRPr lang="zh-CN" altLang="en-US" sz="2400" dirty="0"/>
          </a:p>
        </p:txBody>
      </p:sp>
      <p:sp>
        <p:nvSpPr>
          <p:cNvPr id="38916" name="灯片编号占位符 3">
            <a:extLst>
              <a:ext uri="{FF2B5EF4-FFF2-40B4-BE49-F238E27FC236}">
                <a16:creationId xmlns:a16="http://schemas.microsoft.com/office/drawing/2014/main" id="{479909BB-1C7D-4115-AF1E-199D670A375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93EDD74A-FE62-490D-A191-BA879423C5D5}"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34</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25369788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n-ea"/>
                <a:ea typeface="+mn-ea"/>
              </a:rPr>
              <a:t>适当的使用宏提高程序的</a:t>
            </a:r>
            <a:r>
              <a:rPr lang="zh-CN" altLang="en-US" dirty="0">
                <a:solidFill>
                  <a:schemeClr val="tx1"/>
                </a:solidFill>
                <a:latin typeface="+mn-ea"/>
                <a:ea typeface="+mn-ea"/>
              </a:rPr>
              <a:t>时间</a:t>
            </a:r>
            <a:r>
              <a:rPr lang="zh-CN" altLang="zh-CN" dirty="0">
                <a:solidFill>
                  <a:schemeClr val="tx1"/>
                </a:solidFill>
                <a:latin typeface="+mn-ea"/>
                <a:ea typeface="+mn-ea"/>
              </a:rPr>
              <a:t>效率</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在</a:t>
            </a:r>
            <a:r>
              <a:rPr lang="en-US" altLang="zh-CN" sz="2537" dirty="0">
                <a:solidFill>
                  <a:schemeClr val="tx1"/>
                </a:solidFill>
                <a:latin typeface="+mn-ea"/>
                <a:ea typeface="+mn-ea"/>
              </a:rPr>
              <a:t>C</a:t>
            </a:r>
            <a:r>
              <a:rPr lang="zh-CN" altLang="zh-CN" sz="2537" dirty="0">
                <a:solidFill>
                  <a:schemeClr val="tx1"/>
                </a:solidFill>
                <a:latin typeface="+mn-ea"/>
                <a:ea typeface="+mn-ea"/>
              </a:rPr>
              <a:t>程序中</a:t>
            </a:r>
            <a:r>
              <a:rPr lang="zh-CN" altLang="zh-CN" sz="2537" dirty="0">
                <a:solidFill>
                  <a:srgbClr val="FF0000"/>
                </a:solidFill>
                <a:latin typeface="+mn-ea"/>
                <a:ea typeface="+mn-ea"/>
              </a:rPr>
              <a:t>使用宏代码可以提高程序的</a:t>
            </a:r>
            <a:r>
              <a:rPr lang="zh-CN" altLang="en-US" sz="2537" dirty="0">
                <a:solidFill>
                  <a:srgbClr val="FF0000"/>
                </a:solidFill>
                <a:latin typeface="+mn-ea"/>
                <a:ea typeface="+mn-ea"/>
              </a:rPr>
              <a:t>时间</a:t>
            </a:r>
            <a:r>
              <a:rPr lang="zh-CN" altLang="zh-CN" sz="2537" dirty="0">
                <a:solidFill>
                  <a:srgbClr val="FF0000"/>
                </a:solidFill>
                <a:latin typeface="+mn-ea"/>
                <a:ea typeface="+mn-ea"/>
              </a:rPr>
              <a:t>效率</a:t>
            </a:r>
            <a:r>
              <a:rPr lang="zh-CN" altLang="en-US" sz="2537" dirty="0">
                <a:latin typeface="+mn-ea"/>
                <a:ea typeface="+mn-ea"/>
              </a:rPr>
              <a:t>。</a:t>
            </a:r>
            <a:endParaRPr lang="en-US" altLang="zh-CN" sz="2537" dirty="0">
              <a:latin typeface="+mn-ea"/>
              <a:ea typeface="+mn-ea"/>
            </a:endParaRPr>
          </a:p>
          <a:p>
            <a:r>
              <a:rPr lang="zh-CN" altLang="zh-CN" sz="2537" dirty="0">
                <a:solidFill>
                  <a:schemeClr val="tx1"/>
                </a:solidFill>
                <a:latin typeface="+mn-ea"/>
                <a:ea typeface="+mn-ea"/>
              </a:rPr>
              <a:t>宏代码本身不是函数</a:t>
            </a:r>
            <a:r>
              <a:rPr lang="zh-CN" altLang="en-US" sz="2537" dirty="0">
                <a:solidFill>
                  <a:schemeClr val="tx1"/>
                </a:solidFill>
                <a:latin typeface="+mn-ea"/>
                <a:ea typeface="+mn-ea"/>
              </a:rPr>
              <a:t>，</a:t>
            </a:r>
            <a:r>
              <a:rPr lang="zh-CN" altLang="zh-CN" sz="2537" dirty="0">
                <a:solidFill>
                  <a:schemeClr val="tx1"/>
                </a:solidFill>
                <a:latin typeface="+mn-ea"/>
                <a:ea typeface="+mn-ea"/>
              </a:rPr>
              <a:t>但使用起来像函数</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函数调用要使用系统的栈来保存数据</a:t>
            </a:r>
            <a:r>
              <a:rPr lang="en-US" altLang="zh-CN" sz="2537" dirty="0">
                <a:solidFill>
                  <a:schemeClr val="tx1"/>
                </a:solidFill>
                <a:latin typeface="+mn-ea"/>
                <a:ea typeface="+mn-ea"/>
              </a:rPr>
              <a:t>,</a:t>
            </a:r>
            <a:r>
              <a:rPr lang="zh-CN" altLang="zh-CN" sz="2537" dirty="0">
                <a:solidFill>
                  <a:schemeClr val="tx1"/>
                </a:solidFill>
                <a:latin typeface="+mn-ea"/>
                <a:ea typeface="+mn-ea"/>
              </a:rPr>
              <a:t>同时</a:t>
            </a:r>
            <a:r>
              <a:rPr lang="en-US" altLang="zh-CN" sz="2537" dirty="0">
                <a:solidFill>
                  <a:schemeClr val="tx1"/>
                </a:solidFill>
                <a:latin typeface="+mn-ea"/>
                <a:ea typeface="+mn-ea"/>
              </a:rPr>
              <a:t>CPU</a:t>
            </a:r>
            <a:r>
              <a:rPr lang="zh-CN" altLang="zh-CN" sz="2537" dirty="0">
                <a:solidFill>
                  <a:schemeClr val="tx1"/>
                </a:solidFill>
                <a:latin typeface="+mn-ea"/>
                <a:ea typeface="+mn-ea"/>
              </a:rPr>
              <a:t>在函数调用时需要保存和恢复当前的现场</a:t>
            </a:r>
            <a:r>
              <a:rPr lang="en-US" altLang="zh-CN" sz="2537" dirty="0">
                <a:solidFill>
                  <a:schemeClr val="tx1"/>
                </a:solidFill>
                <a:latin typeface="+mn-ea"/>
                <a:ea typeface="+mn-ea"/>
              </a:rPr>
              <a:t>,</a:t>
            </a:r>
            <a:r>
              <a:rPr lang="zh-CN" altLang="zh-CN" sz="2537" dirty="0">
                <a:solidFill>
                  <a:schemeClr val="tx1"/>
                </a:solidFill>
                <a:latin typeface="+mn-ea"/>
                <a:ea typeface="+mn-ea"/>
              </a:rPr>
              <a:t>进行</a:t>
            </a:r>
            <a:r>
              <a:rPr lang="zh-CN" altLang="en-US" sz="2537" dirty="0">
                <a:solidFill>
                  <a:srgbClr val="FF0000"/>
                </a:solidFill>
                <a:latin typeface="+mn-ea"/>
                <a:ea typeface="+mn-ea"/>
              </a:rPr>
              <a:t>入</a:t>
            </a:r>
            <a:r>
              <a:rPr lang="zh-CN" altLang="zh-CN" sz="2537" dirty="0">
                <a:solidFill>
                  <a:srgbClr val="FF0000"/>
                </a:solidFill>
                <a:latin typeface="+mn-ea"/>
                <a:ea typeface="+mn-ea"/>
              </a:rPr>
              <a:t>栈和出栈</a:t>
            </a:r>
            <a:r>
              <a:rPr lang="zh-CN" altLang="zh-CN" sz="2537" dirty="0">
                <a:solidFill>
                  <a:schemeClr val="tx1"/>
                </a:solidFill>
                <a:latin typeface="+mn-ea"/>
                <a:ea typeface="+mn-ea"/>
              </a:rPr>
              <a:t>操作</a:t>
            </a:r>
            <a:r>
              <a:rPr lang="en-US" altLang="zh-CN" sz="2537" dirty="0">
                <a:solidFill>
                  <a:schemeClr val="tx1"/>
                </a:solidFill>
                <a:latin typeface="+mn-ea"/>
                <a:ea typeface="+mn-ea"/>
              </a:rPr>
              <a:t>,</a:t>
            </a:r>
            <a:r>
              <a:rPr lang="zh-CN" altLang="zh-CN" sz="2537" dirty="0">
                <a:solidFill>
                  <a:schemeClr val="tx1"/>
                </a:solidFill>
                <a:latin typeface="+mn-ea"/>
                <a:ea typeface="+mn-ea"/>
              </a:rPr>
              <a:t>所以</a:t>
            </a:r>
            <a:r>
              <a:rPr lang="zh-CN" altLang="zh-CN" sz="2537" dirty="0">
                <a:solidFill>
                  <a:srgbClr val="FF0000"/>
                </a:solidFill>
                <a:latin typeface="+mn-ea"/>
                <a:ea typeface="+mn-ea"/>
              </a:rPr>
              <a:t>函数调用需要</a:t>
            </a:r>
            <a:r>
              <a:rPr lang="en-US" altLang="zh-CN" sz="2537" dirty="0">
                <a:solidFill>
                  <a:srgbClr val="FF0000"/>
                </a:solidFill>
                <a:latin typeface="+mn-ea"/>
                <a:ea typeface="+mn-ea"/>
              </a:rPr>
              <a:t>CPU</a:t>
            </a:r>
            <a:r>
              <a:rPr lang="zh-CN" altLang="zh-CN" sz="2537" dirty="0">
                <a:solidFill>
                  <a:srgbClr val="FF0000"/>
                </a:solidFill>
                <a:latin typeface="+mn-ea"/>
                <a:ea typeface="+mn-ea"/>
              </a:rPr>
              <a:t>时间</a:t>
            </a:r>
            <a:r>
              <a:rPr lang="zh-CN" altLang="en-US" sz="2537" dirty="0">
                <a:latin typeface="+mn-ea"/>
                <a:ea typeface="+mn-ea"/>
              </a:rPr>
              <a:t>。</a:t>
            </a:r>
            <a:endParaRPr lang="en-US" altLang="zh-CN" sz="2537" dirty="0">
              <a:latin typeface="+mn-ea"/>
              <a:ea typeface="+mn-ea"/>
            </a:endParaRPr>
          </a:p>
          <a:p>
            <a:r>
              <a:rPr lang="zh-CN" altLang="zh-CN" sz="2537" dirty="0">
                <a:solidFill>
                  <a:schemeClr val="tx1"/>
                </a:solidFill>
                <a:latin typeface="+mn-ea"/>
                <a:ea typeface="+mn-ea"/>
              </a:rPr>
              <a:t>宏占用的是</a:t>
            </a:r>
            <a:r>
              <a:rPr lang="zh-CN" altLang="en-US" sz="2537" dirty="0">
                <a:solidFill>
                  <a:schemeClr val="tx1"/>
                </a:solidFill>
                <a:latin typeface="+mn-ea"/>
                <a:ea typeface="+mn-ea"/>
              </a:rPr>
              <a:t>代码</a:t>
            </a:r>
            <a:r>
              <a:rPr lang="zh-CN" altLang="zh-CN" sz="2537" dirty="0">
                <a:solidFill>
                  <a:schemeClr val="tx1"/>
                </a:solidFill>
                <a:latin typeface="+mn-ea"/>
                <a:ea typeface="+mn-ea"/>
              </a:rPr>
              <a:t>空间</a:t>
            </a:r>
            <a:r>
              <a:rPr lang="en-US" altLang="zh-CN" sz="2537" dirty="0">
                <a:solidFill>
                  <a:schemeClr val="tx1"/>
                </a:solidFill>
                <a:latin typeface="+mn-ea"/>
                <a:ea typeface="+mn-ea"/>
              </a:rPr>
              <a:t>,</a:t>
            </a:r>
            <a:r>
              <a:rPr lang="zh-CN" altLang="zh-CN" sz="2537" dirty="0">
                <a:solidFill>
                  <a:schemeClr val="tx1"/>
                </a:solidFill>
                <a:latin typeface="+mn-ea"/>
                <a:ea typeface="+mn-ea"/>
              </a:rPr>
              <a:t>省去了压栈</a:t>
            </a:r>
            <a:r>
              <a:rPr lang="zh-CN" altLang="en-US" sz="2537" dirty="0">
                <a:solidFill>
                  <a:schemeClr val="tx1"/>
                </a:solidFill>
                <a:latin typeface="+mn-ea"/>
                <a:ea typeface="+mn-ea"/>
              </a:rPr>
              <a:t>、</a:t>
            </a:r>
            <a:r>
              <a:rPr lang="zh-CN" altLang="zh-CN" sz="2537" dirty="0">
                <a:solidFill>
                  <a:schemeClr val="tx1"/>
                </a:solidFill>
                <a:latin typeface="+mn-ea"/>
                <a:ea typeface="+mn-ea"/>
              </a:rPr>
              <a:t>返回</a:t>
            </a:r>
            <a:r>
              <a:rPr lang="zh-CN" altLang="en-US" sz="2537" dirty="0">
                <a:solidFill>
                  <a:schemeClr val="tx1"/>
                </a:solidFill>
                <a:latin typeface="+mn-ea"/>
                <a:ea typeface="+mn-ea"/>
              </a:rPr>
              <a:t>出栈</a:t>
            </a:r>
            <a:r>
              <a:rPr lang="zh-CN" altLang="zh-CN" sz="2537" dirty="0">
                <a:solidFill>
                  <a:schemeClr val="tx1"/>
                </a:solidFill>
                <a:latin typeface="+mn-ea"/>
                <a:ea typeface="+mn-ea"/>
              </a:rPr>
              <a:t>等过程</a:t>
            </a:r>
            <a:r>
              <a:rPr lang="en-US" altLang="zh-CN" sz="2537" dirty="0">
                <a:solidFill>
                  <a:schemeClr val="tx1"/>
                </a:solidFill>
                <a:latin typeface="+mn-ea"/>
                <a:ea typeface="+mn-ea"/>
              </a:rPr>
              <a:t>,</a:t>
            </a:r>
            <a:r>
              <a:rPr lang="zh-CN" altLang="zh-CN" sz="2537" dirty="0">
                <a:solidFill>
                  <a:schemeClr val="tx1"/>
                </a:solidFill>
                <a:latin typeface="+mn-ea"/>
                <a:ea typeface="+mn-ea"/>
              </a:rPr>
              <a:t>从而提高了程序的执行速度</a:t>
            </a:r>
            <a:r>
              <a:rPr lang="en-US" altLang="zh-CN" sz="2537" dirty="0">
                <a:solidFill>
                  <a:schemeClr val="tx1"/>
                </a:solidFill>
                <a:latin typeface="+mn-ea"/>
                <a:ea typeface="+mn-ea"/>
              </a:rPr>
              <a:t>.</a:t>
            </a:r>
          </a:p>
          <a:p>
            <a:r>
              <a:rPr lang="zh-CN" altLang="en-US" sz="2537" dirty="0">
                <a:solidFill>
                  <a:schemeClr val="tx1"/>
                </a:solidFill>
                <a:latin typeface="+mn-ea"/>
                <a:ea typeface="+mn-ea"/>
              </a:rPr>
              <a:t>但</a:t>
            </a:r>
            <a:r>
              <a:rPr lang="zh-CN" altLang="zh-CN" sz="2537" dirty="0">
                <a:solidFill>
                  <a:srgbClr val="FF0000"/>
                </a:solidFill>
                <a:latin typeface="+mn-ea"/>
                <a:ea typeface="+mn-ea"/>
              </a:rPr>
              <a:t>宏破坏了程序的可读性</a:t>
            </a:r>
            <a:r>
              <a:rPr lang="en-US" altLang="zh-CN" sz="2537" dirty="0">
                <a:solidFill>
                  <a:srgbClr val="FF0000"/>
                </a:solidFill>
                <a:latin typeface="+mn-ea"/>
                <a:ea typeface="+mn-ea"/>
              </a:rPr>
              <a:t>,</a:t>
            </a:r>
            <a:r>
              <a:rPr lang="zh-CN" altLang="zh-CN" sz="2537" dirty="0">
                <a:solidFill>
                  <a:srgbClr val="FF0000"/>
                </a:solidFill>
                <a:latin typeface="+mn-ea"/>
                <a:ea typeface="+mn-ea"/>
              </a:rPr>
              <a:t>使排错更加麻烦</a:t>
            </a:r>
            <a:r>
              <a:rPr lang="en-US" altLang="zh-CN" sz="2537" dirty="0">
                <a:solidFill>
                  <a:schemeClr val="tx1"/>
                </a:solidFill>
                <a:latin typeface="+mn-ea"/>
                <a:ea typeface="+mn-ea"/>
              </a:rPr>
              <a:t>,</a:t>
            </a:r>
            <a:r>
              <a:rPr lang="zh-CN" altLang="zh-CN" sz="2537" dirty="0">
                <a:solidFill>
                  <a:schemeClr val="tx1"/>
                </a:solidFill>
                <a:latin typeface="+mn-ea"/>
                <a:ea typeface="+mn-ea"/>
              </a:rPr>
              <a:t>但对于嵌入式系统</a:t>
            </a:r>
            <a:r>
              <a:rPr lang="en-US" altLang="zh-CN" sz="2537" dirty="0">
                <a:solidFill>
                  <a:schemeClr val="tx1"/>
                </a:solidFill>
                <a:latin typeface="+mn-ea"/>
                <a:ea typeface="+mn-ea"/>
              </a:rPr>
              <a:t>,</a:t>
            </a:r>
            <a:r>
              <a:rPr lang="zh-CN" altLang="zh-CN" sz="2537" dirty="0">
                <a:solidFill>
                  <a:schemeClr val="tx1"/>
                </a:solidFill>
                <a:latin typeface="+mn-ea"/>
                <a:ea typeface="+mn-ea"/>
              </a:rPr>
              <a:t>为了达到要求的性能</a:t>
            </a:r>
            <a:r>
              <a:rPr lang="en-US" altLang="zh-CN" sz="2537" dirty="0">
                <a:solidFill>
                  <a:schemeClr val="tx1"/>
                </a:solidFill>
                <a:latin typeface="+mn-ea"/>
                <a:ea typeface="+mn-ea"/>
              </a:rPr>
              <a:t>,</a:t>
            </a:r>
            <a:r>
              <a:rPr lang="zh-CN" altLang="zh-CN" sz="2537" dirty="0">
                <a:solidFill>
                  <a:schemeClr val="tx1"/>
                </a:solidFill>
                <a:latin typeface="+mn-ea"/>
                <a:ea typeface="+mn-ea"/>
              </a:rPr>
              <a:t>嵌入宏代码常常是必须的做法</a:t>
            </a:r>
            <a:r>
              <a:rPr lang="zh-CN" altLang="en-US" sz="2537" dirty="0">
                <a:solidFill>
                  <a:schemeClr val="tx1"/>
                </a:solidFill>
                <a:latin typeface="+mn-ea"/>
                <a:ea typeface="+mn-ea"/>
              </a:rPr>
              <a:t>。</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340</a:t>
            </a:fld>
            <a:endParaRPr lang="zh-CN" altLang="en-US" dirty="0">
              <a:solidFill>
                <a:prstClr val="white"/>
              </a:solidFill>
              <a:cs typeface="Garamond"/>
            </a:endParaRPr>
          </a:p>
        </p:txBody>
      </p:sp>
    </p:spTree>
    <p:extLst>
      <p:ext uri="{BB962C8B-B14F-4D97-AF65-F5344CB8AC3E}">
        <p14:creationId xmlns:p14="http://schemas.microsoft.com/office/powerpoint/2010/main" val="375643833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内嵌汇编</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程序中对时间要求苛刻的部分可以用内嵌汇编来写</a:t>
            </a:r>
            <a:r>
              <a:rPr lang="en-US" altLang="zh-CN" sz="2537" dirty="0">
                <a:solidFill>
                  <a:schemeClr val="tx1"/>
                </a:solidFill>
                <a:latin typeface="+mn-ea"/>
                <a:ea typeface="+mn-ea"/>
              </a:rPr>
              <a:t>,</a:t>
            </a:r>
            <a:r>
              <a:rPr lang="zh-CN" altLang="zh-CN" sz="2537" dirty="0">
                <a:solidFill>
                  <a:schemeClr val="tx1"/>
                </a:solidFill>
                <a:latin typeface="+mn-ea"/>
                <a:ea typeface="+mn-ea"/>
              </a:rPr>
              <a:t>以带来速度上的显着提高</a:t>
            </a:r>
            <a:r>
              <a:rPr lang="zh-CN" altLang="en-US" sz="2537" dirty="0">
                <a:solidFill>
                  <a:schemeClr val="tx1"/>
                </a:solidFill>
                <a:latin typeface="+mn-ea"/>
                <a:ea typeface="+mn-ea"/>
              </a:rPr>
              <a:t>和</a:t>
            </a:r>
            <a:r>
              <a:rPr lang="zh-CN" altLang="en-US" sz="2537" dirty="0">
                <a:solidFill>
                  <a:srgbClr val="FF0000"/>
                </a:solidFill>
                <a:latin typeface="+mn-ea"/>
                <a:ea typeface="+mn-ea"/>
              </a:rPr>
              <a:t>确定的时间要求</a:t>
            </a:r>
            <a:r>
              <a:rPr lang="zh-CN" altLang="en-US" sz="2537" dirty="0">
                <a:latin typeface="+mn-ea"/>
                <a:ea typeface="+mn-ea"/>
              </a:rPr>
              <a:t>。</a:t>
            </a:r>
            <a:endParaRPr lang="en-US" altLang="zh-CN" sz="2537" dirty="0">
              <a:latin typeface="+mn-ea"/>
              <a:ea typeface="+mn-ea"/>
            </a:endParaRPr>
          </a:p>
          <a:p>
            <a:r>
              <a:rPr lang="zh-CN" altLang="zh-CN" sz="2537" dirty="0">
                <a:solidFill>
                  <a:srgbClr val="FF0000"/>
                </a:solidFill>
                <a:latin typeface="+mn-ea"/>
                <a:ea typeface="+mn-ea"/>
              </a:rPr>
              <a:t>开发和测试汇编代码是一件辛苦</a:t>
            </a:r>
            <a:r>
              <a:rPr lang="zh-CN" altLang="en-US" sz="2537" dirty="0">
                <a:solidFill>
                  <a:srgbClr val="FF0000"/>
                </a:solidFill>
                <a:latin typeface="+mn-ea"/>
                <a:ea typeface="+mn-ea"/>
              </a:rPr>
              <a:t>、细致</a:t>
            </a:r>
            <a:r>
              <a:rPr lang="zh-CN" altLang="zh-CN" sz="2537" dirty="0">
                <a:solidFill>
                  <a:srgbClr val="FF0000"/>
                </a:solidFill>
                <a:latin typeface="+mn-ea"/>
                <a:ea typeface="+mn-ea"/>
              </a:rPr>
              <a:t>的工作</a:t>
            </a:r>
            <a:r>
              <a:rPr lang="en-US" altLang="zh-CN" sz="2537" dirty="0">
                <a:solidFill>
                  <a:schemeClr val="tx1"/>
                </a:solidFill>
                <a:latin typeface="+mn-ea"/>
                <a:ea typeface="+mn-ea"/>
              </a:rPr>
              <a:t>,</a:t>
            </a:r>
            <a:r>
              <a:rPr lang="zh-CN" altLang="zh-CN" sz="2537" dirty="0">
                <a:solidFill>
                  <a:schemeClr val="tx1"/>
                </a:solidFill>
                <a:latin typeface="+mn-ea"/>
                <a:ea typeface="+mn-ea"/>
              </a:rPr>
              <a:t> 要慎重选择要用汇编的部分</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rgbClr val="FF0000"/>
                </a:solidFill>
                <a:latin typeface="+mn-ea"/>
                <a:ea typeface="+mn-ea"/>
              </a:rPr>
              <a:t>内嵌汇编</a:t>
            </a:r>
            <a:r>
              <a:rPr lang="zh-CN" altLang="en-US" sz="2537" dirty="0">
                <a:solidFill>
                  <a:srgbClr val="FF0000"/>
                </a:solidFill>
                <a:latin typeface="+mn-ea"/>
                <a:ea typeface="+mn-ea"/>
              </a:rPr>
              <a:t>与</a:t>
            </a:r>
            <a:r>
              <a:rPr lang="en-US" altLang="zh-CN" sz="2537" dirty="0">
                <a:solidFill>
                  <a:srgbClr val="FF0000"/>
                </a:solidFill>
                <a:latin typeface="+mn-ea"/>
                <a:ea typeface="+mn-ea"/>
              </a:rPr>
              <a:t>CPU</a:t>
            </a:r>
            <a:r>
              <a:rPr lang="zh-CN" altLang="en-US" sz="2537" dirty="0">
                <a:solidFill>
                  <a:srgbClr val="FF0000"/>
                </a:solidFill>
                <a:latin typeface="+mn-ea"/>
                <a:ea typeface="+mn-ea"/>
              </a:rPr>
              <a:t>紧密相关，不利于代码重用和移植；</a:t>
            </a:r>
            <a:endParaRPr lang="en-US" altLang="zh-CN" sz="2537" dirty="0">
              <a:solidFill>
                <a:srgbClr val="FF0000"/>
              </a:solidFill>
              <a:latin typeface="+mn-ea"/>
              <a:ea typeface="+mn-ea"/>
            </a:endParaRPr>
          </a:p>
          <a:p>
            <a:r>
              <a:rPr lang="zh-CN" altLang="zh-CN" sz="2537" dirty="0">
                <a:solidFill>
                  <a:schemeClr val="tx1"/>
                </a:solidFill>
                <a:latin typeface="+mn-ea"/>
                <a:ea typeface="+mn-ea"/>
              </a:rPr>
              <a:t>在程序中</a:t>
            </a:r>
            <a:r>
              <a:rPr lang="en-US" altLang="zh-CN" sz="2537" dirty="0">
                <a:solidFill>
                  <a:schemeClr val="tx1"/>
                </a:solidFill>
                <a:latin typeface="+mn-ea"/>
                <a:ea typeface="+mn-ea"/>
              </a:rPr>
              <a:t>,</a:t>
            </a:r>
            <a:r>
              <a:rPr lang="zh-CN" altLang="zh-CN" sz="2537" dirty="0">
                <a:solidFill>
                  <a:schemeClr val="tx1"/>
                </a:solidFill>
                <a:latin typeface="+mn-ea"/>
                <a:ea typeface="+mn-ea"/>
              </a:rPr>
              <a:t>存在一个</a:t>
            </a:r>
            <a:r>
              <a:rPr lang="en-US" altLang="zh-CN" sz="2537" dirty="0">
                <a:solidFill>
                  <a:srgbClr val="FF0000"/>
                </a:solidFill>
                <a:latin typeface="+mn-ea"/>
                <a:ea typeface="+mn-ea"/>
              </a:rPr>
              <a:t>80-20</a:t>
            </a:r>
            <a:r>
              <a:rPr lang="zh-CN" altLang="zh-CN" sz="2537" dirty="0">
                <a:solidFill>
                  <a:srgbClr val="FF0000"/>
                </a:solidFill>
                <a:latin typeface="+mn-ea"/>
                <a:ea typeface="+mn-ea"/>
              </a:rPr>
              <a:t>原则</a:t>
            </a:r>
            <a:r>
              <a:rPr lang="en-US" altLang="zh-CN" sz="2537" dirty="0">
                <a:latin typeface="+mn-ea"/>
                <a:ea typeface="+mn-ea"/>
              </a:rPr>
              <a:t>,</a:t>
            </a:r>
            <a:r>
              <a:rPr lang="zh-CN" altLang="zh-CN" sz="2537" dirty="0">
                <a:solidFill>
                  <a:schemeClr val="tx1"/>
                </a:solidFill>
                <a:latin typeface="+mn-ea"/>
                <a:ea typeface="+mn-ea"/>
              </a:rPr>
              <a:t>即</a:t>
            </a:r>
            <a:r>
              <a:rPr lang="en-US" altLang="zh-CN" sz="2537" dirty="0">
                <a:solidFill>
                  <a:srgbClr val="FF0000"/>
                </a:solidFill>
                <a:latin typeface="+mn-ea"/>
                <a:ea typeface="+mn-ea"/>
              </a:rPr>
              <a:t>20%</a:t>
            </a:r>
            <a:r>
              <a:rPr lang="zh-CN" altLang="zh-CN" sz="2537" dirty="0">
                <a:solidFill>
                  <a:srgbClr val="FF0000"/>
                </a:solidFill>
                <a:latin typeface="+mn-ea"/>
                <a:ea typeface="+mn-ea"/>
              </a:rPr>
              <a:t>的程序消耗了</a:t>
            </a:r>
            <a:r>
              <a:rPr lang="en-US" altLang="zh-CN" sz="2537" dirty="0">
                <a:solidFill>
                  <a:srgbClr val="FF0000"/>
                </a:solidFill>
                <a:latin typeface="+mn-ea"/>
                <a:ea typeface="+mn-ea"/>
              </a:rPr>
              <a:t>80%</a:t>
            </a:r>
            <a:r>
              <a:rPr lang="zh-CN" altLang="zh-CN" sz="2537" dirty="0">
                <a:solidFill>
                  <a:srgbClr val="FF0000"/>
                </a:solidFill>
                <a:latin typeface="+mn-ea"/>
                <a:ea typeface="+mn-ea"/>
              </a:rPr>
              <a:t>的运行时间</a:t>
            </a:r>
            <a:r>
              <a:rPr lang="en-US" altLang="zh-CN" sz="2537" dirty="0">
                <a:latin typeface="+mn-ea"/>
                <a:ea typeface="+mn-ea"/>
              </a:rPr>
              <a:t>,</a:t>
            </a:r>
            <a:r>
              <a:rPr lang="zh-CN" altLang="zh-CN" sz="2537" dirty="0">
                <a:solidFill>
                  <a:schemeClr val="tx1"/>
                </a:solidFill>
                <a:latin typeface="+mn-ea"/>
                <a:ea typeface="+mn-ea"/>
              </a:rPr>
              <a:t>因而我们要改进效率</a:t>
            </a:r>
            <a:r>
              <a:rPr lang="en-US" altLang="zh-CN" sz="2537" dirty="0">
                <a:solidFill>
                  <a:schemeClr val="tx1"/>
                </a:solidFill>
                <a:latin typeface="+mn-ea"/>
                <a:ea typeface="+mn-ea"/>
              </a:rPr>
              <a:t>,</a:t>
            </a:r>
            <a:r>
              <a:rPr lang="zh-CN" altLang="zh-CN" sz="2537" dirty="0">
                <a:solidFill>
                  <a:schemeClr val="tx1"/>
                </a:solidFill>
                <a:latin typeface="+mn-ea"/>
                <a:ea typeface="+mn-ea"/>
              </a:rPr>
              <a:t>最主要是考虑改进那</a:t>
            </a:r>
            <a:r>
              <a:rPr lang="en-US" altLang="zh-CN" sz="2537" dirty="0">
                <a:solidFill>
                  <a:schemeClr val="tx1"/>
                </a:solidFill>
                <a:latin typeface="+mn-ea"/>
                <a:ea typeface="+mn-ea"/>
              </a:rPr>
              <a:t>20%</a:t>
            </a:r>
            <a:r>
              <a:rPr lang="zh-CN" altLang="zh-CN" sz="2537" dirty="0">
                <a:solidFill>
                  <a:schemeClr val="tx1"/>
                </a:solidFill>
                <a:latin typeface="+mn-ea"/>
                <a:ea typeface="+mn-ea"/>
              </a:rPr>
              <a:t>的代码</a:t>
            </a:r>
            <a:r>
              <a:rPr lang="zh-CN" altLang="en-US" sz="2537" dirty="0">
                <a:solidFill>
                  <a:schemeClr val="tx1"/>
                </a:solidFill>
                <a:latin typeface="+mn-ea"/>
                <a:ea typeface="+mn-ea"/>
              </a:rPr>
              <a:t>。</a:t>
            </a:r>
            <a:endParaRPr lang="zh-CN" altLang="zh-CN" sz="2537" dirty="0">
              <a:solidFill>
                <a:schemeClr val="tx1"/>
              </a:solidFill>
              <a:latin typeface="+mn-ea"/>
              <a:ea typeface="+mn-ea"/>
            </a:endParaRPr>
          </a:p>
          <a:p>
            <a:endParaRPr lang="zh-CN" altLang="en-US" sz="2537" dirty="0">
              <a:solidFill>
                <a:schemeClr val="tx1"/>
              </a:solidFill>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341</a:t>
            </a:fld>
            <a:endParaRPr lang="zh-CN" altLang="en-US" dirty="0">
              <a:solidFill>
                <a:prstClr val="white"/>
              </a:solidFill>
              <a:cs typeface="Garamond"/>
            </a:endParaRPr>
          </a:p>
        </p:txBody>
      </p:sp>
    </p:spTree>
    <p:extLst>
      <p:ext uri="{BB962C8B-B14F-4D97-AF65-F5344CB8AC3E}">
        <p14:creationId xmlns:p14="http://schemas.microsoft.com/office/powerpoint/2010/main" val="257544722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提高循环语言的效率</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在多重循环中</a:t>
            </a:r>
            <a:r>
              <a:rPr lang="en-US" altLang="zh-CN" sz="2537" dirty="0">
                <a:solidFill>
                  <a:schemeClr val="tx1"/>
                </a:solidFill>
                <a:latin typeface="+mn-ea"/>
                <a:ea typeface="+mn-ea"/>
              </a:rPr>
              <a:t>,</a:t>
            </a:r>
            <a:r>
              <a:rPr lang="zh-CN" altLang="zh-CN" sz="2537" dirty="0">
                <a:solidFill>
                  <a:schemeClr val="tx1"/>
                </a:solidFill>
                <a:latin typeface="+mn-ea"/>
                <a:ea typeface="+mn-ea"/>
              </a:rPr>
              <a:t>应将最长的循环放在最内层</a:t>
            </a:r>
            <a:r>
              <a:rPr lang="en-US" altLang="zh-CN" sz="2537" dirty="0">
                <a:solidFill>
                  <a:schemeClr val="tx1"/>
                </a:solidFill>
                <a:latin typeface="+mn-ea"/>
                <a:ea typeface="+mn-ea"/>
              </a:rPr>
              <a:t>,</a:t>
            </a:r>
            <a:r>
              <a:rPr lang="zh-CN" altLang="zh-CN" sz="2537" dirty="0">
                <a:solidFill>
                  <a:schemeClr val="tx1"/>
                </a:solidFill>
                <a:latin typeface="+mn-ea"/>
                <a:ea typeface="+mn-ea"/>
              </a:rPr>
              <a:t>最短的循环放在最外层</a:t>
            </a:r>
            <a:r>
              <a:rPr lang="en-US" altLang="zh-CN" sz="2537" dirty="0">
                <a:solidFill>
                  <a:schemeClr val="tx1"/>
                </a:solidFill>
                <a:latin typeface="+mn-ea"/>
                <a:ea typeface="+mn-ea"/>
              </a:rPr>
              <a:t>.</a:t>
            </a:r>
            <a:r>
              <a:rPr lang="zh-CN" altLang="zh-CN" sz="2537" dirty="0">
                <a:solidFill>
                  <a:schemeClr val="tx1"/>
                </a:solidFill>
                <a:latin typeface="+mn-ea"/>
                <a:ea typeface="+mn-ea"/>
              </a:rPr>
              <a:t>这样可以减少</a:t>
            </a:r>
            <a:r>
              <a:rPr lang="en-US" altLang="zh-CN" sz="2537" dirty="0">
                <a:solidFill>
                  <a:schemeClr val="tx1"/>
                </a:solidFill>
                <a:latin typeface="+mn-ea"/>
                <a:ea typeface="+mn-ea"/>
              </a:rPr>
              <a:t>CPU</a:t>
            </a:r>
            <a:r>
              <a:rPr lang="zh-CN" altLang="zh-CN" sz="2537" dirty="0">
                <a:solidFill>
                  <a:schemeClr val="tx1"/>
                </a:solidFill>
                <a:latin typeface="+mn-ea"/>
                <a:ea typeface="+mn-ea"/>
              </a:rPr>
              <a:t>跨切循环的次数</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充分分解小的循环</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en-US" sz="2537" dirty="0">
                <a:solidFill>
                  <a:schemeClr val="tx1"/>
                </a:solidFill>
                <a:latin typeface="+mn-ea"/>
                <a:ea typeface="+mn-ea"/>
              </a:rPr>
              <a:t>公共表达式放在循环外；</a:t>
            </a:r>
            <a:endParaRPr lang="en-US" altLang="zh-CN" sz="2537" dirty="0">
              <a:solidFill>
                <a:schemeClr val="tx1"/>
              </a:solidFill>
              <a:latin typeface="+mn-ea"/>
              <a:ea typeface="+mn-ea"/>
            </a:endParaRPr>
          </a:p>
          <a:p>
            <a:r>
              <a:rPr lang="zh-CN" altLang="en-US" sz="2537" dirty="0">
                <a:solidFill>
                  <a:schemeClr val="tx1"/>
                </a:solidFill>
                <a:latin typeface="+mn-ea"/>
                <a:ea typeface="+mn-ea"/>
              </a:rPr>
              <a:t>使用指针，减少使用数组；</a:t>
            </a:r>
            <a:endParaRPr lang="en-US" altLang="zh-CN" sz="2537" dirty="0">
              <a:solidFill>
                <a:schemeClr val="tx1"/>
              </a:solidFill>
              <a:latin typeface="+mn-ea"/>
              <a:ea typeface="+mn-ea"/>
            </a:endParaRPr>
          </a:p>
          <a:p>
            <a:r>
              <a:rPr lang="zh-CN" altLang="en-US" sz="2537" dirty="0">
                <a:solidFill>
                  <a:schemeClr val="tx1"/>
                </a:solidFill>
                <a:latin typeface="+mn-ea"/>
                <a:ea typeface="+mn-ea"/>
              </a:rPr>
              <a:t>判断条件用</a:t>
            </a:r>
            <a:r>
              <a:rPr lang="en-US" altLang="zh-CN" sz="2537" dirty="0">
                <a:solidFill>
                  <a:schemeClr val="tx1"/>
                </a:solidFill>
                <a:latin typeface="+mn-ea"/>
                <a:ea typeface="+mn-ea"/>
              </a:rPr>
              <a:t>0</a:t>
            </a:r>
            <a:r>
              <a:rPr lang="zh-CN" altLang="en-US" sz="2537" dirty="0">
                <a:solidFill>
                  <a:schemeClr val="tx1"/>
                </a:solidFill>
                <a:latin typeface="+mn-ea"/>
                <a:ea typeface="+mn-ea"/>
              </a:rPr>
              <a:t>；</a:t>
            </a:r>
            <a:r>
              <a:rPr lang="en-US" altLang="zh-CN" sz="2537" dirty="0">
                <a:solidFill>
                  <a:schemeClr val="tx1"/>
                </a:solidFill>
                <a:latin typeface="+mn-ea"/>
                <a:ea typeface="+mn-ea"/>
              </a:rPr>
              <a:t>(</a:t>
            </a:r>
            <a:r>
              <a:rPr lang="zh-CN" altLang="en-US" sz="2537" dirty="0">
                <a:solidFill>
                  <a:schemeClr val="tx1"/>
                </a:solidFill>
                <a:latin typeface="+mn-ea"/>
                <a:ea typeface="+mn-ea"/>
              </a:rPr>
              <a:t>例如</a:t>
            </a:r>
            <a:r>
              <a:rPr lang="zh-CN" altLang="zh-CN" sz="2537" dirty="0">
                <a:solidFill>
                  <a:schemeClr val="tx1"/>
                </a:solidFill>
                <a:latin typeface="+mn-ea"/>
                <a:ea typeface="+mn-ea"/>
              </a:rPr>
              <a:t>自减延时函数</a:t>
            </a:r>
            <a:r>
              <a:rPr lang="en-US" altLang="zh-CN" sz="2537" dirty="0">
                <a:solidFill>
                  <a:schemeClr val="tx1"/>
                </a:solidFill>
                <a:latin typeface="+mn-ea"/>
                <a:ea typeface="+mn-ea"/>
              </a:rPr>
              <a:t>)</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en-US" altLang="zh-CN" sz="2537" dirty="0">
                <a:solidFill>
                  <a:schemeClr val="tx1"/>
                </a:solidFill>
                <a:latin typeface="+mn-ea"/>
                <a:ea typeface="+mn-ea"/>
              </a:rPr>
              <a:t>while</a:t>
            </a:r>
            <a:r>
              <a:rPr lang="zh-CN" altLang="en-US" sz="2537" dirty="0">
                <a:solidFill>
                  <a:schemeClr val="tx1"/>
                </a:solidFill>
                <a:latin typeface="+mn-ea"/>
                <a:ea typeface="+mn-ea"/>
              </a:rPr>
              <a:t>与</a:t>
            </a:r>
            <a:r>
              <a:rPr lang="en-US" altLang="zh-CN" sz="2537" dirty="0">
                <a:solidFill>
                  <a:schemeClr val="tx1"/>
                </a:solidFill>
                <a:latin typeface="+mn-ea"/>
                <a:ea typeface="+mn-ea"/>
              </a:rPr>
              <a:t>do while</a:t>
            </a:r>
            <a:r>
              <a:rPr lang="zh-CN" altLang="en-US" sz="2537" dirty="0">
                <a:solidFill>
                  <a:schemeClr val="tx1"/>
                </a:solidFill>
                <a:latin typeface="+mn-ea"/>
                <a:ea typeface="+mn-ea"/>
              </a:rPr>
              <a:t>：</a:t>
            </a:r>
            <a:r>
              <a:rPr lang="en-US" altLang="zh-CN" sz="2537" dirty="0">
                <a:solidFill>
                  <a:schemeClr val="tx1"/>
                </a:solidFill>
                <a:latin typeface="+mn-ea"/>
                <a:ea typeface="+mn-ea"/>
              </a:rPr>
              <a:t>do…while</a:t>
            </a:r>
            <a:r>
              <a:rPr lang="zh-CN" altLang="zh-CN" sz="2537" dirty="0">
                <a:solidFill>
                  <a:schemeClr val="tx1"/>
                </a:solidFill>
                <a:latin typeface="+mn-ea"/>
                <a:ea typeface="+mn-ea"/>
              </a:rPr>
              <a:t>编译后的代码的长度短于</a:t>
            </a:r>
            <a:r>
              <a:rPr lang="en-US" altLang="zh-CN" sz="2537" dirty="0">
                <a:solidFill>
                  <a:schemeClr val="tx1"/>
                </a:solidFill>
                <a:latin typeface="+mn-ea"/>
                <a:ea typeface="+mn-ea"/>
              </a:rPr>
              <a:t>while</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en-US" altLang="zh-CN" sz="2537" dirty="0">
                <a:solidFill>
                  <a:schemeClr val="tx1"/>
                </a:solidFill>
                <a:latin typeface="+mn-ea"/>
              </a:rPr>
              <a:t>while</a:t>
            </a:r>
            <a:r>
              <a:rPr lang="en-US" altLang="zh-CN" sz="2537" dirty="0">
                <a:solidFill>
                  <a:schemeClr val="tx1"/>
                </a:solidFill>
                <a:latin typeface="+mn-ea"/>
                <a:ea typeface="+mn-ea"/>
              </a:rPr>
              <a:t>(1)</a:t>
            </a:r>
            <a:r>
              <a:rPr lang="zh-CN" altLang="en-US" sz="2537" dirty="0">
                <a:solidFill>
                  <a:schemeClr val="tx1"/>
                </a:solidFill>
                <a:latin typeface="+mn-ea"/>
                <a:ea typeface="+mn-ea"/>
              </a:rPr>
              <a:t>与</a:t>
            </a:r>
            <a:r>
              <a:rPr lang="en-US" altLang="zh-CN" sz="2537" dirty="0">
                <a:solidFill>
                  <a:schemeClr val="tx1"/>
                </a:solidFill>
                <a:latin typeface="+mn-ea"/>
                <a:ea typeface="+mn-ea"/>
              </a:rPr>
              <a:t>for(;;):</a:t>
            </a:r>
            <a:r>
              <a:rPr lang="en-US" altLang="zh-CN" sz="2537" dirty="0">
                <a:solidFill>
                  <a:schemeClr val="tx1"/>
                </a:solidFill>
                <a:latin typeface="+mn-ea"/>
              </a:rPr>
              <a:t> for(;;)</a:t>
            </a:r>
            <a:r>
              <a:rPr lang="zh-CN" altLang="zh-CN" sz="2537" dirty="0">
                <a:solidFill>
                  <a:schemeClr val="tx1"/>
                </a:solidFill>
                <a:latin typeface="+mn-ea"/>
                <a:ea typeface="+mn-ea"/>
              </a:rPr>
              <a:t>编译后的代码的长度短于</a:t>
            </a:r>
            <a:r>
              <a:rPr lang="en-US" altLang="zh-CN" sz="2537" dirty="0">
                <a:solidFill>
                  <a:schemeClr val="tx1"/>
                </a:solidFill>
                <a:latin typeface="+mn-ea"/>
              </a:rPr>
              <a:t>while</a:t>
            </a:r>
            <a:r>
              <a:rPr lang="en-US" altLang="zh-CN" sz="2537" dirty="0">
                <a:solidFill>
                  <a:schemeClr val="tx1"/>
                </a:solidFill>
                <a:latin typeface="+mn-ea"/>
                <a:ea typeface="+mn-ea"/>
              </a:rPr>
              <a:t>(1);</a:t>
            </a:r>
          </a:p>
          <a:p>
            <a:r>
              <a:rPr lang="zh-CN" altLang="zh-CN" sz="2537" dirty="0">
                <a:solidFill>
                  <a:schemeClr val="tx1"/>
                </a:solidFill>
                <a:latin typeface="+mn-ea"/>
                <a:ea typeface="+mn-ea"/>
              </a:rPr>
              <a:t>循环展开</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相关循环放到一个循环里</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endParaRPr lang="zh-CN" altLang="en-US" sz="2537" dirty="0">
              <a:solidFill>
                <a:schemeClr val="tx1"/>
              </a:solidFill>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342</a:t>
            </a:fld>
            <a:endParaRPr lang="zh-CN" altLang="en-US" dirty="0">
              <a:solidFill>
                <a:prstClr val="white"/>
              </a:solidFill>
              <a:cs typeface="Garamond"/>
            </a:endParaRPr>
          </a:p>
        </p:txBody>
      </p:sp>
    </p:spTree>
    <p:extLst>
      <p:ext uri="{BB962C8B-B14F-4D97-AF65-F5344CB8AC3E}">
        <p14:creationId xmlns:p14="http://schemas.microsoft.com/office/powerpoint/2010/main" val="316203864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提高</a:t>
            </a:r>
            <a:r>
              <a:rPr lang="en-US" altLang="zh-CN" dirty="0">
                <a:solidFill>
                  <a:schemeClr val="tx1"/>
                </a:solidFill>
                <a:latin typeface="+mj-ea"/>
                <a:ea typeface="+mj-ea"/>
              </a:rPr>
              <a:t> switch </a:t>
            </a:r>
            <a:r>
              <a:rPr lang="zh-CN" altLang="zh-CN" dirty="0">
                <a:solidFill>
                  <a:schemeClr val="tx1"/>
                </a:solidFill>
                <a:latin typeface="+mj-ea"/>
                <a:ea typeface="+mj-ea"/>
              </a:rPr>
              <a:t>语句的效率</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en-US" altLang="zh-CN" sz="2537" dirty="0">
                <a:solidFill>
                  <a:schemeClr val="tx1"/>
                </a:solidFill>
                <a:latin typeface="+mn-ea"/>
                <a:ea typeface="+mn-ea"/>
              </a:rPr>
              <a:t>Switch </a:t>
            </a:r>
            <a:r>
              <a:rPr lang="zh-CN" altLang="zh-CN" sz="2537" dirty="0">
                <a:solidFill>
                  <a:schemeClr val="tx1"/>
                </a:solidFill>
                <a:latin typeface="+mn-ea"/>
                <a:ea typeface="+mn-ea"/>
              </a:rPr>
              <a:t>可能转化成多种不同算法的代码。其中最常见的是</a:t>
            </a:r>
            <a:r>
              <a:rPr lang="zh-CN" altLang="zh-CN" sz="2537" dirty="0">
                <a:solidFill>
                  <a:srgbClr val="FF0000"/>
                </a:solidFill>
                <a:latin typeface="+mn-ea"/>
                <a:ea typeface="+mn-ea"/>
              </a:rPr>
              <a:t>跳转表和比较链</a:t>
            </a:r>
            <a:r>
              <a:rPr lang="en-US" altLang="zh-CN" sz="2537" dirty="0">
                <a:solidFill>
                  <a:srgbClr val="FF0000"/>
                </a:solidFill>
                <a:latin typeface="+mn-ea"/>
                <a:ea typeface="+mn-ea"/>
              </a:rPr>
              <a:t>/</a:t>
            </a:r>
            <a:r>
              <a:rPr lang="zh-CN" altLang="zh-CN" sz="2537" dirty="0">
                <a:solidFill>
                  <a:srgbClr val="FF0000"/>
                </a:solidFill>
                <a:latin typeface="+mn-ea"/>
                <a:ea typeface="+mn-ea"/>
              </a:rPr>
              <a:t>树</a:t>
            </a:r>
            <a:r>
              <a:rPr lang="zh-CN" altLang="zh-CN" sz="2537" dirty="0">
                <a:latin typeface="+mn-ea"/>
                <a:ea typeface="+mn-ea"/>
              </a:rPr>
              <a:t>。</a:t>
            </a:r>
            <a:endParaRPr lang="en-US" altLang="zh-CN" sz="2537" dirty="0">
              <a:latin typeface="+mn-ea"/>
              <a:ea typeface="+mn-ea"/>
            </a:endParaRPr>
          </a:p>
          <a:p>
            <a:r>
              <a:rPr lang="zh-CN" altLang="zh-CN" sz="2537" dirty="0">
                <a:solidFill>
                  <a:schemeClr val="tx1"/>
                </a:solidFill>
                <a:latin typeface="+mn-ea"/>
                <a:ea typeface="+mn-ea"/>
              </a:rPr>
              <a:t>当</a:t>
            </a:r>
            <a:r>
              <a:rPr lang="en-US" altLang="zh-CN" sz="2537" dirty="0">
                <a:solidFill>
                  <a:schemeClr val="tx1"/>
                </a:solidFill>
                <a:latin typeface="+mn-ea"/>
                <a:ea typeface="+mn-ea"/>
              </a:rPr>
              <a:t>switch</a:t>
            </a:r>
            <a:r>
              <a:rPr lang="zh-CN" altLang="zh-CN" sz="2537" dirty="0">
                <a:solidFill>
                  <a:schemeClr val="tx1"/>
                </a:solidFill>
                <a:latin typeface="+mn-ea"/>
                <a:ea typeface="+mn-ea"/>
              </a:rPr>
              <a:t>用比较链的方式转化时，编译器会产生</a:t>
            </a:r>
            <a:r>
              <a:rPr lang="en-US" altLang="zh-CN" sz="2537" dirty="0">
                <a:solidFill>
                  <a:schemeClr val="tx1"/>
                </a:solidFill>
                <a:latin typeface="+mn-ea"/>
                <a:ea typeface="+mn-ea"/>
              </a:rPr>
              <a:t>if-else-if</a:t>
            </a:r>
            <a:r>
              <a:rPr lang="zh-CN" altLang="zh-CN" sz="2537" dirty="0">
                <a:solidFill>
                  <a:schemeClr val="tx1"/>
                </a:solidFill>
                <a:latin typeface="+mn-ea"/>
                <a:ea typeface="+mn-ea"/>
              </a:rPr>
              <a:t>的嵌套代码，并按照顺序进行比较，匹配时就跳转到满足条件的语句执行。所以可以对</a:t>
            </a:r>
            <a:r>
              <a:rPr lang="en-US" altLang="zh-CN" sz="2537" dirty="0">
                <a:solidFill>
                  <a:schemeClr val="tx1"/>
                </a:solidFill>
                <a:latin typeface="+mn-ea"/>
                <a:ea typeface="+mn-ea"/>
              </a:rPr>
              <a:t>case</a:t>
            </a:r>
            <a:r>
              <a:rPr lang="zh-CN" altLang="zh-CN" sz="2537" dirty="0">
                <a:solidFill>
                  <a:schemeClr val="tx1"/>
                </a:solidFill>
                <a:latin typeface="+mn-ea"/>
                <a:ea typeface="+mn-ea"/>
              </a:rPr>
              <a:t>的值</a:t>
            </a:r>
            <a:r>
              <a:rPr lang="zh-CN" altLang="zh-CN" sz="2537" dirty="0">
                <a:solidFill>
                  <a:srgbClr val="FF0000"/>
                </a:solidFill>
                <a:latin typeface="+mn-ea"/>
                <a:ea typeface="+mn-ea"/>
              </a:rPr>
              <a:t>依照发生的可能性进行排序</a:t>
            </a:r>
            <a:r>
              <a:rPr lang="zh-CN" altLang="zh-CN" sz="2537" dirty="0">
                <a:solidFill>
                  <a:schemeClr val="tx1"/>
                </a:solidFill>
                <a:latin typeface="+mn-ea"/>
                <a:ea typeface="+mn-ea"/>
              </a:rPr>
              <a:t>，把最有可能的放在第一位，这样可以提高性能。</a:t>
            </a:r>
            <a:endParaRPr lang="en-US" altLang="zh-CN" sz="2537" dirty="0">
              <a:solidFill>
                <a:schemeClr val="tx1"/>
              </a:solidFill>
              <a:latin typeface="+mn-ea"/>
              <a:ea typeface="+mn-ea"/>
            </a:endParaRPr>
          </a:p>
          <a:p>
            <a:r>
              <a:rPr lang="zh-CN" altLang="zh-CN" sz="2537" dirty="0">
                <a:solidFill>
                  <a:schemeClr val="tx1"/>
                </a:solidFill>
                <a:latin typeface="+mn-ea"/>
                <a:ea typeface="+mn-ea"/>
              </a:rPr>
              <a:t>在</a:t>
            </a:r>
            <a:r>
              <a:rPr lang="en-US" altLang="zh-CN" sz="2537" dirty="0">
                <a:solidFill>
                  <a:schemeClr val="tx1"/>
                </a:solidFill>
                <a:latin typeface="+mn-ea"/>
                <a:ea typeface="+mn-ea"/>
              </a:rPr>
              <a:t>case</a:t>
            </a:r>
            <a:r>
              <a:rPr lang="zh-CN" altLang="zh-CN" sz="2537" dirty="0">
                <a:solidFill>
                  <a:schemeClr val="tx1"/>
                </a:solidFill>
                <a:latin typeface="+mn-ea"/>
                <a:ea typeface="+mn-ea"/>
              </a:rPr>
              <a:t>中推荐使用小的连续的整数</a:t>
            </a:r>
            <a:r>
              <a:rPr lang="zh-CN" altLang="en-US" sz="2537" dirty="0">
                <a:solidFill>
                  <a:schemeClr val="tx1"/>
                </a:solidFill>
                <a:latin typeface="+mn-ea"/>
                <a:ea typeface="+mn-ea"/>
              </a:rPr>
              <a:t>（枚举）</a:t>
            </a:r>
            <a:r>
              <a:rPr lang="zh-CN" altLang="zh-CN" sz="2537" dirty="0">
                <a:solidFill>
                  <a:schemeClr val="tx1"/>
                </a:solidFill>
                <a:latin typeface="+mn-ea"/>
                <a:ea typeface="+mn-ea"/>
              </a:rPr>
              <a:t>，因为在这种情况下，编译器</a:t>
            </a:r>
            <a:r>
              <a:rPr lang="zh-CN" altLang="en-US" sz="2537" dirty="0">
                <a:solidFill>
                  <a:schemeClr val="tx1"/>
                </a:solidFill>
                <a:latin typeface="+mn-ea"/>
                <a:ea typeface="+mn-ea"/>
              </a:rPr>
              <a:t>可能会</a:t>
            </a:r>
            <a:r>
              <a:rPr lang="zh-CN" altLang="zh-CN" sz="2537" dirty="0">
                <a:solidFill>
                  <a:schemeClr val="tx1"/>
                </a:solidFill>
                <a:latin typeface="+mn-ea"/>
                <a:ea typeface="+mn-ea"/>
              </a:rPr>
              <a:t>把</a:t>
            </a:r>
            <a:r>
              <a:rPr lang="en-US" altLang="zh-CN" sz="2537" dirty="0">
                <a:solidFill>
                  <a:schemeClr val="tx1"/>
                </a:solidFill>
                <a:latin typeface="+mn-ea"/>
                <a:ea typeface="+mn-ea"/>
              </a:rPr>
              <a:t>switch </a:t>
            </a:r>
            <a:r>
              <a:rPr lang="zh-CN" altLang="zh-CN" sz="2537" dirty="0">
                <a:solidFill>
                  <a:schemeClr val="tx1"/>
                </a:solidFill>
                <a:latin typeface="+mn-ea"/>
                <a:ea typeface="+mn-ea"/>
              </a:rPr>
              <a:t>转化成</a:t>
            </a:r>
            <a:r>
              <a:rPr lang="zh-CN" altLang="zh-CN" sz="2537" dirty="0">
                <a:solidFill>
                  <a:srgbClr val="FF0000"/>
                </a:solidFill>
                <a:latin typeface="+mn-ea"/>
                <a:ea typeface="+mn-ea"/>
              </a:rPr>
              <a:t>跳转表</a:t>
            </a:r>
            <a:r>
              <a:rPr lang="zh-CN" altLang="zh-CN" sz="2537" dirty="0">
                <a:latin typeface="+mn-ea"/>
                <a:ea typeface="+mn-ea"/>
              </a:rPr>
              <a:t>。</a:t>
            </a:r>
            <a:endParaRPr lang="en-US" altLang="zh-CN" sz="2537" dirty="0">
              <a:latin typeface="+mn-ea"/>
              <a:ea typeface="+mn-ea"/>
            </a:endParaRPr>
          </a:p>
          <a:p>
            <a:r>
              <a:rPr lang="zh-CN" altLang="zh-CN" sz="2537" dirty="0">
                <a:solidFill>
                  <a:schemeClr val="tx1"/>
                </a:solidFill>
                <a:latin typeface="+mn-ea"/>
                <a:ea typeface="+mn-ea"/>
              </a:rPr>
              <a:t>将大的</a:t>
            </a:r>
            <a:r>
              <a:rPr lang="en-US" altLang="zh-CN" sz="2537" dirty="0">
                <a:solidFill>
                  <a:schemeClr val="tx1"/>
                </a:solidFill>
                <a:latin typeface="+mn-ea"/>
                <a:ea typeface="+mn-ea"/>
              </a:rPr>
              <a:t>switch</a:t>
            </a:r>
            <a:r>
              <a:rPr lang="zh-CN" altLang="zh-CN" sz="2537" dirty="0">
                <a:solidFill>
                  <a:schemeClr val="tx1"/>
                </a:solidFill>
                <a:latin typeface="+mn-ea"/>
                <a:ea typeface="+mn-ea"/>
              </a:rPr>
              <a:t>语句转为</a:t>
            </a:r>
            <a:r>
              <a:rPr lang="zh-CN" altLang="zh-CN" sz="2537" dirty="0">
                <a:solidFill>
                  <a:srgbClr val="FF0000"/>
                </a:solidFill>
                <a:latin typeface="+mn-ea"/>
                <a:ea typeface="+mn-ea"/>
              </a:rPr>
              <a:t>嵌套</a:t>
            </a:r>
            <a:r>
              <a:rPr lang="en-US" altLang="zh-CN" sz="2537" dirty="0">
                <a:solidFill>
                  <a:srgbClr val="FF0000"/>
                </a:solidFill>
                <a:latin typeface="+mn-ea"/>
                <a:ea typeface="+mn-ea"/>
              </a:rPr>
              <a:t>switch</a:t>
            </a:r>
            <a:r>
              <a:rPr lang="zh-CN" altLang="zh-CN" sz="2537" dirty="0">
                <a:solidFill>
                  <a:srgbClr val="FF0000"/>
                </a:solidFill>
                <a:latin typeface="+mn-ea"/>
                <a:ea typeface="+mn-ea"/>
              </a:rPr>
              <a:t>语句</a:t>
            </a:r>
            <a:r>
              <a:rPr lang="zh-CN" altLang="en-US" sz="2537" dirty="0">
                <a:solidFill>
                  <a:schemeClr val="tx1"/>
                </a:solidFill>
                <a:latin typeface="+mn-ea"/>
                <a:ea typeface="+mn-ea"/>
              </a:rPr>
              <a:t>，</a:t>
            </a:r>
            <a:r>
              <a:rPr lang="zh-CN" altLang="zh-CN" sz="2537" dirty="0">
                <a:solidFill>
                  <a:schemeClr val="tx1"/>
                </a:solidFill>
                <a:latin typeface="+mn-ea"/>
                <a:ea typeface="+mn-ea"/>
              </a:rPr>
              <a:t>当</a:t>
            </a:r>
            <a:r>
              <a:rPr lang="en-US" altLang="zh-CN" sz="2537" dirty="0">
                <a:solidFill>
                  <a:schemeClr val="tx1"/>
                </a:solidFill>
                <a:latin typeface="+mn-ea"/>
                <a:ea typeface="+mn-ea"/>
              </a:rPr>
              <a:t>switch</a:t>
            </a:r>
            <a:r>
              <a:rPr lang="zh-CN" altLang="zh-CN" sz="2537" dirty="0">
                <a:solidFill>
                  <a:schemeClr val="tx1"/>
                </a:solidFill>
                <a:latin typeface="+mn-ea"/>
                <a:ea typeface="+mn-ea"/>
              </a:rPr>
              <a:t>语句中的</a:t>
            </a:r>
            <a:r>
              <a:rPr lang="en-US" altLang="zh-CN" sz="2537" dirty="0">
                <a:solidFill>
                  <a:schemeClr val="tx1"/>
                </a:solidFill>
                <a:latin typeface="+mn-ea"/>
                <a:ea typeface="+mn-ea"/>
              </a:rPr>
              <a:t>case</a:t>
            </a:r>
            <a:r>
              <a:rPr lang="zh-CN" altLang="zh-CN" sz="2537" dirty="0">
                <a:solidFill>
                  <a:schemeClr val="tx1"/>
                </a:solidFill>
                <a:latin typeface="+mn-ea"/>
                <a:ea typeface="+mn-ea"/>
              </a:rPr>
              <a:t>标号很多时，为了减少比较的次数，明智的做法是把大</a:t>
            </a:r>
            <a:r>
              <a:rPr lang="en-US" altLang="zh-CN" sz="2537" dirty="0">
                <a:solidFill>
                  <a:schemeClr val="tx1"/>
                </a:solidFill>
                <a:latin typeface="+mn-ea"/>
                <a:ea typeface="+mn-ea"/>
              </a:rPr>
              <a:t>switch</a:t>
            </a:r>
            <a:r>
              <a:rPr lang="zh-CN" altLang="zh-CN" sz="2537" dirty="0">
                <a:solidFill>
                  <a:schemeClr val="tx1"/>
                </a:solidFill>
                <a:latin typeface="+mn-ea"/>
                <a:ea typeface="+mn-ea"/>
              </a:rPr>
              <a:t>语句转为嵌套</a:t>
            </a:r>
            <a:r>
              <a:rPr lang="en-US" altLang="zh-CN" sz="2537" dirty="0">
                <a:solidFill>
                  <a:schemeClr val="tx1"/>
                </a:solidFill>
                <a:latin typeface="+mn-ea"/>
                <a:ea typeface="+mn-ea"/>
              </a:rPr>
              <a:t>switch</a:t>
            </a:r>
            <a:r>
              <a:rPr lang="zh-CN" altLang="zh-CN" sz="2537" dirty="0">
                <a:solidFill>
                  <a:schemeClr val="tx1"/>
                </a:solidFill>
                <a:latin typeface="+mn-ea"/>
                <a:ea typeface="+mn-ea"/>
              </a:rPr>
              <a:t>语句。把发生频率高的</a:t>
            </a:r>
            <a:r>
              <a:rPr lang="en-US" altLang="zh-CN" sz="2537" dirty="0">
                <a:solidFill>
                  <a:schemeClr val="tx1"/>
                </a:solidFill>
                <a:latin typeface="+mn-ea"/>
                <a:ea typeface="+mn-ea"/>
              </a:rPr>
              <a:t>case</a:t>
            </a:r>
            <a:r>
              <a:rPr lang="zh-CN" altLang="zh-CN" sz="2537" dirty="0">
                <a:solidFill>
                  <a:schemeClr val="tx1"/>
                </a:solidFill>
                <a:latin typeface="+mn-ea"/>
                <a:ea typeface="+mn-ea"/>
              </a:rPr>
              <a:t>标号放在一个</a:t>
            </a:r>
            <a:r>
              <a:rPr lang="en-US" altLang="zh-CN" sz="2537" dirty="0">
                <a:solidFill>
                  <a:schemeClr val="tx1"/>
                </a:solidFill>
                <a:latin typeface="+mn-ea"/>
                <a:ea typeface="+mn-ea"/>
              </a:rPr>
              <a:t>switch</a:t>
            </a:r>
            <a:r>
              <a:rPr lang="zh-CN" altLang="zh-CN" sz="2537" dirty="0">
                <a:solidFill>
                  <a:schemeClr val="tx1"/>
                </a:solidFill>
                <a:latin typeface="+mn-ea"/>
                <a:ea typeface="+mn-ea"/>
              </a:rPr>
              <a:t>语句中，并且是嵌套</a:t>
            </a:r>
            <a:r>
              <a:rPr lang="en-US" altLang="zh-CN" sz="2537" dirty="0">
                <a:solidFill>
                  <a:schemeClr val="tx1"/>
                </a:solidFill>
                <a:latin typeface="+mn-ea"/>
                <a:ea typeface="+mn-ea"/>
              </a:rPr>
              <a:t>switch</a:t>
            </a:r>
            <a:r>
              <a:rPr lang="zh-CN" altLang="zh-CN" sz="2537" dirty="0">
                <a:solidFill>
                  <a:schemeClr val="tx1"/>
                </a:solidFill>
                <a:latin typeface="+mn-ea"/>
                <a:ea typeface="+mn-ea"/>
              </a:rPr>
              <a:t>语句的最外层，发生相对频率相对低的</a:t>
            </a:r>
            <a:r>
              <a:rPr lang="en-US" altLang="zh-CN" sz="2537" dirty="0">
                <a:solidFill>
                  <a:schemeClr val="tx1"/>
                </a:solidFill>
                <a:latin typeface="+mn-ea"/>
                <a:ea typeface="+mn-ea"/>
              </a:rPr>
              <a:t>case</a:t>
            </a:r>
            <a:r>
              <a:rPr lang="zh-CN" altLang="zh-CN" sz="2537" dirty="0">
                <a:solidFill>
                  <a:schemeClr val="tx1"/>
                </a:solidFill>
                <a:latin typeface="+mn-ea"/>
                <a:ea typeface="+mn-ea"/>
              </a:rPr>
              <a:t>标号放在另一个</a:t>
            </a:r>
            <a:r>
              <a:rPr lang="en-US" altLang="zh-CN" sz="2537" dirty="0">
                <a:solidFill>
                  <a:schemeClr val="tx1"/>
                </a:solidFill>
                <a:latin typeface="+mn-ea"/>
                <a:ea typeface="+mn-ea"/>
              </a:rPr>
              <a:t>switch</a:t>
            </a:r>
            <a:r>
              <a:rPr lang="zh-CN" altLang="zh-CN" sz="2537" dirty="0">
                <a:solidFill>
                  <a:schemeClr val="tx1"/>
                </a:solidFill>
                <a:latin typeface="+mn-ea"/>
                <a:ea typeface="+mn-ea"/>
              </a:rPr>
              <a:t>语句中。</a:t>
            </a:r>
            <a:endParaRPr lang="zh-CN" altLang="en-US" sz="2537" dirty="0">
              <a:solidFill>
                <a:schemeClr val="tx1"/>
              </a:solidFill>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343</a:t>
            </a:fld>
            <a:endParaRPr lang="zh-CN" altLang="en-US" dirty="0">
              <a:solidFill>
                <a:prstClr val="white"/>
              </a:solidFill>
              <a:cs typeface="Garamond"/>
            </a:endParaRPr>
          </a:p>
        </p:txBody>
      </p:sp>
    </p:spTree>
    <p:extLst>
      <p:ext uri="{BB962C8B-B14F-4D97-AF65-F5344CB8AC3E}">
        <p14:creationId xmlns:p14="http://schemas.microsoft.com/office/powerpoint/2010/main" val="119880986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j-ea"/>
                <a:ea typeface="+mj-ea"/>
              </a:rPr>
              <a:t>其他语句</a:t>
            </a:r>
          </a:p>
        </p:txBody>
      </p:sp>
      <p:sp>
        <p:nvSpPr>
          <p:cNvPr id="3" name="文本占位符 2"/>
          <p:cNvSpPr>
            <a:spLocks noGrp="1"/>
          </p:cNvSpPr>
          <p:nvPr>
            <p:ph type="body" idx="1"/>
          </p:nvPr>
        </p:nvSpPr>
        <p:spPr/>
        <p:txBody>
          <a:bodyPr/>
          <a:lstStyle/>
          <a:p>
            <a:r>
              <a:rPr lang="en-US" altLang="zh-CN" dirty="0">
                <a:solidFill>
                  <a:schemeClr val="tx1"/>
                </a:solidFill>
                <a:latin typeface="+mn-ea"/>
                <a:ea typeface="+mn-ea"/>
              </a:rPr>
              <a:t>if  &gt;= </a:t>
            </a:r>
            <a:r>
              <a:rPr lang="zh-CN" altLang="en-US" dirty="0">
                <a:solidFill>
                  <a:schemeClr val="tx1"/>
                </a:solidFill>
                <a:latin typeface="+mn-ea"/>
                <a:ea typeface="+mn-ea"/>
              </a:rPr>
              <a:t>与</a:t>
            </a:r>
            <a:r>
              <a:rPr lang="en-US" altLang="zh-CN" dirty="0">
                <a:solidFill>
                  <a:schemeClr val="tx1"/>
                </a:solidFill>
                <a:latin typeface="+mn-ea"/>
                <a:ea typeface="+mn-ea"/>
              </a:rPr>
              <a:t>&lt; 0 , </a:t>
            </a:r>
            <a:r>
              <a:rPr lang="zh-CN" altLang="en-US" dirty="0">
                <a:solidFill>
                  <a:schemeClr val="tx1"/>
                </a:solidFill>
                <a:latin typeface="+mn-ea"/>
                <a:ea typeface="+mn-ea"/>
              </a:rPr>
              <a:t>减少条件与条件嵌套，充分利用</a:t>
            </a:r>
            <a:r>
              <a:rPr lang="en-US" altLang="zh-CN" dirty="0">
                <a:solidFill>
                  <a:schemeClr val="tx1"/>
                </a:solidFill>
                <a:latin typeface="+mn-ea"/>
                <a:ea typeface="+mn-ea"/>
              </a:rPr>
              <a:t>PSW</a:t>
            </a:r>
            <a:r>
              <a:rPr lang="zh-CN" altLang="en-US" dirty="0">
                <a:solidFill>
                  <a:schemeClr val="tx1"/>
                </a:solidFill>
                <a:latin typeface="+mn-ea"/>
                <a:ea typeface="+mn-ea"/>
              </a:rPr>
              <a:t>标志位</a:t>
            </a:r>
            <a:endParaRPr lang="en-US" altLang="zh-CN" dirty="0">
              <a:solidFill>
                <a:schemeClr val="tx1"/>
              </a:solidFill>
              <a:latin typeface="+mn-ea"/>
              <a:ea typeface="+mn-ea"/>
            </a:endParaRPr>
          </a:p>
          <a:p>
            <a:r>
              <a:rPr lang="zh-CN" altLang="zh-CN" dirty="0">
                <a:solidFill>
                  <a:schemeClr val="tx1"/>
                </a:solidFill>
                <a:latin typeface="+mn-ea"/>
                <a:ea typeface="+mn-ea"/>
              </a:rPr>
              <a:t>使用自增、自减和复合赋值运算符</a:t>
            </a:r>
            <a:r>
              <a:rPr lang="zh-CN" altLang="en-US" dirty="0">
                <a:solidFill>
                  <a:schemeClr val="tx1"/>
                </a:solidFill>
                <a:latin typeface="+mn-ea"/>
                <a:ea typeface="+mn-ea"/>
              </a:rPr>
              <a:t>；</a:t>
            </a:r>
            <a:endParaRPr lang="en-US" altLang="zh-CN" dirty="0">
              <a:solidFill>
                <a:schemeClr val="tx1"/>
              </a:solidFill>
              <a:latin typeface="+mn-ea"/>
              <a:ea typeface="+mn-ea"/>
            </a:endParaRPr>
          </a:p>
          <a:p>
            <a:r>
              <a:rPr lang="zh-CN" altLang="zh-CN" dirty="0">
                <a:solidFill>
                  <a:schemeClr val="tx1"/>
                </a:solidFill>
                <a:latin typeface="+mn-ea"/>
                <a:ea typeface="+mn-ea"/>
              </a:rPr>
              <a:t>避免浮点运算</a:t>
            </a:r>
            <a:r>
              <a:rPr lang="zh-CN" altLang="en-US" dirty="0">
                <a:solidFill>
                  <a:schemeClr val="tx1"/>
                </a:solidFill>
                <a:latin typeface="+mn-ea"/>
                <a:ea typeface="+mn-ea"/>
              </a:rPr>
              <a:t>；</a:t>
            </a:r>
            <a:endParaRPr lang="en-US" altLang="zh-CN" dirty="0">
              <a:solidFill>
                <a:schemeClr val="tx1"/>
              </a:solidFill>
              <a:latin typeface="+mn-ea"/>
              <a:ea typeface="+mn-ea"/>
            </a:endParaRPr>
          </a:p>
          <a:p>
            <a:r>
              <a:rPr lang="zh-CN" altLang="zh-CN" dirty="0">
                <a:solidFill>
                  <a:schemeClr val="tx1"/>
                </a:solidFill>
                <a:latin typeface="+mn-ea"/>
                <a:ea typeface="+mn-ea"/>
              </a:rPr>
              <a:t>优化赋值语句</a:t>
            </a:r>
            <a:r>
              <a:rPr lang="zh-CN" altLang="en-US" dirty="0">
                <a:solidFill>
                  <a:schemeClr val="tx1"/>
                </a:solidFill>
                <a:latin typeface="+mn-ea"/>
                <a:ea typeface="+mn-ea"/>
              </a:rPr>
              <a:t>（比如定义赋值</a:t>
            </a:r>
            <a:r>
              <a:rPr lang="en-US" altLang="zh-CN" dirty="0">
                <a:solidFill>
                  <a:schemeClr val="tx1"/>
                </a:solidFill>
                <a:latin typeface="+mn-ea"/>
                <a:ea typeface="+mn-ea"/>
              </a:rPr>
              <a:t>-</a:t>
            </a:r>
            <a:r>
              <a:rPr lang="zh-CN" altLang="en-US" dirty="0">
                <a:solidFill>
                  <a:schemeClr val="tx1"/>
                </a:solidFill>
                <a:latin typeface="+mn-ea"/>
                <a:ea typeface="+mn-ea"/>
              </a:rPr>
              <a:t>编译器使用常数表转移）；</a:t>
            </a:r>
            <a:endParaRPr lang="en-US" altLang="zh-CN" dirty="0">
              <a:solidFill>
                <a:schemeClr val="tx1"/>
              </a:solidFill>
              <a:latin typeface="+mn-ea"/>
              <a:ea typeface="+mn-ea"/>
            </a:endParaRPr>
          </a:p>
          <a:p>
            <a:r>
              <a:rPr lang="zh-CN" altLang="zh-CN" dirty="0">
                <a:solidFill>
                  <a:schemeClr val="tx1"/>
                </a:solidFill>
                <a:latin typeface="+mn-ea"/>
                <a:ea typeface="+mn-ea"/>
              </a:rPr>
              <a:t>使用</a:t>
            </a:r>
            <a:r>
              <a:rPr lang="en-US" altLang="zh-CN" dirty="0">
                <a:solidFill>
                  <a:schemeClr val="tx1"/>
                </a:solidFill>
                <a:latin typeface="+mn-ea"/>
                <a:ea typeface="+mn-ea"/>
              </a:rPr>
              <a:t>Thumb</a:t>
            </a:r>
            <a:r>
              <a:rPr lang="zh-CN" altLang="zh-CN" dirty="0">
                <a:solidFill>
                  <a:schemeClr val="tx1"/>
                </a:solidFill>
                <a:latin typeface="+mn-ea"/>
                <a:ea typeface="+mn-ea"/>
              </a:rPr>
              <a:t>指令</a:t>
            </a:r>
            <a:r>
              <a:rPr lang="zh-CN" altLang="en-US" dirty="0">
                <a:solidFill>
                  <a:schemeClr val="tx1"/>
                </a:solidFill>
                <a:latin typeface="+mn-ea"/>
                <a:ea typeface="+mn-ea"/>
              </a:rPr>
              <a:t>集。</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344</a:t>
            </a:fld>
            <a:endParaRPr lang="zh-CN" altLang="en-US" dirty="0">
              <a:solidFill>
                <a:prstClr val="white"/>
              </a:solidFill>
              <a:cs typeface="Garamond"/>
            </a:endParaRPr>
          </a:p>
        </p:txBody>
      </p:sp>
    </p:spTree>
    <p:extLst>
      <p:ext uri="{BB962C8B-B14F-4D97-AF65-F5344CB8AC3E}">
        <p14:creationId xmlns:p14="http://schemas.microsoft.com/office/powerpoint/2010/main" val="319896192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函数优化</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pPr>
              <a:tabLst>
                <a:tab pos="1213904" algn="l"/>
              </a:tabLst>
            </a:pPr>
            <a:r>
              <a:rPr lang="en-US" altLang="zh-CN" sz="2174" dirty="0">
                <a:solidFill>
                  <a:srgbClr val="FF0000"/>
                </a:solidFill>
                <a:latin typeface="+mn-ea"/>
                <a:ea typeface="+mn-ea"/>
              </a:rPr>
              <a:t>Inline</a:t>
            </a:r>
            <a:r>
              <a:rPr lang="zh-CN" altLang="zh-CN" sz="2174" dirty="0">
                <a:solidFill>
                  <a:srgbClr val="FF0000"/>
                </a:solidFill>
                <a:latin typeface="+mn-ea"/>
                <a:ea typeface="+mn-ea"/>
              </a:rPr>
              <a:t>函数</a:t>
            </a:r>
            <a:r>
              <a:rPr lang="zh-CN" altLang="en-US" sz="2174" dirty="0">
                <a:solidFill>
                  <a:srgbClr val="FF0000"/>
                </a:solidFill>
                <a:latin typeface="+mn-ea"/>
                <a:ea typeface="+mn-ea"/>
              </a:rPr>
              <a:t>：</a:t>
            </a:r>
            <a:r>
              <a:rPr lang="zh-CN" altLang="zh-CN" sz="2174" dirty="0">
                <a:solidFill>
                  <a:schemeClr val="tx1"/>
                </a:solidFill>
                <a:latin typeface="+mn-ea"/>
                <a:ea typeface="+mn-ea"/>
              </a:rPr>
              <a:t>这个关键字请求编译器用函数内部的代码替换所有对于指出的函数的调用。这样做在两个方面快于函数调用：</a:t>
            </a:r>
            <a:endParaRPr lang="en-US" altLang="zh-CN" sz="2174" dirty="0">
              <a:solidFill>
                <a:schemeClr val="tx1"/>
              </a:solidFill>
              <a:latin typeface="+mn-ea"/>
              <a:ea typeface="+mn-ea"/>
            </a:endParaRPr>
          </a:p>
          <a:p>
            <a:pPr lvl="1">
              <a:buNone/>
              <a:tabLst>
                <a:tab pos="1213904" algn="l"/>
              </a:tabLst>
            </a:pPr>
            <a:r>
              <a:rPr lang="en-US" altLang="zh-CN" sz="1812" dirty="0">
                <a:latin typeface="+mn-ea"/>
                <a:ea typeface="+mn-ea"/>
              </a:rPr>
              <a:t>	</a:t>
            </a:r>
            <a:r>
              <a:rPr lang="en-US" altLang="zh-CN" sz="2174" dirty="0">
                <a:latin typeface="+mn-ea"/>
                <a:ea typeface="+mn-ea"/>
              </a:rPr>
              <a:t>1</a:t>
            </a:r>
            <a:r>
              <a:rPr lang="zh-CN" altLang="en-US" sz="2174" dirty="0">
                <a:latin typeface="+mn-ea"/>
                <a:ea typeface="+mn-ea"/>
              </a:rPr>
              <a:t>、</a:t>
            </a:r>
            <a:r>
              <a:rPr lang="zh-CN" altLang="zh-CN" sz="2174" dirty="0">
                <a:latin typeface="+mn-ea"/>
                <a:ea typeface="+mn-ea"/>
              </a:rPr>
              <a:t>省去了调用指令需要的执行时间；</a:t>
            </a:r>
            <a:endParaRPr lang="en-US" altLang="zh-CN" sz="2174" dirty="0">
              <a:latin typeface="+mn-ea"/>
              <a:ea typeface="+mn-ea"/>
            </a:endParaRPr>
          </a:p>
          <a:p>
            <a:pPr lvl="1">
              <a:buNone/>
              <a:tabLst>
                <a:tab pos="1213904" algn="l"/>
              </a:tabLst>
            </a:pPr>
            <a:r>
              <a:rPr lang="en-US" altLang="zh-CN" sz="2174" dirty="0">
                <a:latin typeface="+mn-ea"/>
                <a:ea typeface="+mn-ea"/>
              </a:rPr>
              <a:t>  2</a:t>
            </a:r>
            <a:r>
              <a:rPr lang="zh-CN" altLang="en-US" sz="2174" dirty="0">
                <a:latin typeface="+mn-ea"/>
                <a:ea typeface="+mn-ea"/>
              </a:rPr>
              <a:t>、</a:t>
            </a:r>
            <a:r>
              <a:rPr lang="zh-CN" altLang="zh-CN" sz="2174" dirty="0">
                <a:latin typeface="+mn-ea"/>
                <a:ea typeface="+mn-ea"/>
              </a:rPr>
              <a:t>省去了传递变元和传递过程需要的时间。</a:t>
            </a:r>
            <a:endParaRPr lang="en-US" altLang="zh-CN" sz="2174" dirty="0">
              <a:latin typeface="+mn-ea"/>
              <a:ea typeface="+mn-ea"/>
            </a:endParaRPr>
          </a:p>
          <a:p>
            <a:pPr lvl="1">
              <a:buNone/>
              <a:tabLst>
                <a:tab pos="1213904" algn="l"/>
              </a:tabLst>
            </a:pPr>
            <a:r>
              <a:rPr lang="en-US" altLang="zh-CN" sz="2174" dirty="0">
                <a:latin typeface="+mn-ea"/>
                <a:ea typeface="+mn-ea"/>
              </a:rPr>
              <a:t>	</a:t>
            </a:r>
            <a:r>
              <a:rPr lang="zh-CN" altLang="zh-CN" sz="2174" dirty="0">
                <a:latin typeface="+mn-ea"/>
                <a:ea typeface="+mn-ea"/>
              </a:rPr>
              <a:t>但是使用这种方法程序长度变大了，因此需要更多的</a:t>
            </a:r>
            <a:r>
              <a:rPr lang="en-US" altLang="zh-CN" sz="2174" dirty="0">
                <a:latin typeface="+mn-ea"/>
                <a:ea typeface="+mn-ea"/>
              </a:rPr>
              <a:t>ROM</a:t>
            </a:r>
            <a:r>
              <a:rPr lang="zh-CN" altLang="zh-CN" sz="2174" dirty="0">
                <a:latin typeface="+mn-ea"/>
                <a:ea typeface="+mn-ea"/>
              </a:rPr>
              <a:t>。使用这种优化在</a:t>
            </a:r>
            <a:r>
              <a:rPr lang="en-US" altLang="zh-CN" sz="2174" dirty="0">
                <a:latin typeface="+mn-ea"/>
                <a:ea typeface="+mn-ea"/>
              </a:rPr>
              <a:t>Inline</a:t>
            </a:r>
            <a:r>
              <a:rPr lang="zh-CN" altLang="zh-CN" sz="2174" dirty="0">
                <a:latin typeface="+mn-ea"/>
                <a:ea typeface="+mn-ea"/>
              </a:rPr>
              <a:t>函数频繁调用并且只包含几行代码的时候是最有效的。</a:t>
            </a:r>
          </a:p>
          <a:p>
            <a:pPr>
              <a:tabLst>
                <a:tab pos="1213904" algn="l"/>
              </a:tabLst>
            </a:pPr>
            <a:r>
              <a:rPr lang="zh-CN" altLang="zh-CN" sz="2174" dirty="0">
                <a:solidFill>
                  <a:schemeClr val="tx1"/>
                </a:solidFill>
                <a:latin typeface="+mn-ea"/>
                <a:ea typeface="+mn-ea"/>
              </a:rPr>
              <a:t>不定义不使用的返回值</a:t>
            </a:r>
            <a:r>
              <a:rPr lang="zh-CN" altLang="en-US" sz="2174" dirty="0">
                <a:solidFill>
                  <a:schemeClr val="tx1"/>
                </a:solidFill>
                <a:latin typeface="+mn-ea"/>
                <a:ea typeface="+mn-ea"/>
              </a:rPr>
              <a:t>；</a:t>
            </a:r>
            <a:endParaRPr lang="en-US" altLang="zh-CN" sz="2174" dirty="0">
              <a:solidFill>
                <a:schemeClr val="tx1"/>
              </a:solidFill>
              <a:latin typeface="+mn-ea"/>
              <a:ea typeface="+mn-ea"/>
            </a:endParaRPr>
          </a:p>
          <a:p>
            <a:pPr>
              <a:tabLst>
                <a:tab pos="1213904" algn="l"/>
              </a:tabLst>
            </a:pPr>
            <a:r>
              <a:rPr lang="zh-CN" altLang="zh-CN" sz="2174" dirty="0">
                <a:solidFill>
                  <a:schemeClr val="tx1"/>
                </a:solidFill>
                <a:latin typeface="+mn-ea"/>
                <a:ea typeface="+mn-ea"/>
              </a:rPr>
              <a:t>减少函数调用参数</a:t>
            </a:r>
            <a:r>
              <a:rPr lang="zh-CN" altLang="en-US" sz="2174" dirty="0">
                <a:solidFill>
                  <a:schemeClr val="tx1"/>
                </a:solidFill>
                <a:latin typeface="+mn-ea"/>
                <a:ea typeface="+mn-ea"/>
              </a:rPr>
              <a:t>；</a:t>
            </a:r>
            <a:endParaRPr lang="zh-CN" altLang="zh-CN" sz="2174" dirty="0">
              <a:solidFill>
                <a:schemeClr val="tx1"/>
              </a:solidFill>
              <a:latin typeface="+mn-ea"/>
              <a:ea typeface="+mn-ea"/>
            </a:endParaRPr>
          </a:p>
          <a:p>
            <a:pPr>
              <a:tabLst>
                <a:tab pos="1213904" algn="l"/>
              </a:tabLst>
            </a:pPr>
            <a:r>
              <a:rPr lang="zh-CN" altLang="zh-CN" sz="2174" dirty="0">
                <a:solidFill>
                  <a:schemeClr val="tx1"/>
                </a:solidFill>
                <a:latin typeface="+mn-ea"/>
                <a:ea typeface="+mn-ea"/>
              </a:rPr>
              <a:t>所有函数都应该有原型定义</a:t>
            </a:r>
            <a:r>
              <a:rPr lang="zh-CN" altLang="en-US" sz="2174" dirty="0">
                <a:solidFill>
                  <a:schemeClr val="tx1"/>
                </a:solidFill>
                <a:latin typeface="+mn-ea"/>
                <a:ea typeface="+mn-ea"/>
              </a:rPr>
              <a:t>；</a:t>
            </a:r>
            <a:endParaRPr lang="en-US" altLang="zh-CN" sz="2174" dirty="0">
              <a:solidFill>
                <a:schemeClr val="tx1"/>
              </a:solidFill>
              <a:latin typeface="+mn-ea"/>
              <a:ea typeface="+mn-ea"/>
            </a:endParaRPr>
          </a:p>
          <a:p>
            <a:pPr>
              <a:tabLst>
                <a:tab pos="1213904" algn="l"/>
              </a:tabLst>
            </a:pPr>
            <a:r>
              <a:rPr lang="zh-CN" altLang="en-US" sz="2174" dirty="0">
                <a:solidFill>
                  <a:schemeClr val="tx1"/>
                </a:solidFill>
                <a:latin typeface="+mn-ea"/>
                <a:ea typeface="+mn-ea"/>
              </a:rPr>
              <a:t>参数及返回值参数尽量同</a:t>
            </a:r>
            <a:r>
              <a:rPr lang="en-US" altLang="zh-CN" sz="2174" dirty="0">
                <a:solidFill>
                  <a:schemeClr val="tx1"/>
                </a:solidFill>
                <a:latin typeface="+mn-ea"/>
                <a:ea typeface="+mn-ea"/>
              </a:rPr>
              <a:t>MCU</a:t>
            </a:r>
            <a:r>
              <a:rPr lang="zh-CN" altLang="en-US" sz="2174" dirty="0">
                <a:solidFill>
                  <a:schemeClr val="tx1"/>
                </a:solidFill>
                <a:latin typeface="+mn-ea"/>
                <a:ea typeface="+mn-ea"/>
              </a:rPr>
              <a:t>字宽；</a:t>
            </a:r>
            <a:endParaRPr lang="en-US" altLang="zh-CN" sz="2174" dirty="0">
              <a:solidFill>
                <a:schemeClr val="tx1"/>
              </a:solidFill>
              <a:latin typeface="+mn-ea"/>
              <a:ea typeface="+mn-ea"/>
            </a:endParaRPr>
          </a:p>
          <a:p>
            <a:pPr>
              <a:tabLst>
                <a:tab pos="1213904" algn="l"/>
              </a:tabLst>
            </a:pPr>
            <a:r>
              <a:rPr lang="zh-CN" altLang="en-US" sz="2174" dirty="0">
                <a:solidFill>
                  <a:schemeClr val="tx1"/>
                </a:solidFill>
                <a:latin typeface="+mn-ea"/>
                <a:ea typeface="+mn-ea"/>
              </a:rPr>
              <a:t>临时变量要少，可使用寄存器；</a:t>
            </a:r>
            <a:endParaRPr lang="en-US" altLang="zh-CN" sz="2174" dirty="0">
              <a:solidFill>
                <a:schemeClr val="tx1"/>
              </a:solidFill>
              <a:latin typeface="+mn-ea"/>
              <a:ea typeface="+mn-ea"/>
            </a:endParaRPr>
          </a:p>
          <a:p>
            <a:pPr>
              <a:tabLst>
                <a:tab pos="1213904" algn="l"/>
              </a:tabLst>
            </a:pPr>
            <a:r>
              <a:rPr lang="zh-CN" altLang="zh-CN" sz="2174" dirty="0">
                <a:solidFill>
                  <a:schemeClr val="tx1"/>
                </a:solidFill>
                <a:latin typeface="+mn-ea"/>
                <a:ea typeface="+mn-ea"/>
              </a:rPr>
              <a:t>尽可能使用常量</a:t>
            </a:r>
            <a:r>
              <a:rPr lang="zh-CN" altLang="en-US" sz="2174" dirty="0">
                <a:solidFill>
                  <a:schemeClr val="tx1"/>
                </a:solidFill>
                <a:latin typeface="+mn-ea"/>
                <a:ea typeface="+mn-ea"/>
              </a:rPr>
              <a:t>；</a:t>
            </a:r>
            <a:endParaRPr lang="en-US" altLang="zh-CN" sz="2174" dirty="0">
              <a:solidFill>
                <a:schemeClr val="tx1"/>
              </a:solidFill>
              <a:latin typeface="+mn-ea"/>
              <a:ea typeface="+mn-ea"/>
            </a:endParaRPr>
          </a:p>
          <a:p>
            <a:pPr>
              <a:tabLst>
                <a:tab pos="1213904" algn="l"/>
              </a:tabLst>
            </a:pPr>
            <a:r>
              <a:rPr lang="zh-CN" altLang="zh-CN" sz="2174" dirty="0">
                <a:solidFill>
                  <a:schemeClr val="tx1"/>
                </a:solidFill>
                <a:latin typeface="+mn-ea"/>
                <a:ea typeface="+mn-ea"/>
              </a:rPr>
              <a:t>把本地函数声明为静态的</a:t>
            </a:r>
            <a:r>
              <a:rPr lang="en-US" altLang="zh-CN" sz="2174" dirty="0">
                <a:solidFill>
                  <a:schemeClr val="tx1"/>
                </a:solidFill>
                <a:latin typeface="+mn-ea"/>
                <a:ea typeface="+mn-ea"/>
              </a:rPr>
              <a:t>(static)</a:t>
            </a:r>
            <a:r>
              <a:rPr lang="zh-CN" altLang="en-US" sz="2174" dirty="0">
                <a:solidFill>
                  <a:schemeClr val="tx1"/>
                </a:solidFill>
                <a:latin typeface="+mn-ea"/>
                <a:ea typeface="+mn-ea"/>
              </a:rPr>
              <a:t>；</a:t>
            </a:r>
            <a:endParaRPr lang="en-US" altLang="zh-CN" sz="2174" dirty="0">
              <a:solidFill>
                <a:schemeClr val="tx1"/>
              </a:solidFill>
              <a:latin typeface="+mn-ea"/>
              <a:ea typeface="+mn-ea"/>
            </a:endParaRPr>
          </a:p>
          <a:p>
            <a:endParaRPr lang="zh-CN" altLang="zh-CN" sz="2174" dirty="0">
              <a:latin typeface="+mn-ea"/>
              <a:ea typeface="+mn-ea"/>
            </a:endParaRPr>
          </a:p>
          <a:p>
            <a:endParaRPr lang="zh-CN" altLang="en-US" sz="2174" dirty="0">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345</a:t>
            </a:fld>
            <a:endParaRPr lang="zh-CN" altLang="en-US" dirty="0">
              <a:solidFill>
                <a:prstClr val="white"/>
              </a:solidFill>
              <a:cs typeface="Garamond"/>
            </a:endParaRPr>
          </a:p>
        </p:txBody>
      </p:sp>
    </p:spTree>
    <p:extLst>
      <p:ext uri="{BB962C8B-B14F-4D97-AF65-F5344CB8AC3E}">
        <p14:creationId xmlns:p14="http://schemas.microsoft.com/office/powerpoint/2010/main" val="100635702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变量</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en-US" altLang="zh-CN" sz="2537" b="1" dirty="0">
                <a:solidFill>
                  <a:srgbClr val="FF0000"/>
                </a:solidFill>
                <a:latin typeface="+mn-ea"/>
                <a:ea typeface="+mn-ea"/>
              </a:rPr>
              <a:t>register</a:t>
            </a:r>
            <a:r>
              <a:rPr lang="zh-CN" altLang="zh-CN" sz="2537" b="1" dirty="0">
                <a:solidFill>
                  <a:srgbClr val="FF0000"/>
                </a:solidFill>
                <a:latin typeface="+mn-ea"/>
                <a:ea typeface="+mn-ea"/>
              </a:rPr>
              <a:t>变量</a:t>
            </a:r>
            <a:endParaRPr lang="zh-CN" altLang="zh-CN" sz="2537" dirty="0">
              <a:solidFill>
                <a:srgbClr val="FF0000"/>
              </a:solidFill>
              <a:latin typeface="+mn-ea"/>
              <a:ea typeface="+mn-ea"/>
            </a:endParaRPr>
          </a:p>
          <a:p>
            <a:r>
              <a:rPr lang="zh-CN" altLang="zh-CN" sz="2537" dirty="0">
                <a:solidFill>
                  <a:schemeClr val="tx1"/>
                </a:solidFill>
                <a:latin typeface="+mn-ea"/>
                <a:ea typeface="+mn-ea"/>
              </a:rPr>
              <a:t>在最内层循环避免使用全局变量和静态变量</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同时声明多个变量优于单独声明变量</a:t>
            </a:r>
            <a:r>
              <a:rPr lang="zh-CN" altLang="en-US" sz="2537" dirty="0">
                <a:solidFill>
                  <a:schemeClr val="tx1"/>
                </a:solidFill>
                <a:latin typeface="+mn-ea"/>
                <a:ea typeface="+mn-ea"/>
              </a:rPr>
              <a:t>；</a:t>
            </a:r>
            <a:endParaRPr lang="zh-CN" altLang="zh-CN" sz="2537" dirty="0">
              <a:solidFill>
                <a:schemeClr val="tx1"/>
              </a:solidFill>
              <a:latin typeface="+mn-ea"/>
              <a:ea typeface="+mn-ea"/>
            </a:endParaRPr>
          </a:p>
          <a:p>
            <a:r>
              <a:rPr lang="zh-CN" altLang="zh-CN" sz="2537" dirty="0">
                <a:solidFill>
                  <a:schemeClr val="tx1"/>
                </a:solidFill>
                <a:latin typeface="+mn-ea"/>
                <a:ea typeface="+mn-ea"/>
              </a:rPr>
              <a:t>短变量名优于长变量名，应尽量使变量名短一点</a:t>
            </a:r>
            <a:r>
              <a:rPr lang="zh-CN" altLang="en-US" sz="2537" dirty="0">
                <a:solidFill>
                  <a:schemeClr val="tx1"/>
                </a:solidFill>
                <a:latin typeface="+mn-ea"/>
                <a:ea typeface="+mn-ea"/>
              </a:rPr>
              <a:t>；</a:t>
            </a:r>
            <a:endParaRPr lang="zh-CN" altLang="zh-CN" sz="2537" dirty="0">
              <a:solidFill>
                <a:schemeClr val="tx1"/>
              </a:solidFill>
              <a:latin typeface="+mn-ea"/>
              <a:ea typeface="+mn-ea"/>
            </a:endParaRPr>
          </a:p>
          <a:p>
            <a:r>
              <a:rPr lang="zh-CN" altLang="zh-CN" sz="2537" dirty="0">
                <a:solidFill>
                  <a:schemeClr val="tx1"/>
                </a:solidFill>
                <a:latin typeface="+mn-ea"/>
                <a:ea typeface="+mn-ea"/>
              </a:rPr>
              <a:t>在</a:t>
            </a:r>
            <a:r>
              <a:rPr lang="zh-CN" altLang="en-US" sz="2537" dirty="0">
                <a:solidFill>
                  <a:schemeClr val="tx1"/>
                </a:solidFill>
                <a:latin typeface="+mn-ea"/>
                <a:ea typeface="+mn-ea"/>
              </a:rPr>
              <a:t>代码</a:t>
            </a:r>
            <a:r>
              <a:rPr lang="zh-CN" altLang="zh-CN" sz="2537" dirty="0">
                <a:solidFill>
                  <a:schemeClr val="tx1"/>
                </a:solidFill>
                <a:latin typeface="+mn-ea"/>
                <a:ea typeface="+mn-ea"/>
              </a:rPr>
              <a:t>开始前声明变量</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使用尽量小的数据类型</a:t>
            </a:r>
            <a:r>
              <a:rPr lang="zh-CN" altLang="en-US" sz="2537" dirty="0">
                <a:solidFill>
                  <a:schemeClr val="tx1"/>
                </a:solidFill>
                <a:latin typeface="+mn-ea"/>
                <a:ea typeface="+mn-ea"/>
              </a:rPr>
              <a:t>。</a:t>
            </a:r>
            <a:endParaRPr lang="zh-CN" altLang="zh-CN" sz="2537" dirty="0">
              <a:solidFill>
                <a:schemeClr val="tx1"/>
              </a:solidFill>
              <a:latin typeface="+mn-ea"/>
              <a:ea typeface="+mn-ea"/>
            </a:endParaRPr>
          </a:p>
          <a:p>
            <a:endParaRPr lang="zh-CN" altLang="zh-CN" dirty="0"/>
          </a:p>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346</a:t>
            </a:fld>
            <a:endParaRPr lang="zh-CN" altLang="en-US" dirty="0">
              <a:solidFill>
                <a:prstClr val="white"/>
              </a:solidFill>
              <a:cs typeface="Garamond"/>
            </a:endParaRPr>
          </a:p>
        </p:txBody>
      </p:sp>
    </p:spTree>
    <p:extLst>
      <p:ext uri="{BB962C8B-B14F-4D97-AF65-F5344CB8AC3E}">
        <p14:creationId xmlns:p14="http://schemas.microsoft.com/office/powerpoint/2010/main" val="342124138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n-ea"/>
                <a:ea typeface="+mn-ea"/>
              </a:rPr>
              <a:t>尽量</a:t>
            </a:r>
            <a:r>
              <a:rPr lang="zh-CN" altLang="zh-CN" dirty="0">
                <a:solidFill>
                  <a:schemeClr val="tx1"/>
                </a:solidFill>
                <a:latin typeface="+mn-ea"/>
                <a:ea typeface="+mn-ea"/>
              </a:rPr>
              <a:t>避免使用标准库</a:t>
            </a:r>
            <a:endParaRPr lang="zh-CN" altLang="en-US" dirty="0">
              <a:solidFill>
                <a:schemeClr val="tx1"/>
              </a:solidFill>
              <a:latin typeface="+mn-ea"/>
              <a:ea typeface="+mn-ea"/>
            </a:endParaRP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使用标准库可以加快开发进度</a:t>
            </a:r>
            <a:r>
              <a:rPr lang="en-US" altLang="zh-CN" sz="2537" dirty="0">
                <a:solidFill>
                  <a:schemeClr val="tx1"/>
                </a:solidFill>
                <a:latin typeface="+mn-ea"/>
                <a:ea typeface="+mn-ea"/>
              </a:rPr>
              <a:t>,</a:t>
            </a:r>
            <a:r>
              <a:rPr lang="zh-CN" altLang="zh-CN" sz="2537" dirty="0">
                <a:solidFill>
                  <a:schemeClr val="tx1"/>
                </a:solidFill>
                <a:latin typeface="+mn-ea"/>
                <a:ea typeface="+mn-ea"/>
              </a:rPr>
              <a:t>但由于标准库需要处理用户所有可能遇到的情况</a:t>
            </a:r>
            <a:r>
              <a:rPr lang="en-US" altLang="zh-CN" sz="2537" dirty="0">
                <a:solidFill>
                  <a:schemeClr val="tx1"/>
                </a:solidFill>
                <a:latin typeface="+mn-ea"/>
                <a:ea typeface="+mn-ea"/>
              </a:rPr>
              <a:t>,</a:t>
            </a:r>
            <a:r>
              <a:rPr lang="zh-CN" altLang="zh-CN" sz="2537" dirty="0">
                <a:solidFill>
                  <a:schemeClr val="tx1"/>
                </a:solidFill>
                <a:latin typeface="+mn-ea"/>
                <a:ea typeface="+mn-ea"/>
              </a:rPr>
              <a:t>所以很多</a:t>
            </a:r>
            <a:r>
              <a:rPr lang="zh-CN" altLang="zh-CN" sz="2537" dirty="0">
                <a:solidFill>
                  <a:srgbClr val="FF0000"/>
                </a:solidFill>
                <a:latin typeface="+mn-ea"/>
                <a:ea typeface="+mn-ea"/>
              </a:rPr>
              <a:t>标准库代码很大</a:t>
            </a:r>
            <a:r>
              <a:rPr lang="zh-CN" altLang="en-US" sz="2537" dirty="0">
                <a:latin typeface="+mn-ea"/>
                <a:ea typeface="+mn-ea"/>
              </a:rPr>
              <a:t>；</a:t>
            </a:r>
            <a:endParaRPr lang="en-US" altLang="zh-CN" sz="2537" dirty="0">
              <a:latin typeface="+mn-ea"/>
              <a:ea typeface="+mn-ea"/>
            </a:endParaRPr>
          </a:p>
          <a:p>
            <a:r>
              <a:rPr lang="zh-CN" altLang="en-US" sz="2537" dirty="0">
                <a:solidFill>
                  <a:schemeClr val="tx1"/>
                </a:solidFill>
                <a:latin typeface="+mn-ea"/>
                <a:ea typeface="+mn-ea"/>
              </a:rPr>
              <a:t>很多</a:t>
            </a:r>
            <a:r>
              <a:rPr lang="zh-CN" altLang="zh-CN" sz="2537" dirty="0">
                <a:solidFill>
                  <a:srgbClr val="FF0000"/>
                </a:solidFill>
                <a:latin typeface="+mn-ea"/>
                <a:ea typeface="+mn-ea"/>
              </a:rPr>
              <a:t>标准库</a:t>
            </a:r>
            <a:r>
              <a:rPr lang="zh-CN" altLang="en-US" sz="2537" dirty="0">
                <a:solidFill>
                  <a:srgbClr val="FF0000"/>
                </a:solidFill>
                <a:latin typeface="+mn-ea"/>
                <a:ea typeface="+mn-ea"/>
              </a:rPr>
              <a:t>使用资源情况不清晰</a:t>
            </a:r>
            <a:r>
              <a:rPr lang="zh-CN" altLang="en-US" sz="2537" dirty="0">
                <a:solidFill>
                  <a:schemeClr val="tx1"/>
                </a:solidFill>
                <a:latin typeface="+mn-ea"/>
                <a:ea typeface="+mn-ea"/>
              </a:rPr>
              <a:t>；（比如栈、执行时间和效率）</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347</a:t>
            </a:fld>
            <a:endParaRPr lang="zh-CN" altLang="en-US" dirty="0">
              <a:solidFill>
                <a:prstClr val="white"/>
              </a:solidFill>
              <a:cs typeface="Garamond"/>
            </a:endParaRPr>
          </a:p>
        </p:txBody>
      </p:sp>
    </p:spTree>
    <p:extLst>
      <p:ext uri="{BB962C8B-B14F-4D97-AF65-F5344CB8AC3E}">
        <p14:creationId xmlns:p14="http://schemas.microsoft.com/office/powerpoint/2010/main" val="294114850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采用数学方法优化程序</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例如</a:t>
            </a:r>
            <a:r>
              <a:rPr lang="en-US" altLang="zh-CN" sz="2537" dirty="0">
                <a:solidFill>
                  <a:schemeClr val="tx1"/>
                </a:solidFill>
                <a:latin typeface="+mn-ea"/>
                <a:ea typeface="+mn-ea"/>
              </a:rPr>
              <a:t>:</a:t>
            </a:r>
            <a:r>
              <a:rPr lang="zh-CN" altLang="zh-CN" sz="2537" dirty="0">
                <a:solidFill>
                  <a:schemeClr val="tx1"/>
                </a:solidFill>
                <a:latin typeface="+mn-ea"/>
                <a:ea typeface="+mn-ea"/>
              </a:rPr>
              <a:t>求</a:t>
            </a:r>
            <a:r>
              <a:rPr lang="en-US" altLang="zh-CN" sz="2537" dirty="0">
                <a:solidFill>
                  <a:schemeClr val="tx1"/>
                </a:solidFill>
                <a:latin typeface="+mn-ea"/>
                <a:ea typeface="+mn-ea"/>
              </a:rPr>
              <a:t> 1~100 </a:t>
            </a:r>
            <a:r>
              <a:rPr lang="zh-CN" altLang="zh-CN" sz="2537" dirty="0">
                <a:solidFill>
                  <a:schemeClr val="tx1"/>
                </a:solidFill>
                <a:latin typeface="+mn-ea"/>
                <a:ea typeface="+mn-ea"/>
              </a:rPr>
              <a:t>的和</a:t>
            </a:r>
            <a:r>
              <a:rPr lang="en-US" altLang="zh-CN" sz="2537" dirty="0">
                <a:solidFill>
                  <a:schemeClr val="tx1"/>
                </a:solidFill>
                <a:latin typeface="+mn-ea"/>
                <a:ea typeface="+mn-ea"/>
              </a:rPr>
              <a:t>m = 100*(100+1)/2; </a:t>
            </a:r>
            <a:r>
              <a:rPr lang="zh-CN" altLang="zh-CN" sz="2537" dirty="0">
                <a:solidFill>
                  <a:schemeClr val="tx1"/>
                </a:solidFill>
                <a:latin typeface="+mn-ea"/>
                <a:ea typeface="+mn-ea"/>
              </a:rPr>
              <a:t>数学公式</a:t>
            </a:r>
            <a:r>
              <a:rPr lang="en-US" altLang="zh-CN" sz="2537" dirty="0">
                <a:solidFill>
                  <a:schemeClr val="tx1"/>
                </a:solidFill>
                <a:latin typeface="+mn-ea"/>
                <a:ea typeface="+mn-ea"/>
              </a:rPr>
              <a:t>. (a1 + an)*n/2</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rgbClr val="FF0000"/>
                </a:solidFill>
                <a:latin typeface="+mn-ea"/>
                <a:ea typeface="+mn-ea"/>
              </a:rPr>
              <a:t>减少除法和取模的运算</a:t>
            </a:r>
            <a:r>
              <a:rPr lang="zh-CN" altLang="en-US" sz="2537" dirty="0">
                <a:latin typeface="+mn-ea"/>
                <a:ea typeface="+mn-ea"/>
              </a:rPr>
              <a:t>；</a:t>
            </a:r>
            <a:endParaRPr lang="en-US" altLang="zh-CN" sz="2537" dirty="0">
              <a:latin typeface="+mn-ea"/>
              <a:ea typeface="+mn-ea"/>
            </a:endParaRPr>
          </a:p>
          <a:p>
            <a:r>
              <a:rPr lang="zh-CN" altLang="zh-CN" sz="2537" dirty="0">
                <a:solidFill>
                  <a:srgbClr val="FF0000"/>
                </a:solidFill>
                <a:latin typeface="+mn-ea"/>
                <a:ea typeface="+mn-ea"/>
              </a:rPr>
              <a:t>位操作</a:t>
            </a:r>
            <a:r>
              <a:rPr lang="zh-CN" altLang="en-US" sz="2537" dirty="0">
                <a:solidFill>
                  <a:srgbClr val="FF0000"/>
                </a:solidFill>
                <a:latin typeface="+mn-ea"/>
                <a:ea typeface="+mn-ea"/>
              </a:rPr>
              <a:t>：</a:t>
            </a:r>
            <a:r>
              <a:rPr lang="zh-CN" altLang="zh-CN" sz="2537" dirty="0">
                <a:solidFill>
                  <a:schemeClr val="tx1"/>
                </a:solidFill>
                <a:latin typeface="+mn-ea"/>
                <a:ea typeface="+mn-ea"/>
              </a:rPr>
              <a:t>灵活的位操作可以有效地提高程序运行的效率</a:t>
            </a:r>
            <a:r>
              <a:rPr lang="zh-CN" altLang="en-US" sz="2537" dirty="0">
                <a:solidFill>
                  <a:schemeClr val="tx1"/>
                </a:solidFill>
                <a:latin typeface="+mn-ea"/>
                <a:ea typeface="+mn-ea"/>
              </a:rPr>
              <a:t>。</a:t>
            </a:r>
            <a:r>
              <a:rPr lang="zh-CN" altLang="zh-CN" sz="2537" dirty="0">
                <a:solidFill>
                  <a:schemeClr val="tx1"/>
                </a:solidFill>
                <a:latin typeface="+mn-ea"/>
                <a:ea typeface="+mn-ea"/>
              </a:rPr>
              <a:t>比如用位操作代替除法</a:t>
            </a:r>
            <a:r>
              <a:rPr lang="en-US" altLang="zh-CN" sz="2537" dirty="0">
                <a:solidFill>
                  <a:schemeClr val="tx1"/>
                </a:solidFill>
                <a:latin typeface="+mn-ea"/>
                <a:ea typeface="+mn-ea"/>
              </a:rPr>
              <a:t>:</a:t>
            </a:r>
            <a:r>
              <a:rPr lang="zh-CN" altLang="zh-CN" sz="2537" dirty="0">
                <a:solidFill>
                  <a:schemeClr val="tx1"/>
                </a:solidFill>
                <a:latin typeface="+mn-ea"/>
                <a:ea typeface="+mn-ea"/>
              </a:rPr>
              <a:t>比如</a:t>
            </a:r>
            <a:r>
              <a:rPr lang="zh-CN" altLang="en-US" sz="2537" dirty="0">
                <a:solidFill>
                  <a:schemeClr val="tx1"/>
                </a:solidFill>
                <a:latin typeface="+mn-ea"/>
                <a:ea typeface="+mn-ea"/>
              </a:rPr>
              <a:t>（</a:t>
            </a:r>
            <a:r>
              <a:rPr lang="en-US" altLang="zh-CN" sz="2537" dirty="0">
                <a:solidFill>
                  <a:schemeClr val="tx1"/>
                </a:solidFill>
                <a:latin typeface="+mn-ea"/>
                <a:ea typeface="+mn-ea"/>
              </a:rPr>
              <a:t>128 / 8 </a:t>
            </a:r>
            <a:r>
              <a:rPr lang="zh-CN" altLang="en-US" sz="2537" dirty="0">
                <a:solidFill>
                  <a:schemeClr val="tx1"/>
                </a:solidFill>
                <a:latin typeface="+mn-ea"/>
                <a:ea typeface="+mn-ea"/>
              </a:rPr>
              <a:t>）转换成（</a:t>
            </a:r>
            <a:r>
              <a:rPr lang="en-US" altLang="zh-CN" sz="2537" dirty="0">
                <a:solidFill>
                  <a:schemeClr val="tx1"/>
                </a:solidFill>
                <a:latin typeface="+mn-ea"/>
                <a:ea typeface="+mn-ea"/>
              </a:rPr>
              <a:t>128 &gt;&gt; 3</a:t>
            </a:r>
            <a:r>
              <a:rPr lang="zh-CN" altLang="en-US" sz="2537" dirty="0">
                <a:solidFill>
                  <a:schemeClr val="tx1"/>
                </a:solidFill>
                <a:latin typeface="+mn-ea"/>
                <a:ea typeface="+mn-ea"/>
              </a:rPr>
              <a:t>）</a:t>
            </a:r>
            <a:r>
              <a:rPr lang="en-US" altLang="zh-CN" sz="2537" dirty="0">
                <a:solidFill>
                  <a:schemeClr val="tx1"/>
                </a:solidFill>
                <a:latin typeface="+mn-ea"/>
                <a:ea typeface="+mn-ea"/>
              </a:rPr>
              <a:t>;</a:t>
            </a:r>
          </a:p>
          <a:p>
            <a:r>
              <a:rPr lang="zh-CN" altLang="zh-CN" sz="2537" dirty="0">
                <a:solidFill>
                  <a:schemeClr val="tx1"/>
                </a:solidFill>
                <a:latin typeface="+mn-ea"/>
                <a:ea typeface="+mn-ea"/>
              </a:rPr>
              <a:t>优化算法和数据结构对提高代码的效率有很大的帮助</a:t>
            </a:r>
            <a:r>
              <a:rPr lang="zh-CN" altLang="en-US" sz="2537" dirty="0">
                <a:solidFill>
                  <a:schemeClr val="tx1"/>
                </a:solidFill>
                <a:latin typeface="+mn-ea"/>
                <a:ea typeface="+mn-ea"/>
              </a:rPr>
              <a:t>。</a:t>
            </a:r>
            <a:r>
              <a:rPr lang="zh-CN" altLang="zh-CN" sz="2537" dirty="0">
                <a:solidFill>
                  <a:srgbClr val="FF0000"/>
                </a:solidFill>
                <a:latin typeface="+mn-ea"/>
                <a:ea typeface="+mn-ea"/>
              </a:rPr>
              <a:t>有时候时间效率和空间效率是对立的</a:t>
            </a:r>
            <a:r>
              <a:rPr lang="en-US" altLang="zh-CN" sz="2537" dirty="0">
                <a:solidFill>
                  <a:schemeClr val="tx1"/>
                </a:solidFill>
                <a:latin typeface="+mn-ea"/>
                <a:ea typeface="+mn-ea"/>
              </a:rPr>
              <a:t>,</a:t>
            </a:r>
            <a:r>
              <a:rPr lang="zh-CN" altLang="zh-CN" sz="2537" dirty="0">
                <a:solidFill>
                  <a:schemeClr val="tx1"/>
                </a:solidFill>
                <a:latin typeface="+mn-ea"/>
                <a:ea typeface="+mn-ea"/>
              </a:rPr>
              <a:t>此时应分析哪个更重要</a:t>
            </a:r>
            <a:r>
              <a:rPr lang="en-US" altLang="zh-CN" sz="2537" dirty="0">
                <a:solidFill>
                  <a:schemeClr val="tx1"/>
                </a:solidFill>
                <a:latin typeface="+mn-ea"/>
                <a:ea typeface="+mn-ea"/>
              </a:rPr>
              <a:t>, </a:t>
            </a:r>
            <a:r>
              <a:rPr lang="zh-CN" altLang="zh-CN" sz="2537" dirty="0">
                <a:solidFill>
                  <a:schemeClr val="tx1"/>
                </a:solidFill>
                <a:latin typeface="+mn-ea"/>
                <a:ea typeface="+mn-ea"/>
              </a:rPr>
              <a:t>做出适当折中</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在进行优化的时候不要片面的追求紧凑的代码</a:t>
            </a:r>
            <a:r>
              <a:rPr lang="en-US" altLang="zh-CN" sz="2537" dirty="0">
                <a:solidFill>
                  <a:schemeClr val="tx1"/>
                </a:solidFill>
                <a:latin typeface="+mn-ea"/>
                <a:ea typeface="+mn-ea"/>
              </a:rPr>
              <a:t>,</a:t>
            </a:r>
            <a:r>
              <a:rPr lang="zh-CN" altLang="zh-CN" sz="2537" dirty="0">
                <a:solidFill>
                  <a:schemeClr val="tx1"/>
                </a:solidFill>
                <a:latin typeface="+mn-ea"/>
                <a:ea typeface="+mn-ea"/>
              </a:rPr>
              <a:t>因为紧凑的代码并不能产生高效率的机器码</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避免递归计算</a:t>
            </a:r>
            <a:r>
              <a:rPr lang="zh-CN" altLang="en-US" sz="2537" dirty="0">
                <a:solidFill>
                  <a:schemeClr val="tx1"/>
                </a:solidFill>
                <a:latin typeface="+mn-ea"/>
                <a:ea typeface="+mn-ea"/>
              </a:rPr>
              <a:t>。</a:t>
            </a:r>
            <a:endParaRPr lang="zh-CN" altLang="zh-CN" sz="2537" dirty="0">
              <a:solidFill>
                <a:schemeClr val="tx1"/>
              </a:solidFill>
              <a:latin typeface="+mn-ea"/>
              <a:ea typeface="+mn-ea"/>
            </a:endParaRPr>
          </a:p>
          <a:p>
            <a:pPr latinLnBrk="1">
              <a:buNone/>
            </a:pPr>
            <a:endParaRPr lang="en-US" altLang="zh-CN" dirty="0"/>
          </a:p>
          <a:p>
            <a:pPr latinLnBrk="1">
              <a:buNone/>
            </a:pPr>
            <a:endParaRPr lang="zh-CN" altLang="zh-CN"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348</a:t>
            </a:fld>
            <a:endParaRPr lang="zh-CN" altLang="en-US" dirty="0">
              <a:solidFill>
                <a:prstClr val="white"/>
              </a:solidFill>
              <a:cs typeface="Garamond"/>
            </a:endParaRPr>
          </a:p>
        </p:txBody>
      </p:sp>
    </p:spTree>
    <p:extLst>
      <p:ext uri="{BB962C8B-B14F-4D97-AF65-F5344CB8AC3E}">
        <p14:creationId xmlns:p14="http://schemas.microsoft.com/office/powerpoint/2010/main" val="11730210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存储器分配</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嵌入式系统存储器容量有限</a:t>
            </a:r>
            <a:r>
              <a:rPr lang="zh-CN" altLang="en-US" sz="2537" dirty="0">
                <a:solidFill>
                  <a:schemeClr val="tx1"/>
                </a:solidFill>
                <a:latin typeface="+mn-ea"/>
                <a:ea typeface="+mn-ea"/>
              </a:rPr>
              <a:t>，</a:t>
            </a:r>
            <a:r>
              <a:rPr lang="zh-CN" altLang="zh-CN" sz="2537" dirty="0">
                <a:solidFill>
                  <a:schemeClr val="tx1"/>
                </a:solidFill>
                <a:latin typeface="+mn-ea"/>
                <a:ea typeface="+mn-ea"/>
              </a:rPr>
              <a:t>程序中所有的变量</a:t>
            </a:r>
            <a:r>
              <a:rPr lang="en-US" altLang="zh-CN" sz="2537" dirty="0">
                <a:solidFill>
                  <a:schemeClr val="tx1"/>
                </a:solidFill>
                <a:latin typeface="+mn-ea"/>
                <a:ea typeface="+mn-ea"/>
              </a:rPr>
              <a:t>,</a:t>
            </a:r>
            <a:r>
              <a:rPr lang="zh-CN" altLang="zh-CN" sz="2537" dirty="0">
                <a:solidFill>
                  <a:schemeClr val="tx1"/>
                </a:solidFill>
                <a:latin typeface="+mn-ea"/>
                <a:ea typeface="+mn-ea"/>
              </a:rPr>
              <a:t>包含的库函数以及堆栈等都使用有限的内存</a:t>
            </a:r>
            <a:r>
              <a:rPr lang="en-US" altLang="zh-CN" sz="2537" dirty="0">
                <a:solidFill>
                  <a:schemeClr val="tx1"/>
                </a:solidFill>
                <a:latin typeface="+mn-ea"/>
                <a:ea typeface="+mn-ea"/>
              </a:rPr>
              <a:t>:</a:t>
            </a:r>
            <a:r>
              <a:rPr lang="zh-CN" altLang="zh-CN" sz="2537" dirty="0">
                <a:solidFill>
                  <a:schemeClr val="tx1"/>
                </a:solidFill>
                <a:latin typeface="+mn-ea"/>
                <a:ea typeface="+mn-ea"/>
              </a:rPr>
              <a:t>全局变量在整个程序范围内都有效</a:t>
            </a:r>
            <a:r>
              <a:rPr lang="zh-CN" altLang="en-US" sz="2537" dirty="0">
                <a:solidFill>
                  <a:schemeClr val="tx1"/>
                </a:solidFill>
                <a:latin typeface="+mn-ea"/>
                <a:ea typeface="+mn-ea"/>
              </a:rPr>
              <a:t>，</a:t>
            </a:r>
            <a:r>
              <a:rPr lang="zh-CN" altLang="zh-CN" sz="2537" dirty="0">
                <a:solidFill>
                  <a:schemeClr val="tx1"/>
                </a:solidFill>
                <a:latin typeface="+mn-ea"/>
                <a:ea typeface="+mn-ea"/>
              </a:rPr>
              <a:t>程序执行完后才会释放</a:t>
            </a:r>
            <a:r>
              <a:rPr lang="zh-CN" altLang="en-US" sz="2537" dirty="0">
                <a:solidFill>
                  <a:schemeClr val="tx1"/>
                </a:solidFill>
                <a:latin typeface="+mn-ea"/>
                <a:ea typeface="+mn-ea"/>
              </a:rPr>
              <a:t>；</a:t>
            </a:r>
            <a:r>
              <a:rPr lang="zh-CN" altLang="zh-CN" sz="2537" dirty="0">
                <a:solidFill>
                  <a:schemeClr val="tx1"/>
                </a:solidFill>
                <a:latin typeface="+mn-ea"/>
                <a:ea typeface="+mn-ea"/>
              </a:rPr>
              <a:t>静态变量的作用范围也是整个程序</a:t>
            </a:r>
            <a:r>
              <a:rPr lang="en-US" altLang="zh-CN" sz="2537" dirty="0">
                <a:solidFill>
                  <a:schemeClr val="tx1"/>
                </a:solidFill>
                <a:latin typeface="+mn-ea"/>
                <a:ea typeface="+mn-ea"/>
              </a:rPr>
              <a:t>,</a:t>
            </a:r>
            <a:r>
              <a:rPr lang="zh-CN" altLang="zh-CN" sz="2537" dirty="0">
                <a:solidFill>
                  <a:schemeClr val="tx1"/>
                </a:solidFill>
                <a:latin typeface="+mn-ea"/>
                <a:ea typeface="+mn-ea"/>
              </a:rPr>
              <a:t>只有局部变量中的动态变量在函数执行完后会释放</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全局变量</a:t>
            </a:r>
            <a:r>
              <a:rPr lang="zh-CN" altLang="en-US" sz="2537" dirty="0">
                <a:solidFill>
                  <a:schemeClr val="tx1"/>
                </a:solidFill>
                <a:latin typeface="+mn-ea"/>
                <a:ea typeface="+mn-ea"/>
              </a:rPr>
              <a:t>和</a:t>
            </a:r>
            <a:r>
              <a:rPr lang="zh-CN" altLang="zh-CN" sz="2537" dirty="0">
                <a:solidFill>
                  <a:schemeClr val="tx1"/>
                </a:solidFill>
                <a:latin typeface="+mn-ea"/>
                <a:ea typeface="+mn-ea"/>
              </a:rPr>
              <a:t>静态变量</a:t>
            </a:r>
            <a:r>
              <a:rPr lang="zh-CN" altLang="en-US" sz="2537" dirty="0">
                <a:solidFill>
                  <a:schemeClr val="tx1"/>
                </a:solidFill>
                <a:latin typeface="+mn-ea"/>
                <a:ea typeface="+mn-ea"/>
              </a:rPr>
              <a:t>可直接寻址，速度快；</a:t>
            </a:r>
            <a:r>
              <a:rPr lang="zh-CN" altLang="zh-CN" sz="2537" dirty="0">
                <a:solidFill>
                  <a:schemeClr val="tx1"/>
                </a:solidFill>
                <a:latin typeface="+mn-ea"/>
                <a:ea typeface="+mn-ea"/>
              </a:rPr>
              <a:t>动态变量</a:t>
            </a:r>
            <a:r>
              <a:rPr lang="zh-CN" altLang="en-US" sz="2537" dirty="0">
                <a:solidFill>
                  <a:schemeClr val="tx1"/>
                </a:solidFill>
                <a:latin typeface="+mn-ea"/>
                <a:ea typeface="+mn-ea"/>
              </a:rPr>
              <a:t>一般间接寻址，速度慢。</a:t>
            </a:r>
            <a:endParaRPr lang="en-US" altLang="zh-CN" sz="2537" dirty="0">
              <a:solidFill>
                <a:schemeClr val="tx1"/>
              </a:solidFill>
              <a:latin typeface="+mn-ea"/>
              <a:ea typeface="+mn-ea"/>
            </a:endParaRPr>
          </a:p>
          <a:p>
            <a:r>
              <a:rPr lang="zh-CN" altLang="zh-CN" sz="2537" dirty="0">
                <a:solidFill>
                  <a:srgbClr val="FF0000"/>
                </a:solidFill>
                <a:latin typeface="+mn-ea"/>
                <a:ea typeface="+mn-ea"/>
              </a:rPr>
              <a:t>提高内存使用效率</a:t>
            </a:r>
            <a:r>
              <a:rPr lang="zh-CN" altLang="zh-CN" sz="2537" dirty="0">
                <a:solidFill>
                  <a:schemeClr val="tx1"/>
                </a:solidFill>
                <a:latin typeface="+mn-ea"/>
                <a:ea typeface="+mn-ea"/>
              </a:rPr>
              <a:t>在程序中应尽量使用局部变量</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rgbClr val="FF0000"/>
                </a:solidFill>
                <a:latin typeface="+mn-ea"/>
                <a:ea typeface="+mn-ea"/>
              </a:rPr>
              <a:t>提高</a:t>
            </a:r>
            <a:r>
              <a:rPr lang="zh-CN" altLang="en-US" sz="2537" dirty="0">
                <a:solidFill>
                  <a:srgbClr val="FF0000"/>
                </a:solidFill>
                <a:latin typeface="+mn-ea"/>
                <a:ea typeface="+mn-ea"/>
              </a:rPr>
              <a:t>时间</a:t>
            </a:r>
            <a:r>
              <a:rPr lang="zh-CN" altLang="zh-CN" sz="2537" dirty="0">
                <a:solidFill>
                  <a:srgbClr val="FF0000"/>
                </a:solidFill>
                <a:latin typeface="+mn-ea"/>
                <a:ea typeface="+mn-ea"/>
              </a:rPr>
              <a:t>效率</a:t>
            </a:r>
            <a:r>
              <a:rPr lang="zh-CN" altLang="zh-CN" sz="2537" dirty="0">
                <a:solidFill>
                  <a:schemeClr val="tx1"/>
                </a:solidFill>
                <a:latin typeface="+mn-ea"/>
                <a:ea typeface="+mn-ea"/>
              </a:rPr>
              <a:t>在程序中应尽量使用全局变量</a:t>
            </a:r>
            <a:r>
              <a:rPr lang="zh-CN" altLang="en-US" sz="2537" dirty="0">
                <a:solidFill>
                  <a:schemeClr val="tx1"/>
                </a:solidFill>
                <a:latin typeface="+mn-ea"/>
                <a:ea typeface="+mn-ea"/>
              </a:rPr>
              <a:t>和</a:t>
            </a:r>
            <a:r>
              <a:rPr lang="zh-CN" altLang="zh-CN" sz="2537" dirty="0">
                <a:solidFill>
                  <a:schemeClr val="tx1"/>
                </a:solidFill>
                <a:latin typeface="+mn-ea"/>
                <a:ea typeface="+mn-ea"/>
              </a:rPr>
              <a:t>静态变量</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使用</a:t>
            </a:r>
            <a:r>
              <a:rPr lang="en-US" altLang="zh-CN" sz="2537" dirty="0">
                <a:solidFill>
                  <a:schemeClr val="tx1"/>
                </a:solidFill>
                <a:latin typeface="+mn-ea"/>
                <a:ea typeface="+mn-ea"/>
              </a:rPr>
              <a:t> </a:t>
            </a:r>
            <a:r>
              <a:rPr lang="en-US" altLang="zh-CN" sz="2537" dirty="0" err="1">
                <a:solidFill>
                  <a:schemeClr val="tx1"/>
                </a:solidFill>
                <a:latin typeface="+mn-ea"/>
                <a:ea typeface="+mn-ea"/>
              </a:rPr>
              <a:t>malloc</a:t>
            </a:r>
            <a:r>
              <a:rPr lang="en-US" altLang="zh-CN" sz="2537" dirty="0">
                <a:solidFill>
                  <a:schemeClr val="tx1"/>
                </a:solidFill>
                <a:latin typeface="+mn-ea"/>
                <a:ea typeface="+mn-ea"/>
              </a:rPr>
              <a:t> </a:t>
            </a:r>
            <a:r>
              <a:rPr lang="zh-CN" altLang="zh-CN" sz="2537" dirty="0">
                <a:solidFill>
                  <a:schemeClr val="tx1"/>
                </a:solidFill>
                <a:latin typeface="+mn-ea"/>
                <a:ea typeface="+mn-ea"/>
              </a:rPr>
              <a:t>函数申请内存之后一定要用</a:t>
            </a:r>
            <a:r>
              <a:rPr lang="en-US" altLang="zh-CN" sz="2537" dirty="0">
                <a:solidFill>
                  <a:schemeClr val="tx1"/>
                </a:solidFill>
                <a:latin typeface="+mn-ea"/>
                <a:ea typeface="+mn-ea"/>
              </a:rPr>
              <a:t> free </a:t>
            </a:r>
            <a:r>
              <a:rPr lang="zh-CN" altLang="zh-CN" sz="2537" dirty="0">
                <a:solidFill>
                  <a:schemeClr val="tx1"/>
                </a:solidFill>
                <a:latin typeface="+mn-ea"/>
                <a:ea typeface="+mn-ea"/>
              </a:rPr>
              <a:t>函数进行释放</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en-US" sz="2537" dirty="0">
                <a:solidFill>
                  <a:schemeClr val="tx1"/>
                </a:solidFill>
                <a:latin typeface="+mn-ea"/>
                <a:ea typeface="+mn-ea"/>
              </a:rPr>
              <a:t>充分利用</a:t>
            </a:r>
            <a:r>
              <a:rPr lang="zh-CN" altLang="en-US" sz="2537" dirty="0">
                <a:solidFill>
                  <a:srgbClr val="FF0000"/>
                </a:solidFill>
                <a:latin typeface="+mn-ea"/>
                <a:ea typeface="+mn-ea"/>
              </a:rPr>
              <a:t>结构体和联合</a:t>
            </a:r>
            <a:r>
              <a:rPr lang="zh-CN" altLang="en-US" sz="2537" dirty="0">
                <a:solidFill>
                  <a:schemeClr val="tx1"/>
                </a:solidFill>
                <a:latin typeface="+mn-ea"/>
                <a:ea typeface="+mn-ea"/>
              </a:rPr>
              <a:t>类型。</a:t>
            </a:r>
            <a:endParaRPr lang="zh-CN" altLang="zh-CN" sz="2537" dirty="0">
              <a:solidFill>
                <a:schemeClr val="tx1"/>
              </a:solidFill>
              <a:latin typeface="+mn-ea"/>
              <a:ea typeface="+mn-ea"/>
            </a:endParaRPr>
          </a:p>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349</a:t>
            </a:fld>
            <a:endParaRPr lang="zh-CN" altLang="en-US" dirty="0">
              <a:solidFill>
                <a:prstClr val="white"/>
              </a:solidFill>
              <a:cs typeface="Garamond"/>
            </a:endParaRPr>
          </a:p>
        </p:txBody>
      </p:sp>
    </p:spTree>
    <p:extLst>
      <p:ext uri="{BB962C8B-B14F-4D97-AF65-F5344CB8AC3E}">
        <p14:creationId xmlns:p14="http://schemas.microsoft.com/office/powerpoint/2010/main" val="3492682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C877C887-4048-4AD9-B464-E2A90F723E6D}"/>
              </a:ext>
            </a:extLst>
          </p:cNvPr>
          <p:cNvSpPr>
            <a:spLocks noGrp="1" noChangeArrowheads="1"/>
          </p:cNvSpPr>
          <p:nvPr>
            <p:ph type="title"/>
          </p:nvPr>
        </p:nvSpPr>
        <p:spPr/>
        <p:txBody>
          <a:bodyPr/>
          <a:lstStyle/>
          <a:p>
            <a:r>
              <a:rPr lang="en-US" altLang="zh-CN" sz="4000">
                <a:solidFill>
                  <a:schemeClr val="folHlink"/>
                </a:solidFill>
                <a:latin typeface="楷体" panose="02010609060101010101" pitchFamily="49" charset="-122"/>
                <a:ea typeface="楷体" panose="02010609060101010101" pitchFamily="49" charset="-122"/>
              </a:rPr>
              <a:t>TrustZone</a:t>
            </a:r>
            <a:r>
              <a:rPr lang="zh-CN" altLang="en-US" sz="4000">
                <a:solidFill>
                  <a:schemeClr val="folHlink"/>
                </a:solidFill>
                <a:latin typeface="楷体" panose="02010609060101010101" pitchFamily="49" charset="-122"/>
                <a:ea typeface="楷体" panose="02010609060101010101" pitchFamily="49" charset="-122"/>
              </a:rPr>
              <a:t>技术</a:t>
            </a:r>
            <a:endParaRPr lang="en-US" altLang="zh-CN" sz="4000">
              <a:solidFill>
                <a:schemeClr val="folHlink"/>
              </a:solidFill>
              <a:latin typeface="楷体" panose="02010609060101010101" pitchFamily="49" charset="-122"/>
              <a:ea typeface="楷体" panose="02010609060101010101" pitchFamily="49" charset="-122"/>
            </a:endParaRPr>
          </a:p>
        </p:txBody>
      </p:sp>
      <p:sp>
        <p:nvSpPr>
          <p:cNvPr id="39939" name="内容占位符 2">
            <a:extLst>
              <a:ext uri="{FF2B5EF4-FFF2-40B4-BE49-F238E27FC236}">
                <a16:creationId xmlns:a16="http://schemas.microsoft.com/office/drawing/2014/main" id="{F61A0CD0-E51F-41D8-A8D3-AB85E2D76422}"/>
              </a:ext>
            </a:extLst>
          </p:cNvPr>
          <p:cNvSpPr>
            <a:spLocks noGrp="1" noChangeArrowheads="1"/>
          </p:cNvSpPr>
          <p:nvPr>
            <p:ph idx="1"/>
          </p:nvPr>
        </p:nvSpPr>
        <p:spPr>
          <a:xfrm>
            <a:off x="1703388" y="2017713"/>
            <a:ext cx="8775700" cy="4114800"/>
          </a:xfrm>
        </p:spPr>
        <p:txBody>
          <a:bodyPr/>
          <a:lstStyle/>
          <a:p>
            <a:r>
              <a:rPr kumimoji="0" lang="zh-CN" altLang="en-US" sz="2400" b="0" dirty="0">
                <a:solidFill>
                  <a:srgbClr val="FF0000"/>
                </a:solidFill>
                <a:latin typeface="楷体" panose="02010609060101010101" pitchFamily="49" charset="-122"/>
                <a:ea typeface="楷体" panose="02010609060101010101" pitchFamily="49" charset="-122"/>
              </a:rPr>
              <a:t>尽量不影响原有处理器设计的情况下提高了系统的安全性</a:t>
            </a:r>
            <a:endParaRPr kumimoji="0" lang="en-US" altLang="zh-CN" sz="2400" b="0" dirty="0">
              <a:solidFill>
                <a:srgbClr val="FF0000"/>
              </a:solidFill>
              <a:latin typeface="楷体" panose="02010609060101010101" pitchFamily="49" charset="-122"/>
              <a:ea typeface="楷体" panose="02010609060101010101" pitchFamily="49" charset="-122"/>
            </a:endParaRPr>
          </a:p>
          <a:p>
            <a:r>
              <a:rPr kumimoji="0" lang="zh-CN" altLang="en-US" sz="2400" b="0" dirty="0">
                <a:solidFill>
                  <a:srgbClr val="FF0000"/>
                </a:solidFill>
                <a:latin typeface="楷体" panose="02010609060101010101" pitchFamily="49" charset="-122"/>
                <a:ea typeface="楷体" panose="02010609060101010101" pitchFamily="49" charset="-122"/>
              </a:rPr>
              <a:t>ARM TrustZone 技术是</a:t>
            </a:r>
            <a:r>
              <a:rPr kumimoji="0" lang="zh-CN" altLang="en-US" sz="2400" dirty="0">
                <a:solidFill>
                  <a:srgbClr val="FF0000"/>
                </a:solidFill>
                <a:latin typeface="楷体" panose="02010609060101010101" pitchFamily="49" charset="-122"/>
                <a:ea typeface="楷体" panose="02010609060101010101" pitchFamily="49" charset="-122"/>
              </a:rPr>
              <a:t>系统范围</a:t>
            </a:r>
            <a:r>
              <a:rPr kumimoji="0" lang="zh-CN" altLang="en-US" sz="2400" b="0" dirty="0">
                <a:solidFill>
                  <a:srgbClr val="FF0000"/>
                </a:solidFill>
                <a:latin typeface="楷体" panose="02010609060101010101" pitchFamily="49" charset="-122"/>
                <a:ea typeface="楷体" panose="02010609060101010101" pitchFamily="49" charset="-122"/>
              </a:rPr>
              <a:t>的安全方法</a:t>
            </a:r>
            <a:endParaRPr kumimoji="0" lang="en-US" altLang="zh-CN" sz="2400" b="0" dirty="0">
              <a:solidFill>
                <a:srgbClr val="FF0000"/>
              </a:solidFill>
              <a:latin typeface="楷体" panose="02010609060101010101" pitchFamily="49" charset="-122"/>
              <a:ea typeface="楷体" panose="02010609060101010101" pitchFamily="49" charset="-122"/>
            </a:endParaRPr>
          </a:p>
          <a:p>
            <a:r>
              <a:rPr kumimoji="0" lang="zh-CN" altLang="en-US" sz="2400" b="0" dirty="0">
                <a:latin typeface="楷体" panose="02010609060101010101" pitchFamily="49" charset="-122"/>
                <a:ea typeface="楷体" panose="02010609060101010101" pitchFamily="49" charset="-122"/>
              </a:rPr>
              <a:t>从</a:t>
            </a:r>
            <a:r>
              <a:rPr kumimoji="0" lang="en-US" altLang="zh-CN" sz="2400" b="0" dirty="0">
                <a:latin typeface="楷体" panose="02010609060101010101" pitchFamily="49" charset="-122"/>
                <a:ea typeface="楷体" panose="02010609060101010101" pitchFamily="49" charset="-122"/>
              </a:rPr>
              <a:t>ARMv7</a:t>
            </a:r>
            <a:r>
              <a:rPr kumimoji="0" lang="zh-CN" altLang="en-US" sz="2400" b="0" dirty="0">
                <a:latin typeface="楷体" panose="02010609060101010101" pitchFamily="49" charset="-122"/>
                <a:ea typeface="楷体" panose="02010609060101010101" pitchFamily="49" charset="-122"/>
              </a:rPr>
              <a:t>架构的处理器开始就已经集成了</a:t>
            </a:r>
            <a:r>
              <a:rPr kumimoji="0" lang="en-US" altLang="zh-CN" sz="2400" b="0" dirty="0" err="1">
                <a:latin typeface="楷体" panose="02010609060101010101" pitchFamily="49" charset="-122"/>
                <a:ea typeface="楷体" panose="02010609060101010101" pitchFamily="49" charset="-122"/>
              </a:rPr>
              <a:t>TrustZone</a:t>
            </a:r>
            <a:r>
              <a:rPr kumimoji="0" lang="zh-CN" altLang="en-US" sz="2400" b="0" dirty="0">
                <a:latin typeface="楷体" panose="02010609060101010101" pitchFamily="49" charset="-122"/>
                <a:ea typeface="楷体" panose="02010609060101010101" pitchFamily="49" charset="-122"/>
              </a:rPr>
              <a:t>技术，</a:t>
            </a:r>
            <a:r>
              <a:rPr kumimoji="0" lang="zh-CN" altLang="en-US" sz="2400" b="0" dirty="0">
                <a:solidFill>
                  <a:srgbClr val="FF0000"/>
                </a:solidFill>
                <a:latin typeface="楷体" panose="02010609060101010101" pitchFamily="49" charset="-122"/>
                <a:ea typeface="楷体" panose="02010609060101010101" pitchFamily="49" charset="-122"/>
              </a:rPr>
              <a:t>主要应用于</a:t>
            </a:r>
            <a:r>
              <a:rPr kumimoji="0" lang="en-US" altLang="zh-CN" sz="2400" b="0" dirty="0">
                <a:solidFill>
                  <a:srgbClr val="FF0000"/>
                </a:solidFill>
                <a:latin typeface="楷体" panose="02010609060101010101" pitchFamily="49" charset="-122"/>
                <a:ea typeface="楷体" panose="02010609060101010101" pitchFamily="49" charset="-122"/>
              </a:rPr>
              <a:t>Cortex-A </a:t>
            </a:r>
            <a:r>
              <a:rPr kumimoji="0" lang="zh-CN" altLang="en-US" sz="2400" b="0" dirty="0">
                <a:solidFill>
                  <a:srgbClr val="FF0000"/>
                </a:solidFill>
                <a:latin typeface="楷体" panose="02010609060101010101" pitchFamily="49" charset="-122"/>
                <a:ea typeface="楷体" panose="02010609060101010101" pitchFamily="49" charset="-122"/>
              </a:rPr>
              <a:t>和 </a:t>
            </a:r>
            <a:r>
              <a:rPr kumimoji="0" lang="en-US" altLang="zh-CN" sz="2400" b="0" dirty="0">
                <a:solidFill>
                  <a:srgbClr val="FF0000"/>
                </a:solidFill>
                <a:latin typeface="楷体" panose="02010609060101010101" pitchFamily="49" charset="-122"/>
                <a:ea typeface="楷体" panose="02010609060101010101" pitchFamily="49" charset="-122"/>
              </a:rPr>
              <a:t>Cortex-M </a:t>
            </a:r>
            <a:r>
              <a:rPr kumimoji="0" lang="zh-CN" altLang="en-US" sz="2400" b="0" dirty="0">
                <a:solidFill>
                  <a:srgbClr val="FF0000"/>
                </a:solidFill>
                <a:latin typeface="楷体" panose="02010609060101010101" pitchFamily="49" charset="-122"/>
                <a:ea typeface="楷体" panose="02010609060101010101" pitchFamily="49" charset="-122"/>
              </a:rPr>
              <a:t>系列处理器</a:t>
            </a:r>
            <a:endParaRPr lang="zh-CN" altLang="en-US" sz="2400" b="0" dirty="0">
              <a:solidFill>
                <a:schemeClr val="folHlink"/>
              </a:solidFill>
            </a:endParaRPr>
          </a:p>
        </p:txBody>
      </p:sp>
      <p:sp>
        <p:nvSpPr>
          <p:cNvPr id="39940" name="灯片编号占位符 3">
            <a:extLst>
              <a:ext uri="{FF2B5EF4-FFF2-40B4-BE49-F238E27FC236}">
                <a16:creationId xmlns:a16="http://schemas.microsoft.com/office/drawing/2014/main" id="{02C1AF9D-F057-4FB7-B270-58DDB55724A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8547B911-8413-4065-A87D-1F59F72C58EE}"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35</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11859592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3262" dirty="0">
                <a:solidFill>
                  <a:schemeClr val="tx1"/>
                </a:solidFill>
                <a:latin typeface="+mj-ea"/>
                <a:ea typeface="+mj-ea"/>
              </a:rPr>
              <a:t>嵌入式</a:t>
            </a:r>
            <a:r>
              <a:rPr lang="zh-CN" altLang="en-US" sz="3262" dirty="0">
                <a:solidFill>
                  <a:schemeClr val="tx1"/>
                </a:solidFill>
                <a:latin typeface="+mj-ea"/>
                <a:ea typeface="+mj-ea"/>
              </a:rPr>
              <a:t>代码</a:t>
            </a:r>
            <a:r>
              <a:rPr lang="zh-CN" altLang="zh-CN" sz="3262" dirty="0">
                <a:solidFill>
                  <a:schemeClr val="tx1"/>
                </a:solidFill>
                <a:latin typeface="+mj-ea"/>
                <a:ea typeface="+mj-ea"/>
              </a:rPr>
              <a:t>优化</a:t>
            </a:r>
            <a:r>
              <a:rPr lang="zh-CN" altLang="en-US" sz="3262" dirty="0">
                <a:solidFill>
                  <a:schemeClr val="tx1"/>
                </a:solidFill>
                <a:latin typeface="+mj-ea"/>
                <a:ea typeface="+mj-ea"/>
              </a:rPr>
              <a:t>是平衡艺术</a:t>
            </a:r>
            <a:endParaRPr lang="zh-CN" altLang="zh-CN" sz="3262"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代码长度</a:t>
            </a:r>
            <a:r>
              <a:rPr lang="en-US" altLang="zh-CN" sz="2537" dirty="0">
                <a:solidFill>
                  <a:schemeClr val="tx1"/>
                </a:solidFill>
                <a:latin typeface="+mn-ea"/>
                <a:ea typeface="+mn-ea"/>
              </a:rPr>
              <a:t>/</a:t>
            </a:r>
            <a:r>
              <a:rPr lang="zh-CN" altLang="en-US" sz="2537" dirty="0">
                <a:solidFill>
                  <a:schemeClr val="tx1"/>
                </a:solidFill>
                <a:latin typeface="+mn-ea"/>
                <a:ea typeface="+mn-ea"/>
              </a:rPr>
              <a:t>内存使用</a:t>
            </a:r>
            <a:r>
              <a:rPr lang="en-US" altLang="zh-CN" sz="2537" dirty="0">
                <a:solidFill>
                  <a:schemeClr val="tx1"/>
                </a:solidFill>
                <a:latin typeface="+mn-ea"/>
                <a:ea typeface="+mn-ea"/>
              </a:rPr>
              <a:t>/</a:t>
            </a:r>
            <a:r>
              <a:rPr lang="zh-CN" altLang="zh-CN" sz="2537" dirty="0">
                <a:solidFill>
                  <a:schemeClr val="tx1"/>
                </a:solidFill>
                <a:latin typeface="+mn-ea"/>
                <a:ea typeface="+mn-ea"/>
              </a:rPr>
              <a:t>执行效率</a:t>
            </a:r>
            <a:r>
              <a:rPr lang="zh-CN" altLang="en-US" sz="2537" dirty="0">
                <a:solidFill>
                  <a:schemeClr val="tx1"/>
                </a:solidFill>
                <a:latin typeface="+mn-ea"/>
                <a:ea typeface="+mn-ea"/>
              </a:rPr>
              <a:t>需要</a:t>
            </a:r>
            <a:r>
              <a:rPr lang="zh-CN" altLang="en-US" sz="2537" dirty="0">
                <a:solidFill>
                  <a:srgbClr val="FF0000"/>
                </a:solidFill>
                <a:latin typeface="+mn-ea"/>
                <a:ea typeface="+mn-ea"/>
              </a:rPr>
              <a:t>平衡</a:t>
            </a:r>
            <a:r>
              <a:rPr lang="zh-CN" altLang="en-US" sz="2537" dirty="0">
                <a:solidFill>
                  <a:schemeClr val="tx1"/>
                </a:solidFill>
                <a:latin typeface="+mn-ea"/>
                <a:ea typeface="+mn-ea"/>
              </a:rPr>
              <a:t>；</a:t>
            </a:r>
            <a:endParaRPr lang="en-US" altLang="zh-CN" sz="2537" dirty="0">
              <a:solidFill>
                <a:schemeClr val="tx1"/>
              </a:solidFill>
              <a:latin typeface="+mn-ea"/>
              <a:ea typeface="+mn-ea"/>
            </a:endParaRPr>
          </a:p>
          <a:p>
            <a:r>
              <a:rPr lang="zh-CN" altLang="zh-CN" sz="2537" dirty="0">
                <a:solidFill>
                  <a:schemeClr val="tx1"/>
                </a:solidFill>
                <a:latin typeface="+mn-ea"/>
                <a:ea typeface="+mn-ea"/>
              </a:rPr>
              <a:t>现在的</a:t>
            </a:r>
            <a:r>
              <a:rPr lang="en-US" altLang="zh-CN" sz="2537" dirty="0">
                <a:solidFill>
                  <a:schemeClr val="tx1"/>
                </a:solidFill>
                <a:latin typeface="+mn-ea"/>
                <a:ea typeface="+mn-ea"/>
              </a:rPr>
              <a:t> C </a:t>
            </a:r>
            <a:r>
              <a:rPr lang="zh-CN" altLang="zh-CN" sz="2537" dirty="0">
                <a:solidFill>
                  <a:schemeClr val="tx1"/>
                </a:solidFill>
                <a:latin typeface="+mn-ea"/>
                <a:ea typeface="+mn-ea"/>
              </a:rPr>
              <a:t>编译器会自动对代码进行优化</a:t>
            </a:r>
            <a:r>
              <a:rPr lang="en-US" altLang="zh-CN" sz="2537" dirty="0">
                <a:solidFill>
                  <a:schemeClr val="tx1"/>
                </a:solidFill>
                <a:latin typeface="+mn-ea"/>
                <a:ea typeface="+mn-ea"/>
              </a:rPr>
              <a:t>,</a:t>
            </a:r>
            <a:r>
              <a:rPr lang="zh-CN" altLang="zh-CN" sz="2537" dirty="0">
                <a:solidFill>
                  <a:schemeClr val="tx1"/>
                </a:solidFill>
                <a:latin typeface="+mn-ea"/>
                <a:ea typeface="+mn-ea"/>
              </a:rPr>
              <a:t>但这些优化是对执行速度和代码长度的平衡</a:t>
            </a:r>
            <a:r>
              <a:rPr lang="zh-CN" altLang="en-US" sz="2537" dirty="0">
                <a:solidFill>
                  <a:schemeClr val="tx1"/>
                </a:solidFill>
                <a:latin typeface="+mn-ea"/>
                <a:ea typeface="+mn-ea"/>
              </a:rPr>
              <a:t>，</a:t>
            </a:r>
            <a:r>
              <a:rPr lang="zh-CN" altLang="en-US" sz="2537" dirty="0">
                <a:solidFill>
                  <a:srgbClr val="FF0000"/>
                </a:solidFill>
                <a:latin typeface="+mn-ea"/>
                <a:ea typeface="+mn-ea"/>
              </a:rPr>
              <a:t>不同编译器代码优化策略不同，效果差异大；</a:t>
            </a:r>
            <a:endParaRPr lang="en-US" altLang="zh-CN" sz="2537" dirty="0">
              <a:solidFill>
                <a:srgbClr val="FF0000"/>
              </a:solidFill>
              <a:latin typeface="+mn-ea"/>
              <a:ea typeface="+mn-ea"/>
            </a:endParaRPr>
          </a:p>
          <a:p>
            <a:r>
              <a:rPr lang="zh-CN" altLang="en-US" sz="2537" dirty="0">
                <a:solidFill>
                  <a:schemeClr val="tx1"/>
                </a:solidFill>
                <a:latin typeface="+mn-ea"/>
                <a:ea typeface="+mn-ea"/>
              </a:rPr>
              <a:t>若</a:t>
            </a:r>
            <a:r>
              <a:rPr lang="zh-CN" altLang="zh-CN" sz="2537" dirty="0">
                <a:solidFill>
                  <a:schemeClr val="tx1"/>
                </a:solidFill>
                <a:latin typeface="+mn-ea"/>
                <a:ea typeface="+mn-ea"/>
              </a:rPr>
              <a:t>要获得更</a:t>
            </a:r>
            <a:r>
              <a:rPr lang="zh-CN" altLang="en-US" sz="2537" dirty="0">
                <a:solidFill>
                  <a:schemeClr val="tx1"/>
                </a:solidFill>
                <a:latin typeface="+mn-ea"/>
                <a:ea typeface="+mn-ea"/>
              </a:rPr>
              <a:t>好</a:t>
            </a:r>
            <a:r>
              <a:rPr lang="zh-CN" altLang="zh-CN" sz="2537" dirty="0">
                <a:solidFill>
                  <a:schemeClr val="tx1"/>
                </a:solidFill>
                <a:latin typeface="+mn-ea"/>
                <a:ea typeface="+mn-ea"/>
              </a:rPr>
              <a:t>代码</a:t>
            </a:r>
            <a:r>
              <a:rPr lang="zh-CN" altLang="en-US" sz="2537" dirty="0">
                <a:solidFill>
                  <a:schemeClr val="tx1"/>
                </a:solidFill>
                <a:latin typeface="+mn-ea"/>
                <a:ea typeface="+mn-ea"/>
              </a:rPr>
              <a:t>优化</a:t>
            </a:r>
            <a:r>
              <a:rPr lang="en-US" altLang="zh-CN" sz="2537" dirty="0">
                <a:solidFill>
                  <a:schemeClr val="tx1"/>
                </a:solidFill>
                <a:latin typeface="+mn-ea"/>
                <a:ea typeface="+mn-ea"/>
              </a:rPr>
              <a:t>,</a:t>
            </a:r>
            <a:r>
              <a:rPr lang="zh-CN" altLang="zh-CN" sz="2537" dirty="0">
                <a:solidFill>
                  <a:schemeClr val="tx1"/>
                </a:solidFill>
                <a:latin typeface="+mn-ea"/>
                <a:ea typeface="+mn-ea"/>
              </a:rPr>
              <a:t>需要</a:t>
            </a:r>
            <a:r>
              <a:rPr lang="zh-CN" altLang="zh-CN" sz="2537" dirty="0">
                <a:solidFill>
                  <a:srgbClr val="FF0000"/>
                </a:solidFill>
                <a:latin typeface="+mn-ea"/>
                <a:ea typeface="+mn-ea"/>
              </a:rPr>
              <a:t>手工对代码进行优化</a:t>
            </a:r>
            <a:r>
              <a:rPr lang="zh-CN" altLang="en-US" sz="2537" dirty="0">
                <a:latin typeface="+mn-ea"/>
                <a:ea typeface="+mn-ea"/>
              </a:rPr>
              <a:t>。</a:t>
            </a:r>
            <a:endParaRPr lang="en-US" altLang="zh-CN" sz="2537" dirty="0">
              <a:latin typeface="+mn-ea"/>
              <a:ea typeface="+mn-ea"/>
            </a:endParaRPr>
          </a:p>
          <a:p>
            <a:r>
              <a:rPr lang="zh-CN" altLang="en-US" sz="2537" dirty="0">
                <a:solidFill>
                  <a:srgbClr val="FF0000"/>
                </a:solidFill>
                <a:latin typeface="+mn-ea"/>
                <a:ea typeface="+mn-ea"/>
              </a:rPr>
              <a:t>一般来说编程技巧对代码的优化贡献是</a:t>
            </a:r>
            <a:r>
              <a:rPr lang="en-US" altLang="zh-CN" sz="2537" dirty="0">
                <a:solidFill>
                  <a:srgbClr val="FF0000"/>
                </a:solidFill>
                <a:latin typeface="+mn-ea"/>
                <a:ea typeface="+mn-ea"/>
              </a:rPr>
              <a:t>20%</a:t>
            </a:r>
            <a:r>
              <a:rPr lang="zh-CN" altLang="en-US" sz="2537" dirty="0">
                <a:solidFill>
                  <a:srgbClr val="FF0000"/>
                </a:solidFill>
                <a:latin typeface="+mn-ea"/>
                <a:ea typeface="+mn-ea"/>
              </a:rPr>
              <a:t>；算法和数据结构对代码的优化贡献是</a:t>
            </a:r>
            <a:r>
              <a:rPr lang="en-US" altLang="zh-CN" sz="2537" dirty="0">
                <a:solidFill>
                  <a:srgbClr val="FF0000"/>
                </a:solidFill>
                <a:latin typeface="+mn-ea"/>
                <a:ea typeface="+mn-ea"/>
              </a:rPr>
              <a:t>80%</a:t>
            </a:r>
            <a:r>
              <a:rPr lang="zh-CN" altLang="en-US" sz="2537" dirty="0">
                <a:solidFill>
                  <a:srgbClr val="FF0000"/>
                </a:solidFill>
                <a:latin typeface="+mn-ea"/>
                <a:ea typeface="+mn-ea"/>
              </a:rPr>
              <a:t>；</a:t>
            </a:r>
            <a:endParaRPr lang="en-US" altLang="zh-CN" sz="2537" dirty="0">
              <a:solidFill>
                <a:srgbClr val="FF0000"/>
              </a:solidFill>
              <a:latin typeface="+mn-ea"/>
              <a:ea typeface="+mn-ea"/>
            </a:endParaRPr>
          </a:p>
          <a:p>
            <a:r>
              <a:rPr lang="zh-CN" altLang="en-US" sz="2537" dirty="0">
                <a:solidFill>
                  <a:schemeClr val="tx1"/>
                </a:solidFill>
                <a:latin typeface="+mn-ea"/>
                <a:ea typeface="+mn-ea"/>
              </a:rPr>
              <a:t>代码</a:t>
            </a:r>
            <a:r>
              <a:rPr lang="zh-CN" altLang="zh-CN" sz="2537" dirty="0">
                <a:solidFill>
                  <a:schemeClr val="tx1"/>
                </a:solidFill>
                <a:latin typeface="+mn-ea"/>
                <a:ea typeface="+mn-ea"/>
              </a:rPr>
              <a:t>优化</a:t>
            </a:r>
            <a:r>
              <a:rPr lang="zh-CN" altLang="en-US" sz="2537" dirty="0">
                <a:solidFill>
                  <a:schemeClr val="tx1"/>
                </a:solidFill>
                <a:latin typeface="+mn-ea"/>
                <a:ea typeface="+mn-ea"/>
              </a:rPr>
              <a:t>可能</a:t>
            </a:r>
            <a:r>
              <a:rPr lang="zh-CN" altLang="en-US" sz="2537" dirty="0">
                <a:solidFill>
                  <a:srgbClr val="FF0000"/>
                </a:solidFill>
                <a:latin typeface="+mn-ea"/>
                <a:ea typeface="+mn-ea"/>
              </a:rPr>
              <a:t>影响代码可读性和可维护性</a:t>
            </a:r>
            <a:r>
              <a:rPr lang="zh-CN" altLang="en-US" sz="2537" dirty="0">
                <a:latin typeface="+mn-ea"/>
                <a:ea typeface="+mn-ea"/>
              </a:rPr>
              <a:t>；</a:t>
            </a:r>
            <a:endParaRPr lang="en-US" altLang="zh-CN" sz="2537" dirty="0">
              <a:latin typeface="+mn-ea"/>
              <a:ea typeface="+mn-ea"/>
            </a:endParaRPr>
          </a:p>
          <a:p>
            <a:r>
              <a:rPr lang="zh-CN" altLang="en-US" sz="2537" dirty="0">
                <a:solidFill>
                  <a:srgbClr val="FF0000"/>
                </a:solidFill>
                <a:latin typeface="+mn-ea"/>
                <a:ea typeface="+mn-ea"/>
              </a:rPr>
              <a:t>能量优化</a:t>
            </a:r>
            <a:r>
              <a:rPr lang="zh-CN" altLang="en-US" sz="2537" dirty="0">
                <a:solidFill>
                  <a:schemeClr val="tx1"/>
                </a:solidFill>
                <a:latin typeface="+mn-ea"/>
                <a:ea typeface="+mn-ea"/>
              </a:rPr>
              <a:t>嵌入式代码优化的新方向。</a:t>
            </a:r>
            <a:endParaRPr lang="en-US" altLang="zh-CN" sz="2537" dirty="0">
              <a:solidFill>
                <a:schemeClr val="tx1"/>
              </a:solidFill>
              <a:latin typeface="+mn-ea"/>
              <a:ea typeface="+mn-ea"/>
            </a:endParaRPr>
          </a:p>
          <a:p>
            <a:endParaRPr lang="en-US" altLang="zh-CN" sz="2537" dirty="0">
              <a:solidFill>
                <a:srgbClr val="FF0000"/>
              </a:solidFill>
              <a:latin typeface="+mn-ea"/>
              <a:ea typeface="+mn-ea"/>
            </a:endParaRPr>
          </a:p>
          <a:p>
            <a:endParaRPr lang="zh-CN" altLang="en-US" sz="2537" dirty="0">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350</a:t>
            </a:fld>
            <a:endParaRPr lang="zh-CN" altLang="en-US" dirty="0">
              <a:solidFill>
                <a:prstClr val="white"/>
              </a:solidFill>
              <a:cs typeface="Garamond"/>
            </a:endParaRPr>
          </a:p>
        </p:txBody>
      </p:sp>
    </p:spTree>
    <p:extLst>
      <p:ext uri="{BB962C8B-B14F-4D97-AF65-F5344CB8AC3E}">
        <p14:creationId xmlns:p14="http://schemas.microsoft.com/office/powerpoint/2010/main" val="14990395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j-ea"/>
                <a:ea typeface="+mj-ea"/>
              </a:rPr>
              <a:t>嵌入式软件的可靠性</a:t>
            </a:r>
          </a:p>
        </p:txBody>
      </p:sp>
      <p:sp>
        <p:nvSpPr>
          <p:cNvPr id="3" name="文本占位符 2"/>
          <p:cNvSpPr>
            <a:spLocks noGrp="1"/>
          </p:cNvSpPr>
          <p:nvPr>
            <p:ph type="body" idx="1"/>
          </p:nvPr>
        </p:nvSpPr>
        <p:spPr/>
        <p:txBody>
          <a:bodyPr/>
          <a:lstStyle/>
          <a:p>
            <a:pPr marL="552298" indent="-552298"/>
            <a:r>
              <a:rPr lang="zh-CN" altLang="zh-CN" sz="2537" dirty="0">
                <a:solidFill>
                  <a:schemeClr val="tx1"/>
                </a:solidFill>
                <a:latin typeface="+mn-ea"/>
                <a:ea typeface="+mn-ea"/>
              </a:rPr>
              <a:t>程序存储器</a:t>
            </a:r>
          </a:p>
          <a:p>
            <a:pPr marL="552298" indent="-552298"/>
            <a:r>
              <a:rPr lang="en-US" altLang="zh-CN" sz="2537" dirty="0">
                <a:solidFill>
                  <a:schemeClr val="tx1"/>
                </a:solidFill>
                <a:latin typeface="+mn-ea"/>
                <a:ea typeface="+mn-ea"/>
              </a:rPr>
              <a:t>RAM</a:t>
            </a:r>
            <a:endParaRPr lang="zh-CN" altLang="zh-CN" sz="2537" dirty="0">
              <a:solidFill>
                <a:schemeClr val="tx1"/>
              </a:solidFill>
              <a:latin typeface="+mn-ea"/>
              <a:ea typeface="+mn-ea"/>
            </a:endParaRPr>
          </a:p>
          <a:p>
            <a:pPr marL="552298" indent="-552298"/>
            <a:r>
              <a:rPr lang="zh-CN" altLang="en-US" sz="2537" dirty="0">
                <a:solidFill>
                  <a:schemeClr val="tx1"/>
                </a:solidFill>
                <a:latin typeface="+mn-ea"/>
                <a:ea typeface="+mn-ea"/>
              </a:rPr>
              <a:t>不挥发存储器</a:t>
            </a:r>
            <a:r>
              <a:rPr lang="en-US" altLang="zh-CN" sz="2537" dirty="0">
                <a:solidFill>
                  <a:schemeClr val="tx1"/>
                </a:solidFill>
                <a:latin typeface="+mn-ea"/>
                <a:ea typeface="+mn-ea"/>
              </a:rPr>
              <a:t>EEPROM/FLASH</a:t>
            </a:r>
            <a:endParaRPr lang="zh-CN" altLang="zh-CN" sz="2537" dirty="0">
              <a:solidFill>
                <a:schemeClr val="tx1"/>
              </a:solidFill>
              <a:latin typeface="+mn-ea"/>
              <a:ea typeface="+mn-ea"/>
            </a:endParaRPr>
          </a:p>
          <a:p>
            <a:pPr marL="552298" indent="-552298"/>
            <a:r>
              <a:rPr lang="zh-CN" altLang="zh-CN" sz="2537" dirty="0">
                <a:solidFill>
                  <a:schemeClr val="tx1"/>
                </a:solidFill>
                <a:latin typeface="+mn-ea"/>
                <a:ea typeface="+mn-ea"/>
              </a:rPr>
              <a:t>输入</a:t>
            </a:r>
          </a:p>
          <a:p>
            <a:pPr marL="552298" indent="-552298"/>
            <a:r>
              <a:rPr lang="zh-CN" altLang="zh-CN" sz="2537" dirty="0">
                <a:solidFill>
                  <a:schemeClr val="tx1"/>
                </a:solidFill>
                <a:latin typeface="+mn-ea"/>
                <a:ea typeface="+mn-ea"/>
              </a:rPr>
              <a:t>输出</a:t>
            </a:r>
            <a:endParaRPr lang="zh-CN" altLang="en-US" sz="2537" dirty="0">
              <a:solidFill>
                <a:schemeClr val="tx1"/>
              </a:solidFill>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351</a:t>
            </a:fld>
            <a:endParaRPr lang="zh-CN" altLang="en-US" dirty="0">
              <a:solidFill>
                <a:prstClr val="white"/>
              </a:solidFill>
              <a:cs typeface="Garamond"/>
            </a:endParaRPr>
          </a:p>
        </p:txBody>
      </p:sp>
    </p:spTree>
    <p:extLst>
      <p:ext uri="{BB962C8B-B14F-4D97-AF65-F5344CB8AC3E}">
        <p14:creationId xmlns:p14="http://schemas.microsoft.com/office/powerpoint/2010/main" val="9787558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程序存储器</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pPr marL="552298" lvl="1" indent="-552298">
              <a:spcBef>
                <a:spcPts val="906"/>
              </a:spcBef>
              <a:buFont typeface="Wingdings" panose="05000000000000000000" pitchFamily="2" charset="2"/>
              <a:buChar char="n"/>
            </a:pPr>
            <a:r>
              <a:rPr lang="zh-CN" altLang="zh-CN" sz="2537" dirty="0">
                <a:solidFill>
                  <a:srgbClr val="FF0000"/>
                </a:solidFill>
                <a:latin typeface="+mn-ea"/>
                <a:ea typeface="+mn-ea"/>
              </a:rPr>
              <a:t>复位区分</a:t>
            </a:r>
            <a:r>
              <a:rPr lang="zh-CN" altLang="zh-CN" sz="2537" dirty="0">
                <a:latin typeface="+mn-ea"/>
                <a:ea typeface="+mn-ea"/>
              </a:rPr>
              <a:t>（上电</a:t>
            </a:r>
            <a:r>
              <a:rPr lang="zh-CN" altLang="en-US" sz="2537" dirty="0">
                <a:latin typeface="+mn-ea"/>
                <a:ea typeface="+mn-ea"/>
              </a:rPr>
              <a:t>、</a:t>
            </a:r>
            <a:r>
              <a:rPr lang="en-US" altLang="zh-CN" sz="2537" dirty="0">
                <a:latin typeface="+mn-ea"/>
                <a:ea typeface="+mn-ea"/>
              </a:rPr>
              <a:t>WDT</a:t>
            </a:r>
            <a:r>
              <a:rPr lang="zh-CN" altLang="zh-CN" sz="2537" dirty="0">
                <a:latin typeface="+mn-ea"/>
                <a:ea typeface="+mn-ea"/>
              </a:rPr>
              <a:t>复位、软件复位</a:t>
            </a:r>
            <a:r>
              <a:rPr lang="zh-CN" altLang="en-US" sz="2537" dirty="0">
                <a:latin typeface="+mn-ea"/>
                <a:ea typeface="+mn-ea"/>
              </a:rPr>
              <a:t>、欠压</a:t>
            </a:r>
            <a:r>
              <a:rPr lang="zh-CN" altLang="zh-CN" sz="2537" dirty="0">
                <a:latin typeface="+mn-ea"/>
                <a:ea typeface="+mn-ea"/>
              </a:rPr>
              <a:t>）</a:t>
            </a:r>
            <a:r>
              <a:rPr lang="zh-CN" altLang="en-US" sz="2537" dirty="0">
                <a:latin typeface="+mn-ea"/>
                <a:ea typeface="+mn-ea"/>
              </a:rPr>
              <a:t>、</a:t>
            </a:r>
            <a:r>
              <a:rPr lang="zh-CN" altLang="zh-CN" sz="2537" dirty="0">
                <a:solidFill>
                  <a:srgbClr val="FF0000"/>
                </a:solidFill>
                <a:latin typeface="+mn-ea"/>
                <a:ea typeface="+mn-ea"/>
              </a:rPr>
              <a:t>透明恢复</a:t>
            </a:r>
            <a:endParaRPr lang="en-US" altLang="zh-CN" sz="2537" dirty="0">
              <a:solidFill>
                <a:srgbClr val="FF0000"/>
              </a:solidFill>
              <a:latin typeface="+mn-ea"/>
              <a:ea typeface="+mn-ea"/>
            </a:endParaRPr>
          </a:p>
          <a:p>
            <a:pPr marL="552298" lvl="1" indent="-552298">
              <a:spcBef>
                <a:spcPts val="906"/>
              </a:spcBef>
              <a:buFont typeface="Wingdings" panose="05000000000000000000" pitchFamily="2" charset="2"/>
              <a:buChar char="n"/>
            </a:pPr>
            <a:r>
              <a:rPr lang="zh-CN" altLang="zh-CN" sz="2537" dirty="0">
                <a:latin typeface="+mn-ea"/>
                <a:ea typeface="+mn-ea"/>
              </a:rPr>
              <a:t>自检测试（开机、周期、键控、接线检查）</a:t>
            </a:r>
            <a:r>
              <a:rPr lang="zh-CN" altLang="en-US" sz="2537" dirty="0">
                <a:latin typeface="+mn-ea"/>
                <a:ea typeface="+mn-ea"/>
              </a:rPr>
              <a:t>（指令、代码、</a:t>
            </a:r>
            <a:r>
              <a:rPr lang="en-US" altLang="zh-CN" sz="2537" dirty="0">
                <a:latin typeface="+mn-ea"/>
                <a:ea typeface="+mn-ea"/>
              </a:rPr>
              <a:t>RAM</a:t>
            </a:r>
            <a:r>
              <a:rPr lang="zh-CN" altLang="en-US" sz="2537" dirty="0">
                <a:latin typeface="+mn-ea"/>
                <a:ea typeface="+mn-ea"/>
              </a:rPr>
              <a:t>）</a:t>
            </a:r>
            <a:endParaRPr lang="en-US" altLang="zh-CN" sz="2537" dirty="0">
              <a:latin typeface="+mn-ea"/>
              <a:ea typeface="+mn-ea"/>
            </a:endParaRPr>
          </a:p>
          <a:p>
            <a:pPr marL="552298" lvl="1" indent="-552298">
              <a:spcBef>
                <a:spcPts val="906"/>
              </a:spcBef>
              <a:buFont typeface="Wingdings" panose="05000000000000000000" pitchFamily="2" charset="2"/>
              <a:buChar char="n"/>
            </a:pPr>
            <a:r>
              <a:rPr lang="zh-CN" altLang="zh-CN" sz="2537" dirty="0">
                <a:latin typeface="+mn-ea"/>
                <a:ea typeface="+mn-ea"/>
              </a:rPr>
              <a:t>参数入口</a:t>
            </a:r>
            <a:r>
              <a:rPr lang="en-US" altLang="zh-CN" sz="2537" dirty="0">
                <a:latin typeface="+mn-ea"/>
                <a:ea typeface="+mn-ea"/>
              </a:rPr>
              <a:t>/</a:t>
            </a:r>
            <a:r>
              <a:rPr lang="zh-CN" altLang="zh-CN" sz="2537" dirty="0">
                <a:latin typeface="+mn-ea"/>
                <a:ea typeface="+mn-ea"/>
              </a:rPr>
              <a:t>出口检查</a:t>
            </a:r>
          </a:p>
          <a:p>
            <a:pPr marL="552298" lvl="1" indent="-552298">
              <a:spcBef>
                <a:spcPts val="906"/>
              </a:spcBef>
              <a:buFont typeface="Wingdings" panose="05000000000000000000" pitchFamily="2" charset="2"/>
              <a:buChar char="n"/>
            </a:pPr>
            <a:r>
              <a:rPr lang="zh-CN" altLang="zh-CN" sz="2537" dirty="0">
                <a:solidFill>
                  <a:srgbClr val="FF0000"/>
                </a:solidFill>
                <a:latin typeface="+mn-ea"/>
                <a:ea typeface="+mn-ea"/>
              </a:rPr>
              <a:t>代码入口</a:t>
            </a:r>
            <a:r>
              <a:rPr lang="en-US" altLang="zh-CN" sz="2537" dirty="0">
                <a:solidFill>
                  <a:srgbClr val="FF0000"/>
                </a:solidFill>
                <a:latin typeface="+mn-ea"/>
                <a:ea typeface="+mn-ea"/>
              </a:rPr>
              <a:t>/</a:t>
            </a:r>
            <a:r>
              <a:rPr lang="zh-CN" altLang="zh-CN" sz="2537" dirty="0">
                <a:solidFill>
                  <a:srgbClr val="FF0000"/>
                </a:solidFill>
                <a:latin typeface="+mn-ea"/>
                <a:ea typeface="+mn-ea"/>
              </a:rPr>
              <a:t>出口执行队列检查</a:t>
            </a:r>
          </a:p>
          <a:p>
            <a:pPr marL="552298" lvl="1" indent="-552298">
              <a:spcBef>
                <a:spcPts val="906"/>
              </a:spcBef>
              <a:buFont typeface="Wingdings" panose="05000000000000000000" pitchFamily="2" charset="2"/>
              <a:buChar char="n"/>
            </a:pPr>
            <a:r>
              <a:rPr lang="zh-CN" altLang="zh-CN" sz="2537" dirty="0">
                <a:solidFill>
                  <a:srgbClr val="FF0000"/>
                </a:solidFill>
                <a:latin typeface="+mn-ea"/>
                <a:ea typeface="+mn-ea"/>
              </a:rPr>
              <a:t>代码陷阱与</a:t>
            </a:r>
            <a:r>
              <a:rPr lang="zh-CN" altLang="en-US" sz="2537" dirty="0">
                <a:solidFill>
                  <a:srgbClr val="FF0000"/>
                </a:solidFill>
                <a:latin typeface="+mn-ea"/>
                <a:ea typeface="+mn-ea"/>
              </a:rPr>
              <a:t>错误</a:t>
            </a:r>
            <a:r>
              <a:rPr lang="zh-CN" altLang="zh-CN" sz="2537" dirty="0">
                <a:solidFill>
                  <a:srgbClr val="FF0000"/>
                </a:solidFill>
                <a:latin typeface="+mn-ea"/>
                <a:ea typeface="+mn-ea"/>
              </a:rPr>
              <a:t>捕获</a:t>
            </a:r>
            <a:r>
              <a:rPr lang="zh-CN" altLang="zh-CN" sz="2537" dirty="0">
                <a:latin typeface="+mn-ea"/>
                <a:ea typeface="+mn-ea"/>
              </a:rPr>
              <a:t>（关键位置</a:t>
            </a:r>
            <a:r>
              <a:rPr lang="en-US" altLang="zh-CN" sz="2537" dirty="0">
                <a:latin typeface="+mn-ea"/>
                <a:ea typeface="+mn-ea"/>
              </a:rPr>
              <a:t>NOP</a:t>
            </a:r>
            <a:r>
              <a:rPr lang="zh-CN" altLang="zh-CN" sz="2537" dirty="0">
                <a:latin typeface="+mn-ea"/>
                <a:ea typeface="+mn-ea"/>
              </a:rPr>
              <a:t>、未用空间</a:t>
            </a:r>
            <a:r>
              <a:rPr lang="en-US" altLang="zh-CN" sz="2537" dirty="0">
                <a:latin typeface="+mn-ea"/>
                <a:ea typeface="+mn-ea"/>
              </a:rPr>
              <a:t>NOP</a:t>
            </a:r>
            <a:r>
              <a:rPr lang="zh-CN" altLang="zh-CN" sz="2537" dirty="0">
                <a:latin typeface="+mn-ea"/>
                <a:ea typeface="+mn-ea"/>
              </a:rPr>
              <a:t>）</a:t>
            </a:r>
            <a:endParaRPr lang="en-US" altLang="zh-CN" sz="2537" dirty="0">
              <a:latin typeface="+mn-ea"/>
              <a:ea typeface="+mn-ea"/>
            </a:endParaRPr>
          </a:p>
          <a:p>
            <a:pPr marL="552298" lvl="1" indent="-552298">
              <a:spcBef>
                <a:spcPts val="906"/>
              </a:spcBef>
              <a:buFont typeface="Wingdings" panose="05000000000000000000" pitchFamily="2" charset="2"/>
              <a:buChar char="n"/>
            </a:pPr>
            <a:r>
              <a:rPr lang="zh-CN" altLang="en-US" sz="2537" dirty="0">
                <a:latin typeface="+mn-ea"/>
                <a:ea typeface="+mn-ea"/>
              </a:rPr>
              <a:t>临界代码</a:t>
            </a:r>
            <a:endParaRPr lang="en-US" altLang="zh-CN" sz="2537" dirty="0">
              <a:latin typeface="+mn-ea"/>
              <a:ea typeface="+mn-ea"/>
            </a:endParaRPr>
          </a:p>
          <a:p>
            <a:pPr marL="552298" lvl="1" indent="-552298">
              <a:spcBef>
                <a:spcPts val="906"/>
              </a:spcBef>
              <a:buFont typeface="Wingdings" panose="05000000000000000000" pitchFamily="2" charset="2"/>
              <a:buChar char="n"/>
            </a:pPr>
            <a:endParaRPr lang="zh-CN" altLang="zh-CN" sz="2537" dirty="0">
              <a:solidFill>
                <a:srgbClr val="0070C0"/>
              </a:solidFill>
              <a:latin typeface="+mn-ea"/>
              <a:ea typeface="+mn-ea"/>
            </a:endParaRPr>
          </a:p>
          <a:p>
            <a:endParaRPr lang="zh-CN" altLang="en-US" sz="2537"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352</a:t>
            </a:fld>
            <a:endParaRPr lang="zh-CN" altLang="en-US" dirty="0">
              <a:solidFill>
                <a:prstClr val="white"/>
              </a:solidFill>
              <a:cs typeface="Garamond"/>
            </a:endParaRPr>
          </a:p>
        </p:txBody>
      </p:sp>
    </p:spTree>
    <p:extLst>
      <p:ext uri="{BB962C8B-B14F-4D97-AF65-F5344CB8AC3E}">
        <p14:creationId xmlns:p14="http://schemas.microsoft.com/office/powerpoint/2010/main" val="7867155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程序存储器</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pPr lvl="1"/>
            <a:r>
              <a:rPr lang="en-US" altLang="zh-CN" sz="2537" dirty="0">
                <a:latin typeface="+mn-ea"/>
                <a:ea typeface="+mn-ea"/>
              </a:rPr>
              <a:t> WDT</a:t>
            </a:r>
            <a:r>
              <a:rPr lang="zh-CN" altLang="en-US" sz="2537" dirty="0">
                <a:latin typeface="+mn-ea"/>
                <a:ea typeface="+mn-ea"/>
              </a:rPr>
              <a:t>（硬件、软件、窗口）</a:t>
            </a:r>
            <a:endParaRPr lang="zh-CN" altLang="zh-CN" sz="2537" dirty="0">
              <a:latin typeface="+mn-ea"/>
              <a:ea typeface="+mn-ea"/>
            </a:endParaRPr>
          </a:p>
          <a:p>
            <a:pPr lvl="1"/>
            <a:r>
              <a:rPr lang="en-US" altLang="zh-CN" sz="2537" dirty="0">
                <a:latin typeface="+mn-ea"/>
                <a:ea typeface="+mn-ea"/>
              </a:rPr>
              <a:t> </a:t>
            </a:r>
            <a:r>
              <a:rPr lang="en-US" altLang="zh-CN" sz="2537" dirty="0">
                <a:solidFill>
                  <a:srgbClr val="FF0000"/>
                </a:solidFill>
                <a:latin typeface="+mn-ea"/>
                <a:ea typeface="+mn-ea"/>
              </a:rPr>
              <a:t>SLEEP</a:t>
            </a:r>
            <a:r>
              <a:rPr lang="zh-CN" altLang="en-US" sz="2537" dirty="0">
                <a:solidFill>
                  <a:srgbClr val="FF0000"/>
                </a:solidFill>
                <a:latin typeface="+mn-ea"/>
                <a:ea typeface="+mn-ea"/>
              </a:rPr>
              <a:t>躲避</a:t>
            </a:r>
            <a:r>
              <a:rPr lang="zh-CN" altLang="en-US" sz="2537" dirty="0">
                <a:latin typeface="+mn-ea"/>
                <a:ea typeface="+mn-ea"/>
              </a:rPr>
              <a:t>干扰</a:t>
            </a:r>
            <a:endParaRPr lang="en-US" altLang="zh-CN" sz="2537" dirty="0">
              <a:latin typeface="+mn-ea"/>
              <a:ea typeface="+mn-ea"/>
            </a:endParaRPr>
          </a:p>
          <a:p>
            <a:pPr lvl="1"/>
            <a:r>
              <a:rPr lang="en-US" altLang="zh-CN" sz="2537" dirty="0">
                <a:latin typeface="+mn-ea"/>
                <a:ea typeface="+mn-ea"/>
              </a:rPr>
              <a:t> </a:t>
            </a:r>
            <a:r>
              <a:rPr lang="zh-CN" altLang="zh-CN" sz="2537" dirty="0">
                <a:latin typeface="+mn-ea"/>
                <a:ea typeface="+mn-ea"/>
              </a:rPr>
              <a:t>时钟</a:t>
            </a:r>
            <a:r>
              <a:rPr lang="zh-CN" altLang="zh-CN" sz="2537" dirty="0">
                <a:solidFill>
                  <a:srgbClr val="FF0000"/>
                </a:solidFill>
                <a:latin typeface="+mn-ea"/>
                <a:ea typeface="+mn-ea"/>
              </a:rPr>
              <a:t>变频</a:t>
            </a:r>
            <a:r>
              <a:rPr lang="zh-CN" altLang="zh-CN" sz="2537" dirty="0">
                <a:latin typeface="+mn-ea"/>
                <a:ea typeface="+mn-ea"/>
              </a:rPr>
              <a:t>抗干扰</a:t>
            </a:r>
            <a:r>
              <a:rPr lang="zh-CN" altLang="en-US" sz="2537" dirty="0">
                <a:latin typeface="+mn-ea"/>
                <a:ea typeface="+mn-ea"/>
              </a:rPr>
              <a:t>、</a:t>
            </a:r>
            <a:r>
              <a:rPr lang="zh-CN" altLang="en-US" sz="2537" dirty="0">
                <a:solidFill>
                  <a:srgbClr val="FF0000"/>
                </a:solidFill>
                <a:latin typeface="+mn-ea"/>
                <a:ea typeface="+mn-ea"/>
              </a:rPr>
              <a:t>内部</a:t>
            </a:r>
            <a:r>
              <a:rPr lang="zh-CN" altLang="zh-CN" sz="2537" dirty="0">
                <a:solidFill>
                  <a:srgbClr val="FF0000"/>
                </a:solidFill>
                <a:latin typeface="+mn-ea"/>
                <a:ea typeface="+mn-ea"/>
              </a:rPr>
              <a:t>时钟校准</a:t>
            </a:r>
            <a:r>
              <a:rPr lang="zh-CN" altLang="zh-CN" sz="2537" dirty="0">
                <a:latin typeface="+mn-ea"/>
                <a:ea typeface="+mn-ea"/>
              </a:rPr>
              <a:t>与同步</a:t>
            </a:r>
            <a:r>
              <a:rPr lang="en-US" altLang="zh-CN" sz="2537" dirty="0">
                <a:latin typeface="+mn-ea"/>
                <a:ea typeface="+mn-ea"/>
              </a:rPr>
              <a:t> </a:t>
            </a:r>
            <a:endParaRPr lang="zh-CN" altLang="zh-CN" sz="2537" dirty="0">
              <a:latin typeface="+mn-ea"/>
              <a:ea typeface="+mn-ea"/>
            </a:endParaRPr>
          </a:p>
          <a:p>
            <a:pPr lvl="1"/>
            <a:r>
              <a:rPr lang="zh-CN" altLang="en-US" sz="2537" dirty="0">
                <a:latin typeface="+mn-ea"/>
                <a:ea typeface="+mn-ea"/>
              </a:rPr>
              <a:t> 周期性</a:t>
            </a:r>
            <a:r>
              <a:rPr lang="zh-CN" altLang="zh-CN" sz="2537" dirty="0">
                <a:solidFill>
                  <a:srgbClr val="FF0000"/>
                </a:solidFill>
                <a:latin typeface="+mn-ea"/>
                <a:ea typeface="+mn-ea"/>
              </a:rPr>
              <a:t>校正与标定</a:t>
            </a:r>
            <a:r>
              <a:rPr lang="zh-CN" altLang="en-US" sz="2537" dirty="0">
                <a:latin typeface="+mn-ea"/>
                <a:ea typeface="+mn-ea"/>
              </a:rPr>
              <a:t>（特别是传感器）</a:t>
            </a:r>
            <a:endParaRPr lang="zh-CN" altLang="zh-CN" sz="2537" dirty="0">
              <a:latin typeface="+mn-ea"/>
              <a:ea typeface="+mn-ea"/>
            </a:endParaRPr>
          </a:p>
          <a:p>
            <a:pPr lvl="1"/>
            <a:r>
              <a:rPr lang="en-US" altLang="zh-CN" sz="2537" dirty="0">
                <a:latin typeface="+mn-ea"/>
                <a:ea typeface="+mn-ea"/>
              </a:rPr>
              <a:t> </a:t>
            </a:r>
            <a:r>
              <a:rPr lang="zh-CN" altLang="zh-CN" sz="2537" dirty="0">
                <a:solidFill>
                  <a:srgbClr val="FF0000"/>
                </a:solidFill>
                <a:latin typeface="+mn-ea"/>
                <a:ea typeface="+mn-ea"/>
              </a:rPr>
              <a:t>外设复位</a:t>
            </a:r>
            <a:r>
              <a:rPr lang="zh-CN" altLang="zh-CN" sz="2537" dirty="0">
                <a:latin typeface="+mn-ea"/>
                <a:ea typeface="+mn-ea"/>
              </a:rPr>
              <a:t>与控制</a:t>
            </a:r>
            <a:r>
              <a:rPr lang="zh-CN" altLang="en-US" sz="2537" dirty="0">
                <a:latin typeface="+mn-ea"/>
                <a:ea typeface="+mn-ea"/>
              </a:rPr>
              <a:t>（复位延时）</a:t>
            </a:r>
            <a:endParaRPr lang="zh-CN" altLang="zh-CN" sz="2537" dirty="0">
              <a:latin typeface="+mn-ea"/>
              <a:ea typeface="+mn-ea"/>
            </a:endParaRPr>
          </a:p>
          <a:p>
            <a:pPr lvl="1"/>
            <a:r>
              <a:rPr lang="en-US" altLang="zh-CN" sz="2537" dirty="0">
                <a:latin typeface="+mn-ea"/>
                <a:ea typeface="+mn-ea"/>
              </a:rPr>
              <a:t> </a:t>
            </a:r>
            <a:r>
              <a:rPr lang="zh-CN" altLang="zh-CN" sz="2537" dirty="0">
                <a:solidFill>
                  <a:srgbClr val="FF0000"/>
                </a:solidFill>
                <a:latin typeface="+mn-ea"/>
                <a:ea typeface="+mn-ea"/>
              </a:rPr>
              <a:t>时间限制</a:t>
            </a:r>
            <a:r>
              <a:rPr lang="zh-CN" altLang="en-US" sz="2537" dirty="0">
                <a:solidFill>
                  <a:srgbClr val="FF0000"/>
                </a:solidFill>
                <a:latin typeface="+mn-ea"/>
                <a:ea typeface="+mn-ea"/>
              </a:rPr>
              <a:t>（</a:t>
            </a:r>
            <a:r>
              <a:rPr lang="zh-CN" altLang="zh-CN" sz="2537" dirty="0">
                <a:solidFill>
                  <a:srgbClr val="FF0000"/>
                </a:solidFill>
                <a:latin typeface="+mn-ea"/>
                <a:ea typeface="+mn-ea"/>
              </a:rPr>
              <a:t>超时处理</a:t>
            </a:r>
            <a:r>
              <a:rPr lang="zh-CN" altLang="en-US" sz="2537" dirty="0">
                <a:solidFill>
                  <a:srgbClr val="FF0000"/>
                </a:solidFill>
                <a:latin typeface="+mn-ea"/>
                <a:ea typeface="+mn-ea"/>
              </a:rPr>
              <a:t>）</a:t>
            </a:r>
            <a:r>
              <a:rPr lang="zh-CN" altLang="zh-CN" sz="2537" dirty="0">
                <a:latin typeface="+mn-ea"/>
                <a:ea typeface="+mn-ea"/>
              </a:rPr>
              <a:t>与延时</a:t>
            </a:r>
            <a:r>
              <a:rPr lang="zh-CN" altLang="en-US" sz="2537" dirty="0">
                <a:latin typeface="+mn-ea"/>
                <a:ea typeface="+mn-ea"/>
              </a:rPr>
              <a:t>（</a:t>
            </a:r>
            <a:r>
              <a:rPr lang="zh-CN" altLang="en-US" sz="2537" dirty="0">
                <a:solidFill>
                  <a:srgbClr val="FF0000"/>
                </a:solidFill>
                <a:latin typeface="+mn-ea"/>
                <a:ea typeface="+mn-ea"/>
              </a:rPr>
              <a:t>绝对时间与相对时间</a:t>
            </a:r>
            <a:r>
              <a:rPr lang="zh-CN" altLang="en-US" sz="2537" dirty="0">
                <a:latin typeface="+mn-ea"/>
                <a:ea typeface="+mn-ea"/>
              </a:rPr>
              <a:t>）</a:t>
            </a:r>
            <a:r>
              <a:rPr lang="en-US" altLang="zh-CN" sz="2537" dirty="0">
                <a:solidFill>
                  <a:srgbClr val="0070C0"/>
                </a:solidFill>
                <a:latin typeface="+mn-ea"/>
                <a:ea typeface="+mn-ea"/>
              </a:rPr>
              <a:t> </a:t>
            </a:r>
            <a:endParaRPr lang="zh-CN" altLang="zh-CN" sz="2537" dirty="0">
              <a:solidFill>
                <a:srgbClr val="0070C0"/>
              </a:solidFill>
              <a:latin typeface="+mn-ea"/>
              <a:ea typeface="+mn-ea"/>
            </a:endParaRPr>
          </a:p>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353</a:t>
            </a:fld>
            <a:endParaRPr lang="zh-CN" altLang="en-US" dirty="0">
              <a:solidFill>
                <a:prstClr val="white"/>
              </a:solidFill>
              <a:cs typeface="Garamond"/>
            </a:endParaRPr>
          </a:p>
        </p:txBody>
      </p:sp>
    </p:spTree>
    <p:extLst>
      <p:ext uri="{BB962C8B-B14F-4D97-AF65-F5344CB8AC3E}">
        <p14:creationId xmlns:p14="http://schemas.microsoft.com/office/powerpoint/2010/main" val="366874348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latin typeface="+mj-ea"/>
                <a:ea typeface="+mj-ea"/>
              </a:rPr>
              <a:t>RAM</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sz="2537" dirty="0">
                <a:solidFill>
                  <a:srgbClr val="FF0000"/>
                </a:solidFill>
                <a:latin typeface="+mn-ea"/>
                <a:ea typeface="+mn-ea"/>
              </a:rPr>
              <a:t>数据单元</a:t>
            </a:r>
            <a:r>
              <a:rPr lang="zh-CN" altLang="en-US" sz="2537" dirty="0">
                <a:solidFill>
                  <a:schemeClr val="tx1"/>
                </a:solidFill>
                <a:latin typeface="+mn-ea"/>
                <a:ea typeface="+mn-ea"/>
              </a:rPr>
              <a:t>（数据</a:t>
            </a:r>
            <a:r>
              <a:rPr lang="en-US" altLang="zh-CN" sz="2537" dirty="0">
                <a:solidFill>
                  <a:schemeClr val="tx1"/>
                </a:solidFill>
                <a:latin typeface="+mn-ea"/>
                <a:ea typeface="+mn-ea"/>
              </a:rPr>
              <a:t>+</a:t>
            </a:r>
            <a:r>
              <a:rPr lang="zh-CN" altLang="en-US" sz="2537" dirty="0">
                <a:solidFill>
                  <a:schemeClr val="tx1"/>
                </a:solidFill>
                <a:latin typeface="+mn-ea"/>
                <a:ea typeface="+mn-ea"/>
              </a:rPr>
              <a:t>校验码）</a:t>
            </a:r>
            <a:endParaRPr lang="zh-CN" altLang="zh-CN" sz="2537" dirty="0">
              <a:solidFill>
                <a:schemeClr val="tx1"/>
              </a:solidFill>
              <a:latin typeface="+mn-ea"/>
              <a:ea typeface="+mn-ea"/>
            </a:endParaRPr>
          </a:p>
          <a:p>
            <a:r>
              <a:rPr lang="zh-CN" altLang="zh-CN" sz="2537" dirty="0">
                <a:solidFill>
                  <a:srgbClr val="FF0000"/>
                </a:solidFill>
                <a:latin typeface="+mn-ea"/>
                <a:ea typeface="+mn-ea"/>
              </a:rPr>
              <a:t>多编码备份</a:t>
            </a:r>
            <a:r>
              <a:rPr lang="zh-CN" altLang="en-US" sz="2537" dirty="0">
                <a:solidFill>
                  <a:schemeClr val="tx1"/>
                </a:solidFill>
                <a:latin typeface="+mn-ea"/>
                <a:ea typeface="+mn-ea"/>
              </a:rPr>
              <a:t>（注意物理空间距离）</a:t>
            </a:r>
            <a:endParaRPr lang="zh-CN" altLang="zh-CN" sz="2537" dirty="0">
              <a:solidFill>
                <a:schemeClr val="tx1"/>
              </a:solidFill>
              <a:latin typeface="+mn-ea"/>
              <a:ea typeface="+mn-ea"/>
            </a:endParaRPr>
          </a:p>
          <a:p>
            <a:r>
              <a:rPr lang="zh-CN" altLang="zh-CN" sz="2537" dirty="0">
                <a:solidFill>
                  <a:srgbClr val="FF0000"/>
                </a:solidFill>
                <a:latin typeface="+mn-ea"/>
                <a:ea typeface="+mn-ea"/>
              </a:rPr>
              <a:t>冷热启动</a:t>
            </a:r>
            <a:r>
              <a:rPr lang="zh-CN" altLang="zh-CN" sz="2537" dirty="0">
                <a:solidFill>
                  <a:schemeClr val="tx1"/>
                </a:solidFill>
                <a:latin typeface="+mn-ea"/>
                <a:ea typeface="+mn-ea"/>
              </a:rPr>
              <a:t>区分</a:t>
            </a:r>
            <a:r>
              <a:rPr lang="zh-CN" altLang="en-US" sz="2537" dirty="0">
                <a:solidFill>
                  <a:schemeClr val="tx1"/>
                </a:solidFill>
                <a:latin typeface="+mn-ea"/>
                <a:ea typeface="+mn-ea"/>
              </a:rPr>
              <a:t>（标志位与内存特征字）</a:t>
            </a:r>
            <a:endParaRPr lang="en-US" altLang="zh-CN" sz="2537" dirty="0">
              <a:solidFill>
                <a:schemeClr val="tx1"/>
              </a:solidFill>
              <a:latin typeface="+mn-ea"/>
              <a:ea typeface="+mn-ea"/>
            </a:endParaRPr>
          </a:p>
          <a:p>
            <a:r>
              <a:rPr lang="zh-CN" altLang="en-US" sz="2537" dirty="0">
                <a:solidFill>
                  <a:schemeClr val="tx1"/>
                </a:solidFill>
                <a:latin typeface="+mn-ea"/>
                <a:ea typeface="+mn-ea"/>
              </a:rPr>
              <a:t>内存清理</a:t>
            </a:r>
            <a:r>
              <a:rPr lang="en-US" altLang="zh-CN" sz="2537" dirty="0">
                <a:solidFill>
                  <a:schemeClr val="tx1"/>
                </a:solidFill>
                <a:latin typeface="+mn-ea"/>
                <a:ea typeface="+mn-ea"/>
              </a:rPr>
              <a:t>(</a:t>
            </a:r>
            <a:r>
              <a:rPr lang="zh-CN" altLang="en-US" sz="2537" dirty="0">
                <a:solidFill>
                  <a:schemeClr val="tx1"/>
                </a:solidFill>
                <a:latin typeface="+mn-ea"/>
                <a:ea typeface="+mn-ea"/>
              </a:rPr>
              <a:t>申请与释放、碎片管理</a:t>
            </a:r>
            <a:r>
              <a:rPr lang="en-US" altLang="zh-CN" sz="2537" dirty="0">
                <a:solidFill>
                  <a:schemeClr val="tx1"/>
                </a:solidFill>
                <a:latin typeface="+mn-ea"/>
                <a:ea typeface="+mn-ea"/>
              </a:rPr>
              <a:t>)</a:t>
            </a:r>
          </a:p>
          <a:p>
            <a:r>
              <a:rPr lang="zh-CN" altLang="en-US" sz="2537" dirty="0">
                <a:solidFill>
                  <a:srgbClr val="FF0000"/>
                </a:solidFill>
                <a:latin typeface="+mn-ea"/>
                <a:ea typeface="+mn-ea"/>
              </a:rPr>
              <a:t>堆栈与通信区防溢出</a:t>
            </a:r>
            <a:endParaRPr lang="en-US" altLang="zh-CN" sz="2537" dirty="0">
              <a:solidFill>
                <a:srgbClr val="FF0000"/>
              </a:solidFill>
              <a:latin typeface="+mn-ea"/>
              <a:ea typeface="+mn-ea"/>
            </a:endParaRPr>
          </a:p>
          <a:p>
            <a:pPr marL="207112" lvl="1">
              <a:spcBef>
                <a:spcPts val="906"/>
              </a:spcBef>
              <a:buFont typeface="Wingdings" panose="05000000000000000000" pitchFamily="2" charset="2"/>
              <a:buChar char="n"/>
            </a:pPr>
            <a:r>
              <a:rPr lang="zh-CN" altLang="en-US" sz="2537" dirty="0">
                <a:latin typeface="+mn-ea"/>
                <a:ea typeface="+mn-ea"/>
              </a:rPr>
              <a:t>临界代码</a:t>
            </a:r>
            <a:endParaRPr lang="en-US" altLang="zh-CN" sz="2537" dirty="0">
              <a:latin typeface="+mn-ea"/>
              <a:ea typeface="+mn-ea"/>
            </a:endParaRPr>
          </a:p>
          <a:p>
            <a:endParaRPr lang="zh-CN" altLang="zh-CN" sz="2537" dirty="0">
              <a:solidFill>
                <a:srgbClr val="FF0000"/>
              </a:solidFill>
              <a:latin typeface="+mn-ea"/>
              <a:ea typeface="+mn-ea"/>
            </a:endParaRPr>
          </a:p>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354</a:t>
            </a:fld>
            <a:endParaRPr lang="zh-CN" altLang="en-US" dirty="0">
              <a:solidFill>
                <a:prstClr val="white"/>
              </a:solidFill>
              <a:cs typeface="Garamond"/>
            </a:endParaRPr>
          </a:p>
        </p:txBody>
      </p:sp>
    </p:spTree>
    <p:extLst>
      <p:ext uri="{BB962C8B-B14F-4D97-AF65-F5344CB8AC3E}">
        <p14:creationId xmlns:p14="http://schemas.microsoft.com/office/powerpoint/2010/main" val="26905197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latin typeface="+mj-ea"/>
                <a:ea typeface="+mj-ea"/>
              </a:rPr>
              <a:t>EEPROM/FLASH</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安全存储</a:t>
            </a:r>
            <a:endParaRPr lang="en-US" altLang="zh-CN" sz="2537" dirty="0">
              <a:solidFill>
                <a:schemeClr val="tx1"/>
              </a:solidFill>
              <a:latin typeface="+mn-ea"/>
              <a:ea typeface="+mn-ea"/>
            </a:endParaRPr>
          </a:p>
          <a:p>
            <a:pPr>
              <a:buNone/>
            </a:pPr>
            <a:r>
              <a:rPr lang="en-US" altLang="zh-CN" sz="2537" dirty="0">
                <a:latin typeface="+mn-ea"/>
                <a:ea typeface="+mn-ea"/>
              </a:rPr>
              <a:t>		</a:t>
            </a:r>
            <a:r>
              <a:rPr lang="zh-CN" altLang="zh-CN" sz="2537" dirty="0">
                <a:solidFill>
                  <a:srgbClr val="FF0000"/>
                </a:solidFill>
                <a:latin typeface="+mn-ea"/>
                <a:ea typeface="+mn-ea"/>
              </a:rPr>
              <a:t>数据单元</a:t>
            </a:r>
            <a:r>
              <a:rPr lang="zh-CN" altLang="en-US" sz="2537" dirty="0">
                <a:solidFill>
                  <a:srgbClr val="FF0000"/>
                </a:solidFill>
                <a:latin typeface="+mn-ea"/>
                <a:ea typeface="+mn-ea"/>
              </a:rPr>
              <a:t>、</a:t>
            </a:r>
            <a:r>
              <a:rPr lang="zh-CN" altLang="zh-CN" sz="2537" dirty="0">
                <a:solidFill>
                  <a:srgbClr val="FF0000"/>
                </a:solidFill>
                <a:latin typeface="+mn-ea"/>
                <a:ea typeface="+mn-ea"/>
              </a:rPr>
              <a:t>多编码备份</a:t>
            </a:r>
            <a:r>
              <a:rPr lang="zh-CN" altLang="en-US" sz="2537" dirty="0">
                <a:solidFill>
                  <a:schemeClr val="tx1"/>
                </a:solidFill>
                <a:latin typeface="+mn-ea"/>
                <a:ea typeface="+mn-ea"/>
              </a:rPr>
              <a:t>（距离）</a:t>
            </a:r>
            <a:r>
              <a:rPr lang="zh-CN" altLang="en-US" sz="2537" dirty="0">
                <a:solidFill>
                  <a:srgbClr val="FF0000"/>
                </a:solidFill>
                <a:latin typeface="+mn-ea"/>
                <a:ea typeface="+mn-ea"/>
              </a:rPr>
              <a:t>、密文存储</a:t>
            </a:r>
            <a:r>
              <a:rPr lang="zh-CN" altLang="zh-CN" sz="2537" dirty="0">
                <a:solidFill>
                  <a:srgbClr val="FF0000"/>
                </a:solidFill>
                <a:latin typeface="+mn-ea"/>
                <a:ea typeface="+mn-ea"/>
              </a:rPr>
              <a:t> </a:t>
            </a:r>
            <a:endParaRPr lang="en-US" altLang="zh-CN" sz="2537" dirty="0">
              <a:solidFill>
                <a:srgbClr val="FF0000"/>
              </a:solidFill>
              <a:latin typeface="+mn-ea"/>
              <a:ea typeface="+mn-ea"/>
            </a:endParaRPr>
          </a:p>
          <a:p>
            <a:r>
              <a:rPr lang="zh-CN" altLang="zh-CN" sz="2537" dirty="0">
                <a:solidFill>
                  <a:srgbClr val="FF0000"/>
                </a:solidFill>
                <a:latin typeface="+mn-ea"/>
                <a:ea typeface="+mn-ea"/>
              </a:rPr>
              <a:t>防拔处理</a:t>
            </a:r>
            <a:r>
              <a:rPr lang="zh-CN" altLang="en-US" sz="2537" dirty="0">
                <a:solidFill>
                  <a:schemeClr val="tx1"/>
                </a:solidFill>
                <a:latin typeface="+mn-ea"/>
                <a:ea typeface="+mn-ea"/>
              </a:rPr>
              <a:t>（参考</a:t>
            </a:r>
            <a:r>
              <a:rPr lang="en-US" altLang="zh-CN" sz="2537" dirty="0">
                <a:solidFill>
                  <a:schemeClr val="tx1"/>
                </a:solidFill>
                <a:latin typeface="+mn-ea"/>
                <a:ea typeface="+mn-ea"/>
              </a:rPr>
              <a:t>COS</a:t>
            </a:r>
            <a:r>
              <a:rPr lang="zh-CN" altLang="en-US" sz="2537" dirty="0">
                <a:solidFill>
                  <a:schemeClr val="tx1"/>
                </a:solidFill>
                <a:latin typeface="+mn-ea"/>
                <a:ea typeface="+mn-ea"/>
              </a:rPr>
              <a:t>的原子进程）</a:t>
            </a:r>
            <a:endParaRPr lang="zh-CN" altLang="zh-CN" sz="2537" dirty="0">
              <a:solidFill>
                <a:schemeClr val="tx1"/>
              </a:solidFill>
              <a:latin typeface="+mn-ea"/>
              <a:ea typeface="+mn-ea"/>
            </a:endParaRPr>
          </a:p>
          <a:p>
            <a:r>
              <a:rPr lang="zh-CN" altLang="zh-CN" sz="2537" dirty="0">
                <a:solidFill>
                  <a:srgbClr val="FF0000"/>
                </a:solidFill>
                <a:latin typeface="+mn-ea"/>
                <a:ea typeface="+mn-ea"/>
              </a:rPr>
              <a:t>寿命</a:t>
            </a:r>
            <a:r>
              <a:rPr lang="zh-CN" altLang="en-US" sz="2537" dirty="0">
                <a:solidFill>
                  <a:srgbClr val="FF0000"/>
                </a:solidFill>
                <a:latin typeface="+mn-ea"/>
                <a:ea typeface="+mn-ea"/>
              </a:rPr>
              <a:t>与页面</a:t>
            </a:r>
            <a:r>
              <a:rPr lang="zh-CN" altLang="zh-CN" sz="2537" dirty="0">
                <a:solidFill>
                  <a:srgbClr val="FF0000"/>
                </a:solidFill>
                <a:latin typeface="+mn-ea"/>
                <a:ea typeface="+mn-ea"/>
              </a:rPr>
              <a:t>管理</a:t>
            </a:r>
            <a:r>
              <a:rPr lang="zh-CN" altLang="en-US" sz="2537" dirty="0">
                <a:solidFill>
                  <a:schemeClr val="tx1"/>
                </a:solidFill>
                <a:latin typeface="+mn-ea"/>
                <a:ea typeface="+mn-ea"/>
              </a:rPr>
              <a:t>（参考</a:t>
            </a:r>
            <a:r>
              <a:rPr lang="en-US" altLang="zh-CN" sz="2537" dirty="0">
                <a:solidFill>
                  <a:schemeClr val="tx1"/>
                </a:solidFill>
                <a:latin typeface="+mn-ea"/>
                <a:ea typeface="+mn-ea"/>
              </a:rPr>
              <a:t>COS</a:t>
            </a:r>
            <a:r>
              <a:rPr lang="zh-CN" altLang="en-US" sz="2537" dirty="0">
                <a:solidFill>
                  <a:schemeClr val="tx1"/>
                </a:solidFill>
                <a:latin typeface="+mn-ea"/>
                <a:ea typeface="+mn-ea"/>
              </a:rPr>
              <a:t>）</a:t>
            </a:r>
            <a:endParaRPr lang="zh-CN" altLang="zh-CN" sz="2537" dirty="0">
              <a:solidFill>
                <a:schemeClr val="tx1"/>
              </a:solidFill>
              <a:latin typeface="+mn-ea"/>
              <a:ea typeface="+mn-ea"/>
            </a:endParaRPr>
          </a:p>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355</a:t>
            </a:fld>
            <a:endParaRPr lang="zh-CN" altLang="en-US" dirty="0">
              <a:solidFill>
                <a:prstClr val="white"/>
              </a:solidFill>
              <a:cs typeface="Garamond"/>
            </a:endParaRPr>
          </a:p>
        </p:txBody>
      </p:sp>
    </p:spTree>
    <p:extLst>
      <p:ext uri="{BB962C8B-B14F-4D97-AF65-F5344CB8AC3E}">
        <p14:creationId xmlns:p14="http://schemas.microsoft.com/office/powerpoint/2010/main" val="224609904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输入</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sz="2537" dirty="0">
                <a:solidFill>
                  <a:srgbClr val="FF0000"/>
                </a:solidFill>
                <a:latin typeface="+mn-ea"/>
                <a:ea typeface="+mn-ea"/>
              </a:rPr>
              <a:t>周</a:t>
            </a:r>
            <a:r>
              <a:rPr lang="zh-CN" altLang="en-US" sz="2537" dirty="0">
                <a:solidFill>
                  <a:srgbClr val="FF0000"/>
                </a:solidFill>
                <a:latin typeface="+mn-ea"/>
                <a:ea typeface="+mn-ea"/>
              </a:rPr>
              <a:t>期</a:t>
            </a:r>
            <a:r>
              <a:rPr lang="zh-CN" altLang="zh-CN" sz="2537" dirty="0">
                <a:solidFill>
                  <a:srgbClr val="FF0000"/>
                </a:solidFill>
                <a:latin typeface="+mn-ea"/>
                <a:ea typeface="+mn-ea"/>
              </a:rPr>
              <a:t>性重复</a:t>
            </a:r>
            <a:r>
              <a:rPr lang="zh-CN" altLang="en-US" sz="2537" dirty="0">
                <a:solidFill>
                  <a:srgbClr val="FF0000"/>
                </a:solidFill>
                <a:latin typeface="+mn-ea"/>
                <a:ea typeface="+mn-ea"/>
              </a:rPr>
              <a:t>配置</a:t>
            </a:r>
            <a:endParaRPr lang="en-US" altLang="zh-CN" sz="2537" dirty="0">
              <a:solidFill>
                <a:srgbClr val="FF0000"/>
              </a:solidFill>
              <a:latin typeface="+mn-ea"/>
              <a:ea typeface="+mn-ea"/>
            </a:endParaRPr>
          </a:p>
          <a:p>
            <a:r>
              <a:rPr lang="zh-CN" altLang="zh-CN" sz="2537" dirty="0">
                <a:solidFill>
                  <a:schemeClr val="tx1"/>
                </a:solidFill>
                <a:latin typeface="+mn-ea"/>
                <a:ea typeface="+mn-ea"/>
              </a:rPr>
              <a:t>周</a:t>
            </a:r>
            <a:r>
              <a:rPr lang="zh-CN" altLang="en-US" sz="2537" dirty="0">
                <a:solidFill>
                  <a:schemeClr val="tx1"/>
                </a:solidFill>
                <a:latin typeface="+mn-ea"/>
                <a:ea typeface="+mn-ea"/>
              </a:rPr>
              <a:t>期</a:t>
            </a:r>
            <a:r>
              <a:rPr lang="zh-CN" altLang="zh-CN" sz="2537" dirty="0">
                <a:solidFill>
                  <a:schemeClr val="tx1"/>
                </a:solidFill>
                <a:latin typeface="+mn-ea"/>
                <a:ea typeface="+mn-ea"/>
              </a:rPr>
              <a:t>性</a:t>
            </a:r>
            <a:r>
              <a:rPr lang="zh-CN" altLang="en-US" sz="2537" dirty="0">
                <a:solidFill>
                  <a:schemeClr val="tx1"/>
                </a:solidFill>
                <a:latin typeface="+mn-ea"/>
                <a:ea typeface="+mn-ea"/>
              </a:rPr>
              <a:t>输入</a:t>
            </a:r>
            <a:r>
              <a:rPr lang="zh-CN" altLang="zh-CN" sz="2537" dirty="0">
                <a:solidFill>
                  <a:schemeClr val="tx1"/>
                </a:solidFill>
                <a:latin typeface="+mn-ea"/>
                <a:ea typeface="+mn-ea"/>
              </a:rPr>
              <a:t>与</a:t>
            </a:r>
            <a:r>
              <a:rPr lang="zh-CN" altLang="zh-CN" sz="2537" dirty="0">
                <a:solidFill>
                  <a:srgbClr val="FF0000"/>
                </a:solidFill>
                <a:latin typeface="+mn-ea"/>
                <a:ea typeface="+mn-ea"/>
              </a:rPr>
              <a:t>滤波</a:t>
            </a:r>
            <a:r>
              <a:rPr lang="zh-CN" altLang="en-US" sz="2537" dirty="0">
                <a:solidFill>
                  <a:schemeClr val="tx1"/>
                </a:solidFill>
                <a:latin typeface="+mn-ea"/>
                <a:ea typeface="+mn-ea"/>
              </a:rPr>
              <a:t>（例如程序判断、算术平均、加权平均、去极值算术平均、低通</a:t>
            </a:r>
            <a:r>
              <a:rPr lang="en-US" altLang="zh-CN" sz="2537" dirty="0">
                <a:solidFill>
                  <a:schemeClr val="tx1"/>
                </a:solidFill>
                <a:latin typeface="+mn-ea"/>
                <a:ea typeface="+mn-ea"/>
              </a:rPr>
              <a:t>/</a:t>
            </a:r>
            <a:r>
              <a:rPr lang="zh-CN" altLang="en-US" sz="2537" dirty="0">
                <a:solidFill>
                  <a:schemeClr val="tx1"/>
                </a:solidFill>
                <a:latin typeface="+mn-ea"/>
                <a:ea typeface="+mn-ea"/>
              </a:rPr>
              <a:t>高通</a:t>
            </a:r>
            <a:r>
              <a:rPr lang="en-US" altLang="zh-CN" sz="2537" dirty="0">
                <a:solidFill>
                  <a:schemeClr val="tx1"/>
                </a:solidFill>
                <a:latin typeface="+mn-ea"/>
                <a:ea typeface="+mn-ea"/>
              </a:rPr>
              <a:t>/</a:t>
            </a:r>
            <a:r>
              <a:rPr lang="zh-CN" altLang="en-US" sz="2537" dirty="0">
                <a:solidFill>
                  <a:schemeClr val="tx1"/>
                </a:solidFill>
                <a:latin typeface="+mn-ea"/>
                <a:ea typeface="+mn-ea"/>
              </a:rPr>
              <a:t>带通滤波）</a:t>
            </a:r>
            <a:endParaRPr lang="zh-CN" altLang="zh-CN" sz="2537" dirty="0">
              <a:solidFill>
                <a:schemeClr val="tx1"/>
              </a:solidFill>
              <a:latin typeface="+mn-ea"/>
              <a:ea typeface="+mn-ea"/>
            </a:endParaRPr>
          </a:p>
          <a:p>
            <a:r>
              <a:rPr lang="zh-CN" altLang="zh-CN" sz="2537" dirty="0">
                <a:solidFill>
                  <a:schemeClr val="tx1"/>
                </a:solidFill>
                <a:latin typeface="+mn-ea"/>
                <a:ea typeface="+mn-ea"/>
              </a:rPr>
              <a:t>输入部件寿命管理</a:t>
            </a:r>
            <a:r>
              <a:rPr lang="zh-CN" altLang="en-US" sz="2537" dirty="0">
                <a:solidFill>
                  <a:schemeClr val="tx1"/>
                </a:solidFill>
                <a:latin typeface="+mn-ea"/>
                <a:ea typeface="+mn-ea"/>
              </a:rPr>
              <a:t>（例如按键次数）</a:t>
            </a:r>
            <a:endParaRPr lang="zh-CN" altLang="zh-CN" sz="2537" dirty="0">
              <a:solidFill>
                <a:schemeClr val="tx1"/>
              </a:solidFill>
              <a:latin typeface="+mn-ea"/>
              <a:ea typeface="+mn-ea"/>
            </a:endParaRPr>
          </a:p>
          <a:p>
            <a:r>
              <a:rPr lang="zh-CN" altLang="zh-CN" sz="2537" dirty="0">
                <a:solidFill>
                  <a:schemeClr val="tx1"/>
                </a:solidFill>
                <a:latin typeface="+mn-ea"/>
                <a:ea typeface="+mn-ea"/>
              </a:rPr>
              <a:t>时间限制</a:t>
            </a:r>
            <a:r>
              <a:rPr lang="zh-CN" altLang="en-US" sz="2537" dirty="0">
                <a:solidFill>
                  <a:schemeClr val="tx1"/>
                </a:solidFill>
                <a:latin typeface="+mn-ea"/>
                <a:ea typeface="+mn-ea"/>
              </a:rPr>
              <a:t>（</a:t>
            </a:r>
            <a:r>
              <a:rPr lang="zh-CN" altLang="zh-CN" sz="2537" dirty="0">
                <a:solidFill>
                  <a:schemeClr val="tx1"/>
                </a:solidFill>
                <a:latin typeface="+mn-ea"/>
                <a:ea typeface="+mn-ea"/>
              </a:rPr>
              <a:t>超时处理</a:t>
            </a:r>
            <a:r>
              <a:rPr lang="zh-CN" altLang="en-US" sz="2537" dirty="0">
                <a:solidFill>
                  <a:schemeClr val="tx1"/>
                </a:solidFill>
                <a:latin typeface="+mn-ea"/>
                <a:ea typeface="+mn-ea"/>
              </a:rPr>
              <a:t>）</a:t>
            </a:r>
            <a:r>
              <a:rPr lang="zh-CN" altLang="zh-CN" sz="2537" dirty="0">
                <a:solidFill>
                  <a:schemeClr val="tx1"/>
                </a:solidFill>
                <a:latin typeface="+mn-ea"/>
                <a:ea typeface="+mn-ea"/>
              </a:rPr>
              <a:t>与延时</a:t>
            </a:r>
            <a:r>
              <a:rPr lang="zh-CN" altLang="en-US" sz="2537" dirty="0">
                <a:solidFill>
                  <a:schemeClr val="tx1"/>
                </a:solidFill>
                <a:latin typeface="+mn-ea"/>
                <a:ea typeface="+mn-ea"/>
              </a:rPr>
              <a:t>（绝对时间与相对时间）</a:t>
            </a:r>
            <a:r>
              <a:rPr lang="en-US" altLang="zh-CN" sz="2537" dirty="0">
                <a:solidFill>
                  <a:schemeClr val="tx1"/>
                </a:solidFill>
                <a:latin typeface="+mn-ea"/>
                <a:ea typeface="+mn-ea"/>
              </a:rPr>
              <a:t> </a:t>
            </a:r>
            <a:endParaRPr lang="zh-CN" altLang="zh-CN" sz="2537" dirty="0">
              <a:solidFill>
                <a:schemeClr val="tx1"/>
              </a:solidFill>
              <a:latin typeface="+mn-ea"/>
              <a:ea typeface="+mn-ea"/>
            </a:endParaRPr>
          </a:p>
          <a:p>
            <a:endParaRPr lang="zh-CN" altLang="en-US" dirty="0"/>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356</a:t>
            </a:fld>
            <a:endParaRPr lang="zh-CN" altLang="en-US" dirty="0">
              <a:solidFill>
                <a:prstClr val="white"/>
              </a:solidFill>
              <a:cs typeface="Garamond"/>
            </a:endParaRPr>
          </a:p>
        </p:txBody>
      </p:sp>
    </p:spTree>
    <p:extLst>
      <p:ext uri="{BB962C8B-B14F-4D97-AF65-F5344CB8AC3E}">
        <p14:creationId xmlns:p14="http://schemas.microsoft.com/office/powerpoint/2010/main" val="183399304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输出</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en-US" sz="2537" dirty="0">
                <a:solidFill>
                  <a:srgbClr val="FF0000"/>
                </a:solidFill>
                <a:latin typeface="+mn-ea"/>
                <a:ea typeface="+mn-ea"/>
              </a:rPr>
              <a:t>内存可靠性高于端口</a:t>
            </a:r>
            <a:r>
              <a:rPr lang="zh-CN" altLang="en-US" sz="2537" dirty="0">
                <a:solidFill>
                  <a:schemeClr val="tx1"/>
                </a:solidFill>
                <a:latin typeface="+mn-ea"/>
                <a:ea typeface="+mn-ea"/>
              </a:rPr>
              <a:t>，</a:t>
            </a:r>
            <a:r>
              <a:rPr lang="zh-CN" altLang="zh-CN" sz="2537" dirty="0">
                <a:solidFill>
                  <a:schemeClr val="tx1"/>
                </a:solidFill>
                <a:latin typeface="+mn-ea"/>
                <a:ea typeface="+mn-ea"/>
              </a:rPr>
              <a:t>利用</a:t>
            </a:r>
            <a:r>
              <a:rPr lang="zh-CN" altLang="en-US" sz="2537" dirty="0">
                <a:solidFill>
                  <a:schemeClr val="tx1"/>
                </a:solidFill>
                <a:latin typeface="+mn-ea"/>
                <a:ea typeface="+mn-ea"/>
              </a:rPr>
              <a:t>端口数据备份</a:t>
            </a:r>
            <a:r>
              <a:rPr lang="zh-CN" altLang="zh-CN" sz="2537" dirty="0">
                <a:solidFill>
                  <a:schemeClr val="tx1"/>
                </a:solidFill>
                <a:latin typeface="+mn-ea"/>
                <a:ea typeface="+mn-ea"/>
              </a:rPr>
              <a:t>周</a:t>
            </a:r>
            <a:r>
              <a:rPr lang="zh-CN" altLang="en-US" sz="2537" dirty="0">
                <a:solidFill>
                  <a:schemeClr val="tx1"/>
                </a:solidFill>
                <a:latin typeface="+mn-ea"/>
                <a:ea typeface="+mn-ea"/>
              </a:rPr>
              <a:t>期</a:t>
            </a:r>
            <a:r>
              <a:rPr lang="zh-CN" altLang="zh-CN" sz="2537" dirty="0">
                <a:solidFill>
                  <a:schemeClr val="tx1"/>
                </a:solidFill>
                <a:latin typeface="+mn-ea"/>
                <a:ea typeface="+mn-ea"/>
              </a:rPr>
              <a:t>性刷新</a:t>
            </a:r>
            <a:r>
              <a:rPr lang="zh-CN" altLang="en-US" sz="2537" dirty="0">
                <a:solidFill>
                  <a:schemeClr val="tx1"/>
                </a:solidFill>
                <a:latin typeface="+mn-ea"/>
                <a:ea typeface="+mn-ea"/>
              </a:rPr>
              <a:t>内容与配置</a:t>
            </a:r>
            <a:r>
              <a:rPr lang="zh-CN" altLang="en-US" sz="2537" dirty="0">
                <a:solidFill>
                  <a:srgbClr val="FF0000"/>
                </a:solidFill>
                <a:latin typeface="+mn-ea"/>
                <a:ea typeface="+mn-ea"/>
              </a:rPr>
              <a:t>（注意：内容在前）</a:t>
            </a:r>
            <a:endParaRPr lang="zh-CN" altLang="zh-CN" sz="2537" dirty="0">
              <a:solidFill>
                <a:srgbClr val="FF0000"/>
              </a:solidFill>
              <a:latin typeface="+mn-ea"/>
              <a:ea typeface="+mn-ea"/>
            </a:endParaRPr>
          </a:p>
          <a:p>
            <a:r>
              <a:rPr lang="zh-CN" altLang="zh-CN" sz="2537" dirty="0">
                <a:solidFill>
                  <a:schemeClr val="tx1"/>
                </a:solidFill>
                <a:latin typeface="+mn-ea"/>
                <a:ea typeface="+mn-ea"/>
              </a:rPr>
              <a:t>输出部件寿命管理</a:t>
            </a:r>
            <a:r>
              <a:rPr lang="zh-CN" altLang="en-US" sz="2537" dirty="0">
                <a:solidFill>
                  <a:schemeClr val="tx1"/>
                </a:solidFill>
                <a:latin typeface="+mn-ea"/>
                <a:ea typeface="+mn-ea"/>
              </a:rPr>
              <a:t>（例如</a:t>
            </a:r>
            <a:r>
              <a:rPr lang="en-US" altLang="zh-CN" sz="2537" dirty="0">
                <a:solidFill>
                  <a:schemeClr val="tx1"/>
                </a:solidFill>
                <a:latin typeface="+mn-ea"/>
                <a:ea typeface="+mn-ea"/>
              </a:rPr>
              <a:t>LED</a:t>
            </a:r>
            <a:r>
              <a:rPr lang="zh-CN" altLang="en-US" sz="2537" dirty="0">
                <a:solidFill>
                  <a:schemeClr val="tx1"/>
                </a:solidFill>
                <a:latin typeface="+mn-ea"/>
                <a:ea typeface="+mn-ea"/>
              </a:rPr>
              <a:t>、马达、喇叭）</a:t>
            </a:r>
            <a:endParaRPr lang="en-US" altLang="zh-CN" sz="2537" dirty="0">
              <a:solidFill>
                <a:schemeClr val="tx1"/>
              </a:solidFill>
              <a:latin typeface="+mn-ea"/>
              <a:ea typeface="+mn-ea"/>
            </a:endParaRPr>
          </a:p>
          <a:p>
            <a:r>
              <a:rPr lang="zh-CN" altLang="en-US" sz="2537" dirty="0">
                <a:solidFill>
                  <a:schemeClr val="tx1"/>
                </a:solidFill>
                <a:latin typeface="+mn-ea"/>
                <a:ea typeface="+mn-ea"/>
              </a:rPr>
              <a:t>输出与反馈</a:t>
            </a:r>
            <a:endParaRPr lang="zh-CN" altLang="zh-CN" sz="2537" dirty="0">
              <a:solidFill>
                <a:schemeClr val="tx1"/>
              </a:solidFill>
              <a:latin typeface="+mn-ea"/>
              <a:ea typeface="+mn-ea"/>
            </a:endParaRPr>
          </a:p>
          <a:p>
            <a:r>
              <a:rPr lang="zh-CN" altLang="zh-CN" sz="2537" dirty="0">
                <a:solidFill>
                  <a:schemeClr val="tx1"/>
                </a:solidFill>
                <a:latin typeface="+mn-ea"/>
                <a:ea typeface="+mn-ea"/>
              </a:rPr>
              <a:t>时间限制</a:t>
            </a:r>
            <a:r>
              <a:rPr lang="zh-CN" altLang="en-US" sz="2537" dirty="0">
                <a:solidFill>
                  <a:schemeClr val="tx1"/>
                </a:solidFill>
                <a:latin typeface="+mn-ea"/>
                <a:ea typeface="+mn-ea"/>
              </a:rPr>
              <a:t>（</a:t>
            </a:r>
            <a:r>
              <a:rPr lang="zh-CN" altLang="zh-CN" sz="2537" dirty="0">
                <a:solidFill>
                  <a:schemeClr val="tx1"/>
                </a:solidFill>
                <a:latin typeface="+mn-ea"/>
                <a:ea typeface="+mn-ea"/>
              </a:rPr>
              <a:t>超时处理</a:t>
            </a:r>
            <a:r>
              <a:rPr lang="zh-CN" altLang="en-US" sz="2537" dirty="0">
                <a:solidFill>
                  <a:schemeClr val="tx1"/>
                </a:solidFill>
                <a:latin typeface="+mn-ea"/>
                <a:ea typeface="+mn-ea"/>
              </a:rPr>
              <a:t>）</a:t>
            </a:r>
            <a:r>
              <a:rPr lang="zh-CN" altLang="zh-CN" sz="2537" dirty="0">
                <a:solidFill>
                  <a:schemeClr val="tx1"/>
                </a:solidFill>
                <a:latin typeface="+mn-ea"/>
                <a:ea typeface="+mn-ea"/>
              </a:rPr>
              <a:t>与延时</a:t>
            </a:r>
            <a:r>
              <a:rPr lang="zh-CN" altLang="en-US" sz="2537" dirty="0">
                <a:solidFill>
                  <a:schemeClr val="tx1"/>
                </a:solidFill>
                <a:latin typeface="+mn-ea"/>
                <a:ea typeface="+mn-ea"/>
              </a:rPr>
              <a:t>（绝对时间与相对时间）</a:t>
            </a: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357</a:t>
            </a:fld>
            <a:endParaRPr lang="zh-CN" altLang="en-US" dirty="0">
              <a:solidFill>
                <a:prstClr val="white"/>
              </a:solidFill>
              <a:cs typeface="Garamond"/>
            </a:endParaRPr>
          </a:p>
        </p:txBody>
      </p:sp>
    </p:spTree>
    <p:extLst>
      <p:ext uri="{BB962C8B-B14F-4D97-AF65-F5344CB8AC3E}">
        <p14:creationId xmlns:p14="http://schemas.microsoft.com/office/powerpoint/2010/main" val="16152713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j-ea"/>
                <a:ea typeface="+mj-ea"/>
              </a:rPr>
              <a:t>通信</a:t>
            </a:r>
          </a:p>
        </p:txBody>
      </p:sp>
      <p:sp>
        <p:nvSpPr>
          <p:cNvPr id="3" name="文本占位符 2"/>
          <p:cNvSpPr>
            <a:spLocks noGrp="1"/>
          </p:cNvSpPr>
          <p:nvPr>
            <p:ph type="body" idx="1"/>
          </p:nvPr>
        </p:nvSpPr>
        <p:spPr/>
        <p:txBody>
          <a:bodyPr/>
          <a:lstStyle/>
          <a:p>
            <a:r>
              <a:rPr lang="zh-CN" altLang="en-US" sz="2537" dirty="0">
                <a:solidFill>
                  <a:schemeClr val="tx1"/>
                </a:solidFill>
                <a:latin typeface="+mn-ea"/>
                <a:ea typeface="+mn-ea"/>
              </a:rPr>
              <a:t>通信处理参见输入、输出、</a:t>
            </a:r>
            <a:r>
              <a:rPr lang="en-US" altLang="zh-CN" sz="2537" dirty="0">
                <a:solidFill>
                  <a:schemeClr val="tx1"/>
                </a:solidFill>
                <a:latin typeface="+mn-ea"/>
                <a:ea typeface="+mn-ea"/>
              </a:rPr>
              <a:t>RAM</a:t>
            </a:r>
            <a:r>
              <a:rPr lang="zh-CN" altLang="en-US" sz="2537" dirty="0">
                <a:solidFill>
                  <a:schemeClr val="tx1"/>
                </a:solidFill>
                <a:latin typeface="+mn-ea"/>
                <a:ea typeface="+mn-ea"/>
              </a:rPr>
              <a:t>部分和接口章节</a:t>
            </a:r>
            <a:r>
              <a:rPr lang="en-US" altLang="zh-CN" sz="2537" dirty="0">
                <a:solidFill>
                  <a:schemeClr val="tx1"/>
                </a:solidFill>
                <a:latin typeface="+mn-ea"/>
                <a:ea typeface="+mn-ea"/>
              </a:rPr>
              <a:t>;</a:t>
            </a:r>
          </a:p>
          <a:p>
            <a:endParaRPr lang="zh-CN" altLang="en-US" sz="2537" dirty="0">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358</a:t>
            </a:fld>
            <a:endParaRPr lang="zh-CN" altLang="en-US" dirty="0">
              <a:solidFill>
                <a:prstClr val="white"/>
              </a:solidFill>
              <a:cs typeface="Garamond"/>
            </a:endParaRPr>
          </a:p>
        </p:txBody>
      </p:sp>
    </p:spTree>
    <p:extLst>
      <p:ext uri="{BB962C8B-B14F-4D97-AF65-F5344CB8AC3E}">
        <p14:creationId xmlns:p14="http://schemas.microsoft.com/office/powerpoint/2010/main" val="390527285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olidFill>
                  <a:schemeClr val="tx1"/>
                </a:solidFill>
                <a:latin typeface="+mj-ea"/>
                <a:ea typeface="+mj-ea"/>
              </a:rPr>
              <a:t>嵌入式软件可维护性</a:t>
            </a:r>
            <a:endParaRPr lang="zh-CN" altLang="en-US" dirty="0">
              <a:solidFill>
                <a:schemeClr val="tx1"/>
              </a:solidFill>
              <a:latin typeface="+mj-ea"/>
              <a:ea typeface="+mj-ea"/>
            </a:endParaRPr>
          </a:p>
        </p:txBody>
      </p:sp>
      <p:sp>
        <p:nvSpPr>
          <p:cNvPr id="3" name="文本占位符 2"/>
          <p:cNvSpPr>
            <a:spLocks noGrp="1"/>
          </p:cNvSpPr>
          <p:nvPr>
            <p:ph type="body" idx="1"/>
          </p:nvPr>
        </p:nvSpPr>
        <p:spPr/>
        <p:txBody>
          <a:bodyPr/>
          <a:lstStyle/>
          <a:p>
            <a:r>
              <a:rPr lang="zh-CN" altLang="zh-CN" sz="2537" dirty="0">
                <a:solidFill>
                  <a:schemeClr val="tx1"/>
                </a:solidFill>
                <a:latin typeface="+mn-ea"/>
                <a:ea typeface="+mn-ea"/>
              </a:rPr>
              <a:t>一</a:t>
            </a:r>
            <a:r>
              <a:rPr lang="en-US" altLang="zh-CN" sz="2537" dirty="0">
                <a:solidFill>
                  <a:schemeClr val="tx1"/>
                </a:solidFill>
                <a:latin typeface="+mn-ea"/>
                <a:ea typeface="+mn-ea"/>
              </a:rPr>
              <a:t>.</a:t>
            </a:r>
            <a:r>
              <a:rPr lang="zh-CN" altLang="zh-CN" sz="2537" dirty="0">
                <a:solidFill>
                  <a:schemeClr val="tx1"/>
                </a:solidFill>
                <a:latin typeface="+mn-ea"/>
                <a:ea typeface="+mn-ea"/>
              </a:rPr>
              <a:t>可理解性</a:t>
            </a:r>
            <a:endParaRPr lang="en-US" altLang="zh-CN" sz="2537" dirty="0">
              <a:solidFill>
                <a:schemeClr val="tx1"/>
              </a:solidFill>
              <a:latin typeface="+mn-ea"/>
              <a:ea typeface="+mn-ea"/>
            </a:endParaRPr>
          </a:p>
          <a:p>
            <a:r>
              <a:rPr lang="zh-CN" altLang="zh-CN" sz="2537" dirty="0">
                <a:solidFill>
                  <a:schemeClr val="tx1"/>
                </a:solidFill>
                <a:latin typeface="+mn-ea"/>
                <a:ea typeface="+mn-ea"/>
              </a:rPr>
              <a:t>二</a:t>
            </a:r>
            <a:r>
              <a:rPr lang="en-US" altLang="zh-CN" sz="2537" dirty="0">
                <a:solidFill>
                  <a:schemeClr val="tx1"/>
                </a:solidFill>
                <a:latin typeface="+mn-ea"/>
                <a:ea typeface="+mn-ea"/>
              </a:rPr>
              <a:t>.</a:t>
            </a:r>
            <a:r>
              <a:rPr lang="zh-CN" altLang="zh-CN" sz="2537" dirty="0">
                <a:solidFill>
                  <a:schemeClr val="tx1"/>
                </a:solidFill>
                <a:latin typeface="+mn-ea"/>
                <a:ea typeface="+mn-ea"/>
              </a:rPr>
              <a:t>可靠性</a:t>
            </a:r>
            <a:endParaRPr lang="en-US" altLang="zh-CN" sz="2537" dirty="0">
              <a:solidFill>
                <a:schemeClr val="tx1"/>
              </a:solidFill>
              <a:latin typeface="+mn-ea"/>
              <a:ea typeface="+mn-ea"/>
            </a:endParaRPr>
          </a:p>
          <a:p>
            <a:r>
              <a:rPr lang="zh-CN" altLang="zh-CN" sz="2537" dirty="0">
                <a:solidFill>
                  <a:schemeClr val="tx1"/>
                </a:solidFill>
                <a:latin typeface="+mn-ea"/>
                <a:ea typeface="+mn-ea"/>
              </a:rPr>
              <a:t>三</a:t>
            </a:r>
            <a:r>
              <a:rPr lang="en-US" altLang="zh-CN" sz="2537" dirty="0">
                <a:solidFill>
                  <a:schemeClr val="tx1"/>
                </a:solidFill>
                <a:latin typeface="+mn-ea"/>
                <a:ea typeface="+mn-ea"/>
              </a:rPr>
              <a:t>.</a:t>
            </a:r>
            <a:r>
              <a:rPr lang="zh-CN" altLang="zh-CN" sz="2537" dirty="0">
                <a:solidFill>
                  <a:schemeClr val="tx1"/>
                </a:solidFill>
                <a:latin typeface="+mn-ea"/>
                <a:ea typeface="+mn-ea"/>
              </a:rPr>
              <a:t>可测试性</a:t>
            </a:r>
          </a:p>
          <a:p>
            <a:r>
              <a:rPr lang="zh-CN" altLang="zh-CN" sz="2537" dirty="0">
                <a:solidFill>
                  <a:schemeClr val="tx1"/>
                </a:solidFill>
                <a:latin typeface="+mn-ea"/>
                <a:ea typeface="+mn-ea"/>
              </a:rPr>
              <a:t>四</a:t>
            </a:r>
            <a:r>
              <a:rPr lang="en-US" altLang="zh-CN" sz="2537" dirty="0">
                <a:solidFill>
                  <a:schemeClr val="tx1"/>
                </a:solidFill>
                <a:latin typeface="+mn-ea"/>
                <a:ea typeface="+mn-ea"/>
              </a:rPr>
              <a:t>.</a:t>
            </a:r>
            <a:r>
              <a:rPr lang="zh-CN" altLang="zh-CN" sz="2537" dirty="0">
                <a:solidFill>
                  <a:schemeClr val="tx1"/>
                </a:solidFill>
                <a:latin typeface="+mn-ea"/>
                <a:ea typeface="+mn-ea"/>
              </a:rPr>
              <a:t>可修改性</a:t>
            </a:r>
          </a:p>
          <a:p>
            <a:r>
              <a:rPr lang="zh-CN" altLang="zh-CN" sz="2537" dirty="0">
                <a:solidFill>
                  <a:schemeClr val="tx1"/>
                </a:solidFill>
                <a:latin typeface="+mn-ea"/>
                <a:ea typeface="+mn-ea"/>
              </a:rPr>
              <a:t>五</a:t>
            </a:r>
            <a:r>
              <a:rPr lang="en-US" altLang="zh-CN" sz="2537" dirty="0">
                <a:solidFill>
                  <a:schemeClr val="tx1"/>
                </a:solidFill>
                <a:latin typeface="+mn-ea"/>
                <a:ea typeface="+mn-ea"/>
              </a:rPr>
              <a:t>.</a:t>
            </a:r>
            <a:r>
              <a:rPr lang="zh-CN" altLang="zh-CN" sz="2537" dirty="0">
                <a:solidFill>
                  <a:schemeClr val="tx1"/>
                </a:solidFill>
                <a:latin typeface="+mn-ea"/>
                <a:ea typeface="+mn-ea"/>
              </a:rPr>
              <a:t>可移植性</a:t>
            </a:r>
          </a:p>
          <a:p>
            <a:r>
              <a:rPr lang="zh-CN" altLang="zh-CN" sz="2537" dirty="0">
                <a:solidFill>
                  <a:schemeClr val="tx1"/>
                </a:solidFill>
                <a:latin typeface="+mn-ea"/>
                <a:ea typeface="+mn-ea"/>
              </a:rPr>
              <a:t>六</a:t>
            </a:r>
            <a:r>
              <a:rPr lang="en-US" altLang="zh-CN" sz="2537" dirty="0">
                <a:solidFill>
                  <a:schemeClr val="tx1"/>
                </a:solidFill>
                <a:latin typeface="+mn-ea"/>
                <a:ea typeface="+mn-ea"/>
              </a:rPr>
              <a:t>.</a:t>
            </a:r>
            <a:r>
              <a:rPr lang="zh-CN" altLang="zh-CN" sz="2537" dirty="0">
                <a:solidFill>
                  <a:schemeClr val="tx1"/>
                </a:solidFill>
                <a:latin typeface="+mn-ea"/>
                <a:ea typeface="+mn-ea"/>
              </a:rPr>
              <a:t>效率</a:t>
            </a:r>
          </a:p>
          <a:p>
            <a:r>
              <a:rPr lang="zh-CN" altLang="zh-CN" sz="2537" dirty="0">
                <a:solidFill>
                  <a:schemeClr val="tx1"/>
                </a:solidFill>
                <a:latin typeface="+mn-ea"/>
                <a:ea typeface="+mn-ea"/>
              </a:rPr>
              <a:t>七</a:t>
            </a:r>
            <a:r>
              <a:rPr lang="en-US" altLang="zh-CN" sz="2537" dirty="0">
                <a:solidFill>
                  <a:schemeClr val="tx1"/>
                </a:solidFill>
                <a:latin typeface="+mn-ea"/>
                <a:ea typeface="+mn-ea"/>
              </a:rPr>
              <a:t>.</a:t>
            </a:r>
            <a:r>
              <a:rPr lang="zh-CN" altLang="zh-CN" sz="2537" dirty="0">
                <a:solidFill>
                  <a:schemeClr val="tx1"/>
                </a:solidFill>
                <a:latin typeface="+mn-ea"/>
                <a:ea typeface="+mn-ea"/>
              </a:rPr>
              <a:t>可使用性</a:t>
            </a:r>
          </a:p>
          <a:p>
            <a:endParaRPr lang="zh-CN" altLang="en-US" b="1" dirty="0">
              <a:latin typeface="+mn-ea"/>
              <a:ea typeface="+mn-ea"/>
            </a:endParaRPr>
          </a:p>
        </p:txBody>
      </p:sp>
      <p:sp>
        <p:nvSpPr>
          <p:cNvPr id="4" name="页脚占位符 3"/>
          <p:cNvSpPr>
            <a:spLocks noGrp="1"/>
          </p:cNvSpPr>
          <p:nvPr>
            <p:ph type="ftr" sz="quarter" idx="5"/>
          </p:nvPr>
        </p:nvSpPr>
        <p:spPr/>
        <p:txBody>
          <a:bodyPr/>
          <a:lstStyle/>
          <a:p>
            <a:pPr defTabSz="828446"/>
            <a:endParaRPr lang="zh-CN" altLang="en-US" dirty="0">
              <a:solidFill>
                <a:prstClr val="white"/>
              </a:solidFill>
            </a:endParaRPr>
          </a:p>
        </p:txBody>
      </p:sp>
      <p:sp>
        <p:nvSpPr>
          <p:cNvPr id="5" name="日期占位符 4"/>
          <p:cNvSpPr>
            <a:spLocks noGrp="1"/>
          </p:cNvSpPr>
          <p:nvPr>
            <p:ph type="dt" sz="half" idx="6"/>
          </p:nvPr>
        </p:nvSpPr>
        <p:spPr/>
        <p:txBody>
          <a:bodyPr/>
          <a:lstStyle/>
          <a:p>
            <a:pPr defTabSz="828446"/>
            <a:fld id="{B26C1E08-0480-4423-8209-2E269C5E35ED}" type="datetime4">
              <a:rPr lang="en-US" altLang="zh-CN">
                <a:solidFill>
                  <a:prstClr val="white"/>
                </a:solidFill>
              </a:rPr>
              <a:pPr defTabSz="828446"/>
              <a:t>June 11, 2021</a:t>
            </a:fld>
            <a:endParaRPr lang="en-US" dirty="0">
              <a:solidFill>
                <a:prstClr val="white"/>
              </a:solidFill>
            </a:endParaRPr>
          </a:p>
        </p:txBody>
      </p:sp>
      <p:sp>
        <p:nvSpPr>
          <p:cNvPr id="6" name="灯片编号占位符 5"/>
          <p:cNvSpPr>
            <a:spLocks noGrp="1"/>
          </p:cNvSpPr>
          <p:nvPr>
            <p:ph type="sldNum" sz="quarter" idx="7"/>
          </p:nvPr>
        </p:nvSpPr>
        <p:spPr/>
        <p:txBody>
          <a:bodyPr/>
          <a:lstStyle/>
          <a:p>
            <a:pPr marL="87447" defTabSz="828446"/>
            <a:fld id="{81D60167-4931-47E6-BA6A-407CBD079E47}" type="slidenum">
              <a:rPr lang="en-US" altLang="zh-CN" spc="-9">
                <a:solidFill>
                  <a:prstClr val="white"/>
                </a:solidFill>
                <a:cs typeface="Garamond"/>
              </a:rPr>
              <a:pPr marL="87447" defTabSz="828446"/>
              <a:t>359</a:t>
            </a:fld>
            <a:endParaRPr lang="zh-CN" altLang="en-US" dirty="0">
              <a:solidFill>
                <a:prstClr val="white"/>
              </a:solidFill>
              <a:cs typeface="Garamond"/>
            </a:endParaRPr>
          </a:p>
        </p:txBody>
      </p:sp>
    </p:spTree>
    <p:extLst>
      <p:ext uri="{BB962C8B-B14F-4D97-AF65-F5344CB8AC3E}">
        <p14:creationId xmlns:p14="http://schemas.microsoft.com/office/powerpoint/2010/main" val="3631757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089AA767-5676-4480-A60C-DCEA29FB9684}"/>
              </a:ext>
            </a:extLst>
          </p:cNvPr>
          <p:cNvSpPr>
            <a:spLocks noGrp="1" noChangeArrowheads="1"/>
          </p:cNvSpPr>
          <p:nvPr>
            <p:ph type="title"/>
          </p:nvPr>
        </p:nvSpPr>
        <p:spPr/>
        <p:txBody>
          <a:bodyPr/>
          <a:lstStyle/>
          <a:p>
            <a:r>
              <a:rPr lang="en-US" altLang="zh-CN" sz="4000">
                <a:solidFill>
                  <a:schemeClr val="folHlink"/>
                </a:solidFill>
                <a:latin typeface="楷体" panose="02010609060101010101" pitchFamily="49" charset="-122"/>
                <a:ea typeface="楷体" panose="02010609060101010101" pitchFamily="49" charset="-122"/>
              </a:rPr>
              <a:t>TrustZone</a:t>
            </a:r>
            <a:r>
              <a:rPr lang="zh-CN" altLang="en-US" sz="4000">
                <a:solidFill>
                  <a:schemeClr val="folHlink"/>
                </a:solidFill>
                <a:latin typeface="楷体" panose="02010609060101010101" pitchFamily="49" charset="-122"/>
                <a:ea typeface="楷体" panose="02010609060101010101" pitchFamily="49" charset="-122"/>
              </a:rPr>
              <a:t>技术</a:t>
            </a:r>
            <a:endParaRPr lang="zh-CN" altLang="en-US" sz="4000"/>
          </a:p>
        </p:txBody>
      </p:sp>
      <p:sp>
        <p:nvSpPr>
          <p:cNvPr id="40963" name="内容占位符 2">
            <a:extLst>
              <a:ext uri="{FF2B5EF4-FFF2-40B4-BE49-F238E27FC236}">
                <a16:creationId xmlns:a16="http://schemas.microsoft.com/office/drawing/2014/main" id="{228EF649-541E-46E0-BF8B-574CCEAFB341}"/>
              </a:ext>
            </a:extLst>
          </p:cNvPr>
          <p:cNvSpPr>
            <a:spLocks noGrp="1" noChangeArrowheads="1"/>
          </p:cNvSpPr>
          <p:nvPr>
            <p:ph idx="1"/>
          </p:nvPr>
        </p:nvSpPr>
        <p:spPr>
          <a:xfrm>
            <a:off x="1774826" y="2017714"/>
            <a:ext cx="8704263" cy="4364037"/>
          </a:xfrm>
        </p:spPr>
        <p:txBody>
          <a:bodyPr/>
          <a:lstStyle/>
          <a:p>
            <a:r>
              <a:rPr lang="zh-CN" altLang="en-US" sz="2400">
                <a:latin typeface="楷体" panose="02010609060101010101" pitchFamily="49" charset="-122"/>
                <a:ea typeface="楷体" panose="02010609060101010101" pitchFamily="49" charset="-122"/>
              </a:rPr>
              <a:t>TrustZone技术的硬件架构</a:t>
            </a:r>
            <a:r>
              <a:rPr lang="zh-CN" altLang="en-US" sz="2400" b="0">
                <a:latin typeface="楷体" panose="02010609060101010101" pitchFamily="49" charset="-122"/>
                <a:ea typeface="楷体" panose="02010609060101010101" pitchFamily="49" charset="-122"/>
              </a:rPr>
              <a:t>（</a:t>
            </a:r>
            <a:r>
              <a:rPr kumimoji="0" lang="zh-CN" altLang="en-US" sz="2400" b="0">
                <a:latin typeface="楷体" panose="02010609060101010101" pitchFamily="49" charset="-122"/>
                <a:ea typeface="楷体" panose="02010609060101010101" pitchFamily="49" charset="-122"/>
                <a:sym typeface="+mn-ea"/>
              </a:rPr>
              <a:t>特殊的机制</a:t>
            </a:r>
            <a:r>
              <a:rPr kumimoji="0" lang="en-US" altLang="zh-CN" sz="2400" b="0">
                <a:latin typeface="楷体" panose="02010609060101010101" pitchFamily="49" charset="-122"/>
                <a:ea typeface="楷体" panose="02010609060101010101" pitchFamily="49" charset="-122"/>
                <a:sym typeface="+mn-ea"/>
              </a:rPr>
              <a:t>-</a:t>
            </a:r>
            <a:r>
              <a:rPr kumimoji="0" lang="zh-CN" altLang="en-US" sz="2400" b="0">
                <a:solidFill>
                  <a:srgbClr val="FF0000"/>
                </a:solidFill>
                <a:latin typeface="楷体" panose="02010609060101010101" pitchFamily="49" charset="-122"/>
                <a:ea typeface="楷体" panose="02010609060101010101" pitchFamily="49" charset="-122"/>
                <a:sym typeface="+mn-ea"/>
              </a:rPr>
              <a:t>监控模式</a:t>
            </a:r>
            <a:r>
              <a:rPr lang="zh-CN" altLang="en-US" sz="2400" b="0">
                <a:latin typeface="楷体" panose="02010609060101010101" pitchFamily="49" charset="-122"/>
                <a:ea typeface="楷体" panose="02010609060101010101" pitchFamily="49" charset="-122"/>
              </a:rPr>
              <a:t>）</a:t>
            </a:r>
          </a:p>
          <a:p>
            <a:r>
              <a:rPr kumimoji="0" lang="zh-CN" altLang="en-US" sz="2400" b="0">
                <a:latin typeface="楷体" panose="02010609060101010101" pitchFamily="49" charset="-122"/>
                <a:ea typeface="楷体" panose="02010609060101010101" pitchFamily="49" charset="-122"/>
              </a:rPr>
              <a:t>它将</a:t>
            </a:r>
            <a:r>
              <a:rPr kumimoji="0" lang="en-US" altLang="zh-CN" sz="2400" b="0">
                <a:solidFill>
                  <a:srgbClr val="FF0000"/>
                </a:solidFill>
                <a:latin typeface="楷体" panose="02010609060101010101" pitchFamily="49" charset="-122"/>
                <a:ea typeface="楷体" panose="02010609060101010101" pitchFamily="49" charset="-122"/>
              </a:rPr>
              <a:t>CPU</a:t>
            </a:r>
            <a:r>
              <a:rPr kumimoji="0" lang="zh-CN" altLang="en-US" sz="2400" b="0">
                <a:solidFill>
                  <a:srgbClr val="FF0000"/>
                </a:solidFill>
                <a:latin typeface="楷体" panose="02010609060101010101" pitchFamily="49" charset="-122"/>
                <a:ea typeface="楷体" panose="02010609060101010101" pitchFamily="49" charset="-122"/>
              </a:rPr>
              <a:t>内核隔离成安全和普通两个区域</a:t>
            </a:r>
            <a:r>
              <a:rPr kumimoji="0" lang="zh-CN" altLang="en-US" sz="2400" b="0">
                <a:latin typeface="楷体" panose="02010609060101010101" pitchFamily="49" charset="-122"/>
                <a:ea typeface="楷体" panose="02010609060101010101" pitchFamily="49" charset="-122"/>
              </a:rPr>
              <a:t>，即单个的物理处理器包含了两个虚拟处理器核：</a:t>
            </a:r>
            <a:r>
              <a:rPr kumimoji="0" lang="zh-CN" altLang="en-US" sz="2400" b="0">
                <a:solidFill>
                  <a:srgbClr val="FF0000"/>
                </a:solidFill>
                <a:latin typeface="楷体" panose="02010609060101010101" pitchFamily="49" charset="-122"/>
                <a:ea typeface="楷体" panose="02010609060101010101" pitchFamily="49" charset="-122"/>
              </a:rPr>
              <a:t>安全处理器核和普通处理器核</a:t>
            </a:r>
            <a:r>
              <a:rPr kumimoji="0" lang="zh-CN" altLang="en-US" sz="2400" b="0">
                <a:latin typeface="楷体" panose="02010609060101010101" pitchFamily="49" charset="-122"/>
                <a:ea typeface="楷体" panose="02010609060101010101" pitchFamily="49" charset="-122"/>
              </a:rPr>
              <a:t>。</a:t>
            </a:r>
            <a:endParaRPr lang="zh-CN" altLang="en-US" sz="2400">
              <a:latin typeface="楷体" panose="02010609060101010101" pitchFamily="49" charset="-122"/>
              <a:ea typeface="楷体" panose="02010609060101010101" pitchFamily="49" charset="-122"/>
            </a:endParaRPr>
          </a:p>
        </p:txBody>
      </p:sp>
      <p:sp>
        <p:nvSpPr>
          <p:cNvPr id="40964" name="灯片编号占位符 3">
            <a:extLst>
              <a:ext uri="{FF2B5EF4-FFF2-40B4-BE49-F238E27FC236}">
                <a16:creationId xmlns:a16="http://schemas.microsoft.com/office/drawing/2014/main" id="{CFE7FF14-4F29-4802-A382-2A90B9FFAA6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E03E412C-933A-4D87-A829-993963B7DF19}"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36</a:t>
            </a:fld>
            <a:endParaRPr kumimoji="0" lang="en-US" altLang="zh-CN" sz="1400" b="0">
              <a:solidFill>
                <a:srgbClr val="000000"/>
              </a:solidFill>
              <a:latin typeface="Tahoma" panose="020B0604030504040204" pitchFamily="34" charset="0"/>
              <a:ea typeface="宋体" panose="02010600030101010101" pitchFamily="2" charset="-122"/>
            </a:endParaRPr>
          </a:p>
        </p:txBody>
      </p:sp>
      <p:pic>
        <p:nvPicPr>
          <p:cNvPr id="40965" name="图片 4" descr="C:\Documents and Settings\Jason\Application Data\Microsoft\Media Catalog\Copy of Trustzone.gif">
            <a:extLst>
              <a:ext uri="{FF2B5EF4-FFF2-40B4-BE49-F238E27FC236}">
                <a16:creationId xmlns:a16="http://schemas.microsoft.com/office/drawing/2014/main" id="{D8778BB1-F1C7-4523-BC40-297E585271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3284539"/>
            <a:ext cx="50307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25324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18775A8-B0B6-424A-A449-8068B3737B87}"/>
              </a:ext>
            </a:extLst>
          </p:cNvPr>
          <p:cNvSpPr>
            <a:spLocks noGrp="1" noChangeArrowheads="1"/>
          </p:cNvSpPr>
          <p:nvPr>
            <p:ph type="ctrTitle"/>
          </p:nvPr>
        </p:nvSpPr>
        <p:spPr>
          <a:xfrm>
            <a:off x="609600" y="685800"/>
            <a:ext cx="10972800" cy="1737784"/>
          </a:xfrm>
        </p:spPr>
        <p:txBody>
          <a:bodyPr/>
          <a:lstStyle/>
          <a:p>
            <a:pPr algn="l" eaLnBrk="1" hangingPunct="1">
              <a:defRPr/>
            </a:pPr>
            <a:r>
              <a:rPr lang="zh-CN" dirty="0">
                <a:ea typeface="楷体" pitchFamily="49" charset="-122"/>
              </a:rPr>
              <a:t>旁路攻击 </a:t>
            </a:r>
            <a:r>
              <a:rPr lang="zh-CN" altLang="zh-CN" dirty="0">
                <a:latin typeface="楷体" pitchFamily="49" charset="-122"/>
                <a:ea typeface="楷体" pitchFamily="49" charset="-122"/>
              </a:rPr>
              <a:t>SCA</a:t>
            </a:r>
            <a:br>
              <a:rPr lang="zh-CN" altLang="zh-CN" dirty="0">
                <a:latin typeface="楷体" pitchFamily="49" charset="-122"/>
                <a:ea typeface="楷体" pitchFamily="49" charset="-122"/>
              </a:rPr>
            </a:br>
            <a:r>
              <a:rPr lang="zh-CN" dirty="0">
                <a:latin typeface="楷体" pitchFamily="49" charset="-122"/>
                <a:ea typeface="楷体" pitchFamily="49" charset="-122"/>
              </a:rPr>
              <a:t>及防御</a:t>
            </a:r>
          </a:p>
        </p:txBody>
      </p:sp>
      <p:pic>
        <p:nvPicPr>
          <p:cNvPr id="3075" name="Picture 3">
            <a:extLst>
              <a:ext uri="{FF2B5EF4-FFF2-40B4-BE49-F238E27FC236}">
                <a16:creationId xmlns:a16="http://schemas.microsoft.com/office/drawing/2014/main" id="{1BE32DCA-BC73-4632-AD1F-51B8D91F7C15}"/>
              </a:ext>
            </a:extLst>
          </p:cNvPr>
          <p:cNvPicPr>
            <a:picLocks noGrp="1" noChangeAspect="1" noChangeArrowheads="1"/>
          </p:cNvPicPr>
          <p:nvPr>
            <p:ph type="subTitle" idx="1"/>
          </p:nvPr>
        </p:nvPicPr>
        <p:blipFill>
          <a:blip r:embed="rId3">
            <a:extLst>
              <a:ext uri="{28A0092B-C50C-407E-A947-70E740481C1C}">
                <a14:useLocalDpi xmlns:a14="http://schemas.microsoft.com/office/drawing/2010/main" val="0"/>
              </a:ext>
            </a:extLst>
          </a:blip>
          <a:srcRect/>
          <a:stretch>
            <a:fillRect/>
          </a:stretch>
        </p:blipFill>
        <p:spPr>
          <a:xfrm>
            <a:off x="711201" y="3124200"/>
            <a:ext cx="11112500" cy="3183467"/>
          </a:xfrm>
          <a:solidFill>
            <a:schemeClr val="accent1">
              <a:alpha val="0"/>
            </a:schemeClr>
          </a:solidFill>
        </p:spPr>
      </p:pic>
      <p:pic>
        <p:nvPicPr>
          <p:cNvPr id="3076" name="Picture 4">
            <a:extLst>
              <a:ext uri="{FF2B5EF4-FFF2-40B4-BE49-F238E27FC236}">
                <a16:creationId xmlns:a16="http://schemas.microsoft.com/office/drawing/2014/main" id="{30F15D17-D0E0-466B-B16C-0A8CAB0F0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28600"/>
            <a:ext cx="5080000" cy="283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19768"/>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CB66E6F-8F60-4F5F-BCFB-F6518AC70041}"/>
              </a:ext>
            </a:extLst>
          </p:cNvPr>
          <p:cNvSpPr>
            <a:spLocks noGrp="1" noChangeArrowheads="1"/>
          </p:cNvSpPr>
          <p:nvPr>
            <p:ph type="title"/>
          </p:nvPr>
        </p:nvSpPr>
        <p:spPr/>
        <p:txBody>
          <a:bodyPr/>
          <a:lstStyle/>
          <a:p>
            <a:pPr marL="1117572" indent="-1117572" eaLnBrk="1" hangingPunct="1">
              <a:defRPr/>
            </a:pPr>
            <a:r>
              <a:rPr lang="zh-CN" dirty="0">
                <a:ea typeface="楷体" pitchFamily="49" charset="-122"/>
              </a:rPr>
              <a:t>密码攻击</a:t>
            </a:r>
          </a:p>
        </p:txBody>
      </p:sp>
      <p:sp>
        <p:nvSpPr>
          <p:cNvPr id="4099" name="Rectangle 3">
            <a:extLst>
              <a:ext uri="{FF2B5EF4-FFF2-40B4-BE49-F238E27FC236}">
                <a16:creationId xmlns:a16="http://schemas.microsoft.com/office/drawing/2014/main" id="{C7F27664-2EFB-4308-8C4E-68EEC9B4C20E}"/>
              </a:ext>
            </a:extLst>
          </p:cNvPr>
          <p:cNvSpPr>
            <a:spLocks noGrp="1" noChangeArrowheads="1"/>
          </p:cNvSpPr>
          <p:nvPr>
            <p:ph type="body" idx="1"/>
          </p:nvPr>
        </p:nvSpPr>
        <p:spPr/>
        <p:txBody>
          <a:bodyPr/>
          <a:lstStyle/>
          <a:p>
            <a:pPr eaLnBrk="1" hangingPunct="1">
              <a:lnSpc>
                <a:spcPct val="90000"/>
              </a:lnSpc>
            </a:pPr>
            <a:r>
              <a:rPr lang="zh-CN" altLang="zh-CN" sz="3200" dirty="0">
                <a:ea typeface="楷体" panose="02010609060101010101" pitchFamily="49" charset="-122"/>
              </a:rPr>
              <a:t>对加密算法的攻击大体可分为</a:t>
            </a:r>
            <a:r>
              <a:rPr lang="zh-CN" altLang="zh-CN" sz="3200" dirty="0">
                <a:solidFill>
                  <a:srgbClr val="FF0000"/>
                </a:solidFill>
                <a:ea typeface="楷体" panose="02010609060101010101" pitchFamily="49" charset="-122"/>
              </a:rPr>
              <a:t>数学攻击、实体攻击、实现攻击</a:t>
            </a:r>
            <a:r>
              <a:rPr lang="zh-CN" altLang="zh-CN" sz="3200" dirty="0">
                <a:ea typeface="楷体" panose="02010609060101010101" pitchFamily="49" charset="-122"/>
              </a:rPr>
              <a:t>等。</a:t>
            </a:r>
          </a:p>
          <a:p>
            <a:pPr eaLnBrk="1" hangingPunct="1">
              <a:lnSpc>
                <a:spcPct val="90000"/>
              </a:lnSpc>
            </a:pPr>
            <a:r>
              <a:rPr lang="zh-CN" altLang="zh-CN" sz="3200" dirty="0">
                <a:ea typeface="楷体" panose="02010609060101010101" pitchFamily="49" charset="-122"/>
              </a:rPr>
              <a:t>实体攻击需要</a:t>
            </a:r>
            <a:r>
              <a:rPr lang="zh-CN" altLang="zh-CN" sz="3200" dirty="0">
                <a:solidFill>
                  <a:srgbClr val="FF0000"/>
                </a:solidFill>
                <a:ea typeface="楷体" panose="02010609060101010101" pitchFamily="49" charset="-122"/>
              </a:rPr>
              <a:t>昂贵</a:t>
            </a:r>
            <a:r>
              <a:rPr lang="zh-CN" altLang="zh-CN" sz="3200" dirty="0">
                <a:ea typeface="楷体" panose="02010609060101010101" pitchFamily="49" charset="-122"/>
              </a:rPr>
              <a:t>的高端实验室设备和专门的探测技术，实施起来具有一定的难度；应对实体攻击的关键在于提高芯片设计的复杂程度和芯片制造的精细程度。</a:t>
            </a:r>
          </a:p>
          <a:p>
            <a:pPr eaLnBrk="1" hangingPunct="1">
              <a:lnSpc>
                <a:spcPct val="90000"/>
              </a:lnSpc>
            </a:pPr>
            <a:r>
              <a:rPr lang="zh-CN" altLang="zh-CN" sz="3200" dirty="0">
                <a:latin typeface="楷体" panose="02010609060101010101" pitchFamily="49" charset="-122"/>
                <a:ea typeface="楷体" panose="02010609060101010101" pitchFamily="49" charset="-122"/>
              </a:rPr>
              <a:t>实现攻击并不需要打开密码模块或密码系统的硬件封装，因此是一种相对廉价与相当有效的攻击方式。</a:t>
            </a:r>
            <a:r>
              <a:rPr lang="zh-CN" altLang="zh-CN" sz="3200" dirty="0">
                <a:ea typeface="楷体" panose="02010609060101010101" pitchFamily="49" charset="-122"/>
              </a:rPr>
              <a:t>与传统的数学分析方法相比，</a:t>
            </a:r>
            <a:r>
              <a:rPr lang="zh-CN" altLang="zh-CN" sz="3200" dirty="0">
                <a:solidFill>
                  <a:srgbClr val="FF0000"/>
                </a:solidFill>
                <a:ea typeface="楷体" panose="02010609060101010101" pitchFamily="49" charset="-122"/>
              </a:rPr>
              <a:t>实现攻击具有较小的密钥搜索空间和较高的分析效率</a:t>
            </a:r>
            <a:r>
              <a:rPr lang="zh-CN" altLang="zh-CN" sz="3200" dirty="0">
                <a:solidFill>
                  <a:srgbClr val="FF0000"/>
                </a:solidFill>
                <a:latin typeface="楷体" panose="02010609060101010101" pitchFamily="49" charset="-122"/>
                <a:ea typeface="楷体" panose="02010609060101010101" pitchFamily="49" charset="-122"/>
              </a:rPr>
              <a:t>。</a:t>
            </a:r>
          </a:p>
          <a:p>
            <a:pPr eaLnBrk="1" hangingPunct="1">
              <a:lnSpc>
                <a:spcPct val="90000"/>
              </a:lnSpc>
              <a:buFontTx/>
              <a:buNone/>
            </a:pPr>
            <a:endParaRPr lang="zh-CN" altLang="zh-CN" sz="3733" dirty="0">
              <a:ea typeface="楷体" panose="02010609060101010101" pitchFamily="49" charset="-122"/>
            </a:endParaRPr>
          </a:p>
          <a:p>
            <a:pPr eaLnBrk="1" hangingPunct="1">
              <a:lnSpc>
                <a:spcPct val="90000"/>
              </a:lnSpc>
            </a:pPr>
            <a:endParaRPr lang="zh-CN" altLang="zh-CN" sz="3733" dirty="0"/>
          </a:p>
        </p:txBody>
      </p:sp>
    </p:spTree>
    <p:extLst>
      <p:ext uri="{BB962C8B-B14F-4D97-AF65-F5344CB8AC3E}">
        <p14:creationId xmlns:p14="http://schemas.microsoft.com/office/powerpoint/2010/main" val="426111223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F32106F-24E7-4590-85F8-0DA681FB5B5D}"/>
              </a:ext>
            </a:extLst>
          </p:cNvPr>
          <p:cNvSpPr>
            <a:spLocks noGrp="1" noChangeArrowheads="1"/>
          </p:cNvSpPr>
          <p:nvPr>
            <p:ph type="title"/>
          </p:nvPr>
        </p:nvSpPr>
        <p:spPr/>
        <p:txBody>
          <a:bodyPr/>
          <a:lstStyle/>
          <a:p>
            <a:pPr eaLnBrk="1" hangingPunct="1">
              <a:defRPr/>
            </a:pPr>
            <a:r>
              <a:rPr lang="zh-CN" dirty="0">
                <a:latin typeface="楷体" pitchFamily="49" charset="-122"/>
                <a:ea typeface="楷体" pitchFamily="49" charset="-122"/>
              </a:rPr>
              <a:t>密码攻击</a:t>
            </a:r>
            <a:r>
              <a:rPr lang="zh-CN" altLang="zh-CN" sz="3733" i="1" dirty="0">
                <a:latin typeface="楷体" pitchFamily="49" charset="-122"/>
                <a:ea typeface="楷体" pitchFamily="49" charset="-122"/>
              </a:rPr>
              <a:t>-</a:t>
            </a:r>
            <a:r>
              <a:rPr lang="zh-CN" altLang="en-US" sz="3733" i="1" dirty="0">
                <a:latin typeface="楷体" pitchFamily="49" charset="-122"/>
                <a:ea typeface="楷体" pitchFamily="49" charset="-122"/>
              </a:rPr>
              <a:t>数学攻击</a:t>
            </a:r>
          </a:p>
        </p:txBody>
      </p:sp>
      <p:sp>
        <p:nvSpPr>
          <p:cNvPr id="5123" name="Rectangle 3">
            <a:extLst>
              <a:ext uri="{FF2B5EF4-FFF2-40B4-BE49-F238E27FC236}">
                <a16:creationId xmlns:a16="http://schemas.microsoft.com/office/drawing/2014/main" id="{E7F5D2A1-F3AF-401F-917F-FC15905390D4}"/>
              </a:ext>
            </a:extLst>
          </p:cNvPr>
          <p:cNvSpPr>
            <a:spLocks noGrp="1" noChangeArrowheads="1"/>
          </p:cNvSpPr>
          <p:nvPr>
            <p:ph type="body" idx="1"/>
          </p:nvPr>
        </p:nvSpPr>
        <p:spPr/>
        <p:txBody>
          <a:bodyPr/>
          <a:lstStyle/>
          <a:p>
            <a:pPr eaLnBrk="1" hangingPunct="1"/>
            <a:r>
              <a:rPr lang="zh-CN" altLang="zh-CN" dirty="0">
                <a:ea typeface="楷体" panose="02010609060101010101" pitchFamily="49" charset="-122"/>
              </a:rPr>
              <a:t>数学攻击：是以</a:t>
            </a:r>
            <a:r>
              <a:rPr lang="zh-CN" altLang="zh-CN" dirty="0">
                <a:solidFill>
                  <a:srgbClr val="FF0000"/>
                </a:solidFill>
                <a:ea typeface="楷体" panose="02010609060101010101" pitchFamily="49" charset="-122"/>
              </a:rPr>
              <a:t>线性攻击和差分攻击</a:t>
            </a:r>
            <a:r>
              <a:rPr lang="zh-CN" altLang="zh-CN" dirty="0">
                <a:ea typeface="楷体" panose="02010609060101010101" pitchFamily="49" charset="-122"/>
              </a:rPr>
              <a:t>为代表的传统密码分析方法，利用加密算法的统计特性，通过分析选择的明密文对来获取密钥。</a:t>
            </a:r>
            <a:r>
              <a:rPr lang="zh-CN" altLang="zh-CN" dirty="0">
                <a:solidFill>
                  <a:srgbClr val="FF0000"/>
                </a:solidFill>
                <a:ea typeface="楷体" panose="02010609060101010101" pitchFamily="49" charset="-122"/>
              </a:rPr>
              <a:t>实施这类攻击往往需要俘获和处理异常巨大的数据量，在现实中并不总是可行。</a:t>
            </a:r>
          </a:p>
          <a:p>
            <a:pPr eaLnBrk="1" hangingPunct="1"/>
            <a:endParaRPr lang="zh-CN" altLang="zh-CN" dirty="0">
              <a:solidFill>
                <a:srgbClr val="FF0000"/>
              </a:solidFill>
              <a:ea typeface="楷体" panose="02010609060101010101" pitchFamily="49" charset="-122"/>
            </a:endParaRPr>
          </a:p>
        </p:txBody>
      </p:sp>
    </p:spTree>
    <p:extLst>
      <p:ext uri="{BB962C8B-B14F-4D97-AF65-F5344CB8AC3E}">
        <p14:creationId xmlns:p14="http://schemas.microsoft.com/office/powerpoint/2010/main" val="276650372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352BE543-A132-47BE-A98A-A4CC1000F073}"/>
              </a:ext>
            </a:extLst>
          </p:cNvPr>
          <p:cNvSpPr>
            <a:spLocks noGrp="1" noChangeArrowheads="1"/>
          </p:cNvSpPr>
          <p:nvPr>
            <p:ph type="title"/>
          </p:nvPr>
        </p:nvSpPr>
        <p:spPr/>
        <p:txBody>
          <a:bodyPr/>
          <a:lstStyle/>
          <a:p>
            <a:pPr eaLnBrk="1" hangingPunct="1">
              <a:defRPr/>
            </a:pPr>
            <a:r>
              <a:rPr lang="zh-CN" dirty="0">
                <a:latin typeface="楷体" pitchFamily="49" charset="-122"/>
                <a:ea typeface="楷体" pitchFamily="49" charset="-122"/>
              </a:rPr>
              <a:t>密码攻击</a:t>
            </a:r>
            <a:r>
              <a:rPr lang="zh-CN" altLang="zh-CN" sz="3733" i="1" dirty="0">
                <a:latin typeface="楷体" pitchFamily="49" charset="-122"/>
                <a:ea typeface="楷体" pitchFamily="49" charset="-122"/>
              </a:rPr>
              <a:t>-</a:t>
            </a:r>
            <a:r>
              <a:rPr lang="zh-CN" altLang="en-US" sz="3733" i="1" dirty="0">
                <a:latin typeface="楷体" pitchFamily="49" charset="-122"/>
                <a:ea typeface="楷体" pitchFamily="49" charset="-122"/>
              </a:rPr>
              <a:t>实体攻击</a:t>
            </a:r>
          </a:p>
        </p:txBody>
      </p:sp>
      <p:sp>
        <p:nvSpPr>
          <p:cNvPr id="6147" name="Rectangle 3">
            <a:extLst>
              <a:ext uri="{FF2B5EF4-FFF2-40B4-BE49-F238E27FC236}">
                <a16:creationId xmlns:a16="http://schemas.microsoft.com/office/drawing/2014/main" id="{81AA72AC-3894-4DD4-9234-4D38C5E8651F}"/>
              </a:ext>
            </a:extLst>
          </p:cNvPr>
          <p:cNvSpPr>
            <a:spLocks noGrp="1" noChangeArrowheads="1"/>
          </p:cNvSpPr>
          <p:nvPr>
            <p:ph type="body" idx="1"/>
          </p:nvPr>
        </p:nvSpPr>
        <p:spPr/>
        <p:txBody>
          <a:bodyPr/>
          <a:lstStyle/>
          <a:p>
            <a:pPr eaLnBrk="1" hangingPunct="1"/>
            <a:r>
              <a:rPr lang="zh-CN" altLang="zh-CN">
                <a:ea typeface="楷体" panose="02010609060101010101" pitchFamily="49" charset="-122"/>
              </a:rPr>
              <a:t>实体攻击主要是通过去除芯片或电路的封装，观察、操纵和干预系统内部芯片的某些点的状态及芯片与外围电路之间的通讯来获得信息;改变电路结构；直接获取存储器数据等。</a:t>
            </a:r>
          </a:p>
          <a:p>
            <a:pPr eaLnBrk="1" hangingPunct="1"/>
            <a:endParaRPr lang="zh-CN" altLang="zh-CN"/>
          </a:p>
        </p:txBody>
      </p:sp>
    </p:spTree>
    <p:extLst>
      <p:ext uri="{BB962C8B-B14F-4D97-AF65-F5344CB8AC3E}">
        <p14:creationId xmlns:p14="http://schemas.microsoft.com/office/powerpoint/2010/main" val="110133351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10AE083-134C-4849-8B8E-94210330F23B}"/>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实体攻击方法之一</a:t>
            </a:r>
          </a:p>
        </p:txBody>
      </p:sp>
      <p:sp>
        <p:nvSpPr>
          <p:cNvPr id="7171" name="Rectangle 3">
            <a:extLst>
              <a:ext uri="{FF2B5EF4-FFF2-40B4-BE49-F238E27FC236}">
                <a16:creationId xmlns:a16="http://schemas.microsoft.com/office/drawing/2014/main" id="{EF6A8F70-AA88-4CF0-885F-09846C6A037C}"/>
              </a:ext>
            </a:extLst>
          </p:cNvPr>
          <p:cNvSpPr>
            <a:spLocks noGrp="1" noChangeArrowheads="1"/>
          </p:cNvSpPr>
          <p:nvPr>
            <p:ph type="body" idx="1"/>
          </p:nvPr>
        </p:nvSpPr>
        <p:spPr/>
        <p:txBody>
          <a:bodyPr/>
          <a:lstStyle/>
          <a:p>
            <a:pPr eaLnBrk="1" hangingPunct="1"/>
            <a:r>
              <a:rPr lang="zh-CN" altLang="zh-CN">
                <a:latin typeface="楷体" panose="02010609060101010101" pitchFamily="49" charset="-122"/>
                <a:ea typeface="楷体" panose="02010609060101010101" pitchFamily="49" charset="-122"/>
              </a:rPr>
              <a:t>(1)</a:t>
            </a:r>
            <a:r>
              <a:rPr lang="zh-CN" altLang="zh-CN">
                <a:solidFill>
                  <a:srgbClr val="FF0000"/>
                </a:solidFill>
                <a:latin typeface="楷体" panose="02010609060101010101" pitchFamily="49" charset="-122"/>
                <a:ea typeface="楷体" panose="02010609060101010101" pitchFamily="49" charset="-122"/>
              </a:rPr>
              <a:t>微探针技术</a:t>
            </a:r>
            <a:r>
              <a:rPr lang="zh-CN" altLang="zh-CN">
                <a:latin typeface="楷体" panose="02010609060101010101" pitchFamily="49" charset="-122"/>
                <a:ea typeface="楷体" panose="02010609060101010101" pitchFamily="49" charset="-122"/>
              </a:rPr>
              <a:t>：攻击者通常在去除芯片封装之后，通过恢复芯片功能焊盘与外界的电气连接，最后可以使用微探针获取感兴趣的信号，从而分析出电路的有关设计信息和存储结构，甚至直接读取出存储器的信息进行分析 。</a:t>
            </a:r>
          </a:p>
        </p:txBody>
      </p:sp>
    </p:spTree>
    <p:extLst>
      <p:ext uri="{BB962C8B-B14F-4D97-AF65-F5344CB8AC3E}">
        <p14:creationId xmlns:p14="http://schemas.microsoft.com/office/powerpoint/2010/main" val="250199011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9663F34-85FC-4AA3-A5FA-E7569582FA42}"/>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实体攻击方法之二</a:t>
            </a:r>
          </a:p>
        </p:txBody>
      </p:sp>
      <p:sp>
        <p:nvSpPr>
          <p:cNvPr id="8195" name="Rectangle 3">
            <a:extLst>
              <a:ext uri="{FF2B5EF4-FFF2-40B4-BE49-F238E27FC236}">
                <a16:creationId xmlns:a16="http://schemas.microsoft.com/office/drawing/2014/main" id="{FE6B3A79-4940-4AE0-974F-9E8C4875427C}"/>
              </a:ext>
            </a:extLst>
          </p:cNvPr>
          <p:cNvSpPr>
            <a:spLocks noGrp="1" noChangeArrowheads="1"/>
          </p:cNvSpPr>
          <p:nvPr>
            <p:ph type="body" idx="1"/>
          </p:nvPr>
        </p:nvSpPr>
        <p:spPr/>
        <p:txBody>
          <a:bodyPr/>
          <a:lstStyle/>
          <a:p>
            <a:pPr eaLnBrk="1" hangingPunct="1"/>
            <a:r>
              <a:rPr lang="zh-CN" altLang="zh-CN" b="1">
                <a:latin typeface="楷体" panose="02010609060101010101" pitchFamily="49" charset="-122"/>
                <a:ea typeface="楷体" panose="02010609060101010101" pitchFamily="49" charset="-122"/>
              </a:rPr>
              <a:t>(2)</a:t>
            </a:r>
            <a:r>
              <a:rPr lang="zh-CN" altLang="zh-CN" b="1">
                <a:solidFill>
                  <a:srgbClr val="FF0000"/>
                </a:solidFill>
                <a:latin typeface="楷体" panose="02010609060101010101" pitchFamily="49" charset="-122"/>
                <a:ea typeface="楷体" panose="02010609060101010101" pitchFamily="49" charset="-122"/>
              </a:rPr>
              <a:t>版图重构：</a:t>
            </a:r>
            <a:r>
              <a:rPr lang="zh-CN" altLang="zh-CN">
                <a:latin typeface="楷体" panose="02010609060101010101" pitchFamily="49" charset="-122"/>
                <a:ea typeface="楷体" panose="02010609060101010101" pitchFamily="49" charset="-122"/>
              </a:rPr>
              <a:t>利用高倍光学及射电显微镜研究电路的连接模式，可以迅速识别芯片上的一些基本结构，如数据线、地址线、控制线 、RNG等。其结果是存储内容被攻击者非法获得，旁路某些敏感电路 。  </a:t>
            </a:r>
          </a:p>
        </p:txBody>
      </p:sp>
    </p:spTree>
    <p:extLst>
      <p:ext uri="{BB962C8B-B14F-4D97-AF65-F5344CB8AC3E}">
        <p14:creationId xmlns:p14="http://schemas.microsoft.com/office/powerpoint/2010/main" val="38603487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E51AC32C-854B-47BE-8245-CC3D8BB372DA}"/>
              </a:ext>
            </a:extLst>
          </p:cNvPr>
          <p:cNvSpPr>
            <a:spLocks noGrp="1" noChangeArrowheads="1"/>
          </p:cNvSpPr>
          <p:nvPr>
            <p:ph type="title"/>
          </p:nvPr>
        </p:nvSpPr>
        <p:spPr/>
        <p:txBody>
          <a:bodyPr/>
          <a:lstStyle/>
          <a:p>
            <a:pPr eaLnBrk="1" hangingPunct="1">
              <a:defRPr/>
            </a:pPr>
            <a:r>
              <a:rPr lang="zh-CN" dirty="0">
                <a:latin typeface="楷体" pitchFamily="49" charset="-122"/>
                <a:ea typeface="楷体" pitchFamily="49" charset="-122"/>
              </a:rPr>
              <a:t>密码攻击</a:t>
            </a:r>
            <a:r>
              <a:rPr lang="zh-CN" altLang="zh-CN" sz="3733" i="1" dirty="0">
                <a:latin typeface="楷体" pitchFamily="49" charset="-122"/>
                <a:ea typeface="楷体" pitchFamily="49" charset="-122"/>
              </a:rPr>
              <a:t>-</a:t>
            </a:r>
            <a:r>
              <a:rPr lang="zh-CN" altLang="en-US" sz="3733" i="1" dirty="0">
                <a:latin typeface="楷体" pitchFamily="49" charset="-122"/>
                <a:ea typeface="楷体" pitchFamily="49" charset="-122"/>
              </a:rPr>
              <a:t>实现攻击</a:t>
            </a:r>
          </a:p>
        </p:txBody>
      </p:sp>
      <p:sp>
        <p:nvSpPr>
          <p:cNvPr id="9219" name="Rectangle 3">
            <a:extLst>
              <a:ext uri="{FF2B5EF4-FFF2-40B4-BE49-F238E27FC236}">
                <a16:creationId xmlns:a16="http://schemas.microsoft.com/office/drawing/2014/main" id="{6D61EB02-550A-44AF-8B31-854D3A06F5B2}"/>
              </a:ext>
            </a:extLst>
          </p:cNvPr>
          <p:cNvSpPr>
            <a:spLocks noGrp="1" noChangeArrowheads="1"/>
          </p:cNvSpPr>
          <p:nvPr>
            <p:ph type="body" idx="1"/>
          </p:nvPr>
        </p:nvSpPr>
        <p:spPr/>
        <p:txBody>
          <a:bodyPr/>
          <a:lstStyle/>
          <a:p>
            <a:pPr eaLnBrk="1" hangingPunct="1"/>
            <a:r>
              <a:rPr lang="zh-CN" altLang="zh-CN" dirty="0">
                <a:ea typeface="楷体" panose="02010609060101010101" pitchFamily="49" charset="-122"/>
              </a:rPr>
              <a:t>实现攻击：加密算法的实现电路经常会泄漏一些有用信息，这些信息能够被用来分析加密算法的敏感数据或密钥，这即是实现攻击。</a:t>
            </a:r>
          </a:p>
          <a:p>
            <a:pPr eaLnBrk="1" hangingPunct="1"/>
            <a:r>
              <a:rPr lang="zh-CN" altLang="zh-CN" dirty="0">
                <a:solidFill>
                  <a:srgbClr val="FF0000"/>
                </a:solidFill>
                <a:ea typeface="楷体" panose="02010609060101010101" pitchFamily="49" charset="-122"/>
              </a:rPr>
              <a:t>实现攻击可分为主动式攻击（失效分析攻击）和被动式攻击（旁路攻击）</a:t>
            </a:r>
          </a:p>
          <a:p>
            <a:pPr eaLnBrk="1" hangingPunct="1"/>
            <a:endParaRPr lang="zh-CN" altLang="zh-CN" dirty="0"/>
          </a:p>
        </p:txBody>
      </p:sp>
    </p:spTree>
    <p:extLst>
      <p:ext uri="{BB962C8B-B14F-4D97-AF65-F5344CB8AC3E}">
        <p14:creationId xmlns:p14="http://schemas.microsoft.com/office/powerpoint/2010/main" val="41310258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8724F91E-354A-4D38-8610-9917838B69FC}"/>
              </a:ext>
            </a:extLst>
          </p:cNvPr>
          <p:cNvSpPr>
            <a:spLocks noGrp="1" noChangeArrowheads="1"/>
          </p:cNvSpPr>
          <p:nvPr>
            <p:ph type="title"/>
          </p:nvPr>
        </p:nvSpPr>
        <p:spPr/>
        <p:txBody>
          <a:bodyPr/>
          <a:lstStyle/>
          <a:p>
            <a:pPr eaLnBrk="1" hangingPunct="1">
              <a:defRPr/>
            </a:pPr>
            <a:r>
              <a:rPr lang="zh-CN" altLang="en-US" sz="5333" dirty="0">
                <a:ea typeface="楷体" pitchFamily="49" charset="-122"/>
              </a:rPr>
              <a:t>实现攻击使密码系统设计陷入困境</a:t>
            </a:r>
          </a:p>
        </p:txBody>
      </p:sp>
      <p:sp>
        <p:nvSpPr>
          <p:cNvPr id="10243" name="Rectangle 3">
            <a:extLst>
              <a:ext uri="{FF2B5EF4-FFF2-40B4-BE49-F238E27FC236}">
                <a16:creationId xmlns:a16="http://schemas.microsoft.com/office/drawing/2014/main" id="{4C0D3208-2B55-4E08-97C8-14F392946807}"/>
              </a:ext>
            </a:extLst>
          </p:cNvPr>
          <p:cNvSpPr>
            <a:spLocks noGrp="1" noChangeArrowheads="1"/>
          </p:cNvSpPr>
          <p:nvPr>
            <p:ph type="body" idx="1"/>
          </p:nvPr>
        </p:nvSpPr>
        <p:spPr/>
        <p:txBody>
          <a:bodyPr/>
          <a:lstStyle/>
          <a:p>
            <a:pPr eaLnBrk="1" hangingPunct="1"/>
            <a:r>
              <a:rPr lang="zh-CN" altLang="zh-CN" sz="3733" dirty="0">
                <a:latin typeface="楷体" panose="02010609060101010101" pitchFamily="49" charset="-122"/>
                <a:ea typeface="楷体" panose="02010609060101010101" pitchFamily="49" charset="-122"/>
              </a:rPr>
              <a:t>因为用以往我们保护分组密码的技术来对付</a:t>
            </a:r>
            <a:r>
              <a:rPr lang="zh-CN" altLang="zh-CN" sz="3733" dirty="0">
                <a:ea typeface="楷体" panose="02010609060101010101" pitchFamily="49" charset="-122"/>
              </a:rPr>
              <a:t>实现攻击</a:t>
            </a:r>
            <a:r>
              <a:rPr lang="zh-CN" altLang="zh-CN" sz="3733" dirty="0">
                <a:latin typeface="楷体" panose="02010609060101010101" pitchFamily="49" charset="-122"/>
                <a:ea typeface="楷体" panose="02010609060101010101" pitchFamily="49" charset="-122"/>
              </a:rPr>
              <a:t>效果将适得其反。比如，以往我们采用尽量长的密钥来保证分组密码系统的安全，但是</a:t>
            </a:r>
            <a:r>
              <a:rPr lang="zh-CN" altLang="zh-CN" sz="3733" dirty="0">
                <a:solidFill>
                  <a:srgbClr val="FF0000"/>
                </a:solidFill>
                <a:latin typeface="楷体" panose="02010609060101010101" pitchFamily="49" charset="-122"/>
                <a:ea typeface="楷体" panose="02010609060101010101" pitchFamily="49" charset="-122"/>
              </a:rPr>
              <a:t>长密钥带来的就是长时间的运算操作</a:t>
            </a:r>
            <a:r>
              <a:rPr lang="zh-CN" altLang="zh-CN" sz="3733" dirty="0">
                <a:latin typeface="楷体" panose="02010609060101010101" pitchFamily="49" charset="-122"/>
                <a:ea typeface="楷体" panose="02010609060101010101" pitchFamily="49" charset="-122"/>
              </a:rPr>
              <a:t>，这使得</a:t>
            </a:r>
            <a:r>
              <a:rPr lang="zh-CN" altLang="zh-CN" sz="3733" dirty="0">
                <a:ea typeface="楷体" panose="02010609060101010101" pitchFamily="49" charset="-122"/>
              </a:rPr>
              <a:t>实现攻击</a:t>
            </a:r>
            <a:r>
              <a:rPr lang="zh-CN" altLang="zh-CN" sz="3733" dirty="0">
                <a:latin typeface="楷体" panose="02010609060101010101" pitchFamily="49" charset="-122"/>
                <a:ea typeface="楷体" panose="02010609060101010101" pitchFamily="49" charset="-122"/>
              </a:rPr>
              <a:t>根据时间分析来获得更多的关于密码系统的信息。因此也许我们应该改变设计密码系统的方法。  </a:t>
            </a:r>
          </a:p>
        </p:txBody>
      </p:sp>
    </p:spTree>
    <p:extLst>
      <p:ext uri="{BB962C8B-B14F-4D97-AF65-F5344CB8AC3E}">
        <p14:creationId xmlns:p14="http://schemas.microsoft.com/office/powerpoint/2010/main" val="132415864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2F6E245-A34B-46FE-9E61-62AF3E4D8B16}"/>
              </a:ext>
            </a:extLst>
          </p:cNvPr>
          <p:cNvSpPr>
            <a:spLocks noGrp="1" noChangeArrowheads="1"/>
          </p:cNvSpPr>
          <p:nvPr>
            <p:ph type="title"/>
          </p:nvPr>
        </p:nvSpPr>
        <p:spPr/>
        <p:txBody>
          <a:bodyPr/>
          <a:lstStyle/>
          <a:p>
            <a:pPr eaLnBrk="1" hangingPunct="1">
              <a:defRPr/>
            </a:pPr>
            <a:r>
              <a:rPr lang="zh-CN" dirty="0">
                <a:solidFill>
                  <a:schemeClr val="tx1"/>
                </a:solidFill>
                <a:ea typeface="楷体" pitchFamily="49" charset="-122"/>
              </a:rPr>
              <a:t>实现攻击</a:t>
            </a:r>
            <a:r>
              <a:rPr lang="zh-CN" altLang="zh-CN" sz="3733" i="1" dirty="0">
                <a:solidFill>
                  <a:schemeClr val="tx1"/>
                </a:solidFill>
                <a:ea typeface="楷体" pitchFamily="49" charset="-122"/>
              </a:rPr>
              <a:t>-</a:t>
            </a:r>
            <a:r>
              <a:rPr lang="zh-CN" altLang="en-US" sz="3733" i="1" dirty="0">
                <a:solidFill>
                  <a:schemeClr val="tx1"/>
                </a:solidFill>
                <a:ea typeface="楷体" pitchFamily="49" charset="-122"/>
              </a:rPr>
              <a:t>主动式攻击</a:t>
            </a:r>
          </a:p>
        </p:txBody>
      </p:sp>
      <p:sp>
        <p:nvSpPr>
          <p:cNvPr id="11267" name="Rectangle 3">
            <a:extLst>
              <a:ext uri="{FF2B5EF4-FFF2-40B4-BE49-F238E27FC236}">
                <a16:creationId xmlns:a16="http://schemas.microsoft.com/office/drawing/2014/main" id="{A5E8E222-EA25-456C-98D0-F4163A56D06D}"/>
              </a:ext>
            </a:extLst>
          </p:cNvPr>
          <p:cNvSpPr>
            <a:spLocks noGrp="1" noChangeArrowheads="1"/>
          </p:cNvSpPr>
          <p:nvPr>
            <p:ph type="body" idx="1"/>
          </p:nvPr>
        </p:nvSpPr>
        <p:spPr/>
        <p:txBody>
          <a:bodyPr/>
          <a:lstStyle/>
          <a:p>
            <a:pPr eaLnBrk="1" hangingPunct="1"/>
            <a:r>
              <a:rPr lang="zh-CN" altLang="zh-CN" sz="3733" dirty="0">
                <a:latin typeface="楷体" panose="02010609060101010101" pitchFamily="49" charset="-122"/>
                <a:ea typeface="楷体" panose="02010609060101010101" pitchFamily="49" charset="-122"/>
              </a:rPr>
              <a:t>主动式攻击是一种侵入式攻击，通过</a:t>
            </a:r>
            <a:r>
              <a:rPr lang="zh-CN" altLang="zh-CN" sz="3733" dirty="0">
                <a:solidFill>
                  <a:srgbClr val="FF0000"/>
                </a:solidFill>
                <a:latin typeface="楷体" panose="02010609060101010101" pitchFamily="49" charset="-122"/>
                <a:ea typeface="楷体" panose="02010609060101010101" pitchFamily="49" charset="-122"/>
              </a:rPr>
              <a:t>引入故意错误</a:t>
            </a:r>
            <a:r>
              <a:rPr lang="zh-CN" altLang="zh-CN" sz="3733" dirty="0">
                <a:latin typeface="楷体" panose="02010609060101010101" pitchFamily="49" charset="-122"/>
                <a:ea typeface="楷体" panose="02010609060101010101" pitchFamily="49" charset="-122"/>
              </a:rPr>
              <a:t>如数据抖动、电源或时钟突变来影响加密电路的正常运算过程，从而分析出密钥。</a:t>
            </a:r>
          </a:p>
          <a:p>
            <a:pPr eaLnBrk="1" hangingPunct="1"/>
            <a:r>
              <a:rPr lang="zh-CN" altLang="zh-CN" sz="3733" dirty="0">
                <a:latin typeface="楷体" panose="02010609060101010101" pitchFamily="49" charset="-122"/>
                <a:ea typeface="楷体" panose="02010609060101010101" pitchFamily="49" charset="-122"/>
              </a:rPr>
              <a:t>在主动式攻击中，攻击者通过将芯片放置于异常物理环境中有意使得芯片指令的执行出现故障或错误。干扰式攻击通常用来将芯片关键指令的执行替换成任意其他指令的执行，也可以用来在数据传递于寄存器和存储器间时更改传输数据。 </a:t>
            </a:r>
          </a:p>
        </p:txBody>
      </p:sp>
    </p:spTree>
    <p:extLst>
      <p:ext uri="{BB962C8B-B14F-4D97-AF65-F5344CB8AC3E}">
        <p14:creationId xmlns:p14="http://schemas.microsoft.com/office/powerpoint/2010/main" val="3857001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448FA4D-D53C-4B2C-B94C-30F3C1F39851}"/>
              </a:ext>
            </a:extLst>
          </p:cNvPr>
          <p:cNvSpPr>
            <a:spLocks noGrp="1" noChangeArrowheads="1"/>
          </p:cNvSpPr>
          <p:nvPr>
            <p:ph type="title"/>
          </p:nvPr>
        </p:nvSpPr>
        <p:spPr/>
        <p:txBody>
          <a:bodyPr/>
          <a:lstStyle/>
          <a:p>
            <a:pPr eaLnBrk="1" hangingPunct="1">
              <a:defRPr/>
            </a:pPr>
            <a:r>
              <a:rPr lang="zh-CN">
                <a:solidFill>
                  <a:schemeClr val="tx1"/>
                </a:solidFill>
                <a:ea typeface="楷体" pitchFamily="49" charset="-122"/>
              </a:rPr>
              <a:t>实现攻击</a:t>
            </a:r>
            <a:r>
              <a:rPr lang="zh-CN" altLang="zh-CN" sz="3733" i="1">
                <a:solidFill>
                  <a:schemeClr val="tx1"/>
                </a:solidFill>
                <a:ea typeface="楷体" pitchFamily="49" charset="-122"/>
              </a:rPr>
              <a:t>-</a:t>
            </a:r>
            <a:r>
              <a:rPr lang="zh-CN" altLang="en-US" sz="3733" i="1">
                <a:solidFill>
                  <a:schemeClr val="tx1"/>
                </a:solidFill>
                <a:ea typeface="楷体" pitchFamily="49" charset="-122"/>
              </a:rPr>
              <a:t>主动式攻击</a:t>
            </a:r>
          </a:p>
        </p:txBody>
      </p:sp>
      <p:sp>
        <p:nvSpPr>
          <p:cNvPr id="12291" name="Rectangle 3">
            <a:extLst>
              <a:ext uri="{FF2B5EF4-FFF2-40B4-BE49-F238E27FC236}">
                <a16:creationId xmlns:a16="http://schemas.microsoft.com/office/drawing/2014/main" id="{1591D367-DD63-4932-83BE-1FAE9E902BD3}"/>
              </a:ext>
            </a:extLst>
          </p:cNvPr>
          <p:cNvSpPr>
            <a:spLocks noGrp="1" noChangeArrowheads="1"/>
          </p:cNvSpPr>
          <p:nvPr>
            <p:ph type="body" idx="1"/>
          </p:nvPr>
        </p:nvSpPr>
        <p:spPr/>
        <p:txBody>
          <a:bodyPr/>
          <a:lstStyle/>
          <a:p>
            <a:pPr eaLnBrk="1" hangingPunct="1"/>
            <a:r>
              <a:rPr lang="zh-CN" altLang="zh-CN">
                <a:latin typeface="楷体" panose="02010609060101010101" pitchFamily="49" charset="-122"/>
                <a:ea typeface="楷体" panose="02010609060101010101" pitchFamily="49" charset="-122"/>
              </a:rPr>
              <a:t>目前已知的干扰方式有时钟信号短暂扰动，电源供应短暂扰动，外部电磁场短暂扰动等；还有光、温度、射线等扰动；</a:t>
            </a:r>
          </a:p>
          <a:p>
            <a:pPr eaLnBrk="1" hangingPunct="1"/>
            <a:r>
              <a:rPr lang="zh-CN" altLang="zh-CN">
                <a:solidFill>
                  <a:srgbClr val="FF0000"/>
                </a:solidFill>
                <a:latin typeface="楷体" panose="02010609060101010101" pitchFamily="49" charset="-122"/>
                <a:ea typeface="楷体" panose="02010609060101010101" pitchFamily="49" charset="-122"/>
              </a:rPr>
              <a:t>时钟信号扰动</a:t>
            </a:r>
            <a:r>
              <a:rPr lang="zh-CN" altLang="zh-CN">
                <a:latin typeface="楷体" panose="02010609060101010101" pitchFamily="49" charset="-122"/>
                <a:ea typeface="楷体" panose="02010609060101010101" pitchFamily="49" charset="-122"/>
              </a:rPr>
              <a:t>是目前最容易和有效的干扰方式 。</a:t>
            </a:r>
          </a:p>
        </p:txBody>
      </p:sp>
    </p:spTree>
    <p:extLst>
      <p:ext uri="{BB962C8B-B14F-4D97-AF65-F5344CB8AC3E}">
        <p14:creationId xmlns:p14="http://schemas.microsoft.com/office/powerpoint/2010/main" val="203131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5FC16628-E0CF-4C17-83F7-035A0BA8AEE1}"/>
              </a:ext>
            </a:extLst>
          </p:cNvPr>
          <p:cNvSpPr>
            <a:spLocks noGrp="1" noChangeArrowheads="1"/>
          </p:cNvSpPr>
          <p:nvPr>
            <p:ph type="title"/>
          </p:nvPr>
        </p:nvSpPr>
        <p:spPr/>
        <p:txBody>
          <a:bodyPr/>
          <a:lstStyle/>
          <a:p>
            <a:r>
              <a:rPr lang="en-US" altLang="zh-CN" sz="4000">
                <a:solidFill>
                  <a:schemeClr val="folHlink"/>
                </a:solidFill>
                <a:latin typeface="楷体" panose="02010609060101010101" pitchFamily="49" charset="-122"/>
                <a:ea typeface="楷体" panose="02010609060101010101" pitchFamily="49" charset="-122"/>
              </a:rPr>
              <a:t>TrustZone</a:t>
            </a:r>
            <a:r>
              <a:rPr lang="zh-CN" altLang="en-US" sz="4000">
                <a:solidFill>
                  <a:schemeClr val="folHlink"/>
                </a:solidFill>
                <a:latin typeface="楷体" panose="02010609060101010101" pitchFamily="49" charset="-122"/>
                <a:ea typeface="楷体" panose="02010609060101010101" pitchFamily="49" charset="-122"/>
              </a:rPr>
              <a:t>技术</a:t>
            </a:r>
            <a:endParaRPr lang="zh-CN" altLang="en-US" sz="4000"/>
          </a:p>
        </p:txBody>
      </p:sp>
      <p:sp>
        <p:nvSpPr>
          <p:cNvPr id="3" name="内容占位符 2">
            <a:extLst>
              <a:ext uri="{FF2B5EF4-FFF2-40B4-BE49-F238E27FC236}">
                <a16:creationId xmlns:a16="http://schemas.microsoft.com/office/drawing/2014/main" id="{8D0878F2-3B25-4E53-AEE8-C4B613ACD53A}"/>
              </a:ext>
            </a:extLst>
          </p:cNvPr>
          <p:cNvSpPr>
            <a:spLocks noGrp="1"/>
          </p:cNvSpPr>
          <p:nvPr>
            <p:ph idx="1"/>
          </p:nvPr>
        </p:nvSpPr>
        <p:spPr>
          <a:xfrm>
            <a:off x="1703388" y="2017713"/>
            <a:ext cx="8775700" cy="4114800"/>
          </a:xfrm>
        </p:spPr>
        <p:txBody>
          <a:bodyPr/>
          <a:lstStyle/>
          <a:p>
            <a:pPr marL="469900" indent="-469900" eaLnBrk="1" hangingPunct="1">
              <a:lnSpc>
                <a:spcPct val="150000"/>
              </a:lnSpc>
              <a:buClr>
                <a:schemeClr val="accent2"/>
              </a:buClr>
              <a:buSzTx/>
              <a:buNone/>
              <a:defRPr/>
            </a:pPr>
            <a:r>
              <a:rPr kumimoji="0" lang="zh-CN" altLang="en-US" sz="2400" b="0" dirty="0">
                <a:latin typeface="楷体" pitchFamily="49" charset="-122"/>
                <a:ea typeface="楷体" pitchFamily="49" charset="-122"/>
                <a:sym typeface="+mn-ea"/>
              </a:rPr>
              <a:t>普通环境想要进入监控模式是严格被控制的，仅能通过以下的方式：</a:t>
            </a:r>
            <a:r>
              <a:rPr kumimoji="0" lang="zh-CN" altLang="en-US" sz="2400" b="0" dirty="0">
                <a:solidFill>
                  <a:srgbClr val="FF0000"/>
                </a:solidFill>
                <a:latin typeface="楷体" pitchFamily="49" charset="-122"/>
                <a:ea typeface="楷体" pitchFamily="49" charset="-122"/>
                <a:sym typeface="+mn-ea"/>
              </a:rPr>
              <a:t>中断</a:t>
            </a:r>
            <a:r>
              <a:rPr kumimoji="0" lang="zh-CN" altLang="en-US" sz="2400" b="0" dirty="0">
                <a:latin typeface="楷体" pitchFamily="49" charset="-122"/>
                <a:ea typeface="楷体" pitchFamily="49" charset="-122"/>
                <a:sym typeface="+mn-ea"/>
              </a:rPr>
              <a:t>、</a:t>
            </a:r>
            <a:r>
              <a:rPr kumimoji="0" lang="zh-CN" altLang="en-US" sz="2400" b="0" dirty="0">
                <a:solidFill>
                  <a:srgbClr val="FF0000"/>
                </a:solidFill>
                <a:latin typeface="楷体" pitchFamily="49" charset="-122"/>
                <a:ea typeface="楷体" pitchFamily="49" charset="-122"/>
                <a:sym typeface="+mn-ea"/>
              </a:rPr>
              <a:t>外部中断</a:t>
            </a:r>
            <a:r>
              <a:rPr kumimoji="0" lang="zh-CN" altLang="en-US" sz="2400" b="0" dirty="0">
                <a:latin typeface="楷体" pitchFamily="49" charset="-122"/>
                <a:ea typeface="楷体" pitchFamily="49" charset="-122"/>
                <a:sym typeface="+mn-ea"/>
              </a:rPr>
              <a:t>或</a:t>
            </a:r>
            <a:r>
              <a:rPr kumimoji="0" lang="zh-CN" altLang="en-US" sz="2400" b="0" dirty="0">
                <a:solidFill>
                  <a:srgbClr val="FF0000"/>
                </a:solidFill>
                <a:latin typeface="楷体" pitchFamily="49" charset="-122"/>
                <a:ea typeface="楷体" pitchFamily="49" charset="-122"/>
                <a:sym typeface="+mn-ea"/>
              </a:rPr>
              <a:t>直接调用</a:t>
            </a:r>
            <a:r>
              <a:rPr kumimoji="0" lang="en-US" altLang="zh-CN" sz="2400" b="0" dirty="0">
                <a:solidFill>
                  <a:srgbClr val="FF0000"/>
                </a:solidFill>
                <a:latin typeface="楷体" pitchFamily="49" charset="-122"/>
                <a:ea typeface="楷体" pitchFamily="49" charset="-122"/>
                <a:sym typeface="+mn-ea"/>
              </a:rPr>
              <a:t>SMC</a:t>
            </a:r>
            <a:r>
              <a:rPr kumimoji="0" lang="zh-CN" altLang="en-US" sz="2400" b="0" dirty="0">
                <a:latin typeface="楷体" pitchFamily="49" charset="-122"/>
                <a:ea typeface="楷体" pitchFamily="49" charset="-122"/>
                <a:sym typeface="+mn-ea"/>
              </a:rPr>
              <a:t>（</a:t>
            </a:r>
            <a:r>
              <a:rPr kumimoji="0" lang="en-US" altLang="zh-CN" sz="2400" b="0" dirty="0">
                <a:latin typeface="楷体" pitchFamily="49" charset="-122"/>
                <a:ea typeface="楷体" pitchFamily="49" charset="-122"/>
                <a:sym typeface="+mn-ea"/>
              </a:rPr>
              <a:t>Secure Monitor Call</a:t>
            </a:r>
            <a:r>
              <a:rPr kumimoji="0" lang="zh-CN" altLang="en-US" sz="2400" b="0" dirty="0">
                <a:latin typeface="楷体" pitchFamily="49" charset="-122"/>
                <a:ea typeface="楷体" pitchFamily="49" charset="-122"/>
                <a:sym typeface="+mn-ea"/>
              </a:rPr>
              <a:t>）指令。</a:t>
            </a:r>
            <a:endParaRPr kumimoji="0" lang="en-US" altLang="zh-CN" sz="2400" b="0" dirty="0">
              <a:latin typeface="楷体" pitchFamily="49" charset="-122"/>
              <a:ea typeface="楷体" pitchFamily="49" charset="-122"/>
              <a:sym typeface="+mn-ea"/>
            </a:endParaRPr>
          </a:p>
          <a:p>
            <a:pPr marL="469900" indent="-469900" eaLnBrk="1" hangingPunct="1">
              <a:lnSpc>
                <a:spcPct val="150000"/>
              </a:lnSpc>
              <a:buClr>
                <a:schemeClr val="accent2"/>
              </a:buClr>
              <a:buSzTx/>
              <a:buNone/>
              <a:defRPr/>
            </a:pPr>
            <a:r>
              <a:rPr kumimoji="0" lang="zh-CN" altLang="en-US" sz="2400" b="0" dirty="0">
                <a:latin typeface="楷体" pitchFamily="49" charset="-122"/>
                <a:ea typeface="楷体" pitchFamily="49" charset="-122"/>
                <a:sym typeface="+mn-ea"/>
              </a:rPr>
              <a:t>安全环境进入监控模式则更加灵活些，可以直接通过写</a:t>
            </a:r>
            <a:r>
              <a:rPr kumimoji="0" lang="zh-CN" altLang="en-US" sz="2400" b="0" dirty="0">
                <a:solidFill>
                  <a:srgbClr val="FF0000"/>
                </a:solidFill>
                <a:latin typeface="楷体" pitchFamily="49" charset="-122"/>
                <a:ea typeface="楷体" pitchFamily="49" charset="-122"/>
                <a:sym typeface="+mn-ea"/>
              </a:rPr>
              <a:t>程序状态寄存器</a:t>
            </a:r>
            <a:r>
              <a:rPr kumimoji="0" lang="zh-CN" altLang="en-US" sz="2400" b="0" dirty="0">
                <a:latin typeface="楷体" pitchFamily="49" charset="-122"/>
                <a:ea typeface="楷体" pitchFamily="49" charset="-122"/>
                <a:sym typeface="+mn-ea"/>
              </a:rPr>
              <a:t>（</a:t>
            </a:r>
            <a:r>
              <a:rPr kumimoji="0" lang="en-US" altLang="zh-CN" sz="2400" b="0" dirty="0">
                <a:latin typeface="楷体" pitchFamily="49" charset="-122"/>
                <a:ea typeface="楷体" pitchFamily="49" charset="-122"/>
                <a:sym typeface="+mn-ea"/>
              </a:rPr>
              <a:t>Current Program Status Register</a:t>
            </a:r>
            <a:r>
              <a:rPr kumimoji="0" lang="zh-CN" altLang="en-US" sz="2400" b="0" dirty="0">
                <a:latin typeface="楷体" pitchFamily="49" charset="-122"/>
                <a:ea typeface="楷体" pitchFamily="49" charset="-122"/>
                <a:sym typeface="+mn-ea"/>
              </a:rPr>
              <a:t>，</a:t>
            </a:r>
            <a:r>
              <a:rPr kumimoji="0" lang="en-US" altLang="zh-CN" sz="2400" b="0" dirty="0">
                <a:latin typeface="楷体" pitchFamily="49" charset="-122"/>
                <a:ea typeface="楷体" pitchFamily="49" charset="-122"/>
                <a:sym typeface="+mn-ea"/>
              </a:rPr>
              <a:t>CPSR</a:t>
            </a:r>
            <a:r>
              <a:rPr kumimoji="0" lang="zh-CN" altLang="en-US" sz="2400" b="0" dirty="0">
                <a:latin typeface="楷体" pitchFamily="49" charset="-122"/>
                <a:ea typeface="楷体" pitchFamily="49" charset="-122"/>
                <a:sym typeface="+mn-ea"/>
              </a:rPr>
              <a:t>），另外也可通过</a:t>
            </a:r>
            <a:r>
              <a:rPr kumimoji="0" lang="zh-CN" altLang="en-US" sz="2400" b="0" dirty="0">
                <a:solidFill>
                  <a:srgbClr val="FF0000"/>
                </a:solidFill>
                <a:latin typeface="楷体" pitchFamily="49" charset="-122"/>
                <a:ea typeface="楷体" pitchFamily="49" charset="-122"/>
                <a:sym typeface="+mn-ea"/>
              </a:rPr>
              <a:t>异常机制</a:t>
            </a:r>
            <a:r>
              <a:rPr kumimoji="0" lang="zh-CN" altLang="en-US" sz="2400" b="0" dirty="0">
                <a:latin typeface="楷体" pitchFamily="49" charset="-122"/>
                <a:ea typeface="楷体" pitchFamily="49" charset="-122"/>
                <a:sym typeface="+mn-ea"/>
              </a:rPr>
              <a:t>切换到普通环境。</a:t>
            </a:r>
          </a:p>
          <a:p>
            <a:pPr>
              <a:defRPr/>
            </a:pPr>
            <a:endParaRPr lang="zh-CN" altLang="en-US" dirty="0"/>
          </a:p>
        </p:txBody>
      </p:sp>
      <p:sp>
        <p:nvSpPr>
          <p:cNvPr id="41988" name="灯片编号占位符 3">
            <a:extLst>
              <a:ext uri="{FF2B5EF4-FFF2-40B4-BE49-F238E27FC236}">
                <a16:creationId xmlns:a16="http://schemas.microsoft.com/office/drawing/2014/main" id="{FA8E9AF1-B625-445F-89C1-00C5FD99E62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2B05A5CF-063F-45D2-8B64-00DD0890AE30}"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37</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730828396"/>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BE5166F-215C-45F7-85F6-7D05631917FF}"/>
              </a:ext>
            </a:extLst>
          </p:cNvPr>
          <p:cNvSpPr>
            <a:spLocks noGrp="1" noChangeArrowheads="1"/>
          </p:cNvSpPr>
          <p:nvPr>
            <p:ph type="title"/>
          </p:nvPr>
        </p:nvSpPr>
        <p:spPr/>
        <p:txBody>
          <a:bodyPr/>
          <a:lstStyle/>
          <a:p>
            <a:pPr eaLnBrk="1" hangingPunct="1">
              <a:defRPr/>
            </a:pPr>
            <a:r>
              <a:rPr lang="zh-CN">
                <a:ea typeface="楷体" pitchFamily="49" charset="-122"/>
              </a:rPr>
              <a:t>干扰攻击目的</a:t>
            </a:r>
          </a:p>
        </p:txBody>
      </p:sp>
      <p:sp>
        <p:nvSpPr>
          <p:cNvPr id="13315" name="Rectangle 3">
            <a:extLst>
              <a:ext uri="{FF2B5EF4-FFF2-40B4-BE49-F238E27FC236}">
                <a16:creationId xmlns:a16="http://schemas.microsoft.com/office/drawing/2014/main" id="{23FC17D9-297A-47E6-B8B3-A0BBC78A6524}"/>
              </a:ext>
            </a:extLst>
          </p:cNvPr>
          <p:cNvSpPr>
            <a:spLocks noGrp="1" noChangeArrowheads="1"/>
          </p:cNvSpPr>
          <p:nvPr>
            <p:ph type="body" idx="1"/>
          </p:nvPr>
        </p:nvSpPr>
        <p:spPr>
          <a:xfrm>
            <a:off x="609600" y="1397000"/>
            <a:ext cx="10972800" cy="4978400"/>
          </a:xfrm>
        </p:spPr>
        <p:txBody>
          <a:bodyPr/>
          <a:lstStyle/>
          <a:p>
            <a:pPr eaLnBrk="1" hangingPunct="1"/>
            <a:r>
              <a:rPr lang="zh-CN" altLang="zh-CN" sz="3733" dirty="0">
                <a:latin typeface="楷体" panose="02010609060101010101" pitchFamily="49" charset="-122"/>
                <a:ea typeface="楷体" panose="02010609060101010101" pitchFamily="49" charset="-122"/>
              </a:rPr>
              <a:t>回避某些判断、跳转指令的执行，从而</a:t>
            </a:r>
            <a:r>
              <a:rPr lang="zh-CN" altLang="zh-CN" sz="3733" dirty="0">
                <a:solidFill>
                  <a:srgbClr val="FF0000"/>
                </a:solidFill>
                <a:latin typeface="楷体" panose="02010609060101010101" pitchFamily="49" charset="-122"/>
                <a:ea typeface="楷体" panose="02010609060101010101" pitchFamily="49" charset="-122"/>
              </a:rPr>
              <a:t>逃避安全检查</a:t>
            </a:r>
            <a:r>
              <a:rPr lang="zh-CN" altLang="zh-CN" sz="3733" dirty="0">
                <a:latin typeface="楷体" panose="02010609060101010101" pitchFamily="49" charset="-122"/>
                <a:ea typeface="楷体" panose="02010609060101010101" pitchFamily="49" charset="-122"/>
              </a:rPr>
              <a:t>，例如认证等；</a:t>
            </a:r>
          </a:p>
          <a:p>
            <a:pPr eaLnBrk="1" hangingPunct="1"/>
            <a:r>
              <a:rPr lang="zh-CN" altLang="zh-CN" sz="3733" dirty="0">
                <a:latin typeface="楷体" panose="02010609060101010101" pitchFamily="49" charset="-122"/>
                <a:ea typeface="楷体" panose="02010609060101010101" pitchFamily="49" charset="-122"/>
              </a:rPr>
              <a:t>降低时钟频率可以</a:t>
            </a:r>
            <a:r>
              <a:rPr lang="zh-CN" altLang="zh-CN" sz="3733" dirty="0">
                <a:solidFill>
                  <a:srgbClr val="FF0000"/>
                </a:solidFill>
                <a:latin typeface="楷体" panose="02010609060101010101" pitchFamily="49" charset="-122"/>
                <a:ea typeface="楷体" panose="02010609060101010101" pitchFamily="49" charset="-122"/>
              </a:rPr>
              <a:t>更容易的采集信息</a:t>
            </a:r>
            <a:r>
              <a:rPr lang="zh-CN" altLang="zh-CN" sz="3733" dirty="0">
                <a:latin typeface="楷体" panose="02010609060101010101" pitchFamily="49" charset="-122"/>
                <a:ea typeface="楷体" panose="02010609060101010101" pitchFamily="49" charset="-122"/>
              </a:rPr>
              <a:t>，从而提高获取敏感数据的可能性；</a:t>
            </a:r>
          </a:p>
          <a:p>
            <a:pPr eaLnBrk="1" hangingPunct="1"/>
            <a:r>
              <a:rPr lang="zh-CN" altLang="zh-CN" sz="3733" dirty="0">
                <a:latin typeface="楷体" panose="02010609060101010101" pitchFamily="49" charset="-122"/>
                <a:ea typeface="楷体" panose="02010609060101010101" pitchFamily="49" charset="-122"/>
              </a:rPr>
              <a:t>使CPU执行</a:t>
            </a:r>
            <a:r>
              <a:rPr lang="zh-CN" altLang="zh-CN" sz="3733" dirty="0">
                <a:solidFill>
                  <a:srgbClr val="FF0000"/>
                </a:solidFill>
                <a:latin typeface="楷体" panose="02010609060101010101" pitchFamily="49" charset="-122"/>
                <a:ea typeface="楷体" panose="02010609060101010101" pitchFamily="49" charset="-122"/>
              </a:rPr>
              <a:t>非法指令可能引起非法的地址访问</a:t>
            </a:r>
            <a:r>
              <a:rPr lang="zh-CN" altLang="zh-CN" sz="3733" dirty="0">
                <a:latin typeface="楷体" panose="02010609060101010101" pitchFamily="49" charset="-122"/>
                <a:ea typeface="楷体" panose="02010609060101010101" pitchFamily="49" charset="-122"/>
              </a:rPr>
              <a:t>，从而泄露芯片中的安全信息； </a:t>
            </a:r>
          </a:p>
          <a:p>
            <a:pPr eaLnBrk="1" hangingPunct="1"/>
            <a:r>
              <a:rPr lang="zh-CN" altLang="zh-CN" sz="3733" dirty="0">
                <a:latin typeface="楷体" panose="02010609060101010101" pitchFamily="49" charset="-122"/>
                <a:ea typeface="楷体" panose="02010609060101010101" pitchFamily="49" charset="-122"/>
              </a:rPr>
              <a:t>简短程序循环的次数 ，比如</a:t>
            </a:r>
            <a:r>
              <a:rPr lang="zh-CN" altLang="zh-CN" sz="3733" dirty="0">
                <a:solidFill>
                  <a:srgbClr val="FF0000"/>
                </a:solidFill>
                <a:latin typeface="楷体" panose="02010609060101010101" pitchFamily="49" charset="-122"/>
                <a:ea typeface="楷体" panose="02010609060101010101" pitchFamily="49" charset="-122"/>
              </a:rPr>
              <a:t>减少密码运算的轮运算</a:t>
            </a:r>
            <a:r>
              <a:rPr lang="zh-CN" altLang="zh-CN" sz="3733" dirty="0">
                <a:latin typeface="楷体" panose="02010609060101010101" pitchFamily="49" charset="-122"/>
                <a:ea typeface="楷体" panose="02010609060101010101" pitchFamily="49" charset="-122"/>
              </a:rPr>
              <a:t>，使得算法更易攻击</a:t>
            </a:r>
            <a:r>
              <a:rPr lang="zh-CN" altLang="zh-CN" sz="3733" b="1"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245866637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CAF4A1C-3884-4B47-B6DA-4A52900F1880}"/>
              </a:ext>
            </a:extLst>
          </p:cNvPr>
          <p:cNvSpPr>
            <a:spLocks noGrp="1" noChangeArrowheads="1"/>
          </p:cNvSpPr>
          <p:nvPr>
            <p:ph type="title"/>
          </p:nvPr>
        </p:nvSpPr>
        <p:spPr/>
        <p:txBody>
          <a:bodyPr/>
          <a:lstStyle/>
          <a:p>
            <a:pPr eaLnBrk="1" hangingPunct="1">
              <a:defRPr/>
            </a:pPr>
            <a:r>
              <a:rPr lang="zh-CN" dirty="0">
                <a:ea typeface="楷体" pitchFamily="49" charset="-122"/>
              </a:rPr>
              <a:t>干扰攻击机理</a:t>
            </a:r>
          </a:p>
        </p:txBody>
      </p:sp>
      <p:sp>
        <p:nvSpPr>
          <p:cNvPr id="14339" name="Rectangle 3">
            <a:extLst>
              <a:ext uri="{FF2B5EF4-FFF2-40B4-BE49-F238E27FC236}">
                <a16:creationId xmlns:a16="http://schemas.microsoft.com/office/drawing/2014/main" id="{C503937D-8383-45B1-961D-7B065AED3F74}"/>
              </a:ext>
            </a:extLst>
          </p:cNvPr>
          <p:cNvSpPr>
            <a:spLocks noGrp="1" noChangeArrowheads="1"/>
          </p:cNvSpPr>
          <p:nvPr>
            <p:ph type="body" idx="1"/>
          </p:nvPr>
        </p:nvSpPr>
        <p:spPr>
          <a:xfrm>
            <a:off x="609600" y="1295400"/>
            <a:ext cx="10972800" cy="5283200"/>
          </a:xfrm>
          <a:ln>
            <a:solidFill>
              <a:schemeClr val="accent1"/>
            </a:solidFill>
            <a:miter lim="800000"/>
            <a:headEnd/>
            <a:tailEnd/>
          </a:ln>
        </p:spPr>
        <p:txBody>
          <a:bodyPr/>
          <a:lstStyle/>
          <a:p>
            <a:pPr eaLnBrk="1" hangingPunct="1">
              <a:lnSpc>
                <a:spcPct val="80000"/>
              </a:lnSpc>
            </a:pPr>
            <a:r>
              <a:rPr lang="zh-CN" altLang="zh-CN" sz="3200" dirty="0">
                <a:latin typeface="楷体" panose="02010609060101010101" pitchFamily="49" charset="-122"/>
                <a:ea typeface="楷体" panose="02010609060101010101" pitchFamily="49" charset="-122"/>
              </a:rPr>
              <a:t>瞬间扰动可以应用在时钟信号或电源信号上，因为不同信号路径的逻辑门数目不同，</a:t>
            </a:r>
            <a:r>
              <a:rPr lang="zh-CN" altLang="zh-CN" sz="3200" dirty="0">
                <a:solidFill>
                  <a:srgbClr val="FF0000"/>
                </a:solidFill>
                <a:latin typeface="楷体" panose="02010609060101010101" pitchFamily="49" charset="-122"/>
                <a:ea typeface="楷体" panose="02010609060101010101" pitchFamily="49" charset="-122"/>
              </a:rPr>
              <a:t>延迟就不同</a:t>
            </a:r>
            <a:r>
              <a:rPr lang="zh-CN" altLang="zh-CN" sz="3200" dirty="0">
                <a:latin typeface="楷体" panose="02010609060101010101" pitchFamily="49" charset="-122"/>
                <a:ea typeface="楷体" panose="02010609060101010101" pitchFamily="49" charset="-122"/>
              </a:rPr>
              <a:t>，通过改变扰动的精确时间和长度，可以</a:t>
            </a:r>
            <a:r>
              <a:rPr lang="zh-CN" altLang="zh-CN" sz="3200" dirty="0">
                <a:solidFill>
                  <a:srgbClr val="FF0000"/>
                </a:solidFill>
                <a:latin typeface="楷体" panose="02010609060101010101" pitchFamily="49" charset="-122"/>
                <a:ea typeface="楷体" panose="02010609060101010101" pitchFamily="49" charset="-122"/>
              </a:rPr>
              <a:t>导致处理器执行错误或非法指令</a:t>
            </a:r>
            <a:r>
              <a:rPr lang="zh-CN" altLang="zh-CN" sz="3200" dirty="0">
                <a:latin typeface="楷体" panose="02010609060101010101" pitchFamily="49" charset="-122"/>
                <a:ea typeface="楷体" panose="02010609060101010101" pitchFamily="49" charset="-122"/>
              </a:rPr>
              <a:t>。例如：</a:t>
            </a:r>
          </a:p>
          <a:p>
            <a:pPr eaLnBrk="1" hangingPunct="1">
              <a:lnSpc>
                <a:spcPct val="80000"/>
              </a:lnSpc>
            </a:pPr>
            <a:r>
              <a:rPr lang="zh-CN" altLang="zh-CN" sz="3200" dirty="0">
                <a:latin typeface="楷体" panose="02010609060101010101" pitchFamily="49" charset="-122"/>
                <a:ea typeface="楷体" panose="02010609060101010101" pitchFamily="49" charset="-122"/>
              </a:rPr>
              <a:t>高频时钟可导致处理器没有足够的时间将跳转地址写入程序计数器而使得</a:t>
            </a:r>
            <a:r>
              <a:rPr lang="zh-CN" altLang="zh-CN" sz="3200" dirty="0">
                <a:solidFill>
                  <a:srgbClr val="FF0000"/>
                </a:solidFill>
                <a:latin typeface="楷体" panose="02010609060101010101" pitchFamily="49" charset="-122"/>
                <a:ea typeface="楷体" panose="02010609060101010101" pitchFamily="49" charset="-122"/>
              </a:rPr>
              <a:t>程序分支跳转无法执行</a:t>
            </a:r>
            <a:r>
              <a:rPr lang="zh-CN" altLang="zh-CN" sz="3200" dirty="0">
                <a:latin typeface="楷体" panose="02010609060101010101" pitchFamily="49" charset="-122"/>
                <a:ea typeface="楷体" panose="02010609060101010101" pitchFamily="49" charset="-122"/>
              </a:rPr>
              <a:t>；</a:t>
            </a:r>
          </a:p>
          <a:p>
            <a:pPr eaLnBrk="1" hangingPunct="1">
              <a:lnSpc>
                <a:spcPct val="80000"/>
              </a:lnSpc>
            </a:pPr>
            <a:r>
              <a:rPr lang="zh-CN" altLang="zh-CN" sz="3200" dirty="0">
                <a:latin typeface="楷体" panose="02010609060101010101" pitchFamily="49" charset="-122"/>
                <a:ea typeface="楷体" panose="02010609060101010101" pitchFamily="49" charset="-122"/>
              </a:rPr>
              <a:t>高频时钟与时钟毛刺的效果是一样的，可对CPU的译码和指令执行产生影响，导致CPU执行非法指令；</a:t>
            </a:r>
          </a:p>
          <a:p>
            <a:pPr eaLnBrk="1" hangingPunct="1">
              <a:lnSpc>
                <a:spcPct val="80000"/>
              </a:lnSpc>
            </a:pPr>
            <a:r>
              <a:rPr lang="zh-CN" altLang="en-US" sz="3200" dirty="0">
                <a:latin typeface="楷体" panose="02010609060101010101" pitchFamily="49" charset="-122"/>
                <a:ea typeface="楷体" panose="02010609060101010101" pitchFamily="49" charset="-122"/>
              </a:rPr>
              <a:t>异常</a:t>
            </a:r>
            <a:r>
              <a:rPr lang="zh-CN" altLang="zh-CN" sz="3200" dirty="0">
                <a:latin typeface="楷体" panose="02010609060101010101" pitchFamily="49" charset="-122"/>
                <a:ea typeface="楷体" panose="02010609060101010101" pitchFamily="49" charset="-122"/>
              </a:rPr>
              <a:t>电压会</a:t>
            </a:r>
            <a:r>
              <a:rPr lang="zh-CN" altLang="zh-CN" sz="3200" dirty="0">
                <a:solidFill>
                  <a:srgbClr val="FF0000"/>
                </a:solidFill>
                <a:latin typeface="楷体" panose="02010609060101010101" pitchFamily="49" charset="-122"/>
                <a:ea typeface="楷体" panose="02010609060101010101" pitchFamily="49" charset="-122"/>
              </a:rPr>
              <a:t>影响NVRAM的写入特性</a:t>
            </a:r>
            <a:r>
              <a:rPr lang="zh-CN" altLang="zh-CN" sz="3200" dirty="0">
                <a:latin typeface="楷体" panose="02010609060101010101" pitchFamily="49" charset="-122"/>
                <a:ea typeface="楷体" panose="02010609060101010101" pitchFamily="49" charset="-122"/>
              </a:rPr>
              <a:t>；</a:t>
            </a:r>
          </a:p>
          <a:p>
            <a:pPr eaLnBrk="1" hangingPunct="1">
              <a:lnSpc>
                <a:spcPct val="80000"/>
              </a:lnSpc>
            </a:pPr>
            <a:r>
              <a:rPr lang="zh-CN" altLang="en-US" sz="3200" dirty="0">
                <a:latin typeface="楷体" panose="02010609060101010101" pitchFamily="49" charset="-122"/>
                <a:ea typeface="楷体" panose="02010609060101010101" pitchFamily="49" charset="-122"/>
              </a:rPr>
              <a:t>异常</a:t>
            </a:r>
            <a:r>
              <a:rPr lang="zh-CN" altLang="zh-CN" sz="3200" dirty="0">
                <a:latin typeface="楷体" panose="02010609060101010101" pitchFamily="49" charset="-122"/>
                <a:ea typeface="楷体" panose="02010609060101010101" pitchFamily="49" charset="-122"/>
              </a:rPr>
              <a:t>电压会引起</a:t>
            </a:r>
            <a:r>
              <a:rPr lang="zh-CN" altLang="zh-CN" sz="3200" dirty="0">
                <a:solidFill>
                  <a:srgbClr val="FF0000"/>
                </a:solidFill>
                <a:latin typeface="楷体" panose="02010609060101010101" pitchFamily="49" charset="-122"/>
                <a:ea typeface="楷体" panose="02010609060101010101" pitchFamily="49" charset="-122"/>
              </a:rPr>
              <a:t>RNG</a:t>
            </a:r>
            <a:r>
              <a:rPr lang="zh-CN" altLang="en-US" sz="3200" dirty="0">
                <a:solidFill>
                  <a:srgbClr val="FF0000"/>
                </a:solidFill>
                <a:latin typeface="楷体" panose="02010609060101010101" pitchFamily="49" charset="-122"/>
                <a:ea typeface="楷体" panose="02010609060101010101" pitchFamily="49" charset="-122"/>
              </a:rPr>
              <a:t>异常</a:t>
            </a:r>
            <a:r>
              <a:rPr lang="zh-CN" altLang="zh-CN" sz="3200" dirty="0">
                <a:latin typeface="楷体" panose="02010609060101010101" pitchFamily="49" charset="-122"/>
                <a:ea typeface="楷体" panose="02010609060101010101" pitchFamily="49" charset="-122"/>
              </a:rPr>
              <a:t>，还可能使CPU执行非法指令。</a:t>
            </a:r>
          </a:p>
          <a:p>
            <a:pPr eaLnBrk="1" hangingPunct="1">
              <a:lnSpc>
                <a:spcPct val="80000"/>
              </a:lnSpc>
            </a:pPr>
            <a:r>
              <a:rPr lang="zh-CN" altLang="zh-CN" sz="3200" dirty="0">
                <a:latin typeface="楷体" panose="02010609060101010101" pitchFamily="49" charset="-122"/>
                <a:ea typeface="楷体" panose="02010609060101010101" pitchFamily="49" charset="-122"/>
              </a:rPr>
              <a:t>时间和功耗分析可以用来在扰动中监视程序走到哪一步，以辅助扰动的效果。</a:t>
            </a:r>
          </a:p>
        </p:txBody>
      </p:sp>
    </p:spTree>
    <p:extLst>
      <p:ext uri="{BB962C8B-B14F-4D97-AF65-F5344CB8AC3E}">
        <p14:creationId xmlns:p14="http://schemas.microsoft.com/office/powerpoint/2010/main" val="44245217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01EA7A4-ED9B-4A12-B620-9B15E9E7591E}"/>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失效分析攻击</a:t>
            </a:r>
            <a:r>
              <a:rPr lang="zh-CN" altLang="zh-CN">
                <a:latin typeface="楷体" pitchFamily="49" charset="-122"/>
                <a:ea typeface="楷体" pitchFamily="49" charset="-122"/>
              </a:rPr>
              <a:t>--</a:t>
            </a:r>
            <a:r>
              <a:rPr lang="zh-CN" altLang="en-US" sz="4800">
                <a:latin typeface="楷体" pitchFamily="49" charset="-122"/>
                <a:ea typeface="楷体" pitchFamily="49" charset="-122"/>
              </a:rPr>
              <a:t>电涌攻击</a:t>
            </a:r>
            <a:r>
              <a:rPr lang="zh-CN">
                <a:latin typeface="楷体" pitchFamily="49" charset="-122"/>
                <a:ea typeface="楷体" pitchFamily="49" charset="-122"/>
              </a:rPr>
              <a:t> </a:t>
            </a:r>
          </a:p>
        </p:txBody>
      </p:sp>
      <p:sp>
        <p:nvSpPr>
          <p:cNvPr id="15363" name="Rectangle 3">
            <a:extLst>
              <a:ext uri="{FF2B5EF4-FFF2-40B4-BE49-F238E27FC236}">
                <a16:creationId xmlns:a16="http://schemas.microsoft.com/office/drawing/2014/main" id="{91B3834B-39C1-4D51-B877-A083B8D34000}"/>
              </a:ext>
            </a:extLst>
          </p:cNvPr>
          <p:cNvSpPr>
            <a:spLocks noGrp="1" noChangeArrowheads="1"/>
          </p:cNvSpPr>
          <p:nvPr>
            <p:ph type="body" idx="1"/>
          </p:nvPr>
        </p:nvSpPr>
        <p:spPr/>
        <p:txBody>
          <a:bodyPr/>
          <a:lstStyle/>
          <a:p>
            <a:pPr eaLnBrk="1" hangingPunct="1">
              <a:lnSpc>
                <a:spcPct val="90000"/>
              </a:lnSpc>
            </a:pPr>
            <a:r>
              <a:rPr lang="zh-CN" altLang="zh-CN" sz="3200"/>
              <a:t>   </a:t>
            </a:r>
            <a:r>
              <a:rPr lang="zh-CN" altLang="zh-CN" sz="3200">
                <a:latin typeface="楷体" panose="02010609060101010101" pitchFamily="49" charset="-122"/>
                <a:ea typeface="楷体" panose="02010609060101010101" pitchFamily="49" charset="-122"/>
              </a:rPr>
              <a:t> (1)尖峰电涌攻击  </a:t>
            </a:r>
            <a:br>
              <a:rPr lang="zh-CN" altLang="zh-CN" sz="3200">
                <a:latin typeface="楷体" panose="02010609060101010101" pitchFamily="49" charset="-122"/>
                <a:ea typeface="楷体" panose="02010609060101010101" pitchFamily="49" charset="-122"/>
              </a:rPr>
            </a:br>
            <a:r>
              <a:rPr lang="zh-CN" altLang="zh-CN" sz="3200">
                <a:latin typeface="楷体" panose="02010609060101010101" pitchFamily="49" charset="-122"/>
                <a:ea typeface="楷体" panose="02010609060101010101" pitchFamily="49" charset="-122"/>
              </a:rPr>
              <a:t>    在多种失效分析攻击方法中．多年来最简单、应用最广泛的方法就是修改控制器的信号输入或供电。供电中的瞬时能量脉冲被称为电涌Spike；所谓的Glitch尖峰脉冲则被定义为对时钟信号的特别修改。由于电源和时钟信号都是芯片运行的必需条件，尖峰和电涌攻击都会导致芯片控制器故障，即某些电子模块会暂时失效，因此会跳过或实施错误的操作。 </a:t>
            </a:r>
            <a:br>
              <a:rPr lang="zh-CN" altLang="zh-CN" sz="3200">
                <a:latin typeface="楷体" panose="02010609060101010101" pitchFamily="49" charset="-122"/>
                <a:ea typeface="楷体" panose="02010609060101010101" pitchFamily="49" charset="-122"/>
              </a:rPr>
            </a:br>
            <a:br>
              <a:rPr lang="zh-CN" altLang="zh-CN" sz="3200">
                <a:latin typeface="楷体" panose="02010609060101010101" pitchFamily="49" charset="-122"/>
                <a:ea typeface="楷体" panose="02010609060101010101" pitchFamily="49" charset="-122"/>
              </a:rPr>
            </a:br>
            <a:r>
              <a:rPr lang="zh-CN" altLang="zh-CN" sz="320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286762581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44CE388-E82B-415C-965C-27A0078BE7AD}"/>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失效分析攻击</a:t>
            </a:r>
            <a:r>
              <a:rPr lang="zh-CN" altLang="zh-CN">
                <a:latin typeface="楷体" pitchFamily="49" charset="-122"/>
                <a:ea typeface="楷体" pitchFamily="49" charset="-122"/>
              </a:rPr>
              <a:t>--</a:t>
            </a:r>
            <a:r>
              <a:rPr lang="zh-CN" altLang="en-US" sz="4800">
                <a:latin typeface="楷体" pitchFamily="49" charset="-122"/>
                <a:ea typeface="楷体" pitchFamily="49" charset="-122"/>
              </a:rPr>
              <a:t>电磁攻击</a:t>
            </a:r>
          </a:p>
        </p:txBody>
      </p:sp>
      <p:sp>
        <p:nvSpPr>
          <p:cNvPr id="16387" name="Rectangle 3">
            <a:extLst>
              <a:ext uri="{FF2B5EF4-FFF2-40B4-BE49-F238E27FC236}">
                <a16:creationId xmlns:a16="http://schemas.microsoft.com/office/drawing/2014/main" id="{75CC18C1-6A05-4DAB-A2BF-AB5E9EF9799D}"/>
              </a:ext>
            </a:extLst>
          </p:cNvPr>
          <p:cNvSpPr>
            <a:spLocks noGrp="1" noChangeArrowheads="1"/>
          </p:cNvSpPr>
          <p:nvPr>
            <p:ph type="body" idx="1"/>
          </p:nvPr>
        </p:nvSpPr>
        <p:spPr>
          <a:xfrm>
            <a:off x="609600" y="1397000"/>
            <a:ext cx="10972800" cy="4775200"/>
          </a:xfrm>
        </p:spPr>
        <p:txBody>
          <a:bodyPr/>
          <a:lstStyle/>
          <a:p>
            <a:pPr eaLnBrk="1" hangingPunct="1">
              <a:lnSpc>
                <a:spcPct val="80000"/>
              </a:lnSpc>
            </a:pPr>
            <a:r>
              <a:rPr lang="zh-CN" altLang="zh-CN" sz="3200">
                <a:latin typeface="楷体" panose="02010609060101010101" pitchFamily="49" charset="-122"/>
                <a:ea typeface="楷体" panose="02010609060101010101" pitchFamily="49" charset="-122"/>
              </a:rPr>
              <a:t>(2)电磁攻击  </a:t>
            </a:r>
            <a:br>
              <a:rPr lang="zh-CN" altLang="zh-CN" sz="3200">
                <a:latin typeface="楷体" panose="02010609060101010101" pitchFamily="49" charset="-122"/>
                <a:ea typeface="楷体" panose="02010609060101010101" pitchFamily="49" charset="-122"/>
              </a:rPr>
            </a:br>
            <a:r>
              <a:rPr lang="zh-CN" altLang="zh-CN" sz="3200">
                <a:latin typeface="楷体" panose="02010609060101010101" pitchFamily="49" charset="-122"/>
                <a:ea typeface="楷体" panose="02010609060101010101" pitchFamily="49" charset="-122"/>
              </a:rPr>
              <a:t>    虽然尖峰和电涌攻击能够得到一些效果，更复杂的方法已经能把电压和信号的改变融合进半导体芯片中。例如，对GSM SIM卡的PIN码攻击可以使攻击者完全不需懂得PIN码的知识就能分析出卡中的保护数据。为了把扰乱的信号注入芯片，经常使用电磁线圈，需要把它直接放到芯片表面</a:t>
            </a:r>
            <a:r>
              <a:rPr lang="zh-CN" altLang="en-US" sz="3200">
                <a:latin typeface="楷体" panose="02010609060101010101" pitchFamily="49" charset="-122"/>
                <a:ea typeface="楷体" panose="02010609060101010101" pitchFamily="49" charset="-122"/>
              </a:rPr>
              <a:t>，</a:t>
            </a:r>
            <a:r>
              <a:rPr lang="zh-CN" altLang="zh-CN" sz="3200">
                <a:latin typeface="楷体" panose="02010609060101010101" pitchFamily="49" charset="-122"/>
                <a:ea typeface="楷体" panose="02010609060101010101" pitchFamily="49" charset="-122"/>
              </a:rPr>
              <a:t>电磁攻击虽然更复杂，但比起传统的尖峰或电涌攻击方法来，一个明显的进步是可以把芯片放在一个特殊的模块上进行本地的攻击。这就导致相应的防范策略更难被开发。</a:t>
            </a:r>
            <a:r>
              <a:rPr lang="zh-CN" altLang="zh-CN" sz="3200">
                <a:solidFill>
                  <a:srgbClr val="FF0000"/>
                </a:solidFill>
                <a:latin typeface="楷体" panose="02010609060101010101" pitchFamily="49" charset="-122"/>
                <a:ea typeface="楷体" panose="02010609060101010101" pitchFamily="49" charset="-122"/>
              </a:rPr>
              <a:t>一个安全控制器可以监视它的外部供电压，可以监测到一些尖峰和电涌，但是如果一个电磁脉冲被加到一个专门的模块上，例如加密协处理器．就很难被监测出。</a:t>
            </a:r>
            <a:r>
              <a:rPr lang="zh-CN" altLang="zh-CN" sz="3200">
                <a:latin typeface="楷体" panose="02010609060101010101" pitchFamily="49" charset="-122"/>
                <a:ea typeface="楷体" panose="02010609060101010101" pitchFamily="49" charset="-122"/>
              </a:rPr>
              <a:t> </a:t>
            </a:r>
            <a:br>
              <a:rPr lang="zh-CN" altLang="zh-CN" sz="3200">
                <a:latin typeface="楷体" panose="02010609060101010101" pitchFamily="49" charset="-122"/>
                <a:ea typeface="楷体" panose="02010609060101010101" pitchFamily="49" charset="-122"/>
              </a:rPr>
            </a:br>
            <a:br>
              <a:rPr lang="zh-CN" altLang="zh-CN" sz="3200">
                <a:latin typeface="楷体" panose="02010609060101010101" pitchFamily="49" charset="-122"/>
                <a:ea typeface="楷体" panose="02010609060101010101" pitchFamily="49" charset="-122"/>
              </a:rPr>
            </a:br>
            <a:r>
              <a:rPr lang="zh-CN" altLang="zh-CN" sz="320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24157985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F54C4A5-FCC6-4A70-8AC3-07EBC3001D30}"/>
              </a:ext>
            </a:extLst>
          </p:cNvPr>
          <p:cNvSpPr>
            <a:spLocks noGrp="1" noChangeArrowheads="1"/>
          </p:cNvSpPr>
          <p:nvPr>
            <p:ph type="title"/>
          </p:nvPr>
        </p:nvSpPr>
        <p:spPr/>
        <p:txBody>
          <a:bodyPr/>
          <a:lstStyle/>
          <a:p>
            <a:pPr eaLnBrk="1" hangingPunct="1">
              <a:defRPr/>
            </a:pPr>
            <a:r>
              <a:rPr lang="zh-CN" altLang="en-US" sz="4800">
                <a:latin typeface="楷体" pitchFamily="49" charset="-122"/>
                <a:ea typeface="楷体" pitchFamily="49" charset="-122"/>
              </a:rPr>
              <a:t>电磁攻击</a:t>
            </a:r>
          </a:p>
        </p:txBody>
      </p:sp>
      <p:sp>
        <p:nvSpPr>
          <p:cNvPr id="17411" name="Rectangle 3">
            <a:extLst>
              <a:ext uri="{FF2B5EF4-FFF2-40B4-BE49-F238E27FC236}">
                <a16:creationId xmlns:a16="http://schemas.microsoft.com/office/drawing/2014/main" id="{1AE1E8B1-B883-48EF-933B-275CCD558BD9}"/>
              </a:ext>
            </a:extLst>
          </p:cNvPr>
          <p:cNvSpPr>
            <a:spLocks noGrp="1" noChangeArrowheads="1"/>
          </p:cNvSpPr>
          <p:nvPr>
            <p:ph type="body" idx="1"/>
          </p:nvPr>
        </p:nvSpPr>
        <p:spPr/>
        <p:txBody>
          <a:bodyPr/>
          <a:lstStyle/>
          <a:p>
            <a:pPr eaLnBrk="1" hangingPunct="1"/>
            <a:endParaRPr lang="zh-CN" altLang="zh-CN"/>
          </a:p>
        </p:txBody>
      </p:sp>
      <p:pic>
        <p:nvPicPr>
          <p:cNvPr id="17412" name="Picture 4" descr="20070914102341_1">
            <a:extLst>
              <a:ext uri="{FF2B5EF4-FFF2-40B4-BE49-F238E27FC236}">
                <a16:creationId xmlns:a16="http://schemas.microsoft.com/office/drawing/2014/main" id="{8F53F07E-3644-43E1-BEB9-91368F67A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1524000"/>
            <a:ext cx="7035800" cy="436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080813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C083A01-9E94-4FE8-8850-0CA3903F221C}"/>
              </a:ext>
            </a:extLst>
          </p:cNvPr>
          <p:cNvSpPr>
            <a:spLocks noGrp="1" noChangeArrowheads="1"/>
          </p:cNvSpPr>
          <p:nvPr>
            <p:ph type="title"/>
          </p:nvPr>
        </p:nvSpPr>
        <p:spPr/>
        <p:txBody>
          <a:bodyPr/>
          <a:lstStyle/>
          <a:p>
            <a:pPr eaLnBrk="1" hangingPunct="1">
              <a:defRPr/>
            </a:pPr>
            <a:r>
              <a:rPr lang="zh-CN" altLang="en-US" sz="4800">
                <a:latin typeface="楷体" pitchFamily="49" charset="-122"/>
                <a:ea typeface="楷体" pitchFamily="49" charset="-122"/>
              </a:rPr>
              <a:t>电磁攻击</a:t>
            </a:r>
          </a:p>
        </p:txBody>
      </p:sp>
      <p:pic>
        <p:nvPicPr>
          <p:cNvPr id="18435" name="Picture 3">
            <a:extLst>
              <a:ext uri="{FF2B5EF4-FFF2-40B4-BE49-F238E27FC236}">
                <a16:creationId xmlns:a16="http://schemas.microsoft.com/office/drawing/2014/main" id="{358929F6-BC38-4028-8B08-CAD1865A055E}"/>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743201" y="1752600"/>
            <a:ext cx="7457017" cy="4495800"/>
          </a:xfrm>
          <a:noFill/>
        </p:spPr>
      </p:pic>
    </p:spTree>
    <p:extLst>
      <p:ext uri="{BB962C8B-B14F-4D97-AF65-F5344CB8AC3E}">
        <p14:creationId xmlns:p14="http://schemas.microsoft.com/office/powerpoint/2010/main" val="16221031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7F72371-53B9-4B25-BF85-36C952BC6FE7}"/>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失效分析攻击</a:t>
            </a:r>
            <a:r>
              <a:rPr lang="zh-CN" altLang="zh-CN">
                <a:latin typeface="楷体" pitchFamily="49" charset="-122"/>
                <a:ea typeface="楷体" pitchFamily="49" charset="-122"/>
              </a:rPr>
              <a:t>--</a:t>
            </a:r>
            <a:r>
              <a:rPr lang="zh-CN" altLang="en-US" sz="4800">
                <a:latin typeface="楷体" pitchFamily="49" charset="-122"/>
                <a:ea typeface="楷体" pitchFamily="49" charset="-122"/>
              </a:rPr>
              <a:t>光攻击</a:t>
            </a:r>
          </a:p>
        </p:txBody>
      </p:sp>
      <p:sp>
        <p:nvSpPr>
          <p:cNvPr id="19459" name="Rectangle 3">
            <a:extLst>
              <a:ext uri="{FF2B5EF4-FFF2-40B4-BE49-F238E27FC236}">
                <a16:creationId xmlns:a16="http://schemas.microsoft.com/office/drawing/2014/main" id="{D3A9C17E-997C-404C-A3DC-8ED3901D6152}"/>
              </a:ext>
            </a:extLst>
          </p:cNvPr>
          <p:cNvSpPr>
            <a:spLocks noGrp="1" noChangeArrowheads="1"/>
          </p:cNvSpPr>
          <p:nvPr>
            <p:ph type="body" idx="1"/>
          </p:nvPr>
        </p:nvSpPr>
        <p:spPr/>
        <p:txBody>
          <a:bodyPr/>
          <a:lstStyle/>
          <a:p>
            <a:pPr eaLnBrk="1" hangingPunct="1">
              <a:lnSpc>
                <a:spcPct val="90000"/>
              </a:lnSpc>
            </a:pPr>
            <a:r>
              <a:rPr lang="zh-CN" altLang="zh-CN" sz="3733" dirty="0">
                <a:latin typeface="楷体" panose="02010609060101010101" pitchFamily="49" charset="-122"/>
                <a:ea typeface="楷体" panose="02010609060101010101" pitchFamily="49" charset="-122"/>
              </a:rPr>
              <a:t>  (3)光攻击  </a:t>
            </a:r>
            <a:br>
              <a:rPr lang="zh-CN" altLang="zh-CN" sz="3733" dirty="0">
                <a:latin typeface="楷体" panose="02010609060101010101" pitchFamily="49" charset="-122"/>
                <a:ea typeface="楷体" panose="02010609060101010101" pitchFamily="49" charset="-122"/>
              </a:rPr>
            </a:br>
            <a:r>
              <a:rPr lang="zh-CN" altLang="zh-CN" sz="3733" dirty="0">
                <a:latin typeface="楷体" panose="02010609060101010101" pitchFamily="49" charset="-122"/>
                <a:ea typeface="楷体" panose="02010609060101010101" pitchFamily="49" charset="-122"/>
              </a:rPr>
              <a:t>    光攻击是指用光照射正在工作的安全控制器表面，由于光的入侵，芯片的硅片内部会产生电压和电流．从而导致失效行为。采用这种技术的攻击者可以绕过密码或PIN码，而得到私密数据；或者对加密操作进行攻击从而产生密钥数据。</a:t>
            </a:r>
            <a:r>
              <a:rPr lang="zh-CN" altLang="zh-CN" sz="3733" dirty="0">
                <a:solidFill>
                  <a:srgbClr val="FF0000"/>
                </a:solidFill>
                <a:latin typeface="楷体" panose="02010609060101010101" pitchFamily="49" charset="-122"/>
                <a:ea typeface="楷体" panose="02010609060101010101" pitchFamily="49" charset="-122"/>
              </a:rPr>
              <a:t>分为全局光攻击和局部光攻击</a:t>
            </a:r>
            <a:r>
              <a:rPr lang="zh-CN" altLang="zh-CN" sz="3733" dirty="0">
                <a:latin typeface="楷体" panose="02010609060101010101" pitchFamily="49" charset="-122"/>
                <a:ea typeface="楷体" panose="02010609060101010101" pitchFamily="49" charset="-122"/>
              </a:rPr>
              <a:t>。这种攻击需要很强的光照，这就意味着需要用到闪光灯或激光。任何芯片覆盖层都不能提供有意义的屏障。 </a:t>
            </a:r>
            <a:br>
              <a:rPr lang="zh-CN" altLang="zh-CN" sz="3733" dirty="0">
                <a:latin typeface="楷体" panose="02010609060101010101" pitchFamily="49" charset="-122"/>
                <a:ea typeface="楷体" panose="02010609060101010101" pitchFamily="49" charset="-122"/>
              </a:rPr>
            </a:br>
            <a:br>
              <a:rPr lang="zh-CN" altLang="zh-CN" sz="3733" dirty="0">
                <a:latin typeface="楷体" panose="02010609060101010101" pitchFamily="49" charset="-122"/>
                <a:ea typeface="楷体" panose="02010609060101010101" pitchFamily="49" charset="-122"/>
              </a:rPr>
            </a:br>
            <a:r>
              <a:rPr lang="zh-CN" altLang="zh-CN" sz="3733"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306326893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8907A23-8240-47C7-BC8F-E5552B55CD13}"/>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光攻击</a:t>
            </a:r>
          </a:p>
        </p:txBody>
      </p:sp>
      <p:pic>
        <p:nvPicPr>
          <p:cNvPr id="20483" name="Picture 3">
            <a:extLst>
              <a:ext uri="{FF2B5EF4-FFF2-40B4-BE49-F238E27FC236}">
                <a16:creationId xmlns:a16="http://schemas.microsoft.com/office/drawing/2014/main" id="{6F6E42B1-398D-4500-A0F6-1A1DF5976169}"/>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09600" y="1769534"/>
            <a:ext cx="10972800" cy="4155017"/>
          </a:xfrm>
          <a:noFill/>
        </p:spPr>
      </p:pic>
    </p:spTree>
    <p:extLst>
      <p:ext uri="{BB962C8B-B14F-4D97-AF65-F5344CB8AC3E}">
        <p14:creationId xmlns:p14="http://schemas.microsoft.com/office/powerpoint/2010/main" val="398241199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D3086AF-95F3-492B-88F5-1A609F209B05}"/>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光攻击</a:t>
            </a:r>
          </a:p>
        </p:txBody>
      </p:sp>
      <p:pic>
        <p:nvPicPr>
          <p:cNvPr id="21507" name="Picture 3">
            <a:extLst>
              <a:ext uri="{FF2B5EF4-FFF2-40B4-BE49-F238E27FC236}">
                <a16:creationId xmlns:a16="http://schemas.microsoft.com/office/drawing/2014/main" id="{DEFABE95-DA11-49F4-A17B-1165885DE047}"/>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366434" y="1600200"/>
            <a:ext cx="7457017" cy="4495800"/>
          </a:xfrm>
          <a:noFill/>
        </p:spPr>
      </p:pic>
    </p:spTree>
    <p:extLst>
      <p:ext uri="{BB962C8B-B14F-4D97-AF65-F5344CB8AC3E}">
        <p14:creationId xmlns:p14="http://schemas.microsoft.com/office/powerpoint/2010/main" val="44637261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DBDD973-8586-4E96-A6FE-898BBE8C67AF}"/>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失效分析攻击</a:t>
            </a:r>
            <a:r>
              <a:rPr lang="zh-CN" altLang="zh-CN">
                <a:latin typeface="楷体" pitchFamily="49" charset="-122"/>
                <a:ea typeface="楷体" pitchFamily="49" charset="-122"/>
              </a:rPr>
              <a:t>--</a:t>
            </a:r>
            <a:r>
              <a:rPr lang="zh-CN">
                <a:latin typeface="楷体" pitchFamily="49" charset="-122"/>
                <a:ea typeface="楷体" pitchFamily="49" charset="-122"/>
              </a:rPr>
              <a:t>热攻击</a:t>
            </a:r>
          </a:p>
        </p:txBody>
      </p:sp>
      <p:sp>
        <p:nvSpPr>
          <p:cNvPr id="22531" name="Rectangle 3">
            <a:extLst>
              <a:ext uri="{FF2B5EF4-FFF2-40B4-BE49-F238E27FC236}">
                <a16:creationId xmlns:a16="http://schemas.microsoft.com/office/drawing/2014/main" id="{0E357086-99B3-485A-8CBA-32C4C654131F}"/>
              </a:ext>
            </a:extLst>
          </p:cNvPr>
          <p:cNvSpPr>
            <a:spLocks noGrp="1" noChangeArrowheads="1"/>
          </p:cNvSpPr>
          <p:nvPr>
            <p:ph type="body" idx="1"/>
          </p:nvPr>
        </p:nvSpPr>
        <p:spPr/>
        <p:txBody>
          <a:bodyPr/>
          <a:lstStyle/>
          <a:p>
            <a:pPr eaLnBrk="1" hangingPunct="1">
              <a:lnSpc>
                <a:spcPct val="80000"/>
              </a:lnSpc>
            </a:pPr>
            <a:r>
              <a:rPr lang="zh-CN" altLang="zh-CN" sz="3733"/>
              <a:t>  </a:t>
            </a:r>
            <a:r>
              <a:rPr lang="zh-CN" altLang="zh-CN" sz="3733">
                <a:latin typeface="楷体" panose="02010609060101010101" pitchFamily="49" charset="-122"/>
                <a:ea typeface="楷体" panose="02010609060101010101" pitchFamily="49" charset="-122"/>
              </a:rPr>
              <a:t>(4)热攻击  </a:t>
            </a:r>
            <a:br>
              <a:rPr lang="zh-CN" altLang="zh-CN" sz="3733">
                <a:latin typeface="楷体" panose="02010609060101010101" pitchFamily="49" charset="-122"/>
                <a:ea typeface="楷体" panose="02010609060101010101" pitchFamily="49" charset="-122"/>
              </a:rPr>
            </a:br>
            <a:r>
              <a:rPr lang="zh-CN" altLang="zh-CN" sz="3733">
                <a:latin typeface="楷体" panose="02010609060101010101" pitchFamily="49" charset="-122"/>
                <a:ea typeface="楷体" panose="02010609060101010101" pitchFamily="49" charset="-122"/>
              </a:rPr>
              <a:t>    修改环境温度也可被用作对安全控制器的攻击方法。通过增加周边环境的温度，RAM 内存的一些位会被修改，这种方法可被用来攻击各种虚拟机架构。相反，降低温度也可用来进行攻击—— 极低的温度可以导致RAM 中存储信息的冻结，即便是外部供电已被关闭。温度攻击用于安全芯片的有效性很大程度上取决于芯片采用哪种内存类型。一般应对热攻击的对策在芯片上加装温度传感器，如果温度超过界限，则发出警报。 </a:t>
            </a:r>
          </a:p>
          <a:p>
            <a:pPr eaLnBrk="1" hangingPunct="1">
              <a:lnSpc>
                <a:spcPct val="80000"/>
              </a:lnSpc>
            </a:pPr>
            <a:endParaRPr lang="zh-CN" altLang="zh-CN" sz="3733">
              <a:latin typeface="楷体" panose="02010609060101010101" pitchFamily="49" charset="-122"/>
              <a:ea typeface="楷体" panose="02010609060101010101" pitchFamily="49" charset="-122"/>
            </a:endParaRPr>
          </a:p>
          <a:p>
            <a:pPr eaLnBrk="1" hangingPunct="1">
              <a:lnSpc>
                <a:spcPct val="80000"/>
              </a:lnSpc>
            </a:pPr>
            <a:endParaRPr lang="zh-CN" altLang="zh-CN" sz="3733">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16979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F3A052BA-CE0E-4BA7-9236-3114EEF023C0}"/>
              </a:ext>
            </a:extLst>
          </p:cNvPr>
          <p:cNvSpPr>
            <a:spLocks noGrp="1" noChangeArrowheads="1"/>
          </p:cNvSpPr>
          <p:nvPr>
            <p:ph type="title"/>
          </p:nvPr>
        </p:nvSpPr>
        <p:spPr/>
        <p:txBody>
          <a:bodyPr/>
          <a:lstStyle/>
          <a:p>
            <a:r>
              <a:rPr lang="en-US" altLang="zh-CN" sz="4000">
                <a:solidFill>
                  <a:schemeClr val="folHlink"/>
                </a:solidFill>
                <a:latin typeface="楷体" panose="02010609060101010101" pitchFamily="49" charset="-122"/>
                <a:ea typeface="楷体" panose="02010609060101010101" pitchFamily="49" charset="-122"/>
              </a:rPr>
              <a:t>TrustZone</a:t>
            </a:r>
            <a:r>
              <a:rPr lang="zh-CN" altLang="en-US" sz="4000">
                <a:solidFill>
                  <a:schemeClr val="folHlink"/>
                </a:solidFill>
                <a:latin typeface="楷体" panose="02010609060101010101" pitchFamily="49" charset="-122"/>
                <a:ea typeface="楷体" panose="02010609060101010101" pitchFamily="49" charset="-122"/>
              </a:rPr>
              <a:t>技术</a:t>
            </a:r>
            <a:endParaRPr lang="zh-CN" altLang="en-US" sz="4000"/>
          </a:p>
        </p:txBody>
      </p:sp>
      <p:sp>
        <p:nvSpPr>
          <p:cNvPr id="43011" name="内容占位符 2">
            <a:extLst>
              <a:ext uri="{FF2B5EF4-FFF2-40B4-BE49-F238E27FC236}">
                <a16:creationId xmlns:a16="http://schemas.microsoft.com/office/drawing/2014/main" id="{55034635-6C7C-4C01-869D-06095B1C01C2}"/>
              </a:ext>
            </a:extLst>
          </p:cNvPr>
          <p:cNvSpPr>
            <a:spLocks noGrp="1" noChangeArrowheads="1"/>
          </p:cNvSpPr>
          <p:nvPr>
            <p:ph idx="1"/>
          </p:nvPr>
        </p:nvSpPr>
        <p:spPr>
          <a:xfrm>
            <a:off x="1631950" y="2017713"/>
            <a:ext cx="8847138" cy="4114800"/>
          </a:xfrm>
        </p:spPr>
        <p:txBody>
          <a:bodyPr/>
          <a:lstStyle/>
          <a:p>
            <a:r>
              <a:rPr kumimoji="0" lang="zh-CN" altLang="en-US" sz="2400" b="0" dirty="0">
                <a:latin typeface="楷体" panose="02010609060101010101" pitchFamily="49" charset="-122"/>
                <a:ea typeface="楷体" panose="02010609060101010101" pitchFamily="49" charset="-122"/>
                <a:sym typeface="+mn-ea"/>
              </a:rPr>
              <a:t>为了实现安全性的要求，</a:t>
            </a:r>
            <a:r>
              <a:rPr kumimoji="0" lang="en-US" altLang="zh-CN" sz="2400" b="0" dirty="0" err="1">
                <a:latin typeface="楷体" panose="02010609060101010101" pitchFamily="49" charset="-122"/>
                <a:ea typeface="楷体" panose="02010609060101010101" pitchFamily="49" charset="-122"/>
                <a:sym typeface="+mn-ea"/>
              </a:rPr>
              <a:t>TrustZone</a:t>
            </a:r>
            <a:r>
              <a:rPr kumimoji="0" lang="zh-CN" altLang="en-US" sz="2400" b="0" dirty="0">
                <a:latin typeface="楷体" panose="02010609060101010101" pitchFamily="49" charset="-122"/>
                <a:ea typeface="楷体" panose="02010609060101010101" pitchFamily="49" charset="-122"/>
                <a:sym typeface="+mn-ea"/>
              </a:rPr>
              <a:t>形成了</a:t>
            </a:r>
            <a:r>
              <a:rPr kumimoji="0" lang="en-US" altLang="zh-CN" sz="2400" b="0" dirty="0">
                <a:latin typeface="楷体" panose="02010609060101010101" pitchFamily="49" charset="-122"/>
                <a:ea typeface="楷体" panose="02010609060101010101" pitchFamily="49" charset="-122"/>
                <a:sym typeface="+mn-ea"/>
              </a:rPr>
              <a:t>TOS</a:t>
            </a:r>
            <a:r>
              <a:rPr kumimoji="0" lang="zh-CN" altLang="en-US" sz="2400" b="0" dirty="0">
                <a:latin typeface="楷体" panose="02010609060101010101" pitchFamily="49" charset="-122"/>
                <a:ea typeface="楷体" panose="02010609060101010101" pitchFamily="49" charset="-122"/>
                <a:sym typeface="+mn-ea"/>
              </a:rPr>
              <a:t>和</a:t>
            </a:r>
            <a:r>
              <a:rPr kumimoji="0" lang="en-US" altLang="zh-CN" sz="2400" b="0" dirty="0">
                <a:latin typeface="楷体" panose="02010609060101010101" pitchFamily="49" charset="-122"/>
                <a:ea typeface="楷体" panose="02010609060101010101" pitchFamily="49" charset="-122"/>
                <a:sym typeface="+mn-ea"/>
              </a:rPr>
              <a:t>ROS</a:t>
            </a:r>
            <a:r>
              <a:rPr kumimoji="0" lang="zh-CN" altLang="en-US" sz="2400" b="0" dirty="0">
                <a:latin typeface="楷体" panose="02010609060101010101" pitchFamily="49" charset="-122"/>
                <a:ea typeface="楷体" panose="02010609060101010101" pitchFamily="49" charset="-122"/>
                <a:sym typeface="+mn-ea"/>
              </a:rPr>
              <a:t>同时运行在</a:t>
            </a:r>
            <a:r>
              <a:rPr kumimoji="0" lang="en-US" altLang="zh-CN" sz="2400" b="0" dirty="0">
                <a:latin typeface="楷体" panose="02010609060101010101" pitchFamily="49" charset="-122"/>
                <a:ea typeface="楷体" panose="02010609060101010101" pitchFamily="49" charset="-122"/>
                <a:sym typeface="+mn-ea"/>
              </a:rPr>
              <a:t>CPU</a:t>
            </a:r>
            <a:r>
              <a:rPr kumimoji="0" lang="zh-CN" altLang="en-US" sz="2400" b="0" dirty="0">
                <a:latin typeface="楷体" panose="02010609060101010101" pitchFamily="49" charset="-122"/>
                <a:ea typeface="楷体" panose="02010609060101010101" pitchFamily="49" charset="-122"/>
                <a:sym typeface="+mn-ea"/>
              </a:rPr>
              <a:t>上的两套操作系统。</a:t>
            </a:r>
            <a:r>
              <a:rPr kumimoji="0" lang="en-US" altLang="zh-CN" sz="2400" b="0" dirty="0" err="1">
                <a:latin typeface="楷体" panose="02010609060101010101" pitchFamily="49" charset="-122"/>
                <a:ea typeface="楷体" panose="02010609060101010101" pitchFamily="49" charset="-122"/>
                <a:sym typeface="+mn-ea"/>
              </a:rPr>
              <a:t>TrustZone</a:t>
            </a:r>
            <a:r>
              <a:rPr kumimoji="0" lang="zh-CN" altLang="en-US" sz="2400" b="0" dirty="0">
                <a:latin typeface="楷体" panose="02010609060101010101" pitchFamily="49" charset="-122"/>
                <a:ea typeface="楷体" panose="02010609060101010101" pitchFamily="49" charset="-122"/>
                <a:sym typeface="+mn-ea"/>
              </a:rPr>
              <a:t>启动时，</a:t>
            </a:r>
            <a:r>
              <a:rPr kumimoji="0" lang="zh-CN" altLang="en-US" sz="2400" b="0" dirty="0">
                <a:solidFill>
                  <a:srgbClr val="FF0000"/>
                </a:solidFill>
                <a:latin typeface="楷体" panose="02010609060101010101" pitchFamily="49" charset="-122"/>
                <a:ea typeface="楷体" panose="02010609060101010101" pitchFamily="49" charset="-122"/>
                <a:sym typeface="+mn-ea"/>
              </a:rPr>
              <a:t>安全引导程序</a:t>
            </a:r>
            <a:r>
              <a:rPr kumimoji="0" lang="zh-CN" altLang="en-US" sz="2400" b="0" dirty="0">
                <a:latin typeface="楷体" panose="02010609060101010101" pitchFamily="49" charset="-122"/>
                <a:ea typeface="楷体" panose="02010609060101010101" pitchFamily="49" charset="-122"/>
                <a:sym typeface="+mn-ea"/>
              </a:rPr>
              <a:t>从</a:t>
            </a:r>
            <a:r>
              <a:rPr kumimoji="0" lang="en-US" altLang="zh-CN" sz="2400" b="0" dirty="0">
                <a:latin typeface="楷体" panose="02010609060101010101" pitchFamily="49" charset="-122"/>
                <a:ea typeface="楷体" panose="02010609060101010101" pitchFamily="49" charset="-122"/>
                <a:sym typeface="+mn-ea"/>
              </a:rPr>
              <a:t>SoC</a:t>
            </a:r>
            <a:r>
              <a:rPr kumimoji="0" lang="zh-CN" altLang="en-US" sz="2400" b="0" dirty="0">
                <a:latin typeface="楷体" panose="02010609060101010101" pitchFamily="49" charset="-122"/>
                <a:ea typeface="楷体" panose="02010609060101010101" pitchFamily="49" charset="-122"/>
                <a:sym typeface="+mn-ea"/>
              </a:rPr>
              <a:t>的</a:t>
            </a:r>
            <a:r>
              <a:rPr kumimoji="0" lang="en-US" altLang="zh-CN" sz="2400" b="0" dirty="0">
                <a:latin typeface="楷体" panose="02010609060101010101" pitchFamily="49" charset="-122"/>
                <a:ea typeface="楷体" panose="02010609060101010101" pitchFamily="49" charset="-122"/>
                <a:sym typeface="+mn-ea"/>
              </a:rPr>
              <a:t>Rom</a:t>
            </a:r>
            <a:r>
              <a:rPr kumimoji="0" lang="zh-CN" altLang="en-US" sz="2400" b="0" dirty="0">
                <a:latin typeface="楷体" panose="02010609060101010101" pitchFamily="49" charset="-122"/>
                <a:ea typeface="楷体" panose="02010609060101010101" pitchFamily="49" charset="-122"/>
                <a:sym typeface="+mn-ea"/>
              </a:rPr>
              <a:t>中运行，进入</a:t>
            </a:r>
            <a:r>
              <a:rPr kumimoji="0" lang="en-US" altLang="zh-CN" sz="2400" b="0" dirty="0">
                <a:latin typeface="楷体" panose="02010609060101010101" pitchFamily="49" charset="-122"/>
                <a:ea typeface="楷体" panose="02010609060101010101" pitchFamily="49" charset="-122"/>
                <a:sym typeface="+mn-ea"/>
              </a:rPr>
              <a:t>TEE</a:t>
            </a:r>
            <a:r>
              <a:rPr kumimoji="0" lang="zh-CN" altLang="en-US" sz="2400" b="0" dirty="0">
                <a:latin typeface="楷体" panose="02010609060101010101" pitchFamily="49" charset="-122"/>
                <a:ea typeface="楷体" panose="02010609060101010101" pitchFamily="49" charset="-122"/>
                <a:sym typeface="+mn-ea"/>
              </a:rPr>
              <a:t>执行环境初始化，并启动</a:t>
            </a:r>
            <a:r>
              <a:rPr kumimoji="0" lang="en-US" altLang="zh-CN" sz="2400" b="0" dirty="0">
                <a:latin typeface="楷体" panose="02010609060101010101" pitchFamily="49" charset="-122"/>
                <a:ea typeface="楷体" panose="02010609060101010101" pitchFamily="49" charset="-122"/>
                <a:sym typeface="+mn-ea"/>
              </a:rPr>
              <a:t>TOS</a:t>
            </a:r>
            <a:r>
              <a:rPr kumimoji="0" lang="zh-CN" altLang="en-US" sz="2400" b="0" dirty="0">
                <a:latin typeface="楷体" panose="02010609060101010101" pitchFamily="49" charset="-122"/>
                <a:ea typeface="楷体" panose="02010609060101010101" pitchFamily="49" charset="-122"/>
                <a:sym typeface="+mn-ea"/>
              </a:rPr>
              <a:t>，逐级检查</a:t>
            </a:r>
            <a:r>
              <a:rPr kumimoji="0" lang="en-US" altLang="zh-CN" sz="2400" b="0" dirty="0">
                <a:latin typeface="楷体" panose="02010609060101010101" pitchFamily="49" charset="-122"/>
                <a:ea typeface="楷体" panose="02010609060101010101" pitchFamily="49" charset="-122"/>
                <a:sym typeface="+mn-ea"/>
              </a:rPr>
              <a:t>TOS</a:t>
            </a:r>
            <a:r>
              <a:rPr kumimoji="0" lang="zh-CN" altLang="en-US" sz="2400" b="0" dirty="0">
                <a:latin typeface="楷体" panose="02010609060101010101" pitchFamily="49" charset="-122"/>
                <a:ea typeface="楷体" panose="02010609060101010101" pitchFamily="49" charset="-122"/>
                <a:sym typeface="+mn-ea"/>
              </a:rPr>
              <a:t>各阶段的关键代码以保证</a:t>
            </a:r>
            <a:r>
              <a:rPr kumimoji="0" lang="en-US" altLang="zh-CN" sz="2400" b="0" dirty="0">
                <a:latin typeface="楷体" panose="02010609060101010101" pitchFamily="49" charset="-122"/>
                <a:ea typeface="楷体" panose="02010609060101010101" pitchFamily="49" charset="-122"/>
                <a:sym typeface="+mn-ea"/>
              </a:rPr>
              <a:t>TOS</a:t>
            </a:r>
            <a:r>
              <a:rPr kumimoji="0" lang="zh-CN" altLang="en-US" sz="2400" b="0" dirty="0">
                <a:latin typeface="楷体" panose="02010609060101010101" pitchFamily="49" charset="-122"/>
                <a:ea typeface="楷体" panose="02010609060101010101" pitchFamily="49" charset="-122"/>
                <a:sym typeface="+mn-ea"/>
              </a:rPr>
              <a:t>完整性；随后运行</a:t>
            </a:r>
            <a:r>
              <a:rPr kumimoji="0" lang="en-US" altLang="zh-CN" sz="2400" b="0" dirty="0">
                <a:latin typeface="楷体" panose="02010609060101010101" pitchFamily="49" charset="-122"/>
                <a:ea typeface="楷体" panose="02010609060101010101" pitchFamily="49" charset="-122"/>
                <a:sym typeface="+mn-ea"/>
              </a:rPr>
              <a:t>REE</a:t>
            </a:r>
            <a:r>
              <a:rPr kumimoji="0" lang="zh-CN" altLang="en-US" sz="2400" b="0" dirty="0">
                <a:latin typeface="楷体" panose="02010609060101010101" pitchFamily="49" charset="-122"/>
                <a:ea typeface="楷体" panose="02010609060101010101" pitchFamily="49" charset="-122"/>
                <a:sym typeface="+mn-ea"/>
              </a:rPr>
              <a:t>的引导程序，并启动</a:t>
            </a:r>
            <a:r>
              <a:rPr kumimoji="0" lang="en-US" altLang="zh-CN" sz="2400" b="0" dirty="0">
                <a:latin typeface="楷体" panose="02010609060101010101" pitchFamily="49" charset="-122"/>
                <a:ea typeface="楷体" panose="02010609060101010101" pitchFamily="49" charset="-122"/>
                <a:sym typeface="+mn-ea"/>
              </a:rPr>
              <a:t>ROS</a:t>
            </a:r>
            <a:r>
              <a:rPr kumimoji="0" lang="zh-CN" altLang="en-US" sz="2400" b="0" dirty="0">
                <a:latin typeface="楷体" panose="02010609060101010101" pitchFamily="49" charset="-122"/>
                <a:ea typeface="楷体" panose="02010609060101010101" pitchFamily="49" charset="-122"/>
                <a:sym typeface="+mn-ea"/>
              </a:rPr>
              <a:t>，至此完成整个系统的安全引导过程。</a:t>
            </a:r>
          </a:p>
          <a:p>
            <a:endParaRPr lang="zh-CN" altLang="en-US" dirty="0"/>
          </a:p>
        </p:txBody>
      </p:sp>
      <p:sp>
        <p:nvSpPr>
          <p:cNvPr id="43012" name="灯片编号占位符 3">
            <a:extLst>
              <a:ext uri="{FF2B5EF4-FFF2-40B4-BE49-F238E27FC236}">
                <a16:creationId xmlns:a16="http://schemas.microsoft.com/office/drawing/2014/main" id="{1A102889-F349-45FE-986E-C3375C9CA2CB}"/>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C86F8715-8779-4B6A-97D5-1B5C3F1AD156}"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38</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08675839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E672827-D42D-475E-A538-7684A904E21D}"/>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失效分析攻击</a:t>
            </a:r>
            <a:r>
              <a:rPr lang="zh-CN" altLang="zh-CN">
                <a:latin typeface="楷体" pitchFamily="49" charset="-122"/>
                <a:ea typeface="楷体" pitchFamily="49" charset="-122"/>
              </a:rPr>
              <a:t>-- </a:t>
            </a:r>
            <a:r>
              <a:rPr lang="zh-CN" altLang="en-US" sz="4800">
                <a:latin typeface="楷体" pitchFamily="49" charset="-122"/>
                <a:ea typeface="楷体" pitchFamily="49" charset="-122"/>
              </a:rPr>
              <a:t>射线攻击</a:t>
            </a:r>
          </a:p>
        </p:txBody>
      </p:sp>
      <p:sp>
        <p:nvSpPr>
          <p:cNvPr id="23555" name="Rectangle 3">
            <a:extLst>
              <a:ext uri="{FF2B5EF4-FFF2-40B4-BE49-F238E27FC236}">
                <a16:creationId xmlns:a16="http://schemas.microsoft.com/office/drawing/2014/main" id="{60B3AC83-7D6A-4E98-BE64-ACD0D096D8CF}"/>
              </a:ext>
            </a:extLst>
          </p:cNvPr>
          <p:cNvSpPr>
            <a:spLocks noGrp="1" noChangeArrowheads="1"/>
          </p:cNvSpPr>
          <p:nvPr>
            <p:ph type="body" idx="1"/>
          </p:nvPr>
        </p:nvSpPr>
        <p:spPr/>
        <p:txBody>
          <a:bodyPr/>
          <a:lstStyle/>
          <a:p>
            <a:pPr eaLnBrk="1" hangingPunct="1">
              <a:lnSpc>
                <a:spcPct val="90000"/>
              </a:lnSpc>
            </a:pPr>
            <a:r>
              <a:rPr lang="zh-CN" altLang="zh-CN" sz="3200" dirty="0">
                <a:latin typeface="楷体" panose="02010609060101010101" pitchFamily="49" charset="-122"/>
                <a:ea typeface="楷体" panose="02010609060101010101" pitchFamily="49" charset="-122"/>
              </a:rPr>
              <a:t>（5）射线攻击  </a:t>
            </a:r>
            <a:br>
              <a:rPr lang="zh-CN" altLang="zh-CN" sz="3200" dirty="0">
                <a:latin typeface="楷体" panose="02010609060101010101" pitchFamily="49" charset="-122"/>
                <a:ea typeface="楷体" panose="02010609060101010101" pitchFamily="49" charset="-122"/>
              </a:rPr>
            </a:br>
            <a:r>
              <a:rPr lang="zh-CN" altLang="zh-CN" sz="3200" dirty="0">
                <a:latin typeface="楷体" panose="02010609060101010101" pitchFamily="49" charset="-122"/>
                <a:ea typeface="楷体" panose="02010609060101010101" pitchFamily="49" charset="-122"/>
              </a:rPr>
              <a:t>    对芯片用Alpha射线照射已成为及其简单且有效的攻击, 但这种攻击方法仍存在一些局限性 采用Alpha射线，攻击者将不能够预测失效发生的确切时刻，也就是说，这种攻击纯属统计过程。对Alpha射线的聚焦并不容易。必需通过对多次失效结果的纪录，然后进行后期的分析。这导致</a:t>
            </a:r>
            <a:r>
              <a:rPr lang="zh-CN" altLang="zh-CN" sz="3200" dirty="0">
                <a:solidFill>
                  <a:srgbClr val="FF0000"/>
                </a:solidFill>
                <a:latin typeface="楷体" panose="02010609060101010101" pitchFamily="49" charset="-122"/>
                <a:ea typeface="楷体" panose="02010609060101010101" pitchFamily="49" charset="-122"/>
              </a:rPr>
              <a:t>攻击的实时性不好</a:t>
            </a:r>
            <a:r>
              <a:rPr lang="zh-CN" altLang="zh-CN" sz="3200" dirty="0">
                <a:latin typeface="楷体" panose="02010609060101010101" pitchFamily="49" charset="-122"/>
                <a:ea typeface="楷体" panose="02010609060101010101" pitchFamily="49" charset="-122"/>
              </a:rPr>
              <a:t>。 </a:t>
            </a:r>
            <a:br>
              <a:rPr lang="zh-CN" altLang="zh-CN" sz="3200" dirty="0">
                <a:latin typeface="楷体" panose="02010609060101010101" pitchFamily="49" charset="-122"/>
                <a:ea typeface="楷体" panose="02010609060101010101" pitchFamily="49" charset="-122"/>
              </a:rPr>
            </a:br>
            <a:r>
              <a:rPr lang="zh-CN" altLang="zh-CN" sz="3200" dirty="0">
                <a:latin typeface="楷体" panose="02010609060101010101" pitchFamily="49" charset="-122"/>
                <a:ea typeface="楷体" panose="02010609060101010101" pitchFamily="49" charset="-122"/>
              </a:rPr>
              <a:t> 已知的Alpha射线攻击的效果包括对内存内容的更改和信号时序的延迟等。因为不需要昂贵的设备，用Alpha射线的攻击对某些应用是很危险的。Alpha攻击的成功主要取决于攻击者的经验和特别对芯片内部的了解。</a:t>
            </a:r>
          </a:p>
        </p:txBody>
      </p:sp>
    </p:spTree>
    <p:extLst>
      <p:ext uri="{BB962C8B-B14F-4D97-AF65-F5344CB8AC3E}">
        <p14:creationId xmlns:p14="http://schemas.microsoft.com/office/powerpoint/2010/main" val="246495261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116BD2D-8641-48B9-B87C-3BC7E7707670}"/>
              </a:ext>
            </a:extLst>
          </p:cNvPr>
          <p:cNvSpPr>
            <a:spLocks noGrp="1" noChangeArrowheads="1"/>
          </p:cNvSpPr>
          <p:nvPr>
            <p:ph type="title"/>
          </p:nvPr>
        </p:nvSpPr>
        <p:spPr/>
        <p:txBody>
          <a:bodyPr/>
          <a:lstStyle/>
          <a:p>
            <a:pPr eaLnBrk="1" hangingPunct="1">
              <a:defRPr/>
            </a:pPr>
            <a:r>
              <a:rPr lang="zh-CN" dirty="0">
                <a:solidFill>
                  <a:schemeClr val="tx1"/>
                </a:solidFill>
                <a:ea typeface="楷体" pitchFamily="49" charset="-122"/>
              </a:rPr>
              <a:t>实现攻击</a:t>
            </a:r>
            <a:r>
              <a:rPr lang="zh-CN" altLang="zh-CN" sz="3733" i="1" dirty="0">
                <a:solidFill>
                  <a:schemeClr val="tx1"/>
                </a:solidFill>
                <a:ea typeface="楷体" pitchFamily="49" charset="-122"/>
              </a:rPr>
              <a:t>-</a:t>
            </a:r>
            <a:r>
              <a:rPr lang="zh-CN" altLang="en-US" sz="3733" i="1" dirty="0">
                <a:solidFill>
                  <a:schemeClr val="tx1"/>
                </a:solidFill>
                <a:ea typeface="楷体" pitchFamily="49" charset="-122"/>
              </a:rPr>
              <a:t>被动式攻击</a:t>
            </a:r>
          </a:p>
        </p:txBody>
      </p:sp>
      <p:sp>
        <p:nvSpPr>
          <p:cNvPr id="24579" name="Rectangle 3">
            <a:extLst>
              <a:ext uri="{FF2B5EF4-FFF2-40B4-BE49-F238E27FC236}">
                <a16:creationId xmlns:a16="http://schemas.microsoft.com/office/drawing/2014/main" id="{E197AA4D-3AF1-4421-AFAF-E29713244FA3}"/>
              </a:ext>
            </a:extLst>
          </p:cNvPr>
          <p:cNvSpPr>
            <a:spLocks noGrp="1" noChangeArrowheads="1"/>
          </p:cNvSpPr>
          <p:nvPr>
            <p:ph type="body" idx="1"/>
          </p:nvPr>
        </p:nvSpPr>
        <p:spPr/>
        <p:txBody>
          <a:bodyPr/>
          <a:lstStyle/>
          <a:p>
            <a:pPr eaLnBrk="1" hangingPunct="1">
              <a:lnSpc>
                <a:spcPct val="90000"/>
              </a:lnSpc>
            </a:pPr>
            <a:r>
              <a:rPr lang="zh-CN" altLang="zh-CN" sz="3200" dirty="0">
                <a:ea typeface="楷体" panose="02010609060101010101" pitchFamily="49" charset="-122"/>
              </a:rPr>
              <a:t>被动式攻击也旁路攻击 </a:t>
            </a:r>
            <a:r>
              <a:rPr lang="zh-CN" altLang="zh-CN" sz="3200" dirty="0">
                <a:latin typeface="楷体" panose="02010609060101010101" pitchFamily="49" charset="-122"/>
                <a:ea typeface="楷体" panose="02010609060101010101" pitchFamily="49" charset="-122"/>
              </a:rPr>
              <a:t>SCA（side channel attack），</a:t>
            </a:r>
            <a:r>
              <a:rPr lang="zh-CN" altLang="zh-CN" sz="3200" dirty="0">
                <a:ea typeface="楷体" panose="02010609060101010101" pitchFamily="49" charset="-122"/>
              </a:rPr>
              <a:t>它是指加密系统能够以各种形式泄漏信息，比如</a:t>
            </a:r>
            <a:r>
              <a:rPr lang="zh-CN" altLang="zh-CN" sz="3200" dirty="0">
                <a:solidFill>
                  <a:srgbClr val="FF0000"/>
                </a:solidFill>
                <a:ea typeface="楷体" panose="02010609060101010101" pitchFamily="49" charset="-122"/>
              </a:rPr>
              <a:t>温度、声波、能量耗散、执行时间、电磁泄漏和光信号</a:t>
            </a:r>
            <a:r>
              <a:rPr lang="zh-CN" altLang="zh-CN" sz="3200" dirty="0">
                <a:ea typeface="楷体" panose="02010609060101010101" pitchFamily="49" charset="-122"/>
              </a:rPr>
              <a:t>等，通过提取加密电路中的泄漏物理量，分析泄漏物理量变化规律来从而分析出密钥。</a:t>
            </a:r>
          </a:p>
          <a:p>
            <a:pPr eaLnBrk="1" hangingPunct="1">
              <a:lnSpc>
                <a:spcPct val="90000"/>
              </a:lnSpc>
            </a:pPr>
            <a:r>
              <a:rPr lang="zh-CN" altLang="zh-CN" sz="3200" dirty="0">
                <a:latin typeface="楷体" panose="02010609060101010101" pitchFamily="49" charset="-122"/>
                <a:ea typeface="楷体" panose="02010609060101010101" pitchFamily="49" charset="-122"/>
              </a:rPr>
              <a:t>旁道攻击是一种针对密码设备的新型攻击技术。研究人员于1996-1999年间开始进行关于旁道攻击的研究。</a:t>
            </a:r>
          </a:p>
          <a:p>
            <a:pPr eaLnBrk="1" hangingPunct="1">
              <a:lnSpc>
                <a:spcPct val="90000"/>
              </a:lnSpc>
            </a:pPr>
            <a:r>
              <a:rPr lang="zh-CN" altLang="zh-CN" sz="3200" dirty="0">
                <a:latin typeface="楷体" panose="02010609060101010101" pitchFamily="49" charset="-122"/>
                <a:ea typeface="楷体" panose="02010609060101010101" pitchFamily="49" charset="-122"/>
              </a:rPr>
              <a:t>旁道攻击不同于传统经典的、专注于数学理论而对密码系统进行研究的方式，而是一种针对密码系统实现上的物理攻击方式。但它</a:t>
            </a:r>
            <a:r>
              <a:rPr lang="zh-CN" altLang="zh-CN" sz="3200" dirty="0">
                <a:solidFill>
                  <a:srgbClr val="FF0000"/>
                </a:solidFill>
                <a:latin typeface="楷体" panose="02010609060101010101" pitchFamily="49" charset="-122"/>
                <a:ea typeface="楷体" panose="02010609060101010101" pitchFamily="49" charset="-122"/>
              </a:rPr>
              <a:t>既没有系统的攻击方式，也没有系统的解决方法。 </a:t>
            </a:r>
          </a:p>
          <a:p>
            <a:pPr eaLnBrk="1" hangingPunct="1">
              <a:lnSpc>
                <a:spcPct val="90000"/>
              </a:lnSpc>
            </a:pPr>
            <a:endParaRPr lang="zh-CN" altLang="zh-CN" sz="3200" dirty="0">
              <a:ea typeface="楷体" panose="02010609060101010101" pitchFamily="49" charset="-122"/>
            </a:endParaRPr>
          </a:p>
        </p:txBody>
      </p:sp>
    </p:spTree>
    <p:extLst>
      <p:ext uri="{BB962C8B-B14F-4D97-AF65-F5344CB8AC3E}">
        <p14:creationId xmlns:p14="http://schemas.microsoft.com/office/powerpoint/2010/main" val="1722363214"/>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4FF54BD-18F1-48EB-BA69-9F36E9098045}"/>
              </a:ext>
            </a:extLst>
          </p:cNvPr>
          <p:cNvSpPr>
            <a:spLocks noGrp="1" noChangeArrowheads="1"/>
          </p:cNvSpPr>
          <p:nvPr>
            <p:ph type="title"/>
          </p:nvPr>
        </p:nvSpPr>
        <p:spPr/>
        <p:txBody>
          <a:bodyPr/>
          <a:lstStyle/>
          <a:p>
            <a:pPr eaLnBrk="1" hangingPunct="1">
              <a:defRPr/>
            </a:pPr>
            <a:r>
              <a:rPr lang="zh-CN" dirty="0">
                <a:ea typeface="楷体" pitchFamily="49" charset="-122"/>
              </a:rPr>
              <a:t>旁路攻击</a:t>
            </a:r>
          </a:p>
        </p:txBody>
      </p:sp>
      <p:pic>
        <p:nvPicPr>
          <p:cNvPr id="25603" name="Picture 3">
            <a:extLst>
              <a:ext uri="{FF2B5EF4-FFF2-40B4-BE49-F238E27FC236}">
                <a16:creationId xmlns:a16="http://schemas.microsoft.com/office/drawing/2014/main" id="{D2F7D004-F8B5-4F04-8772-4D38A8561032}"/>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016000" y="2057400"/>
            <a:ext cx="10397067" cy="4495800"/>
          </a:xfrm>
          <a:noFill/>
        </p:spPr>
      </p:pic>
    </p:spTree>
    <p:extLst>
      <p:ext uri="{BB962C8B-B14F-4D97-AF65-F5344CB8AC3E}">
        <p14:creationId xmlns:p14="http://schemas.microsoft.com/office/powerpoint/2010/main" val="345516081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72F3ADE-4D85-4938-AE48-71FA726156AA}"/>
              </a:ext>
            </a:extLst>
          </p:cNvPr>
          <p:cNvSpPr>
            <a:spLocks noGrp="1" noChangeArrowheads="1"/>
          </p:cNvSpPr>
          <p:nvPr>
            <p:ph type="title"/>
          </p:nvPr>
        </p:nvSpPr>
        <p:spPr/>
        <p:txBody>
          <a:bodyPr/>
          <a:lstStyle/>
          <a:p>
            <a:pPr eaLnBrk="1" hangingPunct="1">
              <a:defRPr/>
            </a:pPr>
            <a:r>
              <a:rPr lang="zh-CN" dirty="0">
                <a:ea typeface="楷体" pitchFamily="49" charset="-122"/>
              </a:rPr>
              <a:t>旁路攻击</a:t>
            </a:r>
          </a:p>
        </p:txBody>
      </p:sp>
      <p:pic>
        <p:nvPicPr>
          <p:cNvPr id="26627" name="Picture 3">
            <a:extLst>
              <a:ext uri="{FF2B5EF4-FFF2-40B4-BE49-F238E27FC236}">
                <a16:creationId xmlns:a16="http://schemas.microsoft.com/office/drawing/2014/main" id="{4A7E3836-8A8C-48DD-953E-52EDD71743CF}"/>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438401" y="1447800"/>
            <a:ext cx="7524751" cy="5039784"/>
          </a:xfrm>
          <a:noFill/>
        </p:spPr>
      </p:pic>
    </p:spTree>
    <p:extLst>
      <p:ext uri="{BB962C8B-B14F-4D97-AF65-F5344CB8AC3E}">
        <p14:creationId xmlns:p14="http://schemas.microsoft.com/office/powerpoint/2010/main" val="178248620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F32B9492-6B91-4B3C-81B3-1A705F6553B4}"/>
              </a:ext>
            </a:extLst>
          </p:cNvPr>
          <p:cNvSpPr>
            <a:spLocks noGrp="1" noChangeArrowheads="1"/>
          </p:cNvSpPr>
          <p:nvPr>
            <p:ph type="title"/>
          </p:nvPr>
        </p:nvSpPr>
        <p:spPr/>
        <p:txBody>
          <a:bodyPr/>
          <a:lstStyle/>
          <a:p>
            <a:pPr eaLnBrk="1" hangingPunct="1">
              <a:defRPr/>
            </a:pPr>
            <a:r>
              <a:rPr lang="zh-CN">
                <a:solidFill>
                  <a:schemeClr val="tx1"/>
                </a:solidFill>
                <a:ea typeface="楷体" pitchFamily="49" charset="-122"/>
              </a:rPr>
              <a:t>实现攻击</a:t>
            </a:r>
            <a:r>
              <a:rPr lang="zh-CN" altLang="zh-CN" sz="3733" i="1">
                <a:solidFill>
                  <a:schemeClr val="tx1"/>
                </a:solidFill>
                <a:ea typeface="楷体" pitchFamily="49" charset="-122"/>
              </a:rPr>
              <a:t>-</a:t>
            </a:r>
            <a:r>
              <a:rPr lang="zh-CN" altLang="en-US" sz="3733" i="1">
                <a:solidFill>
                  <a:schemeClr val="tx1"/>
                </a:solidFill>
                <a:ea typeface="楷体" pitchFamily="49" charset="-122"/>
              </a:rPr>
              <a:t>被动式攻击</a:t>
            </a:r>
          </a:p>
        </p:txBody>
      </p:sp>
      <p:sp>
        <p:nvSpPr>
          <p:cNvPr id="27651" name="Rectangle 3">
            <a:extLst>
              <a:ext uri="{FF2B5EF4-FFF2-40B4-BE49-F238E27FC236}">
                <a16:creationId xmlns:a16="http://schemas.microsoft.com/office/drawing/2014/main" id="{3C1D9A0B-09DC-442F-90CF-A78C6DD2B9EB}"/>
              </a:ext>
            </a:extLst>
          </p:cNvPr>
          <p:cNvSpPr>
            <a:spLocks noGrp="1" noChangeArrowheads="1"/>
          </p:cNvSpPr>
          <p:nvPr>
            <p:ph type="body" idx="1"/>
          </p:nvPr>
        </p:nvSpPr>
        <p:spPr/>
        <p:txBody>
          <a:bodyPr/>
          <a:lstStyle/>
          <a:p>
            <a:pPr eaLnBrk="1" hangingPunct="1"/>
            <a:r>
              <a:rPr lang="zh-CN" altLang="zh-CN" sz="3733">
                <a:latin typeface="楷体" panose="02010609060101010101" pitchFamily="49" charset="-122"/>
                <a:ea typeface="楷体" panose="02010609060101010101" pitchFamily="49" charset="-122"/>
              </a:rPr>
              <a:t>利用电磁辐射的</a:t>
            </a:r>
            <a:r>
              <a:rPr lang="zh-CN" altLang="zh-CN" sz="3733">
                <a:solidFill>
                  <a:srgbClr val="FF0000"/>
                </a:solidFill>
                <a:latin typeface="楷体" panose="02010609060101010101" pitchFamily="49" charset="-122"/>
                <a:ea typeface="楷体" panose="02010609060101010101" pitchFamily="49" charset="-122"/>
              </a:rPr>
              <a:t>电磁攻击方法</a:t>
            </a:r>
            <a:r>
              <a:rPr lang="zh-CN" altLang="zh-CN" sz="3733">
                <a:latin typeface="楷体" panose="02010609060101010101" pitchFamily="49" charset="-122"/>
                <a:ea typeface="楷体" panose="02010609060101010101" pitchFamily="49" charset="-122"/>
              </a:rPr>
              <a:t>和利用能量消耗的</a:t>
            </a:r>
            <a:r>
              <a:rPr lang="zh-CN" altLang="zh-CN" sz="3733">
                <a:solidFill>
                  <a:srgbClr val="FF0000"/>
                </a:solidFill>
                <a:latin typeface="楷体" panose="02010609060101010101" pitchFamily="49" charset="-122"/>
                <a:ea typeface="楷体" panose="02010609060101010101" pitchFamily="49" charset="-122"/>
              </a:rPr>
              <a:t>能量攻击方法</a:t>
            </a:r>
            <a:r>
              <a:rPr lang="zh-CN" altLang="zh-CN" sz="3733">
                <a:latin typeface="楷体" panose="02010609060101010101" pitchFamily="49" charset="-122"/>
                <a:ea typeface="楷体" panose="02010609060101010101" pitchFamily="49" charset="-122"/>
              </a:rPr>
              <a:t>是两种非常有效的旁道攻击方法，也是目前旁道攻击的热点；</a:t>
            </a:r>
          </a:p>
          <a:p>
            <a:pPr eaLnBrk="1" hangingPunct="1"/>
            <a:r>
              <a:rPr lang="zh-CN" altLang="zh-CN" sz="3733">
                <a:latin typeface="楷体" panose="02010609060101010101" pitchFamily="49" charset="-122"/>
                <a:ea typeface="楷体" panose="02010609060101010101" pitchFamily="49" charset="-122"/>
              </a:rPr>
              <a:t>电磁信号的噪声比能量信号的噪声小，保留了泄露的秘密密钥的模式，而能量信号暴露了芯片在该位置的的电位差,所以电磁攻击和能量攻击这两种攻击方法可以互相补充，有时可以联合使用。</a:t>
            </a:r>
          </a:p>
          <a:p>
            <a:pPr eaLnBrk="1" hangingPunct="1"/>
            <a:endParaRPr lang="zh-CN" altLang="zh-CN" sz="3733">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5443588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93832B9-74D1-4B76-A153-289ECC26CDAB}"/>
              </a:ext>
            </a:extLst>
          </p:cNvPr>
          <p:cNvSpPr>
            <a:spLocks noGrp="1" noChangeArrowheads="1"/>
          </p:cNvSpPr>
          <p:nvPr>
            <p:ph type="title"/>
          </p:nvPr>
        </p:nvSpPr>
        <p:spPr/>
        <p:txBody>
          <a:bodyPr/>
          <a:lstStyle/>
          <a:p>
            <a:pPr eaLnBrk="1" hangingPunct="1">
              <a:defRPr/>
            </a:pPr>
            <a:r>
              <a:rPr lang="zh-CN" dirty="0">
                <a:solidFill>
                  <a:schemeClr val="tx1"/>
                </a:solidFill>
                <a:ea typeface="楷体" pitchFamily="49" charset="-122"/>
              </a:rPr>
              <a:t>实现攻击</a:t>
            </a:r>
            <a:r>
              <a:rPr lang="zh-CN" altLang="zh-CN" sz="3733" i="1" dirty="0">
                <a:solidFill>
                  <a:schemeClr val="tx1"/>
                </a:solidFill>
                <a:ea typeface="楷体" pitchFamily="49" charset="-122"/>
              </a:rPr>
              <a:t>-</a:t>
            </a:r>
            <a:r>
              <a:rPr lang="zh-CN" altLang="en-US" sz="3733" i="1" dirty="0">
                <a:solidFill>
                  <a:schemeClr val="tx1"/>
                </a:solidFill>
                <a:ea typeface="楷体" pitchFamily="49" charset="-122"/>
              </a:rPr>
              <a:t>被动式攻击</a:t>
            </a:r>
          </a:p>
        </p:txBody>
      </p:sp>
      <p:sp>
        <p:nvSpPr>
          <p:cNvPr id="28675" name="Rectangle 3">
            <a:extLst>
              <a:ext uri="{FF2B5EF4-FFF2-40B4-BE49-F238E27FC236}">
                <a16:creationId xmlns:a16="http://schemas.microsoft.com/office/drawing/2014/main" id="{752D2CA6-267E-461B-9FDE-B716873E0389}"/>
              </a:ext>
            </a:extLst>
          </p:cNvPr>
          <p:cNvSpPr>
            <a:spLocks noGrp="1" noChangeArrowheads="1"/>
          </p:cNvSpPr>
          <p:nvPr>
            <p:ph type="body" idx="1"/>
          </p:nvPr>
        </p:nvSpPr>
        <p:spPr/>
        <p:txBody>
          <a:bodyPr/>
          <a:lstStyle/>
          <a:p>
            <a:pPr eaLnBrk="1" hangingPunct="1">
              <a:lnSpc>
                <a:spcPct val="90000"/>
              </a:lnSpc>
            </a:pPr>
            <a:r>
              <a:rPr lang="zh-CN" altLang="zh-CN" sz="3733" dirty="0">
                <a:latin typeface="楷体" panose="02010609060101010101" pitchFamily="49" charset="-122"/>
                <a:ea typeface="楷体" panose="02010609060101010101" pitchFamily="49" charset="-122"/>
              </a:rPr>
              <a:t>旁路攻击是基于统计理论的物理攻击方法。 </a:t>
            </a:r>
          </a:p>
          <a:p>
            <a:pPr eaLnBrk="1" hangingPunct="1">
              <a:lnSpc>
                <a:spcPct val="90000"/>
              </a:lnSpc>
            </a:pPr>
            <a:r>
              <a:rPr lang="zh-CN" altLang="zh-CN" sz="3733" dirty="0">
                <a:latin typeface="楷体" panose="02010609060101010101" pitchFamily="49" charset="-122"/>
                <a:ea typeface="楷体" panose="02010609060101010101" pitchFamily="49" charset="-122"/>
              </a:rPr>
              <a:t>旁路攻击的必要条件：</a:t>
            </a:r>
          </a:p>
          <a:p>
            <a:pPr eaLnBrk="1" hangingPunct="1">
              <a:lnSpc>
                <a:spcPct val="90000"/>
              </a:lnSpc>
              <a:buFontTx/>
              <a:buNone/>
            </a:pPr>
            <a:r>
              <a:rPr lang="zh-CN" altLang="zh-CN" sz="3733" dirty="0">
                <a:latin typeface="楷体" panose="02010609060101010101" pitchFamily="49" charset="-122"/>
                <a:ea typeface="楷体" panose="02010609060101010101" pitchFamily="49" charset="-122"/>
              </a:rPr>
              <a:t>   一、有</a:t>
            </a:r>
            <a:r>
              <a:rPr lang="zh-CN" altLang="zh-CN" sz="3733" dirty="0">
                <a:solidFill>
                  <a:srgbClr val="FF0000"/>
                </a:solidFill>
                <a:latin typeface="楷体" panose="02010609060101010101" pitchFamily="49" charset="-122"/>
                <a:ea typeface="楷体" panose="02010609060101010101" pitchFamily="49" charset="-122"/>
              </a:rPr>
              <a:t>足够多的采样样本</a:t>
            </a:r>
            <a:r>
              <a:rPr lang="zh-CN" altLang="zh-CN" sz="3733" dirty="0">
                <a:latin typeface="楷体" panose="02010609060101010101" pitchFamily="49" charset="-122"/>
                <a:ea typeface="楷体" panose="02010609060101010101" pitchFamily="49" charset="-122"/>
              </a:rPr>
              <a:t>；</a:t>
            </a:r>
          </a:p>
          <a:p>
            <a:pPr eaLnBrk="1" hangingPunct="1">
              <a:lnSpc>
                <a:spcPct val="90000"/>
              </a:lnSpc>
              <a:buFontTx/>
              <a:buNone/>
            </a:pPr>
            <a:r>
              <a:rPr lang="zh-CN" altLang="zh-CN" sz="3733" dirty="0">
                <a:latin typeface="楷体" panose="02010609060101010101" pitchFamily="49" charset="-122"/>
                <a:ea typeface="楷体" panose="02010609060101010101" pitchFamily="49" charset="-122"/>
              </a:rPr>
              <a:t>   二、各密钥相关状态的</a:t>
            </a:r>
            <a:r>
              <a:rPr lang="zh-CN" altLang="zh-CN" sz="3733" dirty="0">
                <a:solidFill>
                  <a:srgbClr val="FF0000"/>
                </a:solidFill>
                <a:latin typeface="楷体" panose="02010609060101010101" pitchFamily="49" charset="-122"/>
                <a:ea typeface="楷体" panose="02010609060101010101" pitchFamily="49" charset="-122"/>
              </a:rPr>
              <a:t>准确采样值</a:t>
            </a:r>
            <a:r>
              <a:rPr lang="zh-CN" altLang="zh-CN" sz="3733" dirty="0">
                <a:latin typeface="楷体" panose="02010609060101010101" pitchFamily="49" charset="-122"/>
                <a:ea typeface="楷体" panose="02010609060101010101" pitchFamily="49" charset="-122"/>
              </a:rPr>
              <a:t>。</a:t>
            </a:r>
          </a:p>
          <a:p>
            <a:pPr eaLnBrk="1" hangingPunct="1">
              <a:lnSpc>
                <a:spcPct val="90000"/>
              </a:lnSpc>
            </a:pPr>
            <a:r>
              <a:rPr lang="zh-CN" altLang="zh-CN" sz="3733" dirty="0">
                <a:latin typeface="楷体" panose="02010609060101010101" pitchFamily="49" charset="-122"/>
                <a:ea typeface="楷体" panose="02010609060101010101" pitchFamily="49" charset="-122"/>
              </a:rPr>
              <a:t>攻击过程可以分为2个阶段：</a:t>
            </a:r>
          </a:p>
          <a:p>
            <a:pPr eaLnBrk="1" hangingPunct="1">
              <a:lnSpc>
                <a:spcPct val="90000"/>
              </a:lnSpc>
              <a:buFontTx/>
              <a:buNone/>
            </a:pPr>
            <a:r>
              <a:rPr lang="zh-CN" altLang="zh-CN" sz="3733" dirty="0">
                <a:latin typeface="楷体" panose="02010609060101010101" pitchFamily="49" charset="-122"/>
                <a:ea typeface="楷体" panose="02010609060101010101" pitchFamily="49" charset="-122"/>
              </a:rPr>
              <a:t>   一、泄露信息的</a:t>
            </a:r>
            <a:r>
              <a:rPr lang="zh-CN" altLang="zh-CN" sz="3733" dirty="0">
                <a:solidFill>
                  <a:srgbClr val="FF0000"/>
                </a:solidFill>
                <a:latin typeface="楷体" panose="02010609060101010101" pitchFamily="49" charset="-122"/>
                <a:ea typeface="楷体" panose="02010609060101010101" pitchFamily="49" charset="-122"/>
              </a:rPr>
              <a:t>采集</a:t>
            </a:r>
            <a:r>
              <a:rPr lang="zh-CN" altLang="zh-CN" sz="3733" dirty="0">
                <a:latin typeface="楷体" panose="02010609060101010101" pitchFamily="49" charset="-122"/>
                <a:ea typeface="楷体" panose="02010609060101010101" pitchFamily="49" charset="-122"/>
              </a:rPr>
              <a:t>阶段</a:t>
            </a:r>
          </a:p>
          <a:p>
            <a:pPr eaLnBrk="1" hangingPunct="1">
              <a:lnSpc>
                <a:spcPct val="90000"/>
              </a:lnSpc>
              <a:buFontTx/>
              <a:buNone/>
            </a:pPr>
            <a:r>
              <a:rPr lang="zh-CN" altLang="zh-CN" sz="3733" dirty="0">
                <a:latin typeface="楷体" panose="02010609060101010101" pitchFamily="49" charset="-122"/>
                <a:ea typeface="楷体" panose="02010609060101010101" pitchFamily="49" charset="-122"/>
              </a:rPr>
              <a:t>   二、密钥</a:t>
            </a:r>
            <a:r>
              <a:rPr lang="zh-CN" altLang="zh-CN" sz="3733" dirty="0">
                <a:solidFill>
                  <a:srgbClr val="FF0000"/>
                </a:solidFill>
                <a:latin typeface="楷体" panose="02010609060101010101" pitchFamily="49" charset="-122"/>
                <a:ea typeface="楷体" panose="02010609060101010101" pitchFamily="49" charset="-122"/>
              </a:rPr>
              <a:t>分析</a:t>
            </a:r>
            <a:r>
              <a:rPr lang="zh-CN" altLang="zh-CN" sz="3733" dirty="0">
                <a:latin typeface="楷体" panose="02010609060101010101" pitchFamily="49" charset="-122"/>
                <a:ea typeface="楷体" panose="02010609060101010101" pitchFamily="49" charset="-122"/>
              </a:rPr>
              <a:t>阶段。 </a:t>
            </a:r>
          </a:p>
        </p:txBody>
      </p:sp>
    </p:spTree>
    <p:extLst>
      <p:ext uri="{BB962C8B-B14F-4D97-AF65-F5344CB8AC3E}">
        <p14:creationId xmlns:p14="http://schemas.microsoft.com/office/powerpoint/2010/main" val="50056679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3707146-358A-417B-A951-90789148292B}"/>
              </a:ext>
            </a:extLst>
          </p:cNvPr>
          <p:cNvSpPr>
            <a:spLocks noGrp="1" noChangeArrowheads="1"/>
          </p:cNvSpPr>
          <p:nvPr>
            <p:ph type="title"/>
          </p:nvPr>
        </p:nvSpPr>
        <p:spPr/>
        <p:txBody>
          <a:bodyPr/>
          <a:lstStyle/>
          <a:p>
            <a:pPr eaLnBrk="1" hangingPunct="1">
              <a:defRPr/>
            </a:pPr>
            <a:r>
              <a:rPr lang="zh-CN" dirty="0">
                <a:ea typeface="楷体" pitchFamily="49" charset="-122"/>
              </a:rPr>
              <a:t>旁路攻击机理</a:t>
            </a:r>
            <a:r>
              <a:rPr lang="zh-CN" dirty="0"/>
              <a:t> </a:t>
            </a:r>
          </a:p>
        </p:txBody>
      </p:sp>
      <p:sp>
        <p:nvSpPr>
          <p:cNvPr id="29699" name="Rectangle 3">
            <a:extLst>
              <a:ext uri="{FF2B5EF4-FFF2-40B4-BE49-F238E27FC236}">
                <a16:creationId xmlns:a16="http://schemas.microsoft.com/office/drawing/2014/main" id="{B292B38D-07DD-4F37-82D2-23A84D1EF693}"/>
              </a:ext>
            </a:extLst>
          </p:cNvPr>
          <p:cNvSpPr>
            <a:spLocks noGrp="1" noChangeArrowheads="1"/>
          </p:cNvSpPr>
          <p:nvPr>
            <p:ph type="body" idx="1"/>
          </p:nvPr>
        </p:nvSpPr>
        <p:spPr>
          <a:xfrm>
            <a:off x="609600" y="1600200"/>
            <a:ext cx="10972800" cy="4673600"/>
          </a:xfrm>
        </p:spPr>
        <p:txBody>
          <a:bodyPr/>
          <a:lstStyle/>
          <a:p>
            <a:pPr eaLnBrk="1" hangingPunct="1">
              <a:lnSpc>
                <a:spcPct val="90000"/>
              </a:lnSpc>
            </a:pPr>
            <a:r>
              <a:rPr lang="zh-CN" altLang="zh-CN" sz="3733">
                <a:latin typeface="楷体" panose="02010609060101010101" pitchFamily="49" charset="-122"/>
                <a:ea typeface="楷体" panose="02010609060101010101" pitchFamily="49" charset="-122"/>
              </a:rPr>
              <a:t>集成电路的核心技术即为CMOS技术。CMOS 电路是由上拉P-MOS管和下拉N-MOS管电路构成，PN结是互补的。</a:t>
            </a:r>
          </a:p>
          <a:p>
            <a:pPr eaLnBrk="1" hangingPunct="1">
              <a:lnSpc>
                <a:spcPct val="90000"/>
              </a:lnSpc>
            </a:pPr>
            <a:r>
              <a:rPr lang="zh-CN" altLang="zh-CN" sz="3733">
                <a:latin typeface="楷体" panose="02010609060101010101" pitchFamily="49" charset="-122"/>
                <a:ea typeface="楷体" panose="02010609060101010101" pitchFamily="49" charset="-122"/>
              </a:rPr>
              <a:t>当输入电流稳定，只有一个结导通；</a:t>
            </a:r>
          </a:p>
          <a:p>
            <a:pPr eaLnBrk="1" hangingPunct="1">
              <a:lnSpc>
                <a:spcPct val="90000"/>
              </a:lnSpc>
            </a:pPr>
            <a:r>
              <a:rPr lang="zh-CN" altLang="zh-CN" sz="3733">
                <a:latin typeface="楷体" panose="02010609060101010101" pitchFamily="49" charset="-122"/>
                <a:ea typeface="楷体" panose="02010609060101010101" pitchFamily="49" charset="-122"/>
              </a:rPr>
              <a:t>当数据发生变化时，反映在CMOS电路上即为状态的变化，这种状态的变化导致CMOS电路的功率消耗 </a:t>
            </a:r>
            <a:r>
              <a:rPr lang="zh-CN" altLang="zh-CN" sz="3733">
                <a:solidFill>
                  <a:srgbClr val="FF0000"/>
                </a:solidFill>
                <a:latin typeface="楷体" panose="02010609060101010101" pitchFamily="49" charset="-122"/>
                <a:ea typeface="楷体" panose="02010609060101010101" pitchFamily="49" charset="-122"/>
              </a:rPr>
              <a:t>(电路的瞬间物理功耗模型见下页)</a:t>
            </a:r>
            <a:r>
              <a:rPr lang="zh-CN" altLang="zh-CN" sz="3733">
                <a:latin typeface="楷体" panose="02010609060101010101" pitchFamily="49" charset="-122"/>
                <a:ea typeface="楷体" panose="02010609060101010101" pitchFamily="49" charset="-122"/>
              </a:rPr>
              <a:t>。</a:t>
            </a:r>
          </a:p>
          <a:p>
            <a:pPr eaLnBrk="1" hangingPunct="1">
              <a:lnSpc>
                <a:spcPct val="90000"/>
              </a:lnSpc>
            </a:pPr>
            <a:r>
              <a:rPr lang="zh-CN" altLang="zh-CN" sz="3733">
                <a:latin typeface="楷体" panose="02010609060101010101" pitchFamily="49" charset="-122"/>
                <a:ea typeface="楷体" panose="02010609060101010101" pitchFamily="49" charset="-122"/>
              </a:rPr>
              <a:t>通过仪器可以测量到变化。 </a:t>
            </a:r>
          </a:p>
        </p:txBody>
      </p:sp>
    </p:spTree>
    <p:extLst>
      <p:ext uri="{BB962C8B-B14F-4D97-AF65-F5344CB8AC3E}">
        <p14:creationId xmlns:p14="http://schemas.microsoft.com/office/powerpoint/2010/main" val="9664308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066690A-71C3-4B49-9FFD-1B3555940AF3}"/>
              </a:ext>
            </a:extLst>
          </p:cNvPr>
          <p:cNvSpPr>
            <a:spLocks noGrp="1" noChangeArrowheads="1"/>
          </p:cNvSpPr>
          <p:nvPr>
            <p:ph type="title"/>
          </p:nvPr>
        </p:nvSpPr>
        <p:spPr/>
        <p:txBody>
          <a:bodyPr/>
          <a:lstStyle/>
          <a:p>
            <a:pPr eaLnBrk="1" hangingPunct="1">
              <a:defRPr/>
            </a:pPr>
            <a:r>
              <a:rPr lang="zh-CN" altLang="zh-CN"/>
              <a:t>CMOS</a:t>
            </a:r>
            <a:r>
              <a:rPr lang="zh-CN"/>
              <a:t>电路的瞬间物理功耗模型</a:t>
            </a:r>
          </a:p>
        </p:txBody>
      </p:sp>
      <p:sp>
        <p:nvSpPr>
          <p:cNvPr id="30723" name="Rectangle 3">
            <a:extLst>
              <a:ext uri="{FF2B5EF4-FFF2-40B4-BE49-F238E27FC236}">
                <a16:creationId xmlns:a16="http://schemas.microsoft.com/office/drawing/2014/main" id="{809B4A7E-483E-4AC5-A185-EA02B0B9D153}"/>
              </a:ext>
            </a:extLst>
          </p:cNvPr>
          <p:cNvSpPr>
            <a:spLocks noGrp="1" noChangeArrowheads="1"/>
          </p:cNvSpPr>
          <p:nvPr>
            <p:ph type="body" idx="1"/>
          </p:nvPr>
        </p:nvSpPr>
        <p:spPr>
          <a:xfrm>
            <a:off x="609600" y="1600200"/>
            <a:ext cx="10972800" cy="4876800"/>
          </a:xfrm>
        </p:spPr>
        <p:txBody>
          <a:bodyPr/>
          <a:lstStyle/>
          <a:p>
            <a:pPr eaLnBrk="1" hangingPunct="1">
              <a:lnSpc>
                <a:spcPct val="90000"/>
              </a:lnSpc>
            </a:pPr>
            <a:r>
              <a:rPr lang="zh-CN" altLang="zh-CN" sz="3200" dirty="0">
                <a:latin typeface="楷体" panose="02010609060101010101" pitchFamily="49" charset="-122"/>
                <a:ea typeface="楷体" panose="02010609060101010101" pitchFamily="49" charset="-122"/>
              </a:rPr>
              <a:t>门电路的功耗是以下三种类型功耗的和：</a:t>
            </a:r>
          </a:p>
          <a:p>
            <a:pPr eaLnBrk="1" hangingPunct="1">
              <a:lnSpc>
                <a:spcPct val="90000"/>
              </a:lnSpc>
            </a:pPr>
            <a:r>
              <a:rPr lang="zh-CN" altLang="zh-CN" sz="3200" dirty="0">
                <a:latin typeface="楷体" panose="02010609060101010101" pitchFamily="49" charset="-122"/>
                <a:ea typeface="楷体" panose="02010609060101010101" pitchFamily="49" charset="-122"/>
              </a:rPr>
              <a:t>(1)</a:t>
            </a:r>
            <a:r>
              <a:rPr lang="zh-CN" altLang="zh-CN" sz="3200" dirty="0">
                <a:solidFill>
                  <a:srgbClr val="FF0000"/>
                </a:solidFill>
                <a:latin typeface="楷体" panose="02010609060101010101" pitchFamily="49" charset="-122"/>
                <a:ea typeface="楷体" panose="02010609060101010101" pitchFamily="49" charset="-122"/>
              </a:rPr>
              <a:t>泄漏电流功耗</a:t>
            </a:r>
            <a:r>
              <a:rPr lang="zh-CN" altLang="zh-CN" sz="3200" dirty="0">
                <a:latin typeface="楷体" panose="02010609060101010101" pitchFamily="49" charset="-122"/>
                <a:ea typeface="楷体" panose="02010609060101010101" pitchFamily="49" charset="-122"/>
              </a:rPr>
              <a:t>，就整体功耗来说是很小的；</a:t>
            </a:r>
          </a:p>
          <a:p>
            <a:pPr eaLnBrk="1" hangingPunct="1">
              <a:lnSpc>
                <a:spcPct val="90000"/>
              </a:lnSpc>
            </a:pPr>
            <a:r>
              <a:rPr lang="zh-CN" altLang="zh-CN" sz="3200" dirty="0">
                <a:latin typeface="楷体" panose="02010609060101010101" pitchFamily="49" charset="-122"/>
                <a:ea typeface="楷体" panose="02010609060101010101" pitchFamily="49" charset="-122"/>
              </a:rPr>
              <a:t>(2)</a:t>
            </a:r>
            <a:r>
              <a:rPr lang="zh-CN" altLang="zh-CN" sz="3200" dirty="0">
                <a:solidFill>
                  <a:srgbClr val="FF0000"/>
                </a:solidFill>
                <a:latin typeface="楷体" panose="02010609060101010101" pitchFamily="49" charset="-122"/>
                <a:ea typeface="楷体" panose="02010609060101010101" pitchFamily="49" charset="-122"/>
              </a:rPr>
              <a:t>对电容C</a:t>
            </a:r>
            <a:r>
              <a:rPr lang="zh-CN" altLang="zh-CN" sz="2400" dirty="0">
                <a:solidFill>
                  <a:srgbClr val="FF0000"/>
                </a:solidFill>
                <a:latin typeface="楷体" panose="02010609060101010101" pitchFamily="49" charset="-122"/>
                <a:ea typeface="楷体" panose="02010609060101010101" pitchFamily="49" charset="-122"/>
              </a:rPr>
              <a:t>L</a:t>
            </a:r>
            <a:r>
              <a:rPr lang="zh-CN" altLang="zh-CN" sz="3200" dirty="0">
                <a:solidFill>
                  <a:srgbClr val="FF0000"/>
                </a:solidFill>
                <a:latin typeface="楷体" panose="02010609060101010101" pitchFamily="49" charset="-122"/>
                <a:ea typeface="楷体" panose="02010609060101010101" pitchFamily="49" charset="-122"/>
              </a:rPr>
              <a:t>充电放电的动态功耗</a:t>
            </a:r>
            <a:r>
              <a:rPr lang="zh-CN" altLang="zh-CN" sz="3200" dirty="0">
                <a:latin typeface="楷体" panose="02010609060101010101" pitchFamily="49" charset="-122"/>
                <a:ea typeface="楷体" panose="02010609060101010101" pitchFamily="49" charset="-122"/>
              </a:rPr>
              <a:t>，为主要功耗。</a:t>
            </a:r>
          </a:p>
          <a:p>
            <a:pPr eaLnBrk="1" hangingPunct="1">
              <a:lnSpc>
                <a:spcPct val="90000"/>
              </a:lnSpc>
            </a:pPr>
            <a:r>
              <a:rPr lang="zh-CN" altLang="zh-CN" sz="3200" dirty="0">
                <a:latin typeface="楷体" panose="02010609060101010101" pitchFamily="49" charset="-122"/>
                <a:ea typeface="楷体" panose="02010609060101010101" pitchFamily="49" charset="-122"/>
              </a:rPr>
              <a:t>(3)发生0到1转换时从</a:t>
            </a:r>
            <a:r>
              <a:rPr lang="zh-CN" altLang="zh-CN" sz="3200" dirty="0">
                <a:solidFill>
                  <a:srgbClr val="FF0000"/>
                </a:solidFill>
                <a:latin typeface="楷体" panose="02010609060101010101" pitchFamily="49" charset="-122"/>
                <a:ea typeface="楷体" panose="02010609060101010101" pitchFamily="49" charset="-122"/>
              </a:rPr>
              <a:t>源到地的短路电流功耗</a:t>
            </a:r>
            <a:r>
              <a:rPr lang="zh-CN" altLang="zh-CN" sz="3200" dirty="0">
                <a:latin typeface="楷体" panose="02010609060101010101" pitchFamily="49" charset="-122"/>
                <a:ea typeface="楷体" panose="02010609060101010101" pitchFamily="49" charset="-122"/>
              </a:rPr>
              <a:t>，大         约占整体功耗的15-20％；</a:t>
            </a:r>
          </a:p>
          <a:p>
            <a:pPr eaLnBrk="1" hangingPunct="1">
              <a:lnSpc>
                <a:spcPct val="90000"/>
              </a:lnSpc>
            </a:pPr>
            <a:r>
              <a:rPr lang="zh-CN" altLang="zh-CN" sz="3200" dirty="0">
                <a:latin typeface="楷体" panose="02010609060101010101" pitchFamily="49" charset="-122"/>
                <a:ea typeface="楷体" panose="02010609060101010101" pitchFamily="49" charset="-122"/>
              </a:rPr>
              <a:t>倒相器的动态功耗Pm表达式为：</a:t>
            </a:r>
          </a:p>
          <a:p>
            <a:pPr eaLnBrk="1" hangingPunct="1">
              <a:lnSpc>
                <a:spcPct val="90000"/>
              </a:lnSpc>
              <a:buFontTx/>
              <a:buNone/>
            </a:pPr>
            <a:r>
              <a:rPr lang="zh-CN" altLang="zh-CN" sz="3200" dirty="0">
                <a:latin typeface="楷体" panose="02010609060101010101" pitchFamily="49" charset="-122"/>
                <a:ea typeface="楷体" panose="02010609060101010101" pitchFamily="49" charset="-122"/>
              </a:rPr>
              <a:t>     P</a:t>
            </a:r>
            <a:r>
              <a:rPr lang="zh-CN" altLang="zh-CN" sz="2400" dirty="0">
                <a:latin typeface="楷体" panose="02010609060101010101" pitchFamily="49" charset="-122"/>
                <a:ea typeface="楷体" panose="02010609060101010101" pitchFamily="49" charset="-122"/>
              </a:rPr>
              <a:t>dyn</a:t>
            </a:r>
            <a:r>
              <a:rPr lang="zh-CN" altLang="zh-CN" sz="3200" dirty="0">
                <a:latin typeface="楷体" panose="02010609060101010101" pitchFamily="49" charset="-122"/>
                <a:ea typeface="楷体" panose="02010609060101010101" pitchFamily="49" charset="-122"/>
              </a:rPr>
              <a:t>= C</a:t>
            </a:r>
            <a:r>
              <a:rPr lang="zh-CN" altLang="zh-CN" sz="2400" dirty="0">
                <a:latin typeface="楷体" panose="02010609060101010101" pitchFamily="49" charset="-122"/>
                <a:ea typeface="楷体" panose="02010609060101010101" pitchFamily="49" charset="-122"/>
              </a:rPr>
              <a:t>L </a:t>
            </a:r>
            <a:r>
              <a:rPr lang="zh-CN" altLang="zh-CN" sz="3200" dirty="0">
                <a:latin typeface="楷体" panose="02010609060101010101" pitchFamily="49" charset="-122"/>
                <a:ea typeface="楷体" panose="02010609060101010101" pitchFamily="49" charset="-122"/>
              </a:rPr>
              <a:t>* V</a:t>
            </a:r>
            <a:r>
              <a:rPr lang="zh-CN" altLang="zh-CN" sz="2400" dirty="0">
                <a:latin typeface="楷体" panose="02010609060101010101" pitchFamily="49" charset="-122"/>
                <a:ea typeface="楷体" panose="02010609060101010101" pitchFamily="49" charset="-122"/>
              </a:rPr>
              <a:t>DD</a:t>
            </a:r>
            <a:r>
              <a:rPr lang="zh-CN" altLang="zh-CN" sz="3200" dirty="0">
                <a:latin typeface="楷体" panose="02010609060101010101" pitchFamily="49" charset="-122"/>
                <a:ea typeface="楷体" panose="02010609060101010101" pitchFamily="49" charset="-122"/>
              </a:rPr>
              <a:t>^2 * P</a:t>
            </a:r>
            <a:r>
              <a:rPr lang="zh-CN" altLang="zh-CN" sz="2400" dirty="0">
                <a:latin typeface="楷体" panose="02010609060101010101" pitchFamily="49" charset="-122"/>
                <a:ea typeface="楷体" panose="02010609060101010101" pitchFamily="49" charset="-122"/>
              </a:rPr>
              <a:t>0-&gt;1</a:t>
            </a:r>
            <a:r>
              <a:rPr lang="zh-CN" altLang="zh-CN" sz="3200" dirty="0">
                <a:latin typeface="楷体" panose="02010609060101010101" pitchFamily="49" charset="-122"/>
                <a:ea typeface="楷体" panose="02010609060101010101" pitchFamily="49" charset="-122"/>
              </a:rPr>
              <a:t> * f</a:t>
            </a:r>
          </a:p>
          <a:p>
            <a:pPr eaLnBrk="1" hangingPunct="1">
              <a:lnSpc>
                <a:spcPct val="90000"/>
              </a:lnSpc>
            </a:pPr>
            <a:r>
              <a:rPr lang="zh-CN" altLang="zh-CN" sz="3200" dirty="0">
                <a:latin typeface="楷体" panose="02010609060101010101" pitchFamily="49" charset="-122"/>
                <a:ea typeface="楷体" panose="02010609060101010101" pitchFamily="49" charset="-122"/>
              </a:rPr>
              <a:t>其中P</a:t>
            </a:r>
            <a:r>
              <a:rPr lang="zh-CN" altLang="zh-CN" sz="2400" dirty="0">
                <a:latin typeface="楷体" panose="02010609060101010101" pitchFamily="49" charset="-122"/>
                <a:ea typeface="楷体" panose="02010609060101010101" pitchFamily="49" charset="-122"/>
              </a:rPr>
              <a:t>dyn</a:t>
            </a:r>
            <a:r>
              <a:rPr lang="zh-CN" altLang="zh-CN" sz="3200" dirty="0">
                <a:latin typeface="楷体" panose="02010609060101010101" pitchFamily="49" charset="-122"/>
                <a:ea typeface="楷体" panose="02010609060101010101" pitchFamily="49" charset="-122"/>
              </a:rPr>
              <a:t>为0、1转换的功率</a:t>
            </a:r>
          </a:p>
          <a:p>
            <a:pPr eaLnBrk="1" hangingPunct="1">
              <a:lnSpc>
                <a:spcPct val="90000"/>
              </a:lnSpc>
            </a:pPr>
            <a:r>
              <a:rPr lang="zh-CN" altLang="zh-CN" sz="3200" dirty="0">
                <a:latin typeface="楷体" panose="02010609060101010101" pitchFamily="49" charset="-122"/>
                <a:ea typeface="楷体" panose="02010609060101010101" pitchFamily="49" charset="-122"/>
              </a:rPr>
              <a:t>f为设备的工作频率</a:t>
            </a:r>
            <a:r>
              <a:rPr lang="zh-CN" altLang="en-US" sz="3200" dirty="0">
                <a:latin typeface="楷体" panose="02010609060101010101" pitchFamily="49" charset="-122"/>
                <a:ea typeface="楷体" panose="02010609060101010101" pitchFamily="49" charset="-122"/>
              </a:rPr>
              <a:t>、</a:t>
            </a:r>
            <a:r>
              <a:rPr lang="zh-CN" altLang="zh-CN" sz="3200" dirty="0">
                <a:latin typeface="楷体" panose="02010609060101010101" pitchFamily="49" charset="-122"/>
                <a:ea typeface="楷体" panose="02010609060101010101" pitchFamily="49" charset="-122"/>
              </a:rPr>
              <a:t>V</a:t>
            </a:r>
            <a:r>
              <a:rPr lang="zh-CN" altLang="zh-CN" sz="2400" dirty="0">
                <a:latin typeface="楷体" panose="02010609060101010101" pitchFamily="49" charset="-122"/>
                <a:ea typeface="楷体" panose="02010609060101010101" pitchFamily="49" charset="-122"/>
              </a:rPr>
              <a:t>DD</a:t>
            </a:r>
            <a:r>
              <a:rPr lang="zh-CN" altLang="zh-CN" sz="3200" dirty="0">
                <a:latin typeface="楷体" panose="02010609060101010101" pitchFamily="49" charset="-122"/>
                <a:ea typeface="楷体" panose="02010609060101010101" pitchFamily="49" charset="-122"/>
              </a:rPr>
              <a:t>为电源电压</a:t>
            </a:r>
            <a:r>
              <a:rPr lang="zh-CN" altLang="en-US" sz="3200" dirty="0">
                <a:latin typeface="楷体" panose="02010609060101010101" pitchFamily="49" charset="-122"/>
                <a:ea typeface="楷体" panose="02010609060101010101" pitchFamily="49" charset="-122"/>
              </a:rPr>
              <a:t>、</a:t>
            </a:r>
            <a:r>
              <a:rPr lang="zh-CN" altLang="zh-CN" sz="3200" dirty="0">
                <a:latin typeface="楷体" panose="02010609060101010101" pitchFamily="49" charset="-122"/>
                <a:ea typeface="楷体" panose="02010609060101010101" pitchFamily="49" charset="-122"/>
              </a:rPr>
              <a:t>C</a:t>
            </a:r>
            <a:r>
              <a:rPr lang="zh-CN" altLang="zh-CN" sz="2400" dirty="0">
                <a:latin typeface="楷体" panose="02010609060101010101" pitchFamily="49" charset="-122"/>
                <a:ea typeface="楷体" panose="02010609060101010101" pitchFamily="49" charset="-122"/>
              </a:rPr>
              <a:t>L</a:t>
            </a:r>
            <a:r>
              <a:rPr lang="zh-CN" altLang="zh-CN" sz="3200" dirty="0">
                <a:latin typeface="楷体" panose="02010609060101010101" pitchFamily="49" charset="-122"/>
                <a:ea typeface="楷体" panose="02010609060101010101" pitchFamily="49" charset="-122"/>
              </a:rPr>
              <a:t>为电路中的电容</a:t>
            </a:r>
          </a:p>
        </p:txBody>
      </p:sp>
      <p:pic>
        <p:nvPicPr>
          <p:cNvPr id="30724" name="Picture 4">
            <a:extLst>
              <a:ext uri="{FF2B5EF4-FFF2-40B4-BE49-F238E27FC236}">
                <a16:creationId xmlns:a16="http://schemas.microsoft.com/office/drawing/2014/main" id="{478EE610-B576-49A2-92AF-1AED21831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0" y="3759200"/>
            <a:ext cx="2728384" cy="204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26813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571B7669-C7A3-4447-B55E-9467A18EFF9E}"/>
              </a:ext>
            </a:extLst>
          </p:cNvPr>
          <p:cNvSpPr>
            <a:spLocks noGrp="1" noChangeArrowheads="1"/>
          </p:cNvSpPr>
          <p:nvPr>
            <p:ph type="title"/>
          </p:nvPr>
        </p:nvSpPr>
        <p:spPr/>
        <p:txBody>
          <a:bodyPr/>
          <a:lstStyle/>
          <a:p>
            <a:pPr eaLnBrk="1" hangingPunct="1">
              <a:defRPr/>
            </a:pPr>
            <a:r>
              <a:rPr lang="zh-CN" altLang="zh-CN">
                <a:latin typeface="楷体" pitchFamily="49" charset="-122"/>
                <a:ea typeface="楷体" pitchFamily="49" charset="-122"/>
              </a:rPr>
              <a:t>CMOS</a:t>
            </a:r>
            <a:r>
              <a:rPr lang="zh-CN">
                <a:latin typeface="楷体" pitchFamily="49" charset="-122"/>
                <a:ea typeface="楷体" pitchFamily="49" charset="-122"/>
              </a:rPr>
              <a:t>电路的瞬间物理功耗模型</a:t>
            </a:r>
          </a:p>
        </p:txBody>
      </p:sp>
      <p:sp>
        <p:nvSpPr>
          <p:cNvPr id="31747" name="Rectangle 3">
            <a:extLst>
              <a:ext uri="{FF2B5EF4-FFF2-40B4-BE49-F238E27FC236}">
                <a16:creationId xmlns:a16="http://schemas.microsoft.com/office/drawing/2014/main" id="{AF83EA2D-D26E-4F38-B58F-D30ADB0EE306}"/>
              </a:ext>
            </a:extLst>
          </p:cNvPr>
          <p:cNvSpPr>
            <a:spLocks noGrp="1" noChangeArrowheads="1"/>
          </p:cNvSpPr>
          <p:nvPr>
            <p:ph type="body" idx="1"/>
          </p:nvPr>
        </p:nvSpPr>
        <p:spPr>
          <a:xfrm>
            <a:off x="609600" y="1295400"/>
            <a:ext cx="10972800" cy="5384800"/>
          </a:xfrm>
        </p:spPr>
        <p:txBody>
          <a:bodyPr/>
          <a:lstStyle/>
          <a:p>
            <a:pPr eaLnBrk="1" hangingPunct="1"/>
            <a:r>
              <a:rPr lang="zh-CN" altLang="zh-CN" sz="3733">
                <a:latin typeface="楷体" panose="02010609060101010101" pitchFamily="49" charset="-122"/>
                <a:ea typeface="楷体" panose="02010609060101010101" pitchFamily="49" charset="-122"/>
              </a:rPr>
              <a:t>如果CMOS门改变了状态，这种改变可以监测到。变更状态的电路越多，耗散的功率越大。在同步设计中，所有门电路在同一时刻改变其状态。每个门的输出均有一个由引线产生的寄生电容和下一级门电路构成的容性负载。输入端的变化导致了输出端的变化，从而对寄生电容进行充放电，引起电源端电流流动和电磁辐射。</a:t>
            </a:r>
          </a:p>
          <a:p>
            <a:pPr eaLnBrk="1" hangingPunct="1"/>
            <a:r>
              <a:rPr lang="zh-CN" altLang="zh-CN" sz="3733">
                <a:latin typeface="楷体" panose="02010609060101010101" pitchFamily="49" charset="-122"/>
                <a:ea typeface="楷体" panose="02010609060101010101" pitchFamily="49" charset="-122"/>
              </a:rPr>
              <a:t>在一个特定的时间t，电路的功耗和辐射是同一时刻所有门电路的功耗和辐射的和。</a:t>
            </a:r>
          </a:p>
          <a:p>
            <a:pPr eaLnBrk="1" hangingPunct="1"/>
            <a:endParaRPr lang="zh-CN" altLang="zh-CN" sz="3733">
              <a:latin typeface="楷体" panose="02010609060101010101" pitchFamily="49" charset="-122"/>
              <a:ea typeface="楷体" panose="02010609060101010101" pitchFamily="49" charset="-122"/>
            </a:endParaRPr>
          </a:p>
          <a:p>
            <a:pPr eaLnBrk="1" hangingPunct="1"/>
            <a:endParaRPr lang="zh-CN" altLang="zh-CN" sz="3733">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0662628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7FBDB8E-7C07-452C-BE00-72A67A0F3733}"/>
              </a:ext>
            </a:extLst>
          </p:cNvPr>
          <p:cNvSpPr>
            <a:spLocks noGrp="1" noChangeArrowheads="1"/>
          </p:cNvSpPr>
          <p:nvPr>
            <p:ph type="title"/>
          </p:nvPr>
        </p:nvSpPr>
        <p:spPr/>
        <p:txBody>
          <a:bodyPr/>
          <a:lstStyle/>
          <a:p>
            <a:pPr eaLnBrk="1" hangingPunct="1">
              <a:defRPr/>
            </a:pPr>
            <a:r>
              <a:rPr lang="zh-CN">
                <a:ea typeface="楷体" pitchFamily="49" charset="-122"/>
              </a:rPr>
              <a:t>旁路攻击原理</a:t>
            </a:r>
          </a:p>
        </p:txBody>
      </p:sp>
      <p:pic>
        <p:nvPicPr>
          <p:cNvPr id="32771" name="Picture 3">
            <a:extLst>
              <a:ext uri="{FF2B5EF4-FFF2-40B4-BE49-F238E27FC236}">
                <a16:creationId xmlns:a16="http://schemas.microsoft.com/office/drawing/2014/main" id="{98C86255-D41C-4D55-9FDE-894148FFF2F5}"/>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032001" y="1600200"/>
            <a:ext cx="8199967" cy="4495800"/>
          </a:xfrm>
          <a:noFill/>
        </p:spPr>
      </p:pic>
    </p:spTree>
    <p:extLst>
      <p:ext uri="{BB962C8B-B14F-4D97-AF65-F5344CB8AC3E}">
        <p14:creationId xmlns:p14="http://schemas.microsoft.com/office/powerpoint/2010/main" val="2699721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D58A0BF6-5409-4DAE-B3C8-3F043734A114}"/>
              </a:ext>
            </a:extLst>
          </p:cNvPr>
          <p:cNvSpPr>
            <a:spLocks noGrp="1" noChangeArrowheads="1"/>
          </p:cNvSpPr>
          <p:nvPr>
            <p:ph type="title"/>
          </p:nvPr>
        </p:nvSpPr>
        <p:spPr/>
        <p:txBody>
          <a:bodyPr/>
          <a:lstStyle/>
          <a:p>
            <a:r>
              <a:rPr lang="en-US" altLang="zh-CN" sz="4000">
                <a:solidFill>
                  <a:schemeClr val="folHlink"/>
                </a:solidFill>
                <a:latin typeface="楷体" panose="02010609060101010101" pitchFamily="49" charset="-122"/>
                <a:ea typeface="楷体" panose="02010609060101010101" pitchFamily="49" charset="-122"/>
              </a:rPr>
              <a:t>TrustZone</a:t>
            </a:r>
            <a:r>
              <a:rPr lang="zh-CN" altLang="en-US" sz="4000">
                <a:solidFill>
                  <a:schemeClr val="folHlink"/>
                </a:solidFill>
                <a:latin typeface="楷体" panose="02010609060101010101" pitchFamily="49" charset="-122"/>
                <a:ea typeface="楷体" panose="02010609060101010101" pitchFamily="49" charset="-122"/>
              </a:rPr>
              <a:t>技术</a:t>
            </a:r>
            <a:endParaRPr lang="zh-CN" altLang="en-US" sz="4000"/>
          </a:p>
        </p:txBody>
      </p:sp>
      <p:sp>
        <p:nvSpPr>
          <p:cNvPr id="3" name="内容占位符 2">
            <a:extLst>
              <a:ext uri="{FF2B5EF4-FFF2-40B4-BE49-F238E27FC236}">
                <a16:creationId xmlns:a16="http://schemas.microsoft.com/office/drawing/2014/main" id="{5A97C9E8-3364-4472-AB6E-010B157D46C1}"/>
              </a:ext>
            </a:extLst>
          </p:cNvPr>
          <p:cNvSpPr>
            <a:spLocks noGrp="1"/>
          </p:cNvSpPr>
          <p:nvPr>
            <p:ph idx="1"/>
          </p:nvPr>
        </p:nvSpPr>
        <p:spPr>
          <a:xfrm>
            <a:off x="1703388" y="2017714"/>
            <a:ext cx="8775700" cy="4435475"/>
          </a:xfrm>
        </p:spPr>
        <p:txBody>
          <a:bodyPr/>
          <a:lstStyle/>
          <a:p>
            <a:pPr marL="469900" indent="-469900" eaLnBrk="1" hangingPunct="1">
              <a:lnSpc>
                <a:spcPct val="150000"/>
              </a:lnSpc>
              <a:buClr>
                <a:schemeClr val="accent2"/>
              </a:buClr>
              <a:buSzTx/>
              <a:buNone/>
              <a:defRPr/>
            </a:pPr>
            <a:r>
              <a:rPr lang="en-US" altLang="zh-CN" sz="2400" b="0" dirty="0" err="1">
                <a:latin typeface="楷体" pitchFamily="49" charset="-122"/>
                <a:ea typeface="楷体" pitchFamily="49" charset="-122"/>
                <a:sym typeface="+mn-ea"/>
              </a:rPr>
              <a:t>TrustZone</a:t>
            </a:r>
            <a:r>
              <a:rPr lang="zh-CN" altLang="en-US" sz="2400" b="0" dirty="0">
                <a:solidFill>
                  <a:srgbClr val="FF0000"/>
                </a:solidFill>
                <a:latin typeface="楷体" pitchFamily="49" charset="-122"/>
                <a:ea typeface="楷体" pitchFamily="49" charset="-122"/>
                <a:sym typeface="+mn-ea"/>
              </a:rPr>
              <a:t>３种</a:t>
            </a:r>
            <a:r>
              <a:rPr lang="zh-CN" altLang="en-US" sz="2400" b="0" dirty="0">
                <a:latin typeface="楷体" pitchFamily="49" charset="-122"/>
                <a:ea typeface="楷体" pitchFamily="49" charset="-122"/>
                <a:sym typeface="+mn-ea"/>
              </a:rPr>
              <a:t>方式的完整性安全策略：</a:t>
            </a:r>
            <a:endParaRPr lang="en-US" altLang="zh-CN" sz="2400" b="0" dirty="0">
              <a:latin typeface="楷体" pitchFamily="49" charset="-122"/>
              <a:ea typeface="楷体" pitchFamily="49" charset="-122"/>
              <a:sym typeface="+mn-ea"/>
            </a:endParaRPr>
          </a:p>
          <a:p>
            <a:pPr marL="0" indent="0" eaLnBrk="1" hangingPunct="1">
              <a:lnSpc>
                <a:spcPct val="150000"/>
              </a:lnSpc>
              <a:buClr>
                <a:schemeClr val="accent2"/>
              </a:buClr>
              <a:buSzTx/>
              <a:buNone/>
              <a:defRPr/>
            </a:pPr>
            <a:r>
              <a:rPr lang="zh-CN" altLang="en-US" sz="2400" b="0" dirty="0">
                <a:solidFill>
                  <a:srgbClr val="FF0000"/>
                </a:solidFill>
                <a:latin typeface="楷体" pitchFamily="49" charset="-122"/>
                <a:ea typeface="楷体" pitchFamily="49" charset="-122"/>
                <a:sym typeface="+mn-ea"/>
              </a:rPr>
              <a:t>首先</a:t>
            </a:r>
            <a:r>
              <a:rPr lang="zh-CN" altLang="en-US" sz="2400" b="0" dirty="0">
                <a:latin typeface="楷体" pitchFamily="49" charset="-122"/>
                <a:ea typeface="楷体" pitchFamily="49" charset="-122"/>
                <a:sym typeface="+mn-ea"/>
              </a:rPr>
              <a:t>，它会先从片内执行引导程序完成系统安全状态的配置才启动操作系统，只有通过安全验证的模块才允许被加载；</a:t>
            </a:r>
            <a:r>
              <a:rPr lang="zh-CN" altLang="en-US" sz="2400" b="0" dirty="0">
                <a:solidFill>
                  <a:srgbClr val="FF0000"/>
                </a:solidFill>
                <a:latin typeface="楷体" pitchFamily="49" charset="-122"/>
                <a:ea typeface="楷体" pitchFamily="49" charset="-122"/>
                <a:sym typeface="+mn-ea"/>
              </a:rPr>
              <a:t>其次</a:t>
            </a:r>
            <a:r>
              <a:rPr lang="zh-CN" altLang="en-US" sz="2400" b="0" dirty="0">
                <a:latin typeface="楷体" pitchFamily="49" charset="-122"/>
                <a:ea typeface="楷体" pitchFamily="49" charset="-122"/>
                <a:sym typeface="+mn-ea"/>
              </a:rPr>
              <a:t>，在系统运行期间，由</a:t>
            </a:r>
            <a:r>
              <a:rPr lang="en-US" altLang="zh-CN" sz="2400" b="0" dirty="0" err="1">
                <a:latin typeface="楷体" pitchFamily="49" charset="-122"/>
                <a:ea typeface="楷体" pitchFamily="49" charset="-122"/>
                <a:sym typeface="+mn-ea"/>
              </a:rPr>
              <a:t>TrustZone</a:t>
            </a:r>
            <a:r>
              <a:rPr lang="zh-CN" altLang="en-US" sz="2400" b="0" dirty="0">
                <a:latin typeface="楷体" pitchFamily="49" charset="-122"/>
                <a:ea typeface="楷体" pitchFamily="49" charset="-122"/>
                <a:sym typeface="+mn-ea"/>
              </a:rPr>
              <a:t>技术提供的安全代码区会处理普通代码区的安全请求，在处理之前把安全请求保存在共享内存中，当安全检测通过后请求会被处理；</a:t>
            </a:r>
            <a:r>
              <a:rPr lang="zh-CN" altLang="en-US" sz="2400" b="0" dirty="0">
                <a:solidFill>
                  <a:srgbClr val="FF0000"/>
                </a:solidFill>
                <a:latin typeface="楷体" pitchFamily="49" charset="-122"/>
                <a:ea typeface="楷体" pitchFamily="49" charset="-122"/>
                <a:sym typeface="+mn-ea"/>
              </a:rPr>
              <a:t>最后</a:t>
            </a:r>
            <a:r>
              <a:rPr lang="zh-CN" altLang="en-US" sz="2400" b="0" dirty="0">
                <a:latin typeface="楷体" pitchFamily="49" charset="-122"/>
                <a:ea typeface="楷体" pitchFamily="49" charset="-122"/>
                <a:sym typeface="+mn-ea"/>
              </a:rPr>
              <a:t>，一组受限的、可信的进程可以在远离</a:t>
            </a:r>
            <a:r>
              <a:rPr lang="en-US" altLang="zh-CN" sz="2400" b="0" dirty="0">
                <a:latin typeface="楷体" pitchFamily="49" charset="-122"/>
                <a:ea typeface="楷体" pitchFamily="49" charset="-122"/>
                <a:sym typeface="+mn-ea"/>
              </a:rPr>
              <a:t>ROS</a:t>
            </a:r>
            <a:r>
              <a:rPr lang="zh-CN" altLang="en-US" sz="2400" b="0" dirty="0">
                <a:latin typeface="楷体" pitchFamily="49" charset="-122"/>
                <a:ea typeface="楷体" pitchFamily="49" charset="-122"/>
                <a:sym typeface="+mn-ea"/>
              </a:rPr>
              <a:t>的私有空间内安全地执行。</a:t>
            </a:r>
          </a:p>
          <a:p>
            <a:pPr>
              <a:defRPr/>
            </a:pPr>
            <a:endParaRPr lang="zh-CN" altLang="en-US" dirty="0"/>
          </a:p>
        </p:txBody>
      </p:sp>
      <p:sp>
        <p:nvSpPr>
          <p:cNvPr id="44036" name="灯片编号占位符 3">
            <a:extLst>
              <a:ext uri="{FF2B5EF4-FFF2-40B4-BE49-F238E27FC236}">
                <a16:creationId xmlns:a16="http://schemas.microsoft.com/office/drawing/2014/main" id="{C5AB040F-86F6-4DB5-8C5D-7F557B487A4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EE55EA66-73F8-4CB5-B1AA-763A294A365F}"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39</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82846510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3E4BB91-2491-498E-9EC1-C6EE00C65890}"/>
              </a:ext>
            </a:extLst>
          </p:cNvPr>
          <p:cNvSpPr>
            <a:spLocks noGrp="1" noChangeArrowheads="1"/>
          </p:cNvSpPr>
          <p:nvPr>
            <p:ph type="title"/>
          </p:nvPr>
        </p:nvSpPr>
        <p:spPr/>
        <p:txBody>
          <a:bodyPr/>
          <a:lstStyle/>
          <a:p>
            <a:pPr eaLnBrk="1" hangingPunct="1">
              <a:defRPr/>
            </a:pPr>
            <a:r>
              <a:rPr lang="zh-CN">
                <a:ea typeface="楷体" pitchFamily="49" charset="-122"/>
              </a:rPr>
              <a:t>旁路攻击分类</a:t>
            </a:r>
          </a:p>
        </p:txBody>
      </p:sp>
      <p:sp>
        <p:nvSpPr>
          <p:cNvPr id="33795" name="Rectangle 3">
            <a:extLst>
              <a:ext uri="{FF2B5EF4-FFF2-40B4-BE49-F238E27FC236}">
                <a16:creationId xmlns:a16="http://schemas.microsoft.com/office/drawing/2014/main" id="{8A6617E6-A578-432A-8A1E-B202AB907B1C}"/>
              </a:ext>
            </a:extLst>
          </p:cNvPr>
          <p:cNvSpPr>
            <a:spLocks noGrp="1" noChangeArrowheads="1"/>
          </p:cNvSpPr>
          <p:nvPr>
            <p:ph type="body" idx="1"/>
          </p:nvPr>
        </p:nvSpPr>
        <p:spPr>
          <a:xfrm>
            <a:off x="203200" y="1193800"/>
            <a:ext cx="11684000" cy="5664200"/>
          </a:xfrm>
        </p:spPr>
        <p:txBody>
          <a:bodyPr/>
          <a:lstStyle/>
          <a:p>
            <a:pPr eaLnBrk="1" hangingPunct="1">
              <a:lnSpc>
                <a:spcPct val="90000"/>
              </a:lnSpc>
              <a:buFontTx/>
              <a:buNone/>
            </a:pPr>
            <a:r>
              <a:rPr lang="zh-CN" altLang="zh-CN" sz="3200" dirty="0">
                <a:latin typeface="楷体" panose="02010609060101010101" pitchFamily="49" charset="-122"/>
                <a:ea typeface="楷体" panose="02010609060101010101" pitchFamily="49" charset="-122"/>
              </a:rPr>
              <a:t>  目前已经发现且被证实有效的旁路泄漏信息有多种，按泄漏特征进行划分，旁路攻击可以分为以下几类：</a:t>
            </a:r>
          </a:p>
          <a:p>
            <a:pPr eaLnBrk="1" hangingPunct="1">
              <a:lnSpc>
                <a:spcPct val="90000"/>
              </a:lnSpc>
            </a:pPr>
            <a:r>
              <a:rPr lang="zh-CN" altLang="zh-CN" sz="3200" dirty="0">
                <a:latin typeface="楷体" panose="02010609060101010101" pitchFamily="49" charset="-122"/>
                <a:ea typeface="楷体" panose="02010609060101010101" pitchFamily="49" charset="-122"/>
              </a:rPr>
              <a:t>(1)时间攻击(Timing Attack) </a:t>
            </a:r>
          </a:p>
          <a:p>
            <a:pPr eaLnBrk="1" hangingPunct="1">
              <a:lnSpc>
                <a:spcPct val="90000"/>
              </a:lnSpc>
            </a:pPr>
            <a:r>
              <a:rPr lang="zh-CN" altLang="zh-CN" sz="3200" dirty="0">
                <a:latin typeface="楷体" panose="02010609060101010101" pitchFamily="49" charset="-122"/>
                <a:ea typeface="楷体" panose="02010609060101010101" pitchFamily="49" charset="-122"/>
              </a:rPr>
              <a:t>(2)故障攻击(Fault Attack) </a:t>
            </a:r>
          </a:p>
          <a:p>
            <a:pPr eaLnBrk="1" hangingPunct="1">
              <a:lnSpc>
                <a:spcPct val="90000"/>
              </a:lnSpc>
            </a:pPr>
            <a:r>
              <a:rPr lang="zh-CN" altLang="zh-CN" sz="3200" dirty="0">
                <a:latin typeface="楷体" panose="02010609060101010101" pitchFamily="49" charset="-122"/>
                <a:ea typeface="楷体" panose="02010609060101010101" pitchFamily="49" charset="-122"/>
              </a:rPr>
              <a:t>(3)功耗攻击(Power Attack)</a:t>
            </a:r>
          </a:p>
          <a:p>
            <a:pPr eaLnBrk="1" hangingPunct="1">
              <a:lnSpc>
                <a:spcPct val="90000"/>
              </a:lnSpc>
            </a:pPr>
            <a:r>
              <a:rPr lang="zh-CN" altLang="zh-CN" sz="3200" dirty="0">
                <a:latin typeface="楷体" panose="02010609060101010101" pitchFamily="49" charset="-122"/>
                <a:ea typeface="楷体" panose="02010609060101010101" pitchFamily="49" charset="-122"/>
              </a:rPr>
              <a:t>(4)电磁攻击(Electromagnetic Attack) </a:t>
            </a:r>
          </a:p>
          <a:p>
            <a:pPr eaLnBrk="1" hangingPunct="1">
              <a:lnSpc>
                <a:spcPct val="90000"/>
              </a:lnSpc>
            </a:pPr>
            <a:r>
              <a:rPr lang="zh-CN" altLang="zh-CN" sz="3200" dirty="0">
                <a:latin typeface="楷体" panose="02010609060101010101" pitchFamily="49" charset="-122"/>
                <a:ea typeface="楷体" panose="02010609060101010101" pitchFamily="49" charset="-122"/>
              </a:rPr>
              <a:t>(5)声音攻击(Acoustic Attack)</a:t>
            </a:r>
          </a:p>
          <a:p>
            <a:pPr eaLnBrk="1" hangingPunct="1">
              <a:lnSpc>
                <a:spcPct val="90000"/>
              </a:lnSpc>
            </a:pPr>
            <a:r>
              <a:rPr lang="zh-CN" altLang="zh-CN" sz="3200" dirty="0">
                <a:latin typeface="楷体" panose="02010609060101010101" pitchFamily="49" charset="-122"/>
                <a:ea typeface="楷体" panose="02010609060101010101" pitchFamily="49" charset="-122"/>
              </a:rPr>
              <a:t>(6)可见光攻击(Visible Light Attack)</a:t>
            </a:r>
          </a:p>
          <a:p>
            <a:pPr eaLnBrk="1" hangingPunct="1">
              <a:lnSpc>
                <a:spcPct val="90000"/>
              </a:lnSpc>
            </a:pPr>
            <a:r>
              <a:rPr lang="zh-CN" altLang="zh-CN" sz="3200" dirty="0">
                <a:latin typeface="楷体" panose="02010609060101010101" pitchFamily="49" charset="-122"/>
                <a:ea typeface="楷体" panose="02010609060101010101" pitchFamily="49" charset="-122"/>
              </a:rPr>
              <a:t>(7)组合分析攻击</a:t>
            </a:r>
          </a:p>
          <a:p>
            <a:pPr eaLnBrk="1" hangingPunct="1">
              <a:lnSpc>
                <a:spcPct val="90000"/>
              </a:lnSpc>
            </a:pPr>
            <a:r>
              <a:rPr lang="zh-CN" altLang="zh-CN" sz="3200" dirty="0">
                <a:latin typeface="楷体" panose="02010609060101010101" pitchFamily="49" charset="-122"/>
                <a:ea typeface="楷体" panose="02010609060101010101" pitchFamily="49" charset="-122"/>
              </a:rPr>
              <a:t>在诸多旁路攻击手段中，</a:t>
            </a:r>
            <a:r>
              <a:rPr lang="zh-CN" altLang="zh-CN" sz="3200" b="1" dirty="0">
                <a:solidFill>
                  <a:srgbClr val="FF0000"/>
                </a:solidFill>
                <a:latin typeface="楷体" panose="02010609060101010101" pitchFamily="49" charset="-122"/>
                <a:ea typeface="楷体" panose="02010609060101010101" pitchFamily="49" charset="-122"/>
              </a:rPr>
              <a:t>能量攻击和电磁攻击最为强大和高效</a:t>
            </a:r>
            <a:r>
              <a:rPr lang="zh-CN" altLang="zh-CN" sz="3200" dirty="0">
                <a:latin typeface="楷体" panose="02010609060101010101" pitchFamily="49" charset="-122"/>
                <a:ea typeface="楷体" panose="02010609060101010101" pitchFamily="49" charset="-122"/>
              </a:rPr>
              <a:t>，目前的研究工作主要是对这两种攻击方法。</a:t>
            </a:r>
          </a:p>
        </p:txBody>
      </p:sp>
    </p:spTree>
    <p:extLst>
      <p:ext uri="{BB962C8B-B14F-4D97-AF65-F5344CB8AC3E}">
        <p14:creationId xmlns:p14="http://schemas.microsoft.com/office/powerpoint/2010/main" val="12252592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A5F63A3-7BBE-482B-BFA2-8E1D685AB9F4}"/>
              </a:ext>
            </a:extLst>
          </p:cNvPr>
          <p:cNvSpPr>
            <a:spLocks noGrp="1" noChangeArrowheads="1"/>
          </p:cNvSpPr>
          <p:nvPr>
            <p:ph type="title"/>
          </p:nvPr>
        </p:nvSpPr>
        <p:spPr/>
        <p:txBody>
          <a:bodyPr/>
          <a:lstStyle/>
          <a:p>
            <a:pPr eaLnBrk="1" hangingPunct="1">
              <a:defRPr/>
            </a:pPr>
            <a:r>
              <a:rPr lang="zh-CN" dirty="0">
                <a:ea typeface="楷体" pitchFamily="49" charset="-122"/>
              </a:rPr>
              <a:t>旁路攻击之一</a:t>
            </a:r>
            <a:r>
              <a:rPr lang="zh-CN" altLang="en-US" sz="3733" dirty="0">
                <a:ea typeface="楷体" pitchFamily="49" charset="-122"/>
              </a:rPr>
              <a:t>  </a:t>
            </a:r>
            <a:r>
              <a:rPr lang="zh-CN" altLang="zh-CN" sz="3733" dirty="0">
                <a:ea typeface="楷体" pitchFamily="49" charset="-122"/>
              </a:rPr>
              <a:t>-----</a:t>
            </a:r>
            <a:r>
              <a:rPr lang="zh-CN" altLang="en-US" sz="3733" dirty="0">
                <a:latin typeface="楷体" pitchFamily="49" charset="-122"/>
                <a:ea typeface="楷体" pitchFamily="49" charset="-122"/>
              </a:rPr>
              <a:t>时间攻击</a:t>
            </a:r>
          </a:p>
        </p:txBody>
      </p:sp>
      <p:sp>
        <p:nvSpPr>
          <p:cNvPr id="34819" name="Rectangle 3">
            <a:extLst>
              <a:ext uri="{FF2B5EF4-FFF2-40B4-BE49-F238E27FC236}">
                <a16:creationId xmlns:a16="http://schemas.microsoft.com/office/drawing/2014/main" id="{40F3A35A-3CCF-4975-9372-C1937715FE12}"/>
              </a:ext>
            </a:extLst>
          </p:cNvPr>
          <p:cNvSpPr>
            <a:spLocks noGrp="1" noChangeArrowheads="1"/>
          </p:cNvSpPr>
          <p:nvPr>
            <p:ph type="body" idx="1"/>
          </p:nvPr>
        </p:nvSpPr>
        <p:spPr/>
        <p:txBody>
          <a:bodyPr/>
          <a:lstStyle/>
          <a:p>
            <a:pPr eaLnBrk="1" hangingPunct="1"/>
            <a:r>
              <a:rPr lang="zh-CN" altLang="zh-CN" sz="3733" dirty="0">
                <a:latin typeface="楷体" panose="02010609060101010101" pitchFamily="49" charset="-122"/>
                <a:ea typeface="楷体" panose="02010609060101010101" pitchFamily="49" charset="-122"/>
              </a:rPr>
              <a:t>1996年美国科学家Paul首先发现针对密码芯片的时间攻击法。该方法通过对密码芯片运算过程中执行时间信息的采集，结合密码算法的内部实现，证实了算法指令和执行时间存在相关性，从而推测出密钥信息。在Paul的基础上，Dhem等人将时间攻击方法成功地应用于破解RSA密码算法。</a:t>
            </a:r>
            <a:endParaRPr lang="zh-CN" altLang="zh-CN" sz="3733" dirty="0"/>
          </a:p>
        </p:txBody>
      </p:sp>
    </p:spTree>
    <p:extLst>
      <p:ext uri="{BB962C8B-B14F-4D97-AF65-F5344CB8AC3E}">
        <p14:creationId xmlns:p14="http://schemas.microsoft.com/office/powerpoint/2010/main" val="289581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F4E58AB-DE83-4311-B7DA-032CC92405F1}"/>
              </a:ext>
            </a:extLst>
          </p:cNvPr>
          <p:cNvSpPr>
            <a:spLocks noGrp="1" noChangeArrowheads="1"/>
          </p:cNvSpPr>
          <p:nvPr>
            <p:ph type="title"/>
          </p:nvPr>
        </p:nvSpPr>
        <p:spPr/>
        <p:txBody>
          <a:bodyPr/>
          <a:lstStyle/>
          <a:p>
            <a:pPr eaLnBrk="1" hangingPunct="1">
              <a:defRPr/>
            </a:pPr>
            <a:r>
              <a:rPr lang="zh-CN">
                <a:ea typeface="楷体" pitchFamily="49" charset="-122"/>
              </a:rPr>
              <a:t>旁路攻击之二</a:t>
            </a:r>
            <a:r>
              <a:rPr lang="zh-CN" altLang="zh-CN" sz="3733">
                <a:ea typeface="楷体" pitchFamily="49" charset="-122"/>
              </a:rPr>
              <a:t>-----</a:t>
            </a:r>
            <a:r>
              <a:rPr lang="zh-CN" altLang="en-US" sz="3733">
                <a:latin typeface="楷体" pitchFamily="49" charset="-122"/>
                <a:ea typeface="楷体" pitchFamily="49" charset="-122"/>
              </a:rPr>
              <a:t>故障攻击</a:t>
            </a:r>
          </a:p>
        </p:txBody>
      </p:sp>
      <p:sp>
        <p:nvSpPr>
          <p:cNvPr id="35843" name="Rectangle 3">
            <a:extLst>
              <a:ext uri="{FF2B5EF4-FFF2-40B4-BE49-F238E27FC236}">
                <a16:creationId xmlns:a16="http://schemas.microsoft.com/office/drawing/2014/main" id="{1130A22C-4234-463D-B58B-7C894E860657}"/>
              </a:ext>
            </a:extLst>
          </p:cNvPr>
          <p:cNvSpPr>
            <a:spLocks noGrp="1" noChangeArrowheads="1"/>
          </p:cNvSpPr>
          <p:nvPr>
            <p:ph type="body" idx="1"/>
          </p:nvPr>
        </p:nvSpPr>
        <p:spPr/>
        <p:txBody>
          <a:bodyPr/>
          <a:lstStyle/>
          <a:p>
            <a:pPr eaLnBrk="1" hangingPunct="1"/>
            <a:r>
              <a:rPr lang="zh-CN" altLang="zh-CN" sz="3733" dirty="0">
                <a:latin typeface="楷体" panose="02010609060101010101" pitchFamily="49" charset="-122"/>
                <a:ea typeface="楷体" panose="02010609060101010101" pitchFamily="49" charset="-122"/>
              </a:rPr>
              <a:t>故障攻击是1996年由Boneh等人首次提出的对RSA公钥密码体制的新型攻击方法。该方法利用密码计算过程中的故障信息来破解密码系统。1997年Biham和Shamir将这种攻击方法应用于对称密码体制，首次提出“差分故障攻击”的概念，并成功地攻击了DES算法。此后，研究人员提出各种不同的故障攻击方法，成功地攻击了多种密码体制，如ECC、AES、3DES等。 </a:t>
            </a:r>
          </a:p>
        </p:txBody>
      </p:sp>
    </p:spTree>
    <p:extLst>
      <p:ext uri="{BB962C8B-B14F-4D97-AF65-F5344CB8AC3E}">
        <p14:creationId xmlns:p14="http://schemas.microsoft.com/office/powerpoint/2010/main" val="405261841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3C19E42-CA76-4E59-9DF6-EB881B391476}"/>
              </a:ext>
            </a:extLst>
          </p:cNvPr>
          <p:cNvSpPr>
            <a:spLocks noGrp="1" noChangeArrowheads="1"/>
          </p:cNvSpPr>
          <p:nvPr>
            <p:ph type="title"/>
          </p:nvPr>
        </p:nvSpPr>
        <p:spPr/>
        <p:txBody>
          <a:bodyPr/>
          <a:lstStyle/>
          <a:p>
            <a:pPr eaLnBrk="1" hangingPunct="1">
              <a:defRPr/>
            </a:pPr>
            <a:r>
              <a:rPr lang="zh-CN" dirty="0">
                <a:ea typeface="楷体" pitchFamily="49" charset="-122"/>
              </a:rPr>
              <a:t>旁路攻击之三</a:t>
            </a:r>
            <a:r>
              <a:rPr lang="zh-CN" altLang="zh-CN" sz="3733" dirty="0">
                <a:ea typeface="楷体" pitchFamily="49" charset="-122"/>
              </a:rPr>
              <a:t>----</a:t>
            </a:r>
            <a:r>
              <a:rPr lang="zh-CN" altLang="en-US" sz="3733" dirty="0">
                <a:latin typeface="楷体" pitchFamily="49" charset="-122"/>
                <a:ea typeface="楷体" pitchFamily="49" charset="-122"/>
              </a:rPr>
              <a:t>功耗攻击</a:t>
            </a:r>
          </a:p>
        </p:txBody>
      </p:sp>
      <p:sp>
        <p:nvSpPr>
          <p:cNvPr id="36867" name="Rectangle 3">
            <a:extLst>
              <a:ext uri="{FF2B5EF4-FFF2-40B4-BE49-F238E27FC236}">
                <a16:creationId xmlns:a16="http://schemas.microsoft.com/office/drawing/2014/main" id="{8EED0941-15BD-4857-965F-E0BF651DB13A}"/>
              </a:ext>
            </a:extLst>
          </p:cNvPr>
          <p:cNvSpPr>
            <a:spLocks noGrp="1" noChangeArrowheads="1"/>
          </p:cNvSpPr>
          <p:nvPr>
            <p:ph type="body" idx="1"/>
          </p:nvPr>
        </p:nvSpPr>
        <p:spPr/>
        <p:txBody>
          <a:bodyPr/>
          <a:lstStyle/>
          <a:p>
            <a:pPr eaLnBrk="1" hangingPunct="1"/>
            <a:r>
              <a:rPr lang="zh-CN" altLang="zh-CN" sz="3733" dirty="0">
                <a:latin typeface="楷体" panose="02010609060101010101" pitchFamily="49" charset="-122"/>
                <a:ea typeface="楷体" panose="02010609060101010101" pitchFamily="49" charset="-122"/>
              </a:rPr>
              <a:t>功耗攻击是一种利用密码设备运行时的功耗泄露信息来推测密码系统所进行的操作和秘密信息的攻击方法。功耗攻击已经被用于破解几乎所有的对称密码和公钥密码，Paul声称仅需要数十条功耗泄漏曲线，就可以在几分钟内迅速地破解没有防御措施的大多数智能卡。</a:t>
            </a:r>
          </a:p>
        </p:txBody>
      </p:sp>
    </p:spTree>
    <p:extLst>
      <p:ext uri="{BB962C8B-B14F-4D97-AF65-F5344CB8AC3E}">
        <p14:creationId xmlns:p14="http://schemas.microsoft.com/office/powerpoint/2010/main" val="40366452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2645BBD-411C-43B9-868C-9FB753E61102}"/>
              </a:ext>
            </a:extLst>
          </p:cNvPr>
          <p:cNvSpPr>
            <a:spLocks noGrp="1" noChangeArrowheads="1"/>
          </p:cNvSpPr>
          <p:nvPr>
            <p:ph type="title"/>
          </p:nvPr>
        </p:nvSpPr>
        <p:spPr/>
        <p:txBody>
          <a:bodyPr/>
          <a:lstStyle/>
          <a:p>
            <a:pPr eaLnBrk="1" hangingPunct="1">
              <a:defRPr/>
            </a:pPr>
            <a:r>
              <a:rPr lang="zh-CN" dirty="0">
                <a:ea typeface="楷体" pitchFamily="49" charset="-122"/>
              </a:rPr>
              <a:t>旁路攻击之四</a:t>
            </a:r>
            <a:r>
              <a:rPr lang="zh-CN" altLang="zh-CN" sz="3733" dirty="0">
                <a:ea typeface="楷体" pitchFamily="49" charset="-122"/>
              </a:rPr>
              <a:t>----</a:t>
            </a:r>
            <a:r>
              <a:rPr lang="zh-CN" altLang="en-US" sz="3733" dirty="0">
                <a:latin typeface="楷体" pitchFamily="49" charset="-122"/>
                <a:ea typeface="楷体" pitchFamily="49" charset="-122"/>
              </a:rPr>
              <a:t>电磁攻击</a:t>
            </a:r>
          </a:p>
        </p:txBody>
      </p:sp>
      <p:sp>
        <p:nvSpPr>
          <p:cNvPr id="37891" name="Rectangle 3">
            <a:extLst>
              <a:ext uri="{FF2B5EF4-FFF2-40B4-BE49-F238E27FC236}">
                <a16:creationId xmlns:a16="http://schemas.microsoft.com/office/drawing/2014/main" id="{F3C53C5E-A36E-4159-9900-DED0DA164A78}"/>
              </a:ext>
            </a:extLst>
          </p:cNvPr>
          <p:cNvSpPr>
            <a:spLocks noGrp="1" noChangeArrowheads="1"/>
          </p:cNvSpPr>
          <p:nvPr>
            <p:ph type="body" idx="1"/>
          </p:nvPr>
        </p:nvSpPr>
        <p:spPr/>
        <p:txBody>
          <a:bodyPr/>
          <a:lstStyle/>
          <a:p>
            <a:pPr eaLnBrk="1" hangingPunct="1"/>
            <a:r>
              <a:rPr lang="zh-CN" altLang="zh-CN" sz="3733" dirty="0">
                <a:latin typeface="楷体" panose="02010609060101010101" pitchFamily="49" charset="-122"/>
                <a:ea typeface="楷体" panose="02010609060101010101" pitchFamily="49" charset="-122"/>
              </a:rPr>
              <a:t>2001年，Gandolfi等人提出了电磁攻击方法。2002年Dakshi对电磁泄露攻击进行了系统深入的研究，并指出电磁泄露的信息非常大，其攻击方法比时间攻击和能量攻击更为有效，电磁攻击不仅可以与能量攻击相媲美，而且对于某些能量攻击无法破解的系统，电磁攻击也能够破解。</a:t>
            </a:r>
          </a:p>
        </p:txBody>
      </p:sp>
    </p:spTree>
    <p:extLst>
      <p:ext uri="{BB962C8B-B14F-4D97-AF65-F5344CB8AC3E}">
        <p14:creationId xmlns:p14="http://schemas.microsoft.com/office/powerpoint/2010/main" val="21937542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A7BED85-570A-49DD-981E-FDAA940BF7CD}"/>
              </a:ext>
            </a:extLst>
          </p:cNvPr>
          <p:cNvSpPr>
            <a:spLocks noGrp="1" noChangeArrowheads="1"/>
          </p:cNvSpPr>
          <p:nvPr>
            <p:ph type="title"/>
          </p:nvPr>
        </p:nvSpPr>
        <p:spPr/>
        <p:txBody>
          <a:bodyPr/>
          <a:lstStyle/>
          <a:p>
            <a:pPr eaLnBrk="1" hangingPunct="1">
              <a:defRPr/>
            </a:pPr>
            <a:r>
              <a:rPr lang="zh-CN">
                <a:ea typeface="楷体" pitchFamily="49" charset="-122"/>
              </a:rPr>
              <a:t>旁路攻击之五</a:t>
            </a:r>
            <a:r>
              <a:rPr lang="zh-CN" altLang="zh-CN" sz="3733">
                <a:ea typeface="楷体" pitchFamily="49" charset="-122"/>
              </a:rPr>
              <a:t>----</a:t>
            </a:r>
            <a:r>
              <a:rPr lang="zh-CN" altLang="en-US" sz="3733">
                <a:latin typeface="楷体" pitchFamily="49" charset="-122"/>
                <a:ea typeface="楷体" pitchFamily="49" charset="-122"/>
              </a:rPr>
              <a:t>声音攻击</a:t>
            </a:r>
          </a:p>
        </p:txBody>
      </p:sp>
      <p:sp>
        <p:nvSpPr>
          <p:cNvPr id="38915" name="Rectangle 3">
            <a:extLst>
              <a:ext uri="{FF2B5EF4-FFF2-40B4-BE49-F238E27FC236}">
                <a16:creationId xmlns:a16="http://schemas.microsoft.com/office/drawing/2014/main" id="{5FF4367E-6840-40FD-9002-2394C0F4A016}"/>
              </a:ext>
            </a:extLst>
          </p:cNvPr>
          <p:cNvSpPr>
            <a:spLocks noGrp="1" noChangeArrowheads="1"/>
          </p:cNvSpPr>
          <p:nvPr>
            <p:ph type="body" idx="1"/>
          </p:nvPr>
        </p:nvSpPr>
        <p:spPr/>
        <p:txBody>
          <a:bodyPr/>
          <a:lstStyle/>
          <a:p>
            <a:pPr eaLnBrk="1" hangingPunct="1">
              <a:lnSpc>
                <a:spcPct val="90000"/>
              </a:lnSpc>
            </a:pPr>
            <a:r>
              <a:rPr lang="zh-CN" altLang="zh-CN" sz="3200" dirty="0">
                <a:latin typeface="楷体" panose="02010609060101010101" pitchFamily="49" charset="-122"/>
                <a:ea typeface="楷体" panose="02010609060101010101" pitchFamily="49" charset="-122"/>
              </a:rPr>
              <a:t>声音攻击的研究主要是由以色列Weizmann科学研究院的科学家Adi Shamir和Eran Tromer开展的。从理论上说，主板上电容器发出的声音能提供一定的解密线索，其泄漏方式与电磁泄漏或者能量波动十分相似。Shamir发现PC机运行时产生的声音信息量十分惊人，由于电容器发出的音频信号高于风扇产生的频率，所以很容易将其过滤出来并用作密码分析。2005年，Shamir等人通过上述方法证实了</a:t>
            </a:r>
            <a:r>
              <a:rPr lang="zh-CN" altLang="zh-CN" sz="3200" dirty="0">
                <a:solidFill>
                  <a:srgbClr val="FF0000"/>
                </a:solidFill>
                <a:latin typeface="楷体" panose="02010609060101010101" pitchFamily="49" charset="-122"/>
                <a:ea typeface="楷体" panose="02010609060101010101" pitchFamily="49" charset="-122"/>
              </a:rPr>
              <a:t>处理器运算时的声音泄露和所执行的操作之间存在相关性</a:t>
            </a:r>
            <a:r>
              <a:rPr lang="zh-CN" altLang="zh-CN" sz="3200" dirty="0">
                <a:latin typeface="楷体" panose="02010609060101010101" pitchFamily="49" charset="-122"/>
                <a:ea typeface="楷体" panose="02010609060101010101" pitchFamily="49" charset="-122"/>
              </a:rPr>
              <a:t>。例如，研究人员发现对于不同的密匙，RSA signature／decryption的声音是不同的，通过观察音频信号则可以重现密码操作的时间序列，并可以为时间攻击 (Timing Attack)提供有价值的信息。 </a:t>
            </a:r>
          </a:p>
        </p:txBody>
      </p:sp>
    </p:spTree>
    <p:extLst>
      <p:ext uri="{BB962C8B-B14F-4D97-AF65-F5344CB8AC3E}">
        <p14:creationId xmlns:p14="http://schemas.microsoft.com/office/powerpoint/2010/main" val="17443772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2F2FC33-DD75-49A1-AA0C-421D5BE7643A}"/>
              </a:ext>
            </a:extLst>
          </p:cNvPr>
          <p:cNvSpPr>
            <a:spLocks noGrp="1" noChangeArrowheads="1"/>
          </p:cNvSpPr>
          <p:nvPr>
            <p:ph type="title"/>
          </p:nvPr>
        </p:nvSpPr>
        <p:spPr/>
        <p:txBody>
          <a:bodyPr/>
          <a:lstStyle/>
          <a:p>
            <a:pPr eaLnBrk="1" hangingPunct="1">
              <a:defRPr/>
            </a:pPr>
            <a:r>
              <a:rPr lang="zh-CN">
                <a:ea typeface="楷体" pitchFamily="49" charset="-122"/>
              </a:rPr>
              <a:t>旁路攻击之六</a:t>
            </a:r>
            <a:r>
              <a:rPr lang="zh-CN" altLang="zh-CN" sz="3733">
                <a:ea typeface="楷体" pitchFamily="49" charset="-122"/>
              </a:rPr>
              <a:t>----</a:t>
            </a:r>
            <a:r>
              <a:rPr lang="zh-CN" altLang="en-US" sz="3733">
                <a:latin typeface="楷体" pitchFamily="49" charset="-122"/>
                <a:ea typeface="楷体" pitchFamily="49" charset="-122"/>
              </a:rPr>
              <a:t>可见光攻击</a:t>
            </a:r>
          </a:p>
        </p:txBody>
      </p:sp>
      <p:sp>
        <p:nvSpPr>
          <p:cNvPr id="39939" name="Rectangle 3">
            <a:extLst>
              <a:ext uri="{FF2B5EF4-FFF2-40B4-BE49-F238E27FC236}">
                <a16:creationId xmlns:a16="http://schemas.microsoft.com/office/drawing/2014/main" id="{E5A425AE-8444-4D16-857F-51600D6551D6}"/>
              </a:ext>
            </a:extLst>
          </p:cNvPr>
          <p:cNvSpPr>
            <a:spLocks noGrp="1" noChangeArrowheads="1"/>
          </p:cNvSpPr>
          <p:nvPr>
            <p:ph type="body" idx="1"/>
          </p:nvPr>
        </p:nvSpPr>
        <p:spPr/>
        <p:txBody>
          <a:bodyPr/>
          <a:lstStyle/>
          <a:p>
            <a:pPr eaLnBrk="1" hangingPunct="1"/>
            <a:r>
              <a:rPr lang="zh-CN" altLang="zh-CN" sz="3733" dirty="0">
                <a:latin typeface="楷体" panose="02010609060101010101" pitchFamily="49" charset="-122"/>
                <a:ea typeface="楷体" panose="02010609060101010101" pitchFamily="49" charset="-122"/>
              </a:rPr>
              <a:t>Kuhn的研究工作表明CRT显示器散射出的可见光可以用于重新构建CRT显示器上的信息。可见光攻击不同于时间攻击和功耗攻击，该攻击方法不需要和被测的物理设备进行连接，因此更容易被攻击者使用。Loughry则将该攻击方法应用于LED状态显示器件的攻击。 </a:t>
            </a:r>
          </a:p>
        </p:txBody>
      </p:sp>
    </p:spTree>
    <p:extLst>
      <p:ext uri="{BB962C8B-B14F-4D97-AF65-F5344CB8AC3E}">
        <p14:creationId xmlns:p14="http://schemas.microsoft.com/office/powerpoint/2010/main" val="265018508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5323B25-807D-4888-B3E8-6FF69EEA2911}"/>
              </a:ext>
            </a:extLst>
          </p:cNvPr>
          <p:cNvSpPr>
            <a:spLocks noGrp="1" noChangeArrowheads="1"/>
          </p:cNvSpPr>
          <p:nvPr>
            <p:ph type="title"/>
          </p:nvPr>
        </p:nvSpPr>
        <p:spPr/>
        <p:txBody>
          <a:bodyPr/>
          <a:lstStyle/>
          <a:p>
            <a:pPr eaLnBrk="1" hangingPunct="1">
              <a:defRPr/>
            </a:pPr>
            <a:r>
              <a:rPr lang="zh-CN">
                <a:ea typeface="楷体" pitchFamily="49" charset="-122"/>
              </a:rPr>
              <a:t>旁路攻击之七</a:t>
            </a:r>
            <a:r>
              <a:rPr lang="zh-CN" altLang="zh-CN" sz="3733">
                <a:latin typeface="楷体" pitchFamily="49" charset="-122"/>
                <a:ea typeface="楷体" pitchFamily="49" charset="-122"/>
              </a:rPr>
              <a:t>----</a:t>
            </a:r>
            <a:r>
              <a:rPr lang="zh-CN" altLang="en-US" sz="3733">
                <a:latin typeface="楷体" pitchFamily="49" charset="-122"/>
                <a:ea typeface="楷体" pitchFamily="49" charset="-122"/>
              </a:rPr>
              <a:t>组合分析攻击</a:t>
            </a:r>
          </a:p>
        </p:txBody>
      </p:sp>
      <p:sp>
        <p:nvSpPr>
          <p:cNvPr id="40963" name="Rectangle 3">
            <a:extLst>
              <a:ext uri="{FF2B5EF4-FFF2-40B4-BE49-F238E27FC236}">
                <a16:creationId xmlns:a16="http://schemas.microsoft.com/office/drawing/2014/main" id="{A8D1590A-A2C4-41C5-B073-2B8978CC1B16}"/>
              </a:ext>
            </a:extLst>
          </p:cNvPr>
          <p:cNvSpPr>
            <a:spLocks noGrp="1" noChangeArrowheads="1"/>
          </p:cNvSpPr>
          <p:nvPr>
            <p:ph type="body" idx="1"/>
          </p:nvPr>
        </p:nvSpPr>
        <p:spPr/>
        <p:txBody>
          <a:bodyPr/>
          <a:lstStyle/>
          <a:p>
            <a:pPr eaLnBrk="1" hangingPunct="1"/>
            <a:r>
              <a:rPr lang="zh-CN" altLang="zh-CN" dirty="0">
                <a:ea typeface="楷体" panose="02010609060101010101" pitchFamily="49" charset="-122"/>
              </a:rPr>
              <a:t>组合分析攻击：</a:t>
            </a:r>
            <a:r>
              <a:rPr lang="zh-CN" altLang="zh-CN" sz="3733" dirty="0">
                <a:ea typeface="楷体" panose="02010609060101010101" pitchFamily="49" charset="-122"/>
              </a:rPr>
              <a:t>将</a:t>
            </a:r>
            <a:r>
              <a:rPr lang="zh-CN" altLang="zh-CN" dirty="0">
                <a:ea typeface="楷体" panose="02010609060101010101" pitchFamily="49" charset="-122"/>
              </a:rPr>
              <a:t>功耗分析、电磁辐射分析、时间攻击、故障攻击等方法组合使用，组合攻击往往比单一途径的分析方法更加有效。</a:t>
            </a:r>
          </a:p>
        </p:txBody>
      </p:sp>
    </p:spTree>
    <p:extLst>
      <p:ext uri="{BB962C8B-B14F-4D97-AF65-F5344CB8AC3E}">
        <p14:creationId xmlns:p14="http://schemas.microsoft.com/office/powerpoint/2010/main" val="347378031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DB7AEB7F-83E7-4164-831C-7FB61285869D}"/>
              </a:ext>
            </a:extLst>
          </p:cNvPr>
          <p:cNvSpPr>
            <a:spLocks noGrp="1" noChangeArrowheads="1"/>
          </p:cNvSpPr>
          <p:nvPr>
            <p:ph type="title"/>
          </p:nvPr>
        </p:nvSpPr>
        <p:spPr/>
        <p:txBody>
          <a:bodyPr/>
          <a:lstStyle/>
          <a:p>
            <a:pPr eaLnBrk="1" hangingPunct="1">
              <a:defRPr/>
            </a:pPr>
            <a:r>
              <a:rPr lang="zh-CN">
                <a:ea typeface="楷体" pitchFamily="49" charset="-122"/>
              </a:rPr>
              <a:t>旁路攻击分析技术</a:t>
            </a:r>
          </a:p>
        </p:txBody>
      </p:sp>
      <p:sp>
        <p:nvSpPr>
          <p:cNvPr id="41987" name="Rectangle 3">
            <a:extLst>
              <a:ext uri="{FF2B5EF4-FFF2-40B4-BE49-F238E27FC236}">
                <a16:creationId xmlns:a16="http://schemas.microsoft.com/office/drawing/2014/main" id="{2F2D2E13-F987-4E29-A974-8BA6DC42A305}"/>
              </a:ext>
            </a:extLst>
          </p:cNvPr>
          <p:cNvSpPr>
            <a:spLocks noGrp="1" noChangeArrowheads="1"/>
          </p:cNvSpPr>
          <p:nvPr>
            <p:ph type="body" idx="1"/>
          </p:nvPr>
        </p:nvSpPr>
        <p:spPr>
          <a:xfrm>
            <a:off x="609600" y="1295400"/>
            <a:ext cx="10972800" cy="4978400"/>
          </a:xfrm>
        </p:spPr>
        <p:txBody>
          <a:bodyPr/>
          <a:lstStyle/>
          <a:p>
            <a:pPr eaLnBrk="1" hangingPunct="1">
              <a:lnSpc>
                <a:spcPct val="80000"/>
              </a:lnSpc>
              <a:buFontTx/>
              <a:buNone/>
            </a:pPr>
            <a:r>
              <a:rPr lang="zh-CN" altLang="zh-CN" sz="3733" b="1" dirty="0">
                <a:latin typeface="楷体" panose="02010609060101010101" pitchFamily="49" charset="-122"/>
                <a:ea typeface="楷体" panose="02010609060101010101" pitchFamily="49" charset="-122"/>
              </a:rPr>
              <a:t> </a:t>
            </a:r>
            <a:r>
              <a:rPr lang="zh-CN" altLang="zh-CN" sz="3200" dirty="0">
                <a:latin typeface="楷体" panose="02010609060101010101" pitchFamily="49" charset="-122"/>
                <a:ea typeface="楷体" panose="02010609060101010101" pitchFamily="49" charset="-122"/>
              </a:rPr>
              <a:t>旁路攻击是基于物理特征的技术，</a:t>
            </a:r>
            <a:r>
              <a:rPr lang="zh-CN" altLang="zh-CN" sz="3200" b="1" dirty="0">
                <a:latin typeface="楷体" panose="02010609060101010101" pitchFamily="49" charset="-122"/>
                <a:ea typeface="楷体" panose="02010609060101010101" pitchFamily="49" charset="-122"/>
              </a:rPr>
              <a:t>包括：</a:t>
            </a:r>
            <a:endParaRPr lang="zh-CN" altLang="zh-CN" sz="3200" dirty="0">
              <a:latin typeface="楷体" panose="02010609060101010101" pitchFamily="49" charset="-122"/>
              <a:ea typeface="楷体" panose="02010609060101010101" pitchFamily="49" charset="-122"/>
            </a:endParaRPr>
          </a:p>
          <a:p>
            <a:pPr eaLnBrk="1" hangingPunct="1">
              <a:lnSpc>
                <a:spcPct val="80000"/>
              </a:lnSpc>
              <a:buFontTx/>
              <a:buNone/>
            </a:pPr>
            <a:r>
              <a:rPr lang="zh-CN" altLang="zh-CN" sz="3200" dirty="0">
                <a:latin typeface="楷体" panose="02010609060101010101" pitchFamily="49" charset="-122"/>
                <a:ea typeface="楷体" panose="02010609060101010101" pitchFamily="49" charset="-122"/>
              </a:rPr>
              <a:t>  故障分析技术、侵入分析技术、时间分析技术、简单功耗分析技术、差分功耗分析技术、电磁辐射分析技术、高阶差分分析技术和汉明差分分析技术、模板分析技术 (template attack)。</a:t>
            </a:r>
          </a:p>
          <a:p>
            <a:pPr eaLnBrk="1" hangingPunct="1">
              <a:lnSpc>
                <a:spcPct val="80000"/>
              </a:lnSpc>
              <a:buFontTx/>
              <a:buNone/>
            </a:pPr>
            <a:r>
              <a:rPr lang="zh-CN" altLang="zh-CN" sz="3200" dirty="0">
                <a:latin typeface="楷体" panose="02010609060101010101" pitchFamily="49" charset="-122"/>
                <a:ea typeface="楷体" panose="02010609060101010101" pitchFamily="49" charset="-122"/>
              </a:rPr>
              <a:t>    模板攻击根据密码设备泄漏旁路信息的数据相关性和操作相关性进行攻击,首先为密钥空间中所有的密钥分别构建一个泄漏信息特征的模板，之后根据获取的一份或多份泄漏的信息寻找最匹配的模板，进而推断最可能的正确密钥或有效缩小密钥搜索空间</a:t>
            </a:r>
          </a:p>
        </p:txBody>
      </p:sp>
    </p:spTree>
    <p:extLst>
      <p:ext uri="{BB962C8B-B14F-4D97-AF65-F5344CB8AC3E}">
        <p14:creationId xmlns:p14="http://schemas.microsoft.com/office/powerpoint/2010/main" val="1602217953"/>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40AF959-3F22-41BD-A074-2E4DF1C9CFC9}"/>
              </a:ext>
            </a:extLst>
          </p:cNvPr>
          <p:cNvSpPr>
            <a:spLocks noGrp="1" noChangeArrowheads="1"/>
          </p:cNvSpPr>
          <p:nvPr>
            <p:ph type="title"/>
          </p:nvPr>
        </p:nvSpPr>
        <p:spPr/>
        <p:txBody>
          <a:bodyPr/>
          <a:lstStyle/>
          <a:p>
            <a:pPr eaLnBrk="1" hangingPunct="1">
              <a:defRPr/>
            </a:pPr>
            <a:r>
              <a:rPr lang="zh-CN">
                <a:ea typeface="楷体" pitchFamily="49" charset="-122"/>
              </a:rPr>
              <a:t>对旁路攻击的防御技术</a:t>
            </a:r>
          </a:p>
        </p:txBody>
      </p:sp>
      <p:sp>
        <p:nvSpPr>
          <p:cNvPr id="43011" name="Rectangle 3">
            <a:extLst>
              <a:ext uri="{FF2B5EF4-FFF2-40B4-BE49-F238E27FC236}">
                <a16:creationId xmlns:a16="http://schemas.microsoft.com/office/drawing/2014/main" id="{122359F4-CF68-4032-929A-BB1287315FE4}"/>
              </a:ext>
            </a:extLst>
          </p:cNvPr>
          <p:cNvSpPr>
            <a:spLocks noGrp="1" noChangeArrowheads="1"/>
          </p:cNvSpPr>
          <p:nvPr>
            <p:ph type="body" idx="1"/>
          </p:nvPr>
        </p:nvSpPr>
        <p:spPr>
          <a:xfrm>
            <a:off x="406400" y="1295400"/>
            <a:ext cx="11480800" cy="5384800"/>
          </a:xfrm>
        </p:spPr>
        <p:txBody>
          <a:bodyPr/>
          <a:lstStyle/>
          <a:p>
            <a:pPr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防御立足点就是破坏旁路功耗分析的两个必要条件</a:t>
            </a:r>
            <a:r>
              <a:rPr lang="zh-CN" altLang="zh-CN" sz="3200" dirty="0">
                <a:latin typeface="楷体" panose="02010609060101010101" pitchFamily="49" charset="-122"/>
                <a:ea typeface="楷体" panose="02010609060101010101" pitchFamily="49" charset="-122"/>
              </a:rPr>
              <a:t>：</a:t>
            </a:r>
          </a:p>
          <a:p>
            <a:pPr eaLnBrk="1" hangingPunct="1">
              <a:lnSpc>
                <a:spcPct val="90000"/>
              </a:lnSpc>
            </a:pPr>
            <a:r>
              <a:rPr lang="zh-CN" altLang="zh-CN" sz="3200" dirty="0">
                <a:latin typeface="楷体" panose="02010609060101010101" pitchFamily="49" charset="-122"/>
                <a:ea typeface="楷体" panose="02010609060101010101" pitchFamily="49" charset="-122"/>
              </a:rPr>
              <a:t>一是</a:t>
            </a:r>
            <a:r>
              <a:rPr lang="zh-CN" altLang="zh-CN" sz="3200" dirty="0">
                <a:solidFill>
                  <a:srgbClr val="FF0000"/>
                </a:solidFill>
                <a:latin typeface="楷体" panose="02010609060101010101" pitchFamily="49" charset="-122"/>
                <a:ea typeface="楷体" panose="02010609060101010101" pitchFamily="49" charset="-122"/>
              </a:rPr>
              <a:t>消除</a:t>
            </a:r>
            <a:r>
              <a:rPr lang="zh-CN" altLang="zh-CN" sz="3200" dirty="0">
                <a:latin typeface="楷体" panose="02010609060101010101" pitchFamily="49" charset="-122"/>
                <a:ea typeface="楷体" panose="02010609060101010101" pitchFamily="49" charset="-122"/>
              </a:rPr>
              <a:t>密码算法实现中信息的</a:t>
            </a:r>
            <a:r>
              <a:rPr lang="zh-CN" altLang="zh-CN" sz="3200" dirty="0">
                <a:solidFill>
                  <a:srgbClr val="FF0000"/>
                </a:solidFill>
                <a:latin typeface="楷体" panose="02010609060101010101" pitchFamily="49" charset="-122"/>
                <a:ea typeface="楷体" panose="02010609060101010101" pitchFamily="49" charset="-122"/>
              </a:rPr>
              <a:t>泄漏</a:t>
            </a:r>
            <a:r>
              <a:rPr lang="zh-CN" altLang="zh-CN" sz="3200" dirty="0">
                <a:latin typeface="楷体" panose="02010609060101010101" pitchFamily="49" charset="-122"/>
                <a:ea typeface="楷体" panose="02010609060101010101" pitchFamily="49" charset="-122"/>
              </a:rPr>
              <a:t>；</a:t>
            </a:r>
          </a:p>
          <a:p>
            <a:pPr eaLnBrk="1" hangingPunct="1">
              <a:lnSpc>
                <a:spcPct val="90000"/>
              </a:lnSpc>
            </a:pPr>
            <a:r>
              <a:rPr lang="zh-CN" altLang="zh-CN" sz="3200" dirty="0">
                <a:latin typeface="楷体" panose="02010609060101010101" pitchFamily="49" charset="-122"/>
                <a:ea typeface="楷体" panose="02010609060101010101" pitchFamily="49" charset="-122"/>
              </a:rPr>
              <a:t>二是</a:t>
            </a:r>
            <a:r>
              <a:rPr lang="zh-CN" altLang="zh-CN" sz="3200" dirty="0">
                <a:solidFill>
                  <a:srgbClr val="FF0000"/>
                </a:solidFill>
                <a:latin typeface="楷体" panose="02010609060101010101" pitchFamily="49" charset="-122"/>
                <a:ea typeface="楷体" panose="02010609060101010101" pitchFamily="49" charset="-122"/>
              </a:rPr>
              <a:t>增加</a:t>
            </a:r>
            <a:r>
              <a:rPr lang="zh-CN" altLang="zh-CN" sz="3200" dirty="0">
                <a:latin typeface="楷体" panose="02010609060101010101" pitchFamily="49" charset="-122"/>
                <a:ea typeface="楷体" panose="02010609060101010101" pitchFamily="49" charset="-122"/>
              </a:rPr>
              <a:t>攻击的</a:t>
            </a:r>
            <a:r>
              <a:rPr lang="zh-CN" altLang="zh-CN" sz="3200" dirty="0">
                <a:solidFill>
                  <a:srgbClr val="FF0000"/>
                </a:solidFill>
                <a:latin typeface="楷体" panose="02010609060101010101" pitchFamily="49" charset="-122"/>
                <a:ea typeface="楷体" panose="02010609060101010101" pitchFamily="49" charset="-122"/>
              </a:rPr>
              <a:t>难度</a:t>
            </a:r>
            <a:r>
              <a:rPr lang="zh-CN" altLang="zh-CN" sz="3200" dirty="0">
                <a:latin typeface="楷体" panose="02010609060101010101" pitchFamily="49" charset="-122"/>
                <a:ea typeface="楷体" panose="02010609060101010101" pitchFamily="49" charset="-122"/>
              </a:rPr>
              <a:t>,又分为两种：</a:t>
            </a:r>
          </a:p>
          <a:p>
            <a:pPr eaLnBrk="1" hangingPunct="1">
              <a:lnSpc>
                <a:spcPct val="90000"/>
              </a:lnSpc>
              <a:buFontTx/>
              <a:buNone/>
            </a:pPr>
            <a:r>
              <a:rPr lang="zh-CN" altLang="zh-CN" sz="3200" dirty="0">
                <a:latin typeface="楷体" panose="02010609060101010101" pitchFamily="49" charset="-122"/>
                <a:ea typeface="楷体" panose="02010609060101010101" pitchFamily="49" charset="-122"/>
              </a:rPr>
              <a:t>        （1）增加噪声；（2）减小有效信息量。</a:t>
            </a:r>
          </a:p>
          <a:p>
            <a:pPr eaLnBrk="1" hangingPunct="1">
              <a:lnSpc>
                <a:spcPct val="90000"/>
              </a:lnSpc>
            </a:pPr>
            <a:r>
              <a:rPr lang="zh-CN" altLang="zh-CN" sz="3200" dirty="0">
                <a:latin typeface="楷体" panose="02010609060101010101" pitchFamily="49" charset="-122"/>
                <a:ea typeface="楷体" panose="02010609060101010101" pitchFamily="49" charset="-122"/>
              </a:rPr>
              <a:t>为了深入地分析旁路泄漏，Micali给出了关于旁路信息泄漏的几条公理：</a:t>
            </a:r>
          </a:p>
          <a:p>
            <a:pPr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公理1：计算并且只有计算才能产生泄漏信息。</a:t>
            </a:r>
          </a:p>
          <a:p>
            <a:pPr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公理2：相同的计算在不同的计算机上泄漏的信息不同。</a:t>
            </a:r>
          </a:p>
          <a:p>
            <a:pPr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公理3：信息泄漏与选择的测量方法密切相关。</a:t>
            </a:r>
          </a:p>
          <a:p>
            <a:pPr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公理4：所有的旁路泄漏信息都与计算机内部配置相关。</a:t>
            </a:r>
          </a:p>
        </p:txBody>
      </p:sp>
    </p:spTree>
    <p:extLst>
      <p:ext uri="{BB962C8B-B14F-4D97-AF65-F5344CB8AC3E}">
        <p14:creationId xmlns:p14="http://schemas.microsoft.com/office/powerpoint/2010/main" val="2517382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CE89CE65-60CE-4D8D-AA0E-F85798FEDFEE}"/>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嵌入式系统概论</a:t>
            </a:r>
          </a:p>
        </p:txBody>
      </p:sp>
      <p:sp>
        <p:nvSpPr>
          <p:cNvPr id="8195" name="内容占位符 2">
            <a:extLst>
              <a:ext uri="{FF2B5EF4-FFF2-40B4-BE49-F238E27FC236}">
                <a16:creationId xmlns:a16="http://schemas.microsoft.com/office/drawing/2014/main" id="{E1612067-287B-4570-A741-0D2C8A004795}"/>
              </a:ext>
            </a:extLst>
          </p:cNvPr>
          <p:cNvSpPr>
            <a:spLocks noGrp="1" noChangeArrowheads="1"/>
          </p:cNvSpPr>
          <p:nvPr>
            <p:ph idx="1"/>
          </p:nvPr>
        </p:nvSpPr>
        <p:spPr>
          <a:xfrm>
            <a:off x="1631950" y="2017713"/>
            <a:ext cx="8847138" cy="4114800"/>
          </a:xfrm>
        </p:spPr>
        <p:txBody>
          <a:bodyPr/>
          <a:lstStyle/>
          <a:p>
            <a:r>
              <a:rPr lang="zh-CN" altLang="en-US" sz="2400" b="0" dirty="0">
                <a:latin typeface="楷体" panose="02010609060101010101" pitchFamily="49" charset="-122"/>
                <a:ea typeface="楷体" panose="02010609060101010101" pitchFamily="49" charset="-122"/>
              </a:rPr>
              <a:t>嵌入式系统</a:t>
            </a:r>
            <a:r>
              <a:rPr lang="zh-CN" altLang="en-US" sz="2400" dirty="0">
                <a:solidFill>
                  <a:srgbClr val="FF0000"/>
                </a:solidFill>
                <a:latin typeface="楷体" panose="02010609060101010101" pitchFamily="49" charset="-122"/>
                <a:ea typeface="楷体" panose="02010609060101010101" pitchFamily="49" charset="-122"/>
              </a:rPr>
              <a:t>三要素</a:t>
            </a:r>
            <a:r>
              <a:rPr lang="zh-CN" altLang="en-US" sz="2400" b="0" dirty="0">
                <a:latin typeface="楷体" panose="02010609060101010101" pitchFamily="49" charset="-122"/>
                <a:ea typeface="楷体" panose="02010609060101010101" pitchFamily="49" charset="-122"/>
              </a:rPr>
              <a:t>（嵌入性、专用性、计算性）</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嵌入式系统</a:t>
            </a:r>
            <a:r>
              <a:rPr lang="zh-CN" altLang="en-US" sz="2400" dirty="0">
                <a:solidFill>
                  <a:srgbClr val="FF0000"/>
                </a:solidFill>
                <a:latin typeface="楷体" panose="02010609060101010101" pitchFamily="49" charset="-122"/>
                <a:ea typeface="楷体" panose="02010609060101010101" pitchFamily="49" charset="-122"/>
              </a:rPr>
              <a:t>特征</a:t>
            </a:r>
            <a:r>
              <a:rPr lang="zh-CN" altLang="en-US" sz="2400" b="0" dirty="0">
                <a:latin typeface="楷体" panose="02010609060101010101" pitchFamily="49" charset="-122"/>
                <a:ea typeface="楷体" panose="02010609060101010101" pitchFamily="49" charset="-122"/>
              </a:rPr>
              <a:t>（特定应用、软硬件可裁剪、低功耗、低成本、体积受限、实时性、较长的生命周期、本身不具备自主开发能力，需特定开发工具（仿真机、开发器））</a:t>
            </a:r>
            <a:endParaRPr lang="en-US" altLang="zh-CN" sz="2400" b="0" dirty="0">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嵌入式系统</a:t>
            </a:r>
            <a:r>
              <a:rPr lang="zh-CN" altLang="en-US" sz="2400" dirty="0">
                <a:solidFill>
                  <a:srgbClr val="FF0000"/>
                </a:solidFill>
                <a:latin typeface="楷体" panose="02010609060101010101" pitchFamily="49" charset="-122"/>
                <a:ea typeface="楷体" panose="02010609060101010101" pitchFamily="49" charset="-122"/>
              </a:rPr>
              <a:t>组成</a:t>
            </a:r>
            <a:r>
              <a:rPr lang="zh-CN" altLang="en-US" sz="240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微处理器、外围支撑硬件、嵌入式实时操作系统（或调度器）、用户应用软件</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zh-CN" altLang="en-US" sz="2400" b="0" dirty="0">
                <a:solidFill>
                  <a:srgbClr val="595959"/>
                </a:solidFill>
                <a:latin typeface="楷体" panose="02010609060101010101" pitchFamily="49" charset="-122"/>
                <a:ea typeface="楷体" panose="02010609060101010101" pitchFamily="49" charset="-122"/>
              </a:rPr>
              <a:t>由于嵌入式系统存储空间有限，</a:t>
            </a:r>
            <a:r>
              <a:rPr lang="zh-CN" altLang="en-US" sz="2400" b="0" dirty="0">
                <a:solidFill>
                  <a:srgbClr val="FF0000"/>
                </a:solidFill>
                <a:latin typeface="楷体" panose="02010609060101010101" pitchFamily="49" charset="-122"/>
                <a:ea typeface="楷体" panose="02010609060101010101" pitchFamily="49" charset="-122"/>
              </a:rPr>
              <a:t>要求软件代码紧凑、可靠，对实时性有严格要求</a:t>
            </a:r>
            <a:r>
              <a:rPr lang="zh-CN" altLang="en-US" sz="2400" b="0" dirty="0">
                <a:solidFill>
                  <a:srgbClr val="595959"/>
                </a:solidFill>
                <a:latin typeface="楷体" panose="02010609060101010101" pitchFamily="49" charset="-122"/>
                <a:ea typeface="楷体" panose="02010609060101010101" pitchFamily="49" charset="-122"/>
              </a:rPr>
              <a:t>。</a:t>
            </a:r>
            <a:endParaRPr lang="en-US" altLang="zh-CN" sz="2400" b="0" dirty="0">
              <a:latin typeface="楷体" panose="02010609060101010101" pitchFamily="49" charset="-122"/>
              <a:ea typeface="楷体" panose="02010609060101010101" pitchFamily="49" charset="-122"/>
            </a:endParaRPr>
          </a:p>
          <a:p>
            <a:pPr eaLnBrk="1" fontAlgn="ctr" hangingPunct="1">
              <a:lnSpc>
                <a:spcPct val="110000"/>
              </a:lnSpc>
              <a:spcBef>
                <a:spcPct val="0"/>
              </a:spcBef>
              <a:buClr>
                <a:schemeClr val="accent2"/>
              </a:buClr>
              <a:buSzPct val="80000"/>
              <a:buFont typeface="Wingdings" panose="05000000000000000000" pitchFamily="2" charset="2"/>
              <a:buNone/>
            </a:pPr>
            <a:endParaRPr lang="zh-CN" altLang="en-US" dirty="0">
              <a:solidFill>
                <a:schemeClr val="folHlink"/>
              </a:solidFill>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a:p>
            <a:endParaRPr lang="zh-CN" altLang="en-US" dirty="0"/>
          </a:p>
        </p:txBody>
      </p:sp>
      <p:sp>
        <p:nvSpPr>
          <p:cNvPr id="8196" name="灯片编号占位符 3">
            <a:extLst>
              <a:ext uri="{FF2B5EF4-FFF2-40B4-BE49-F238E27FC236}">
                <a16:creationId xmlns:a16="http://schemas.microsoft.com/office/drawing/2014/main" id="{FE48541C-452C-4DAC-9F4D-01CF8C91A25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63FF2B17-D0C2-4AE5-BB53-A7A458572808}"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4</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079117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7CB4275C-13B4-4A0A-88A9-5DC35F29ADEA}"/>
              </a:ext>
            </a:extLst>
          </p:cNvPr>
          <p:cNvSpPr>
            <a:spLocks noGrp="1" noChangeArrowheads="1"/>
          </p:cNvSpPr>
          <p:nvPr>
            <p:ph type="title"/>
          </p:nvPr>
        </p:nvSpPr>
        <p:spPr/>
        <p:txBody>
          <a:bodyPr/>
          <a:lstStyle/>
          <a:p>
            <a:r>
              <a:rPr lang="en-US" altLang="zh-CN" sz="4000">
                <a:solidFill>
                  <a:schemeClr val="folHlink"/>
                </a:solidFill>
                <a:latin typeface="楷体" panose="02010609060101010101" pitchFamily="49" charset="-122"/>
                <a:ea typeface="楷体" panose="02010609060101010101" pitchFamily="49" charset="-122"/>
              </a:rPr>
              <a:t>TrustZone</a:t>
            </a:r>
            <a:r>
              <a:rPr lang="zh-CN" altLang="en-US" sz="4000">
                <a:solidFill>
                  <a:schemeClr val="folHlink"/>
                </a:solidFill>
                <a:latin typeface="楷体" panose="02010609060101010101" pitchFamily="49" charset="-122"/>
                <a:ea typeface="楷体" panose="02010609060101010101" pitchFamily="49" charset="-122"/>
              </a:rPr>
              <a:t>技术</a:t>
            </a:r>
            <a:endParaRPr lang="zh-CN" altLang="en-US" sz="4000"/>
          </a:p>
        </p:txBody>
      </p:sp>
      <p:sp>
        <p:nvSpPr>
          <p:cNvPr id="3" name="内容占位符 2">
            <a:extLst>
              <a:ext uri="{FF2B5EF4-FFF2-40B4-BE49-F238E27FC236}">
                <a16:creationId xmlns:a16="http://schemas.microsoft.com/office/drawing/2014/main" id="{E362885C-ACCD-4FD0-8BAA-8A6213D8EB0C}"/>
              </a:ext>
            </a:extLst>
          </p:cNvPr>
          <p:cNvSpPr>
            <a:spLocks noGrp="1"/>
          </p:cNvSpPr>
          <p:nvPr>
            <p:ph idx="1"/>
          </p:nvPr>
        </p:nvSpPr>
        <p:spPr>
          <a:xfrm>
            <a:off x="1524000" y="2017713"/>
            <a:ext cx="8955088" cy="4114800"/>
          </a:xfrm>
        </p:spPr>
        <p:txBody>
          <a:bodyPr/>
          <a:lstStyle/>
          <a:p>
            <a:pPr>
              <a:defRPr/>
            </a:pPr>
            <a:r>
              <a:rPr lang="en-US" altLang="zh-CN" sz="2400" b="0" dirty="0" err="1">
                <a:solidFill>
                  <a:srgbClr val="FF0000"/>
                </a:solidFill>
                <a:latin typeface="楷体" pitchFamily="49" charset="-122"/>
                <a:ea typeface="楷体" pitchFamily="49" charset="-122"/>
              </a:rPr>
              <a:t>TrustZone</a:t>
            </a:r>
            <a:r>
              <a:rPr lang="zh-CN" altLang="en-US" sz="2400" b="0" dirty="0">
                <a:solidFill>
                  <a:srgbClr val="FF0000"/>
                </a:solidFill>
                <a:latin typeface="楷体" pitchFamily="49" charset="-122"/>
                <a:ea typeface="楷体" pitchFamily="49" charset="-122"/>
              </a:rPr>
              <a:t>架构存在问题</a:t>
            </a:r>
          </a:p>
          <a:p>
            <a:pPr marL="285750" indent="-285750">
              <a:buNone/>
              <a:defRPr/>
            </a:pPr>
            <a:r>
              <a:rPr lang="en-US" altLang="zh-CN" sz="2400" b="0" dirty="0">
                <a:latin typeface="楷体" pitchFamily="49" charset="-122"/>
                <a:ea typeface="楷体" pitchFamily="49" charset="-122"/>
              </a:rPr>
              <a:t>	</a:t>
            </a:r>
            <a:r>
              <a:rPr lang="en-US" altLang="zh-CN" sz="2400" b="0" dirty="0" err="1">
                <a:latin typeface="楷体" pitchFamily="49" charset="-122"/>
                <a:ea typeface="楷体" pitchFamily="49" charset="-122"/>
              </a:rPr>
              <a:t>TrustZone</a:t>
            </a:r>
            <a:r>
              <a:rPr lang="zh-CN" altLang="en-US" sz="2400" b="0" dirty="0">
                <a:latin typeface="楷体" pitchFamily="49" charset="-122"/>
                <a:ea typeface="楷体" pitchFamily="49" charset="-122"/>
              </a:rPr>
              <a:t>镜像未加密存储</a:t>
            </a:r>
          </a:p>
          <a:p>
            <a:pPr marL="285750" indent="-285750">
              <a:buNone/>
              <a:defRPr/>
            </a:pPr>
            <a:r>
              <a:rPr lang="en-US" altLang="zh-CN" sz="2400" b="0" dirty="0">
                <a:latin typeface="楷体" pitchFamily="49" charset="-122"/>
                <a:ea typeface="楷体" pitchFamily="49" charset="-122"/>
              </a:rPr>
              <a:t>	</a:t>
            </a:r>
            <a:r>
              <a:rPr lang="zh-CN" altLang="en-US" sz="2400" b="0" dirty="0">
                <a:latin typeface="楷体" pitchFamily="49" charset="-122"/>
                <a:ea typeface="楷体" pitchFamily="49" charset="-122"/>
              </a:rPr>
              <a:t>物理指针使用频繁</a:t>
            </a:r>
          </a:p>
          <a:p>
            <a:pPr marL="285750" indent="-285750">
              <a:buNone/>
              <a:defRPr/>
            </a:pPr>
            <a:r>
              <a:rPr lang="en-US" altLang="zh-CN" sz="2400" b="0" dirty="0">
                <a:latin typeface="楷体" pitchFamily="49" charset="-122"/>
                <a:ea typeface="楷体" pitchFamily="49" charset="-122"/>
              </a:rPr>
              <a:t>	</a:t>
            </a:r>
            <a:r>
              <a:rPr lang="zh-CN" altLang="en-US" sz="2400" b="0" dirty="0">
                <a:latin typeface="楷体" pitchFamily="49" charset="-122"/>
                <a:ea typeface="楷体" pitchFamily="49" charset="-122"/>
              </a:rPr>
              <a:t>缺少严格的</a:t>
            </a:r>
            <a:r>
              <a:rPr lang="en-US" altLang="zh-CN" sz="2400" b="0" dirty="0">
                <a:latin typeface="楷体" pitchFamily="49" charset="-122"/>
                <a:ea typeface="楷体" pitchFamily="49" charset="-122"/>
              </a:rPr>
              <a:t>IO</a:t>
            </a:r>
            <a:r>
              <a:rPr lang="zh-CN" altLang="en-US" sz="2400" b="0" dirty="0">
                <a:latin typeface="楷体" pitchFamily="49" charset="-122"/>
                <a:ea typeface="楷体" pitchFamily="49" charset="-122"/>
              </a:rPr>
              <a:t>输入输出控制与检测</a:t>
            </a:r>
          </a:p>
          <a:p>
            <a:pPr marL="285750" indent="-285750">
              <a:buNone/>
              <a:defRPr/>
            </a:pPr>
            <a:r>
              <a:rPr lang="en-US" altLang="zh-CN" sz="2400" b="0" dirty="0">
                <a:latin typeface="楷体" pitchFamily="49" charset="-122"/>
                <a:ea typeface="楷体" pitchFamily="49" charset="-122"/>
              </a:rPr>
              <a:t>	</a:t>
            </a:r>
            <a:r>
              <a:rPr lang="zh-CN" altLang="en-US" sz="2400" b="0" dirty="0">
                <a:latin typeface="楷体" pitchFamily="49" charset="-122"/>
                <a:ea typeface="楷体" pitchFamily="49" charset="-122"/>
              </a:rPr>
              <a:t>缺少</a:t>
            </a:r>
            <a:r>
              <a:rPr lang="en-US" altLang="zh-CN" sz="2400" b="0" dirty="0">
                <a:latin typeface="楷体" pitchFamily="49" charset="-122"/>
                <a:ea typeface="楷体" pitchFamily="49" charset="-122"/>
              </a:rPr>
              <a:t>ASLR, DEP</a:t>
            </a:r>
            <a:r>
              <a:rPr lang="zh-CN" altLang="en-US" sz="2400" b="0" dirty="0">
                <a:latin typeface="楷体" pitchFamily="49" charset="-122"/>
                <a:ea typeface="楷体" pitchFamily="49" charset="-122"/>
              </a:rPr>
              <a:t>机制</a:t>
            </a:r>
          </a:p>
          <a:p>
            <a:pPr>
              <a:defRPr/>
            </a:pPr>
            <a:r>
              <a:rPr lang="en-US" altLang="zh-CN" sz="2400" b="0" dirty="0" err="1">
                <a:solidFill>
                  <a:srgbClr val="FF0000"/>
                </a:solidFill>
                <a:latin typeface="楷体" pitchFamily="49" charset="-122"/>
                <a:ea typeface="楷体" pitchFamily="49" charset="-122"/>
              </a:rPr>
              <a:t>TrustZone</a:t>
            </a:r>
            <a:r>
              <a:rPr lang="zh-CN" altLang="en-US" sz="2400" b="0" dirty="0">
                <a:solidFill>
                  <a:srgbClr val="FF0000"/>
                </a:solidFill>
                <a:latin typeface="楷体" pitchFamily="49" charset="-122"/>
                <a:ea typeface="楷体" pitchFamily="49" charset="-122"/>
              </a:rPr>
              <a:t>采取的安全机制不完善</a:t>
            </a:r>
          </a:p>
          <a:p>
            <a:pPr>
              <a:buFont typeface="Wingdings" panose="05000000000000000000" pitchFamily="2" charset="2"/>
              <a:buNone/>
              <a:defRPr/>
            </a:pPr>
            <a:r>
              <a:rPr lang="en-US" altLang="zh-CN" sz="2400" b="0" dirty="0">
                <a:latin typeface="楷体" pitchFamily="49" charset="-122"/>
                <a:ea typeface="楷体" pitchFamily="49" charset="-122"/>
              </a:rPr>
              <a:t>	</a:t>
            </a:r>
            <a:r>
              <a:rPr lang="zh-CN" altLang="en-US" sz="2400" b="0" dirty="0">
                <a:latin typeface="楷体" pitchFamily="49" charset="-122"/>
                <a:ea typeface="楷体" pitchFamily="49" charset="-122"/>
              </a:rPr>
              <a:t>在安全功能实现中加入</a:t>
            </a:r>
            <a:r>
              <a:rPr lang="zh-CN" altLang="en-US" sz="2400" b="0" dirty="0">
                <a:solidFill>
                  <a:srgbClr val="FF0000"/>
                </a:solidFill>
                <a:latin typeface="楷体" pitchFamily="49" charset="-122"/>
                <a:ea typeface="楷体" pitchFamily="49" charset="-122"/>
              </a:rPr>
              <a:t>部分验证</a:t>
            </a:r>
          </a:p>
          <a:p>
            <a:pPr>
              <a:buFont typeface="Wingdings" panose="05000000000000000000" pitchFamily="2" charset="2"/>
              <a:buNone/>
              <a:defRPr/>
            </a:pPr>
            <a:r>
              <a:rPr lang="en-US" altLang="zh-CN" sz="2400" b="0" dirty="0">
                <a:latin typeface="楷体" pitchFamily="49" charset="-122"/>
                <a:ea typeface="楷体" pitchFamily="49" charset="-122"/>
              </a:rPr>
              <a:t>	</a:t>
            </a:r>
            <a:r>
              <a:rPr lang="zh-CN" altLang="en-US" sz="2400" b="0" dirty="0">
                <a:latin typeface="楷体" pitchFamily="49" charset="-122"/>
                <a:ea typeface="楷体" pitchFamily="49" charset="-122"/>
              </a:rPr>
              <a:t>部分厂商实现时使用位掩码屏蔽不再使用的功能</a:t>
            </a:r>
          </a:p>
          <a:p>
            <a:pPr>
              <a:defRPr/>
            </a:pPr>
            <a:endParaRPr lang="zh-CN" altLang="en-US" dirty="0"/>
          </a:p>
        </p:txBody>
      </p:sp>
      <p:sp>
        <p:nvSpPr>
          <p:cNvPr id="45060" name="灯片编号占位符 3">
            <a:extLst>
              <a:ext uri="{FF2B5EF4-FFF2-40B4-BE49-F238E27FC236}">
                <a16:creationId xmlns:a16="http://schemas.microsoft.com/office/drawing/2014/main" id="{EAAD3ABA-C3D8-4420-ADCB-21B4386EA05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1458CCD4-2106-40A9-AF8C-07358370B512}"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40</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80994790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50A3EE63-BAFE-4740-A9EF-E3D06DFB7B29}"/>
              </a:ext>
            </a:extLst>
          </p:cNvPr>
          <p:cNvSpPr>
            <a:spLocks noGrp="1" noChangeArrowheads="1"/>
          </p:cNvSpPr>
          <p:nvPr>
            <p:ph type="title"/>
          </p:nvPr>
        </p:nvSpPr>
        <p:spPr/>
        <p:txBody>
          <a:bodyPr/>
          <a:lstStyle/>
          <a:p>
            <a:pPr eaLnBrk="1" hangingPunct="1">
              <a:defRPr/>
            </a:pPr>
            <a:r>
              <a:rPr lang="zh-CN">
                <a:ea typeface="楷体" pitchFamily="49" charset="-122"/>
              </a:rPr>
              <a:t>已有的抗攻击研究</a:t>
            </a:r>
          </a:p>
        </p:txBody>
      </p:sp>
      <p:sp>
        <p:nvSpPr>
          <p:cNvPr id="44035" name="Rectangle 3">
            <a:extLst>
              <a:ext uri="{FF2B5EF4-FFF2-40B4-BE49-F238E27FC236}">
                <a16:creationId xmlns:a16="http://schemas.microsoft.com/office/drawing/2014/main" id="{B39E82D4-478C-40EC-8ED0-446B20EA42CD}"/>
              </a:ext>
            </a:extLst>
          </p:cNvPr>
          <p:cNvSpPr>
            <a:spLocks noGrp="1" noChangeArrowheads="1"/>
          </p:cNvSpPr>
          <p:nvPr>
            <p:ph type="body" idx="1"/>
          </p:nvPr>
        </p:nvSpPr>
        <p:spPr>
          <a:xfrm>
            <a:off x="609600" y="1397000"/>
            <a:ext cx="10972800" cy="5283200"/>
          </a:xfrm>
        </p:spPr>
        <p:txBody>
          <a:bodyPr/>
          <a:lstStyle/>
          <a:p>
            <a:pPr eaLnBrk="1" hangingPunct="1">
              <a:lnSpc>
                <a:spcPct val="90000"/>
              </a:lnSpc>
            </a:pPr>
            <a:r>
              <a:rPr lang="zh-CN" altLang="zh-CN" sz="3200" dirty="0">
                <a:latin typeface="楷体" panose="02010609060101010101" pitchFamily="49" charset="-122"/>
                <a:ea typeface="楷体" panose="02010609060101010101" pitchFamily="49" charset="-122"/>
              </a:rPr>
              <a:t>已有的抗攻击研究主要可以分为</a:t>
            </a:r>
            <a:r>
              <a:rPr lang="zh-CN" altLang="zh-CN" sz="3200" dirty="0">
                <a:solidFill>
                  <a:srgbClr val="FF0000"/>
                </a:solidFill>
                <a:latin typeface="楷体" panose="02010609060101010101" pitchFamily="49" charset="-122"/>
                <a:ea typeface="楷体" panose="02010609060101010101" pitchFamily="49" charset="-122"/>
              </a:rPr>
              <a:t>算法级和电路级</a:t>
            </a:r>
            <a:r>
              <a:rPr lang="zh-CN" altLang="zh-CN" sz="3200" dirty="0">
                <a:latin typeface="楷体" panose="02010609060101010101" pitchFamily="49" charset="-122"/>
                <a:ea typeface="楷体" panose="02010609060101010101" pitchFamily="49" charset="-122"/>
              </a:rPr>
              <a:t>。现有的比较有效的方法是算法级掩码和电路级的双轨和掩码技术。</a:t>
            </a:r>
          </a:p>
          <a:p>
            <a:pPr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算法级</a:t>
            </a:r>
            <a:r>
              <a:rPr lang="zh-CN" altLang="zh-CN" sz="3200" dirty="0">
                <a:latin typeface="楷体" panose="02010609060101010101" pitchFamily="49" charset="-122"/>
                <a:ea typeface="楷体" panose="02010609060101010101" pitchFamily="49" charset="-122"/>
              </a:rPr>
              <a:t>最为普遍：这一层次的抗攻击方案主要是利用</a:t>
            </a:r>
            <a:r>
              <a:rPr lang="zh-CN" altLang="zh-CN" sz="3200" dirty="0">
                <a:solidFill>
                  <a:srgbClr val="FF0000"/>
                </a:solidFill>
                <a:latin typeface="楷体" panose="02010609060101010101" pitchFamily="49" charset="-122"/>
                <a:ea typeface="楷体" panose="02010609060101010101" pitchFamily="49" charset="-122"/>
              </a:rPr>
              <a:t>掩盖技术</a:t>
            </a:r>
            <a:r>
              <a:rPr lang="zh-CN" altLang="zh-CN" sz="3200" dirty="0">
                <a:latin typeface="楷体" panose="02010609060101010101" pitchFamily="49" charset="-122"/>
                <a:ea typeface="楷体" panose="02010609060101010101" pitchFamily="49" charset="-122"/>
              </a:rPr>
              <a:t>。其通过引入芯片内部产生的随机数对芯片内部的数据进行掩盖，使得电路的功耗、运行时间以及电磁辐射等可探测的因素与运算数据无关。</a:t>
            </a:r>
          </a:p>
          <a:p>
            <a:pPr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电路级</a:t>
            </a:r>
            <a:r>
              <a:rPr lang="zh-CN" altLang="zh-CN" sz="3200" dirty="0">
                <a:latin typeface="楷体" panose="02010609060101010101" pitchFamily="49" charset="-122"/>
                <a:ea typeface="楷体" panose="02010609060101010101" pitchFamily="49" charset="-122"/>
              </a:rPr>
              <a:t>抗攻击方法：这一级的解决方案是</a:t>
            </a:r>
            <a:r>
              <a:rPr lang="zh-CN" altLang="zh-CN" sz="3200" dirty="0">
                <a:solidFill>
                  <a:srgbClr val="FF0000"/>
                </a:solidFill>
                <a:latin typeface="楷体" panose="02010609060101010101" pitchFamily="49" charset="-122"/>
                <a:ea typeface="楷体" panose="02010609060101010101" pitchFamily="49" charset="-122"/>
              </a:rPr>
              <a:t>将电路自身设计成没有旁路泄漏的单元来构建安全芯片。</a:t>
            </a:r>
            <a:r>
              <a:rPr lang="zh-CN" altLang="zh-CN" sz="3200" dirty="0">
                <a:latin typeface="楷体" panose="02010609060101010101" pitchFamily="49" charset="-122"/>
                <a:ea typeface="楷体" panose="02010609060101010101" pitchFamily="49" charset="-122"/>
              </a:rPr>
              <a:t>最近又有一些研究人员从物理以及制造等角度对抗攻击实现进行研究。其中Philips 研究实验室的研究人员从芯片制造的角度找到了一种抗攻击方案。</a:t>
            </a:r>
          </a:p>
        </p:txBody>
      </p:sp>
    </p:spTree>
    <p:extLst>
      <p:ext uri="{BB962C8B-B14F-4D97-AF65-F5344CB8AC3E}">
        <p14:creationId xmlns:p14="http://schemas.microsoft.com/office/powerpoint/2010/main" val="270896030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AEE884C-D296-4396-9686-DF3B4400C75D}"/>
              </a:ext>
            </a:extLst>
          </p:cNvPr>
          <p:cNvSpPr>
            <a:spLocks noGrp="1" noChangeArrowheads="1"/>
          </p:cNvSpPr>
          <p:nvPr>
            <p:ph type="title"/>
          </p:nvPr>
        </p:nvSpPr>
        <p:spPr/>
        <p:txBody>
          <a:bodyPr/>
          <a:lstStyle/>
          <a:p>
            <a:pPr eaLnBrk="1" hangingPunct="1">
              <a:defRPr/>
            </a:pPr>
            <a:r>
              <a:rPr lang="zh-CN">
                <a:latin typeface="楷体" pitchFamily="49" charset="-122"/>
                <a:ea typeface="楷体" pitchFamily="49" charset="-122"/>
              </a:rPr>
              <a:t>电路级</a:t>
            </a:r>
            <a:r>
              <a:rPr lang="zh-CN">
                <a:ea typeface="楷体" pitchFamily="49" charset="-122"/>
              </a:rPr>
              <a:t>抗攻击研究</a:t>
            </a:r>
          </a:p>
        </p:txBody>
      </p:sp>
      <p:sp>
        <p:nvSpPr>
          <p:cNvPr id="45059" name="Rectangle 3">
            <a:extLst>
              <a:ext uri="{FF2B5EF4-FFF2-40B4-BE49-F238E27FC236}">
                <a16:creationId xmlns:a16="http://schemas.microsoft.com/office/drawing/2014/main" id="{F5603A11-98F0-4F76-A2F3-89D2592F9DF0}"/>
              </a:ext>
            </a:extLst>
          </p:cNvPr>
          <p:cNvSpPr>
            <a:spLocks noGrp="1" noChangeArrowheads="1"/>
          </p:cNvSpPr>
          <p:nvPr>
            <p:ph type="body" idx="1"/>
          </p:nvPr>
        </p:nvSpPr>
        <p:spPr>
          <a:xfrm>
            <a:off x="609600" y="1397000"/>
            <a:ext cx="10972800" cy="5461000"/>
          </a:xfrm>
        </p:spPr>
        <p:txBody>
          <a:bodyPr/>
          <a:lstStyle/>
          <a:p>
            <a:pPr eaLnBrk="1" hangingPunct="1">
              <a:lnSpc>
                <a:spcPct val="80000"/>
              </a:lnSpc>
              <a:buFontTx/>
              <a:buNone/>
            </a:pPr>
            <a:r>
              <a:rPr lang="zh-CN" altLang="zh-CN" sz="2667">
                <a:latin typeface="楷体" panose="02010609060101010101" pitchFamily="49" charset="-122"/>
                <a:ea typeface="楷体" panose="02010609060101010101" pitchFamily="49" charset="-122"/>
              </a:rPr>
              <a:t>  目前电路级的安全措施主要利用了</a:t>
            </a:r>
            <a:r>
              <a:rPr lang="zh-CN" altLang="zh-CN" sz="2667">
                <a:solidFill>
                  <a:srgbClr val="FF0000"/>
                </a:solidFill>
                <a:latin typeface="楷体" panose="02010609060101010101" pitchFamily="49" charset="-122"/>
                <a:ea typeface="楷体" panose="02010609060101010101" pitchFamily="49" charset="-122"/>
              </a:rPr>
              <a:t>3 个技术：互补电路、电路级Masking、以及预充电</a:t>
            </a:r>
            <a:r>
              <a:rPr lang="zh-CN" altLang="zh-CN" sz="2667">
                <a:latin typeface="楷体" panose="02010609060101010101" pitchFamily="49" charset="-122"/>
                <a:ea typeface="楷体" panose="02010609060101010101" pitchFamily="49" charset="-122"/>
              </a:rPr>
              <a:t>。比较有代表性的安全电路有：RSL（Random Switching Logic）、WDDL （Wave Dynamic Differential Logic）以及MDPL（Masked Dual-rail Pre-charge Logic）</a:t>
            </a:r>
          </a:p>
          <a:p>
            <a:pPr eaLnBrk="1" hangingPunct="1">
              <a:lnSpc>
                <a:spcPct val="80000"/>
              </a:lnSpc>
            </a:pPr>
            <a:r>
              <a:rPr lang="zh-CN" altLang="zh-CN" sz="2667">
                <a:latin typeface="楷体" panose="02010609060101010101" pitchFamily="49" charset="-122"/>
                <a:ea typeface="楷体" panose="02010609060101010101" pitchFamily="49" charset="-122"/>
              </a:rPr>
              <a:t>1．</a:t>
            </a:r>
            <a:r>
              <a:rPr lang="zh-CN" altLang="zh-CN" sz="2667">
                <a:solidFill>
                  <a:srgbClr val="FF0000"/>
                </a:solidFill>
                <a:latin typeface="楷体" panose="02010609060101010101" pitchFamily="49" charset="-122"/>
                <a:ea typeface="楷体" panose="02010609060101010101" pitchFamily="49" charset="-122"/>
              </a:rPr>
              <a:t>利用噪声发生器产生随机的噪声</a:t>
            </a:r>
            <a:r>
              <a:rPr lang="zh-CN" altLang="zh-CN" sz="2667">
                <a:latin typeface="楷体" panose="02010609060101010101" pitchFamily="49" charset="-122"/>
                <a:ea typeface="楷体" panose="02010609060101010101" pitchFamily="49" charset="-122"/>
              </a:rPr>
              <a:t>，加入到可能会被攻击的信号端，以降低功耗分析的信噪比，从而使得功耗分析的攻击方法变得更加困难。但是该方法存在一些缺陷，攻击者可以通过更多的采样和信号处理等方法完成对硬件的攻击。</a:t>
            </a:r>
          </a:p>
          <a:p>
            <a:pPr eaLnBrk="1" hangingPunct="1">
              <a:lnSpc>
                <a:spcPct val="80000"/>
              </a:lnSpc>
            </a:pPr>
            <a:r>
              <a:rPr lang="zh-CN" altLang="zh-CN" sz="2667">
                <a:latin typeface="楷体" panose="02010609060101010101" pitchFamily="49" charset="-122"/>
                <a:ea typeface="楷体" panose="02010609060101010101" pitchFamily="49" charset="-122"/>
              </a:rPr>
              <a:t>2．</a:t>
            </a:r>
            <a:r>
              <a:rPr lang="zh-CN" altLang="zh-CN" sz="2667">
                <a:solidFill>
                  <a:srgbClr val="FF0000"/>
                </a:solidFill>
                <a:latin typeface="楷体" panose="02010609060101010101" pitchFamily="49" charset="-122"/>
                <a:ea typeface="楷体" panose="02010609060101010101" pitchFamily="49" charset="-122"/>
              </a:rPr>
              <a:t>异步电路</a:t>
            </a:r>
            <a:r>
              <a:rPr lang="zh-CN" altLang="zh-CN" sz="2667">
                <a:latin typeface="楷体" panose="02010609060101010101" pitchFamily="49" charset="-122"/>
                <a:ea typeface="楷体" panose="02010609060101010101" pitchFamily="49" charset="-122"/>
              </a:rPr>
              <a:t>由于其在平均功耗、能量信号的峰值以及电磁辐射等方面的优势，使得它在抵御功耗分析方面也有作用，但由于芯片设计中异步电路本身运用的不是很广泛，相关的设计软件也不是很齐全，这为异步电路在安全芯片中的应用带来了不小的麻烦。</a:t>
            </a:r>
          </a:p>
          <a:p>
            <a:pPr eaLnBrk="1" hangingPunct="1">
              <a:lnSpc>
                <a:spcPct val="80000"/>
              </a:lnSpc>
            </a:pPr>
            <a:r>
              <a:rPr lang="zh-CN" altLang="zh-CN" sz="2667">
                <a:latin typeface="楷体" panose="02010609060101010101" pitchFamily="49" charset="-122"/>
                <a:ea typeface="楷体" panose="02010609060101010101" pitchFamily="49" charset="-122"/>
              </a:rPr>
              <a:t>3．</a:t>
            </a:r>
            <a:r>
              <a:rPr lang="zh-CN" altLang="zh-CN" sz="2667">
                <a:solidFill>
                  <a:srgbClr val="FF0000"/>
                </a:solidFill>
                <a:latin typeface="楷体" panose="02010609060101010101" pitchFamily="49" charset="-122"/>
                <a:ea typeface="楷体" panose="02010609060101010101" pitchFamily="49" charset="-122"/>
              </a:rPr>
              <a:t>双轨技术</a:t>
            </a:r>
            <a:r>
              <a:rPr lang="zh-CN" altLang="zh-CN" sz="2667">
                <a:latin typeface="楷体" panose="02010609060101010101" pitchFamily="49" charset="-122"/>
                <a:ea typeface="楷体" panose="02010609060101010101" pitchFamily="49" charset="-122"/>
              </a:rPr>
              <a:t>通过加入一个互补电路，平衡了逻辑0 和逻辑1 的功耗，从而破坏了第一个必要条件；而掩码技术通过内部引入随机数，使得内部数据也具有随机特性，从而破坏了第二个必要条件。</a:t>
            </a:r>
          </a:p>
        </p:txBody>
      </p:sp>
    </p:spTree>
    <p:extLst>
      <p:ext uri="{BB962C8B-B14F-4D97-AF65-F5344CB8AC3E}">
        <p14:creationId xmlns:p14="http://schemas.microsoft.com/office/powerpoint/2010/main" val="412670072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5508EA1-9B7B-412C-B483-F40462169241}"/>
              </a:ext>
            </a:extLst>
          </p:cNvPr>
          <p:cNvSpPr>
            <a:spLocks noGrp="1" noChangeArrowheads="1"/>
          </p:cNvSpPr>
          <p:nvPr>
            <p:ph type="title"/>
          </p:nvPr>
        </p:nvSpPr>
        <p:spPr/>
        <p:txBody>
          <a:bodyPr/>
          <a:lstStyle/>
          <a:p>
            <a:pPr eaLnBrk="1" hangingPunct="1">
              <a:defRPr/>
            </a:pPr>
            <a:r>
              <a:rPr lang="zh-CN">
                <a:ea typeface="楷体" pitchFamily="49" charset="-122"/>
              </a:rPr>
              <a:t>软件算法抗攻击研究</a:t>
            </a:r>
          </a:p>
        </p:txBody>
      </p:sp>
      <p:sp>
        <p:nvSpPr>
          <p:cNvPr id="46083" name="Rectangle 3">
            <a:extLst>
              <a:ext uri="{FF2B5EF4-FFF2-40B4-BE49-F238E27FC236}">
                <a16:creationId xmlns:a16="http://schemas.microsoft.com/office/drawing/2014/main" id="{F26D96FF-7962-401F-833F-338849455130}"/>
              </a:ext>
            </a:extLst>
          </p:cNvPr>
          <p:cNvSpPr>
            <a:spLocks noGrp="1" noChangeArrowheads="1"/>
          </p:cNvSpPr>
          <p:nvPr>
            <p:ph type="body" idx="1"/>
          </p:nvPr>
        </p:nvSpPr>
        <p:spPr>
          <a:xfrm>
            <a:off x="609600" y="1498600"/>
            <a:ext cx="10972800" cy="5080000"/>
          </a:xfrm>
        </p:spPr>
        <p:txBody>
          <a:bodyPr/>
          <a:lstStyle/>
          <a:p>
            <a:pPr eaLnBrk="1" hangingPunct="1">
              <a:lnSpc>
                <a:spcPct val="80000"/>
              </a:lnSpc>
            </a:pPr>
            <a:r>
              <a:rPr lang="zh-CN" altLang="zh-CN" sz="2667" dirty="0">
                <a:latin typeface="楷体" panose="02010609060101010101" pitchFamily="49" charset="-122"/>
                <a:ea typeface="楷体" panose="02010609060101010101" pitchFamily="49" charset="-122"/>
              </a:rPr>
              <a:t>在软件算法对策方面，已经出现几种防功耗分析的方法：</a:t>
            </a:r>
          </a:p>
          <a:p>
            <a:pPr eaLnBrk="1" hangingPunct="1">
              <a:lnSpc>
                <a:spcPct val="80000"/>
              </a:lnSpc>
            </a:pPr>
            <a:r>
              <a:rPr lang="zh-CN" altLang="zh-CN" sz="2667" dirty="0">
                <a:latin typeface="楷体" panose="02010609060101010101" pitchFamily="49" charset="-122"/>
                <a:ea typeface="楷体" panose="02010609060101010101" pitchFamily="49" charset="-122"/>
              </a:rPr>
              <a:t>1．增加随机指令如空操作指令的方法来改变密码算法运行程序的时间点，增加采样的难度，从而达到抵御功耗分析的目的。使用亚元变量的方案，可使对于一般变量的赋值变得随机化，真实数据的读取要依据亚元的值而获得。上述的</a:t>
            </a:r>
            <a:r>
              <a:rPr lang="zh-CN" altLang="zh-CN" sz="2667" dirty="0">
                <a:solidFill>
                  <a:srgbClr val="FF0000"/>
                </a:solidFill>
                <a:latin typeface="楷体" panose="02010609060101010101" pitchFamily="49" charset="-122"/>
                <a:ea typeface="楷体" panose="02010609060101010101" pitchFamily="49" charset="-122"/>
              </a:rPr>
              <a:t>加入随机指令和使用亚元变量的方法是</a:t>
            </a:r>
            <a:r>
              <a:rPr lang="zh-CN" altLang="zh-CN" sz="2667" b="1" dirty="0">
                <a:solidFill>
                  <a:srgbClr val="FF0000"/>
                </a:solidFill>
                <a:latin typeface="楷体" panose="02010609060101010101" pitchFamily="49" charset="-122"/>
                <a:ea typeface="楷体" panose="02010609060101010101" pitchFamily="49" charset="-122"/>
              </a:rPr>
              <a:t>一类时间随机化的方案</a:t>
            </a:r>
            <a:r>
              <a:rPr lang="zh-CN" altLang="zh-CN" sz="2667" dirty="0">
                <a:latin typeface="楷体" panose="02010609060101010101" pitchFamily="49" charset="-122"/>
                <a:ea typeface="楷体" panose="02010609060101010101" pitchFamily="49" charset="-122"/>
              </a:rPr>
              <a:t>，该类方法虽然增加了功耗分析的难度，但是设计者还要采取必要的措施以防这种随机化不被消除掉。</a:t>
            </a:r>
          </a:p>
          <a:p>
            <a:pPr eaLnBrk="1" hangingPunct="1">
              <a:lnSpc>
                <a:spcPct val="80000"/>
              </a:lnSpc>
            </a:pPr>
            <a:r>
              <a:rPr lang="zh-CN" altLang="zh-CN" sz="2667" dirty="0">
                <a:latin typeface="楷体" panose="02010609060101010101" pitchFamily="49" charset="-122"/>
                <a:ea typeface="楷体" panose="02010609060101010101" pitchFamily="49" charset="-122"/>
              </a:rPr>
              <a:t>2．对密码系统中敏感的数据或地址总线进行</a:t>
            </a:r>
            <a:r>
              <a:rPr lang="zh-CN" altLang="zh-CN" sz="2667" b="1" dirty="0">
                <a:solidFill>
                  <a:srgbClr val="FF0000"/>
                </a:solidFill>
                <a:latin typeface="楷体" panose="02010609060101010101" pitchFamily="49" charset="-122"/>
                <a:ea typeface="楷体" panose="02010609060101010101" pitchFamily="49" charset="-122"/>
              </a:rPr>
              <a:t>位置置换</a:t>
            </a:r>
            <a:r>
              <a:rPr lang="zh-CN" altLang="zh-CN" sz="2667" dirty="0">
                <a:latin typeface="楷体" panose="02010609060101010101" pitchFamily="49" charset="-122"/>
                <a:ea typeface="楷体" panose="02010609060101010101" pitchFamily="49" charset="-122"/>
              </a:rPr>
              <a:t>，以使攻击者不容易得到相关信息。但是攻击者还是可以想办法消除位置置换对功耗分析带来的影响。</a:t>
            </a:r>
          </a:p>
          <a:p>
            <a:pPr eaLnBrk="1" hangingPunct="1">
              <a:lnSpc>
                <a:spcPct val="80000"/>
              </a:lnSpc>
            </a:pPr>
            <a:r>
              <a:rPr lang="zh-CN" altLang="zh-CN" sz="2667" dirty="0">
                <a:latin typeface="楷体" panose="02010609060101010101" pitchFamily="49" charset="-122"/>
                <a:ea typeface="楷体" panose="02010609060101010101" pitchFamily="49" charset="-122"/>
              </a:rPr>
              <a:t>3．</a:t>
            </a:r>
            <a:r>
              <a:rPr lang="zh-CN" altLang="zh-CN" sz="2667" b="1" dirty="0">
                <a:solidFill>
                  <a:srgbClr val="FF0000"/>
                </a:solidFill>
                <a:latin typeface="楷体" panose="02010609060101010101" pitchFamily="49" charset="-122"/>
                <a:ea typeface="楷体" panose="02010609060101010101" pitchFamily="49" charset="-122"/>
              </a:rPr>
              <a:t>数据Masking 技术</a:t>
            </a:r>
            <a:r>
              <a:rPr lang="zh-CN" altLang="zh-CN" sz="2667" b="1" dirty="0">
                <a:latin typeface="楷体" panose="02010609060101010101" pitchFamily="49" charset="-122"/>
                <a:ea typeface="楷体" panose="02010609060101010101" pitchFamily="49" charset="-122"/>
              </a:rPr>
              <a:t>，</a:t>
            </a:r>
            <a:r>
              <a:rPr lang="zh-CN" altLang="zh-CN" sz="2667" dirty="0">
                <a:latin typeface="楷体" panose="02010609060101010101" pitchFamily="49" charset="-122"/>
                <a:ea typeface="楷体" panose="02010609060101010101" pitchFamily="49" charset="-122"/>
              </a:rPr>
              <a:t>即用冗余方式来平衡地表达数据，使得数据的汉明重量恒定，从而攻击者无法得到数据线上泄漏的功耗信息。这种方法具有很好的性能，但是</a:t>
            </a:r>
            <a:r>
              <a:rPr lang="zh-CN" altLang="zh-CN" sz="2667" b="1" dirty="0">
                <a:latin typeface="楷体" panose="02010609060101010101" pitchFamily="49" charset="-122"/>
                <a:ea typeface="楷体" panose="02010609060101010101" pitchFamily="49" charset="-122"/>
              </a:rPr>
              <a:t>针对不同的密码算法如何应用该技术，还有许多问题亟待研究。</a:t>
            </a:r>
          </a:p>
        </p:txBody>
      </p:sp>
    </p:spTree>
    <p:extLst>
      <p:ext uri="{BB962C8B-B14F-4D97-AF65-F5344CB8AC3E}">
        <p14:creationId xmlns:p14="http://schemas.microsoft.com/office/powerpoint/2010/main" val="171351844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A4DF0A2-8B1F-42D8-B332-3DDD54AB4E4F}"/>
              </a:ext>
            </a:extLst>
          </p:cNvPr>
          <p:cNvSpPr>
            <a:spLocks noGrp="1" noChangeArrowheads="1"/>
          </p:cNvSpPr>
          <p:nvPr>
            <p:ph type="title"/>
          </p:nvPr>
        </p:nvSpPr>
        <p:spPr/>
        <p:txBody>
          <a:bodyPr/>
          <a:lstStyle/>
          <a:p>
            <a:pPr eaLnBrk="1" hangingPunct="1">
              <a:defRPr/>
            </a:pPr>
            <a:r>
              <a:rPr lang="zh-CN">
                <a:ea typeface="楷体" pitchFamily="49" charset="-122"/>
              </a:rPr>
              <a:t>对旁路攻击的硬件防御技术</a:t>
            </a:r>
            <a:r>
              <a:rPr lang="zh-CN"/>
              <a:t> </a:t>
            </a:r>
          </a:p>
        </p:txBody>
      </p:sp>
      <p:sp>
        <p:nvSpPr>
          <p:cNvPr id="47107" name="Rectangle 3">
            <a:extLst>
              <a:ext uri="{FF2B5EF4-FFF2-40B4-BE49-F238E27FC236}">
                <a16:creationId xmlns:a16="http://schemas.microsoft.com/office/drawing/2014/main" id="{B2E9DE4A-93CD-4C95-B161-643AF7631928}"/>
              </a:ext>
            </a:extLst>
          </p:cNvPr>
          <p:cNvSpPr>
            <a:spLocks noGrp="1" noChangeArrowheads="1"/>
          </p:cNvSpPr>
          <p:nvPr>
            <p:ph type="body" idx="1"/>
          </p:nvPr>
        </p:nvSpPr>
        <p:spPr>
          <a:xfrm>
            <a:off x="609600" y="1295400"/>
            <a:ext cx="10972800" cy="4800600"/>
          </a:xfrm>
        </p:spPr>
        <p:txBody>
          <a:bodyPr/>
          <a:lstStyle/>
          <a:p>
            <a:pPr eaLnBrk="1" hangingPunct="1"/>
            <a:r>
              <a:rPr lang="zh-CN" altLang="zh-CN" sz="3733">
                <a:ea typeface="楷体" panose="02010609060101010101" pitchFamily="49" charset="-122"/>
              </a:rPr>
              <a:t>反向调节技术</a:t>
            </a:r>
          </a:p>
          <a:p>
            <a:pPr eaLnBrk="1" hangingPunct="1"/>
            <a:r>
              <a:rPr lang="zh-CN" altLang="zh-CN" sz="3733">
                <a:ea typeface="楷体" panose="02010609060101010101" pitchFamily="49" charset="-122"/>
              </a:rPr>
              <a:t>乱序技术</a:t>
            </a:r>
          </a:p>
          <a:p>
            <a:pPr eaLnBrk="1" hangingPunct="1"/>
            <a:r>
              <a:rPr lang="zh-CN" altLang="zh-CN" sz="3733">
                <a:ea typeface="楷体" panose="02010609060101010101" pitchFamily="49" charset="-122"/>
              </a:rPr>
              <a:t>间接供应电源技术</a:t>
            </a:r>
          </a:p>
          <a:p>
            <a:pPr eaLnBrk="1" hangingPunct="1"/>
            <a:r>
              <a:rPr lang="zh-CN" altLang="zh-CN" sz="3733">
                <a:ea typeface="楷体" panose="02010609060101010101" pitchFamily="49" charset="-122"/>
              </a:rPr>
              <a:t>并行处理器技术</a:t>
            </a:r>
          </a:p>
          <a:p>
            <a:pPr eaLnBrk="1" hangingPunct="1"/>
            <a:r>
              <a:rPr lang="zh-CN" altLang="zh-CN" sz="3733">
                <a:ea typeface="楷体" panose="02010609060101010101" pitchFamily="49" charset="-122"/>
              </a:rPr>
              <a:t>异步电路技术</a:t>
            </a:r>
          </a:p>
          <a:p>
            <a:pPr eaLnBrk="1" hangingPunct="1"/>
            <a:r>
              <a:rPr lang="zh-CN" altLang="zh-CN" sz="3733">
                <a:ea typeface="楷体" panose="02010609060101010101" pitchFamily="49" charset="-122"/>
              </a:rPr>
              <a:t>冗余编码技术</a:t>
            </a:r>
          </a:p>
          <a:p>
            <a:pPr eaLnBrk="1" hangingPunct="1"/>
            <a:r>
              <a:rPr lang="zh-CN" altLang="zh-CN" sz="3733">
                <a:ea typeface="楷体" panose="02010609060101010101" pitchFamily="49" charset="-122"/>
              </a:rPr>
              <a:t>掩码技术</a:t>
            </a:r>
          </a:p>
        </p:txBody>
      </p:sp>
    </p:spTree>
    <p:extLst>
      <p:ext uri="{BB962C8B-B14F-4D97-AF65-F5344CB8AC3E}">
        <p14:creationId xmlns:p14="http://schemas.microsoft.com/office/powerpoint/2010/main" val="221117010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986EC307-DB34-4760-9479-E3D7F7DC0937}"/>
              </a:ext>
            </a:extLst>
          </p:cNvPr>
          <p:cNvSpPr>
            <a:spLocks noGrp="1" noChangeArrowheads="1"/>
          </p:cNvSpPr>
          <p:nvPr>
            <p:ph type="title"/>
          </p:nvPr>
        </p:nvSpPr>
        <p:spPr/>
        <p:txBody>
          <a:bodyPr/>
          <a:lstStyle/>
          <a:p>
            <a:pPr eaLnBrk="1" hangingPunct="1">
              <a:defRPr/>
            </a:pPr>
            <a:r>
              <a:rPr lang="zh-CN" dirty="0">
                <a:ea typeface="楷体" pitchFamily="49" charset="-122"/>
              </a:rPr>
              <a:t>反向调节技术</a:t>
            </a:r>
          </a:p>
        </p:txBody>
      </p:sp>
      <p:sp>
        <p:nvSpPr>
          <p:cNvPr id="48131" name="Rectangle 3">
            <a:extLst>
              <a:ext uri="{FF2B5EF4-FFF2-40B4-BE49-F238E27FC236}">
                <a16:creationId xmlns:a16="http://schemas.microsoft.com/office/drawing/2014/main" id="{369E2F98-20F6-4E35-9EED-B7F975C5FAF3}"/>
              </a:ext>
            </a:extLst>
          </p:cNvPr>
          <p:cNvSpPr>
            <a:spLocks noGrp="1" noChangeArrowheads="1"/>
          </p:cNvSpPr>
          <p:nvPr>
            <p:ph type="body" idx="1"/>
          </p:nvPr>
        </p:nvSpPr>
        <p:spPr/>
        <p:txBody>
          <a:bodyPr/>
          <a:lstStyle/>
          <a:p>
            <a:pPr eaLnBrk="1" hangingPunct="1"/>
            <a:r>
              <a:rPr lang="zh-CN" altLang="zh-CN" sz="3733">
                <a:ea typeface="楷体" panose="02010609060101010101" pitchFamily="49" charset="-122"/>
              </a:rPr>
              <a:t>一是通过</a:t>
            </a:r>
            <a:r>
              <a:rPr lang="zh-CN" altLang="zh-CN" sz="3733">
                <a:solidFill>
                  <a:srgbClr val="FF0000"/>
                </a:solidFill>
                <a:ea typeface="楷体" panose="02010609060101010101" pitchFamily="49" charset="-122"/>
              </a:rPr>
              <a:t>增加噪声源</a:t>
            </a:r>
            <a:r>
              <a:rPr lang="zh-CN" altLang="zh-CN" sz="3733">
                <a:ea typeface="楷体" panose="02010609060101010101" pitchFamily="49" charset="-122"/>
              </a:rPr>
              <a:t>来提升噪声的信号以防止攻击，使攻击者无法区分有信号意义的间峰脉冲和无用的噪声信号。</a:t>
            </a:r>
            <a:r>
              <a:rPr lang="zh-CN" altLang="zh-CN" sz="3733">
                <a:solidFill>
                  <a:srgbClr val="FF0000"/>
                </a:solidFill>
                <a:ea typeface="楷体" panose="02010609060101010101" pitchFamily="49" charset="-122"/>
              </a:rPr>
              <a:t>降低信噪比可以有限地增加一些安全性，增加噪音对防范差分功耗分析基本是无效的。</a:t>
            </a:r>
          </a:p>
          <a:p>
            <a:pPr eaLnBrk="1" hangingPunct="1"/>
            <a:r>
              <a:rPr lang="zh-CN" altLang="zh-CN" sz="3733">
                <a:ea typeface="楷体" panose="02010609060101010101" pitchFamily="49" charset="-122"/>
              </a:rPr>
              <a:t>另一种方案是减少信号幅度，比如使用常量执行路径代码，选择电源消耗较少的缺陷小的操作，使用设备物理屏蔽。</a:t>
            </a:r>
          </a:p>
        </p:txBody>
      </p:sp>
    </p:spTree>
    <p:extLst>
      <p:ext uri="{BB962C8B-B14F-4D97-AF65-F5344CB8AC3E}">
        <p14:creationId xmlns:p14="http://schemas.microsoft.com/office/powerpoint/2010/main" val="262950710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1D4D825-51E5-4468-81D7-1E0F401F425E}"/>
              </a:ext>
            </a:extLst>
          </p:cNvPr>
          <p:cNvSpPr>
            <a:spLocks noGrp="1" noChangeArrowheads="1"/>
          </p:cNvSpPr>
          <p:nvPr>
            <p:ph type="title"/>
          </p:nvPr>
        </p:nvSpPr>
        <p:spPr/>
        <p:txBody>
          <a:bodyPr/>
          <a:lstStyle/>
          <a:p>
            <a:pPr eaLnBrk="1" hangingPunct="1">
              <a:defRPr/>
            </a:pPr>
            <a:r>
              <a:rPr lang="zh-CN" dirty="0">
                <a:ea typeface="楷体" pitchFamily="49" charset="-122"/>
              </a:rPr>
              <a:t>乱序技术</a:t>
            </a:r>
          </a:p>
        </p:txBody>
      </p:sp>
      <p:sp>
        <p:nvSpPr>
          <p:cNvPr id="49155" name="Rectangle 3">
            <a:extLst>
              <a:ext uri="{FF2B5EF4-FFF2-40B4-BE49-F238E27FC236}">
                <a16:creationId xmlns:a16="http://schemas.microsoft.com/office/drawing/2014/main" id="{1916A8BB-6FFF-49D5-BA68-4175847CC2C0}"/>
              </a:ext>
            </a:extLst>
          </p:cNvPr>
          <p:cNvSpPr>
            <a:spLocks noGrp="1" noChangeArrowheads="1"/>
          </p:cNvSpPr>
          <p:nvPr>
            <p:ph type="body" idx="1"/>
          </p:nvPr>
        </p:nvSpPr>
        <p:spPr>
          <a:xfrm>
            <a:off x="609600" y="1397000"/>
            <a:ext cx="11379200" cy="5283200"/>
          </a:xfrm>
        </p:spPr>
        <p:txBody>
          <a:bodyPr/>
          <a:lstStyle/>
          <a:p>
            <a:pPr eaLnBrk="1" hangingPunct="1"/>
            <a:r>
              <a:rPr lang="zh-CN" altLang="zh-CN" sz="3733">
                <a:latin typeface="楷体" panose="02010609060101010101" pitchFamily="49" charset="-122"/>
                <a:ea typeface="楷体" panose="02010609060101010101" pitchFamily="49" charset="-122"/>
              </a:rPr>
              <a:t>早期和增加噪音类似的一个办法是在加密实现的代码中打乱某些代码的顺序，</a:t>
            </a:r>
            <a:r>
              <a:rPr lang="zh-CN" altLang="zh-CN" sz="3733">
                <a:solidFill>
                  <a:srgbClr val="FF0000"/>
                </a:solidFill>
                <a:latin typeface="楷体" panose="02010609060101010101" pitchFamily="49" charset="-122"/>
                <a:ea typeface="楷体" panose="02010609060101010101" pitchFamily="49" charset="-122"/>
              </a:rPr>
              <a:t>提高分析的难度</a:t>
            </a:r>
            <a:r>
              <a:rPr lang="zh-CN" altLang="zh-CN" sz="3733">
                <a:latin typeface="楷体" panose="02010609060101010101" pitchFamily="49" charset="-122"/>
                <a:ea typeface="楷体" panose="02010609060101010101" pitchFamily="49" charset="-122"/>
              </a:rPr>
              <a:t>。对于这种防范措施，SPA只要经过仔细的分析处理就可以克服，而DPA只需要观察有无尖峰，并不在乎尖峰出现在什么位置上，因此基本不受影响（当然需要观察的曲线的时间范围会比原来增大一些）。于是使用</a:t>
            </a:r>
            <a:r>
              <a:rPr lang="zh-CN" altLang="zh-CN" sz="3733">
                <a:solidFill>
                  <a:srgbClr val="FF0000"/>
                </a:solidFill>
                <a:latin typeface="楷体" panose="02010609060101010101" pitchFamily="49" charset="-122"/>
                <a:ea typeface="楷体" panose="02010609060101010101" pitchFamily="49" charset="-122"/>
              </a:rPr>
              <a:t>乱序的方法对DPA而言也基本无效。</a:t>
            </a:r>
          </a:p>
          <a:p>
            <a:pPr eaLnBrk="1" hangingPunct="1"/>
            <a:r>
              <a:rPr lang="zh-CN" altLang="zh-CN" sz="3733">
                <a:solidFill>
                  <a:srgbClr val="FF0000"/>
                </a:solidFill>
                <a:latin typeface="楷体" panose="02010609060101010101" pitchFamily="49" charset="-122"/>
                <a:ea typeface="楷体" panose="02010609060101010101" pitchFamily="49" charset="-122"/>
              </a:rPr>
              <a:t>关键是代码分块的粒度粗细和等价实现的数量。</a:t>
            </a:r>
          </a:p>
        </p:txBody>
      </p:sp>
    </p:spTree>
    <p:extLst>
      <p:ext uri="{BB962C8B-B14F-4D97-AF65-F5344CB8AC3E}">
        <p14:creationId xmlns:p14="http://schemas.microsoft.com/office/powerpoint/2010/main" val="9857869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5C57738B-9FC9-42F3-A7CE-63146D38BB02}"/>
              </a:ext>
            </a:extLst>
          </p:cNvPr>
          <p:cNvSpPr>
            <a:spLocks noGrp="1" noChangeArrowheads="1"/>
          </p:cNvSpPr>
          <p:nvPr>
            <p:ph type="title"/>
          </p:nvPr>
        </p:nvSpPr>
        <p:spPr/>
        <p:txBody>
          <a:bodyPr/>
          <a:lstStyle/>
          <a:p>
            <a:pPr eaLnBrk="1" hangingPunct="1">
              <a:defRPr/>
            </a:pPr>
            <a:r>
              <a:rPr lang="zh-CN">
                <a:ea typeface="楷体" pitchFamily="49" charset="-122"/>
              </a:rPr>
              <a:t>间接供应电源技术</a:t>
            </a:r>
          </a:p>
        </p:txBody>
      </p:sp>
      <p:sp>
        <p:nvSpPr>
          <p:cNvPr id="50179" name="Rectangle 3">
            <a:extLst>
              <a:ext uri="{FF2B5EF4-FFF2-40B4-BE49-F238E27FC236}">
                <a16:creationId xmlns:a16="http://schemas.microsoft.com/office/drawing/2014/main" id="{E5E8DF82-AE33-420B-8CE5-3339EAF2EDB3}"/>
              </a:ext>
            </a:extLst>
          </p:cNvPr>
          <p:cNvSpPr>
            <a:spLocks noGrp="1" noChangeArrowheads="1"/>
          </p:cNvSpPr>
          <p:nvPr>
            <p:ph type="body" idx="1"/>
          </p:nvPr>
        </p:nvSpPr>
        <p:spPr/>
        <p:txBody>
          <a:bodyPr/>
          <a:lstStyle/>
          <a:p>
            <a:pPr eaLnBrk="1" hangingPunct="1"/>
            <a:r>
              <a:rPr lang="zh-CN" altLang="zh-CN" sz="3733">
                <a:latin typeface="楷体" panose="02010609060101010101" pitchFamily="49" charset="-122"/>
                <a:ea typeface="楷体" panose="02010609060101010101" pitchFamily="49" charset="-122"/>
              </a:rPr>
              <a:t>使用两个电容作为电源器件来支持运行。一半时间电容1被外部电源充电，电容2放电来支持芯片工作。另一半时间两个电容做相反的工作。任何时刻IC都会在一个电容的保护下，</a:t>
            </a:r>
            <a:r>
              <a:rPr lang="zh-CN" altLang="zh-CN" sz="3733">
                <a:solidFill>
                  <a:srgbClr val="FF0000"/>
                </a:solidFill>
                <a:latin typeface="楷体" panose="02010609060101010101" pitchFamily="49" charset="-122"/>
                <a:ea typeface="楷体" panose="02010609060101010101" pitchFamily="49" charset="-122"/>
              </a:rPr>
              <a:t>外部电源从不会直接连到内部芯片，隐藏能耗与密钥的关系</a:t>
            </a:r>
            <a:r>
              <a:rPr lang="zh-CN" altLang="zh-CN" sz="3733">
                <a:latin typeface="楷体" panose="02010609060101010101" pitchFamily="49" charset="-122"/>
                <a:ea typeface="楷体" panose="02010609060101010101" pitchFamily="49" charset="-122"/>
              </a:rPr>
              <a:t>。</a:t>
            </a:r>
          </a:p>
          <a:p>
            <a:pPr eaLnBrk="1" hangingPunct="1"/>
            <a:r>
              <a:rPr lang="zh-CN" altLang="zh-CN" sz="3733">
                <a:latin typeface="楷体" panose="02010609060101010101" pitchFamily="49" charset="-122"/>
                <a:ea typeface="楷体" panose="02010609060101010101" pitchFamily="49" charset="-122"/>
              </a:rPr>
              <a:t>这种方式将给攻击者提取信号带来很大的困难。</a:t>
            </a:r>
          </a:p>
        </p:txBody>
      </p:sp>
    </p:spTree>
    <p:extLst>
      <p:ext uri="{BB962C8B-B14F-4D97-AF65-F5344CB8AC3E}">
        <p14:creationId xmlns:p14="http://schemas.microsoft.com/office/powerpoint/2010/main" val="400862536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AADE4C9A-97C3-4A1E-AD96-12864DCB5171}"/>
              </a:ext>
            </a:extLst>
          </p:cNvPr>
          <p:cNvSpPr>
            <a:spLocks noGrp="1" noChangeArrowheads="1"/>
          </p:cNvSpPr>
          <p:nvPr>
            <p:ph type="title"/>
          </p:nvPr>
        </p:nvSpPr>
        <p:spPr/>
        <p:txBody>
          <a:bodyPr/>
          <a:lstStyle/>
          <a:p>
            <a:pPr eaLnBrk="1" hangingPunct="1">
              <a:defRPr/>
            </a:pPr>
            <a:r>
              <a:rPr lang="zh-CN">
                <a:ea typeface="楷体" pitchFamily="49" charset="-122"/>
              </a:rPr>
              <a:t>并行处理器技术</a:t>
            </a:r>
          </a:p>
        </p:txBody>
      </p:sp>
      <p:sp>
        <p:nvSpPr>
          <p:cNvPr id="51203" name="Rectangle 3">
            <a:extLst>
              <a:ext uri="{FF2B5EF4-FFF2-40B4-BE49-F238E27FC236}">
                <a16:creationId xmlns:a16="http://schemas.microsoft.com/office/drawing/2014/main" id="{2E5D15AA-16AE-41C6-B992-020A7EFE0A87}"/>
              </a:ext>
            </a:extLst>
          </p:cNvPr>
          <p:cNvSpPr>
            <a:spLocks noGrp="1" noChangeArrowheads="1"/>
          </p:cNvSpPr>
          <p:nvPr>
            <p:ph type="body" idx="1"/>
          </p:nvPr>
        </p:nvSpPr>
        <p:spPr>
          <a:xfrm>
            <a:off x="609600" y="1600200"/>
            <a:ext cx="11277600" cy="5257800"/>
          </a:xfrm>
        </p:spPr>
        <p:txBody>
          <a:bodyPr/>
          <a:lstStyle/>
          <a:p>
            <a:pPr eaLnBrk="1" hangingPunct="1"/>
            <a:r>
              <a:rPr lang="zh-CN" altLang="zh-CN" sz="3733">
                <a:latin typeface="楷体" panose="02010609060101010101" pitchFamily="49" charset="-122"/>
                <a:ea typeface="楷体" panose="02010609060101010101" pitchFamily="49" charset="-122"/>
              </a:rPr>
              <a:t>就是在IC上增加一个协同处理器，它包含一个可触发的伪随机数产生器，它将和另一个处理器并行工作。当IC要求被校验输入时，协作处理器被以当前值初始化。检测器会检查协作处理器块中的逻辑0 和逻辑1，当为逻辑0 时伪随机序列产生器将产生无用信号来填充当前电源供应。另外，如果是逻辑1，CPU 要求存储内存中的值并开始以无效的垃圾数据显示给攻击者。这种方式将给攻击者提取信号带来很大的困难。</a:t>
            </a:r>
          </a:p>
        </p:txBody>
      </p:sp>
    </p:spTree>
    <p:extLst>
      <p:ext uri="{BB962C8B-B14F-4D97-AF65-F5344CB8AC3E}">
        <p14:creationId xmlns:p14="http://schemas.microsoft.com/office/powerpoint/2010/main" val="230196663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DAAF7CA1-451C-4FB6-9219-037400491494}"/>
              </a:ext>
            </a:extLst>
          </p:cNvPr>
          <p:cNvSpPr>
            <a:spLocks noGrp="1" noChangeArrowheads="1"/>
          </p:cNvSpPr>
          <p:nvPr>
            <p:ph type="title"/>
          </p:nvPr>
        </p:nvSpPr>
        <p:spPr/>
        <p:txBody>
          <a:bodyPr/>
          <a:lstStyle/>
          <a:p>
            <a:pPr eaLnBrk="1" hangingPunct="1">
              <a:defRPr/>
            </a:pPr>
            <a:r>
              <a:rPr lang="zh-CN">
                <a:ea typeface="楷体" pitchFamily="49" charset="-122"/>
              </a:rPr>
              <a:t>异步电路技术</a:t>
            </a:r>
          </a:p>
        </p:txBody>
      </p:sp>
      <p:sp>
        <p:nvSpPr>
          <p:cNvPr id="52227" name="Rectangle 3">
            <a:extLst>
              <a:ext uri="{FF2B5EF4-FFF2-40B4-BE49-F238E27FC236}">
                <a16:creationId xmlns:a16="http://schemas.microsoft.com/office/drawing/2014/main" id="{F2C0072F-7EFE-4048-A660-0B99949F8D77}"/>
              </a:ext>
            </a:extLst>
          </p:cNvPr>
          <p:cNvSpPr>
            <a:spLocks noGrp="1" noChangeArrowheads="1"/>
          </p:cNvSpPr>
          <p:nvPr>
            <p:ph type="body" idx="1"/>
          </p:nvPr>
        </p:nvSpPr>
        <p:spPr/>
        <p:txBody>
          <a:bodyPr/>
          <a:lstStyle/>
          <a:p>
            <a:pPr eaLnBrk="1" hangingPunct="1">
              <a:lnSpc>
                <a:spcPct val="90000"/>
              </a:lnSpc>
            </a:pPr>
            <a:r>
              <a:rPr lang="zh-CN" altLang="zh-CN" sz="3200">
                <a:latin typeface="楷体" panose="02010609060101010101" pitchFamily="49" charset="-122"/>
                <a:ea typeface="楷体" panose="02010609060101010101" pitchFamily="49" charset="-122"/>
              </a:rPr>
              <a:t>在同步电路中功耗的变化随着时钟变化有显著的特性，功耗分析时很容易进行时钟的对准。大量的CMOS 在同一时刻发生翻转变化，因此功耗的叠加相当明显。</a:t>
            </a:r>
          </a:p>
          <a:p>
            <a:pPr eaLnBrk="1" hangingPunct="1">
              <a:lnSpc>
                <a:spcPct val="90000"/>
              </a:lnSpc>
            </a:pPr>
            <a:r>
              <a:rPr lang="zh-CN" altLang="zh-CN" sz="3200">
                <a:latin typeface="楷体" panose="02010609060101010101" pitchFamily="49" charset="-122"/>
                <a:ea typeface="楷体" panose="02010609060101010101" pitchFamily="49" charset="-122"/>
              </a:rPr>
              <a:t>在该电路中没有同步时钟信号，通过异步进行信号传输。</a:t>
            </a:r>
          </a:p>
          <a:p>
            <a:pPr eaLnBrk="1" hangingPunct="1">
              <a:lnSpc>
                <a:spcPct val="90000"/>
              </a:lnSpc>
            </a:pPr>
            <a:r>
              <a:rPr lang="zh-CN" altLang="zh-CN" sz="3200">
                <a:latin typeface="楷体" panose="02010609060101010101" pitchFamily="49" charset="-122"/>
                <a:ea typeface="楷体" panose="02010609060101010101" pitchFamily="49" charset="-122"/>
              </a:rPr>
              <a:t>由于缺少了时钟的参考，指令的执行时间不固定，难以找出特定指令的执行周期。时间上不对齐导致难以取得有意义的功耗平均曲线并作减法，这给DPA 分析带来困难。</a:t>
            </a:r>
          </a:p>
          <a:p>
            <a:pPr eaLnBrk="1" hangingPunct="1">
              <a:lnSpc>
                <a:spcPct val="90000"/>
              </a:lnSpc>
            </a:pPr>
            <a:r>
              <a:rPr lang="zh-CN" altLang="zh-CN" sz="3200">
                <a:latin typeface="楷体" panose="02010609060101010101" pitchFamily="49" charset="-122"/>
                <a:ea typeface="楷体" panose="02010609060101010101" pitchFamily="49" charset="-122"/>
              </a:rPr>
              <a:t>这个方法实现起来困难较大，不是一个经济的处理方法，且它不是一个数学上可以杜绝功耗攻击的办法。</a:t>
            </a:r>
          </a:p>
        </p:txBody>
      </p:sp>
    </p:spTree>
    <p:extLst>
      <p:ext uri="{BB962C8B-B14F-4D97-AF65-F5344CB8AC3E}">
        <p14:creationId xmlns:p14="http://schemas.microsoft.com/office/powerpoint/2010/main" val="140259197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8C56DE40-8B87-4EC4-A016-F0407F924350}"/>
              </a:ext>
            </a:extLst>
          </p:cNvPr>
          <p:cNvSpPr>
            <a:spLocks noGrp="1" noChangeArrowheads="1"/>
          </p:cNvSpPr>
          <p:nvPr>
            <p:ph type="title"/>
          </p:nvPr>
        </p:nvSpPr>
        <p:spPr/>
        <p:txBody>
          <a:bodyPr/>
          <a:lstStyle/>
          <a:p>
            <a:pPr eaLnBrk="1" hangingPunct="1">
              <a:defRPr/>
            </a:pPr>
            <a:r>
              <a:rPr lang="zh-CN" dirty="0">
                <a:ea typeface="楷体" pitchFamily="49" charset="-122"/>
              </a:rPr>
              <a:t>冗余编码技术</a:t>
            </a:r>
          </a:p>
        </p:txBody>
      </p:sp>
      <p:sp>
        <p:nvSpPr>
          <p:cNvPr id="53251" name="Rectangle 3">
            <a:extLst>
              <a:ext uri="{FF2B5EF4-FFF2-40B4-BE49-F238E27FC236}">
                <a16:creationId xmlns:a16="http://schemas.microsoft.com/office/drawing/2014/main" id="{E4661CD3-3509-4C26-9B51-4B051948B588}"/>
              </a:ext>
            </a:extLst>
          </p:cNvPr>
          <p:cNvSpPr>
            <a:spLocks noGrp="1" noChangeArrowheads="1"/>
          </p:cNvSpPr>
          <p:nvPr>
            <p:ph type="body" idx="1"/>
          </p:nvPr>
        </p:nvSpPr>
        <p:spPr/>
        <p:txBody>
          <a:bodyPr/>
          <a:lstStyle/>
          <a:p>
            <a:pPr eaLnBrk="1" hangingPunct="1">
              <a:lnSpc>
                <a:spcPct val="90000"/>
              </a:lnSpc>
            </a:pPr>
            <a:r>
              <a:rPr lang="zh-CN" altLang="zh-CN" sz="3200">
                <a:latin typeface="楷体" panose="02010609060101010101" pitchFamily="49" charset="-122"/>
                <a:ea typeface="楷体" panose="02010609060101010101" pitchFamily="49" charset="-122"/>
              </a:rPr>
              <a:t>是指对芯片内部的存储信号进行重新编码，比如比特“0”用“01”表示，而比特“1”用“10”表示，从比特0 变化到比特1 和从比特1 变化到比特0 的信号变化都相同，因此难以区分汉明码重和比特反转引起的功耗变化。这个方法在理论上相对而言比较完善。从硬件实现上，要将电路做成对称的双轨电路。有一条线传输0，就有它的对称线传输1，而实际中只使用其中一条线上的信号。</a:t>
            </a:r>
          </a:p>
          <a:p>
            <a:pPr eaLnBrk="1" hangingPunct="1">
              <a:lnSpc>
                <a:spcPct val="90000"/>
              </a:lnSpc>
            </a:pPr>
            <a:r>
              <a:rPr lang="zh-CN" altLang="zh-CN" sz="3200">
                <a:latin typeface="楷体" panose="02010609060101010101" pitchFamily="49" charset="-122"/>
                <a:ea typeface="楷体" panose="02010609060101010101" pitchFamily="49" charset="-122"/>
              </a:rPr>
              <a:t>缺点是资源消耗比较大，面积上增加一倍以上；硬件实现上没有相应的自动化设计工具支持。</a:t>
            </a:r>
          </a:p>
        </p:txBody>
      </p:sp>
    </p:spTree>
    <p:extLst>
      <p:ext uri="{BB962C8B-B14F-4D97-AF65-F5344CB8AC3E}">
        <p14:creationId xmlns:p14="http://schemas.microsoft.com/office/powerpoint/2010/main" val="6703251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2523BF7D-13AC-452E-9A93-1BAA1EC23E57}"/>
              </a:ext>
            </a:extLst>
          </p:cNvPr>
          <p:cNvSpPr>
            <a:spLocks noGrp="1" noChangeArrowheads="1"/>
          </p:cNvSpPr>
          <p:nvPr>
            <p:ph type="title"/>
          </p:nvPr>
        </p:nvSpPr>
        <p:spPr/>
        <p:txBody>
          <a:bodyPr/>
          <a:lstStyle/>
          <a:p>
            <a:r>
              <a:rPr lang="zh-CN" altLang="en-US" sz="4000">
                <a:solidFill>
                  <a:schemeClr val="folHlink"/>
                </a:solidFill>
                <a:latin typeface="楷体" panose="02010609060101010101" pitchFamily="49" charset="-122"/>
                <a:ea typeface="楷体" panose="02010609060101010101" pitchFamily="49" charset="-122"/>
              </a:rPr>
              <a:t>芯片操作系统与嵌入式软件安全</a:t>
            </a:r>
          </a:p>
        </p:txBody>
      </p:sp>
      <p:sp>
        <p:nvSpPr>
          <p:cNvPr id="46083" name="内容占位符 2">
            <a:extLst>
              <a:ext uri="{FF2B5EF4-FFF2-40B4-BE49-F238E27FC236}">
                <a16:creationId xmlns:a16="http://schemas.microsoft.com/office/drawing/2014/main" id="{C460CE30-A956-411C-97CF-D1CF9541649A}"/>
              </a:ext>
            </a:extLst>
          </p:cNvPr>
          <p:cNvSpPr>
            <a:spLocks noGrp="1" noChangeArrowheads="1"/>
          </p:cNvSpPr>
          <p:nvPr>
            <p:ph idx="1"/>
          </p:nvPr>
        </p:nvSpPr>
        <p:spPr>
          <a:xfrm>
            <a:off x="1631950" y="2017713"/>
            <a:ext cx="8847138" cy="4114800"/>
          </a:xfrm>
        </p:spPr>
        <p:txBody>
          <a:bodyPr/>
          <a:lstStyle/>
          <a:p>
            <a:r>
              <a:rPr lang="en-US" altLang="zh-CN" sz="2400" b="0" dirty="0">
                <a:latin typeface="楷体" panose="02010609060101010101" pitchFamily="49" charset="-122"/>
                <a:ea typeface="楷体" panose="02010609060101010101" pitchFamily="49" charset="-122"/>
                <a:sym typeface="+mn-ea"/>
              </a:rPr>
              <a:t>Global Platform</a:t>
            </a:r>
            <a:r>
              <a:rPr lang="zh-CN" altLang="zh-CN" sz="2400" b="0" dirty="0">
                <a:latin typeface="楷体" panose="02010609060101010101" pitchFamily="49" charset="-122"/>
                <a:ea typeface="楷体" panose="02010609060101010101" pitchFamily="49" charset="-122"/>
                <a:sym typeface="+mn-ea"/>
              </a:rPr>
              <a:t>的主要技术规范，该系列规范定义的安全域概念和功能，嵌入式系统不同角色的安全责任。</a:t>
            </a:r>
            <a:r>
              <a:rPr lang="en-US" altLang="zh-CN" sz="2400" b="0" dirty="0">
                <a:latin typeface="楷体" panose="02010609060101010101" pitchFamily="49" charset="-122"/>
                <a:ea typeface="楷体" panose="02010609060101010101" pitchFamily="49" charset="-122"/>
                <a:sym typeface="+mn-ea"/>
              </a:rPr>
              <a:t>GP</a:t>
            </a:r>
            <a:r>
              <a:rPr lang="zh-CN" altLang="zh-CN" sz="2400" b="0" dirty="0">
                <a:latin typeface="楷体" panose="02010609060101010101" pitchFamily="49" charset="-122"/>
                <a:ea typeface="楷体" panose="02010609060101010101" pitchFamily="49" charset="-122"/>
                <a:sym typeface="+mn-ea"/>
              </a:rPr>
              <a:t>的主要安全通道协议。</a:t>
            </a:r>
          </a:p>
          <a:p>
            <a:r>
              <a:rPr lang="zh-CN" altLang="zh-CN" sz="2400" b="0" dirty="0">
                <a:latin typeface="楷体" panose="02010609060101010101" pitchFamily="49" charset="-122"/>
                <a:ea typeface="楷体" panose="02010609060101010101" pitchFamily="49" charset="-122"/>
                <a:sym typeface="+mn-ea"/>
              </a:rPr>
              <a:t>如何统筹考虑密码算法在安全</a:t>
            </a:r>
            <a:r>
              <a:rPr lang="en-US" altLang="zh-CN" sz="2400" b="0" dirty="0">
                <a:latin typeface="楷体" panose="02010609060101010101" pitchFamily="49" charset="-122"/>
                <a:ea typeface="楷体" panose="02010609060101010101" pitchFamily="49" charset="-122"/>
                <a:sym typeface="+mn-ea"/>
              </a:rPr>
              <a:t>SoC</a:t>
            </a:r>
            <a:r>
              <a:rPr lang="zh-CN" altLang="zh-CN" sz="2400" b="0" dirty="0">
                <a:latin typeface="楷体" panose="02010609060101010101" pitchFamily="49" charset="-122"/>
                <a:ea typeface="楷体" panose="02010609060101010101" pitchFamily="49" charset="-122"/>
                <a:sym typeface="+mn-ea"/>
              </a:rPr>
              <a:t>中实现中的安全性、成本、功耗和性能。</a:t>
            </a:r>
          </a:p>
          <a:p>
            <a:r>
              <a:rPr lang="zh-CN" altLang="zh-CN" sz="2400" b="0" dirty="0">
                <a:latin typeface="楷体" panose="02010609060101010101" pitchFamily="49" charset="-122"/>
                <a:ea typeface="楷体" panose="02010609060101010101" pitchFamily="49" charset="-122"/>
                <a:sym typeface="+mn-ea"/>
              </a:rPr>
              <a:t>嵌入式安全中的错误注入攻击，功耗攻击和时间攻击的概念及主要防范方法。</a:t>
            </a:r>
          </a:p>
          <a:p>
            <a:r>
              <a:rPr lang="en-US" altLang="zh-CN" sz="2400" b="0" dirty="0">
                <a:latin typeface="楷体" panose="02010609060101010101" pitchFamily="49" charset="-122"/>
                <a:ea typeface="楷体" panose="02010609060101010101" pitchFamily="49" charset="-122"/>
                <a:sym typeface="+mn-ea"/>
              </a:rPr>
              <a:t>TEE</a:t>
            </a:r>
            <a:r>
              <a:rPr lang="zh-CN" altLang="zh-CN" sz="2400" b="0" dirty="0">
                <a:latin typeface="楷体" panose="02010609060101010101" pitchFamily="49" charset="-122"/>
                <a:ea typeface="楷体" panose="02010609060101010101" pitchFamily="49" charset="-122"/>
                <a:sym typeface="+mn-ea"/>
              </a:rPr>
              <a:t>的概念和特点，不同安全级别的技术要求。</a:t>
            </a:r>
          </a:p>
          <a:p>
            <a:r>
              <a:rPr lang="zh-CN" altLang="zh-CN" sz="2400" b="0" dirty="0">
                <a:latin typeface="楷体" panose="02010609060101010101" pitchFamily="49" charset="-122"/>
                <a:ea typeface="楷体" panose="02010609060101010101" pitchFamily="49" charset="-122"/>
                <a:sym typeface="+mn-ea"/>
              </a:rPr>
              <a:t>嵌入式软件的安全审计的概念和主要功能。</a:t>
            </a:r>
          </a:p>
          <a:p>
            <a:endParaRPr lang="zh-CN" altLang="en-US" sz="2400" b="0" dirty="0">
              <a:latin typeface="楷体" panose="02010609060101010101" pitchFamily="49" charset="-122"/>
              <a:ea typeface="楷体" panose="02010609060101010101" pitchFamily="49" charset="-122"/>
              <a:sym typeface="+mn-ea"/>
            </a:endParaRPr>
          </a:p>
        </p:txBody>
      </p:sp>
      <p:sp>
        <p:nvSpPr>
          <p:cNvPr id="46084" name="灯片编号占位符 3">
            <a:extLst>
              <a:ext uri="{FF2B5EF4-FFF2-40B4-BE49-F238E27FC236}">
                <a16:creationId xmlns:a16="http://schemas.microsoft.com/office/drawing/2014/main" id="{989AC5E4-3605-4874-AA56-43370691CDF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8F5C2F0E-6BCE-4AA2-9C87-FD5DC24D0F9E}"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41</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948127142"/>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020BF0D-D8F7-4B97-BC0D-AF9566D3E036}"/>
              </a:ext>
            </a:extLst>
          </p:cNvPr>
          <p:cNvSpPr>
            <a:spLocks noGrp="1" noChangeArrowheads="1"/>
          </p:cNvSpPr>
          <p:nvPr>
            <p:ph type="title"/>
          </p:nvPr>
        </p:nvSpPr>
        <p:spPr/>
        <p:txBody>
          <a:bodyPr/>
          <a:lstStyle/>
          <a:p>
            <a:pPr eaLnBrk="1" hangingPunct="1">
              <a:defRPr/>
            </a:pPr>
            <a:r>
              <a:rPr lang="zh-CN">
                <a:ea typeface="楷体" pitchFamily="49" charset="-122"/>
              </a:rPr>
              <a:t>掩码技术</a:t>
            </a:r>
          </a:p>
        </p:txBody>
      </p:sp>
      <p:sp>
        <p:nvSpPr>
          <p:cNvPr id="54275" name="Rectangle 3">
            <a:extLst>
              <a:ext uri="{FF2B5EF4-FFF2-40B4-BE49-F238E27FC236}">
                <a16:creationId xmlns:a16="http://schemas.microsoft.com/office/drawing/2014/main" id="{D0FA1F58-5F3E-4807-9758-3818F1D277B4}"/>
              </a:ext>
            </a:extLst>
          </p:cNvPr>
          <p:cNvSpPr>
            <a:spLocks noGrp="1" noChangeArrowheads="1"/>
          </p:cNvSpPr>
          <p:nvPr>
            <p:ph type="body" idx="1"/>
          </p:nvPr>
        </p:nvSpPr>
        <p:spPr>
          <a:xfrm>
            <a:off x="203200" y="1397000"/>
            <a:ext cx="11887200" cy="4699000"/>
          </a:xfrm>
        </p:spPr>
        <p:txBody>
          <a:bodyPr/>
          <a:lstStyle/>
          <a:p>
            <a:pPr eaLnBrk="1" hangingPunct="1">
              <a:lnSpc>
                <a:spcPct val="90000"/>
              </a:lnSpc>
            </a:pPr>
            <a:r>
              <a:rPr lang="zh-CN" altLang="zh-CN" sz="3200">
                <a:latin typeface="楷体" panose="02010609060101010101" pitchFamily="49" charset="-122"/>
                <a:ea typeface="楷体" panose="02010609060101010101" pitchFamily="49" charset="-122"/>
              </a:rPr>
              <a:t>DPA攻击需要根据已知的明文和未知的猜测的密钥来推断它们的函数—中间的某个数据。只有当攻击者可以正确推测出中间数据时他才能做出有意义的分类以及进行其后的数据处理。</a:t>
            </a:r>
          </a:p>
          <a:p>
            <a:pPr eaLnBrk="1" hangingPunct="1">
              <a:lnSpc>
                <a:spcPct val="90000"/>
              </a:lnSpc>
            </a:pPr>
            <a:r>
              <a:rPr lang="zh-CN" altLang="zh-CN" sz="3200">
                <a:latin typeface="楷体" panose="02010609060101010101" pitchFamily="49" charset="-122"/>
                <a:ea typeface="楷体" panose="02010609060101010101" pitchFamily="49" charset="-122"/>
              </a:rPr>
              <a:t>Mask 的核心思想就是掩盖中间过程值，加密之前给真实数据加上一个随机数字，中间处理的所有步骤中都有随机数存在，到了最终数据给出前才把这个随机数去掉。</a:t>
            </a:r>
          </a:p>
          <a:p>
            <a:pPr eaLnBrk="1" hangingPunct="1">
              <a:lnSpc>
                <a:spcPct val="90000"/>
              </a:lnSpc>
            </a:pPr>
            <a:r>
              <a:rPr lang="zh-CN" altLang="zh-CN" sz="3200">
                <a:latin typeface="楷体" panose="02010609060101010101" pitchFamily="49" charset="-122"/>
                <a:ea typeface="楷体" panose="02010609060101010101" pitchFamily="49" charset="-122"/>
              </a:rPr>
              <a:t>Mask 比较普遍采用的是将原始数据与一个等长度的随机数异或。</a:t>
            </a:r>
          </a:p>
          <a:p>
            <a:pPr eaLnBrk="1" hangingPunct="1">
              <a:lnSpc>
                <a:spcPct val="90000"/>
              </a:lnSpc>
            </a:pPr>
            <a:r>
              <a:rPr lang="zh-CN" altLang="zh-CN" sz="3200">
                <a:solidFill>
                  <a:srgbClr val="FF0000"/>
                </a:solidFill>
                <a:latin typeface="楷体" panose="02010609060101010101" pitchFamily="49" charset="-122"/>
                <a:ea typeface="楷体" panose="02010609060101010101" pitchFamily="49" charset="-122"/>
              </a:rPr>
              <a:t>利用掩码(Masking)技术平衡地表达数据，使得数据的汉明码重恒定，从而消除数据与功耗之间的相关性。</a:t>
            </a:r>
          </a:p>
        </p:txBody>
      </p:sp>
    </p:spTree>
    <p:extLst>
      <p:ext uri="{BB962C8B-B14F-4D97-AF65-F5344CB8AC3E}">
        <p14:creationId xmlns:p14="http://schemas.microsoft.com/office/powerpoint/2010/main" val="4141820043"/>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97790507-E20A-49DE-A550-0997B2714901}"/>
              </a:ext>
            </a:extLst>
          </p:cNvPr>
          <p:cNvSpPr>
            <a:spLocks noGrp="1" noChangeArrowheads="1"/>
          </p:cNvSpPr>
          <p:nvPr>
            <p:ph type="title"/>
          </p:nvPr>
        </p:nvSpPr>
        <p:spPr/>
        <p:txBody>
          <a:bodyPr/>
          <a:lstStyle/>
          <a:p>
            <a:pPr eaLnBrk="1" hangingPunct="1">
              <a:defRPr/>
            </a:pPr>
            <a:r>
              <a:rPr lang="zh-CN">
                <a:ea typeface="楷体" pitchFamily="49" charset="-122"/>
              </a:rPr>
              <a:t>对旁路攻击的硬件防御方法</a:t>
            </a:r>
          </a:p>
        </p:txBody>
      </p:sp>
      <p:sp>
        <p:nvSpPr>
          <p:cNvPr id="55299" name="Rectangle 3">
            <a:extLst>
              <a:ext uri="{FF2B5EF4-FFF2-40B4-BE49-F238E27FC236}">
                <a16:creationId xmlns:a16="http://schemas.microsoft.com/office/drawing/2014/main" id="{3AD47FED-6E32-4A2E-9CF2-C864424A992E}"/>
              </a:ext>
            </a:extLst>
          </p:cNvPr>
          <p:cNvSpPr>
            <a:spLocks noGrp="1" noChangeArrowheads="1"/>
          </p:cNvSpPr>
          <p:nvPr>
            <p:ph type="body" idx="1"/>
          </p:nvPr>
        </p:nvSpPr>
        <p:spPr/>
        <p:txBody>
          <a:bodyPr/>
          <a:lstStyle/>
          <a:p>
            <a:pPr eaLnBrk="1" hangingPunct="1">
              <a:buFontTx/>
              <a:buNone/>
            </a:pPr>
            <a:r>
              <a:rPr lang="zh-CN" altLang="zh-CN">
                <a:ea typeface="楷体" panose="02010609060101010101" pitchFamily="49" charset="-122"/>
              </a:rPr>
              <a:t>基于硬件的防护通常包括：</a:t>
            </a:r>
          </a:p>
          <a:p>
            <a:pPr eaLnBrk="1" hangingPunct="1"/>
            <a:r>
              <a:rPr lang="zh-CN" altLang="zh-CN">
                <a:ea typeface="楷体" panose="02010609060101010101" pitchFamily="49" charset="-122"/>
              </a:rPr>
              <a:t>时钟的随机化；</a:t>
            </a:r>
          </a:p>
          <a:p>
            <a:pPr eaLnBrk="1" hangingPunct="1"/>
            <a:r>
              <a:rPr lang="zh-CN" altLang="zh-CN">
                <a:ea typeface="楷体" panose="02010609060101010101" pitchFamily="49" charset="-122"/>
              </a:rPr>
              <a:t>功耗随机化和功耗平衡；</a:t>
            </a:r>
          </a:p>
          <a:p>
            <a:pPr eaLnBrk="1" hangingPunct="1"/>
            <a:r>
              <a:rPr lang="zh-CN" altLang="zh-CN">
                <a:ea typeface="楷体" panose="02010609060101010101" pitchFamily="49" charset="-122"/>
              </a:rPr>
              <a:t>对指令集的运行和寄存器操作随机化等。</a:t>
            </a:r>
          </a:p>
        </p:txBody>
      </p:sp>
    </p:spTree>
    <p:extLst>
      <p:ext uri="{BB962C8B-B14F-4D97-AF65-F5344CB8AC3E}">
        <p14:creationId xmlns:p14="http://schemas.microsoft.com/office/powerpoint/2010/main" val="371481867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13C0B55-A095-4B16-B4CC-805B0B5D4369}"/>
              </a:ext>
            </a:extLst>
          </p:cNvPr>
          <p:cNvSpPr>
            <a:spLocks noGrp="1" noChangeArrowheads="1"/>
          </p:cNvSpPr>
          <p:nvPr>
            <p:ph type="title"/>
          </p:nvPr>
        </p:nvSpPr>
        <p:spPr/>
        <p:txBody>
          <a:bodyPr/>
          <a:lstStyle/>
          <a:p>
            <a:pPr eaLnBrk="1" hangingPunct="1">
              <a:defRPr/>
            </a:pPr>
            <a:r>
              <a:rPr lang="zh-CN">
                <a:ea typeface="楷体" pitchFamily="49" charset="-122"/>
              </a:rPr>
              <a:t>对旁路攻击的软件防御</a:t>
            </a:r>
            <a:r>
              <a:rPr lang="zh-CN"/>
              <a:t> </a:t>
            </a:r>
          </a:p>
        </p:txBody>
      </p:sp>
      <p:sp>
        <p:nvSpPr>
          <p:cNvPr id="56323" name="Rectangle 3">
            <a:extLst>
              <a:ext uri="{FF2B5EF4-FFF2-40B4-BE49-F238E27FC236}">
                <a16:creationId xmlns:a16="http://schemas.microsoft.com/office/drawing/2014/main" id="{C91CB05E-6923-4043-B5B5-6FC8C4A956A9}"/>
              </a:ext>
            </a:extLst>
          </p:cNvPr>
          <p:cNvSpPr>
            <a:spLocks noGrp="1" noChangeArrowheads="1"/>
          </p:cNvSpPr>
          <p:nvPr>
            <p:ph type="body" idx="1"/>
          </p:nvPr>
        </p:nvSpPr>
        <p:spPr/>
        <p:txBody>
          <a:bodyPr/>
          <a:lstStyle/>
          <a:p>
            <a:pPr eaLnBrk="1" hangingPunct="1"/>
            <a:r>
              <a:rPr lang="zh-CN" altLang="zh-CN">
                <a:latin typeface="楷体" panose="02010609060101010101" pitchFamily="49" charset="-122"/>
                <a:ea typeface="楷体" panose="02010609060101010101" pitchFamily="49" charset="-122"/>
              </a:rPr>
              <a:t>使用软件方法应对硬件攻击的关键就是要看到： </a:t>
            </a:r>
          </a:p>
          <a:p>
            <a:pPr eaLnBrk="1" hangingPunct="1">
              <a:buFontTx/>
              <a:buNone/>
            </a:pPr>
            <a:r>
              <a:rPr lang="zh-CN" altLang="zh-CN">
                <a:latin typeface="楷体" panose="02010609060101010101" pitchFamily="49" charset="-122"/>
                <a:ea typeface="楷体" panose="02010609060101010101" pitchFamily="49" charset="-122"/>
              </a:rPr>
              <a:t>  任何硬件攻击都不能随意改变硬件自身的运行方式, 这也是“软件防御”思想的基本内涵。 </a:t>
            </a:r>
          </a:p>
        </p:txBody>
      </p:sp>
    </p:spTree>
    <p:extLst>
      <p:ext uri="{BB962C8B-B14F-4D97-AF65-F5344CB8AC3E}">
        <p14:creationId xmlns:p14="http://schemas.microsoft.com/office/powerpoint/2010/main" val="88284842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B132AB6-A8C5-4FAD-BD7E-DB6A7A820645}"/>
              </a:ext>
            </a:extLst>
          </p:cNvPr>
          <p:cNvSpPr>
            <a:spLocks noGrp="1" noChangeArrowheads="1"/>
          </p:cNvSpPr>
          <p:nvPr>
            <p:ph type="title"/>
          </p:nvPr>
        </p:nvSpPr>
        <p:spPr/>
        <p:txBody>
          <a:bodyPr/>
          <a:lstStyle/>
          <a:p>
            <a:pPr eaLnBrk="1" hangingPunct="1">
              <a:defRPr/>
            </a:pPr>
            <a:r>
              <a:rPr lang="zh-CN" dirty="0">
                <a:ea typeface="楷体" pitchFamily="49" charset="-122"/>
              </a:rPr>
              <a:t>对旁路攻击的软件防御技术</a:t>
            </a:r>
          </a:p>
        </p:txBody>
      </p:sp>
      <p:sp>
        <p:nvSpPr>
          <p:cNvPr id="57347" name="Rectangle 3">
            <a:extLst>
              <a:ext uri="{FF2B5EF4-FFF2-40B4-BE49-F238E27FC236}">
                <a16:creationId xmlns:a16="http://schemas.microsoft.com/office/drawing/2014/main" id="{FD4D3153-0BD2-49A2-9865-6E4F2554990B}"/>
              </a:ext>
            </a:extLst>
          </p:cNvPr>
          <p:cNvSpPr>
            <a:spLocks noGrp="1" noChangeArrowheads="1"/>
          </p:cNvSpPr>
          <p:nvPr>
            <p:ph type="body" idx="1"/>
          </p:nvPr>
        </p:nvSpPr>
        <p:spPr/>
        <p:txBody>
          <a:bodyPr/>
          <a:lstStyle/>
          <a:p>
            <a:pPr eaLnBrk="1" hangingPunct="1"/>
            <a:r>
              <a:rPr lang="zh-CN" altLang="zh-CN">
                <a:latin typeface="楷体" panose="02010609060101010101" pitchFamily="49" charset="-122"/>
                <a:ea typeface="楷体" panose="02010609060101010101" pitchFamily="49" charset="-122"/>
              </a:rPr>
              <a:t>数据冗余</a:t>
            </a:r>
          </a:p>
          <a:p>
            <a:pPr eaLnBrk="1" hangingPunct="1"/>
            <a:r>
              <a:rPr lang="zh-CN" altLang="zh-CN">
                <a:latin typeface="楷体" panose="02010609060101010101" pitchFamily="49" charset="-122"/>
                <a:ea typeface="楷体" panose="02010609060101010101" pitchFamily="49" charset="-122"/>
              </a:rPr>
              <a:t>控制冗余</a:t>
            </a:r>
          </a:p>
          <a:p>
            <a:pPr eaLnBrk="1" hangingPunct="1"/>
            <a:r>
              <a:rPr lang="zh-CN" altLang="zh-CN">
                <a:latin typeface="楷体" panose="02010609060101010101" pitchFamily="49" charset="-122"/>
                <a:ea typeface="楷体" panose="02010609060101010101" pitchFamily="49" charset="-122"/>
              </a:rPr>
              <a:t>执行冗余</a:t>
            </a:r>
          </a:p>
          <a:p>
            <a:pPr eaLnBrk="1" hangingPunct="1"/>
            <a:r>
              <a:rPr lang="zh-CN" altLang="zh-CN">
                <a:latin typeface="楷体" panose="02010609060101010101" pitchFamily="49" charset="-122"/>
                <a:ea typeface="楷体" panose="02010609060101010101" pitchFamily="49" charset="-122"/>
              </a:rPr>
              <a:t>特定加密算法的安全实现 </a:t>
            </a:r>
          </a:p>
        </p:txBody>
      </p:sp>
    </p:spTree>
    <p:extLst>
      <p:ext uri="{BB962C8B-B14F-4D97-AF65-F5344CB8AC3E}">
        <p14:creationId xmlns:p14="http://schemas.microsoft.com/office/powerpoint/2010/main" val="337391126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655F276-2D47-45C0-8C00-1B3A7E003DEC}"/>
              </a:ext>
            </a:extLst>
          </p:cNvPr>
          <p:cNvSpPr>
            <a:spLocks noGrp="1" noChangeArrowheads="1"/>
          </p:cNvSpPr>
          <p:nvPr>
            <p:ph type="title"/>
          </p:nvPr>
        </p:nvSpPr>
        <p:spPr/>
        <p:txBody>
          <a:bodyPr/>
          <a:lstStyle/>
          <a:p>
            <a:pPr eaLnBrk="1" hangingPunct="1">
              <a:defRPr/>
            </a:pPr>
            <a:r>
              <a:rPr lang="zh-CN">
                <a:ea typeface="楷体" pitchFamily="49" charset="-122"/>
              </a:rPr>
              <a:t>软件防御技术之数据冗余</a:t>
            </a:r>
          </a:p>
        </p:txBody>
      </p:sp>
      <p:sp>
        <p:nvSpPr>
          <p:cNvPr id="58371" name="Rectangle 3">
            <a:extLst>
              <a:ext uri="{FF2B5EF4-FFF2-40B4-BE49-F238E27FC236}">
                <a16:creationId xmlns:a16="http://schemas.microsoft.com/office/drawing/2014/main" id="{4F24DAA8-BF04-412E-A77A-633F829160CB}"/>
              </a:ext>
            </a:extLst>
          </p:cNvPr>
          <p:cNvSpPr>
            <a:spLocks noGrp="1" noChangeArrowheads="1"/>
          </p:cNvSpPr>
          <p:nvPr>
            <p:ph type="body" idx="1"/>
          </p:nvPr>
        </p:nvSpPr>
        <p:spPr>
          <a:xfrm>
            <a:off x="609600" y="1295400"/>
            <a:ext cx="10972800" cy="5562600"/>
          </a:xfrm>
        </p:spPr>
        <p:txBody>
          <a:bodyPr/>
          <a:lstStyle/>
          <a:p>
            <a:pPr eaLnBrk="1" hangingPunct="1">
              <a:lnSpc>
                <a:spcPct val="80000"/>
              </a:lnSpc>
            </a:pPr>
            <a:r>
              <a:rPr lang="zh-CN" altLang="zh-CN" sz="3733" dirty="0">
                <a:latin typeface="楷体" panose="02010609060101010101" pitchFamily="49" charset="-122"/>
                <a:ea typeface="楷体" panose="02010609060101010101" pitchFamily="49" charset="-122"/>
              </a:rPr>
              <a:t>为防止硬件攻击行为修改存储体上的静态数据和程序代码, 可以</a:t>
            </a:r>
            <a:r>
              <a:rPr lang="zh-CN" altLang="zh-CN" sz="3733" dirty="0">
                <a:solidFill>
                  <a:srgbClr val="FF0000"/>
                </a:solidFill>
                <a:latin typeface="楷体" panose="02010609060101010101" pitchFamily="49" charset="-122"/>
                <a:ea typeface="楷体" panose="02010609060101010101" pitchFamily="49" charset="-122"/>
              </a:rPr>
              <a:t>在存储数据(及程序代码)的时候增加一定长度的冗余数据, 用来保证数据的完整性。</a:t>
            </a:r>
            <a:r>
              <a:rPr lang="zh-CN" altLang="zh-CN" sz="3733" dirty="0">
                <a:latin typeface="楷体" panose="02010609060101010101" pitchFamily="49" charset="-122"/>
                <a:ea typeface="楷体" panose="02010609060101010101" pitchFamily="49" charset="-122"/>
              </a:rPr>
              <a:t>一种简单的方法就是在每组数据的后面增加循环冗余码。如果对于数据完整性有着更加严格的要求, 可以采用一个简单的哈希函数计算出每组数据的杂凑值。</a:t>
            </a:r>
            <a:r>
              <a:rPr lang="zh-CN" altLang="zh-CN" sz="3733" dirty="0">
                <a:solidFill>
                  <a:srgbClr val="FF0000"/>
                </a:solidFill>
                <a:latin typeface="楷体" panose="02010609060101010101" pitchFamily="49" charset="-122"/>
                <a:ea typeface="楷体" panose="02010609060101010101" pitchFamily="49" charset="-122"/>
              </a:rPr>
              <a:t>通过数据冗余, 还可以有效地防止主动攻击对关键数据的修改</a:t>
            </a:r>
            <a:r>
              <a:rPr lang="zh-CN" altLang="zh-CN" sz="3733" dirty="0">
                <a:latin typeface="楷体" panose="02010609060101010101" pitchFamily="49" charset="-122"/>
                <a:ea typeface="楷体" panose="02010609060101010101" pitchFamily="49" charset="-122"/>
              </a:rPr>
              <a:t>(比如安全位、指令下载控制位等), 并且由于仅仅是对数据存储格式的变化, 这种措施可以在不影响程序结构的情况下, 加固安全性。</a:t>
            </a:r>
          </a:p>
        </p:txBody>
      </p:sp>
    </p:spTree>
    <p:extLst>
      <p:ext uri="{BB962C8B-B14F-4D97-AF65-F5344CB8AC3E}">
        <p14:creationId xmlns:p14="http://schemas.microsoft.com/office/powerpoint/2010/main" val="213278549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423F6D8E-BACE-4626-B904-DBF8C679D588}"/>
              </a:ext>
            </a:extLst>
          </p:cNvPr>
          <p:cNvSpPr>
            <a:spLocks noGrp="1" noChangeArrowheads="1"/>
          </p:cNvSpPr>
          <p:nvPr>
            <p:ph type="title"/>
          </p:nvPr>
        </p:nvSpPr>
        <p:spPr/>
        <p:txBody>
          <a:bodyPr/>
          <a:lstStyle/>
          <a:p>
            <a:pPr eaLnBrk="1" hangingPunct="1">
              <a:defRPr/>
            </a:pPr>
            <a:r>
              <a:rPr lang="zh-CN">
                <a:ea typeface="楷体" pitchFamily="49" charset="-122"/>
              </a:rPr>
              <a:t>软件防御技术之控制冗余</a:t>
            </a:r>
          </a:p>
        </p:txBody>
      </p:sp>
      <p:sp>
        <p:nvSpPr>
          <p:cNvPr id="59395" name="Rectangle 3">
            <a:extLst>
              <a:ext uri="{FF2B5EF4-FFF2-40B4-BE49-F238E27FC236}">
                <a16:creationId xmlns:a16="http://schemas.microsoft.com/office/drawing/2014/main" id="{278B1717-5EF7-48DF-BDFD-F38F5CC86154}"/>
              </a:ext>
            </a:extLst>
          </p:cNvPr>
          <p:cNvSpPr>
            <a:spLocks noGrp="1" noChangeArrowheads="1"/>
          </p:cNvSpPr>
          <p:nvPr>
            <p:ph type="body" idx="1"/>
          </p:nvPr>
        </p:nvSpPr>
        <p:spPr>
          <a:xfrm>
            <a:off x="203200" y="1295400"/>
            <a:ext cx="11785600" cy="5562600"/>
          </a:xfrm>
        </p:spPr>
        <p:txBody>
          <a:bodyPr/>
          <a:lstStyle/>
          <a:p>
            <a:pPr eaLnBrk="1" hangingPunct="1">
              <a:lnSpc>
                <a:spcPct val="90000"/>
              </a:lnSpc>
            </a:pPr>
            <a:r>
              <a:rPr lang="zh-CN" altLang="zh-CN" sz="3733">
                <a:latin typeface="楷体" panose="02010609060101010101" pitchFamily="49" charset="-122"/>
                <a:ea typeface="楷体" panose="02010609060101010101" pitchFamily="49" charset="-122"/>
              </a:rPr>
              <a:t>针对对静态数据或者关键代码的篡改, 我们可以通过数据冗余的方法进行有效的防御。但是, 在程序的动态执行过程中,数据冗余策略就无能为力了, 因此还必须增加程序执行时控制的冗余。</a:t>
            </a:r>
            <a:r>
              <a:rPr lang="zh-CN" altLang="zh-CN" sz="3733">
                <a:solidFill>
                  <a:srgbClr val="FF0000"/>
                </a:solidFill>
                <a:latin typeface="楷体" panose="02010609060101010101" pitchFamily="49" charset="-122"/>
                <a:ea typeface="楷体" panose="02010609060101010101" pitchFamily="49" charset="-122"/>
              </a:rPr>
              <a:t>控制冗余的主要思想就是在包含有关键代码的函数中添加多重控制, 以最大程度上保证程序执行是处于完全安全、可信的环境之中。比如, 设置多个状态位, 在程序的执行过程中不断检查这些状态位的状态, 如果有一个发生了改变, 程序马上退出执行。</a:t>
            </a:r>
          </a:p>
        </p:txBody>
      </p:sp>
    </p:spTree>
    <p:extLst>
      <p:ext uri="{BB962C8B-B14F-4D97-AF65-F5344CB8AC3E}">
        <p14:creationId xmlns:p14="http://schemas.microsoft.com/office/powerpoint/2010/main" val="250879064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DB626F2-E10D-499D-9FB4-B7960235EABA}"/>
              </a:ext>
            </a:extLst>
          </p:cNvPr>
          <p:cNvSpPr>
            <a:spLocks noGrp="1" noChangeArrowheads="1"/>
          </p:cNvSpPr>
          <p:nvPr>
            <p:ph type="title"/>
          </p:nvPr>
        </p:nvSpPr>
        <p:spPr/>
        <p:txBody>
          <a:bodyPr/>
          <a:lstStyle/>
          <a:p>
            <a:pPr eaLnBrk="1" hangingPunct="1">
              <a:defRPr/>
            </a:pPr>
            <a:r>
              <a:rPr lang="zh-CN">
                <a:solidFill>
                  <a:schemeClr val="tx1"/>
                </a:solidFill>
                <a:ea typeface="楷体" pitchFamily="49" charset="-122"/>
              </a:rPr>
              <a:t>软件防御技术之执行冗余</a:t>
            </a:r>
          </a:p>
        </p:txBody>
      </p:sp>
      <p:sp>
        <p:nvSpPr>
          <p:cNvPr id="60419" name="Rectangle 3">
            <a:extLst>
              <a:ext uri="{FF2B5EF4-FFF2-40B4-BE49-F238E27FC236}">
                <a16:creationId xmlns:a16="http://schemas.microsoft.com/office/drawing/2014/main" id="{D9BD5856-67A5-4E8E-AE11-781297E47142}"/>
              </a:ext>
            </a:extLst>
          </p:cNvPr>
          <p:cNvSpPr>
            <a:spLocks noGrp="1" noChangeArrowheads="1"/>
          </p:cNvSpPr>
          <p:nvPr>
            <p:ph type="body" idx="1"/>
          </p:nvPr>
        </p:nvSpPr>
        <p:spPr>
          <a:xfrm>
            <a:off x="203200" y="1295400"/>
            <a:ext cx="11684000" cy="5181600"/>
          </a:xfrm>
        </p:spPr>
        <p:txBody>
          <a:bodyPr/>
          <a:lstStyle/>
          <a:p>
            <a:pPr eaLnBrk="1" hangingPunct="1">
              <a:lnSpc>
                <a:spcPct val="90000"/>
              </a:lnSpc>
            </a:pPr>
            <a:r>
              <a:rPr lang="zh-CN" altLang="zh-CN" sz="3200" dirty="0">
                <a:latin typeface="楷体" panose="02010609060101010101" pitchFamily="49" charset="-122"/>
                <a:ea typeface="楷体" panose="02010609060101010101" pitchFamily="49" charset="-122"/>
              </a:rPr>
              <a:t>对密码算法中独立的(逻辑上没有继承关系、时间上没有先后关系)代码段按随机顺序执行；</a:t>
            </a:r>
          </a:p>
          <a:p>
            <a:pPr eaLnBrk="1" hangingPunct="1">
              <a:lnSpc>
                <a:spcPct val="90000"/>
              </a:lnSpc>
            </a:pPr>
            <a:r>
              <a:rPr lang="zh-CN" altLang="zh-CN" sz="3200" dirty="0">
                <a:latin typeface="楷体" panose="02010609060101010101" pitchFamily="49" charset="-122"/>
                <a:ea typeface="楷体" panose="02010609060101010101" pitchFamily="49" charset="-122"/>
              </a:rPr>
              <a:t>对同一个功能构造多个不同但是等价的实现随机选择执行；旁路算子</a:t>
            </a:r>
          </a:p>
          <a:p>
            <a:pPr eaLnBrk="1" hangingPunct="1">
              <a:lnSpc>
                <a:spcPct val="90000"/>
              </a:lnSpc>
            </a:pPr>
            <a:r>
              <a:rPr lang="zh-CN" altLang="zh-CN" sz="3200" dirty="0">
                <a:latin typeface="楷体" panose="02010609060101010101" pitchFamily="49" charset="-122"/>
                <a:ea typeface="楷体" panose="02010609060101010101" pitchFamily="49" charset="-122"/>
              </a:rPr>
              <a:t>随机延时和随机功耗插入；</a:t>
            </a:r>
          </a:p>
          <a:p>
            <a:pPr eaLnBrk="1" hangingPunct="1">
              <a:lnSpc>
                <a:spcPct val="90000"/>
              </a:lnSpc>
            </a:pPr>
            <a:r>
              <a:rPr lang="zh-CN" altLang="zh-CN" sz="3200" dirty="0">
                <a:latin typeface="楷体" panose="02010609060101010101" pitchFamily="49" charset="-122"/>
                <a:ea typeface="楷体" panose="02010609060101010101" pitchFamily="49" charset="-122"/>
              </a:rPr>
              <a:t>未用资源的随机介入；</a:t>
            </a:r>
          </a:p>
          <a:p>
            <a:pPr eaLnBrk="1" hangingPunct="1">
              <a:lnSpc>
                <a:spcPct val="90000"/>
              </a:lnSpc>
            </a:pPr>
            <a:r>
              <a:rPr lang="zh-CN" altLang="zh-CN" sz="3200" dirty="0">
                <a:latin typeface="楷体" panose="02010609060101010101" pitchFamily="49" charset="-122"/>
                <a:ea typeface="楷体" panose="02010609060101010101" pitchFamily="49" charset="-122"/>
              </a:rPr>
              <a:t>SLEEP的介入；</a:t>
            </a:r>
            <a:endParaRPr lang="en-US" altLang="zh-CN" sz="3200" dirty="0">
              <a:latin typeface="楷体" panose="02010609060101010101" pitchFamily="49" charset="-122"/>
              <a:ea typeface="楷体" panose="02010609060101010101" pitchFamily="49" charset="-122"/>
            </a:endParaRPr>
          </a:p>
          <a:p>
            <a:pPr eaLnBrk="1" hangingPunct="1">
              <a:lnSpc>
                <a:spcPct val="90000"/>
              </a:lnSpc>
            </a:pPr>
            <a:r>
              <a:rPr lang="zh-CN" altLang="zh-CN" sz="3200" dirty="0">
                <a:latin typeface="楷体" panose="02010609060101010101" pitchFamily="49" charset="-122"/>
                <a:ea typeface="楷体" panose="02010609060101010101" pitchFamily="49" charset="-122"/>
              </a:rPr>
              <a:t>数据单元的等价实现、同步及随机访问；</a:t>
            </a:r>
          </a:p>
          <a:p>
            <a:pPr eaLnBrk="1" hangingPunct="1">
              <a:lnSpc>
                <a:spcPct val="90000"/>
              </a:lnSpc>
            </a:pPr>
            <a:endParaRPr lang="zh-CN" altLang="zh-CN" sz="3200" dirty="0">
              <a:latin typeface="楷体" panose="02010609060101010101" pitchFamily="49" charset="-122"/>
              <a:ea typeface="楷体" panose="02010609060101010101" pitchFamily="49" charset="-122"/>
            </a:endParaRPr>
          </a:p>
          <a:p>
            <a:pPr eaLnBrk="1" hangingPunct="1">
              <a:lnSpc>
                <a:spcPct val="90000"/>
              </a:lnSpc>
            </a:pPr>
            <a:endParaRPr lang="zh-CN" altLang="zh-CN"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64920979"/>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8BF0383A-38A9-4E68-89E5-62A2ECB609A3}"/>
              </a:ext>
            </a:extLst>
          </p:cNvPr>
          <p:cNvSpPr>
            <a:spLocks noGrp="1" noChangeArrowheads="1"/>
          </p:cNvSpPr>
          <p:nvPr>
            <p:ph type="title"/>
          </p:nvPr>
        </p:nvSpPr>
        <p:spPr/>
        <p:txBody>
          <a:bodyPr/>
          <a:lstStyle/>
          <a:p>
            <a:pPr eaLnBrk="1" hangingPunct="1">
              <a:defRPr/>
            </a:pPr>
            <a:r>
              <a:rPr lang="zh-CN">
                <a:ea typeface="楷体" pitchFamily="49" charset="-122"/>
              </a:rPr>
              <a:t>对旁路攻击的软件防御实现方法</a:t>
            </a:r>
          </a:p>
        </p:txBody>
      </p:sp>
      <p:sp>
        <p:nvSpPr>
          <p:cNvPr id="61443" name="Rectangle 3">
            <a:extLst>
              <a:ext uri="{FF2B5EF4-FFF2-40B4-BE49-F238E27FC236}">
                <a16:creationId xmlns:a16="http://schemas.microsoft.com/office/drawing/2014/main" id="{7CBF255C-F5A4-46AA-9F8F-F2137E0ABDE3}"/>
              </a:ext>
            </a:extLst>
          </p:cNvPr>
          <p:cNvSpPr>
            <a:spLocks noGrp="1" noChangeArrowheads="1"/>
          </p:cNvSpPr>
          <p:nvPr>
            <p:ph type="body" idx="1"/>
          </p:nvPr>
        </p:nvSpPr>
        <p:spPr/>
        <p:txBody>
          <a:bodyPr/>
          <a:lstStyle/>
          <a:p>
            <a:pPr marL="812780" indent="-812780" eaLnBrk="1" hangingPunct="1">
              <a:buNone/>
            </a:pPr>
            <a:r>
              <a:rPr lang="zh-CN" altLang="zh-CN" sz="3733" b="1">
                <a:solidFill>
                  <a:srgbClr val="FF0000"/>
                </a:solidFill>
              </a:rPr>
              <a:t>      </a:t>
            </a:r>
            <a:r>
              <a:rPr lang="zh-CN" altLang="zh-CN" sz="3733">
                <a:solidFill>
                  <a:srgbClr val="FF0000"/>
                </a:solidFill>
                <a:ea typeface="楷体" panose="02010609060101010101" pitchFamily="49" charset="-122"/>
              </a:rPr>
              <a:t>降低功耗信号</a:t>
            </a:r>
            <a:r>
              <a:rPr lang="zh-CN" altLang="zh-CN" sz="3733">
                <a:ea typeface="楷体" panose="02010609060101010101" pitchFamily="49" charset="-122"/>
              </a:rPr>
              <a:t>抵抗差分功耗攻击：</a:t>
            </a:r>
          </a:p>
          <a:p>
            <a:pPr marL="812780" indent="-812780" eaLnBrk="1" hangingPunct="1"/>
            <a:r>
              <a:rPr lang="zh-CN" altLang="zh-CN" sz="3733">
                <a:ea typeface="楷体" panose="02010609060101010101" pitchFamily="49" charset="-122"/>
              </a:rPr>
              <a:t>使用固定运行路径的代码；</a:t>
            </a:r>
          </a:p>
          <a:p>
            <a:pPr marL="812780" indent="-812780" eaLnBrk="1" hangingPunct="1"/>
            <a:r>
              <a:rPr lang="zh-CN" altLang="zh-CN" sz="3733">
                <a:ea typeface="楷体" panose="02010609060101010101" pitchFamily="49" charset="-122"/>
              </a:rPr>
              <a:t>选择功耗旁路中泄漏信息比较少的操作；</a:t>
            </a:r>
          </a:p>
          <a:p>
            <a:pPr marL="812780" indent="-812780" eaLnBrk="1" hangingPunct="1"/>
            <a:r>
              <a:rPr lang="zh-CN" altLang="zh-CN" sz="3733">
                <a:ea typeface="楷体" panose="02010609060101010101" pitchFamily="49" charset="-122"/>
              </a:rPr>
              <a:t>这类技术往往不能完全阻止功耗信息的泄漏，因为攻击者可以加大功耗信息的采样量使得差分功耗攻击得以进行。</a:t>
            </a:r>
          </a:p>
        </p:txBody>
      </p:sp>
    </p:spTree>
    <p:extLst>
      <p:ext uri="{BB962C8B-B14F-4D97-AF65-F5344CB8AC3E}">
        <p14:creationId xmlns:p14="http://schemas.microsoft.com/office/powerpoint/2010/main" val="252122266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845C6D2-2CFC-40EE-BF66-68A7D157DB98}"/>
              </a:ext>
            </a:extLst>
          </p:cNvPr>
          <p:cNvSpPr>
            <a:spLocks noGrp="1" noChangeArrowheads="1"/>
          </p:cNvSpPr>
          <p:nvPr>
            <p:ph type="title"/>
          </p:nvPr>
        </p:nvSpPr>
        <p:spPr/>
        <p:txBody>
          <a:bodyPr/>
          <a:lstStyle/>
          <a:p>
            <a:pPr eaLnBrk="1" hangingPunct="1">
              <a:defRPr/>
            </a:pPr>
            <a:r>
              <a:rPr lang="zh-CN">
                <a:ea typeface="楷体" pitchFamily="49" charset="-122"/>
              </a:rPr>
              <a:t>对旁路攻击的软件防御实现方法</a:t>
            </a:r>
          </a:p>
        </p:txBody>
      </p:sp>
      <p:sp>
        <p:nvSpPr>
          <p:cNvPr id="62467" name="Rectangle 3">
            <a:extLst>
              <a:ext uri="{FF2B5EF4-FFF2-40B4-BE49-F238E27FC236}">
                <a16:creationId xmlns:a16="http://schemas.microsoft.com/office/drawing/2014/main" id="{92DEDB5B-A244-4DA8-BC83-157DFCD14AB3}"/>
              </a:ext>
            </a:extLst>
          </p:cNvPr>
          <p:cNvSpPr>
            <a:spLocks noGrp="1" noChangeArrowheads="1"/>
          </p:cNvSpPr>
          <p:nvPr>
            <p:ph type="body" idx="1"/>
          </p:nvPr>
        </p:nvSpPr>
        <p:spPr>
          <a:xfrm>
            <a:off x="203200" y="1193800"/>
            <a:ext cx="11887200" cy="5384800"/>
          </a:xfrm>
        </p:spPr>
        <p:txBody>
          <a:bodyPr/>
          <a:lstStyle/>
          <a:p>
            <a:pPr marL="812780" indent="-812780" eaLnBrk="1" hangingPunct="1">
              <a:lnSpc>
                <a:spcPct val="90000"/>
              </a:lnSpc>
              <a:buNone/>
            </a:pPr>
            <a:r>
              <a:rPr lang="zh-CN" altLang="zh-CN" sz="3200" b="1" dirty="0">
                <a:solidFill>
                  <a:srgbClr val="FF0000"/>
                </a:solidFill>
                <a:latin typeface="楷体" panose="02010609060101010101" pitchFamily="49" charset="-122"/>
                <a:ea typeface="楷体" panose="02010609060101010101" pitchFamily="49" charset="-122"/>
              </a:rPr>
              <a:t>    </a:t>
            </a:r>
            <a:r>
              <a:rPr lang="zh-CN" altLang="zh-CN" sz="3200" dirty="0">
                <a:solidFill>
                  <a:srgbClr val="FF0000"/>
                </a:solidFill>
                <a:latin typeface="楷体" panose="02010609060101010101" pitchFamily="49" charset="-122"/>
                <a:ea typeface="楷体" panose="02010609060101010101" pitchFamily="49" charset="-122"/>
              </a:rPr>
              <a:t>引入噪声</a:t>
            </a:r>
            <a:r>
              <a:rPr lang="zh-CN" altLang="zh-CN" sz="3200" dirty="0">
                <a:latin typeface="楷体" panose="02010609060101010101" pitchFamily="49" charset="-122"/>
                <a:ea typeface="楷体" panose="02010609060101010101" pitchFamily="49" charset="-122"/>
              </a:rPr>
              <a:t>：可以使分析需要异常大量的旁路信息采样。但是噪声本身只能使得差分功耗攻击所需的采样量加大，而如果能够使得成功的差分功耗攻击所需的采样量大到难以采集，则可以有效抵抗这类攻击。</a:t>
            </a:r>
          </a:p>
          <a:p>
            <a:pPr marL="812780" indent="-812780" eaLnBrk="1" hangingPunct="1">
              <a:lnSpc>
                <a:spcPct val="90000"/>
              </a:lnSpc>
            </a:pPr>
            <a:r>
              <a:rPr lang="zh-CN" altLang="zh-CN" sz="3200" dirty="0">
                <a:latin typeface="楷体" panose="02010609060101010101" pitchFamily="49" charset="-122"/>
                <a:ea typeface="楷体" panose="02010609060101010101" pitchFamily="49" charset="-122"/>
              </a:rPr>
              <a:t>将指令运行时间和顺序随机化；加入随机运算可以使得差分功耗分析中的功耗频谱差异难以确定。</a:t>
            </a:r>
          </a:p>
          <a:p>
            <a:pPr marL="812780" indent="-812780" eaLnBrk="1" hangingPunct="1">
              <a:lnSpc>
                <a:spcPct val="90000"/>
              </a:lnSpc>
            </a:pPr>
            <a:r>
              <a:rPr lang="zh-CN" altLang="zh-CN" sz="3200" dirty="0">
                <a:latin typeface="楷体" panose="02010609060101010101" pitchFamily="49" charset="-122"/>
                <a:ea typeface="楷体" panose="02010609060101010101" pitchFamily="49" charset="-122"/>
              </a:rPr>
              <a:t>但是随机噪声总是服从一定的概率分布，攻击者可以借助现代信号处理技术尽可能的滤除噪声，随着数字信号处理技术的发展，常规随机噪声可以通过模式识别、</a:t>
            </a:r>
            <a:r>
              <a:rPr lang="zh-CN" altLang="en-US" sz="3200" dirty="0">
                <a:latin typeface="楷体" panose="02010609060101010101" pitchFamily="49" charset="-122"/>
                <a:ea typeface="楷体" panose="02010609060101010101" pitchFamily="49" charset="-122"/>
              </a:rPr>
              <a:t>自</a:t>
            </a:r>
            <a:r>
              <a:rPr lang="zh-CN" altLang="zh-CN" sz="3200" dirty="0">
                <a:latin typeface="楷体" panose="02010609060101010101" pitchFamily="49" charset="-122"/>
                <a:ea typeface="楷体" panose="02010609060101010101" pitchFamily="49" charset="-122"/>
              </a:rPr>
              <a:t>适应滤波、小波分析等技术手段滤除。</a:t>
            </a:r>
          </a:p>
          <a:p>
            <a:pPr marL="812780" indent="-812780"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如何抵御滤除噪声是关键。</a:t>
            </a:r>
          </a:p>
        </p:txBody>
      </p:sp>
    </p:spTree>
    <p:extLst>
      <p:ext uri="{BB962C8B-B14F-4D97-AF65-F5344CB8AC3E}">
        <p14:creationId xmlns:p14="http://schemas.microsoft.com/office/powerpoint/2010/main" val="423661302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29556D25-549E-4846-B1A9-C8FB5D7D93E4}"/>
              </a:ext>
            </a:extLst>
          </p:cNvPr>
          <p:cNvSpPr>
            <a:spLocks noGrp="1" noChangeArrowheads="1"/>
          </p:cNvSpPr>
          <p:nvPr>
            <p:ph type="title"/>
          </p:nvPr>
        </p:nvSpPr>
        <p:spPr/>
        <p:txBody>
          <a:bodyPr/>
          <a:lstStyle/>
          <a:p>
            <a:pPr eaLnBrk="1" hangingPunct="1">
              <a:defRPr/>
            </a:pPr>
            <a:r>
              <a:rPr lang="zh-CN">
                <a:ea typeface="楷体" pitchFamily="49" charset="-122"/>
              </a:rPr>
              <a:t>对旁路攻击的软件防御实现方法</a:t>
            </a:r>
          </a:p>
        </p:txBody>
      </p:sp>
      <p:sp>
        <p:nvSpPr>
          <p:cNvPr id="63491" name="Rectangle 3">
            <a:extLst>
              <a:ext uri="{FF2B5EF4-FFF2-40B4-BE49-F238E27FC236}">
                <a16:creationId xmlns:a16="http://schemas.microsoft.com/office/drawing/2014/main" id="{7FDC07B1-6635-4C37-8328-36BB6E8D195E}"/>
              </a:ext>
            </a:extLst>
          </p:cNvPr>
          <p:cNvSpPr>
            <a:spLocks noGrp="1" noChangeArrowheads="1"/>
          </p:cNvSpPr>
          <p:nvPr>
            <p:ph type="body" idx="1"/>
          </p:nvPr>
        </p:nvSpPr>
        <p:spPr>
          <a:xfrm>
            <a:off x="101600" y="1295400"/>
            <a:ext cx="12090400" cy="5562600"/>
          </a:xfrm>
        </p:spPr>
        <p:txBody>
          <a:bodyPr/>
          <a:lstStyle/>
          <a:p>
            <a:pPr marL="812780" indent="-812780"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数据封装技术（MASK技术/掩码技术） ：</a:t>
            </a:r>
            <a:r>
              <a:rPr lang="zh-CN" altLang="zh-CN" sz="3200" dirty="0">
                <a:latin typeface="楷体" panose="02010609060101010101" pitchFamily="49" charset="-122"/>
                <a:ea typeface="楷体" panose="02010609060101010101" pitchFamily="49" charset="-122"/>
              </a:rPr>
              <a:t>用冗余方式来平衡地表达数据，使得数据的汉明重量恒定，从而攻击者无法得到泄漏的信息，</a:t>
            </a:r>
            <a:r>
              <a:rPr lang="zh-CN" altLang="zh-CN" sz="3200" dirty="0">
                <a:solidFill>
                  <a:srgbClr val="FF0000"/>
                </a:solidFill>
                <a:latin typeface="楷体" panose="02010609060101010101" pitchFamily="49" charset="-122"/>
                <a:ea typeface="楷体" panose="02010609060101010101" pitchFamily="49" charset="-122"/>
              </a:rPr>
              <a:t>具有很好的性能，但是针对不同的密码算法如何应用该技术还有许多问题亟待研究。</a:t>
            </a:r>
          </a:p>
          <a:p>
            <a:pPr marL="812780" indent="-812780" eaLnBrk="1" hangingPunct="1">
              <a:lnSpc>
                <a:spcPct val="90000"/>
              </a:lnSpc>
            </a:pPr>
            <a:r>
              <a:rPr lang="zh-CN" altLang="zh-CN" sz="3200" dirty="0">
                <a:latin typeface="楷体" panose="02010609060101010101" pitchFamily="49" charset="-122"/>
                <a:ea typeface="楷体" panose="02010609060101010101" pitchFamily="49" charset="-122"/>
              </a:rPr>
              <a:t>原理：在开始时将信息和密钥以随机方式封装起来，在特定运算点能够将封装拆封，</a:t>
            </a:r>
            <a:r>
              <a:rPr lang="zh-CN" altLang="zh-CN" sz="3200" dirty="0">
                <a:solidFill>
                  <a:srgbClr val="FF0000"/>
                </a:solidFill>
                <a:latin typeface="楷体" panose="02010609060101010101" pitchFamily="49" charset="-122"/>
                <a:ea typeface="楷体" panose="02010609060101010101" pitchFamily="49" charset="-122"/>
              </a:rPr>
              <a:t>算术掩码和布尔掩码</a:t>
            </a:r>
            <a:r>
              <a:rPr lang="zh-CN" altLang="zh-CN" sz="3200" dirty="0">
                <a:latin typeface="楷体" panose="02010609060101010101" pitchFamily="49" charset="-122"/>
                <a:ea typeface="楷体" panose="02010609060101010101" pitchFamily="49" charset="-122"/>
              </a:rPr>
              <a:t>是两种最常用的掩码手段。</a:t>
            </a:r>
            <a:r>
              <a:rPr lang="zh-CN" altLang="zh-CN" sz="3200" dirty="0">
                <a:solidFill>
                  <a:srgbClr val="FF0000"/>
                </a:solidFill>
                <a:latin typeface="楷体" panose="02010609060101010101" pitchFamily="49" charset="-122"/>
                <a:ea typeface="楷体" panose="02010609060101010101" pitchFamily="49" charset="-122"/>
              </a:rPr>
              <a:t>要注意乘法掩码0值攻击问题。</a:t>
            </a:r>
          </a:p>
          <a:p>
            <a:pPr marL="812780" indent="-812780" eaLnBrk="1" hangingPunct="1">
              <a:lnSpc>
                <a:spcPct val="90000"/>
              </a:lnSpc>
            </a:pPr>
            <a:r>
              <a:rPr lang="zh-CN" altLang="zh-CN" sz="3200" dirty="0">
                <a:latin typeface="楷体" panose="02010609060101010101" pitchFamily="49" charset="-122"/>
                <a:ea typeface="楷体" panose="02010609060101010101" pitchFamily="49" charset="-122"/>
              </a:rPr>
              <a:t>例如在运行密码算法前先将算法的密钥进行哈希变换；在公钥密码运算中累加使用指数和模变更处理。</a:t>
            </a:r>
          </a:p>
          <a:p>
            <a:pPr marL="812780" indent="-812780" eaLnBrk="1" hangingPunct="1">
              <a:lnSpc>
                <a:spcPct val="90000"/>
              </a:lnSpc>
            </a:pPr>
            <a:r>
              <a:rPr lang="zh-CN" altLang="zh-CN" sz="3200" dirty="0">
                <a:solidFill>
                  <a:srgbClr val="FF0000"/>
                </a:solidFill>
                <a:latin typeface="楷体" panose="02010609060101010101" pitchFamily="49" charset="-122"/>
                <a:ea typeface="楷体" panose="02010609060101010101" pitchFamily="49" charset="-122"/>
              </a:rPr>
              <a:t>算法设计更改或封装技术可以有效抵御差分功耗攻击，但其代价是设计的更改可能导致协议更改或算法与协议不吻合，使得最终产品与标准反而不一致。</a:t>
            </a:r>
          </a:p>
          <a:p>
            <a:pPr marL="812780" indent="-812780" eaLnBrk="1" hangingPunct="1">
              <a:lnSpc>
                <a:spcPct val="90000"/>
              </a:lnSpc>
            </a:pPr>
            <a:endParaRPr lang="zh-CN" altLang="zh-CN"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8492041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D329AB75-8047-48C2-B158-18D4F6B7A4D0}"/>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考试题型</a:t>
            </a:r>
          </a:p>
        </p:txBody>
      </p:sp>
      <p:sp>
        <p:nvSpPr>
          <p:cNvPr id="47107" name="内容占位符 2">
            <a:extLst>
              <a:ext uri="{FF2B5EF4-FFF2-40B4-BE49-F238E27FC236}">
                <a16:creationId xmlns:a16="http://schemas.microsoft.com/office/drawing/2014/main" id="{B79CF9F5-BAC7-4145-B49C-B60503C24201}"/>
              </a:ext>
            </a:extLst>
          </p:cNvPr>
          <p:cNvSpPr>
            <a:spLocks noGrp="1" noChangeArrowheads="1"/>
          </p:cNvSpPr>
          <p:nvPr>
            <p:ph idx="1"/>
          </p:nvPr>
        </p:nvSpPr>
        <p:spPr>
          <a:xfrm>
            <a:off x="1631950" y="2017713"/>
            <a:ext cx="8847138" cy="4114800"/>
          </a:xfrm>
        </p:spPr>
        <p:txBody>
          <a:bodyPr/>
          <a:lstStyle/>
          <a:p>
            <a:r>
              <a:rPr lang="zh-CN" altLang="en-US" sz="2400" b="0">
                <a:solidFill>
                  <a:srgbClr val="FF0000"/>
                </a:solidFill>
                <a:latin typeface="楷体" panose="02010609060101010101" pitchFamily="49" charset="-122"/>
                <a:ea typeface="楷体" panose="02010609060101010101" pitchFamily="49" charset="-122"/>
              </a:rPr>
              <a:t>一、</a:t>
            </a:r>
            <a:r>
              <a:rPr lang="zh-CN" altLang="zh-CN" sz="2400" b="0">
                <a:solidFill>
                  <a:srgbClr val="FF0000"/>
                </a:solidFill>
                <a:latin typeface="楷体" panose="02010609060101010101" pitchFamily="49" charset="-122"/>
                <a:ea typeface="楷体" panose="02010609060101010101" pitchFamily="49" charset="-122"/>
              </a:rPr>
              <a:t>改错题</a:t>
            </a:r>
            <a:r>
              <a:rPr lang="zh-CN" altLang="zh-CN" sz="2400" b="0">
                <a:latin typeface="楷体" panose="02010609060101010101" pitchFamily="49" charset="-122"/>
                <a:ea typeface="楷体" panose="02010609060101010101" pitchFamily="49" charset="-122"/>
              </a:rPr>
              <a:t>（共</a:t>
            </a:r>
            <a:r>
              <a:rPr lang="en-US" altLang="zh-CN" sz="2400" b="0">
                <a:latin typeface="楷体" panose="02010609060101010101" pitchFamily="49" charset="-122"/>
                <a:ea typeface="楷体" panose="02010609060101010101" pitchFamily="49" charset="-122"/>
              </a:rPr>
              <a:t>5</a:t>
            </a:r>
            <a:r>
              <a:rPr lang="zh-CN" altLang="zh-CN" sz="2400" b="0">
                <a:latin typeface="楷体" panose="02010609060101010101" pitchFamily="49" charset="-122"/>
                <a:ea typeface="楷体" panose="02010609060101010101" pitchFamily="49" charset="-122"/>
              </a:rPr>
              <a:t>小题，每小题</a:t>
            </a:r>
            <a:r>
              <a:rPr lang="en-US" altLang="zh-CN" sz="2400" b="0">
                <a:latin typeface="楷体" panose="02010609060101010101" pitchFamily="49" charset="-122"/>
                <a:ea typeface="楷体" panose="02010609060101010101" pitchFamily="49" charset="-122"/>
              </a:rPr>
              <a:t> 3 </a:t>
            </a:r>
            <a:r>
              <a:rPr lang="zh-CN" altLang="zh-CN" sz="2400" b="0">
                <a:latin typeface="楷体" panose="02010609060101010101" pitchFamily="49" charset="-122"/>
                <a:ea typeface="楷体" panose="02010609060101010101" pitchFamily="49" charset="-122"/>
              </a:rPr>
              <a:t>分，共</a:t>
            </a:r>
            <a:r>
              <a:rPr lang="en-US" altLang="zh-CN" sz="2400" b="0">
                <a:latin typeface="楷体" panose="02010609060101010101" pitchFamily="49" charset="-122"/>
                <a:ea typeface="楷体" panose="02010609060101010101" pitchFamily="49" charset="-122"/>
              </a:rPr>
              <a:t>15</a:t>
            </a:r>
            <a:r>
              <a:rPr lang="zh-CN" altLang="zh-CN" sz="2400" b="0">
                <a:latin typeface="楷体" panose="02010609060101010101" pitchFamily="49" charset="-122"/>
                <a:ea typeface="楷体" panose="02010609060101010101" pitchFamily="49" charset="-122"/>
              </a:rPr>
              <a:t>分。 判断命题的正误，正确的打“√”，错误的打“×”</a:t>
            </a:r>
            <a:r>
              <a:rPr lang="zh-CN" altLang="zh-CN" sz="2400" b="0">
                <a:solidFill>
                  <a:srgbClr val="FF0000"/>
                </a:solidFill>
                <a:latin typeface="楷体" panose="02010609060101010101" pitchFamily="49" charset="-122"/>
                <a:ea typeface="楷体" panose="02010609060101010101" pitchFamily="49" charset="-122"/>
              </a:rPr>
              <a:t>并改正</a:t>
            </a:r>
            <a:r>
              <a:rPr lang="zh-CN" altLang="zh-CN" sz="2400" b="0">
                <a:latin typeface="楷体" panose="02010609060101010101" pitchFamily="49" charset="-122"/>
                <a:ea typeface="楷体" panose="02010609060101010101" pitchFamily="49" charset="-122"/>
              </a:rPr>
              <a:t>。） </a:t>
            </a:r>
          </a:p>
          <a:p>
            <a:r>
              <a:rPr lang="zh-CN" altLang="en-US" sz="2400" b="0">
                <a:solidFill>
                  <a:srgbClr val="FF0000"/>
                </a:solidFill>
                <a:latin typeface="楷体" panose="02010609060101010101" pitchFamily="49" charset="-122"/>
                <a:ea typeface="楷体" panose="02010609060101010101" pitchFamily="49" charset="-122"/>
              </a:rPr>
              <a:t>二、</a:t>
            </a:r>
            <a:r>
              <a:rPr lang="zh-CN" altLang="zh-CN" sz="2400" b="0">
                <a:solidFill>
                  <a:srgbClr val="FF0000"/>
                </a:solidFill>
                <a:latin typeface="楷体" panose="02010609060101010101" pitchFamily="49" charset="-122"/>
                <a:ea typeface="楷体" panose="02010609060101010101" pitchFamily="49" charset="-122"/>
              </a:rPr>
              <a:t>简答题</a:t>
            </a:r>
            <a:r>
              <a:rPr lang="zh-CN" altLang="zh-CN" sz="2400" b="0">
                <a:latin typeface="楷体" panose="02010609060101010101" pitchFamily="49" charset="-122"/>
                <a:ea typeface="楷体" panose="02010609060101010101" pitchFamily="49" charset="-122"/>
              </a:rPr>
              <a:t>（共</a:t>
            </a:r>
            <a:r>
              <a:rPr lang="en-US" altLang="zh-CN" sz="2400" b="0">
                <a:latin typeface="楷体" panose="02010609060101010101" pitchFamily="49" charset="-122"/>
                <a:ea typeface="楷体" panose="02010609060101010101" pitchFamily="49" charset="-122"/>
              </a:rPr>
              <a:t>10</a:t>
            </a:r>
            <a:r>
              <a:rPr lang="zh-CN" altLang="zh-CN" sz="2400" b="0">
                <a:latin typeface="楷体" panose="02010609060101010101" pitchFamily="49" charset="-122"/>
                <a:ea typeface="楷体" panose="02010609060101010101" pitchFamily="49" charset="-122"/>
              </a:rPr>
              <a:t>小题，每小题</a:t>
            </a:r>
            <a:r>
              <a:rPr lang="en-US" altLang="zh-CN" sz="2400" b="0">
                <a:latin typeface="楷体" panose="02010609060101010101" pitchFamily="49" charset="-122"/>
                <a:ea typeface="楷体" panose="02010609060101010101" pitchFamily="49" charset="-122"/>
              </a:rPr>
              <a:t>5</a:t>
            </a:r>
            <a:r>
              <a:rPr lang="zh-CN" altLang="zh-CN" sz="2400" b="0">
                <a:latin typeface="楷体" panose="02010609060101010101" pitchFamily="49" charset="-122"/>
                <a:ea typeface="楷体" panose="02010609060101010101" pitchFamily="49" charset="-122"/>
              </a:rPr>
              <a:t>分，共</a:t>
            </a:r>
            <a:r>
              <a:rPr lang="en-US" altLang="zh-CN" sz="2400" b="0">
                <a:latin typeface="楷体" panose="02010609060101010101" pitchFamily="49" charset="-122"/>
                <a:ea typeface="楷体" panose="02010609060101010101" pitchFamily="49" charset="-122"/>
              </a:rPr>
              <a:t>50</a:t>
            </a:r>
            <a:r>
              <a:rPr lang="zh-CN" altLang="zh-CN" sz="2400" b="0">
                <a:latin typeface="楷体" panose="02010609060101010101" pitchFamily="49" charset="-122"/>
                <a:ea typeface="楷体" panose="02010609060101010101" pitchFamily="49" charset="-122"/>
              </a:rPr>
              <a:t>分）</a:t>
            </a:r>
            <a:r>
              <a:rPr lang="zh-CN" altLang="zh-CN" sz="2400" b="0">
                <a:solidFill>
                  <a:srgbClr val="FF0000"/>
                </a:solidFill>
                <a:latin typeface="楷体" panose="02010609060101010101" pitchFamily="49" charset="-122"/>
                <a:ea typeface="楷体" panose="02010609060101010101" pitchFamily="49" charset="-122"/>
              </a:rPr>
              <a:t>回答简明扼要</a:t>
            </a:r>
            <a:endParaRPr lang="zh-CN" altLang="zh-CN" sz="2400" b="0">
              <a:latin typeface="楷体" panose="02010609060101010101" pitchFamily="49" charset="-122"/>
              <a:ea typeface="楷体" panose="02010609060101010101" pitchFamily="49" charset="-122"/>
            </a:endParaRPr>
          </a:p>
          <a:p>
            <a:r>
              <a:rPr lang="zh-CN" altLang="en-US" sz="2400" b="0">
                <a:solidFill>
                  <a:srgbClr val="FF0000"/>
                </a:solidFill>
                <a:latin typeface="楷体" panose="02010609060101010101" pitchFamily="49" charset="-122"/>
                <a:ea typeface="楷体" panose="02010609060101010101" pitchFamily="49" charset="-122"/>
              </a:rPr>
              <a:t>三、</a:t>
            </a:r>
            <a:r>
              <a:rPr lang="zh-CN" altLang="zh-CN" sz="2400" b="0">
                <a:solidFill>
                  <a:srgbClr val="FF0000"/>
                </a:solidFill>
                <a:latin typeface="楷体" panose="02010609060101010101" pitchFamily="49" charset="-122"/>
                <a:ea typeface="楷体" panose="02010609060101010101" pitchFamily="49" charset="-122"/>
              </a:rPr>
              <a:t>论述题</a:t>
            </a:r>
            <a:r>
              <a:rPr lang="en-US" altLang="zh-CN" sz="2400" b="0">
                <a:latin typeface="楷体" panose="02010609060101010101" pitchFamily="49" charset="-122"/>
                <a:ea typeface="楷体" panose="02010609060101010101" pitchFamily="49" charset="-122"/>
              </a:rPr>
              <a:t>(</a:t>
            </a:r>
            <a:r>
              <a:rPr lang="zh-CN" altLang="zh-CN" sz="2400" b="0">
                <a:latin typeface="楷体" panose="02010609060101010101" pitchFamily="49" charset="-122"/>
                <a:ea typeface="楷体" panose="02010609060101010101" pitchFamily="49" charset="-122"/>
              </a:rPr>
              <a:t>共</a:t>
            </a:r>
            <a:r>
              <a:rPr lang="en-US" altLang="zh-CN" sz="2400" b="0">
                <a:latin typeface="楷体" panose="02010609060101010101" pitchFamily="49" charset="-122"/>
                <a:ea typeface="楷体" panose="02010609060101010101" pitchFamily="49" charset="-122"/>
              </a:rPr>
              <a:t>2</a:t>
            </a:r>
            <a:r>
              <a:rPr lang="zh-CN" altLang="zh-CN" sz="2400" b="0">
                <a:latin typeface="楷体" panose="02010609060101010101" pitchFamily="49" charset="-122"/>
                <a:ea typeface="楷体" panose="02010609060101010101" pitchFamily="49" charset="-122"/>
              </a:rPr>
              <a:t>小题，每题</a:t>
            </a:r>
            <a:r>
              <a:rPr lang="en-US" altLang="zh-CN" sz="2400" b="0">
                <a:latin typeface="楷体" panose="02010609060101010101" pitchFamily="49" charset="-122"/>
                <a:ea typeface="楷体" panose="02010609060101010101" pitchFamily="49" charset="-122"/>
              </a:rPr>
              <a:t>10</a:t>
            </a:r>
            <a:r>
              <a:rPr lang="zh-CN" altLang="zh-CN" sz="2400" b="0">
                <a:latin typeface="楷体" panose="02010609060101010101" pitchFamily="49" charset="-122"/>
                <a:ea typeface="楷体" panose="02010609060101010101" pitchFamily="49" charset="-122"/>
              </a:rPr>
              <a:t>分</a:t>
            </a:r>
            <a:r>
              <a:rPr lang="en-US" altLang="zh-CN" sz="2400" b="0">
                <a:latin typeface="楷体" panose="02010609060101010101" pitchFamily="49" charset="-122"/>
                <a:ea typeface="楷体" panose="02010609060101010101" pitchFamily="49" charset="-122"/>
              </a:rPr>
              <a:t>,</a:t>
            </a:r>
            <a:r>
              <a:rPr lang="zh-CN" altLang="zh-CN" sz="2400" b="0">
                <a:latin typeface="楷体" panose="02010609060101010101" pitchFamily="49" charset="-122"/>
                <a:ea typeface="楷体" panose="02010609060101010101" pitchFamily="49" charset="-122"/>
              </a:rPr>
              <a:t>共</a:t>
            </a:r>
            <a:r>
              <a:rPr lang="en-US" altLang="zh-CN" sz="2400" b="0">
                <a:latin typeface="楷体" panose="02010609060101010101" pitchFamily="49" charset="-122"/>
                <a:ea typeface="楷体" panose="02010609060101010101" pitchFamily="49" charset="-122"/>
              </a:rPr>
              <a:t>20</a:t>
            </a:r>
            <a:r>
              <a:rPr lang="zh-CN" altLang="zh-CN" sz="2400" b="0">
                <a:latin typeface="楷体" panose="02010609060101010101" pitchFamily="49" charset="-122"/>
                <a:ea typeface="楷体" panose="02010609060101010101" pitchFamily="49" charset="-122"/>
              </a:rPr>
              <a:t>分</a:t>
            </a:r>
            <a:r>
              <a:rPr lang="zh-CN" altLang="en-US" sz="2400" b="0">
                <a:latin typeface="楷体" panose="02010609060101010101" pitchFamily="49" charset="-122"/>
                <a:ea typeface="楷体" panose="02010609060101010101" pitchFamily="49" charset="-122"/>
              </a:rPr>
              <a:t>）</a:t>
            </a:r>
            <a:endParaRPr lang="zh-CN" altLang="zh-CN" sz="2400" b="0">
              <a:latin typeface="楷体" panose="02010609060101010101" pitchFamily="49" charset="-122"/>
              <a:ea typeface="楷体" panose="02010609060101010101" pitchFamily="49" charset="-122"/>
            </a:endParaRPr>
          </a:p>
          <a:p>
            <a:r>
              <a:rPr lang="zh-CN" altLang="en-US" sz="2400" b="0">
                <a:solidFill>
                  <a:srgbClr val="FF0000"/>
                </a:solidFill>
                <a:latin typeface="楷体" panose="02010609060101010101" pitchFamily="49" charset="-122"/>
                <a:ea typeface="楷体" panose="02010609060101010101" pitchFamily="49" charset="-122"/>
              </a:rPr>
              <a:t>四、</a:t>
            </a:r>
            <a:r>
              <a:rPr lang="zh-CN" altLang="zh-CN" sz="2400" b="0">
                <a:solidFill>
                  <a:srgbClr val="FF0000"/>
                </a:solidFill>
                <a:latin typeface="楷体" panose="02010609060101010101" pitchFamily="49" charset="-122"/>
                <a:ea typeface="楷体" panose="02010609060101010101" pitchFamily="49" charset="-122"/>
              </a:rPr>
              <a:t>设计题</a:t>
            </a:r>
            <a:r>
              <a:rPr lang="en-US" altLang="zh-CN" sz="2400" b="0">
                <a:latin typeface="楷体" panose="02010609060101010101" pitchFamily="49" charset="-122"/>
                <a:ea typeface="楷体" panose="02010609060101010101" pitchFamily="49" charset="-122"/>
              </a:rPr>
              <a:t>(</a:t>
            </a:r>
            <a:r>
              <a:rPr lang="zh-CN" altLang="zh-CN" sz="2400" b="0">
                <a:latin typeface="楷体" panose="02010609060101010101" pitchFamily="49" charset="-122"/>
                <a:ea typeface="楷体" panose="02010609060101010101" pitchFamily="49" charset="-122"/>
              </a:rPr>
              <a:t>共</a:t>
            </a:r>
            <a:r>
              <a:rPr lang="en-US" altLang="zh-CN" sz="2400" b="0">
                <a:latin typeface="楷体" panose="02010609060101010101" pitchFamily="49" charset="-122"/>
                <a:ea typeface="楷体" panose="02010609060101010101" pitchFamily="49" charset="-122"/>
              </a:rPr>
              <a:t>1</a:t>
            </a:r>
            <a:r>
              <a:rPr lang="zh-CN" altLang="zh-CN" sz="2400" b="0">
                <a:latin typeface="楷体" panose="02010609060101010101" pitchFamily="49" charset="-122"/>
                <a:ea typeface="楷体" panose="02010609060101010101" pitchFamily="49" charset="-122"/>
              </a:rPr>
              <a:t>小题，每题</a:t>
            </a:r>
            <a:r>
              <a:rPr lang="en-US" altLang="zh-CN" sz="2400" b="0">
                <a:latin typeface="楷体" panose="02010609060101010101" pitchFamily="49" charset="-122"/>
                <a:ea typeface="楷体" panose="02010609060101010101" pitchFamily="49" charset="-122"/>
              </a:rPr>
              <a:t>15</a:t>
            </a:r>
            <a:r>
              <a:rPr lang="zh-CN" altLang="zh-CN" sz="2400" b="0">
                <a:latin typeface="楷体" panose="02010609060101010101" pitchFamily="49" charset="-122"/>
                <a:ea typeface="楷体" panose="02010609060101010101" pitchFamily="49" charset="-122"/>
              </a:rPr>
              <a:t>分</a:t>
            </a:r>
            <a:r>
              <a:rPr lang="en-US" altLang="zh-CN" sz="2400" b="0">
                <a:latin typeface="楷体" panose="02010609060101010101" pitchFamily="49" charset="-122"/>
                <a:ea typeface="楷体" panose="02010609060101010101" pitchFamily="49" charset="-122"/>
              </a:rPr>
              <a:t>,</a:t>
            </a:r>
            <a:r>
              <a:rPr lang="zh-CN" altLang="zh-CN" sz="2400" b="0">
                <a:latin typeface="楷体" panose="02010609060101010101" pitchFamily="49" charset="-122"/>
                <a:ea typeface="楷体" panose="02010609060101010101" pitchFamily="49" charset="-122"/>
              </a:rPr>
              <a:t>共</a:t>
            </a:r>
            <a:r>
              <a:rPr lang="en-US" altLang="zh-CN" sz="2400" b="0">
                <a:latin typeface="楷体" panose="02010609060101010101" pitchFamily="49" charset="-122"/>
                <a:ea typeface="楷体" panose="02010609060101010101" pitchFamily="49" charset="-122"/>
              </a:rPr>
              <a:t>15</a:t>
            </a:r>
            <a:r>
              <a:rPr lang="zh-CN" altLang="zh-CN" sz="2400" b="0">
                <a:latin typeface="楷体" panose="02010609060101010101" pitchFamily="49" charset="-122"/>
                <a:ea typeface="楷体" panose="02010609060101010101" pitchFamily="49" charset="-122"/>
              </a:rPr>
              <a:t>分</a:t>
            </a:r>
            <a:r>
              <a:rPr lang="en-US" altLang="zh-CN" sz="2400" b="0">
                <a:latin typeface="楷体" panose="02010609060101010101" pitchFamily="49" charset="-122"/>
                <a:ea typeface="楷体" panose="02010609060101010101" pitchFamily="49" charset="-122"/>
              </a:rPr>
              <a:t>)</a:t>
            </a:r>
            <a:r>
              <a:rPr lang="zh-CN" altLang="en-US" sz="2400" b="0">
                <a:latin typeface="楷体" panose="02010609060101010101" pitchFamily="49" charset="-122"/>
                <a:ea typeface="楷体" panose="02010609060101010101" pitchFamily="49" charset="-122"/>
              </a:rPr>
              <a:t> </a:t>
            </a:r>
            <a:r>
              <a:rPr lang="zh-CN" altLang="en-US" sz="2400" b="0">
                <a:solidFill>
                  <a:srgbClr val="FF0000"/>
                </a:solidFill>
                <a:latin typeface="楷体" panose="02010609060101010101" pitchFamily="49" charset="-122"/>
                <a:ea typeface="楷体" panose="02010609060101010101" pitchFamily="49" charset="-122"/>
              </a:rPr>
              <a:t>代码需优化</a:t>
            </a:r>
            <a:endParaRPr lang="zh-CN" altLang="zh-CN" sz="2400" b="0">
              <a:solidFill>
                <a:srgbClr val="FF0000"/>
              </a:solidFill>
              <a:latin typeface="楷体" panose="02010609060101010101" pitchFamily="49" charset="-122"/>
              <a:ea typeface="楷体" panose="02010609060101010101" pitchFamily="49" charset="-122"/>
            </a:endParaRPr>
          </a:p>
        </p:txBody>
      </p:sp>
      <p:sp>
        <p:nvSpPr>
          <p:cNvPr id="47108" name="灯片编号占位符 3">
            <a:extLst>
              <a:ext uri="{FF2B5EF4-FFF2-40B4-BE49-F238E27FC236}">
                <a16:creationId xmlns:a16="http://schemas.microsoft.com/office/drawing/2014/main" id="{3C5542AF-E081-430B-9C48-7CE079C7972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20CECB6D-6525-4A40-852E-DC7AB3323E56}"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42</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39444561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1524635" y="9525"/>
            <a:ext cx="9142730" cy="6838950"/>
          </a:xfrm>
          <a:prstGeom prst="rect">
            <a:avLst/>
          </a:prstGeom>
        </p:spPr>
      </p:pic>
      <p:sp>
        <p:nvSpPr>
          <p:cNvPr id="6" name="文本框 5"/>
          <p:cNvSpPr txBox="1"/>
          <p:nvPr/>
        </p:nvSpPr>
        <p:spPr>
          <a:xfrm>
            <a:off x="2575561" y="2355850"/>
            <a:ext cx="7109639" cy="923330"/>
          </a:xfrm>
          <a:prstGeom prst="rect">
            <a:avLst/>
          </a:prstGeom>
          <a:noFill/>
        </p:spPr>
        <p:txBody>
          <a:bodyPr wrap="none" rtlCol="0">
            <a:spAutoFit/>
          </a:bodyPr>
          <a:lstStyle/>
          <a:p>
            <a:pPr fontAlgn="base">
              <a:spcBef>
                <a:spcPct val="0"/>
              </a:spcBef>
              <a:spcAft>
                <a:spcPct val="0"/>
              </a:spcAft>
            </a:pPr>
            <a:r>
              <a:rPr lang="zh-CN" altLang="en-US" sz="5400">
                <a:solidFill>
                  <a:srgbClr val="000000"/>
                </a:solidFill>
                <a:latin typeface="微软雅黑" panose="020B0503020204020204" pitchFamily="34" charset="-122"/>
                <a:ea typeface="微软雅黑" panose="020B0503020204020204" pitchFamily="34" charset="-122"/>
              </a:rPr>
              <a:t>工业控制系统信息安全</a:t>
            </a:r>
          </a:p>
        </p:txBody>
      </p:sp>
    </p:spTree>
    <p:extLst>
      <p:ext uri="{BB962C8B-B14F-4D97-AF65-F5344CB8AC3E}">
        <p14:creationId xmlns:p14="http://schemas.microsoft.com/office/powerpoint/2010/main" val="49648073"/>
      </p:ext>
    </p:extLst>
  </p:cSld>
  <p:clrMapOvr>
    <a:masterClrMapping/>
  </p:clrMapOvr>
  <p:transition spd="slow">
    <p:wipe dir="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14601"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3309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grpSp>
      <p:grpSp>
        <p:nvGrpSpPr>
          <p:cNvPr id="3" name="Group 6"/>
          <p:cNvGrpSpPr/>
          <p:nvPr/>
        </p:nvGrpSpPr>
        <p:grpSpPr bwMode="auto">
          <a:xfrm>
            <a:off x="3309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46" name="Line 10"/>
          <p:cNvSpPr>
            <a:spLocks noChangeShapeType="1"/>
          </p:cNvSpPr>
          <p:nvPr/>
        </p:nvSpPr>
        <p:spPr bwMode="auto">
          <a:xfrm>
            <a:off x="3919518" y="22955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sp>
        <p:nvSpPr>
          <p:cNvPr id="148" name="Text Box 12"/>
          <p:cNvSpPr txBox="1">
            <a:spLocks noChangeArrowheads="1"/>
          </p:cNvSpPr>
          <p:nvPr/>
        </p:nvSpPr>
        <p:spPr bwMode="gray">
          <a:xfrm>
            <a:off x="3506769" y="17843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0000"/>
                </a:solidFill>
                <a:latin typeface="Arial" panose="020B0604020202020204" pitchFamily="34" charset="0"/>
                <a:ea typeface="宋体" panose="02010600030101010101" pitchFamily="2" charset="-122"/>
              </a:rPr>
              <a:t>1</a:t>
            </a:r>
          </a:p>
        </p:txBody>
      </p:sp>
      <p:sp>
        <p:nvSpPr>
          <p:cNvPr id="149" name="Line 13"/>
          <p:cNvSpPr>
            <a:spLocks noChangeShapeType="1"/>
          </p:cNvSpPr>
          <p:nvPr/>
        </p:nvSpPr>
        <p:spPr bwMode="auto">
          <a:xfrm>
            <a:off x="3919518" y="32099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50" name="Text Box 14"/>
          <p:cNvSpPr txBox="1">
            <a:spLocks noChangeArrowheads="1"/>
          </p:cNvSpPr>
          <p:nvPr/>
        </p:nvSpPr>
        <p:spPr bwMode="auto">
          <a:xfrm>
            <a:off x="5128966" y="1779846"/>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FF0000"/>
                </a:solidFill>
                <a:latin typeface="微软雅黑" panose="020B0503020204020204" pitchFamily="34" charset="-122"/>
                <a:ea typeface="微软雅黑" panose="020B0503020204020204" pitchFamily="34" charset="-122"/>
              </a:rPr>
              <a:t>工控系统安全介绍</a:t>
            </a:r>
          </a:p>
        </p:txBody>
      </p:sp>
      <p:sp>
        <p:nvSpPr>
          <p:cNvPr id="151" name="Text Box 15"/>
          <p:cNvSpPr txBox="1">
            <a:spLocks noChangeArrowheads="1"/>
          </p:cNvSpPr>
          <p:nvPr/>
        </p:nvSpPr>
        <p:spPr bwMode="gray">
          <a:xfrm>
            <a:off x="3506769" y="26987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2</a:t>
            </a:r>
          </a:p>
        </p:txBody>
      </p:sp>
      <p:grpSp>
        <p:nvGrpSpPr>
          <p:cNvPr id="4" name="Group 16"/>
          <p:cNvGrpSpPr/>
          <p:nvPr/>
        </p:nvGrpSpPr>
        <p:grpSpPr bwMode="auto">
          <a:xfrm>
            <a:off x="3309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grpSp>
        <p:nvGrpSpPr>
          <p:cNvPr id="5" name="Group 20"/>
          <p:cNvGrpSpPr/>
          <p:nvPr/>
        </p:nvGrpSpPr>
        <p:grpSpPr bwMode="auto">
          <a:xfrm>
            <a:off x="3309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60" name="Line 24"/>
          <p:cNvSpPr>
            <a:spLocks noChangeShapeType="1"/>
          </p:cNvSpPr>
          <p:nvPr/>
        </p:nvSpPr>
        <p:spPr bwMode="auto">
          <a:xfrm>
            <a:off x="3919518" y="41021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1" name="Text Box 25"/>
          <p:cNvSpPr txBox="1">
            <a:spLocks noChangeArrowheads="1"/>
          </p:cNvSpPr>
          <p:nvPr/>
        </p:nvSpPr>
        <p:spPr bwMode="auto">
          <a:xfrm>
            <a:off x="5132058" y="2657000"/>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工控系统安全威胁</a:t>
            </a:r>
          </a:p>
        </p:txBody>
      </p:sp>
      <p:sp>
        <p:nvSpPr>
          <p:cNvPr id="162" name="Text Box 26"/>
          <p:cNvSpPr txBox="1">
            <a:spLocks noChangeArrowheads="1"/>
          </p:cNvSpPr>
          <p:nvPr/>
        </p:nvSpPr>
        <p:spPr bwMode="gray">
          <a:xfrm>
            <a:off x="3506769" y="35909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3</a:t>
            </a:r>
          </a:p>
        </p:txBody>
      </p:sp>
      <p:sp>
        <p:nvSpPr>
          <p:cNvPr id="163" name="Line 27"/>
          <p:cNvSpPr>
            <a:spLocks noChangeShapeType="1"/>
          </p:cNvSpPr>
          <p:nvPr/>
        </p:nvSpPr>
        <p:spPr bwMode="auto">
          <a:xfrm>
            <a:off x="3919518" y="50165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4" name="Text Box 28"/>
          <p:cNvSpPr txBox="1">
            <a:spLocks noChangeArrowheads="1"/>
          </p:cNvSpPr>
          <p:nvPr/>
        </p:nvSpPr>
        <p:spPr bwMode="auto">
          <a:xfrm>
            <a:off x="5145912" y="3596211"/>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工控系统安全理念</a:t>
            </a:r>
          </a:p>
        </p:txBody>
      </p:sp>
      <p:sp>
        <p:nvSpPr>
          <p:cNvPr id="165" name="Text Box 29"/>
          <p:cNvSpPr txBox="1">
            <a:spLocks noChangeArrowheads="1"/>
          </p:cNvSpPr>
          <p:nvPr/>
        </p:nvSpPr>
        <p:spPr bwMode="gray">
          <a:xfrm>
            <a:off x="3506769" y="45053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4</a:t>
            </a:r>
          </a:p>
        </p:txBody>
      </p:sp>
      <p:sp>
        <p:nvSpPr>
          <p:cNvPr id="31" name="Text Box 28"/>
          <p:cNvSpPr txBox="1">
            <a:spLocks noChangeArrowheads="1"/>
          </p:cNvSpPr>
          <p:nvPr/>
        </p:nvSpPr>
        <p:spPr bwMode="auto">
          <a:xfrm>
            <a:off x="5137528" y="4451887"/>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工控系统安全策略</a:t>
            </a:r>
          </a:p>
        </p:txBody>
      </p:sp>
    </p:spTree>
    <p:extLst>
      <p:ext uri="{BB962C8B-B14F-4D97-AF65-F5344CB8AC3E}">
        <p14:creationId xmlns:p14="http://schemas.microsoft.com/office/powerpoint/2010/main" val="3804400860"/>
      </p:ext>
    </p:extLst>
  </p:cSld>
  <p:clrMapOvr>
    <a:masterClrMapping/>
  </p:clrMapOvr>
  <p:transition spd="slow">
    <p:wipe/>
  </p:transition>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zh-CN" altLang="en-US" sz="3200" dirty="0">
                <a:solidFill>
                  <a:srgbClr val="000000"/>
                </a:solidFill>
              </a:rPr>
              <a:t>基本概念</a:t>
            </a:r>
          </a:p>
        </p:txBody>
      </p:sp>
      <p:sp>
        <p:nvSpPr>
          <p:cNvPr id="8" name="内容占位符 2"/>
          <p:cNvSpPr>
            <a:spLocks noGrp="1"/>
          </p:cNvSpPr>
          <p:nvPr/>
        </p:nvSpPr>
        <p:spPr>
          <a:xfrm>
            <a:off x="2279650" y="1052514"/>
            <a:ext cx="7920806" cy="49687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zh-CN" altLang="en-US" dirty="0">
                <a:solidFill>
                  <a:srgbClr val="000000"/>
                </a:solidFill>
                <a:latin typeface="微软雅黑" panose="020B0503020204020204" pitchFamily="34" charset="-122"/>
                <a:ea typeface="微软雅黑" panose="020B0503020204020204" pitchFamily="34" charset="-122"/>
              </a:rPr>
              <a:t>工业控制系统</a:t>
            </a:r>
            <a:r>
              <a:rPr lang="en-US" altLang="zh-CN" dirty="0">
                <a:solidFill>
                  <a:srgbClr val="00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ICS</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是综合集成了计算机、网络、现代通信，微电子以及自动化技术，是对多种控制系统的总称，包括：</a:t>
            </a:r>
            <a:endParaRPr lang="en-US" altLang="zh-CN" dirty="0">
              <a:solidFill>
                <a:srgbClr val="000000"/>
              </a:solidFill>
              <a:latin typeface="微软雅黑" panose="020B0503020204020204" pitchFamily="34" charset="-122"/>
              <a:ea typeface="微软雅黑" panose="020B0503020204020204" pitchFamily="34" charset="-122"/>
            </a:endParaRPr>
          </a:p>
          <a:p>
            <a:pPr lvl="1">
              <a:defRPr/>
            </a:pPr>
            <a:r>
              <a:rPr lang="zh-CN" altLang="en-US" dirty="0">
                <a:solidFill>
                  <a:srgbClr val="000000"/>
                </a:solidFill>
                <a:latin typeface="微软雅黑" panose="020B0503020204020204" pitchFamily="34" charset="-122"/>
                <a:ea typeface="微软雅黑" panose="020B0503020204020204" pitchFamily="34" charset="-122"/>
              </a:rPr>
              <a:t>可编程逻辑控制器</a:t>
            </a:r>
            <a:r>
              <a:rPr lang="en-US" altLang="zh-CN" dirty="0">
                <a:solidFill>
                  <a:srgbClr val="00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PLC</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a:t>
            </a:r>
            <a:endParaRPr lang="en-US" altLang="en-US" dirty="0">
              <a:solidFill>
                <a:srgbClr val="000000"/>
              </a:solidFill>
              <a:latin typeface="微软雅黑" panose="020B0503020204020204" pitchFamily="34" charset="-122"/>
              <a:ea typeface="微软雅黑" panose="020B0503020204020204" pitchFamily="34" charset="-122"/>
            </a:endParaRPr>
          </a:p>
          <a:p>
            <a:pPr lvl="1">
              <a:defRPr/>
            </a:pPr>
            <a:r>
              <a:rPr lang="zh-CN" altLang="en-US" dirty="0">
                <a:solidFill>
                  <a:srgbClr val="000000"/>
                </a:solidFill>
                <a:latin typeface="微软雅黑" panose="020B0503020204020204" pitchFamily="34" charset="-122"/>
                <a:ea typeface="微软雅黑" panose="020B0503020204020204" pitchFamily="34" charset="-122"/>
              </a:rPr>
              <a:t>监控和数据采集</a:t>
            </a:r>
            <a:r>
              <a:rPr lang="en-US" altLang="zh-CN" dirty="0">
                <a:solidFill>
                  <a:srgbClr val="000000"/>
                </a:solidFill>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SCADA)</a:t>
            </a:r>
            <a:r>
              <a:rPr lang="zh-CN" altLang="en-US" dirty="0">
                <a:solidFill>
                  <a:srgbClr val="000000"/>
                </a:solidFill>
                <a:latin typeface="微软雅黑" panose="020B0503020204020204" pitchFamily="34" charset="-122"/>
                <a:ea typeface="微软雅黑" panose="020B0503020204020204" pitchFamily="34" charset="-122"/>
              </a:rPr>
              <a:t>系统；</a:t>
            </a:r>
            <a:endParaRPr lang="en-US" altLang="zh-CN" dirty="0">
              <a:solidFill>
                <a:srgbClr val="000000"/>
              </a:solidFill>
              <a:latin typeface="微软雅黑" panose="020B0503020204020204" pitchFamily="34" charset="-122"/>
              <a:ea typeface="微软雅黑" panose="020B0503020204020204" pitchFamily="34" charset="-122"/>
            </a:endParaRPr>
          </a:p>
          <a:p>
            <a:pPr lvl="1">
              <a:defRPr/>
            </a:pPr>
            <a:r>
              <a:rPr lang="zh-CN" altLang="en-US" dirty="0">
                <a:solidFill>
                  <a:srgbClr val="000000"/>
                </a:solidFill>
                <a:latin typeface="微软雅黑" panose="020B0503020204020204" pitchFamily="34" charset="-122"/>
                <a:ea typeface="微软雅黑" panose="020B0503020204020204" pitchFamily="34" charset="-122"/>
              </a:rPr>
              <a:t>分布式控制系统（</a:t>
            </a:r>
            <a:r>
              <a:rPr lang="en-US" altLang="zh-CN" dirty="0">
                <a:solidFill>
                  <a:srgbClr val="FF0000"/>
                </a:solidFill>
                <a:latin typeface="微软雅黑" panose="020B0503020204020204" pitchFamily="34" charset="-122"/>
                <a:ea typeface="微软雅黑" panose="020B0503020204020204" pitchFamily="34" charset="-122"/>
              </a:rPr>
              <a:t>DCS</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a:t>
            </a:r>
            <a:endParaRPr lang="en-US" altLang="zh-CN" dirty="0">
              <a:solidFill>
                <a:srgbClr val="000000"/>
              </a:solidFill>
              <a:latin typeface="微软雅黑" panose="020B0503020204020204" pitchFamily="34" charset="-122"/>
              <a:ea typeface="微软雅黑" panose="020B0503020204020204" pitchFamily="34" charset="-122"/>
            </a:endParaRPr>
          </a:p>
          <a:p>
            <a:pPr marL="457200" lvl="1" indent="0">
              <a:buNone/>
              <a:defRPr/>
            </a:pPr>
            <a:r>
              <a:rPr lang="en-US" altLang="zh-CN" dirty="0">
                <a:solidFill>
                  <a:srgbClr val="000000"/>
                </a:solidFill>
                <a:latin typeface="微软雅黑" panose="020B0503020204020204" pitchFamily="34" charset="-122"/>
                <a:ea typeface="微软雅黑" panose="020B0503020204020204" pitchFamily="34" charset="-122"/>
              </a:rPr>
              <a:t>	ICS</a:t>
            </a:r>
            <a:r>
              <a:rPr lang="zh-CN" altLang="en-US" dirty="0">
                <a:solidFill>
                  <a:srgbClr val="000000"/>
                </a:solidFill>
                <a:latin typeface="微软雅黑" panose="020B0503020204020204" pitchFamily="34" charset="-122"/>
                <a:ea typeface="微软雅黑" panose="020B0503020204020204" pitchFamily="34" charset="-122"/>
              </a:rPr>
              <a:t>普遍应用于电力、水处理、石油、天然气、化工、交通运输、制造业（烟草、汽车、食品等）。</a:t>
            </a:r>
          </a:p>
        </p:txBody>
      </p:sp>
    </p:spTree>
    <p:extLst>
      <p:ext uri="{BB962C8B-B14F-4D97-AF65-F5344CB8AC3E}">
        <p14:creationId xmlns:p14="http://schemas.microsoft.com/office/powerpoint/2010/main" val="2033673904"/>
      </p:ext>
    </p:extLst>
  </p:cSld>
  <p:clrMapOvr>
    <a:masterClrMapping/>
  </p:clrMapOvr>
  <p:transition>
    <p:wipe dir="r"/>
  </p:transition>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基本概念</a:t>
            </a:r>
          </a:p>
        </p:txBody>
      </p:sp>
      <p:sp>
        <p:nvSpPr>
          <p:cNvPr id="3" name="内容占位符 2"/>
          <p:cNvSpPr>
            <a:spLocks noGrp="1"/>
          </p:cNvSpPr>
          <p:nvPr>
            <p:ph idx="1"/>
          </p:nvPr>
        </p:nvSpPr>
        <p:spPr>
          <a:xfrm>
            <a:off x="2279650" y="836613"/>
            <a:ext cx="7812088" cy="2135188"/>
          </a:xfrm>
        </p:spPr>
        <p:txBody>
          <a:bodyPr vert="horz" wrap="square" lIns="91440" tIns="45720" rIns="91440" bIns="45720" numCol="1" anchor="t" anchorCtr="0" compatLnSpc="1"/>
          <a:lstStyle/>
          <a:p>
            <a:pPr marL="469900" lvl="1" indent="-469900" eaLnBrk="1" hangingPunct="1">
              <a:lnSpc>
                <a:spcPct val="150000"/>
              </a:lnSpc>
              <a:buClr>
                <a:schemeClr val="accent2"/>
              </a:buClr>
              <a:buFont typeface="Wingdings" panose="05000000000000000000" pitchFamily="2" charset="2"/>
              <a:buChar char="o"/>
              <a:defRPr/>
            </a:pPr>
            <a:r>
              <a:rPr lang="zh-CN" altLang="en-US" sz="2400" b="1" kern="1200" dirty="0">
                <a:latin typeface="微软雅黑" panose="020B0503020204020204" pitchFamily="34" charset="-122"/>
                <a:ea typeface="微软雅黑" panose="020B0503020204020204" pitchFamily="34" charset="-122"/>
                <a:cs typeface="+mn-cs"/>
              </a:rPr>
              <a:t>可编程逻辑控制器</a:t>
            </a:r>
            <a:r>
              <a:rPr lang="en-US" altLang="zh-CN" sz="2400" b="1" kern="1200" dirty="0">
                <a:latin typeface="微软雅黑" panose="020B0503020204020204" pitchFamily="34" charset="-122"/>
                <a:ea typeface="微软雅黑" panose="020B0503020204020204" pitchFamily="34" charset="-122"/>
                <a:cs typeface="+mn-cs"/>
              </a:rPr>
              <a:t>(PLC)</a:t>
            </a:r>
            <a:r>
              <a:rPr lang="zh-CN" altLang="en-US" sz="2400" b="1" kern="1200" dirty="0">
                <a:latin typeface="微软雅黑" panose="020B0503020204020204" pitchFamily="34" charset="-122"/>
                <a:ea typeface="微软雅黑" panose="020B0503020204020204" pitchFamily="34" charset="-122"/>
                <a:cs typeface="+mn-cs"/>
              </a:rPr>
              <a:t>；</a:t>
            </a:r>
            <a:endParaRPr lang="en-US" altLang="zh-CN" sz="2400" b="1" kern="1200" dirty="0">
              <a:latin typeface="微软雅黑" panose="020B0503020204020204" pitchFamily="34" charset="-122"/>
              <a:ea typeface="微软雅黑" panose="020B0503020204020204" pitchFamily="34" charset="-122"/>
              <a:cs typeface="+mn-cs"/>
            </a:endParaRPr>
          </a:p>
          <a:p>
            <a:pPr lvl="1">
              <a:lnSpc>
                <a:spcPct val="150000"/>
              </a:lnSpc>
              <a:buClr>
                <a:srgbClr val="C00000"/>
              </a:buClr>
              <a:buFont typeface="Wingdings" panose="05000000000000000000" pitchFamily="2" charset="2"/>
              <a:buChar char="n"/>
              <a:defRPr/>
            </a:pPr>
            <a:r>
              <a:rPr lang="en-US" altLang="zh-CN" sz="2000" kern="1200" dirty="0">
                <a:latin typeface="微软雅黑" panose="020B0503020204020204" pitchFamily="34" charset="-122"/>
                <a:ea typeface="微软雅黑" panose="020B0503020204020204" pitchFamily="34" charset="-122"/>
                <a:cs typeface="+mn-cs"/>
              </a:rPr>
              <a:t>PLC</a:t>
            </a:r>
            <a:r>
              <a:rPr lang="zh-CN" altLang="en-US" sz="2000" kern="1200" dirty="0">
                <a:latin typeface="微软雅黑" panose="020B0503020204020204" pitchFamily="34" charset="-122"/>
                <a:ea typeface="微软雅黑" panose="020B0503020204020204" pitchFamily="34" charset="-122"/>
                <a:cs typeface="+mn-cs"/>
              </a:rPr>
              <a:t>单纯的实现逻辑功能和控制，不提供人机界面，实现操作需借助与按钮指示灯、</a:t>
            </a:r>
            <a:r>
              <a:rPr lang="en-US" altLang="zh-CN" sz="2000" kern="1200" dirty="0">
                <a:latin typeface="微软雅黑" panose="020B0503020204020204" pitchFamily="34" charset="-122"/>
                <a:ea typeface="微软雅黑" panose="020B0503020204020204" pitchFamily="34" charset="-122"/>
                <a:cs typeface="+mn-cs"/>
              </a:rPr>
              <a:t>HMI</a:t>
            </a:r>
            <a:r>
              <a:rPr lang="zh-CN" altLang="en-US" sz="2000" kern="1200" dirty="0">
                <a:latin typeface="微软雅黑" panose="020B0503020204020204" pitchFamily="34" charset="-122"/>
                <a:ea typeface="微软雅黑" panose="020B0503020204020204" pitchFamily="34" charset="-122"/>
                <a:cs typeface="+mn-cs"/>
              </a:rPr>
              <a:t>以及</a:t>
            </a:r>
            <a:r>
              <a:rPr lang="en-US" altLang="zh-CN" sz="2000" kern="1200" dirty="0">
                <a:latin typeface="微软雅黑" panose="020B0503020204020204" pitchFamily="34" charset="-122"/>
                <a:ea typeface="微软雅黑" panose="020B0503020204020204" pitchFamily="34" charset="-122"/>
                <a:cs typeface="+mn-cs"/>
              </a:rPr>
              <a:t>SCADA</a:t>
            </a:r>
            <a:r>
              <a:rPr lang="zh-CN" altLang="en-US" sz="2000" kern="1200" dirty="0">
                <a:latin typeface="微软雅黑" panose="020B0503020204020204" pitchFamily="34" charset="-122"/>
                <a:ea typeface="微软雅黑" panose="020B0503020204020204" pitchFamily="34" charset="-122"/>
                <a:cs typeface="+mn-cs"/>
              </a:rPr>
              <a:t>系统，</a:t>
            </a:r>
            <a:r>
              <a:rPr lang="en-US" altLang="zh-CN" sz="2000" kern="1200" dirty="0">
                <a:latin typeface="微软雅黑" panose="020B0503020204020204" pitchFamily="34" charset="-122"/>
                <a:ea typeface="微软雅黑" panose="020B0503020204020204" pitchFamily="34" charset="-122"/>
                <a:cs typeface="+mn-cs"/>
              </a:rPr>
              <a:t>PLC</a:t>
            </a:r>
            <a:r>
              <a:rPr lang="zh-CN" altLang="en-US" sz="2000" kern="1200" dirty="0">
                <a:latin typeface="微软雅黑" panose="020B0503020204020204" pitchFamily="34" charset="-122"/>
                <a:ea typeface="微软雅黑" panose="020B0503020204020204" pitchFamily="34" charset="-122"/>
                <a:cs typeface="+mn-cs"/>
              </a:rPr>
              <a:t>实现单机及简单控制。</a:t>
            </a:r>
          </a:p>
        </p:txBody>
      </p:sp>
      <p:pic>
        <p:nvPicPr>
          <p:cNvPr id="14340" name="图片 3"/>
          <p:cNvPicPr>
            <a:picLocks noChangeAspect="1"/>
          </p:cNvPicPr>
          <p:nvPr/>
        </p:nvPicPr>
        <p:blipFill>
          <a:blip r:embed="rId2" cstate="print"/>
          <a:stretch>
            <a:fillRect/>
          </a:stretch>
        </p:blipFill>
        <p:spPr>
          <a:xfrm>
            <a:off x="1524001" y="2971800"/>
            <a:ext cx="5832475" cy="3860800"/>
          </a:xfrm>
          <a:prstGeom prst="rect">
            <a:avLst/>
          </a:prstGeom>
          <a:noFill/>
          <a:ln w="9525">
            <a:noFill/>
          </a:ln>
        </p:spPr>
      </p:pic>
      <p:pic>
        <p:nvPicPr>
          <p:cNvPr id="14341" name="图片 4"/>
          <p:cNvPicPr>
            <a:picLocks noChangeAspect="1"/>
          </p:cNvPicPr>
          <p:nvPr/>
        </p:nvPicPr>
        <p:blipFill>
          <a:blip r:embed="rId3" cstate="print"/>
          <a:stretch>
            <a:fillRect/>
          </a:stretch>
        </p:blipFill>
        <p:spPr>
          <a:xfrm>
            <a:off x="7464426" y="3068638"/>
            <a:ext cx="3203575" cy="3763962"/>
          </a:xfrm>
          <a:prstGeom prst="rect">
            <a:avLst/>
          </a:prstGeom>
          <a:noFill/>
          <a:ln w="9525">
            <a:noFill/>
          </a:ln>
        </p:spPr>
      </p:pic>
    </p:spTree>
    <p:extLst>
      <p:ext uri="{BB962C8B-B14F-4D97-AF65-F5344CB8AC3E}">
        <p14:creationId xmlns:p14="http://schemas.microsoft.com/office/powerpoint/2010/main" val="1836465583"/>
      </p:ext>
    </p:extLst>
  </p:cSld>
  <p:clrMapOvr>
    <a:masterClrMapping/>
  </p:clrMapOvr>
  <p:transition>
    <p:wipe dir="r"/>
  </p:transition>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基本概念</a:t>
            </a:r>
          </a:p>
        </p:txBody>
      </p:sp>
      <p:sp>
        <p:nvSpPr>
          <p:cNvPr id="3" name="内容占位符 2"/>
          <p:cNvSpPr>
            <a:spLocks noGrp="1"/>
          </p:cNvSpPr>
          <p:nvPr>
            <p:ph idx="1"/>
          </p:nvPr>
        </p:nvSpPr>
        <p:spPr>
          <a:xfrm>
            <a:off x="2279650" y="908050"/>
            <a:ext cx="7812088" cy="1512888"/>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400" b="1" kern="1200" dirty="0">
                <a:latin typeface="微软雅黑" panose="020B0503020204020204" pitchFamily="34" charset="-122"/>
                <a:ea typeface="微软雅黑" panose="020B0503020204020204" pitchFamily="34" charset="-122"/>
                <a:cs typeface="+mn-cs"/>
              </a:rPr>
              <a:t>监控和数据采集</a:t>
            </a:r>
            <a:r>
              <a:rPr lang="en-US" altLang="zh-CN" sz="2400" b="1" kern="1200" dirty="0">
                <a:latin typeface="微软雅黑" panose="020B0503020204020204" pitchFamily="34" charset="-122"/>
                <a:ea typeface="微软雅黑" panose="020B0503020204020204" pitchFamily="34" charset="-122"/>
                <a:cs typeface="+mn-cs"/>
              </a:rPr>
              <a:t>(SCADA)</a:t>
            </a:r>
            <a:r>
              <a:rPr lang="zh-CN" altLang="en-US" sz="2400" b="1" kern="1200" dirty="0">
                <a:latin typeface="微软雅黑" panose="020B0503020204020204" pitchFamily="34" charset="-122"/>
                <a:ea typeface="微软雅黑" panose="020B0503020204020204" pitchFamily="34" charset="-122"/>
                <a:cs typeface="+mn-cs"/>
              </a:rPr>
              <a:t>系统</a:t>
            </a:r>
            <a:endParaRPr lang="en-US" altLang="zh-CN" sz="2400" b="1" kern="1200" dirty="0">
              <a:latin typeface="微软雅黑" panose="020B0503020204020204" pitchFamily="34" charset="-122"/>
              <a:ea typeface="微软雅黑" panose="020B0503020204020204" pitchFamily="34" charset="-122"/>
              <a:cs typeface="+mn-cs"/>
            </a:endParaRPr>
          </a:p>
          <a:p>
            <a:pPr lvl="1">
              <a:lnSpc>
                <a:spcPct val="150000"/>
              </a:lnSpc>
              <a:buClr>
                <a:srgbClr val="C00000"/>
              </a:buClr>
              <a:buFont typeface="Wingdings" panose="05000000000000000000" pitchFamily="2" charset="2"/>
              <a:buChar char="n"/>
              <a:defRPr/>
            </a:pPr>
            <a:r>
              <a:rPr lang="en-US" altLang="zh-CN" sz="2000" kern="1200" dirty="0">
                <a:latin typeface="微软雅黑" panose="020B0503020204020204" pitchFamily="34" charset="-122"/>
                <a:ea typeface="微软雅黑" panose="020B0503020204020204" pitchFamily="34" charset="-122"/>
                <a:cs typeface="+mn-cs"/>
              </a:rPr>
              <a:t>SCADA</a:t>
            </a:r>
            <a:r>
              <a:rPr lang="zh-CN" altLang="en-US" sz="2000" kern="1200" dirty="0">
                <a:latin typeface="微软雅黑" panose="020B0503020204020204" pitchFamily="34" charset="-122"/>
                <a:ea typeface="微软雅黑" panose="020B0503020204020204" pitchFamily="34" charset="-122"/>
                <a:cs typeface="+mn-cs"/>
              </a:rPr>
              <a:t>是</a:t>
            </a:r>
            <a:r>
              <a:rPr lang="zh-CN" altLang="zh-CN" sz="2000" kern="1200" dirty="0">
                <a:latin typeface="微软雅黑" panose="020B0503020204020204" pitchFamily="34" charset="-122"/>
                <a:ea typeface="微软雅黑" panose="020B0503020204020204" pitchFamily="34" charset="-122"/>
                <a:cs typeface="+mn-cs"/>
              </a:rPr>
              <a:t>对分布距离远，生产单位分散的生产系统的一种数据采集、监视和控制系统</a:t>
            </a:r>
            <a:r>
              <a:rPr lang="zh-CN" altLang="en-US" sz="2000" kern="1200" dirty="0">
                <a:latin typeface="微软雅黑" panose="020B0503020204020204" pitchFamily="34" charset="-122"/>
                <a:ea typeface="微软雅黑" panose="020B0503020204020204" pitchFamily="34" charset="-122"/>
                <a:cs typeface="+mn-cs"/>
              </a:rPr>
              <a:t>，</a:t>
            </a:r>
            <a:r>
              <a:rPr lang="en-US" altLang="zh-CN" sz="2000" kern="1200" dirty="0">
                <a:latin typeface="微软雅黑" panose="020B0503020204020204" pitchFamily="34" charset="-122"/>
                <a:ea typeface="微软雅黑" panose="020B0503020204020204" pitchFamily="34" charset="-122"/>
                <a:cs typeface="+mn-cs"/>
              </a:rPr>
              <a:t>SCADA</a:t>
            </a:r>
            <a:r>
              <a:rPr lang="zh-CN" altLang="en-US" sz="2000" kern="1200" dirty="0">
                <a:latin typeface="微软雅黑" panose="020B0503020204020204" pitchFamily="34" charset="-122"/>
                <a:ea typeface="微软雅黑" panose="020B0503020204020204" pitchFamily="34" charset="-122"/>
                <a:cs typeface="+mn-cs"/>
              </a:rPr>
              <a:t>作为生产管理级上位监控；</a:t>
            </a:r>
            <a:endParaRPr lang="en-US" altLang="zh-CN" sz="2000" kern="1200" dirty="0">
              <a:latin typeface="微软雅黑" panose="020B0503020204020204" pitchFamily="34" charset="-122"/>
              <a:ea typeface="微软雅黑" panose="020B0503020204020204" pitchFamily="34" charset="-122"/>
              <a:cs typeface="+mn-cs"/>
            </a:endParaRPr>
          </a:p>
          <a:p>
            <a:pPr lvl="1">
              <a:lnSpc>
                <a:spcPct val="150000"/>
              </a:lnSpc>
              <a:buClr>
                <a:srgbClr val="C00000"/>
              </a:buClr>
              <a:buFont typeface="Wingdings" panose="05000000000000000000" pitchFamily="2" charset="2"/>
              <a:buChar char="n"/>
              <a:defRPr/>
            </a:pPr>
            <a:endParaRPr lang="zh-CN" altLang="en-US" sz="2400" kern="1200" dirty="0">
              <a:latin typeface="微软雅黑" panose="020B0503020204020204" pitchFamily="34" charset="-122"/>
              <a:ea typeface="微软雅黑" panose="020B0503020204020204" pitchFamily="34" charset="-122"/>
              <a:cs typeface="+mn-cs"/>
            </a:endParaRPr>
          </a:p>
        </p:txBody>
      </p:sp>
      <p:pic>
        <p:nvPicPr>
          <p:cNvPr id="15364" name="Picture 2"/>
          <p:cNvPicPr>
            <a:picLocks noChangeAspect="1"/>
          </p:cNvPicPr>
          <p:nvPr/>
        </p:nvPicPr>
        <p:blipFill>
          <a:blip r:embed="rId2" cstate="print"/>
          <a:stretch>
            <a:fillRect/>
          </a:stretch>
        </p:blipFill>
        <p:spPr>
          <a:xfrm>
            <a:off x="2489200" y="2565401"/>
            <a:ext cx="7632700" cy="4176713"/>
          </a:xfrm>
          <a:prstGeom prst="rect">
            <a:avLst/>
          </a:prstGeom>
          <a:noFill/>
          <a:ln w="9525">
            <a:noFill/>
          </a:ln>
        </p:spPr>
      </p:pic>
    </p:spTree>
    <p:extLst>
      <p:ext uri="{BB962C8B-B14F-4D97-AF65-F5344CB8AC3E}">
        <p14:creationId xmlns:p14="http://schemas.microsoft.com/office/powerpoint/2010/main" val="115059154"/>
      </p:ext>
    </p:extLst>
  </p:cSld>
  <p:clrMapOvr>
    <a:masterClrMapping/>
  </p:clrMapOvr>
  <p:transition>
    <p:wipe dir="r"/>
  </p:transition>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30450" y="836613"/>
            <a:ext cx="7870006" cy="2016323"/>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400" b="1" kern="1200" dirty="0">
                <a:latin typeface="微软雅黑" panose="020B0503020204020204" pitchFamily="34" charset="-122"/>
                <a:ea typeface="微软雅黑" panose="020B0503020204020204" pitchFamily="34" charset="-122"/>
                <a:cs typeface="+mn-cs"/>
              </a:rPr>
              <a:t>分布式控制系统（</a:t>
            </a:r>
            <a:r>
              <a:rPr lang="en-US" altLang="zh-CN" sz="2400" b="1" kern="1200" dirty="0">
                <a:latin typeface="微软雅黑" panose="020B0503020204020204" pitchFamily="34" charset="-122"/>
                <a:ea typeface="微软雅黑" panose="020B0503020204020204" pitchFamily="34" charset="-122"/>
                <a:cs typeface="+mn-cs"/>
              </a:rPr>
              <a:t>DCS)</a:t>
            </a:r>
          </a:p>
          <a:p>
            <a:pPr lvl="1">
              <a:lnSpc>
                <a:spcPct val="150000"/>
              </a:lnSpc>
              <a:buClr>
                <a:srgbClr val="C00000"/>
              </a:buClr>
              <a:buFont typeface="Wingdings" panose="05000000000000000000" pitchFamily="2" charset="2"/>
              <a:buChar char="n"/>
              <a:defRPr/>
            </a:pPr>
            <a:r>
              <a:rPr lang="en-US" altLang="zh-CN" sz="2000" kern="1200" dirty="0">
                <a:latin typeface="微软雅黑" panose="020B0503020204020204" pitchFamily="34" charset="-122"/>
                <a:ea typeface="微软雅黑" panose="020B0503020204020204" pitchFamily="34" charset="-122"/>
                <a:cs typeface="+mn-cs"/>
              </a:rPr>
              <a:t>DCS</a:t>
            </a:r>
            <a:r>
              <a:rPr lang="zh-CN" altLang="en-US" sz="2000" kern="1200" dirty="0">
                <a:latin typeface="微软雅黑" panose="020B0503020204020204" pitchFamily="34" charset="-122"/>
                <a:ea typeface="微软雅黑" panose="020B0503020204020204" pitchFamily="34" charset="-122"/>
                <a:cs typeface="+mn-cs"/>
              </a:rPr>
              <a:t>兼具</a:t>
            </a:r>
            <a:r>
              <a:rPr lang="en-US" altLang="zh-CN" sz="2000" kern="1200" dirty="0">
                <a:latin typeface="微软雅黑" panose="020B0503020204020204" pitchFamily="34" charset="-122"/>
                <a:ea typeface="微软雅黑" panose="020B0503020204020204" pitchFamily="34" charset="-122"/>
                <a:cs typeface="+mn-cs"/>
              </a:rPr>
              <a:t>PLC</a:t>
            </a:r>
            <a:r>
              <a:rPr lang="zh-CN" altLang="en-US" sz="2000" kern="1200" dirty="0">
                <a:latin typeface="微软雅黑" panose="020B0503020204020204" pitchFamily="34" charset="-122"/>
                <a:ea typeface="微软雅黑" panose="020B0503020204020204" pitchFamily="34" charset="-122"/>
                <a:cs typeface="+mn-cs"/>
              </a:rPr>
              <a:t>和</a:t>
            </a:r>
            <a:r>
              <a:rPr lang="en-US" altLang="zh-CN" sz="2000" kern="1200" dirty="0">
                <a:latin typeface="微软雅黑" panose="020B0503020204020204" pitchFamily="34" charset="-122"/>
                <a:ea typeface="微软雅黑" panose="020B0503020204020204" pitchFamily="34" charset="-122"/>
                <a:cs typeface="+mn-cs"/>
              </a:rPr>
              <a:t>SCADA</a:t>
            </a:r>
            <a:r>
              <a:rPr lang="zh-CN" altLang="en-US" sz="2000" kern="1200" dirty="0">
                <a:latin typeface="微软雅黑" panose="020B0503020204020204" pitchFamily="34" charset="-122"/>
                <a:ea typeface="微软雅黑" panose="020B0503020204020204" pitchFamily="34" charset="-122"/>
                <a:cs typeface="+mn-cs"/>
              </a:rPr>
              <a:t>二者功能，但是基本上用在比较大的系统中和一些控制要求高的系统中，实现复杂控制；（</a:t>
            </a:r>
            <a:r>
              <a:rPr lang="en-US" altLang="zh-CN" sz="2000" kern="1200" dirty="0">
                <a:latin typeface="微软雅黑" panose="020B0503020204020204" pitchFamily="34" charset="-122"/>
                <a:ea typeface="微软雅黑" panose="020B0503020204020204" pitchFamily="34" charset="-122"/>
                <a:cs typeface="+mn-cs"/>
              </a:rPr>
              <a:t>Honeywell</a:t>
            </a:r>
            <a:r>
              <a:rPr lang="zh-CN" altLang="en-US" sz="2000" kern="1200" dirty="0">
                <a:latin typeface="微软雅黑" panose="020B0503020204020204" pitchFamily="34" charset="-122"/>
                <a:ea typeface="微软雅黑" panose="020B0503020204020204" pitchFamily="34" charset="-122"/>
                <a:cs typeface="+mn-cs"/>
              </a:rPr>
              <a:t>等）</a:t>
            </a:r>
            <a:endParaRPr lang="en-US" altLang="zh-CN" sz="2000" kern="1200" dirty="0">
              <a:latin typeface="微软雅黑" panose="020B0503020204020204" pitchFamily="34" charset="-122"/>
              <a:ea typeface="微软雅黑" panose="020B0503020204020204" pitchFamily="34" charset="-122"/>
              <a:cs typeface="+mn-cs"/>
            </a:endParaRPr>
          </a:p>
          <a:p>
            <a:pPr lvl="1">
              <a:lnSpc>
                <a:spcPct val="150000"/>
              </a:lnSpc>
              <a:buClr>
                <a:srgbClr val="C00000"/>
              </a:buClr>
              <a:buFont typeface="Wingdings" panose="05000000000000000000" pitchFamily="2" charset="2"/>
              <a:buChar char="n"/>
              <a:defRPr/>
            </a:pPr>
            <a:endParaRPr lang="zh-CN" altLang="en-US" sz="2400" kern="1200" dirty="0">
              <a:latin typeface="微软雅黑" panose="020B0503020204020204" pitchFamily="34" charset="-122"/>
              <a:ea typeface="微软雅黑" panose="020B0503020204020204" pitchFamily="34" charset="-122"/>
              <a:cs typeface="+mn-cs"/>
            </a:endParaRPr>
          </a:p>
        </p:txBody>
      </p:sp>
      <p:pic>
        <p:nvPicPr>
          <p:cNvPr id="16388" name="图片 3"/>
          <p:cNvPicPr>
            <a:picLocks noChangeAspect="1"/>
          </p:cNvPicPr>
          <p:nvPr/>
        </p:nvPicPr>
        <p:blipFill>
          <a:blip r:embed="rId2" cstate="print"/>
          <a:stretch>
            <a:fillRect/>
          </a:stretch>
        </p:blipFill>
        <p:spPr>
          <a:xfrm>
            <a:off x="3143250" y="2820989"/>
            <a:ext cx="5977086" cy="3527437"/>
          </a:xfrm>
          <a:prstGeom prst="rect">
            <a:avLst/>
          </a:prstGeom>
          <a:noFill/>
          <a:ln w="9525">
            <a:noFill/>
          </a:ln>
        </p:spPr>
      </p:pic>
      <p:sp>
        <p:nvSpPr>
          <p:cNvPr id="4" name="标题 1"/>
          <p:cNvSpPr>
            <a:spLocks noGrp="1"/>
          </p:cNvSpPr>
          <p:nvPr>
            <p:ph type="title"/>
          </p:nvPr>
        </p:nvSpPr>
        <p:spPr>
          <a:xfrm>
            <a:off x="2330133" y="99379"/>
            <a:ext cx="7243762" cy="604837"/>
          </a:xfrm>
        </p:spPr>
        <p:txBody>
          <a:bodyPr vert="horz" wrap="square" lIns="91440" tIns="45720" rIns="91440" bIns="45720" numCol="1" anchor="ctr" anchorCtr="0" compatLnSpc="1"/>
          <a:lstStyle/>
          <a:p>
            <a:r>
              <a:rPr lang="zh-CN" altLang="en-US" dirty="0"/>
              <a:t>基本概念</a:t>
            </a:r>
          </a:p>
        </p:txBody>
      </p:sp>
    </p:spTree>
    <p:extLst>
      <p:ext uri="{BB962C8B-B14F-4D97-AF65-F5344CB8AC3E}">
        <p14:creationId xmlns:p14="http://schemas.microsoft.com/office/powerpoint/2010/main" val="1955081087"/>
      </p:ext>
    </p:extLst>
  </p:cSld>
  <p:clrMapOvr>
    <a:masterClrMapping/>
  </p:clrMapOvr>
  <p:transition>
    <p:wipe dir="r"/>
  </p:transition>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工业控制系统特点</a:t>
            </a:r>
          </a:p>
        </p:txBody>
      </p:sp>
      <p:sp>
        <p:nvSpPr>
          <p:cNvPr id="3" name="内容占位符 2"/>
          <p:cNvSpPr>
            <a:spLocks noGrp="1"/>
          </p:cNvSpPr>
          <p:nvPr>
            <p:ph idx="1"/>
          </p:nvPr>
        </p:nvSpPr>
        <p:spPr>
          <a:xfrm>
            <a:off x="2279650" y="1052514"/>
            <a:ext cx="7920806" cy="532881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400" kern="1200" dirty="0">
                <a:solidFill>
                  <a:srgbClr val="FF0000"/>
                </a:solidFill>
                <a:latin typeface="微软雅黑" panose="020B0503020204020204" pitchFamily="34" charset="-122"/>
                <a:ea typeface="微软雅黑" panose="020B0503020204020204" pitchFamily="34" charset="-122"/>
                <a:cs typeface="+mn-cs"/>
              </a:rPr>
              <a:t>实时性</a:t>
            </a:r>
            <a:r>
              <a:rPr lang="zh-CN" altLang="en-US" sz="2400" kern="1200" dirty="0">
                <a:latin typeface="微软雅黑" panose="020B0503020204020204" pitchFamily="34" charset="-122"/>
                <a:ea typeface="微软雅黑" panose="020B0503020204020204" pitchFamily="34" charset="-122"/>
                <a:cs typeface="+mn-cs"/>
              </a:rPr>
              <a:t>要求高，强调实时</a:t>
            </a:r>
            <a:r>
              <a:rPr lang="en-US" altLang="zh-CN" sz="2400" kern="1200" dirty="0">
                <a:latin typeface="微软雅黑" panose="020B0503020204020204" pitchFamily="34" charset="-122"/>
                <a:ea typeface="微软雅黑" panose="020B0503020204020204" pitchFamily="34" charset="-122"/>
                <a:cs typeface="+mn-cs"/>
              </a:rPr>
              <a:t>I/O</a:t>
            </a:r>
            <a:r>
              <a:rPr lang="zh-CN" altLang="en-US" sz="2400" kern="1200" dirty="0">
                <a:latin typeface="微软雅黑" panose="020B0503020204020204" pitchFamily="34" charset="-122"/>
                <a:ea typeface="微软雅黑" panose="020B0503020204020204" pitchFamily="34" charset="-122"/>
                <a:cs typeface="+mn-cs"/>
              </a:rPr>
              <a:t>能力；</a:t>
            </a:r>
          </a:p>
          <a:p>
            <a:pPr marL="469900" indent="-469900" eaLnBrk="1" hangingPunct="1">
              <a:lnSpc>
                <a:spcPct val="150000"/>
              </a:lnSpc>
              <a:buClr>
                <a:schemeClr val="accent2"/>
              </a:buClr>
              <a:buFont typeface="Wingdings" panose="05000000000000000000" pitchFamily="2" charset="2"/>
              <a:buChar char="o"/>
              <a:defRPr/>
            </a:pPr>
            <a:r>
              <a:rPr lang="zh-CN" altLang="en-US" sz="2400" kern="1200" dirty="0">
                <a:solidFill>
                  <a:srgbClr val="FF0000"/>
                </a:solidFill>
                <a:latin typeface="微软雅黑" panose="020B0503020204020204" pitchFamily="34" charset="-122"/>
                <a:ea typeface="微软雅黑" panose="020B0503020204020204" pitchFamily="34" charset="-122"/>
                <a:cs typeface="+mn-cs"/>
              </a:rPr>
              <a:t>可用性</a:t>
            </a:r>
            <a:r>
              <a:rPr lang="zh-CN" altLang="en-US" sz="2400" kern="1200" dirty="0">
                <a:latin typeface="微软雅黑" panose="020B0503020204020204" pitchFamily="34" charset="-122"/>
                <a:ea typeface="微软雅黑" panose="020B0503020204020204" pitchFamily="34" charset="-122"/>
                <a:cs typeface="+mn-cs"/>
              </a:rPr>
              <a:t>要求高，系统一旦上线，不能接受重新启动之类的响应，中断停机必须有计划（例检修）；</a:t>
            </a:r>
          </a:p>
          <a:p>
            <a:pPr marL="469900" indent="-469900" eaLnBrk="1" hangingPunct="1">
              <a:lnSpc>
                <a:spcPct val="150000"/>
              </a:lnSpc>
              <a:buClr>
                <a:schemeClr val="accent2"/>
              </a:buClr>
              <a:buFont typeface="Wingdings" panose="05000000000000000000" pitchFamily="2" charset="2"/>
              <a:buChar char="o"/>
              <a:defRPr/>
            </a:pPr>
            <a:r>
              <a:rPr lang="zh-CN" altLang="en-US" sz="2400" kern="1200" dirty="0">
                <a:latin typeface="微软雅黑" panose="020B0503020204020204" pitchFamily="34" charset="-122"/>
                <a:ea typeface="微软雅黑" panose="020B0503020204020204" pitchFamily="34" charset="-122"/>
                <a:cs typeface="+mn-cs"/>
              </a:rPr>
              <a:t>工控硬件要求</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寿命长、可靠性高</a:t>
            </a:r>
            <a:r>
              <a:rPr lang="zh-CN" altLang="en-US" sz="2400" kern="1200" dirty="0">
                <a:latin typeface="微软雅黑" panose="020B0503020204020204" pitchFamily="34" charset="-122"/>
                <a:ea typeface="微软雅黑" panose="020B0503020204020204" pitchFamily="34" charset="-122"/>
                <a:cs typeface="+mn-cs"/>
              </a:rPr>
              <a:t>，防电磁干扰，防爆，防尘等要求非常严格；</a:t>
            </a:r>
          </a:p>
          <a:p>
            <a:pPr marL="469900" indent="-469900" eaLnBrk="1" hangingPunct="1">
              <a:lnSpc>
                <a:spcPct val="150000"/>
              </a:lnSpc>
              <a:buClr>
                <a:schemeClr val="accent2"/>
              </a:buClr>
              <a:buFont typeface="Wingdings" panose="05000000000000000000" pitchFamily="2" charset="2"/>
              <a:buChar char="o"/>
              <a:defRPr/>
            </a:pPr>
            <a:r>
              <a:rPr lang="zh-CN" altLang="en-US" sz="2400" kern="1200" dirty="0">
                <a:solidFill>
                  <a:srgbClr val="FF0000"/>
                </a:solidFill>
                <a:latin typeface="微软雅黑" panose="020B0503020204020204" pitchFamily="34" charset="-122"/>
                <a:ea typeface="微软雅黑" panose="020B0503020204020204" pitchFamily="34" charset="-122"/>
                <a:cs typeface="+mn-cs"/>
              </a:rPr>
              <a:t>特有的工业控制协议通讯协议</a:t>
            </a:r>
            <a:r>
              <a:rPr lang="zh-CN" altLang="en-US" sz="2400" kern="1200" dirty="0">
                <a:latin typeface="微软雅黑" panose="020B0503020204020204" pitchFamily="34" charset="-122"/>
                <a:ea typeface="微软雅黑" panose="020B0503020204020204" pitchFamily="34" charset="-122"/>
                <a:cs typeface="+mn-cs"/>
              </a:rPr>
              <a:t>，不同厂商控制设备采用不同通信协议，很多</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协议不公开</a:t>
            </a:r>
            <a:r>
              <a:rPr lang="zh-CN" altLang="en-US" sz="2400" kern="1200" dirty="0">
                <a:latin typeface="微软雅黑" panose="020B0503020204020204" pitchFamily="34" charset="-122"/>
                <a:ea typeface="微软雅黑" panose="020B0503020204020204" pitchFamily="34" charset="-122"/>
                <a:cs typeface="+mn-cs"/>
              </a:rPr>
              <a:t>；</a:t>
            </a:r>
          </a:p>
          <a:p>
            <a:pPr marL="469900" indent="-469900" eaLnBrk="1" hangingPunct="1">
              <a:lnSpc>
                <a:spcPct val="150000"/>
              </a:lnSpc>
              <a:buClr>
                <a:schemeClr val="accent2"/>
              </a:buClr>
              <a:buFont typeface="Wingdings" panose="05000000000000000000" pitchFamily="2" charset="2"/>
              <a:buChar char="o"/>
              <a:defRPr/>
            </a:pPr>
            <a:r>
              <a:rPr lang="zh-CN" altLang="en-US" sz="2400" kern="1200" dirty="0">
                <a:latin typeface="微软雅黑" panose="020B0503020204020204" pitchFamily="34" charset="-122"/>
                <a:ea typeface="微软雅黑" panose="020B0503020204020204" pitchFamily="34" charset="-122"/>
                <a:cs typeface="+mn-cs"/>
              </a:rPr>
              <a:t>工控系统上线生产后，一般不会调整；</a:t>
            </a:r>
            <a:endParaRPr lang="en-US" altLang="zh-CN" sz="2400" kern="1200" dirty="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r>
              <a:rPr lang="zh-CN" altLang="en-US" sz="2400" kern="1200" dirty="0">
                <a:latin typeface="微软雅黑" panose="020B0503020204020204" pitchFamily="34" charset="-122"/>
                <a:ea typeface="微软雅黑" panose="020B0503020204020204" pitchFamily="34" charset="-122"/>
                <a:cs typeface="+mn-cs"/>
              </a:rPr>
              <a:t>工控系统要求</a:t>
            </a:r>
            <a:r>
              <a:rPr lang="zh-CN" altLang="zh-CN" sz="2400" kern="1200" dirty="0">
                <a:solidFill>
                  <a:srgbClr val="FF0000"/>
                </a:solidFill>
                <a:latin typeface="微软雅黑" panose="020B0503020204020204" pitchFamily="34" charset="-122"/>
                <a:ea typeface="微软雅黑" panose="020B0503020204020204" pitchFamily="34" charset="-122"/>
                <a:cs typeface="+mn-cs"/>
              </a:rPr>
              <a:t>封闭性</a:t>
            </a:r>
            <a:r>
              <a:rPr lang="zh-CN" altLang="en-US" sz="2400" kern="1200" dirty="0">
                <a:latin typeface="微软雅黑" panose="020B0503020204020204" pitchFamily="34" charset="-122"/>
                <a:ea typeface="微软雅黑" panose="020B0503020204020204" pitchFamily="34" charset="-122"/>
                <a:cs typeface="+mn-cs"/>
              </a:rPr>
              <a:t>比较强。</a:t>
            </a:r>
          </a:p>
          <a:p>
            <a:pPr marL="469900" indent="-469900" eaLnBrk="1" hangingPunct="1">
              <a:lnSpc>
                <a:spcPct val="150000"/>
              </a:lnSpc>
              <a:buClr>
                <a:schemeClr val="accent2"/>
              </a:buClr>
              <a:buFont typeface="Wingdings" panose="05000000000000000000" pitchFamily="2" charset="2"/>
              <a:buChar char="o"/>
              <a:defRPr/>
            </a:pPr>
            <a:endParaRPr lang="zh-CN" altLang="en-US" sz="2000" b="1" kern="1200" dirty="0">
              <a:latin typeface="+mn-lt"/>
              <a:ea typeface="+mn-ea"/>
              <a:cs typeface="+mn-cs"/>
            </a:endParaRPr>
          </a:p>
        </p:txBody>
      </p:sp>
    </p:spTree>
    <p:extLst>
      <p:ext uri="{BB962C8B-B14F-4D97-AF65-F5344CB8AC3E}">
        <p14:creationId xmlns:p14="http://schemas.microsoft.com/office/powerpoint/2010/main" val="2820586863"/>
      </p:ext>
    </p:extLst>
  </p:cSld>
  <p:clrMapOvr>
    <a:masterClrMapping/>
  </p:clrMapOvr>
  <p:transition>
    <p:wipe dir="r"/>
  </p:transition>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工业控制系统功能层次</a:t>
            </a:r>
          </a:p>
        </p:txBody>
      </p:sp>
      <p:pic>
        <p:nvPicPr>
          <p:cNvPr id="19459" name="内容占位符 3"/>
          <p:cNvPicPr>
            <a:picLocks noGrp="1" noChangeAspect="1"/>
          </p:cNvPicPr>
          <p:nvPr>
            <p:ph idx="1"/>
          </p:nvPr>
        </p:nvPicPr>
        <p:blipFill>
          <a:blip r:embed="rId3" cstate="print"/>
          <a:srcRect/>
          <a:stretch>
            <a:fillRect/>
          </a:stretch>
        </p:blipFill>
        <p:spPr>
          <a:xfrm>
            <a:off x="2566988" y="1341438"/>
            <a:ext cx="7308850" cy="5002212"/>
          </a:xfrm>
        </p:spPr>
      </p:pic>
    </p:spTree>
    <p:extLst>
      <p:ext uri="{BB962C8B-B14F-4D97-AF65-F5344CB8AC3E}">
        <p14:creationId xmlns:p14="http://schemas.microsoft.com/office/powerpoint/2010/main" val="2029214956"/>
      </p:ext>
    </p:extLst>
  </p:cSld>
  <p:clrMapOvr>
    <a:masterClrMapping/>
  </p:clrMapOvr>
  <p:transition>
    <p:wipe dir="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工业控制系统功能层次</a:t>
            </a:r>
          </a:p>
        </p:txBody>
      </p:sp>
      <p:sp>
        <p:nvSpPr>
          <p:cNvPr id="3" name="内容占位符 2"/>
          <p:cNvSpPr>
            <a:spLocks noGrp="1"/>
          </p:cNvSpPr>
          <p:nvPr>
            <p:ph idx="1"/>
          </p:nvPr>
        </p:nvSpPr>
        <p:spPr/>
        <p:txBody>
          <a:bodyPr/>
          <a:lstStyle/>
          <a:p>
            <a:r>
              <a:rPr lang="zh-CN" altLang="en-US" sz="2400" kern="1200" dirty="0">
                <a:latin typeface="微软雅黑" panose="020B0503020204020204" pitchFamily="34" charset="-122"/>
                <a:ea typeface="微软雅黑" panose="020B0503020204020204" pitchFamily="34" charset="-122"/>
                <a:cs typeface="+mn-cs"/>
              </a:rPr>
              <a:t>从上到下分为</a:t>
            </a:r>
            <a:r>
              <a:rPr lang="en-US" altLang="zh-CN" sz="2400" kern="1200" dirty="0">
                <a:latin typeface="微软雅黑" panose="020B0503020204020204" pitchFamily="34" charset="-122"/>
                <a:ea typeface="微软雅黑" panose="020B0503020204020204" pitchFamily="34" charset="-122"/>
                <a:cs typeface="+mn-cs"/>
              </a:rPr>
              <a:t>5</a:t>
            </a:r>
            <a:r>
              <a:rPr lang="zh-CN" altLang="en-US" sz="2400" kern="1200" dirty="0">
                <a:latin typeface="微软雅黑" panose="020B0503020204020204" pitchFamily="34" charset="-122"/>
                <a:ea typeface="微软雅黑" panose="020B0503020204020204" pitchFamily="34" charset="-122"/>
                <a:cs typeface="+mn-cs"/>
              </a:rPr>
              <a:t>个层级，不同层级实时性要求不同。</a:t>
            </a:r>
            <a:endParaRPr lang="en-US" altLang="zh-CN" sz="2400" kern="1200" dirty="0">
              <a:latin typeface="微软雅黑" panose="020B0503020204020204" pitchFamily="34" charset="-122"/>
              <a:ea typeface="微软雅黑" panose="020B0503020204020204" pitchFamily="34" charset="-122"/>
              <a:cs typeface="+mn-cs"/>
            </a:endParaRPr>
          </a:p>
          <a:p>
            <a:r>
              <a:rPr lang="zh-CN" altLang="en-US" sz="2400" kern="1200" dirty="0">
                <a:solidFill>
                  <a:srgbClr val="FF0000"/>
                </a:solidFill>
                <a:latin typeface="微软雅黑" panose="020B0503020204020204" pitchFamily="34" charset="-122"/>
                <a:ea typeface="微软雅黑" panose="020B0503020204020204" pitchFamily="34" charset="-122"/>
                <a:cs typeface="+mn-cs"/>
              </a:rPr>
              <a:t>企业资源层</a:t>
            </a:r>
            <a:r>
              <a:rPr lang="zh-CN" altLang="en-US" sz="2400" kern="1200" dirty="0">
                <a:latin typeface="微软雅黑" panose="020B0503020204020204" pitchFamily="34" charset="-122"/>
                <a:ea typeface="微软雅黑" panose="020B0503020204020204" pitchFamily="34" charset="-122"/>
                <a:cs typeface="+mn-cs"/>
              </a:rPr>
              <a:t>：包括</a:t>
            </a:r>
            <a:r>
              <a:rPr lang="en-US" altLang="zh-CN" sz="2400" kern="1200" dirty="0">
                <a:latin typeface="微软雅黑" panose="020B0503020204020204" pitchFamily="34" charset="-122"/>
                <a:ea typeface="微软雅黑" panose="020B0503020204020204" pitchFamily="34" charset="-122"/>
                <a:cs typeface="+mn-cs"/>
              </a:rPr>
              <a:t>ERP</a:t>
            </a:r>
            <a:r>
              <a:rPr lang="zh-CN" altLang="en-US" sz="2400" kern="1200" dirty="0">
                <a:latin typeface="微软雅黑" panose="020B0503020204020204" pitchFamily="34" charset="-122"/>
                <a:ea typeface="微软雅黑" panose="020B0503020204020204" pitchFamily="34" charset="-122"/>
                <a:cs typeface="+mn-cs"/>
              </a:rPr>
              <a:t>系统功能单元，用于为企业决策层员工提供决策运行手段。</a:t>
            </a:r>
          </a:p>
          <a:p>
            <a:r>
              <a:rPr lang="zh-CN" altLang="en-US" sz="2400" kern="1200" dirty="0">
                <a:solidFill>
                  <a:srgbClr val="FF0000"/>
                </a:solidFill>
                <a:latin typeface="微软雅黑" panose="020B0503020204020204" pitchFamily="34" charset="-122"/>
                <a:ea typeface="微软雅黑" panose="020B0503020204020204" pitchFamily="34" charset="-122"/>
                <a:cs typeface="+mn-cs"/>
              </a:rPr>
              <a:t>生产管理层</a:t>
            </a:r>
            <a:r>
              <a:rPr lang="zh-CN" altLang="en-US" sz="2400" kern="1200" dirty="0">
                <a:latin typeface="微软雅黑" panose="020B0503020204020204" pitchFamily="34" charset="-122"/>
                <a:ea typeface="微软雅黑" panose="020B0503020204020204" pitchFamily="34" charset="-122"/>
                <a:cs typeface="+mn-cs"/>
              </a:rPr>
              <a:t>：包括</a:t>
            </a:r>
            <a:r>
              <a:rPr lang="en-US" altLang="zh-CN" sz="2400" kern="1200" dirty="0">
                <a:latin typeface="微软雅黑" panose="020B0503020204020204" pitchFamily="34" charset="-122"/>
                <a:ea typeface="微软雅黑" panose="020B0503020204020204" pitchFamily="34" charset="-122"/>
                <a:cs typeface="+mn-cs"/>
              </a:rPr>
              <a:t>MES</a:t>
            </a:r>
            <a:r>
              <a:rPr lang="zh-CN" altLang="en-US" sz="2400" kern="1200" dirty="0">
                <a:latin typeface="微软雅黑" panose="020B0503020204020204" pitchFamily="34" charset="-122"/>
                <a:ea typeface="微软雅黑" panose="020B0503020204020204" pitchFamily="34" charset="-122"/>
                <a:cs typeface="+mn-cs"/>
              </a:rPr>
              <a:t>系统功能单元，用于对生产过程进行管理，如制造数据、生产调度管理等；</a:t>
            </a:r>
            <a:endParaRPr lang="en-US" altLang="zh-CN" sz="2400" kern="1200" dirty="0">
              <a:latin typeface="微软雅黑" panose="020B0503020204020204" pitchFamily="34" charset="-122"/>
              <a:ea typeface="微软雅黑" panose="020B0503020204020204" pitchFamily="34" charset="-122"/>
              <a:cs typeface="+mn-cs"/>
            </a:endParaRPr>
          </a:p>
          <a:p>
            <a:r>
              <a:rPr lang="zh-CN" altLang="en-US" sz="2400" kern="1200" dirty="0">
                <a:solidFill>
                  <a:srgbClr val="FF0000"/>
                </a:solidFill>
                <a:latin typeface="微软雅黑" panose="020B0503020204020204" pitchFamily="34" charset="-122"/>
                <a:ea typeface="微软雅黑" panose="020B0503020204020204" pitchFamily="34" charset="-122"/>
                <a:cs typeface="+mn-cs"/>
              </a:rPr>
              <a:t>过程监控层</a:t>
            </a:r>
            <a:r>
              <a:rPr lang="zh-CN" altLang="en-US" sz="2400" kern="1200" dirty="0">
                <a:latin typeface="微软雅黑" panose="020B0503020204020204" pitchFamily="34" charset="-122"/>
                <a:ea typeface="微软雅黑" panose="020B0503020204020204" pitchFamily="34" charset="-122"/>
                <a:cs typeface="+mn-cs"/>
              </a:rPr>
              <a:t>：包括监控服务器与</a:t>
            </a:r>
            <a:r>
              <a:rPr lang="en-US" altLang="zh-CN" sz="2400" kern="1200" dirty="0">
                <a:latin typeface="微软雅黑" panose="020B0503020204020204" pitchFamily="34" charset="-122"/>
                <a:ea typeface="微软雅黑" panose="020B0503020204020204" pitchFamily="34" charset="-122"/>
                <a:cs typeface="+mn-cs"/>
              </a:rPr>
              <a:t>HMI</a:t>
            </a:r>
            <a:r>
              <a:rPr lang="zh-CN" altLang="en-US" sz="2400" kern="1200" dirty="0">
                <a:latin typeface="微软雅黑" panose="020B0503020204020204" pitchFamily="34" charset="-122"/>
                <a:ea typeface="微软雅黑" panose="020B0503020204020204" pitchFamily="34" charset="-122"/>
                <a:cs typeface="+mn-cs"/>
              </a:rPr>
              <a:t>系统功能单元，用于对生产过程数据进行采集与监控，并利用</a:t>
            </a:r>
            <a:r>
              <a:rPr lang="en-US" altLang="zh-CN" sz="2400" kern="1200" dirty="0">
                <a:latin typeface="微软雅黑" panose="020B0503020204020204" pitchFamily="34" charset="-122"/>
                <a:ea typeface="微软雅黑" panose="020B0503020204020204" pitchFamily="34" charset="-122"/>
                <a:cs typeface="+mn-cs"/>
              </a:rPr>
              <a:t>HMI</a:t>
            </a:r>
            <a:r>
              <a:rPr lang="zh-CN" altLang="en-US" sz="2400" kern="1200" dirty="0">
                <a:latin typeface="微软雅黑" panose="020B0503020204020204" pitchFamily="34" charset="-122"/>
                <a:ea typeface="微软雅黑" panose="020B0503020204020204" pitchFamily="34" charset="-122"/>
                <a:cs typeface="+mn-cs"/>
              </a:rPr>
              <a:t>系统实现人机交互；</a:t>
            </a:r>
            <a:endParaRPr lang="en-US" altLang="zh-CN" sz="2400" kern="1200" dirty="0">
              <a:latin typeface="微软雅黑" panose="020B0503020204020204" pitchFamily="34" charset="-122"/>
              <a:ea typeface="微软雅黑" panose="020B0503020204020204" pitchFamily="34" charset="-122"/>
              <a:cs typeface="+mn-cs"/>
            </a:endParaRPr>
          </a:p>
          <a:p>
            <a:r>
              <a:rPr lang="zh-CN" altLang="en-US" sz="2400" kern="1200" dirty="0">
                <a:solidFill>
                  <a:srgbClr val="FF0000"/>
                </a:solidFill>
                <a:latin typeface="微软雅黑" panose="020B0503020204020204" pitchFamily="34" charset="-122"/>
                <a:ea typeface="微软雅黑" panose="020B0503020204020204" pitchFamily="34" charset="-122"/>
                <a:cs typeface="+mn-cs"/>
              </a:rPr>
              <a:t>现场控制层</a:t>
            </a:r>
            <a:r>
              <a:rPr lang="zh-CN" altLang="en-US" sz="2400" kern="1200" dirty="0">
                <a:latin typeface="微软雅黑" panose="020B0503020204020204" pitchFamily="34" charset="-122"/>
                <a:ea typeface="微软雅黑" panose="020B0503020204020204" pitchFamily="34" charset="-122"/>
                <a:cs typeface="+mn-cs"/>
              </a:rPr>
              <a:t>：包括各类控制器单元，如</a:t>
            </a:r>
            <a:r>
              <a:rPr lang="en-US" altLang="zh-CN" sz="2400" kern="1200" dirty="0">
                <a:latin typeface="微软雅黑" panose="020B0503020204020204" pitchFamily="34" charset="-122"/>
                <a:ea typeface="微软雅黑" panose="020B0503020204020204" pitchFamily="34" charset="-122"/>
                <a:cs typeface="+mn-cs"/>
              </a:rPr>
              <a:t>PLC</a:t>
            </a:r>
            <a:r>
              <a:rPr lang="zh-CN" altLang="en-US" sz="2400" kern="1200" dirty="0">
                <a:latin typeface="微软雅黑" panose="020B0503020204020204" pitchFamily="34" charset="-122"/>
                <a:ea typeface="微软雅黑" panose="020B0503020204020204" pitchFamily="34" charset="-122"/>
                <a:cs typeface="+mn-cs"/>
              </a:rPr>
              <a:t>、</a:t>
            </a:r>
            <a:r>
              <a:rPr lang="en-US" altLang="zh-CN" sz="2400" kern="1200" dirty="0">
                <a:latin typeface="微软雅黑" panose="020B0503020204020204" pitchFamily="34" charset="-122"/>
                <a:ea typeface="微软雅黑" panose="020B0503020204020204" pitchFamily="34" charset="-122"/>
                <a:cs typeface="+mn-cs"/>
              </a:rPr>
              <a:t>DCS</a:t>
            </a:r>
            <a:r>
              <a:rPr lang="zh-CN" altLang="en-US" sz="2400" kern="1200" dirty="0">
                <a:latin typeface="微软雅黑" panose="020B0503020204020204" pitchFamily="34" charset="-122"/>
                <a:ea typeface="微软雅黑" panose="020B0503020204020204" pitchFamily="34" charset="-122"/>
                <a:cs typeface="+mn-cs"/>
              </a:rPr>
              <a:t>控制单元等，用于对各执行设备进行控制；</a:t>
            </a:r>
            <a:endParaRPr lang="en-US" altLang="zh-CN" sz="2400" kern="1200" dirty="0">
              <a:latin typeface="微软雅黑" panose="020B0503020204020204" pitchFamily="34" charset="-122"/>
              <a:ea typeface="微软雅黑" panose="020B0503020204020204" pitchFamily="34" charset="-122"/>
              <a:cs typeface="+mn-cs"/>
            </a:endParaRPr>
          </a:p>
          <a:p>
            <a:r>
              <a:rPr lang="zh-CN" altLang="en-US" sz="2400" kern="1200" dirty="0">
                <a:solidFill>
                  <a:srgbClr val="FF0000"/>
                </a:solidFill>
                <a:latin typeface="微软雅黑" panose="020B0503020204020204" pitchFamily="34" charset="-122"/>
                <a:ea typeface="微软雅黑" panose="020B0503020204020204" pitchFamily="34" charset="-122"/>
                <a:cs typeface="+mn-cs"/>
              </a:rPr>
              <a:t>现场设备层</a:t>
            </a:r>
            <a:r>
              <a:rPr lang="zh-CN" altLang="en-US" sz="2400" kern="1200" dirty="0">
                <a:latin typeface="微软雅黑" panose="020B0503020204020204" pitchFamily="34" charset="-122"/>
                <a:ea typeface="微软雅黑" panose="020B0503020204020204" pitchFamily="34" charset="-122"/>
                <a:cs typeface="+mn-cs"/>
              </a:rPr>
              <a:t>：包括各类过程传感设备与执行设备单元，用于对生产过程进行感知与操作。</a:t>
            </a:r>
          </a:p>
          <a:p>
            <a:endParaRPr lang="zh-CN" altLang="en-US" sz="2400" dirty="0"/>
          </a:p>
        </p:txBody>
      </p:sp>
      <p:sp>
        <p:nvSpPr>
          <p:cNvPr id="4" name="灯片编号占位符 3"/>
          <p:cNvSpPr>
            <a:spLocks noGrp="1"/>
          </p:cNvSpPr>
          <p:nvPr>
            <p:ph type="sldNum" sz="quarter" idx="12"/>
          </p:nvPr>
        </p:nvSpPr>
        <p:spPr/>
        <p:txBody>
          <a:bodyPr/>
          <a:lstStyle/>
          <a:p>
            <a:pPr>
              <a:defRPr/>
            </a:pPr>
            <a:fld id="{8F7798FF-F770-46DC-81D9-0975D981B165}" type="slidenum">
              <a:rPr lang="zh-CN" altLang="en-US">
                <a:solidFill>
                  <a:srgbClr val="000000"/>
                </a:solidFill>
                <a:latin typeface="Arial"/>
              </a:rPr>
              <a:pPr>
                <a:defRPr/>
              </a:pPr>
              <a:t>428</a:t>
            </a:fld>
            <a:r>
              <a:rPr lang="en-US" altLang="zh-CN">
                <a:solidFill>
                  <a:srgbClr val="000000"/>
                </a:solidFill>
                <a:latin typeface="Arial"/>
              </a:rPr>
              <a:t>/19</a:t>
            </a:r>
            <a:endParaRPr lang="zh-CN" altLang="en-US" dirty="0">
              <a:solidFill>
                <a:srgbClr val="000000"/>
              </a:solidFill>
              <a:latin typeface="Arial"/>
            </a:endParaRPr>
          </a:p>
        </p:txBody>
      </p:sp>
    </p:spTree>
    <p:extLst>
      <p:ext uri="{BB962C8B-B14F-4D97-AF65-F5344CB8AC3E}">
        <p14:creationId xmlns:p14="http://schemas.microsoft.com/office/powerpoint/2010/main" val="3395638669"/>
      </p:ext>
    </p:extLst>
  </p:cSld>
  <p:clrMapOvr>
    <a:masterClrMapping/>
  </p:clrMapOvr>
  <p:transition>
    <p:wipe dir="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工业控制系统功能层次</a:t>
            </a:r>
          </a:p>
        </p:txBody>
      </p:sp>
      <p:pic>
        <p:nvPicPr>
          <p:cNvPr id="20483" name="Picture 3"/>
          <p:cNvPicPr>
            <a:picLocks noGrp="1" noChangeAspect="1"/>
          </p:cNvPicPr>
          <p:nvPr>
            <p:ph idx="1"/>
          </p:nvPr>
        </p:nvPicPr>
        <p:blipFill>
          <a:blip r:embed="rId3" cstate="print"/>
          <a:srcRect/>
          <a:stretch>
            <a:fillRect/>
          </a:stretch>
        </p:blipFill>
        <p:spPr>
          <a:xfrm>
            <a:off x="3589338" y="1052514"/>
            <a:ext cx="5192712" cy="4752975"/>
          </a:xfrm>
        </p:spPr>
      </p:pic>
    </p:spTree>
    <p:extLst>
      <p:ext uri="{BB962C8B-B14F-4D97-AF65-F5344CB8AC3E}">
        <p14:creationId xmlns:p14="http://schemas.microsoft.com/office/powerpoint/2010/main" val="66655312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6"/>
          <p:cNvSpPr>
            <a:spLocks noChangeArrowheads="1"/>
          </p:cNvSpPr>
          <p:nvPr/>
        </p:nvSpPr>
        <p:spPr bwMode="auto">
          <a:xfrm>
            <a:off x="2207569" y="2564905"/>
            <a:ext cx="7775575" cy="1008063"/>
          </a:xfrm>
          <a:prstGeom prst="roundRect">
            <a:avLst>
              <a:gd name="adj" fmla="val 15546"/>
            </a:avLst>
          </a:prstGeom>
          <a:solidFill>
            <a:srgbClr val="E4F5E3"/>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fontAlgn="ctr">
              <a:spcBef>
                <a:spcPct val="20000"/>
              </a:spcBef>
              <a:buClr>
                <a:srgbClr val="9900CC"/>
              </a:buClr>
              <a:buSzPct val="80000"/>
              <a:buFont typeface="Wingdings" panose="05000000000000000000" pitchFamily="2" charset="2"/>
              <a:buChar char="n"/>
              <a:defRPr sz="3200" b="1">
                <a:solidFill>
                  <a:srgbClr val="9900CC"/>
                </a:solidFill>
                <a:latin typeface="CMU Serif" pitchFamily="50" charset="0"/>
                <a:ea typeface="文鼎ＰＬ简报宋" panose="02010600030101010101" pitchFamily="2" charset="-122"/>
              </a:defRPr>
            </a:lvl1pPr>
            <a:lvl2pPr marL="742950" indent="-285750" fontAlgn="ctr">
              <a:spcBef>
                <a:spcPct val="20000"/>
              </a:spcBef>
              <a:buClr>
                <a:schemeClr val="tx1"/>
              </a:buClr>
              <a:buSzPct val="80000"/>
              <a:buFont typeface="Wingdings" panose="05000000000000000000" pitchFamily="2" charset="2"/>
              <a:buChar char="u"/>
              <a:defRPr kumimoji="1" sz="2800" b="1">
                <a:solidFill>
                  <a:schemeClr val="tx1"/>
                </a:solidFill>
                <a:latin typeface="CMU Serif" pitchFamily="50" charset="0"/>
                <a:ea typeface="文鼎ＰＬ简报宋" panose="02010600030101010101" pitchFamily="2" charset="-122"/>
              </a:defRPr>
            </a:lvl2pPr>
            <a:lvl3pPr marL="1143000" indent="-228600" fontAlgn="ctr">
              <a:spcBef>
                <a:spcPct val="20000"/>
              </a:spcBef>
              <a:buClr>
                <a:schemeClr val="tx1"/>
              </a:buClr>
              <a:buSzPct val="80000"/>
              <a:buFont typeface="Wingdings" panose="05000000000000000000" pitchFamily="2" charset="2"/>
              <a:buChar char="l"/>
              <a:defRPr sz="2400" b="1">
                <a:solidFill>
                  <a:schemeClr val="tx1"/>
                </a:solidFill>
                <a:latin typeface="CMU Serif" pitchFamily="50" charset="0"/>
                <a:ea typeface="文鼎ＰＬ简报宋"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fontAlgn="base">
              <a:spcAft>
                <a:spcPct val="0"/>
              </a:spcAft>
              <a:buClr>
                <a:srgbClr val="000000"/>
              </a:buClr>
              <a:buSzPct val="90000"/>
              <a:buNone/>
            </a:pPr>
            <a:endParaRPr lang="zh-CN" altLang="en-US" sz="4200">
              <a:latin typeface="Arial" panose="020B0604020202020204" pitchFamily="34" charset="0"/>
              <a:ea typeface="黑体" panose="02010609060101010101" pitchFamily="49" charset="-122"/>
            </a:endParaRPr>
          </a:p>
        </p:txBody>
      </p:sp>
      <p:sp>
        <p:nvSpPr>
          <p:cNvPr id="5123" name="AutoShape 5"/>
          <p:cNvSpPr>
            <a:spLocks noGrp="1" noChangeArrowheads="1"/>
          </p:cNvSpPr>
          <p:nvPr>
            <p:ph type="subTitle" idx="1"/>
          </p:nvPr>
        </p:nvSpPr>
        <p:spPr>
          <a:xfrm>
            <a:off x="2424113" y="3789041"/>
            <a:ext cx="7345362" cy="2184847"/>
          </a:xfrm>
          <a:noFill/>
        </p:spPr>
        <p:txBody>
          <a:bodyPr/>
          <a:lstStyle/>
          <a:p>
            <a:pPr eaLnBrk="1" hangingPunct="1"/>
            <a:endParaRPr lang="en-US" altLang="zh-CN" dirty="0"/>
          </a:p>
        </p:txBody>
      </p:sp>
      <p:sp>
        <p:nvSpPr>
          <p:cNvPr id="5124" name="Rectangle 4"/>
          <p:cNvSpPr>
            <a:spLocks noGrp="1" noChangeArrowheads="1"/>
          </p:cNvSpPr>
          <p:nvPr>
            <p:ph type="ctrTitle"/>
          </p:nvPr>
        </p:nvSpPr>
        <p:spPr>
          <a:xfrm>
            <a:off x="2220913" y="2420888"/>
            <a:ext cx="7772400" cy="1296144"/>
          </a:xfrm>
        </p:spPr>
        <p:txBody>
          <a:bodyPr/>
          <a:lstStyle/>
          <a:p>
            <a:pPr eaLnBrk="1" hangingPunct="1"/>
            <a:r>
              <a:rPr lang="zh-CN" altLang="en-US" dirty="0">
                <a:latin typeface="宋体" pitchFamily="2" charset="-122"/>
                <a:ea typeface="宋体" pitchFamily="2" charset="-122"/>
              </a:rPr>
              <a:t>嵌入式系统概论</a:t>
            </a:r>
            <a:endParaRPr lang="en-US" altLang="zh-CN" dirty="0">
              <a:latin typeface="宋体" pitchFamily="2" charset="-122"/>
              <a:ea typeface="宋体" pitchFamily="2" charset="-122"/>
            </a:endParaRPr>
          </a:p>
        </p:txBody>
      </p:sp>
    </p:spTree>
    <p:extLst>
      <p:ext uri="{BB962C8B-B14F-4D97-AF65-F5344CB8AC3E}">
        <p14:creationId xmlns:p14="http://schemas.microsoft.com/office/powerpoint/2010/main" val="68506240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14601"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3309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grpSp>
      <p:grpSp>
        <p:nvGrpSpPr>
          <p:cNvPr id="3" name="Group 6"/>
          <p:cNvGrpSpPr/>
          <p:nvPr/>
        </p:nvGrpSpPr>
        <p:grpSpPr bwMode="auto">
          <a:xfrm>
            <a:off x="3309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46" name="Line 10"/>
          <p:cNvSpPr>
            <a:spLocks noChangeShapeType="1"/>
          </p:cNvSpPr>
          <p:nvPr/>
        </p:nvSpPr>
        <p:spPr bwMode="auto">
          <a:xfrm>
            <a:off x="3919518" y="22955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sp>
        <p:nvSpPr>
          <p:cNvPr id="148" name="Text Box 12"/>
          <p:cNvSpPr txBox="1">
            <a:spLocks noChangeArrowheads="1"/>
          </p:cNvSpPr>
          <p:nvPr/>
        </p:nvSpPr>
        <p:spPr bwMode="gray">
          <a:xfrm>
            <a:off x="3506769" y="17843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1</a:t>
            </a:r>
          </a:p>
        </p:txBody>
      </p:sp>
      <p:sp>
        <p:nvSpPr>
          <p:cNvPr id="149" name="Line 13"/>
          <p:cNvSpPr>
            <a:spLocks noChangeShapeType="1"/>
          </p:cNvSpPr>
          <p:nvPr/>
        </p:nvSpPr>
        <p:spPr bwMode="auto">
          <a:xfrm>
            <a:off x="3919518" y="32099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50" name="Text Box 14"/>
          <p:cNvSpPr txBox="1">
            <a:spLocks noChangeArrowheads="1"/>
          </p:cNvSpPr>
          <p:nvPr/>
        </p:nvSpPr>
        <p:spPr bwMode="auto">
          <a:xfrm>
            <a:off x="5128966" y="1779846"/>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工控系统安全介绍</a:t>
            </a:r>
          </a:p>
        </p:txBody>
      </p:sp>
      <p:sp>
        <p:nvSpPr>
          <p:cNvPr id="151" name="Text Box 15"/>
          <p:cNvSpPr txBox="1">
            <a:spLocks noChangeArrowheads="1"/>
          </p:cNvSpPr>
          <p:nvPr/>
        </p:nvSpPr>
        <p:spPr bwMode="gray">
          <a:xfrm>
            <a:off x="3506769" y="26987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0000"/>
                </a:solidFill>
                <a:latin typeface="Arial" panose="020B0604020202020204" pitchFamily="34" charset="0"/>
                <a:ea typeface="宋体" panose="02010600030101010101" pitchFamily="2" charset="-122"/>
              </a:rPr>
              <a:t>2</a:t>
            </a:r>
          </a:p>
        </p:txBody>
      </p:sp>
      <p:grpSp>
        <p:nvGrpSpPr>
          <p:cNvPr id="4" name="Group 16"/>
          <p:cNvGrpSpPr/>
          <p:nvPr/>
        </p:nvGrpSpPr>
        <p:grpSpPr bwMode="auto">
          <a:xfrm>
            <a:off x="3309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grpSp>
        <p:nvGrpSpPr>
          <p:cNvPr id="5" name="Group 20"/>
          <p:cNvGrpSpPr/>
          <p:nvPr/>
        </p:nvGrpSpPr>
        <p:grpSpPr bwMode="auto">
          <a:xfrm>
            <a:off x="3309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60" name="Line 24"/>
          <p:cNvSpPr>
            <a:spLocks noChangeShapeType="1"/>
          </p:cNvSpPr>
          <p:nvPr/>
        </p:nvSpPr>
        <p:spPr bwMode="auto">
          <a:xfrm>
            <a:off x="3919518" y="41021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1" name="Text Box 25"/>
          <p:cNvSpPr txBox="1">
            <a:spLocks noChangeArrowheads="1"/>
          </p:cNvSpPr>
          <p:nvPr/>
        </p:nvSpPr>
        <p:spPr bwMode="auto">
          <a:xfrm>
            <a:off x="5132058" y="2657000"/>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FF0000"/>
                </a:solidFill>
                <a:latin typeface="微软雅黑" panose="020B0503020204020204" pitchFamily="34" charset="-122"/>
                <a:ea typeface="微软雅黑" panose="020B0503020204020204" pitchFamily="34" charset="-122"/>
              </a:rPr>
              <a:t>工控系统安全威胁</a:t>
            </a:r>
          </a:p>
        </p:txBody>
      </p:sp>
      <p:sp>
        <p:nvSpPr>
          <p:cNvPr id="162" name="Text Box 26"/>
          <p:cNvSpPr txBox="1">
            <a:spLocks noChangeArrowheads="1"/>
          </p:cNvSpPr>
          <p:nvPr/>
        </p:nvSpPr>
        <p:spPr bwMode="gray">
          <a:xfrm>
            <a:off x="3506769" y="35909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3</a:t>
            </a:r>
          </a:p>
        </p:txBody>
      </p:sp>
      <p:sp>
        <p:nvSpPr>
          <p:cNvPr id="163" name="Line 27"/>
          <p:cNvSpPr>
            <a:spLocks noChangeShapeType="1"/>
          </p:cNvSpPr>
          <p:nvPr/>
        </p:nvSpPr>
        <p:spPr bwMode="auto">
          <a:xfrm>
            <a:off x="3919518" y="50165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4" name="Text Box 28"/>
          <p:cNvSpPr txBox="1">
            <a:spLocks noChangeArrowheads="1"/>
          </p:cNvSpPr>
          <p:nvPr/>
        </p:nvSpPr>
        <p:spPr bwMode="auto">
          <a:xfrm>
            <a:off x="5145912" y="3596211"/>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工控系统安全理念</a:t>
            </a:r>
          </a:p>
        </p:txBody>
      </p:sp>
      <p:sp>
        <p:nvSpPr>
          <p:cNvPr id="165" name="Text Box 29"/>
          <p:cNvSpPr txBox="1">
            <a:spLocks noChangeArrowheads="1"/>
          </p:cNvSpPr>
          <p:nvPr/>
        </p:nvSpPr>
        <p:spPr bwMode="gray">
          <a:xfrm>
            <a:off x="3506769" y="45053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4</a:t>
            </a:r>
          </a:p>
        </p:txBody>
      </p:sp>
      <p:sp>
        <p:nvSpPr>
          <p:cNvPr id="31" name="Text Box 28"/>
          <p:cNvSpPr txBox="1">
            <a:spLocks noChangeArrowheads="1"/>
          </p:cNvSpPr>
          <p:nvPr/>
        </p:nvSpPr>
        <p:spPr bwMode="auto">
          <a:xfrm>
            <a:off x="5137528" y="4451887"/>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工控系统安全策略</a:t>
            </a:r>
          </a:p>
        </p:txBody>
      </p:sp>
    </p:spTree>
    <p:extLst>
      <p:ext uri="{BB962C8B-B14F-4D97-AF65-F5344CB8AC3E}">
        <p14:creationId xmlns:p14="http://schemas.microsoft.com/office/powerpoint/2010/main" val="1016768813"/>
      </p:ext>
    </p:extLst>
  </p:cSld>
  <p:clrMapOvr>
    <a:masterClrMapping/>
  </p:clrMapOvr>
  <p:transition spd="slow">
    <p:wipe/>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2640014" y="115888"/>
            <a:ext cx="7243763" cy="604838"/>
          </a:xfrm>
        </p:spPr>
        <p:txBody>
          <a:bodyPr vert="horz" wrap="square" lIns="91440" tIns="45720" rIns="91440" bIns="45720" numCol="1" anchor="ctr" anchorCtr="0" compatLnSpc="1"/>
          <a:lstStyle/>
          <a:p>
            <a:pPr algn="ctr">
              <a:defRPr/>
            </a:pPr>
            <a:r>
              <a:rPr lang="en-US" altLang="zh-CN" kern="1200" dirty="0" err="1">
                <a:solidFill>
                  <a:schemeClr val="tx1"/>
                </a:solidFill>
                <a:latin typeface="+mn-ea"/>
              </a:rPr>
              <a:t>Stuxnet</a:t>
            </a:r>
            <a:r>
              <a:rPr lang="zh-CN" altLang="en-US" kern="1200" dirty="0">
                <a:solidFill>
                  <a:schemeClr val="tx1"/>
                </a:solidFill>
                <a:latin typeface="+mn-ea"/>
              </a:rPr>
              <a:t>震网病毒</a:t>
            </a:r>
            <a:endParaRPr lang="zh-CN" altLang="en-US" kern="1200" dirty="0">
              <a:solidFill>
                <a:schemeClr val="tx1"/>
              </a:solidFill>
              <a:latin typeface="黑体" panose="02010609060101010101" pitchFamily="2" charset="-122"/>
            </a:endParaRPr>
          </a:p>
        </p:txBody>
      </p:sp>
      <p:pic>
        <p:nvPicPr>
          <p:cNvPr id="25603" name="Picture 2"/>
          <p:cNvPicPr>
            <a:picLocks noChangeAspect="1"/>
          </p:cNvPicPr>
          <p:nvPr/>
        </p:nvPicPr>
        <p:blipFill>
          <a:blip r:embed="rId3" cstate="print"/>
          <a:stretch>
            <a:fillRect/>
          </a:stretch>
        </p:blipFill>
        <p:spPr>
          <a:xfrm>
            <a:off x="7032626" y="1217614"/>
            <a:ext cx="3355975" cy="2211387"/>
          </a:xfrm>
          <a:prstGeom prst="rect">
            <a:avLst/>
          </a:prstGeom>
          <a:noFill/>
          <a:ln w="9525">
            <a:noFill/>
          </a:ln>
        </p:spPr>
      </p:pic>
      <p:pic>
        <p:nvPicPr>
          <p:cNvPr id="25604" name="Picture 3"/>
          <p:cNvPicPr>
            <a:picLocks noChangeAspect="1"/>
          </p:cNvPicPr>
          <p:nvPr/>
        </p:nvPicPr>
        <p:blipFill>
          <a:blip r:embed="rId4" cstate="print"/>
          <a:stretch>
            <a:fillRect/>
          </a:stretch>
        </p:blipFill>
        <p:spPr>
          <a:xfrm>
            <a:off x="1992313" y="908050"/>
            <a:ext cx="4248150" cy="1873250"/>
          </a:xfrm>
          <a:prstGeom prst="rect">
            <a:avLst/>
          </a:prstGeom>
          <a:noFill/>
          <a:ln w="9525">
            <a:noFill/>
          </a:ln>
        </p:spPr>
      </p:pic>
      <p:pic>
        <p:nvPicPr>
          <p:cNvPr id="25605" name="Picture 5" descr="http://image.3001.net/images/20131202/13859884391956.png!small"/>
          <p:cNvPicPr>
            <a:picLocks noChangeAspect="1"/>
          </p:cNvPicPr>
          <p:nvPr/>
        </p:nvPicPr>
        <p:blipFill>
          <a:blip r:embed="rId5" cstate="print"/>
          <a:stretch>
            <a:fillRect/>
          </a:stretch>
        </p:blipFill>
        <p:spPr>
          <a:xfrm>
            <a:off x="2551114" y="2924176"/>
            <a:ext cx="4314825" cy="3667125"/>
          </a:xfrm>
          <a:prstGeom prst="rect">
            <a:avLst/>
          </a:prstGeom>
          <a:noFill/>
          <a:ln w="9525">
            <a:noFill/>
          </a:ln>
        </p:spPr>
      </p:pic>
      <p:sp>
        <p:nvSpPr>
          <p:cNvPr id="25606" name="矩形 1"/>
          <p:cNvSpPr/>
          <p:nvPr/>
        </p:nvSpPr>
        <p:spPr>
          <a:xfrm>
            <a:off x="7054851" y="3911600"/>
            <a:ext cx="3402013" cy="132588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eaLnBrk="1" hangingPunct="1">
              <a:lnSpc>
                <a:spcPct val="150000"/>
              </a:lnSpc>
              <a:spcBef>
                <a:spcPct val="0"/>
              </a:spcBef>
              <a:buFont typeface="Wingdings" panose="05000000000000000000" pitchFamily="2" charset="2"/>
              <a:buChar char="n"/>
            </a:pPr>
            <a:r>
              <a:rPr lang="en-US" altLang="zh-CN" sz="1800" b="1" dirty="0">
                <a:solidFill>
                  <a:srgbClr val="FF0000"/>
                </a:solidFill>
                <a:latin typeface="微软雅黑" panose="020B0503020204020204" pitchFamily="34" charset="-122"/>
                <a:ea typeface="微软雅黑" panose="020B0503020204020204" pitchFamily="34" charset="-122"/>
              </a:rPr>
              <a:t>2010</a:t>
            </a:r>
            <a:r>
              <a:rPr lang="zh-CN" altLang="en-US" sz="1800" b="1" dirty="0">
                <a:solidFill>
                  <a:srgbClr val="FF0000"/>
                </a:solidFill>
                <a:latin typeface="微软雅黑" panose="020B0503020204020204" pitchFamily="34" charset="-122"/>
                <a:ea typeface="微软雅黑" panose="020B0503020204020204" pitchFamily="34" charset="-122"/>
              </a:rPr>
              <a:t>年</a:t>
            </a:r>
            <a:r>
              <a:rPr lang="en-US" altLang="zh-CN" sz="1800" b="1" dirty="0">
                <a:solidFill>
                  <a:srgbClr val="FF0000"/>
                </a:solidFill>
                <a:latin typeface="微软雅黑" panose="020B0503020204020204" pitchFamily="34" charset="-122"/>
                <a:ea typeface="微软雅黑" panose="020B0503020204020204" pitchFamily="34" charset="-122"/>
              </a:rPr>
              <a:t>7</a:t>
            </a:r>
            <a:r>
              <a:rPr lang="zh-CN" altLang="en-US" sz="1800" b="1" dirty="0">
                <a:solidFill>
                  <a:srgbClr val="FF0000"/>
                </a:solidFill>
                <a:latin typeface="微软雅黑" panose="020B0503020204020204" pitchFamily="34" charset="-122"/>
                <a:ea typeface="微软雅黑" panose="020B0503020204020204" pitchFamily="34" charset="-122"/>
              </a:rPr>
              <a:t>月震惊全球工业界</a:t>
            </a:r>
            <a:r>
              <a:rPr lang="en-US" altLang="zh-CN" sz="1800" b="1" dirty="0">
                <a:solidFill>
                  <a:srgbClr val="FF0000"/>
                </a:solidFill>
                <a:latin typeface="微软雅黑" panose="020B0503020204020204" pitchFamily="34" charset="-122"/>
                <a:ea typeface="微软雅黑" panose="020B0503020204020204" pitchFamily="34" charset="-122"/>
              </a:rPr>
              <a:t>——</a:t>
            </a:r>
            <a:r>
              <a:rPr lang="zh-CN" altLang="en-US" sz="1800" b="1" dirty="0">
                <a:solidFill>
                  <a:srgbClr val="FF0000"/>
                </a:solidFill>
                <a:latin typeface="微软雅黑" panose="020B0503020204020204" pitchFamily="34" charset="-122"/>
                <a:ea typeface="微软雅黑" panose="020B0503020204020204" pitchFamily="34" charset="-122"/>
              </a:rPr>
              <a:t>世界上首个专门针对</a:t>
            </a:r>
            <a:r>
              <a:rPr lang="en-US" altLang="zh-CN" sz="1800" b="1" dirty="0">
                <a:solidFill>
                  <a:srgbClr val="FF0000"/>
                </a:solidFill>
                <a:latin typeface="微软雅黑" panose="020B0503020204020204" pitchFamily="34" charset="-122"/>
                <a:ea typeface="微软雅黑" panose="020B0503020204020204" pitchFamily="34" charset="-122"/>
              </a:rPr>
              <a:t>ICS</a:t>
            </a:r>
            <a:r>
              <a:rPr lang="zh-CN" altLang="en-US" sz="1800" b="1" dirty="0">
                <a:solidFill>
                  <a:srgbClr val="FF0000"/>
                </a:solidFill>
                <a:latin typeface="微软雅黑" panose="020B0503020204020204" pitchFamily="34" charset="-122"/>
                <a:ea typeface="微软雅黑" panose="020B0503020204020204" pitchFamily="34" charset="-122"/>
              </a:rPr>
              <a:t>编写的病毒；</a:t>
            </a:r>
          </a:p>
        </p:txBody>
      </p:sp>
    </p:spTree>
    <p:extLst>
      <p:ext uri="{BB962C8B-B14F-4D97-AF65-F5344CB8AC3E}">
        <p14:creationId xmlns:p14="http://schemas.microsoft.com/office/powerpoint/2010/main" val="3960610757"/>
      </p:ext>
    </p:extLst>
  </p:cSld>
  <p:clrMapOvr>
    <a:masterClrMapping/>
  </p:clrMapOvr>
  <p:transition spd="slow"/>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1939926" y="4797152"/>
            <a:ext cx="7972498" cy="1224136"/>
          </a:xfrm>
          <a:prstGeom prst="roundRect">
            <a:avLst/>
          </a:prstGeom>
          <a:solidFill>
            <a:srgbClr val="FDBB30"/>
          </a:solidFill>
          <a:ln w="19050" cap="flat" cmpd="sng" algn="ctr">
            <a:solidFill>
              <a:schemeClr val="accent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lstStyle/>
          <a:p>
            <a:pPr algn="ctr" fontAlgn="base">
              <a:lnSpc>
                <a:spcPct val="90000"/>
              </a:lnSpc>
              <a:spcBef>
                <a:spcPct val="0"/>
              </a:spcBef>
              <a:spcAft>
                <a:spcPct val="0"/>
              </a:spcAft>
            </a:pPr>
            <a:endParaRPr lang="zh-CN" altLang="en-US" sz="2400" dirty="0" err="1">
              <a:solidFill>
                <a:srgbClr val="FFFFFF"/>
              </a:solidFill>
              <a:latin typeface="Arial"/>
              <a:ea typeface="宋体" panose="02010600030101010101" pitchFamily="2" charset="-122"/>
            </a:endParaRPr>
          </a:p>
        </p:txBody>
      </p:sp>
      <p:sp>
        <p:nvSpPr>
          <p:cNvPr id="3" name="object 3"/>
          <p:cNvSpPr txBox="1"/>
          <p:nvPr/>
        </p:nvSpPr>
        <p:spPr>
          <a:xfrm>
            <a:off x="1936336" y="1196752"/>
            <a:ext cx="8480144" cy="5112568"/>
          </a:xfrm>
          <a:prstGeom prst="rect">
            <a:avLst/>
          </a:prstGeom>
        </p:spPr>
        <p:txBody>
          <a:bodyPr vert="horz" wrap="square" lIns="0" tIns="0" rIns="0" bIns="0" rtlCol="0">
            <a:noAutofit/>
          </a:bodyPr>
          <a:lstStyle/>
          <a:p>
            <a:pPr marL="355600" marR="12700" indent="-342900" fontAlgn="base">
              <a:lnSpc>
                <a:spcPts val="2590"/>
              </a:lnSpc>
              <a:spcBef>
                <a:spcPct val="0"/>
              </a:spcBef>
              <a:spcAft>
                <a:spcPct val="0"/>
              </a:spcAft>
            </a:pPr>
            <a:r>
              <a:rPr sz="24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来自安天实验室《</a:t>
            </a:r>
            <a:r>
              <a:rPr sz="2400" spc="5"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a:t>
            </a:r>
            <a:r>
              <a:rPr sz="2400" spc="-15"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Stux</a:t>
            </a:r>
            <a:r>
              <a:rPr sz="2400" spc="-25"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n</a:t>
            </a:r>
            <a:r>
              <a:rPr sz="2400" spc="-15"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et蠕虫攻击工业控制系统事件</a:t>
            </a:r>
            <a:endParaRPr lang="en-US" sz="2400" spc="-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355600" marR="12700" indent="-342900" fontAlgn="base">
              <a:lnSpc>
                <a:spcPts val="2590"/>
              </a:lnSpc>
              <a:spcBef>
                <a:spcPct val="0"/>
              </a:spcBef>
              <a:spcAft>
                <a:spcPct val="0"/>
              </a:spcAft>
            </a:pPr>
            <a:r>
              <a:rPr sz="2400" spc="-15"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的综合报告</a:t>
            </a:r>
            <a:r>
              <a:rPr sz="2400" spc="-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base">
              <a:lnSpc>
                <a:spcPts val="1000"/>
              </a:lnSpc>
              <a:spcBef>
                <a:spcPts val="65"/>
              </a:spcBef>
              <a:spcAft>
                <a:spcPct val="0"/>
              </a:spcAft>
            </a:pPr>
            <a:endParaRPr sz="1000" dirty="0">
              <a:solidFill>
                <a:srgbClr val="000000"/>
              </a:solidFill>
              <a:latin typeface="微软雅黑" panose="020B0503020204020204" pitchFamily="34" charset="-122"/>
              <a:ea typeface="微软雅黑" panose="020B0503020204020204" pitchFamily="34" charset="-122"/>
            </a:endParaRPr>
          </a:p>
          <a:p>
            <a:pPr marL="812800" indent="-342900" fontAlgn="base">
              <a:spcBef>
                <a:spcPct val="0"/>
              </a:spcBef>
              <a:spcAft>
                <a:spcPct val="0"/>
              </a:spcAft>
              <a:buFont typeface="Arial" panose="020B0604020202020204" pitchFamily="34" charset="0"/>
              <a:buChar char="•"/>
            </a:pPr>
            <a:r>
              <a:rPr sz="2400" dirty="0" err="1">
                <a:solidFill>
                  <a:srgbClr val="000000"/>
                </a:solidFill>
                <a:latin typeface="微软雅黑" panose="020B0503020204020204" pitchFamily="34" charset="-122"/>
                <a:ea typeface="微软雅黑" panose="020B0503020204020204" pitchFamily="34" charset="-122"/>
                <a:cs typeface="宋体" panose="02010600030101010101" pitchFamily="2" charset="-122"/>
              </a:rPr>
              <a:t>目标：伊朗核电站提炼浓缩铀的设施</a:t>
            </a:r>
            <a:endParaRPr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fontAlgn="base">
              <a:lnSpc>
                <a:spcPts val="1200"/>
              </a:lnSpc>
              <a:spcBef>
                <a:spcPts val="90"/>
              </a:spcBef>
              <a:spcAft>
                <a:spcPct val="0"/>
              </a:spcAft>
            </a:pPr>
            <a:endParaRPr sz="1200" dirty="0">
              <a:solidFill>
                <a:srgbClr val="000000"/>
              </a:solidFill>
              <a:latin typeface="微软雅黑" panose="020B0503020204020204" pitchFamily="34" charset="-122"/>
              <a:ea typeface="微软雅黑" panose="020B0503020204020204" pitchFamily="34" charset="-122"/>
            </a:endParaRPr>
          </a:p>
          <a:p>
            <a:pPr marL="812800" indent="-342900" fontAlgn="base">
              <a:lnSpc>
                <a:spcPts val="2815"/>
              </a:lnSpc>
              <a:spcBef>
                <a:spcPct val="0"/>
              </a:spcBef>
              <a:spcAft>
                <a:spcPct val="0"/>
              </a:spcAft>
              <a:buFont typeface="Arial" panose="020B0604020202020204" pitchFamily="34" charset="0"/>
              <a:buChar char="•"/>
            </a:pPr>
            <a:r>
              <a:rPr sz="2400" dirty="0" err="1">
                <a:solidFill>
                  <a:srgbClr val="000000"/>
                </a:solidFill>
                <a:latin typeface="微软雅黑" panose="020B0503020204020204" pitchFamily="34" charset="-122"/>
                <a:ea typeface="微软雅黑" panose="020B0503020204020204" pitchFamily="34" charset="-122"/>
                <a:cs typeface="宋体" panose="02010600030101010101" pitchFamily="2" charset="-122"/>
              </a:rPr>
              <a:t>目的：干扰浓缩铀提取过程，降低成</a:t>
            </a:r>
            <a:endParaRPr lang="en-US"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marL="469900" fontAlgn="base">
              <a:lnSpc>
                <a:spcPts val="2815"/>
              </a:lnSpc>
              <a:spcBef>
                <a:spcPct val="0"/>
              </a:spcBef>
              <a:spcAft>
                <a:spcPct val="0"/>
              </a:spcAft>
            </a:pPr>
            <a:r>
              <a:rPr lang="en-US"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rPr>
              <a:t>  </a:t>
            </a:r>
            <a:r>
              <a:rPr sz="2400" dirty="0" err="1">
                <a:solidFill>
                  <a:srgbClr val="000000"/>
                </a:solidFill>
                <a:latin typeface="微软雅黑" panose="020B0503020204020204" pitchFamily="34" charset="-122"/>
                <a:ea typeface="微软雅黑" panose="020B0503020204020204" pitchFamily="34" charset="-122"/>
                <a:cs typeface="宋体" panose="02010600030101010101" pitchFamily="2" charset="-122"/>
              </a:rPr>
              <a:t>品浓度</a:t>
            </a:r>
            <a:endParaRPr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fontAlgn="base">
              <a:lnSpc>
                <a:spcPts val="1000"/>
              </a:lnSpc>
              <a:spcBef>
                <a:spcPct val="0"/>
              </a:spcBef>
              <a:spcAft>
                <a:spcPct val="0"/>
              </a:spcAft>
            </a:pPr>
            <a:endParaRPr sz="1000" dirty="0">
              <a:solidFill>
                <a:srgbClr val="000000"/>
              </a:solidFill>
              <a:latin typeface="微软雅黑" panose="020B0503020204020204" pitchFamily="34" charset="-122"/>
              <a:ea typeface="微软雅黑" panose="020B0503020204020204" pitchFamily="34" charset="-122"/>
            </a:endParaRPr>
          </a:p>
          <a:p>
            <a:pPr marL="171450" indent="-171450" fontAlgn="base">
              <a:lnSpc>
                <a:spcPts val="1000"/>
              </a:lnSpc>
              <a:spcBef>
                <a:spcPct val="0"/>
              </a:spcBef>
              <a:spcAft>
                <a:spcPct val="0"/>
              </a:spcAft>
              <a:buFont typeface="Arial" panose="020B0604020202020204" pitchFamily="34" charset="0"/>
              <a:buChar char="•"/>
            </a:pPr>
            <a:endParaRPr sz="1000" dirty="0">
              <a:solidFill>
                <a:srgbClr val="000000"/>
              </a:solidFill>
              <a:latin typeface="微软雅黑" panose="020B0503020204020204" pitchFamily="34" charset="-122"/>
              <a:ea typeface="微软雅黑" panose="020B0503020204020204" pitchFamily="34" charset="-122"/>
            </a:endParaRPr>
          </a:p>
          <a:p>
            <a:pPr marL="812165" marR="107315" indent="-342900" fontAlgn="base">
              <a:lnSpc>
                <a:spcPts val="2410"/>
              </a:lnSpc>
              <a:spcBef>
                <a:spcPct val="0"/>
              </a:spcBef>
              <a:spcAft>
                <a:spcPct val="0"/>
              </a:spcAft>
              <a:buFont typeface="Arial" panose="020B0604020202020204" pitchFamily="34" charset="0"/>
              <a:buChar char="•"/>
            </a:pPr>
            <a:r>
              <a:rPr sz="2400" dirty="0" err="1">
                <a:solidFill>
                  <a:srgbClr val="000000"/>
                </a:solidFill>
                <a:latin typeface="微软雅黑" panose="020B0503020204020204" pitchFamily="34" charset="-122"/>
                <a:ea typeface="微软雅黑" panose="020B0503020204020204" pitchFamily="34" charset="-122"/>
                <a:cs typeface="宋体" panose="02010600030101010101" pitchFamily="2" charset="-122"/>
              </a:rPr>
              <a:t>方法：渗透至工业内网，利用工业控制系统的安全漏洞，改变相关设施的运行参数</a:t>
            </a:r>
            <a:endParaRPr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fontAlgn="base">
              <a:lnSpc>
                <a:spcPts val="1100"/>
              </a:lnSpc>
              <a:spcBef>
                <a:spcPts val="10"/>
              </a:spcBef>
              <a:spcAft>
                <a:spcPct val="0"/>
              </a:spcAft>
            </a:pPr>
            <a:endParaRPr sz="1100" dirty="0">
              <a:solidFill>
                <a:srgbClr val="000000"/>
              </a:solidFill>
              <a:latin typeface="微软雅黑" panose="020B0503020204020204" pitchFamily="34" charset="-122"/>
              <a:ea typeface="微软雅黑" panose="020B0503020204020204" pitchFamily="34" charset="-122"/>
            </a:endParaRPr>
          </a:p>
          <a:p>
            <a:pPr marL="812800" indent="-342900" fontAlgn="base">
              <a:spcBef>
                <a:spcPct val="0"/>
              </a:spcBef>
              <a:spcAft>
                <a:spcPct val="0"/>
              </a:spcAft>
              <a:buFont typeface="Arial" panose="020B0604020202020204" pitchFamily="34" charset="0"/>
              <a:buChar char="•"/>
            </a:pPr>
            <a:r>
              <a:rPr sz="2400" spc="-5" dirty="0" err="1">
                <a:solidFill>
                  <a:srgbClr val="000000"/>
                </a:solidFill>
                <a:latin typeface="微软雅黑" panose="020B0503020204020204" pitchFamily="34" charset="-122"/>
                <a:ea typeface="微软雅黑" panose="020B0503020204020204" pitchFamily="34" charset="-122"/>
                <a:cs typeface="宋体" panose="02010600030101010101" pitchFamily="2" charset="-122"/>
              </a:rPr>
              <a:t>结果：成功！使伊朗核工业陷入停滞</a:t>
            </a:r>
            <a:endParaRPr sz="240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fontAlgn="base">
              <a:lnSpc>
                <a:spcPts val="1000"/>
              </a:lnSpc>
              <a:spcBef>
                <a:spcPct val="0"/>
              </a:spcBef>
              <a:spcAft>
                <a:spcPct val="0"/>
              </a:spcAft>
            </a:pPr>
            <a:endParaRPr sz="1000" dirty="0">
              <a:solidFill>
                <a:srgbClr val="000000"/>
              </a:solidFill>
              <a:latin typeface="微软雅黑" panose="020B0503020204020204" pitchFamily="34" charset="-122"/>
              <a:ea typeface="微软雅黑" panose="020B0503020204020204" pitchFamily="34" charset="-122"/>
            </a:endParaRPr>
          </a:p>
          <a:p>
            <a:pPr fontAlgn="base">
              <a:lnSpc>
                <a:spcPts val="1400"/>
              </a:lnSpc>
              <a:spcBef>
                <a:spcPts val="10"/>
              </a:spcBef>
              <a:spcAft>
                <a:spcPct val="0"/>
              </a:spcAft>
            </a:pPr>
            <a:endParaRPr sz="1400" dirty="0">
              <a:solidFill>
                <a:srgbClr val="000000"/>
              </a:solidFill>
              <a:latin typeface="微软雅黑" panose="020B0503020204020204" pitchFamily="34" charset="-122"/>
              <a:ea typeface="微软雅黑" panose="020B0503020204020204" pitchFamily="34" charset="-122"/>
            </a:endParaRPr>
          </a:p>
          <a:p>
            <a:pPr marL="179705" marR="332740" fontAlgn="base">
              <a:lnSpc>
                <a:spcPct val="90000"/>
              </a:lnSpc>
              <a:spcBef>
                <a:spcPct val="0"/>
              </a:spcBef>
              <a:spcAft>
                <a:spcPct val="0"/>
              </a:spcAft>
            </a:pPr>
            <a:r>
              <a:rPr sz="24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攻击目标为</a:t>
            </a:r>
            <a:r>
              <a:rPr sz="2400" spc="-2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DCS</a:t>
            </a:r>
            <a:r>
              <a:rPr sz="24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中的西门子</a:t>
            </a:r>
            <a:r>
              <a:rPr sz="2400" spc="-2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WinCC</a:t>
            </a:r>
            <a:r>
              <a:rPr sz="2400" spc="-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HMI／组态软件、STEP</a:t>
            </a:r>
            <a:r>
              <a:rPr sz="2400" spc="-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r>
              <a:rPr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组态软件以及</a:t>
            </a:r>
            <a:r>
              <a:rPr sz="2400" spc="-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S7</a:t>
            </a:r>
            <a:r>
              <a:rPr sz="2400" spc="-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sz="2400" spc="-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a:t>
            </a:r>
            <a:r>
              <a:rPr sz="2400" spc="-1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a:t>
            </a:r>
            <a:r>
              <a:rPr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sz="2400" spc="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a:t>
            </a:r>
            <a:r>
              <a:rPr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a:t>
            </a:r>
            <a:r>
              <a:rPr sz="2400" spc="-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a:t>
            </a:r>
            <a:r>
              <a:rPr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系列</a:t>
            </a:r>
            <a:r>
              <a:rPr sz="2400" spc="-1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PLC</a:t>
            </a:r>
            <a:r>
              <a:rPr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（某些型</a:t>
            </a:r>
            <a:r>
              <a:rPr sz="2400" spc="-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号），</a:t>
            </a:r>
            <a:r>
              <a:rPr sz="2400" spc="-5"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采用</a:t>
            </a:r>
            <a:r>
              <a:rPr lang="zh-CN" altLang="en-US" sz="2400" spc="-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与</a:t>
            </a:r>
            <a:r>
              <a:rPr sz="2400" spc="-5"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攻击渗透民用以太网相似的方法</a:t>
            </a:r>
            <a:r>
              <a:rPr sz="2400" spc="-5"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sz="2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913" y="1676401"/>
            <a:ext cx="2095500" cy="1781175"/>
          </a:xfrm>
          <a:prstGeom prst="rect">
            <a:avLst/>
          </a:prstGeom>
        </p:spPr>
      </p:pic>
      <p:sp>
        <p:nvSpPr>
          <p:cNvPr id="4" name="object 2"/>
          <p:cNvSpPr txBox="1"/>
          <p:nvPr/>
        </p:nvSpPr>
        <p:spPr>
          <a:xfrm>
            <a:off x="2146300" y="298450"/>
            <a:ext cx="8304530" cy="532764"/>
          </a:xfrm>
          <a:prstGeom prst="rect">
            <a:avLst/>
          </a:prstGeom>
        </p:spPr>
        <p:txBody>
          <a:bodyPr vert="horz" wrap="square" lIns="0" tIns="0" rIns="0" bIns="0" rtlCol="0">
            <a:noAutofit/>
          </a:bodyPr>
          <a:lstStyle/>
          <a:p>
            <a:pPr algn="ctr" eaLnBrk="0" fontAlgn="base" hangingPunct="0">
              <a:spcBef>
                <a:spcPct val="0"/>
              </a:spcBef>
              <a:spcAft>
                <a:spcPct val="0"/>
              </a:spcAft>
              <a:defRPr/>
            </a:pPr>
            <a:r>
              <a:rPr lang="zh-CN" altLang="en-US" sz="4000" dirty="0">
                <a:solidFill>
                  <a:srgbClr val="000000"/>
                </a:solidFill>
                <a:latin typeface="黑体" panose="02010609060101010101" pitchFamily="2" charset="-122"/>
                <a:ea typeface="黑体" panose="02010609060101010101" pitchFamily="2" charset="-122"/>
                <a:sym typeface="+mn-ea"/>
              </a:rPr>
              <a:t>伊朗核电站</a:t>
            </a:r>
            <a:r>
              <a:rPr lang="en-US" altLang="zh-CN" sz="4000" dirty="0" err="1">
                <a:solidFill>
                  <a:srgbClr val="000000"/>
                </a:solidFill>
                <a:latin typeface="黑体" panose="02010609060101010101" pitchFamily="2" charset="-122"/>
                <a:ea typeface="黑体" panose="02010609060101010101" pitchFamily="2" charset="-122"/>
                <a:sym typeface="+mn-ea"/>
              </a:rPr>
              <a:t>Stuxnet</a:t>
            </a:r>
            <a:r>
              <a:rPr lang="zh-CN" altLang="en-US" sz="4000" dirty="0">
                <a:solidFill>
                  <a:srgbClr val="000000"/>
                </a:solidFill>
                <a:latin typeface="黑体" panose="02010609060101010101" pitchFamily="2" charset="-122"/>
                <a:ea typeface="黑体" panose="02010609060101010101" pitchFamily="2" charset="-122"/>
                <a:sym typeface="+mn-ea"/>
              </a:rPr>
              <a:t>病毒事件</a:t>
            </a:r>
            <a:endParaRPr sz="4000" dirty="0">
              <a:solidFill>
                <a:srgbClr val="000000"/>
              </a:solidFill>
              <a:latin typeface="黑体" panose="02010609060101010101" pitchFamily="2" charset="-122"/>
              <a:ea typeface="黑体" panose="02010609060101010101" pitchFamily="2" charset="-122"/>
              <a:cs typeface="微软雅黑" panose="020B0503020204020204" pitchFamily="34" charset="-122"/>
            </a:endParaRPr>
          </a:p>
        </p:txBody>
      </p:sp>
    </p:spTree>
    <p:extLst>
      <p:ext uri="{BB962C8B-B14F-4D97-AF65-F5344CB8AC3E}">
        <p14:creationId xmlns:p14="http://schemas.microsoft.com/office/powerpoint/2010/main" val="2998710549"/>
      </p:ext>
    </p:extLst>
  </p:cSld>
  <p:clrMapOvr>
    <a:masterClrMapping/>
  </p:clrMapOvr>
  <p:transition>
    <p:wipe dir="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endParaRPr lang="zh-CN" altLang="en-US" sz="3400"/>
          </a:p>
        </p:txBody>
      </p:sp>
      <p:pic>
        <p:nvPicPr>
          <p:cNvPr id="18435" name="Picture 3" descr="项目建议书—背景图"/>
          <p:cNvPicPr>
            <a:picLocks noGrp="1" noChangeAspect="1" noChangeArrowheads="1"/>
          </p:cNvPicPr>
          <p:nvPr>
            <p:ph type="body" idx="1"/>
          </p:nvPr>
        </p:nvPicPr>
        <p:blipFill>
          <a:blip r:embed="rId2" cstate="print"/>
          <a:srcRect/>
          <a:stretch>
            <a:fillRect/>
          </a:stretch>
        </p:blipFill>
        <p:spPr>
          <a:xfrm>
            <a:off x="1524000" y="0"/>
            <a:ext cx="9144000" cy="6858000"/>
          </a:xfrm>
          <a:noFill/>
        </p:spPr>
      </p:pic>
      <p:sp>
        <p:nvSpPr>
          <p:cNvPr id="18436" name="AutoShape 4"/>
          <p:cNvSpPr>
            <a:spLocks noChangeArrowheads="1"/>
          </p:cNvSpPr>
          <p:nvPr/>
        </p:nvSpPr>
        <p:spPr bwMode="auto">
          <a:xfrm>
            <a:off x="2135560" y="3068961"/>
            <a:ext cx="3456384" cy="576064"/>
          </a:xfrm>
          <a:prstGeom prst="wedgeRoundRectCallout">
            <a:avLst>
              <a:gd name="adj1" fmla="val 64537"/>
              <a:gd name="adj2" fmla="val -153921"/>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fontAlgn="base">
              <a:spcBef>
                <a:spcPct val="0"/>
              </a:spcBef>
              <a:spcAft>
                <a:spcPct val="0"/>
              </a:spcAft>
            </a:pPr>
            <a:r>
              <a:rPr lang="en-US" altLang="zh-CN" sz="1100" b="1" dirty="0">
                <a:solidFill>
                  <a:srgbClr val="FF0000"/>
                </a:solidFill>
                <a:latin typeface="Tahoma" panose="020B0604030504040204" pitchFamily="34" charset="0"/>
                <a:ea typeface="宋体" panose="02010600030101010101" pitchFamily="2" charset="-122"/>
              </a:rPr>
              <a:t>1</a:t>
            </a:r>
            <a:r>
              <a:rPr lang="zh-CN" altLang="en-US" sz="1100" b="1" dirty="0">
                <a:solidFill>
                  <a:srgbClr val="FF0000"/>
                </a:solidFill>
                <a:latin typeface="Tahoma" panose="020B0604030504040204" pitchFamily="34" charset="0"/>
                <a:ea typeface="宋体" panose="02010600030101010101" pitchFamily="2" charset="-122"/>
              </a:rPr>
              <a:t>、</a:t>
            </a:r>
            <a:r>
              <a:rPr lang="zh-CN" altLang="en-US" sz="1100" b="1" dirty="0">
                <a:solidFill>
                  <a:srgbClr val="FFFFFF"/>
                </a:solidFill>
                <a:latin typeface="Tahoma" panose="020B0604030504040204" pitchFamily="34" charset="0"/>
                <a:ea typeface="宋体" panose="02010600030101010101" pitchFamily="2" charset="-122"/>
              </a:rPr>
              <a:t>当带有</a:t>
            </a:r>
            <a:r>
              <a:rPr lang="en-US" altLang="zh-CN" sz="1100" b="1" dirty="0" err="1">
                <a:solidFill>
                  <a:srgbClr val="FFFFFF"/>
                </a:solidFill>
                <a:latin typeface="Tahoma" panose="020B0604030504040204" pitchFamily="34" charset="0"/>
                <a:ea typeface="宋体" panose="02010600030101010101" pitchFamily="2" charset="-122"/>
              </a:rPr>
              <a:t>Stuxnet</a:t>
            </a:r>
            <a:r>
              <a:rPr lang="en-US" altLang="zh-CN" sz="1100" b="1" dirty="0">
                <a:solidFill>
                  <a:srgbClr val="FFFFFF"/>
                </a:solidFill>
                <a:latin typeface="Tahoma" panose="020B0604030504040204" pitchFamily="34" charset="0"/>
                <a:ea typeface="宋体" panose="02010600030101010101" pitchFamily="2" charset="-122"/>
              </a:rPr>
              <a:t> </a:t>
            </a:r>
            <a:r>
              <a:rPr lang="zh-CN" altLang="en-US" sz="1100" b="1" dirty="0">
                <a:solidFill>
                  <a:srgbClr val="FFFFFF"/>
                </a:solidFill>
                <a:latin typeface="Tahoma" panose="020B0604030504040204" pitchFamily="34" charset="0"/>
                <a:ea typeface="宋体" panose="02010600030101010101" pitchFamily="2" charset="-122"/>
              </a:rPr>
              <a:t>病毒（ </a:t>
            </a:r>
            <a:r>
              <a:rPr lang="en-US" altLang="zh-CN" sz="1100" b="1" dirty="0">
                <a:solidFill>
                  <a:srgbClr val="FFFFFF"/>
                </a:solidFill>
                <a:latin typeface="Tahoma" panose="020B0604030504040204" pitchFamily="34" charset="0"/>
                <a:ea typeface="宋体" panose="02010600030101010101" pitchFamily="2" charset="-122"/>
              </a:rPr>
              <a:t>~wtr232.tmp</a:t>
            </a:r>
            <a:r>
              <a:rPr lang="zh-CN" altLang="en-US" sz="1100" b="1" dirty="0">
                <a:solidFill>
                  <a:srgbClr val="FFFFFF"/>
                </a:solidFill>
                <a:latin typeface="Tahoma" panose="020B0604030504040204" pitchFamily="34" charset="0"/>
                <a:ea typeface="宋体" panose="02010600030101010101" pitchFamily="2" charset="-122"/>
              </a:rPr>
              <a:t>和</a:t>
            </a:r>
            <a:r>
              <a:rPr lang="en-US" altLang="zh-CN" sz="1100" b="1" dirty="0">
                <a:solidFill>
                  <a:srgbClr val="FFFFFF"/>
                </a:solidFill>
                <a:latin typeface="Tahoma" panose="020B0604030504040204" pitchFamily="34" charset="0"/>
                <a:ea typeface="宋体" panose="02010600030101010101" pitchFamily="2" charset="-122"/>
              </a:rPr>
              <a:t>~wtr4141.tmp</a:t>
            </a:r>
            <a:r>
              <a:rPr lang="zh-CN" altLang="en-US" sz="1100" b="1" dirty="0">
                <a:solidFill>
                  <a:srgbClr val="FFFFFF"/>
                </a:solidFill>
                <a:latin typeface="Tahoma" panose="020B0604030504040204" pitchFamily="34" charset="0"/>
                <a:ea typeface="宋体" panose="02010600030101010101" pitchFamily="2" charset="-122"/>
              </a:rPr>
              <a:t> ）的移动存储设备，插入工程师站时，执行流程如右图所示。</a:t>
            </a:r>
            <a:endParaRPr lang="en-US" altLang="zh-CN" sz="1100" b="1" dirty="0">
              <a:solidFill>
                <a:srgbClr val="FFFFFF"/>
              </a:solidFill>
              <a:latin typeface="Tahoma" panose="020B0604030504040204" pitchFamily="34" charset="0"/>
              <a:ea typeface="宋体" panose="02010600030101010101" pitchFamily="2" charset="-122"/>
            </a:endParaRPr>
          </a:p>
          <a:p>
            <a:pPr algn="ctr" fontAlgn="base">
              <a:spcBef>
                <a:spcPct val="0"/>
              </a:spcBef>
              <a:spcAft>
                <a:spcPct val="0"/>
              </a:spcAft>
            </a:pPr>
            <a:endParaRPr lang="en-US" altLang="zh-CN" sz="1100" b="1" dirty="0">
              <a:solidFill>
                <a:srgbClr val="FFFFFF"/>
              </a:solidFill>
              <a:latin typeface="Tahoma" panose="020B0604030504040204" pitchFamily="34" charset="0"/>
              <a:ea typeface="宋体" panose="02010600030101010101" pitchFamily="2" charset="-122"/>
            </a:endParaRPr>
          </a:p>
        </p:txBody>
      </p:sp>
      <p:grpSp>
        <p:nvGrpSpPr>
          <p:cNvPr id="2" name="Group 5"/>
          <p:cNvGrpSpPr/>
          <p:nvPr/>
        </p:nvGrpSpPr>
        <p:grpSpPr bwMode="auto">
          <a:xfrm>
            <a:off x="7680326" y="3152775"/>
            <a:ext cx="1158875" cy="852488"/>
            <a:chOff x="0" y="0"/>
            <a:chExt cx="730" cy="537"/>
          </a:xfrm>
        </p:grpSpPr>
        <p:sp>
          <p:nvSpPr>
            <p:cNvPr id="18438" name="未知"/>
            <p:cNvSpPr/>
            <p:nvPr/>
          </p:nvSpPr>
          <p:spPr bwMode="auto">
            <a:xfrm>
              <a:off x="544" y="0"/>
              <a:ext cx="186" cy="401"/>
            </a:xfrm>
            <a:custGeom>
              <a:avLst/>
              <a:gdLst/>
              <a:ahLst/>
              <a:cxnLst>
                <a:cxn ang="0">
                  <a:pos x="0" y="0"/>
                </a:cxn>
                <a:cxn ang="0">
                  <a:pos x="66" y="18"/>
                </a:cxn>
                <a:cxn ang="0">
                  <a:pos x="114" y="54"/>
                </a:cxn>
                <a:cxn ang="0">
                  <a:pos x="156" y="102"/>
                </a:cxn>
                <a:cxn ang="0">
                  <a:pos x="182" y="174"/>
                </a:cxn>
                <a:cxn ang="0">
                  <a:pos x="182" y="219"/>
                </a:cxn>
                <a:cxn ang="0">
                  <a:pos x="174" y="264"/>
                </a:cxn>
                <a:cxn ang="0">
                  <a:pos x="156" y="312"/>
                </a:cxn>
                <a:cxn ang="0">
                  <a:pos x="138" y="336"/>
                </a:cxn>
                <a:cxn ang="0">
                  <a:pos x="114" y="360"/>
                </a:cxn>
                <a:cxn ang="0">
                  <a:pos x="90" y="378"/>
                </a:cxn>
                <a:cxn ang="0">
                  <a:pos x="36" y="396"/>
                </a:cxn>
                <a:cxn ang="0">
                  <a:pos x="0" y="401"/>
                </a:cxn>
              </a:cxnLst>
              <a:rect l="0" t="0" r="r" b="b"/>
              <a:pathLst>
                <a:path w="186" h="401">
                  <a:moveTo>
                    <a:pt x="0" y="0"/>
                  </a:moveTo>
                  <a:cubicBezTo>
                    <a:pt x="11" y="4"/>
                    <a:pt x="47" y="9"/>
                    <a:pt x="66" y="18"/>
                  </a:cubicBezTo>
                  <a:cubicBezTo>
                    <a:pt x="85" y="27"/>
                    <a:pt x="99" y="40"/>
                    <a:pt x="114" y="54"/>
                  </a:cubicBezTo>
                  <a:cubicBezTo>
                    <a:pt x="129" y="68"/>
                    <a:pt x="145" y="82"/>
                    <a:pt x="156" y="102"/>
                  </a:cubicBezTo>
                  <a:cubicBezTo>
                    <a:pt x="167" y="122"/>
                    <a:pt x="178" y="155"/>
                    <a:pt x="182" y="174"/>
                  </a:cubicBezTo>
                  <a:cubicBezTo>
                    <a:pt x="186" y="193"/>
                    <a:pt x="183" y="204"/>
                    <a:pt x="182" y="219"/>
                  </a:cubicBezTo>
                  <a:cubicBezTo>
                    <a:pt x="181" y="234"/>
                    <a:pt x="178" y="249"/>
                    <a:pt x="174" y="264"/>
                  </a:cubicBezTo>
                  <a:cubicBezTo>
                    <a:pt x="170" y="279"/>
                    <a:pt x="162" y="300"/>
                    <a:pt x="156" y="312"/>
                  </a:cubicBezTo>
                  <a:cubicBezTo>
                    <a:pt x="150" y="324"/>
                    <a:pt x="145" y="328"/>
                    <a:pt x="138" y="336"/>
                  </a:cubicBezTo>
                  <a:cubicBezTo>
                    <a:pt x="131" y="344"/>
                    <a:pt x="122" y="353"/>
                    <a:pt x="114" y="360"/>
                  </a:cubicBezTo>
                  <a:cubicBezTo>
                    <a:pt x="106" y="367"/>
                    <a:pt x="103" y="372"/>
                    <a:pt x="90" y="378"/>
                  </a:cubicBezTo>
                  <a:cubicBezTo>
                    <a:pt x="77" y="384"/>
                    <a:pt x="51" y="392"/>
                    <a:pt x="36" y="396"/>
                  </a:cubicBezTo>
                  <a:cubicBezTo>
                    <a:pt x="21" y="400"/>
                    <a:pt x="7" y="400"/>
                    <a:pt x="0" y="401"/>
                  </a:cubicBezTo>
                </a:path>
              </a:pathLst>
            </a:custGeom>
            <a:noFill/>
            <a:ln w="38100" cap="flat" cmpd="sng">
              <a:solidFill>
                <a:srgbClr val="FF0000"/>
              </a:solidFill>
              <a:round/>
              <a:tailEnd type="triangle" w="med" len="med"/>
            </a:ln>
            <a:effectLst/>
          </p:spPr>
          <p:txBody>
            <a:bodyPr wrap="none"/>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8439" name="Line 7"/>
            <p:cNvSpPr>
              <a:spLocks noChangeShapeType="1"/>
            </p:cNvSpPr>
            <p:nvPr/>
          </p:nvSpPr>
          <p:spPr bwMode="auto">
            <a:xfrm flipH="1">
              <a:off x="0" y="401"/>
              <a:ext cx="544" cy="0"/>
            </a:xfrm>
            <a:prstGeom prst="line">
              <a:avLst/>
            </a:prstGeom>
            <a:noFill/>
            <a:ln w="38100">
              <a:solidFill>
                <a:srgbClr val="FF0000"/>
              </a:solidFill>
              <a:round/>
              <a:tailEnd type="triangle" w="med" len="med"/>
            </a:ln>
            <a:effectLst/>
          </p:spPr>
          <p:txBody>
            <a:bodyPr wrap="none"/>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8440" name="Line 8"/>
            <p:cNvSpPr>
              <a:spLocks noChangeShapeType="1"/>
            </p:cNvSpPr>
            <p:nvPr/>
          </p:nvSpPr>
          <p:spPr bwMode="auto">
            <a:xfrm>
              <a:off x="0" y="401"/>
              <a:ext cx="0" cy="136"/>
            </a:xfrm>
            <a:prstGeom prst="line">
              <a:avLst/>
            </a:prstGeom>
            <a:noFill/>
            <a:ln w="38100">
              <a:solidFill>
                <a:srgbClr val="FF0000"/>
              </a:solidFill>
              <a:round/>
              <a:tailEnd type="triangle" w="med" len="med"/>
            </a:ln>
            <a:effectLst/>
          </p:spPr>
          <p:txBody>
            <a:bodyPr wrap="none"/>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grpSp>
      <p:grpSp>
        <p:nvGrpSpPr>
          <p:cNvPr id="3" name="Group 9"/>
          <p:cNvGrpSpPr/>
          <p:nvPr/>
        </p:nvGrpSpPr>
        <p:grpSpPr bwMode="auto">
          <a:xfrm>
            <a:off x="5808663" y="2708275"/>
            <a:ext cx="2735262" cy="433388"/>
            <a:chOff x="0" y="0"/>
            <a:chExt cx="1723" cy="273"/>
          </a:xfrm>
        </p:grpSpPr>
        <p:sp>
          <p:nvSpPr>
            <p:cNvPr id="18442" name="Line 10"/>
            <p:cNvSpPr>
              <a:spLocks noChangeShapeType="1"/>
            </p:cNvSpPr>
            <p:nvPr/>
          </p:nvSpPr>
          <p:spPr bwMode="auto">
            <a:xfrm>
              <a:off x="0" y="273"/>
              <a:ext cx="1088" cy="0"/>
            </a:xfrm>
            <a:prstGeom prst="line">
              <a:avLst/>
            </a:prstGeom>
            <a:noFill/>
            <a:ln w="38100">
              <a:solidFill>
                <a:srgbClr val="FF0000"/>
              </a:solidFill>
              <a:round/>
              <a:tailEnd type="triangle" w="med" len="med"/>
            </a:ln>
            <a:effectLst/>
          </p:spPr>
          <p:txBody>
            <a:bodyPr wrap="none"/>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grpSp>
          <p:nvGrpSpPr>
            <p:cNvPr id="4" name="Group 11"/>
            <p:cNvGrpSpPr/>
            <p:nvPr/>
          </p:nvGrpSpPr>
          <p:grpSpPr bwMode="auto">
            <a:xfrm>
              <a:off x="0" y="0"/>
              <a:ext cx="1723" cy="273"/>
              <a:chOff x="0" y="0"/>
              <a:chExt cx="1723" cy="273"/>
            </a:xfrm>
          </p:grpSpPr>
          <p:sp>
            <p:nvSpPr>
              <p:cNvPr id="18444" name="Line 12"/>
              <p:cNvSpPr>
                <a:spLocks noChangeShapeType="1"/>
              </p:cNvSpPr>
              <p:nvPr/>
            </p:nvSpPr>
            <p:spPr bwMode="auto">
              <a:xfrm>
                <a:off x="589" y="0"/>
                <a:ext cx="0" cy="182"/>
              </a:xfrm>
              <a:prstGeom prst="line">
                <a:avLst/>
              </a:prstGeom>
              <a:noFill/>
              <a:ln w="38100">
                <a:solidFill>
                  <a:srgbClr val="FF0000"/>
                </a:solidFill>
                <a:round/>
                <a:tailEnd type="arrow" w="med" len="med"/>
              </a:ln>
              <a:effectLst/>
            </p:spPr>
            <p:txBody>
              <a:bodyPr wrap="none"/>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cxnSp>
            <p:nvCxnSpPr>
              <p:cNvPr id="18445" name="AutoShape 13"/>
              <p:cNvCxnSpPr>
                <a:cxnSpLocks noChangeShapeType="1"/>
                <a:stCxn id="18438" idx="0"/>
                <a:endCxn id="18442" idx="1"/>
              </p:cNvCxnSpPr>
              <p:nvPr/>
            </p:nvCxnSpPr>
            <p:spPr bwMode="auto">
              <a:xfrm flipH="1">
                <a:off x="1088" y="268"/>
                <a:ext cx="635" cy="5"/>
              </a:xfrm>
              <a:prstGeom prst="straightConnector1">
                <a:avLst/>
              </a:prstGeom>
              <a:noFill/>
              <a:ln w="38100">
                <a:solidFill>
                  <a:srgbClr val="FF0000"/>
                </a:solidFill>
                <a:round/>
              </a:ln>
              <a:effectLst/>
            </p:spPr>
          </p:cxnSp>
          <p:cxnSp>
            <p:nvCxnSpPr>
              <p:cNvPr id="18446" name="AutoShape 14"/>
              <p:cNvCxnSpPr>
                <a:cxnSpLocks noChangeShapeType="1"/>
                <a:stCxn id="18444" idx="1"/>
                <a:endCxn id="18442" idx="0"/>
              </p:cNvCxnSpPr>
              <p:nvPr/>
            </p:nvCxnSpPr>
            <p:spPr bwMode="auto">
              <a:xfrm rot="5400000">
                <a:off x="249" y="-73"/>
                <a:ext cx="91" cy="589"/>
              </a:xfrm>
              <a:prstGeom prst="bentConnector3">
                <a:avLst>
                  <a:gd name="adj1" fmla="val 49449"/>
                </a:avLst>
              </a:prstGeom>
              <a:noFill/>
              <a:ln w="38100">
                <a:solidFill>
                  <a:srgbClr val="FF0000"/>
                </a:solidFill>
                <a:miter lim="800000"/>
              </a:ln>
              <a:effectLst/>
            </p:spPr>
          </p:cxnSp>
        </p:grpSp>
      </p:grpSp>
      <p:sp>
        <p:nvSpPr>
          <p:cNvPr id="18447" name="AutoShape 15"/>
          <p:cNvSpPr>
            <a:spLocks noChangeArrowheads="1"/>
          </p:cNvSpPr>
          <p:nvPr/>
        </p:nvSpPr>
        <p:spPr bwMode="auto">
          <a:xfrm>
            <a:off x="2279576" y="1412876"/>
            <a:ext cx="3456062" cy="503957"/>
          </a:xfrm>
          <a:prstGeom prst="wedgeRoundRectCallout">
            <a:avLst>
              <a:gd name="adj1" fmla="val 61310"/>
              <a:gd name="adj2" fmla="val 131389"/>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fontAlgn="base">
              <a:spcBef>
                <a:spcPct val="0"/>
              </a:spcBef>
              <a:spcAft>
                <a:spcPct val="0"/>
              </a:spcAft>
            </a:pPr>
            <a:r>
              <a:rPr lang="en-US" altLang="zh-CN" sz="1100" b="1" dirty="0">
                <a:solidFill>
                  <a:srgbClr val="FF0000"/>
                </a:solidFill>
                <a:latin typeface="Tahoma" panose="020B0604030504040204" pitchFamily="34" charset="0"/>
                <a:ea typeface="宋体" panose="02010600030101010101" pitchFamily="2" charset="-122"/>
              </a:rPr>
              <a:t>2</a:t>
            </a:r>
            <a:r>
              <a:rPr lang="zh-CN" altLang="en-US" sz="1100" b="1" dirty="0">
                <a:solidFill>
                  <a:srgbClr val="FF0000"/>
                </a:solidFill>
                <a:latin typeface="Tahoma" panose="020B0604030504040204" pitchFamily="34" charset="0"/>
                <a:ea typeface="宋体" panose="02010600030101010101" pitchFamily="2" charset="-122"/>
              </a:rPr>
              <a:t>、</a:t>
            </a:r>
            <a:r>
              <a:rPr lang="zh-CN" altLang="en-US" sz="1100" b="1" dirty="0">
                <a:solidFill>
                  <a:srgbClr val="FFFFFF"/>
                </a:solidFill>
                <a:latin typeface="Tahoma" panose="020B0604030504040204" pitchFamily="34" charset="0"/>
                <a:ea typeface="宋体" panose="02010600030101010101" pitchFamily="2" charset="-122"/>
              </a:rPr>
              <a:t>通过快捷方式解析漏洞、</a:t>
            </a:r>
            <a:r>
              <a:rPr lang="en-US" altLang="zh-CN" sz="1100" b="1" dirty="0">
                <a:solidFill>
                  <a:srgbClr val="FFFFFF"/>
                </a:solidFill>
                <a:latin typeface="Tahoma" panose="020B0604030504040204" pitchFamily="34" charset="0"/>
                <a:ea typeface="宋体" panose="02010600030101010101" pitchFamily="2" charset="-122"/>
              </a:rPr>
              <a:t>RPC</a:t>
            </a:r>
            <a:r>
              <a:rPr lang="zh-CN" altLang="en-US" sz="1100" b="1" dirty="0">
                <a:solidFill>
                  <a:srgbClr val="FFFFFF"/>
                </a:solidFill>
                <a:latin typeface="Tahoma" panose="020B0604030504040204" pitchFamily="34" charset="0"/>
                <a:ea typeface="宋体" panose="02010600030101010101" pitchFamily="2" charset="-122"/>
              </a:rPr>
              <a:t>远程执行漏洞、打印机后台程序服务漏洞，传播给内网的所有主机。</a:t>
            </a:r>
            <a:endParaRPr lang="en-US" altLang="zh-CN" sz="1100" b="1" dirty="0">
              <a:solidFill>
                <a:srgbClr val="FFFFFF"/>
              </a:solidFill>
              <a:latin typeface="Tahoma" panose="020B0604030504040204" pitchFamily="34" charset="0"/>
              <a:ea typeface="宋体" panose="02010600030101010101" pitchFamily="2" charset="-122"/>
            </a:endParaRPr>
          </a:p>
        </p:txBody>
      </p:sp>
      <p:sp>
        <p:nvSpPr>
          <p:cNvPr id="18448" name="Line 16"/>
          <p:cNvSpPr>
            <a:spLocks noChangeShapeType="1"/>
          </p:cNvSpPr>
          <p:nvPr/>
        </p:nvSpPr>
        <p:spPr bwMode="auto">
          <a:xfrm>
            <a:off x="1703388" y="2060575"/>
            <a:ext cx="5040312" cy="0"/>
          </a:xfrm>
          <a:prstGeom prst="line">
            <a:avLst/>
          </a:prstGeom>
          <a:noFill/>
          <a:ln w="38100">
            <a:solidFill>
              <a:srgbClr val="FF0000"/>
            </a:solidFill>
            <a:round/>
            <a:headEnd type="triangle" w="med" len="med"/>
          </a:ln>
          <a:effectLst/>
        </p:spPr>
        <p:txBody>
          <a:bodyPr wrap="none"/>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8449" name="Line 17"/>
          <p:cNvSpPr>
            <a:spLocks noChangeShapeType="1"/>
          </p:cNvSpPr>
          <p:nvPr/>
        </p:nvSpPr>
        <p:spPr bwMode="auto">
          <a:xfrm>
            <a:off x="6743700" y="2060575"/>
            <a:ext cx="3455988" cy="0"/>
          </a:xfrm>
          <a:prstGeom prst="line">
            <a:avLst/>
          </a:prstGeom>
          <a:noFill/>
          <a:ln w="38100">
            <a:solidFill>
              <a:srgbClr val="FF0000"/>
            </a:solidFill>
            <a:round/>
            <a:tailEnd type="triangle" w="med" len="med"/>
          </a:ln>
          <a:effectLst/>
        </p:spPr>
        <p:txBody>
          <a:bodyPr wrap="none"/>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8450" name="Line 18"/>
          <p:cNvSpPr>
            <a:spLocks noChangeShapeType="1"/>
          </p:cNvSpPr>
          <p:nvPr/>
        </p:nvSpPr>
        <p:spPr bwMode="auto">
          <a:xfrm flipV="1">
            <a:off x="6743700" y="2060576"/>
            <a:ext cx="0" cy="504825"/>
          </a:xfrm>
          <a:prstGeom prst="line">
            <a:avLst/>
          </a:prstGeom>
          <a:noFill/>
          <a:ln w="38100">
            <a:solidFill>
              <a:srgbClr val="FF0000"/>
            </a:solidFill>
            <a:round/>
            <a:tailEnd type="triangle" w="med" len="med"/>
          </a:ln>
          <a:effectLst/>
        </p:spPr>
        <p:txBody>
          <a:bodyPr wrap="none"/>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pic>
        <p:nvPicPr>
          <p:cNvPr id="18451" name="Picture 19" descr="u=1662688984,496473627&amp;fm=13&amp;gp=0"/>
          <p:cNvPicPr>
            <a:picLocks noChangeAspect="1" noChangeArrowheads="1"/>
          </p:cNvPicPr>
          <p:nvPr/>
        </p:nvPicPr>
        <p:blipFill>
          <a:blip r:embed="rId3" cstate="print"/>
          <a:srcRect/>
          <a:stretch>
            <a:fillRect/>
          </a:stretch>
        </p:blipFill>
        <p:spPr bwMode="auto">
          <a:xfrm>
            <a:off x="2782889" y="2276476"/>
            <a:ext cx="471487" cy="576263"/>
          </a:xfrm>
          <a:prstGeom prst="rect">
            <a:avLst/>
          </a:prstGeom>
          <a:noFill/>
          <a:ln w="9525">
            <a:noFill/>
            <a:miter lim="800000"/>
            <a:headEnd/>
            <a:tailEnd/>
          </a:ln>
        </p:spPr>
      </p:pic>
      <p:pic>
        <p:nvPicPr>
          <p:cNvPr id="18452" name="Picture 20" descr="u=1662688984,496473627&amp;fm=13&amp;gp=0"/>
          <p:cNvPicPr>
            <a:picLocks noChangeAspect="1" noChangeArrowheads="1"/>
          </p:cNvPicPr>
          <p:nvPr/>
        </p:nvPicPr>
        <p:blipFill>
          <a:blip r:embed="rId3" cstate="print"/>
          <a:srcRect/>
          <a:stretch>
            <a:fillRect/>
          </a:stretch>
        </p:blipFill>
        <p:spPr bwMode="auto">
          <a:xfrm>
            <a:off x="4224339" y="2205038"/>
            <a:ext cx="471487" cy="576262"/>
          </a:xfrm>
          <a:prstGeom prst="rect">
            <a:avLst/>
          </a:prstGeom>
          <a:noFill/>
          <a:ln w="9525">
            <a:noFill/>
            <a:miter lim="800000"/>
            <a:headEnd/>
            <a:tailEnd/>
          </a:ln>
        </p:spPr>
      </p:pic>
      <p:pic>
        <p:nvPicPr>
          <p:cNvPr id="18453" name="Picture 21" descr="u=1662688984,496473627&amp;fm=13&amp;gp=0"/>
          <p:cNvPicPr>
            <a:picLocks noChangeAspect="1" noChangeArrowheads="1"/>
          </p:cNvPicPr>
          <p:nvPr/>
        </p:nvPicPr>
        <p:blipFill>
          <a:blip r:embed="rId3" cstate="print"/>
          <a:srcRect/>
          <a:stretch>
            <a:fillRect/>
          </a:stretch>
        </p:blipFill>
        <p:spPr bwMode="auto">
          <a:xfrm>
            <a:off x="5087939" y="2205038"/>
            <a:ext cx="471487" cy="576262"/>
          </a:xfrm>
          <a:prstGeom prst="rect">
            <a:avLst/>
          </a:prstGeom>
          <a:noFill/>
          <a:ln w="9525">
            <a:noFill/>
            <a:miter lim="800000"/>
            <a:headEnd/>
            <a:tailEnd/>
          </a:ln>
        </p:spPr>
      </p:pic>
      <p:pic>
        <p:nvPicPr>
          <p:cNvPr id="18454" name="Picture 22" descr="u=1662688984,496473627&amp;fm=13&amp;gp=0"/>
          <p:cNvPicPr>
            <a:picLocks noChangeAspect="1" noChangeArrowheads="1"/>
          </p:cNvPicPr>
          <p:nvPr/>
        </p:nvPicPr>
        <p:blipFill>
          <a:blip r:embed="rId3" cstate="print"/>
          <a:srcRect/>
          <a:stretch>
            <a:fillRect/>
          </a:stretch>
        </p:blipFill>
        <p:spPr bwMode="auto">
          <a:xfrm>
            <a:off x="6096000" y="2205038"/>
            <a:ext cx="471488" cy="576262"/>
          </a:xfrm>
          <a:prstGeom prst="rect">
            <a:avLst/>
          </a:prstGeom>
          <a:noFill/>
          <a:ln w="9525">
            <a:noFill/>
            <a:miter lim="800000"/>
            <a:headEnd/>
            <a:tailEnd/>
          </a:ln>
        </p:spPr>
      </p:pic>
      <p:pic>
        <p:nvPicPr>
          <p:cNvPr id="18455" name="Picture 23" descr="u=1662688984,496473627&amp;fm=13&amp;gp=0"/>
          <p:cNvPicPr>
            <a:picLocks noChangeAspect="1" noChangeArrowheads="1"/>
          </p:cNvPicPr>
          <p:nvPr/>
        </p:nvPicPr>
        <p:blipFill>
          <a:blip r:embed="rId3" cstate="print"/>
          <a:srcRect/>
          <a:stretch>
            <a:fillRect/>
          </a:stretch>
        </p:blipFill>
        <p:spPr bwMode="auto">
          <a:xfrm>
            <a:off x="7319964" y="2205038"/>
            <a:ext cx="471487" cy="576262"/>
          </a:xfrm>
          <a:prstGeom prst="rect">
            <a:avLst/>
          </a:prstGeom>
          <a:noFill/>
          <a:ln w="9525">
            <a:noFill/>
            <a:miter lim="800000"/>
            <a:headEnd/>
            <a:tailEnd/>
          </a:ln>
        </p:spPr>
      </p:pic>
      <p:pic>
        <p:nvPicPr>
          <p:cNvPr id="18456" name="Picture 24" descr="u=1662688984,496473627&amp;fm=13&amp;gp=0"/>
          <p:cNvPicPr>
            <a:picLocks noChangeAspect="1" noChangeArrowheads="1"/>
          </p:cNvPicPr>
          <p:nvPr/>
        </p:nvPicPr>
        <p:blipFill>
          <a:blip r:embed="rId3" cstate="print"/>
          <a:srcRect/>
          <a:stretch>
            <a:fillRect/>
          </a:stretch>
        </p:blipFill>
        <p:spPr bwMode="auto">
          <a:xfrm>
            <a:off x="8328025" y="2205038"/>
            <a:ext cx="471488" cy="576262"/>
          </a:xfrm>
          <a:prstGeom prst="rect">
            <a:avLst/>
          </a:prstGeom>
          <a:noFill/>
          <a:ln w="9525">
            <a:noFill/>
            <a:miter lim="800000"/>
            <a:headEnd/>
            <a:tailEnd/>
          </a:ln>
        </p:spPr>
      </p:pic>
      <p:pic>
        <p:nvPicPr>
          <p:cNvPr id="18457" name="Picture 25" descr="u=1662688984,496473627&amp;fm=13&amp;gp=0"/>
          <p:cNvPicPr>
            <a:picLocks noChangeAspect="1" noChangeArrowheads="1"/>
          </p:cNvPicPr>
          <p:nvPr/>
        </p:nvPicPr>
        <p:blipFill>
          <a:blip r:embed="rId3" cstate="print"/>
          <a:srcRect/>
          <a:stretch>
            <a:fillRect/>
          </a:stretch>
        </p:blipFill>
        <p:spPr bwMode="auto">
          <a:xfrm>
            <a:off x="9409114" y="2276476"/>
            <a:ext cx="471487" cy="576263"/>
          </a:xfrm>
          <a:prstGeom prst="rect">
            <a:avLst/>
          </a:prstGeom>
          <a:noFill/>
          <a:ln w="9525">
            <a:noFill/>
            <a:miter lim="800000"/>
            <a:headEnd/>
            <a:tailEnd/>
          </a:ln>
        </p:spPr>
      </p:pic>
      <p:sp>
        <p:nvSpPr>
          <p:cNvPr id="18458" name="AutoShape 26"/>
          <p:cNvSpPr>
            <a:spLocks noChangeArrowheads="1"/>
          </p:cNvSpPr>
          <p:nvPr/>
        </p:nvSpPr>
        <p:spPr bwMode="auto">
          <a:xfrm>
            <a:off x="6311900" y="1268760"/>
            <a:ext cx="4104580" cy="647353"/>
          </a:xfrm>
          <a:prstGeom prst="wedgeRoundRectCallout">
            <a:avLst>
              <a:gd name="adj1" fmla="val -44241"/>
              <a:gd name="adj2" fmla="val 101102"/>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fontAlgn="base">
              <a:spcBef>
                <a:spcPct val="0"/>
              </a:spcBef>
              <a:spcAft>
                <a:spcPct val="0"/>
              </a:spcAft>
            </a:pPr>
            <a:r>
              <a:rPr lang="en-US" sz="1100" b="1" dirty="0">
                <a:solidFill>
                  <a:srgbClr val="FF0000"/>
                </a:solidFill>
                <a:latin typeface="Tahoma" panose="020B0604030504040204" pitchFamily="34" charset="0"/>
                <a:ea typeface="宋体" panose="02010600030101010101" pitchFamily="2" charset="-122"/>
              </a:rPr>
              <a:t>3</a:t>
            </a:r>
            <a:r>
              <a:rPr lang="zh-CN" altLang="en-US" sz="1100" b="1" dirty="0">
                <a:solidFill>
                  <a:srgbClr val="FF0000"/>
                </a:solidFill>
                <a:latin typeface="Tahoma" panose="020B0604030504040204" pitchFamily="34" charset="0"/>
                <a:ea typeface="宋体" panose="02010600030101010101" pitchFamily="2" charset="-122"/>
              </a:rPr>
              <a:t>、</a:t>
            </a:r>
            <a:r>
              <a:rPr lang="zh-CN" altLang="en-US" sz="1100" b="1" dirty="0">
                <a:solidFill>
                  <a:srgbClr val="FFFFFF"/>
                </a:solidFill>
                <a:latin typeface="Tahoma" panose="020B0604030504040204" pitchFamily="34" charset="0"/>
                <a:ea typeface="宋体" panose="02010600030101010101" pitchFamily="2" charset="-122"/>
              </a:rPr>
              <a:t>发现</a:t>
            </a:r>
            <a:r>
              <a:rPr lang="en-US" sz="1100" b="1" dirty="0" err="1">
                <a:solidFill>
                  <a:srgbClr val="FFFFFF"/>
                </a:solidFill>
                <a:latin typeface="Tahoma" panose="020B0604030504040204" pitchFamily="34" charset="0"/>
                <a:ea typeface="宋体" panose="02010600030101010101" pitchFamily="2" charset="-122"/>
              </a:rPr>
              <a:t>WinCC</a:t>
            </a:r>
            <a:r>
              <a:rPr lang="zh-CN" altLang="en-US" sz="1100" b="1" dirty="0">
                <a:solidFill>
                  <a:srgbClr val="FFFFFF"/>
                </a:solidFill>
                <a:latin typeface="Tahoma" panose="020B0604030504040204" pitchFamily="34" charset="0"/>
                <a:ea typeface="宋体" panose="02010600030101010101" pitchFamily="2" charset="-122"/>
              </a:rPr>
              <a:t>系统后，利用</a:t>
            </a:r>
            <a:r>
              <a:rPr lang="en-US" sz="1100" b="1" dirty="0" err="1">
                <a:solidFill>
                  <a:srgbClr val="FFFFFF"/>
                </a:solidFill>
                <a:latin typeface="Tahoma" panose="020B0604030504040204" pitchFamily="34" charset="0"/>
                <a:ea typeface="宋体" panose="02010600030101010101" pitchFamily="2" charset="-122"/>
              </a:rPr>
              <a:t>WinCC</a:t>
            </a:r>
            <a:r>
              <a:rPr lang="zh-CN" altLang="en-US" sz="1100" b="1" dirty="0">
                <a:solidFill>
                  <a:srgbClr val="FFFFFF"/>
                </a:solidFill>
                <a:latin typeface="Tahoma" panose="020B0604030504040204" pitchFamily="34" charset="0"/>
                <a:ea typeface="宋体" panose="02010600030101010101" pitchFamily="2" charset="-122"/>
              </a:rPr>
              <a:t>软件本身的两个漏洞展开攻击。当打开工程文件时，替换软件原有的</a:t>
            </a:r>
            <a:r>
              <a:rPr lang="en-US" sz="1100" b="1" dirty="0">
                <a:solidFill>
                  <a:srgbClr val="FFFFFF"/>
                </a:solidFill>
                <a:latin typeface="Tahoma" panose="020B0604030504040204" pitchFamily="34" charset="0"/>
                <a:ea typeface="宋体" panose="02010600030101010101" pitchFamily="2" charset="-122"/>
              </a:rPr>
              <a:t>S7otbxdx.dll</a:t>
            </a:r>
            <a:r>
              <a:rPr lang="zh-CN" altLang="en-US" sz="1100" b="1" dirty="0">
                <a:solidFill>
                  <a:srgbClr val="FFFFFF"/>
                </a:solidFill>
                <a:latin typeface="Tahoma" panose="020B0604030504040204" pitchFamily="34" charset="0"/>
                <a:ea typeface="宋体" panose="02010600030101010101" pitchFamily="2" charset="-122"/>
              </a:rPr>
              <a:t>，通过再次封装其导出函数，实现对查询和读取接口的钩挂。</a:t>
            </a:r>
            <a:endParaRPr lang="en-US" sz="1100" b="1" dirty="0">
              <a:solidFill>
                <a:srgbClr val="FFFFFF"/>
              </a:solidFill>
              <a:latin typeface="Tahoma" panose="020B0604030504040204" pitchFamily="34" charset="0"/>
              <a:ea typeface="宋体" panose="02010600030101010101" pitchFamily="2" charset="-122"/>
            </a:endParaRPr>
          </a:p>
        </p:txBody>
      </p:sp>
      <p:sp>
        <p:nvSpPr>
          <p:cNvPr id="18459" name="AutoShape 27"/>
          <p:cNvSpPr>
            <a:spLocks noChangeArrowheads="1"/>
          </p:cNvSpPr>
          <p:nvPr/>
        </p:nvSpPr>
        <p:spPr bwMode="auto">
          <a:xfrm>
            <a:off x="6780214" y="2492897"/>
            <a:ext cx="3492251" cy="504825"/>
          </a:xfrm>
          <a:prstGeom prst="wedgeRoundRectCallout">
            <a:avLst>
              <a:gd name="adj1" fmla="val -58661"/>
              <a:gd name="adj2" fmla="val -67326"/>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fontAlgn="base">
              <a:spcBef>
                <a:spcPct val="0"/>
              </a:spcBef>
              <a:spcAft>
                <a:spcPct val="0"/>
              </a:spcAft>
            </a:pPr>
            <a:r>
              <a:rPr lang="en-US" sz="1100" b="1" dirty="0">
                <a:solidFill>
                  <a:srgbClr val="FF0000"/>
                </a:solidFill>
                <a:latin typeface="Tahoma" panose="020B0604030504040204" pitchFamily="34" charset="0"/>
                <a:ea typeface="宋体" panose="02010600030101010101" pitchFamily="2" charset="-122"/>
              </a:rPr>
              <a:t>4</a:t>
            </a:r>
            <a:r>
              <a:rPr lang="zh-CN" altLang="en-US" sz="1100" b="1" dirty="0">
                <a:solidFill>
                  <a:srgbClr val="FF0000"/>
                </a:solidFill>
                <a:latin typeface="Tahoma" panose="020B0604030504040204" pitchFamily="34" charset="0"/>
                <a:ea typeface="宋体" panose="02010600030101010101" pitchFamily="2" charset="-122"/>
              </a:rPr>
              <a:t>、</a:t>
            </a:r>
            <a:r>
              <a:rPr lang="zh-CN" altLang="en-US" sz="1100" b="1" dirty="0">
                <a:solidFill>
                  <a:srgbClr val="FFFFFF"/>
                </a:solidFill>
                <a:latin typeface="Tahoma" panose="020B0604030504040204" pitchFamily="34" charset="0"/>
                <a:ea typeface="宋体" panose="02010600030101010101" pitchFamily="2" charset="-122"/>
              </a:rPr>
              <a:t>当</a:t>
            </a:r>
            <a:r>
              <a:rPr lang="en-US" sz="1100" b="1" dirty="0" err="1">
                <a:solidFill>
                  <a:srgbClr val="FFFFFF"/>
                </a:solidFill>
                <a:latin typeface="Tahoma" panose="020B0604030504040204" pitchFamily="34" charset="0"/>
                <a:ea typeface="宋体" panose="02010600030101010101" pitchFamily="2" charset="-122"/>
              </a:rPr>
              <a:t>WinCC</a:t>
            </a:r>
            <a:r>
              <a:rPr lang="zh-CN" altLang="en-US" sz="1100" b="1" dirty="0">
                <a:solidFill>
                  <a:srgbClr val="FFFFFF"/>
                </a:solidFill>
                <a:latin typeface="Tahoma" panose="020B0604030504040204" pitchFamily="34" charset="0"/>
                <a:ea typeface="宋体" panose="02010600030101010101" pitchFamily="2" charset="-122"/>
              </a:rPr>
              <a:t>软件向</a:t>
            </a:r>
            <a:r>
              <a:rPr lang="en-US" sz="1100" b="1" dirty="0">
                <a:solidFill>
                  <a:srgbClr val="FFFFFF"/>
                </a:solidFill>
                <a:latin typeface="Tahoma" panose="020B0604030504040204" pitchFamily="34" charset="0"/>
                <a:ea typeface="宋体" panose="02010600030101010101" pitchFamily="2" charset="-122"/>
              </a:rPr>
              <a:t>PCL</a:t>
            </a:r>
            <a:r>
              <a:rPr lang="zh-CN" altLang="en-US" sz="1100" b="1" dirty="0">
                <a:solidFill>
                  <a:srgbClr val="FFFFFF"/>
                </a:solidFill>
                <a:latin typeface="Tahoma" panose="020B0604030504040204" pitchFamily="34" charset="0"/>
                <a:ea typeface="宋体" panose="02010600030101010101" pitchFamily="2" charset="-122"/>
              </a:rPr>
              <a:t>下载程序时，</a:t>
            </a:r>
            <a:r>
              <a:rPr lang="en-US" sz="1100" b="1" dirty="0" err="1">
                <a:solidFill>
                  <a:srgbClr val="FFFFFF"/>
                </a:solidFill>
                <a:latin typeface="Tahoma" panose="020B0604030504040204" pitchFamily="34" charset="0"/>
                <a:ea typeface="宋体" panose="02010600030101010101" pitchFamily="2" charset="-122"/>
              </a:rPr>
              <a:t>Stuxnet</a:t>
            </a:r>
            <a:r>
              <a:rPr lang="zh-CN" altLang="en-US" sz="1100" b="1" dirty="0">
                <a:solidFill>
                  <a:srgbClr val="FFFFFF"/>
                </a:solidFill>
                <a:latin typeface="Tahoma" panose="020B0604030504040204" pitchFamily="34" charset="0"/>
                <a:ea typeface="宋体" panose="02010600030101010101" pitchFamily="2" charset="-122"/>
              </a:rPr>
              <a:t>会向要下载的程序中注入一段代程（数据块</a:t>
            </a:r>
            <a:r>
              <a:rPr lang="en-US" sz="1100" b="1" dirty="0">
                <a:solidFill>
                  <a:srgbClr val="FFFFFF"/>
                </a:solidFill>
                <a:latin typeface="Times New Roman" panose="02020603050405020304"/>
                <a:ea typeface="宋体" panose="02010600030101010101" pitchFamily="2" charset="-122"/>
              </a:rPr>
              <a:t>—</a:t>
            </a:r>
            <a:r>
              <a:rPr lang="en-US" sz="1100" b="1" dirty="0">
                <a:solidFill>
                  <a:srgbClr val="FFFFFF"/>
                </a:solidFill>
                <a:latin typeface="Tahoma" panose="020B0604030504040204" pitchFamily="34" charset="0"/>
                <a:ea typeface="宋体" panose="02010600030101010101" pitchFamily="2" charset="-122"/>
              </a:rPr>
              <a:t>DB890</a:t>
            </a:r>
            <a:r>
              <a:rPr lang="zh-CN" altLang="en-US" sz="1100" b="1" dirty="0">
                <a:solidFill>
                  <a:srgbClr val="FFFFFF"/>
                </a:solidFill>
                <a:latin typeface="Tahoma" panose="020B0604030504040204" pitchFamily="34" charset="0"/>
                <a:ea typeface="宋体" panose="02010600030101010101" pitchFamily="2" charset="-122"/>
              </a:rPr>
              <a:t>）。</a:t>
            </a:r>
          </a:p>
        </p:txBody>
      </p:sp>
      <p:sp>
        <p:nvSpPr>
          <p:cNvPr id="18460" name="AutoShape 28"/>
          <p:cNvSpPr>
            <a:spLocks noChangeArrowheads="1"/>
          </p:cNvSpPr>
          <p:nvPr/>
        </p:nvSpPr>
        <p:spPr bwMode="auto">
          <a:xfrm>
            <a:off x="5808663" y="6137276"/>
            <a:ext cx="4032250" cy="720725"/>
          </a:xfrm>
          <a:prstGeom prst="wedgeRoundRectCallout">
            <a:avLst>
              <a:gd name="adj1" fmla="val -3662"/>
              <a:gd name="adj2" fmla="val -323569"/>
              <a:gd name="adj3" fmla="val 16667"/>
            </a:avLst>
          </a:prstGeom>
          <a:solidFill>
            <a:srgbClr val="00CCFF"/>
          </a:solidFill>
          <a:ln w="9525">
            <a:noFill/>
            <a:miter lim="800000"/>
          </a:ln>
          <a:effectLst>
            <a:prstShdw prst="shdw17" dist="17961" dir="2700000">
              <a:srgbClr val="00CCFF">
                <a:gamma/>
                <a:shade val="60000"/>
                <a:invGamma/>
              </a:srgbClr>
            </a:prstShdw>
          </a:effectLst>
        </p:spPr>
        <p:txBody>
          <a:bodyPr/>
          <a:lstStyle/>
          <a:p>
            <a:pPr algn="ctr" fontAlgn="base">
              <a:spcBef>
                <a:spcPct val="0"/>
              </a:spcBef>
              <a:spcAft>
                <a:spcPct val="0"/>
              </a:spcAft>
            </a:pPr>
            <a:r>
              <a:rPr lang="en-US" sz="1200" b="1" dirty="0">
                <a:solidFill>
                  <a:srgbClr val="FF0000"/>
                </a:solidFill>
                <a:latin typeface="Tahoma" panose="020B0604030504040204" pitchFamily="34" charset="0"/>
                <a:ea typeface="宋体" panose="02010600030101010101" pitchFamily="2" charset="-122"/>
              </a:rPr>
              <a:t>5</a:t>
            </a:r>
            <a:r>
              <a:rPr lang="zh-CN" altLang="en-US" sz="1200" b="1" dirty="0">
                <a:solidFill>
                  <a:srgbClr val="FF0000"/>
                </a:solidFill>
                <a:latin typeface="Tahoma" panose="020B0604030504040204" pitchFamily="34" charset="0"/>
                <a:ea typeface="宋体" panose="02010600030101010101" pitchFamily="2" charset="-122"/>
              </a:rPr>
              <a:t>、</a:t>
            </a:r>
            <a:r>
              <a:rPr lang="zh-CN" altLang="en-US" sz="1200" b="1" dirty="0">
                <a:solidFill>
                  <a:srgbClr val="FFFFFF"/>
                </a:solidFill>
                <a:latin typeface="Tahoma" panose="020B0604030504040204" pitchFamily="34" charset="0"/>
                <a:ea typeface="宋体" panose="02010600030101010101" pitchFamily="2" charset="-122"/>
              </a:rPr>
              <a:t>当</a:t>
            </a:r>
            <a:r>
              <a:rPr lang="en-US" sz="1200" b="1" dirty="0">
                <a:solidFill>
                  <a:srgbClr val="FFFFFF"/>
                </a:solidFill>
                <a:latin typeface="Tahoma" panose="020B0604030504040204" pitchFamily="34" charset="0"/>
                <a:ea typeface="宋体" panose="02010600030101010101" pitchFamily="2" charset="-122"/>
              </a:rPr>
              <a:t>PCL</a:t>
            </a:r>
            <a:r>
              <a:rPr lang="zh-CN" altLang="en-US" sz="1200" b="1" dirty="0">
                <a:solidFill>
                  <a:srgbClr val="FFFFFF"/>
                </a:solidFill>
                <a:latin typeface="Tahoma" panose="020B0604030504040204" pitchFamily="34" charset="0"/>
                <a:ea typeface="宋体" panose="02010600030101010101" pitchFamily="2" charset="-122"/>
              </a:rPr>
              <a:t>系统运行后，</a:t>
            </a:r>
            <a:r>
              <a:rPr lang="en-US" sz="1200" b="1" dirty="0" err="1">
                <a:solidFill>
                  <a:srgbClr val="FFFFFF"/>
                </a:solidFill>
                <a:latin typeface="Tahoma" panose="020B0604030504040204" pitchFamily="34" charset="0"/>
                <a:ea typeface="宋体" panose="02010600030101010101" pitchFamily="2" charset="-122"/>
              </a:rPr>
              <a:t>Stuxnet</a:t>
            </a:r>
            <a:r>
              <a:rPr lang="zh-CN" altLang="en-US" sz="1200" b="1" dirty="0">
                <a:solidFill>
                  <a:srgbClr val="FFFFFF"/>
                </a:solidFill>
                <a:latin typeface="Tahoma" panose="020B0604030504040204" pitchFamily="34" charset="0"/>
                <a:ea typeface="宋体" panose="02010600030101010101" pitchFamily="2" charset="-122"/>
              </a:rPr>
              <a:t>可以会监测并向这个模块里写入数据，以根据情况和需求实时改变</a:t>
            </a:r>
            <a:r>
              <a:rPr lang="en-US" sz="1200" b="1" dirty="0">
                <a:solidFill>
                  <a:srgbClr val="FFFFFF"/>
                </a:solidFill>
                <a:latin typeface="Tahoma" panose="020B0604030504040204" pitchFamily="34" charset="0"/>
                <a:ea typeface="宋体" panose="02010600030101010101" pitchFamily="2" charset="-122"/>
              </a:rPr>
              <a:t>PLC</a:t>
            </a:r>
            <a:r>
              <a:rPr lang="zh-CN" altLang="en-US" sz="1200" b="1" dirty="0">
                <a:solidFill>
                  <a:srgbClr val="FFFFFF"/>
                </a:solidFill>
                <a:latin typeface="Tahoma" panose="020B0604030504040204" pitchFamily="34" charset="0"/>
                <a:ea typeface="宋体" panose="02010600030101010101" pitchFamily="2" charset="-122"/>
              </a:rPr>
              <a:t>的原有控制流程，致使整个系统出现完全事故。</a:t>
            </a:r>
            <a:endParaRPr lang="en-US" sz="1200" b="1" dirty="0">
              <a:solidFill>
                <a:srgbClr val="FFFFFF"/>
              </a:solidFill>
              <a:latin typeface="Tahoma" panose="020B0604030504040204" pitchFamily="34" charset="0"/>
              <a:ea typeface="宋体" panose="02010600030101010101" pitchFamily="2" charset="-122"/>
            </a:endParaRPr>
          </a:p>
        </p:txBody>
      </p:sp>
      <p:pic>
        <p:nvPicPr>
          <p:cNvPr id="18461" name="Picture 29"/>
          <p:cNvPicPr>
            <a:picLocks noChangeAspect="1" noChangeArrowheads="1"/>
          </p:cNvPicPr>
          <p:nvPr/>
        </p:nvPicPr>
        <p:blipFill>
          <a:blip r:embed="rId4" cstate="print"/>
          <a:srcRect/>
          <a:stretch>
            <a:fillRect/>
          </a:stretch>
        </p:blipFill>
        <p:spPr bwMode="auto">
          <a:xfrm>
            <a:off x="1847850" y="3800475"/>
            <a:ext cx="3816350" cy="2901950"/>
          </a:xfrm>
          <a:prstGeom prst="rect">
            <a:avLst/>
          </a:prstGeom>
          <a:noFill/>
          <a:ln w="9525">
            <a:noFill/>
            <a:miter lim="800000"/>
            <a:headEnd/>
            <a:tailEnd/>
          </a:ln>
        </p:spPr>
      </p:pic>
      <p:sp>
        <p:nvSpPr>
          <p:cNvPr id="18462" name="Rectangle 30"/>
          <p:cNvSpPr>
            <a:spLocks noChangeArrowheads="1"/>
          </p:cNvSpPr>
          <p:nvPr/>
        </p:nvSpPr>
        <p:spPr bwMode="auto">
          <a:xfrm>
            <a:off x="3791744" y="1"/>
            <a:ext cx="6121400" cy="517525"/>
          </a:xfrm>
          <a:prstGeom prst="rect">
            <a:avLst/>
          </a:prstGeom>
          <a:noFill/>
          <a:ln w="9525">
            <a:noFill/>
            <a:miter lim="800000"/>
          </a:ln>
          <a:effectLst/>
        </p:spPr>
        <p:txBody>
          <a:bodyPr anchor="b"/>
          <a:lstStyle/>
          <a:p>
            <a:pPr algn="ctr" eaLnBrk="0" fontAlgn="base" hangingPunct="0">
              <a:spcBef>
                <a:spcPct val="0"/>
              </a:spcBef>
              <a:spcAft>
                <a:spcPct val="0"/>
              </a:spcAft>
              <a:defRPr/>
            </a:pPr>
            <a:r>
              <a:rPr lang="zh-CN" altLang="en-US" sz="2800" dirty="0">
                <a:solidFill>
                  <a:srgbClr val="000000"/>
                </a:solidFill>
                <a:latin typeface="宋体"/>
                <a:ea typeface="黑体" panose="02010609060101010101" pitchFamily="2" charset="-122"/>
                <a:sym typeface="+mn-ea"/>
              </a:rPr>
              <a:t>伊朗核电站</a:t>
            </a:r>
            <a:r>
              <a:rPr lang="en-US" altLang="zh-CN" sz="2800" dirty="0" err="1">
                <a:solidFill>
                  <a:srgbClr val="000000"/>
                </a:solidFill>
                <a:latin typeface="宋体"/>
                <a:ea typeface="黑体" panose="02010609060101010101" pitchFamily="2" charset="-122"/>
                <a:sym typeface="+mn-ea"/>
              </a:rPr>
              <a:t>Stuxnet</a:t>
            </a:r>
            <a:r>
              <a:rPr lang="zh-CN" altLang="en-US" sz="2800" dirty="0">
                <a:solidFill>
                  <a:srgbClr val="000000"/>
                </a:solidFill>
                <a:latin typeface="宋体"/>
                <a:ea typeface="黑体" panose="02010609060101010101" pitchFamily="2" charset="-122"/>
                <a:sym typeface="+mn-ea"/>
              </a:rPr>
              <a:t>病毒事件</a:t>
            </a:r>
          </a:p>
        </p:txBody>
      </p:sp>
    </p:spTree>
    <p:extLst>
      <p:ext uri="{BB962C8B-B14F-4D97-AF65-F5344CB8AC3E}">
        <p14:creationId xmlns:p14="http://schemas.microsoft.com/office/powerpoint/2010/main" val="3848778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blinds(horizontal)">
                                      <p:cBhvr>
                                        <p:cTn id="7" dur="500"/>
                                        <p:tgtEl>
                                          <p:spTgt spid="18436"/>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18461"/>
                                        </p:tgtEl>
                                        <p:attrNameLst>
                                          <p:attrName>style.visibility</p:attrName>
                                        </p:attrNameLst>
                                      </p:cBhvr>
                                      <p:to>
                                        <p:strVal val="visible"/>
                                      </p:to>
                                    </p:set>
                                    <p:animEffect transition="in" filter="strips(downRight)">
                                      <p:cBhvr>
                                        <p:cTn id="11" dur="500"/>
                                        <p:tgtEl>
                                          <p:spTgt spid="1846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454"/>
                                        </p:tgtEl>
                                        <p:attrNameLst>
                                          <p:attrName>style.visibility</p:attrName>
                                        </p:attrNameLst>
                                      </p:cBhvr>
                                      <p:to>
                                        <p:strVal val="visible"/>
                                      </p:to>
                                    </p:set>
                                  </p:childTnLst>
                                </p:cTn>
                              </p:par>
                            </p:childTnLst>
                          </p:cTn>
                        </p:par>
                        <p:par>
                          <p:cTn id="16" fill="hold">
                            <p:stCondLst>
                              <p:cond delay="0"/>
                            </p:stCondLst>
                            <p:childTnLst>
                              <p:par>
                                <p:cTn id="17" presetID="3" presetClass="entr" presetSubtype="10" fill="hold" grpId="0" nodeType="afterEffect">
                                  <p:stCondLst>
                                    <p:cond delay="0"/>
                                  </p:stCondLst>
                                  <p:childTnLst>
                                    <p:set>
                                      <p:cBhvr>
                                        <p:cTn id="18" dur="1" fill="hold">
                                          <p:stCondLst>
                                            <p:cond delay="0"/>
                                          </p:stCondLst>
                                        </p:cTn>
                                        <p:tgtEl>
                                          <p:spTgt spid="18447"/>
                                        </p:tgtEl>
                                        <p:attrNameLst>
                                          <p:attrName>style.visibility</p:attrName>
                                        </p:attrNameLst>
                                      </p:cBhvr>
                                      <p:to>
                                        <p:strVal val="visible"/>
                                      </p:to>
                                    </p:set>
                                    <p:animEffect transition="in" filter="blinds(horizontal)">
                                      <p:cBhvr>
                                        <p:cTn id="19" dur="500"/>
                                        <p:tgtEl>
                                          <p:spTgt spid="18447"/>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8436"/>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846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grpId="0" nodeType="clickEffect">
                                  <p:stCondLst>
                                    <p:cond delay="0"/>
                                  </p:stCondLst>
                                  <p:childTnLst>
                                    <p:set>
                                      <p:cBhvr>
                                        <p:cTn id="27" dur="1" fill="hold">
                                          <p:stCondLst>
                                            <p:cond delay="0"/>
                                          </p:stCondLst>
                                        </p:cTn>
                                        <p:tgtEl>
                                          <p:spTgt spid="18450"/>
                                        </p:tgtEl>
                                        <p:attrNameLst>
                                          <p:attrName>style.visibility</p:attrName>
                                        </p:attrNameLst>
                                      </p:cBhvr>
                                      <p:to>
                                        <p:strVal val="visible"/>
                                      </p:to>
                                    </p:set>
                                    <p:animEffect transition="in" filter="strips(upRight)">
                                      <p:cBhvr>
                                        <p:cTn id="28" dur="500"/>
                                        <p:tgtEl>
                                          <p:spTgt spid="18450"/>
                                        </p:tgtEl>
                                      </p:cBhvr>
                                    </p:animEffect>
                                  </p:childTnLst>
                                </p:cTn>
                              </p:par>
                            </p:childTnLst>
                          </p:cTn>
                        </p:par>
                        <p:par>
                          <p:cTn id="29" fill="hold">
                            <p:stCondLst>
                              <p:cond delay="500"/>
                            </p:stCondLst>
                            <p:childTnLst>
                              <p:par>
                                <p:cTn id="30" presetID="18" presetClass="entr" presetSubtype="12" fill="hold" grpId="0" nodeType="afterEffect">
                                  <p:stCondLst>
                                    <p:cond delay="0"/>
                                  </p:stCondLst>
                                  <p:childTnLst>
                                    <p:set>
                                      <p:cBhvr>
                                        <p:cTn id="31" dur="1" fill="hold">
                                          <p:stCondLst>
                                            <p:cond delay="0"/>
                                          </p:stCondLst>
                                        </p:cTn>
                                        <p:tgtEl>
                                          <p:spTgt spid="18448"/>
                                        </p:tgtEl>
                                        <p:attrNameLst>
                                          <p:attrName>style.visibility</p:attrName>
                                        </p:attrNameLst>
                                      </p:cBhvr>
                                      <p:to>
                                        <p:strVal val="visible"/>
                                      </p:to>
                                    </p:set>
                                    <p:animEffect transition="in" filter="strips(downLeft)">
                                      <p:cBhvr>
                                        <p:cTn id="32" dur="500"/>
                                        <p:tgtEl>
                                          <p:spTgt spid="18448"/>
                                        </p:tgtEl>
                                      </p:cBhvr>
                                    </p:animEffec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1845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845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8451"/>
                                        </p:tgtEl>
                                        <p:attrNameLst>
                                          <p:attrName>style.visibility</p:attrName>
                                        </p:attrNameLst>
                                      </p:cBhvr>
                                      <p:to>
                                        <p:strVal val="visible"/>
                                      </p:to>
                                    </p:set>
                                  </p:childTnLst>
                                </p:cTn>
                              </p:par>
                            </p:childTnLst>
                          </p:cTn>
                        </p:par>
                        <p:par>
                          <p:cTn id="40" fill="hold">
                            <p:stCondLst>
                              <p:cond delay="1000"/>
                            </p:stCondLst>
                            <p:childTnLst>
                              <p:par>
                                <p:cTn id="41" presetID="18" presetClass="entr" presetSubtype="6" fill="hold" grpId="0" nodeType="afterEffect">
                                  <p:stCondLst>
                                    <p:cond delay="0"/>
                                  </p:stCondLst>
                                  <p:childTnLst>
                                    <p:set>
                                      <p:cBhvr>
                                        <p:cTn id="42" dur="1" fill="hold">
                                          <p:stCondLst>
                                            <p:cond delay="0"/>
                                          </p:stCondLst>
                                        </p:cTn>
                                        <p:tgtEl>
                                          <p:spTgt spid="18449"/>
                                        </p:tgtEl>
                                        <p:attrNameLst>
                                          <p:attrName>style.visibility</p:attrName>
                                        </p:attrNameLst>
                                      </p:cBhvr>
                                      <p:to>
                                        <p:strVal val="visible"/>
                                      </p:to>
                                    </p:set>
                                    <p:animEffect transition="in" filter="strips(downRight)">
                                      <p:cBhvr>
                                        <p:cTn id="43" dur="500"/>
                                        <p:tgtEl>
                                          <p:spTgt spid="18449"/>
                                        </p:tgtEl>
                                      </p:cBhvr>
                                    </p:animEffect>
                                  </p:childTnLst>
                                </p:cTn>
                              </p:par>
                            </p:childTnLst>
                          </p:cTn>
                        </p:par>
                        <p:par>
                          <p:cTn id="44" fill="hold">
                            <p:stCondLst>
                              <p:cond delay="1500"/>
                            </p:stCondLst>
                            <p:childTnLst>
                              <p:par>
                                <p:cTn id="45" presetID="1" presetClass="entr" presetSubtype="0" fill="hold" nodeType="afterEffect">
                                  <p:stCondLst>
                                    <p:cond delay="0"/>
                                  </p:stCondLst>
                                  <p:childTnLst>
                                    <p:set>
                                      <p:cBhvr>
                                        <p:cTn id="46" dur="1" fill="hold">
                                          <p:stCondLst>
                                            <p:cond delay="0"/>
                                          </p:stCondLst>
                                        </p:cTn>
                                        <p:tgtEl>
                                          <p:spTgt spid="184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4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4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8458"/>
                                        </p:tgtEl>
                                        <p:attrNameLst>
                                          <p:attrName>style.visibility</p:attrName>
                                        </p:attrNameLst>
                                      </p:cBhvr>
                                      <p:to>
                                        <p:strVal val="visible"/>
                                      </p:to>
                                    </p:set>
                                    <p:animEffect transition="in" filter="blinds(horizontal)">
                                      <p:cBhvr>
                                        <p:cTn id="55" dur="500"/>
                                        <p:tgtEl>
                                          <p:spTgt spid="18458"/>
                                        </p:tgtEl>
                                      </p:cBhvr>
                                    </p:animEffect>
                                  </p:childTnLst>
                                </p:cTn>
                              </p:par>
                              <p:par>
                                <p:cTn id="56" presetID="1" presetClass="exit" presetSubtype="0" fill="hold" grpId="1" nodeType="withEffect">
                                  <p:stCondLst>
                                    <p:cond delay="0"/>
                                  </p:stCondLst>
                                  <p:childTnLst>
                                    <p:set>
                                      <p:cBhvr>
                                        <p:cTn id="57" dur="1" fill="hold">
                                          <p:stCondLst>
                                            <p:cond delay="0"/>
                                          </p:stCondLst>
                                        </p:cTn>
                                        <p:tgtEl>
                                          <p:spTgt spid="18447"/>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8450"/>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8449"/>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8448"/>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8459"/>
                                        </p:tgtEl>
                                        <p:attrNameLst>
                                          <p:attrName>style.visibility</p:attrName>
                                        </p:attrNameLst>
                                      </p:cBhvr>
                                      <p:to>
                                        <p:strVal val="visible"/>
                                      </p:to>
                                    </p:set>
                                    <p:animEffect transition="in" filter="blinds(horizontal)">
                                      <p:cBhvr>
                                        <p:cTn id="68" dur="500"/>
                                        <p:tgtEl>
                                          <p:spTgt spid="18459"/>
                                        </p:tgtEl>
                                      </p:cBhvr>
                                    </p:animEffect>
                                  </p:childTnLst>
                                </p:cTn>
                              </p:par>
                              <p:par>
                                <p:cTn id="69" presetID="1" presetClass="exit" presetSubtype="0" fill="hold" grpId="1" nodeType="withEffect">
                                  <p:stCondLst>
                                    <p:cond delay="0"/>
                                  </p:stCondLst>
                                  <p:childTnLst>
                                    <p:set>
                                      <p:cBhvr>
                                        <p:cTn id="70" dur="1" fill="hold">
                                          <p:stCondLst>
                                            <p:cond delay="0"/>
                                          </p:stCondLst>
                                        </p:cTn>
                                        <p:tgtEl>
                                          <p:spTgt spid="1845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strips(downRight)">
                                      <p:cBhvr>
                                        <p:cTn id="75" dur="500"/>
                                        <p:tgtEl>
                                          <p:spTgt spid="3"/>
                                        </p:tgtEl>
                                      </p:cBhvr>
                                    </p:animEffect>
                                  </p:childTnLst>
                                </p:cTn>
                              </p:par>
                            </p:childTnLst>
                          </p:cTn>
                        </p:par>
                        <p:par>
                          <p:cTn id="76" fill="hold">
                            <p:stCondLst>
                              <p:cond delay="500"/>
                            </p:stCondLst>
                            <p:childTnLst>
                              <p:par>
                                <p:cTn id="77" presetID="18" presetClass="entr" presetSubtype="12" fill="hold" nodeType="after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strips(downLeft)">
                                      <p:cBhvr>
                                        <p:cTn id="79" dur="1000"/>
                                        <p:tgtEl>
                                          <p:spTgt spid="2"/>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18460"/>
                                        </p:tgtEl>
                                        <p:attrNameLst>
                                          <p:attrName>style.visibility</p:attrName>
                                        </p:attrNameLst>
                                      </p:cBhvr>
                                      <p:to>
                                        <p:strVal val="visible"/>
                                      </p:to>
                                    </p:set>
                                    <p:animEffect transition="in" filter="blinds(horizontal)">
                                      <p:cBhvr>
                                        <p:cTn id="84" dur="500"/>
                                        <p:tgtEl>
                                          <p:spTgt spid="18460"/>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18459"/>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ldLvl="0" animBg="1" autoUpdateAnimBg="0"/>
      <p:bldP spid="18436" grpId="1" bldLvl="0" animBg="1" autoUpdateAnimBg="0"/>
      <p:bldP spid="18447" grpId="0" bldLvl="0" animBg="1" autoUpdateAnimBg="0"/>
      <p:bldP spid="18447" grpId="1" bldLvl="0" animBg="1" autoUpdateAnimBg="0"/>
      <p:bldP spid="18448" grpId="0" bldLvl="0" animBg="1"/>
      <p:bldP spid="18448" grpId="1" bldLvl="0" animBg="1"/>
      <p:bldP spid="18449" grpId="0" bldLvl="0" animBg="1"/>
      <p:bldP spid="18449" grpId="1" bldLvl="0" animBg="1"/>
      <p:bldP spid="18450" grpId="0" bldLvl="0" animBg="1"/>
      <p:bldP spid="18450" grpId="1" bldLvl="0" animBg="1"/>
      <p:bldP spid="18458" grpId="0" bldLvl="0" animBg="1" autoUpdateAnimBg="0"/>
      <p:bldP spid="18458" grpId="1" bldLvl="0" animBg="1" autoUpdateAnimBg="0"/>
      <p:bldP spid="18459" grpId="0" bldLvl="0" animBg="1" autoUpdateAnimBg="0"/>
      <p:bldP spid="18459" grpId="1" bldLvl="0" animBg="1" autoUpdateAnimBg="0"/>
      <p:bldP spid="18460" grpId="0" bldLvl="0" animBg="1" autoUpdateAnimBg="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2640014" y="115888"/>
            <a:ext cx="7243763" cy="604838"/>
          </a:xfrm>
        </p:spPr>
        <p:txBody>
          <a:bodyPr vert="horz" wrap="square" lIns="91440" tIns="45720" rIns="91440" bIns="45720" numCol="1" anchor="ctr" anchorCtr="0" compatLnSpc="1"/>
          <a:lstStyle/>
          <a:p>
            <a:pPr algn="ctr">
              <a:defRPr/>
            </a:pPr>
            <a:r>
              <a:rPr lang="zh-CN" altLang="en-US" kern="1200" dirty="0">
                <a:solidFill>
                  <a:schemeClr val="tx1"/>
                </a:solidFill>
                <a:latin typeface="+mn-ea"/>
              </a:rPr>
              <a:t>伊朗核电站</a:t>
            </a:r>
            <a:r>
              <a:rPr lang="en-US" altLang="zh-CN" kern="1200" dirty="0" err="1">
                <a:solidFill>
                  <a:schemeClr val="tx1"/>
                </a:solidFill>
                <a:latin typeface="+mn-ea"/>
              </a:rPr>
              <a:t>Stuxnet</a:t>
            </a:r>
            <a:r>
              <a:rPr lang="zh-CN" altLang="en-US" kern="1200" dirty="0">
                <a:solidFill>
                  <a:schemeClr val="tx1"/>
                </a:solidFill>
                <a:latin typeface="+mn-ea"/>
              </a:rPr>
              <a:t>病毒事件</a:t>
            </a:r>
            <a:endParaRPr lang="zh-CN" altLang="en-US" kern="1200" dirty="0">
              <a:solidFill>
                <a:schemeClr val="tx1"/>
              </a:solidFill>
              <a:latin typeface="黑体" panose="02010609060101010101" pitchFamily="2" charset="-122"/>
            </a:endParaRPr>
          </a:p>
        </p:txBody>
      </p:sp>
      <p:sp>
        <p:nvSpPr>
          <p:cNvPr id="2" name="矩形 1"/>
          <p:cNvSpPr/>
          <p:nvPr/>
        </p:nvSpPr>
        <p:spPr>
          <a:xfrm>
            <a:off x="2495550" y="981076"/>
            <a:ext cx="4464050" cy="4585871"/>
          </a:xfrm>
          <a:prstGeom prst="rect">
            <a:avLst/>
          </a:prstGeom>
        </p:spPr>
        <p:txBody>
          <a:bodyPr wrap="square">
            <a:spAutoFit/>
          </a:bodyPr>
          <a:lstStyle/>
          <a:p>
            <a:pPr fontAlgn="base">
              <a:spcBef>
                <a:spcPct val="0"/>
              </a:spcBef>
              <a:spcAft>
                <a:spcPct val="0"/>
              </a:spcAft>
              <a:defRPr/>
            </a:pPr>
            <a:r>
              <a:rPr lang="zh-CN" altLang="en-US" sz="2400" dirty="0">
                <a:solidFill>
                  <a:srgbClr val="000000"/>
                </a:solidFill>
                <a:latin typeface="微软雅黑" panose="020B0503020204020204" pitchFamily="34" charset="-122"/>
                <a:ea typeface="微软雅黑" panose="020B0503020204020204" pitchFamily="34" charset="-122"/>
              </a:rPr>
              <a:t>病毒特点：</a:t>
            </a:r>
          </a:p>
          <a:p>
            <a:pPr marL="342900" indent="-342900" fontAlgn="base">
              <a:spcBef>
                <a:spcPct val="0"/>
              </a:spcBef>
              <a:spcAft>
                <a:spcPct val="0"/>
              </a:spcAft>
              <a:buFont typeface="Wingdings" panose="05000000000000000000" pitchFamily="2" charset="2"/>
              <a:buChar char="n"/>
              <a:defRPr/>
            </a:pPr>
            <a:r>
              <a:rPr lang="zh-CN" altLang="en-US" sz="2000" dirty="0">
                <a:solidFill>
                  <a:srgbClr val="FF0000"/>
                </a:solidFill>
                <a:latin typeface="微软雅黑" panose="020B0503020204020204" pitchFamily="34" charset="-122"/>
                <a:ea typeface="微软雅黑" panose="020B0503020204020204" pitchFamily="34" charset="-122"/>
              </a:rPr>
              <a:t>针对特定场景</a:t>
            </a:r>
          </a:p>
          <a:p>
            <a:pPr marL="342900" indent="-342900" fontAlgn="base">
              <a:spcBef>
                <a:spcPct val="0"/>
              </a:spcBef>
              <a:spcAft>
                <a:spcPct val="0"/>
              </a:spcAft>
              <a:buFont typeface="Wingdings" panose="05000000000000000000" pitchFamily="2" charset="2"/>
              <a:buChar char="n"/>
              <a:defRPr/>
            </a:pPr>
            <a:r>
              <a:rPr lang="zh-CN" altLang="en-US" sz="2000" dirty="0">
                <a:solidFill>
                  <a:srgbClr val="000000"/>
                </a:solidFill>
                <a:latin typeface="微软雅黑" panose="020B0503020204020204" pitchFamily="34" charset="-122"/>
                <a:ea typeface="微软雅黑" panose="020B0503020204020204" pitchFamily="34" charset="-122"/>
              </a:rPr>
              <a:t>结构复杂，隐藏、掩饰手段高明</a:t>
            </a:r>
          </a:p>
          <a:p>
            <a:pPr marL="342900" indent="-342900" fontAlgn="base">
              <a:spcBef>
                <a:spcPct val="0"/>
              </a:spcBef>
              <a:spcAft>
                <a:spcPct val="0"/>
              </a:spcAft>
              <a:buFont typeface="Wingdings" panose="05000000000000000000" pitchFamily="2" charset="2"/>
              <a:buChar char="n"/>
              <a:defRPr/>
            </a:pPr>
            <a:r>
              <a:rPr lang="zh-CN" altLang="en-US" sz="2000" dirty="0">
                <a:solidFill>
                  <a:srgbClr val="000000"/>
                </a:solidFill>
                <a:latin typeface="微软雅黑" panose="020B0503020204020204" pitchFamily="34" charset="-122"/>
                <a:ea typeface="微软雅黑" panose="020B0503020204020204" pitchFamily="34" charset="-122"/>
              </a:rPr>
              <a:t>多种伪装，盗用数字签名，逃避查杀，同时</a:t>
            </a:r>
            <a:r>
              <a:rPr lang="zh-CN" altLang="en-US" sz="2000" dirty="0">
                <a:solidFill>
                  <a:srgbClr val="FF0000"/>
                </a:solidFill>
                <a:latin typeface="微软雅黑" panose="020B0503020204020204" pitchFamily="34" charset="-122"/>
                <a:ea typeface="微软雅黑" panose="020B0503020204020204" pitchFamily="34" charset="-122"/>
              </a:rPr>
              <a:t>利用多个</a:t>
            </a:r>
            <a:r>
              <a:rPr lang="en-US" altLang="zh-CN" sz="2000" dirty="0">
                <a:solidFill>
                  <a:srgbClr val="FF0000"/>
                </a:solidFill>
                <a:latin typeface="微软雅黑" panose="020B0503020204020204" pitchFamily="34" charset="-122"/>
                <a:ea typeface="微软雅黑" panose="020B0503020204020204" pitchFamily="34" charset="-122"/>
              </a:rPr>
              <a:t>0day</a:t>
            </a:r>
            <a:r>
              <a:rPr lang="zh-CN" altLang="en-US" sz="2000" dirty="0">
                <a:solidFill>
                  <a:srgbClr val="FF0000"/>
                </a:solidFill>
                <a:latin typeface="微软雅黑" panose="020B0503020204020204" pitchFamily="34" charset="-122"/>
                <a:ea typeface="微软雅黑" panose="020B0503020204020204" pitchFamily="34" charset="-122"/>
              </a:rPr>
              <a:t>漏洞</a:t>
            </a:r>
            <a:r>
              <a:rPr lang="zh-CN" altLang="en-US" sz="2000" dirty="0">
                <a:solidFill>
                  <a:srgbClr val="000000"/>
                </a:solidFill>
                <a:latin typeface="微软雅黑" panose="020B0503020204020204" pitchFamily="34" charset="-122"/>
                <a:ea typeface="微软雅黑" panose="020B0503020204020204" pitchFamily="34" charset="-122"/>
              </a:rPr>
              <a:t>，不惜代价；</a:t>
            </a:r>
          </a:p>
          <a:p>
            <a:pPr marL="342900" indent="-342900" fontAlgn="base">
              <a:spcBef>
                <a:spcPct val="0"/>
              </a:spcBef>
              <a:spcAft>
                <a:spcPct val="0"/>
              </a:spcAft>
              <a:buFont typeface="Wingdings" panose="05000000000000000000" pitchFamily="2" charset="2"/>
              <a:buChar char="n"/>
              <a:defRPr/>
            </a:pPr>
            <a:r>
              <a:rPr lang="en-US" altLang="zh-CN" sz="2000" dirty="0">
                <a:solidFill>
                  <a:srgbClr val="000000"/>
                </a:solidFill>
                <a:latin typeface="微软雅黑" panose="020B0503020204020204" pitchFamily="34" charset="-122"/>
                <a:ea typeface="微软雅黑" panose="020B0503020204020204" pitchFamily="34" charset="-122"/>
              </a:rPr>
              <a:t>7</a:t>
            </a:r>
            <a:r>
              <a:rPr lang="zh-CN" altLang="en-US" sz="2000" dirty="0">
                <a:solidFill>
                  <a:srgbClr val="000000"/>
                </a:solidFill>
                <a:latin typeface="微软雅黑" panose="020B0503020204020204" pitchFamily="34" charset="-122"/>
                <a:ea typeface="微软雅黑" panose="020B0503020204020204" pitchFamily="34" charset="-122"/>
              </a:rPr>
              <a:t>个已知和未知漏洞，其中至少</a:t>
            </a:r>
            <a:r>
              <a:rPr lang="en-US" altLang="zh-CN" sz="2000" dirty="0">
                <a:solidFill>
                  <a:srgbClr val="000000"/>
                </a:solidFill>
                <a:latin typeface="微软雅黑" panose="020B0503020204020204" pitchFamily="34" charset="-122"/>
                <a:ea typeface="微软雅黑" panose="020B0503020204020204" pitchFamily="34" charset="-122"/>
              </a:rPr>
              <a:t>4</a:t>
            </a:r>
            <a:r>
              <a:rPr lang="zh-CN" altLang="en-US" sz="2000" dirty="0">
                <a:solidFill>
                  <a:srgbClr val="000000"/>
                </a:solidFill>
                <a:latin typeface="微软雅黑" panose="020B0503020204020204" pitchFamily="34" charset="-122"/>
                <a:ea typeface="微软雅黑" panose="020B0503020204020204" pitchFamily="34" charset="-122"/>
              </a:rPr>
              <a:t>个</a:t>
            </a:r>
            <a:r>
              <a:rPr lang="en-US" altLang="zh-CN" sz="2000" dirty="0">
                <a:solidFill>
                  <a:srgbClr val="000000"/>
                </a:solidFill>
                <a:latin typeface="微软雅黑" panose="020B0503020204020204" pitchFamily="34" charset="-122"/>
                <a:ea typeface="微软雅黑" panose="020B0503020204020204" pitchFamily="34" charset="-122"/>
              </a:rPr>
              <a:t>0day</a:t>
            </a:r>
            <a:r>
              <a:rPr lang="zh-CN" altLang="en-US" sz="2000" dirty="0">
                <a:solidFill>
                  <a:srgbClr val="000000"/>
                </a:solidFill>
                <a:latin typeface="微软雅黑" panose="020B0503020204020204" pitchFamily="34" charset="-122"/>
                <a:ea typeface="微软雅黑" panose="020B0503020204020204" pitchFamily="34" charset="-122"/>
              </a:rPr>
              <a:t>漏洞（其中五个</a:t>
            </a:r>
            <a:r>
              <a:rPr lang="en-US" altLang="zh-CN" sz="2000" dirty="0">
                <a:solidFill>
                  <a:srgbClr val="000000"/>
                </a:solidFill>
                <a:latin typeface="微软雅黑" panose="020B0503020204020204" pitchFamily="34" charset="-122"/>
                <a:ea typeface="微软雅黑" panose="020B0503020204020204" pitchFamily="34" charset="-122"/>
              </a:rPr>
              <a:t>windows</a:t>
            </a:r>
            <a:r>
              <a:rPr lang="zh-CN" altLang="en-US" sz="2000" dirty="0">
                <a:solidFill>
                  <a:srgbClr val="000000"/>
                </a:solidFill>
                <a:latin typeface="微软雅黑" panose="020B0503020204020204" pitchFamily="34" charset="-122"/>
                <a:ea typeface="微软雅黑" panose="020B0503020204020204" pitchFamily="34" charset="-122"/>
              </a:rPr>
              <a:t>系统漏洞和</a:t>
            </a:r>
            <a:r>
              <a:rPr lang="en-US" altLang="zh-CN" sz="2000" dirty="0">
                <a:solidFill>
                  <a:srgbClr val="000000"/>
                </a:solidFill>
                <a:latin typeface="微软雅黑" panose="020B0503020204020204" pitchFamily="34" charset="-122"/>
                <a:ea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rPr>
              <a:t>个西门子</a:t>
            </a:r>
            <a:r>
              <a:rPr lang="en-US" altLang="zh-CN" sz="2000" dirty="0">
                <a:solidFill>
                  <a:srgbClr val="000000"/>
                </a:solidFill>
                <a:latin typeface="微软雅黑" panose="020B0503020204020204" pitchFamily="34" charset="-122"/>
                <a:ea typeface="微软雅黑" panose="020B0503020204020204" pitchFamily="34" charset="-122"/>
              </a:rPr>
              <a:t>SIMATIC </a:t>
            </a:r>
            <a:r>
              <a:rPr lang="en-US" altLang="zh-CN" sz="2000" dirty="0" err="1">
                <a:solidFill>
                  <a:srgbClr val="000000"/>
                </a:solidFill>
                <a:latin typeface="微软雅黑" panose="020B0503020204020204" pitchFamily="34" charset="-122"/>
                <a:ea typeface="微软雅黑" panose="020B0503020204020204" pitchFamily="34" charset="-122"/>
              </a:rPr>
              <a:t>WinCC</a:t>
            </a:r>
            <a:r>
              <a:rPr lang="zh-CN" altLang="en-US" sz="2000" dirty="0">
                <a:solidFill>
                  <a:srgbClr val="000000"/>
                </a:solidFill>
                <a:latin typeface="微软雅黑" panose="020B0503020204020204" pitchFamily="34" charset="-122"/>
                <a:ea typeface="微软雅黑" panose="020B0503020204020204" pitchFamily="34" charset="-122"/>
              </a:rPr>
              <a:t>漏洞）；</a:t>
            </a:r>
          </a:p>
          <a:p>
            <a:pPr marL="342900" indent="-342900" fontAlgn="base">
              <a:spcBef>
                <a:spcPct val="0"/>
              </a:spcBef>
              <a:spcAft>
                <a:spcPct val="0"/>
              </a:spcAft>
              <a:buFont typeface="Wingdings" panose="05000000000000000000" pitchFamily="2" charset="2"/>
              <a:buChar char="n"/>
              <a:defRPr/>
            </a:pPr>
            <a:r>
              <a:rPr lang="zh-CN" altLang="en-US" sz="2000" dirty="0">
                <a:solidFill>
                  <a:srgbClr val="000000"/>
                </a:solidFill>
                <a:latin typeface="微软雅黑" panose="020B0503020204020204" pitchFamily="34" charset="-122"/>
                <a:ea typeface="微软雅黑" panose="020B0503020204020204" pitchFamily="34" charset="-122"/>
              </a:rPr>
              <a:t>修改</a:t>
            </a:r>
            <a:r>
              <a:rPr lang="en-US" altLang="zh-CN" sz="2000" dirty="0">
                <a:solidFill>
                  <a:srgbClr val="000000"/>
                </a:solidFill>
                <a:latin typeface="微软雅黑" panose="020B0503020204020204" pitchFamily="34" charset="-122"/>
                <a:ea typeface="微软雅黑" panose="020B0503020204020204" pitchFamily="34" charset="-122"/>
              </a:rPr>
              <a:t>PLC</a:t>
            </a:r>
            <a:r>
              <a:rPr lang="zh-CN" altLang="en-US" sz="2000" dirty="0">
                <a:solidFill>
                  <a:srgbClr val="000000"/>
                </a:solidFill>
                <a:latin typeface="微软雅黑" panose="020B0503020204020204" pitchFamily="34" charset="-122"/>
                <a:ea typeface="微软雅黑" panose="020B0503020204020204" pitchFamily="34" charset="-122"/>
              </a:rPr>
              <a:t>的程序逻辑，造成物理过程的故障；</a:t>
            </a:r>
          </a:p>
          <a:p>
            <a:pPr marL="342900" indent="-342900" fontAlgn="base">
              <a:spcBef>
                <a:spcPct val="0"/>
              </a:spcBef>
              <a:spcAft>
                <a:spcPct val="0"/>
              </a:spcAft>
              <a:buFont typeface="Wingdings" panose="05000000000000000000" pitchFamily="2" charset="2"/>
              <a:buChar char="n"/>
              <a:defRPr/>
            </a:pPr>
            <a:r>
              <a:rPr lang="zh-CN" altLang="en-US" sz="2000" dirty="0">
                <a:solidFill>
                  <a:srgbClr val="000000"/>
                </a:solidFill>
                <a:latin typeface="微软雅黑" panose="020B0503020204020204" pitchFamily="34" charset="-122"/>
                <a:ea typeface="微软雅黑" panose="020B0503020204020204" pitchFamily="34" charset="-122"/>
              </a:rPr>
              <a:t>传播途径：</a:t>
            </a:r>
            <a:r>
              <a:rPr lang="en-US" altLang="zh-CN" sz="2000" dirty="0">
                <a:solidFill>
                  <a:srgbClr val="FF0000"/>
                </a:solidFill>
                <a:latin typeface="微软雅黑" panose="020B0503020204020204" pitchFamily="34" charset="-122"/>
                <a:ea typeface="微软雅黑" panose="020B0503020204020204" pitchFamily="34" charset="-122"/>
              </a:rPr>
              <a:t>U</a:t>
            </a:r>
            <a:r>
              <a:rPr lang="zh-CN" altLang="en-US" sz="2000" dirty="0">
                <a:solidFill>
                  <a:srgbClr val="FF0000"/>
                </a:solidFill>
                <a:latin typeface="微软雅黑" panose="020B0503020204020204" pitchFamily="34" charset="-122"/>
                <a:ea typeface="微软雅黑" panose="020B0503020204020204" pitchFamily="34" charset="-122"/>
              </a:rPr>
              <a:t>盘、共享网络、打印机</a:t>
            </a:r>
            <a:r>
              <a:rPr lang="zh-CN" altLang="en-US" sz="2000" dirty="0">
                <a:solidFill>
                  <a:srgbClr val="000000"/>
                </a:solidFill>
                <a:latin typeface="微软雅黑" panose="020B0503020204020204" pitchFamily="34" charset="-122"/>
                <a:ea typeface="微软雅黑" panose="020B0503020204020204" pitchFamily="34" charset="-122"/>
              </a:rPr>
              <a:t>，目标明确，</a:t>
            </a:r>
          </a:p>
        </p:txBody>
      </p:sp>
      <p:pic>
        <p:nvPicPr>
          <p:cNvPr id="26628" name="Picture 3"/>
          <p:cNvPicPr>
            <a:picLocks noChangeAspect="1"/>
          </p:cNvPicPr>
          <p:nvPr/>
        </p:nvPicPr>
        <p:blipFill>
          <a:blip r:embed="rId3" cstate="print"/>
          <a:stretch>
            <a:fillRect/>
          </a:stretch>
        </p:blipFill>
        <p:spPr>
          <a:xfrm>
            <a:off x="7319963" y="4149725"/>
            <a:ext cx="3155950" cy="2000250"/>
          </a:xfrm>
          <a:prstGeom prst="rect">
            <a:avLst/>
          </a:prstGeom>
          <a:noFill/>
          <a:ln w="9525">
            <a:noFill/>
          </a:ln>
        </p:spPr>
      </p:pic>
    </p:spTree>
    <p:extLst>
      <p:ext uri="{BB962C8B-B14F-4D97-AF65-F5344CB8AC3E}">
        <p14:creationId xmlns:p14="http://schemas.microsoft.com/office/powerpoint/2010/main" val="105446278"/>
      </p:ext>
    </p:extLst>
  </p:cSld>
  <p:clrMapOvr>
    <a:masterClrMapping/>
  </p:clrMapOvr>
  <p:transition spd="slow"/>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txBox="1"/>
          <p:nvPr/>
        </p:nvSpPr>
        <p:spPr>
          <a:xfrm>
            <a:off x="3124200" y="279400"/>
            <a:ext cx="7543800" cy="533400"/>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indent="0" eaLnBrk="1" hangingPunct="1">
              <a:spcBef>
                <a:spcPct val="0"/>
              </a:spcBef>
              <a:buNone/>
            </a:pPr>
            <a:endParaRPr lang="zh-CN" altLang="en-US" sz="2800" b="1" dirty="0">
              <a:solidFill>
                <a:srgbClr val="FFFFFF"/>
              </a:solidFill>
              <a:latin typeface="华文楷体" panose="02010600040101010101" pitchFamily="2" charset="-122"/>
              <a:ea typeface="华文楷体" panose="02010600040101010101" pitchFamily="2" charset="-122"/>
              <a:sym typeface="Arial" panose="020B0604020202020204" pitchFamily="34" charset="0"/>
            </a:endParaRPr>
          </a:p>
        </p:txBody>
      </p:sp>
      <p:sp>
        <p:nvSpPr>
          <p:cNvPr id="10" name="Content Placeholder 2"/>
          <p:cNvSpPr txBox="1"/>
          <p:nvPr/>
        </p:nvSpPr>
        <p:spPr bwMode="auto">
          <a:xfrm>
            <a:off x="2552700" y="1193800"/>
            <a:ext cx="7962900" cy="5130800"/>
          </a:xfrm>
          <a:prstGeom prst="rect">
            <a:avLst/>
          </a:prstGeom>
          <a:noFill/>
          <a:ln w="12700">
            <a:noFill/>
            <a:miter lim="800000"/>
          </a:ln>
        </p:spPr>
        <p:txBody>
          <a:bodyPr lIns="34290" tIns="34290" rIns="34290" bIns="34290"/>
          <a:lstStyle>
            <a:lvl1pPr marL="0" indent="0" algn="ctr" rtl="0" eaLnBrk="1" fontAlgn="base" hangingPunct="1">
              <a:spcBef>
                <a:spcPts val="1620"/>
              </a:spcBef>
              <a:spcAft>
                <a:spcPct val="0"/>
              </a:spcAft>
              <a:buClr>
                <a:srgbClr val="00346B"/>
              </a:buClr>
              <a:buSzPct val="125000"/>
              <a:buFont typeface="Wingdings" panose="05000000000000000000" pitchFamily="2" charset="2"/>
              <a:buNone/>
              <a:defRPr sz="1400">
                <a:solidFill>
                  <a:srgbClr val="00346B"/>
                </a:solidFill>
                <a:latin typeface="+mn-lt"/>
                <a:ea typeface="+mn-ea"/>
                <a:cs typeface="+mn-cs"/>
                <a:sym typeface="Arial" panose="020B0604020202020204" pitchFamily="34" charset="0"/>
              </a:defRPr>
            </a:lvl1pPr>
            <a:lvl2pPr marL="411480" indent="0" algn="ctr" rtl="0" eaLnBrk="1" fontAlgn="base" hangingPunct="1">
              <a:spcBef>
                <a:spcPct val="25000"/>
              </a:spcBef>
              <a:spcAft>
                <a:spcPct val="25000"/>
              </a:spcAft>
              <a:buClr>
                <a:srgbClr val="333333"/>
              </a:buClr>
              <a:buSzPct val="125000"/>
              <a:buNone/>
              <a:defRPr sz="1100">
                <a:solidFill>
                  <a:srgbClr val="333333"/>
                </a:solidFill>
                <a:latin typeface="+mn-lt"/>
                <a:ea typeface="+mn-ea"/>
                <a:cs typeface="+mn-cs"/>
                <a:sym typeface="Arial" panose="020B0604020202020204" pitchFamily="34" charset="0"/>
              </a:defRPr>
            </a:lvl2pPr>
            <a:lvl3pPr marL="822960" indent="0" algn="ctr" rtl="0" eaLnBrk="1" fontAlgn="base" hangingPunct="1">
              <a:spcBef>
                <a:spcPts val="1620"/>
              </a:spcBef>
              <a:spcAft>
                <a:spcPct val="0"/>
              </a:spcAft>
              <a:buClr>
                <a:srgbClr val="333333"/>
              </a:buClr>
              <a:buSzPct val="125000"/>
              <a:buNone/>
              <a:defRPr sz="1000">
                <a:solidFill>
                  <a:srgbClr val="333333"/>
                </a:solidFill>
                <a:latin typeface="+mn-lt"/>
                <a:ea typeface="+mn-ea"/>
                <a:cs typeface="+mn-cs"/>
                <a:sym typeface="Arial" panose="020B0604020202020204" pitchFamily="34" charset="0"/>
              </a:defRPr>
            </a:lvl3pPr>
            <a:lvl4pPr marL="1234440" indent="0" algn="ctr" rtl="0" eaLnBrk="1" fontAlgn="base" hangingPunct="1">
              <a:spcBef>
                <a:spcPts val="1620"/>
              </a:spcBef>
              <a:spcAft>
                <a:spcPct val="0"/>
              </a:spcAft>
              <a:buClr>
                <a:srgbClr val="333333"/>
              </a:buClr>
              <a:buSzPct val="125000"/>
              <a:buNone/>
              <a:defRPr sz="900">
                <a:solidFill>
                  <a:srgbClr val="333333"/>
                </a:solidFill>
                <a:latin typeface="+mn-lt"/>
                <a:ea typeface="+mn-ea"/>
                <a:cs typeface="+mn-cs"/>
                <a:sym typeface="Arial" panose="020B0604020202020204" pitchFamily="34" charset="0"/>
              </a:defRPr>
            </a:lvl4pPr>
            <a:lvl5pPr marL="164592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5pPr>
            <a:lvl6pPr marL="205740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6pPr>
            <a:lvl7pPr marL="246888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7pPr>
            <a:lvl8pPr marL="288036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8pPr>
            <a:lvl9pPr marL="3291205"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9pPr>
          </a:lstStyle>
          <a:p>
            <a:pPr marL="457200" indent="-457200" algn="l">
              <a:buClr>
                <a:srgbClr val="C00000"/>
              </a:buClr>
              <a:buFont typeface="Wingdings" panose="05000000000000000000" pitchFamily="2" charset="2"/>
              <a:buChar char="n"/>
              <a:defRPr/>
            </a:pPr>
            <a:r>
              <a:rPr lang="zh-CN" altLang="en-US" sz="2800" dirty="0">
                <a:solidFill>
                  <a:srgbClr val="000000"/>
                </a:solidFill>
                <a:latin typeface="微软雅黑" panose="020B0503020204020204" pitchFamily="34" charset="-122"/>
                <a:ea typeface="微软雅黑" panose="020B0503020204020204" pitchFamily="34" charset="-122"/>
              </a:rPr>
              <a:t>危害</a:t>
            </a:r>
            <a:endParaRPr lang="en-US" altLang="zh-CN" sz="2800" dirty="0">
              <a:solidFill>
                <a:srgbClr val="000000"/>
              </a:solidFill>
              <a:latin typeface="微软雅黑" panose="020B0503020204020204" pitchFamily="34" charset="-122"/>
              <a:ea typeface="微软雅黑" panose="020B0503020204020204" pitchFamily="34" charset="-122"/>
            </a:endParaRPr>
          </a:p>
          <a:p>
            <a:pPr marL="697230" lvl="1" indent="-285750" algn="l">
              <a:lnSpc>
                <a:spcPct val="150000"/>
              </a:lnSpc>
              <a:spcBef>
                <a:spcPts val="0"/>
              </a:spcBef>
              <a:spcAft>
                <a:spcPts val="0"/>
              </a:spcAft>
              <a:buFont typeface="Wingdings" panose="05000000000000000000" pitchFamily="2" charset="2"/>
              <a:buChar char="§"/>
              <a:defRPr/>
            </a:pPr>
            <a:r>
              <a:rPr lang="zh-CN" altLang="en-US" sz="2000" dirty="0">
                <a:solidFill>
                  <a:srgbClr val="000000"/>
                </a:solidFill>
                <a:latin typeface="微软雅黑" panose="020B0503020204020204" pitchFamily="34" charset="-122"/>
                <a:ea typeface="微软雅黑" panose="020B0503020204020204" pitchFamily="34" charset="-122"/>
              </a:rPr>
              <a:t>使得伊朗核计划拖后两年，</a:t>
            </a:r>
            <a:r>
              <a:rPr lang="en-US" altLang="zh-CN" sz="2000" dirty="0">
                <a:solidFill>
                  <a:srgbClr val="000000"/>
                </a:solidFill>
                <a:latin typeface="微软雅黑" panose="020B0503020204020204" pitchFamily="34" charset="-122"/>
                <a:ea typeface="微软雅黑" panose="020B0503020204020204" pitchFamily="34" charset="-122"/>
              </a:rPr>
              <a:t>60%</a:t>
            </a:r>
            <a:r>
              <a:rPr lang="zh-CN" altLang="en-US" sz="2000" dirty="0">
                <a:solidFill>
                  <a:srgbClr val="000000"/>
                </a:solidFill>
                <a:latin typeface="微软雅黑" panose="020B0503020204020204" pitchFamily="34" charset="-122"/>
                <a:ea typeface="微软雅黑" panose="020B0503020204020204" pitchFamily="34" charset="-122"/>
              </a:rPr>
              <a:t>的个人电脑感染病毒；</a:t>
            </a:r>
            <a:endParaRPr lang="en-US" altLang="zh-CN" sz="2000" dirty="0">
              <a:solidFill>
                <a:srgbClr val="000000"/>
              </a:solidFill>
              <a:latin typeface="微软雅黑" panose="020B0503020204020204" pitchFamily="34" charset="-122"/>
              <a:ea typeface="微软雅黑" panose="020B0503020204020204" pitchFamily="34" charset="-122"/>
            </a:endParaRPr>
          </a:p>
          <a:p>
            <a:pPr marL="697230" lvl="1" indent="-285750" algn="l">
              <a:lnSpc>
                <a:spcPct val="150000"/>
              </a:lnSpc>
              <a:spcBef>
                <a:spcPts val="0"/>
              </a:spcBef>
              <a:spcAft>
                <a:spcPts val="0"/>
              </a:spcAft>
              <a:buFont typeface="Wingdings" panose="05000000000000000000" pitchFamily="2" charset="2"/>
              <a:buChar char="§"/>
              <a:defRPr/>
            </a:pPr>
            <a:r>
              <a:rPr lang="zh-CN" altLang="en-US" sz="2000" dirty="0">
                <a:solidFill>
                  <a:srgbClr val="000000"/>
                </a:solidFill>
                <a:latin typeface="微软雅黑" panose="020B0503020204020204" pitchFamily="34" charset="-122"/>
                <a:ea typeface="微软雅黑" panose="020B0503020204020204" pitchFamily="34" charset="-122"/>
              </a:rPr>
              <a:t>全球超过</a:t>
            </a:r>
            <a:r>
              <a:rPr lang="en-US" altLang="zh-CN" sz="2000" dirty="0">
                <a:solidFill>
                  <a:srgbClr val="000000"/>
                </a:solidFill>
                <a:latin typeface="微软雅黑" panose="020B0503020204020204" pitchFamily="34" charset="-122"/>
                <a:ea typeface="微软雅黑" panose="020B0503020204020204" pitchFamily="34" charset="-122"/>
              </a:rPr>
              <a:t>45000</a:t>
            </a:r>
            <a:r>
              <a:rPr lang="zh-CN" altLang="en-US" sz="2000" dirty="0">
                <a:solidFill>
                  <a:srgbClr val="000000"/>
                </a:solidFill>
                <a:latin typeface="微软雅黑" panose="020B0503020204020204" pitchFamily="34" charset="-122"/>
                <a:ea typeface="微软雅黑" panose="020B0503020204020204" pitchFamily="34" charset="-122"/>
              </a:rPr>
              <a:t>个网络遭受攻击；</a:t>
            </a:r>
            <a:endParaRPr lang="en-US" altLang="zh-CN" sz="2000" dirty="0">
              <a:solidFill>
                <a:srgbClr val="000000"/>
              </a:solidFill>
              <a:latin typeface="微软雅黑" panose="020B0503020204020204" pitchFamily="34" charset="-122"/>
              <a:ea typeface="微软雅黑" panose="020B0503020204020204" pitchFamily="34" charset="-122"/>
            </a:endParaRPr>
          </a:p>
          <a:p>
            <a:pPr marL="697230" lvl="1" indent="-285750" algn="l">
              <a:lnSpc>
                <a:spcPct val="150000"/>
              </a:lnSpc>
              <a:spcBef>
                <a:spcPts val="0"/>
              </a:spcBef>
              <a:spcAft>
                <a:spcPts val="0"/>
              </a:spcAft>
              <a:buFont typeface="Wingdings" panose="05000000000000000000" pitchFamily="2" charset="2"/>
              <a:buChar char="§"/>
              <a:defRPr/>
            </a:pPr>
            <a:r>
              <a:rPr lang="zh-CN" altLang="en-US" sz="2000" dirty="0">
                <a:solidFill>
                  <a:srgbClr val="000000"/>
                </a:solidFill>
                <a:latin typeface="微软雅黑" panose="020B0503020204020204" pitchFamily="34" charset="-122"/>
                <a:ea typeface="微软雅黑" panose="020B0503020204020204" pitchFamily="34" charset="-122"/>
              </a:rPr>
              <a:t>多个行业的领军企业的工控系统受此感染。</a:t>
            </a:r>
            <a:endParaRPr lang="en-US" altLang="zh-CN" sz="2000" dirty="0">
              <a:solidFill>
                <a:srgbClr val="000000"/>
              </a:solidFill>
              <a:latin typeface="微软雅黑" panose="020B0503020204020204" pitchFamily="34" charset="-122"/>
              <a:ea typeface="微软雅黑" panose="020B0503020204020204" pitchFamily="34" charset="-122"/>
            </a:endParaRPr>
          </a:p>
          <a:p>
            <a:pPr marL="457200" indent="-457200" algn="l">
              <a:spcBef>
                <a:spcPts val="0"/>
              </a:spcBef>
              <a:buClr>
                <a:srgbClr val="C00000"/>
              </a:buClr>
              <a:buFont typeface="Wingdings" panose="05000000000000000000" pitchFamily="2" charset="2"/>
              <a:buChar char="n"/>
              <a:defRPr/>
            </a:pPr>
            <a:r>
              <a:rPr lang="zh-CN" altLang="en-US" sz="2800" dirty="0">
                <a:solidFill>
                  <a:srgbClr val="000000"/>
                </a:solidFill>
                <a:latin typeface="微软雅黑" panose="020B0503020204020204" pitchFamily="34" charset="-122"/>
                <a:ea typeface="微软雅黑" panose="020B0503020204020204" pitchFamily="34" charset="-122"/>
              </a:rPr>
              <a:t>时间表</a:t>
            </a:r>
            <a:endParaRPr lang="en-US" altLang="zh-CN" sz="2800" dirty="0">
              <a:solidFill>
                <a:srgbClr val="000000"/>
              </a:solidFill>
              <a:latin typeface="微软雅黑" panose="020B0503020204020204" pitchFamily="34" charset="-122"/>
              <a:ea typeface="微软雅黑" panose="020B0503020204020204" pitchFamily="34" charset="-122"/>
            </a:endParaRPr>
          </a:p>
          <a:p>
            <a:pPr marL="697230" lvl="1" indent="-285750" algn="l">
              <a:lnSpc>
                <a:spcPct val="150000"/>
              </a:lnSpc>
              <a:spcBef>
                <a:spcPts val="0"/>
              </a:spcBef>
              <a:spcAft>
                <a:spcPts val="0"/>
              </a:spcAft>
              <a:buFont typeface="Wingdings" panose="05000000000000000000" pitchFamily="2" charset="2"/>
              <a:buChar char="§"/>
              <a:defRPr/>
            </a:pPr>
            <a:r>
              <a:rPr lang="en-US" altLang="zh-CN" sz="2000" dirty="0">
                <a:solidFill>
                  <a:srgbClr val="000000"/>
                </a:solidFill>
                <a:latin typeface="微软雅黑" panose="020B0503020204020204" pitchFamily="34" charset="-122"/>
                <a:ea typeface="微软雅黑" panose="020B0503020204020204" pitchFamily="34" charset="-122"/>
              </a:rPr>
              <a:t>2010</a:t>
            </a:r>
            <a:r>
              <a:rPr lang="zh-CN" altLang="en-US" sz="2000" dirty="0">
                <a:solidFill>
                  <a:srgbClr val="000000"/>
                </a:solidFill>
                <a:latin typeface="微软雅黑" panose="020B0503020204020204" pitchFamily="34" charset="-122"/>
                <a:ea typeface="微软雅黑" panose="020B0503020204020204" pitchFamily="34" charset="-122"/>
              </a:rPr>
              <a:t>年</a:t>
            </a:r>
            <a:r>
              <a:rPr lang="en-US" altLang="zh-CN" sz="2000" dirty="0">
                <a:solidFill>
                  <a:srgbClr val="000000"/>
                </a:solidFill>
                <a:latin typeface="微软雅黑" panose="020B0503020204020204" pitchFamily="34" charset="-122"/>
                <a:ea typeface="微软雅黑" panose="020B0503020204020204" pitchFamily="34" charset="-122"/>
              </a:rPr>
              <a:t>6</a:t>
            </a:r>
            <a:r>
              <a:rPr lang="zh-CN" altLang="en-US" sz="2000" dirty="0">
                <a:solidFill>
                  <a:srgbClr val="000000"/>
                </a:solidFill>
                <a:latin typeface="微软雅黑" panose="020B0503020204020204" pitchFamily="34" charset="-122"/>
                <a:ea typeface="微软雅黑" panose="020B0503020204020204" pitchFamily="34" charset="-122"/>
              </a:rPr>
              <a:t>月，震网病毒首次发现，并且攻击伊朗核设备成功；</a:t>
            </a:r>
            <a:endParaRPr lang="en-US" altLang="zh-CN" sz="2000" dirty="0">
              <a:solidFill>
                <a:srgbClr val="000000"/>
              </a:solidFill>
              <a:latin typeface="微软雅黑" panose="020B0503020204020204" pitchFamily="34" charset="-122"/>
              <a:ea typeface="微软雅黑" panose="020B0503020204020204" pitchFamily="34" charset="-122"/>
            </a:endParaRPr>
          </a:p>
          <a:p>
            <a:pPr marL="697230" lvl="1" indent="-285750" algn="l">
              <a:lnSpc>
                <a:spcPct val="150000"/>
              </a:lnSpc>
              <a:spcBef>
                <a:spcPts val="0"/>
              </a:spcBef>
              <a:spcAft>
                <a:spcPts val="0"/>
              </a:spcAft>
              <a:buFont typeface="Wingdings" panose="05000000000000000000" pitchFamily="2" charset="2"/>
              <a:buChar char="§"/>
              <a:defRPr/>
            </a:pPr>
            <a:r>
              <a:rPr lang="en-US" altLang="zh-CN" sz="2000" dirty="0">
                <a:solidFill>
                  <a:srgbClr val="000000"/>
                </a:solidFill>
                <a:latin typeface="微软雅黑" panose="020B0503020204020204" pitchFamily="34" charset="-122"/>
                <a:ea typeface="微软雅黑" panose="020B0503020204020204" pitchFamily="34" charset="-122"/>
              </a:rPr>
              <a:t>2010</a:t>
            </a:r>
            <a:r>
              <a:rPr lang="zh-CN" altLang="en-US" sz="2000" dirty="0">
                <a:solidFill>
                  <a:srgbClr val="000000"/>
                </a:solidFill>
                <a:latin typeface="微软雅黑" panose="020B0503020204020204" pitchFamily="34" charset="-122"/>
                <a:ea typeface="微软雅黑" panose="020B0503020204020204" pitchFamily="34" charset="-122"/>
              </a:rPr>
              <a:t>年</a:t>
            </a:r>
            <a:r>
              <a:rPr lang="en-US" altLang="zh-CN" sz="2000" dirty="0">
                <a:solidFill>
                  <a:srgbClr val="000000"/>
                </a:solidFill>
                <a:latin typeface="微软雅黑" panose="020B0503020204020204" pitchFamily="34" charset="-122"/>
                <a:ea typeface="微软雅黑" panose="020B0503020204020204" pitchFamily="34" charset="-122"/>
              </a:rPr>
              <a:t>12</a:t>
            </a:r>
            <a:r>
              <a:rPr lang="zh-CN" altLang="en-US" sz="2000" dirty="0">
                <a:solidFill>
                  <a:srgbClr val="000000"/>
                </a:solidFill>
                <a:latin typeface="微软雅黑" panose="020B0503020204020204" pitchFamily="34" charset="-122"/>
                <a:ea typeface="微软雅黑" panose="020B0503020204020204" pitchFamily="34" charset="-122"/>
              </a:rPr>
              <a:t>月，微软推出针对</a:t>
            </a:r>
            <a:r>
              <a:rPr lang="en-US" altLang="zh-CN" sz="2000" dirty="0" err="1">
                <a:solidFill>
                  <a:srgbClr val="000000"/>
                </a:solidFill>
                <a:latin typeface="微软雅黑" panose="020B0503020204020204" pitchFamily="34" charset="-122"/>
                <a:ea typeface="微软雅黑" panose="020B0503020204020204" pitchFamily="34" charset="-122"/>
              </a:rPr>
              <a:t>Stuxnet</a:t>
            </a:r>
            <a:r>
              <a:rPr lang="zh-CN" altLang="en-US" sz="2000" dirty="0">
                <a:solidFill>
                  <a:srgbClr val="000000"/>
                </a:solidFill>
                <a:latin typeface="微软雅黑" panose="020B0503020204020204" pitchFamily="34" charset="-122"/>
                <a:ea typeface="微软雅黑" panose="020B0503020204020204" pitchFamily="34" charset="-122"/>
              </a:rPr>
              <a:t>所利用的漏洞修复补丁；</a:t>
            </a:r>
            <a:endParaRPr lang="en-US" altLang="zh-CN" sz="2000" dirty="0">
              <a:solidFill>
                <a:srgbClr val="000000"/>
              </a:solidFill>
              <a:latin typeface="微软雅黑" panose="020B0503020204020204" pitchFamily="34" charset="-122"/>
              <a:ea typeface="微软雅黑" panose="020B0503020204020204" pitchFamily="34" charset="-122"/>
            </a:endParaRPr>
          </a:p>
          <a:p>
            <a:pPr marL="697230" lvl="1" indent="-285750" algn="l">
              <a:lnSpc>
                <a:spcPct val="150000"/>
              </a:lnSpc>
              <a:spcBef>
                <a:spcPts val="0"/>
              </a:spcBef>
              <a:spcAft>
                <a:spcPts val="0"/>
              </a:spcAft>
              <a:buFont typeface="Wingdings" panose="05000000000000000000" pitchFamily="2" charset="2"/>
              <a:buChar char="§"/>
              <a:defRPr/>
            </a:pPr>
            <a:r>
              <a:rPr lang="en-US" altLang="zh-CN" sz="2000" dirty="0">
                <a:solidFill>
                  <a:srgbClr val="000000"/>
                </a:solidFill>
                <a:latin typeface="微软雅黑" panose="020B0503020204020204" pitchFamily="34" charset="-122"/>
                <a:ea typeface="微软雅黑" panose="020B0503020204020204" pitchFamily="34" charset="-122"/>
              </a:rPr>
              <a:t>2012</a:t>
            </a:r>
            <a:r>
              <a:rPr lang="zh-CN" altLang="en-US" sz="2000" dirty="0">
                <a:solidFill>
                  <a:srgbClr val="000000"/>
                </a:solidFill>
                <a:latin typeface="微软雅黑" panose="020B0503020204020204" pitchFamily="34" charset="-122"/>
                <a:ea typeface="微软雅黑" panose="020B0503020204020204" pitchFamily="34" charset="-122"/>
              </a:rPr>
              <a:t>年</a:t>
            </a:r>
            <a:r>
              <a:rPr lang="en-US" altLang="zh-CN" sz="2000" dirty="0">
                <a:solidFill>
                  <a:srgbClr val="000000"/>
                </a:solidFill>
                <a:latin typeface="微软雅黑" panose="020B0503020204020204" pitchFamily="34" charset="-122"/>
                <a:ea typeface="微软雅黑" panose="020B0503020204020204" pitchFamily="34" charset="-122"/>
              </a:rPr>
              <a:t>7</a:t>
            </a:r>
            <a:r>
              <a:rPr lang="zh-CN" altLang="en-US" sz="2000" dirty="0">
                <a:solidFill>
                  <a:srgbClr val="000000"/>
                </a:solidFill>
                <a:latin typeface="微软雅黑" panose="020B0503020204020204" pitchFamily="34" charset="-122"/>
                <a:ea typeface="微软雅黑" panose="020B0503020204020204" pitchFamily="34" charset="-122"/>
              </a:rPr>
              <a:t>月，西门子公司宣布修复</a:t>
            </a:r>
            <a:r>
              <a:rPr lang="en-US" altLang="zh-CN" sz="2000" dirty="0" err="1">
                <a:solidFill>
                  <a:srgbClr val="000000"/>
                </a:solidFill>
                <a:latin typeface="微软雅黑" panose="020B0503020204020204" pitchFamily="34" charset="-122"/>
                <a:ea typeface="微软雅黑" panose="020B0503020204020204" pitchFamily="34" charset="-122"/>
              </a:rPr>
              <a:t>Stuxnet</a:t>
            </a:r>
            <a:r>
              <a:rPr lang="zh-CN" altLang="en-US" sz="2000" dirty="0">
                <a:solidFill>
                  <a:srgbClr val="000000"/>
                </a:solidFill>
                <a:latin typeface="微软雅黑" panose="020B0503020204020204" pitchFamily="34" charset="-122"/>
                <a:ea typeface="微软雅黑" panose="020B0503020204020204" pitchFamily="34" charset="-122"/>
              </a:rPr>
              <a:t>利用的软件漏洞。</a:t>
            </a:r>
            <a:endParaRPr lang="en-US" altLang="zh-CN" sz="2000" dirty="0">
              <a:solidFill>
                <a:srgbClr val="000000"/>
              </a:solidFill>
              <a:latin typeface="微软雅黑" panose="020B0503020204020204" pitchFamily="34" charset="-122"/>
              <a:ea typeface="微软雅黑" panose="020B0503020204020204" pitchFamily="34" charset="-122"/>
            </a:endParaRPr>
          </a:p>
          <a:p>
            <a:pPr marL="697230" lvl="1" indent="-285750" algn="l">
              <a:lnSpc>
                <a:spcPct val="150000"/>
              </a:lnSpc>
              <a:spcBef>
                <a:spcPts val="0"/>
              </a:spcBef>
              <a:spcAft>
                <a:spcPts val="0"/>
              </a:spcAft>
              <a:buFont typeface="Wingdings" panose="05000000000000000000" pitchFamily="2" charset="2"/>
              <a:buChar char="§"/>
              <a:defRPr/>
            </a:pPr>
            <a:endParaRPr lang="en-US" altLang="zh-CN" sz="2000" dirty="0">
              <a:solidFill>
                <a:srgbClr val="000000"/>
              </a:solidFill>
              <a:latin typeface="微软雅黑" panose="020B0503020204020204" pitchFamily="34" charset="-122"/>
              <a:ea typeface="微软雅黑" panose="020B0503020204020204" pitchFamily="34" charset="-122"/>
            </a:endParaRPr>
          </a:p>
          <a:p>
            <a:pPr algn="l">
              <a:spcBef>
                <a:spcPts val="0"/>
              </a:spcBef>
              <a:spcAft>
                <a:spcPts val="0"/>
              </a:spcAft>
              <a:defRPr/>
            </a:pPr>
            <a:r>
              <a:rPr lang="zh-CN" altLang="en-US" sz="2800" dirty="0">
                <a:solidFill>
                  <a:srgbClr val="FF0000"/>
                </a:solidFill>
                <a:latin typeface="微软雅黑" panose="020B0503020204020204" pitchFamily="34" charset="-122"/>
                <a:ea typeface="微软雅黑" panose="020B0503020204020204" pitchFamily="34" charset="-122"/>
              </a:rPr>
              <a:t>从发现病毒，到发布修复补丁，一共两年多时间</a:t>
            </a:r>
            <a:endParaRPr lang="en-US" altLang="zh-CN" sz="2800" dirty="0">
              <a:solidFill>
                <a:srgbClr val="FF0000"/>
              </a:solidFill>
              <a:latin typeface="微软雅黑" panose="020B0503020204020204" pitchFamily="34" charset="-122"/>
              <a:ea typeface="微软雅黑" panose="020B0503020204020204" pitchFamily="34" charset="-122"/>
            </a:endParaRPr>
          </a:p>
          <a:p>
            <a:pPr algn="l">
              <a:spcBef>
                <a:spcPts val="0"/>
              </a:spcBef>
              <a:spcAft>
                <a:spcPts val="0"/>
              </a:spcAft>
              <a:defRPr/>
            </a:pPr>
            <a:endParaRPr lang="en-US" altLang="zh-CN" sz="1900" dirty="0">
              <a:latin typeface="微软雅黑" panose="020B0503020204020204" pitchFamily="34" charset="-122"/>
              <a:ea typeface="微软雅黑" panose="020B0503020204020204" pitchFamily="34" charset="-122"/>
            </a:endParaRPr>
          </a:p>
          <a:p>
            <a:pPr lvl="1" algn="l">
              <a:defRPr/>
            </a:pPr>
            <a:endParaRPr lang="zh-CN" altLang="en-US" sz="1600" dirty="0">
              <a:latin typeface="微软雅黑" panose="020B0503020204020204" pitchFamily="34" charset="-122"/>
              <a:ea typeface="微软雅黑" panose="020B0503020204020204" pitchFamily="34" charset="-122"/>
            </a:endParaRPr>
          </a:p>
        </p:txBody>
      </p:sp>
      <p:sp>
        <p:nvSpPr>
          <p:cNvPr id="27652" name="AutoShape 2" descr="Siemens Security Product"/>
          <p:cNvSpPr>
            <a:spLocks noChangeAspect="1"/>
          </p:cNvSpPr>
          <p:nvPr/>
        </p:nvSpPr>
        <p:spPr>
          <a:xfrm>
            <a:off x="1679575" y="-144462"/>
            <a:ext cx="304800" cy="304800"/>
          </a:xfrm>
          <a:prstGeom prst="rect">
            <a:avLst/>
          </a:prstGeom>
          <a:noFill/>
          <a:ln w="9525">
            <a:noFill/>
          </a:ln>
        </p:spPr>
        <p:txBody>
          <a:bodyPr lIns="91439" tIns="45719" rIns="91439" bIns="45719"/>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indent="0" eaLnBrk="1" hangingPunct="1">
              <a:spcBef>
                <a:spcPct val="0"/>
              </a:spcBef>
              <a:buNone/>
            </a:pPr>
            <a:endParaRPr lang="en-US" altLang="zh-CN" dirty="0">
              <a:solidFill>
                <a:srgbClr val="000000"/>
              </a:solidFill>
              <a:latin typeface="Gill Sans"/>
              <a:ea typeface="ヒラギノ角ゴ ProN W3"/>
              <a:sym typeface="Gill Sans"/>
            </a:endParaRPr>
          </a:p>
        </p:txBody>
      </p:sp>
      <p:sp>
        <p:nvSpPr>
          <p:cNvPr id="2" name="标题 1"/>
          <p:cNvSpPr>
            <a:spLocks noGrp="1"/>
          </p:cNvSpPr>
          <p:nvPr>
            <p:ph type="title"/>
          </p:nvPr>
        </p:nvSpPr>
        <p:spPr>
          <a:xfrm>
            <a:off x="2640014" y="115888"/>
            <a:ext cx="7243763" cy="604838"/>
          </a:xfrm>
        </p:spPr>
        <p:txBody>
          <a:bodyPr vert="horz" wrap="square" lIns="91440" tIns="45720" rIns="91440" bIns="45720" numCol="1" anchor="ctr" anchorCtr="0" compatLnSpc="1"/>
          <a:lstStyle/>
          <a:p>
            <a:pPr algn="ctr">
              <a:defRPr/>
            </a:pPr>
            <a:r>
              <a:rPr lang="zh-CN" altLang="en-US" kern="1200" dirty="0">
                <a:solidFill>
                  <a:schemeClr val="tx1"/>
                </a:solidFill>
                <a:latin typeface="+mn-ea"/>
              </a:rPr>
              <a:t>伊朗核电站</a:t>
            </a:r>
            <a:r>
              <a:rPr lang="en-US" altLang="zh-CN" kern="1200" dirty="0" err="1">
                <a:solidFill>
                  <a:schemeClr val="tx1"/>
                </a:solidFill>
                <a:latin typeface="+mn-ea"/>
              </a:rPr>
              <a:t>Stuxnet</a:t>
            </a:r>
            <a:r>
              <a:rPr lang="zh-CN" altLang="en-US" kern="1200" dirty="0">
                <a:solidFill>
                  <a:schemeClr val="tx1"/>
                </a:solidFill>
                <a:latin typeface="+mn-ea"/>
              </a:rPr>
              <a:t>病毒事件</a:t>
            </a:r>
            <a:endParaRPr lang="zh-CN" altLang="en-US" kern="1200" dirty="0">
              <a:solidFill>
                <a:schemeClr val="tx1"/>
              </a:solidFill>
              <a:latin typeface="黑体" panose="02010609060101010101" pitchFamily="2" charset="-122"/>
            </a:endParaRPr>
          </a:p>
        </p:txBody>
      </p:sp>
    </p:spTree>
    <p:extLst>
      <p:ext uri="{BB962C8B-B14F-4D97-AF65-F5344CB8AC3E}">
        <p14:creationId xmlns:p14="http://schemas.microsoft.com/office/powerpoint/2010/main" val="2329191309"/>
      </p:ext>
    </p:extLst>
  </p:cSld>
  <p:clrMapOvr>
    <a:masterClrMapping/>
  </p:clrMapOvr>
  <p:transition spd="slow"/>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0014" y="115888"/>
            <a:ext cx="7243763" cy="604838"/>
          </a:xfrm>
        </p:spPr>
        <p:txBody>
          <a:bodyPr vert="horz" wrap="square" lIns="91440" tIns="45720" rIns="91440" bIns="45720" numCol="1" anchor="ctr" anchorCtr="0" compatLnSpc="1"/>
          <a:lstStyle/>
          <a:p>
            <a:pPr algn="ctr">
              <a:defRPr/>
            </a:pPr>
            <a:r>
              <a:rPr lang="zh-CN" altLang="en-US" kern="1200" dirty="0">
                <a:solidFill>
                  <a:schemeClr val="tx1"/>
                </a:solidFill>
                <a:latin typeface="+mn-ea"/>
              </a:rPr>
              <a:t>伊朗核电站</a:t>
            </a:r>
            <a:r>
              <a:rPr lang="en-US" altLang="zh-CN" kern="1200" dirty="0" err="1">
                <a:solidFill>
                  <a:schemeClr val="tx1"/>
                </a:solidFill>
                <a:latin typeface="+mn-ea"/>
              </a:rPr>
              <a:t>Stuxnet</a:t>
            </a:r>
            <a:r>
              <a:rPr lang="zh-CN" altLang="en-US" kern="1200" dirty="0">
                <a:solidFill>
                  <a:schemeClr val="tx1"/>
                </a:solidFill>
                <a:latin typeface="+mn-ea"/>
              </a:rPr>
              <a:t>病毒事件</a:t>
            </a:r>
            <a:endParaRPr lang="zh-CN" altLang="en-US" kern="1200" dirty="0">
              <a:solidFill>
                <a:schemeClr val="tx1"/>
              </a:solidFill>
              <a:latin typeface="黑体" panose="02010609060101010101" pitchFamily="2" charset="-122"/>
            </a:endParaRP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285750" indent="-285750" eaLnBrk="1" hangingPunct="1">
              <a:lnSpc>
                <a:spcPct val="150000"/>
              </a:lnSpc>
              <a:buClr>
                <a:schemeClr val="accent2"/>
              </a:buClr>
              <a:buFont typeface="Wingdings" panose="05000000000000000000" pitchFamily="2" charset="2"/>
              <a:buChar char="n"/>
              <a:defRPr/>
            </a:pPr>
            <a:r>
              <a:rPr lang="zh-CN" altLang="en-US" sz="2800" kern="1200">
                <a:latin typeface="微软雅黑" panose="020B0503020204020204" pitchFamily="34" charset="-122"/>
                <a:ea typeface="微软雅黑" panose="020B0503020204020204" pitchFamily="34" charset="-122"/>
                <a:cs typeface="+mn-cs"/>
              </a:rPr>
              <a:t>美国</a:t>
            </a:r>
            <a:r>
              <a:rPr lang="en-US" altLang="zh-CN" sz="2800" kern="1200">
                <a:latin typeface="微软雅黑" panose="020B0503020204020204" pitchFamily="34" charset="-122"/>
                <a:ea typeface="微软雅黑" panose="020B0503020204020204" pitchFamily="34" charset="-122"/>
                <a:cs typeface="+mn-cs"/>
              </a:rPr>
              <a:t>《</a:t>
            </a:r>
            <a:r>
              <a:rPr lang="zh-CN" altLang="en-US" sz="2800" kern="1200">
                <a:latin typeface="微软雅黑" panose="020B0503020204020204" pitchFamily="34" charset="-122"/>
                <a:ea typeface="微软雅黑" panose="020B0503020204020204" pitchFamily="34" charset="-122"/>
                <a:cs typeface="+mn-cs"/>
              </a:rPr>
              <a:t>纽约时报</a:t>
            </a:r>
            <a:r>
              <a:rPr lang="en-US" altLang="zh-CN" sz="2800" kern="1200">
                <a:latin typeface="微软雅黑" panose="020B0503020204020204" pitchFamily="34" charset="-122"/>
                <a:ea typeface="微软雅黑" panose="020B0503020204020204" pitchFamily="34" charset="-122"/>
                <a:cs typeface="+mn-cs"/>
              </a:rPr>
              <a:t>》</a:t>
            </a:r>
            <a:r>
              <a:rPr lang="zh-CN" altLang="en-US" sz="2800" kern="1200">
                <a:latin typeface="微软雅黑" panose="020B0503020204020204" pitchFamily="34" charset="-122"/>
                <a:ea typeface="微软雅黑" panose="020B0503020204020204" pitchFamily="34" charset="-122"/>
                <a:cs typeface="+mn-cs"/>
              </a:rPr>
              <a:t>称，美国和以色列情报机构合作制造出“震网”病毒。</a:t>
            </a:r>
            <a:endParaRPr lang="en-US" altLang="zh-CN" sz="2800" kern="1200">
              <a:latin typeface="微软雅黑" panose="020B0503020204020204" pitchFamily="34" charset="-122"/>
              <a:ea typeface="微软雅黑" panose="020B0503020204020204" pitchFamily="34" charset="-122"/>
              <a:cs typeface="+mn-cs"/>
            </a:endParaRPr>
          </a:p>
          <a:p>
            <a:pPr marL="285750" indent="-285750" eaLnBrk="1" hangingPunct="1">
              <a:lnSpc>
                <a:spcPct val="150000"/>
              </a:lnSpc>
              <a:buClr>
                <a:schemeClr val="accent2"/>
              </a:buClr>
              <a:buFont typeface="Wingdings" panose="05000000000000000000" pitchFamily="2" charset="2"/>
              <a:buChar char="n"/>
              <a:defRPr/>
            </a:pPr>
            <a:r>
              <a:rPr lang="zh-CN" altLang="en-US" sz="2800" kern="1200">
                <a:latin typeface="微软雅黑" panose="020B0503020204020204" pitchFamily="34" charset="-122"/>
                <a:ea typeface="微软雅黑" panose="020B0503020204020204" pitchFamily="34" charset="-122"/>
                <a:cs typeface="+mn-cs"/>
              </a:rPr>
              <a:t>“震网”病毒结构非常复杂，计算机安全专家在对软件进行反编译后发现，它不可能是黑客所为，应该是一个“受国家资助的高级团队研发的结晶”。</a:t>
            </a:r>
          </a:p>
        </p:txBody>
      </p:sp>
    </p:spTree>
    <p:extLst>
      <p:ext uri="{BB962C8B-B14F-4D97-AF65-F5344CB8AC3E}">
        <p14:creationId xmlns:p14="http://schemas.microsoft.com/office/powerpoint/2010/main" val="35541349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txBox="1"/>
          <p:nvPr/>
        </p:nvSpPr>
        <p:spPr>
          <a:xfrm>
            <a:off x="1847850" y="1201738"/>
            <a:ext cx="8682038" cy="4902200"/>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年，俄罗斯政府声称黑客成功控制了世界上最大的</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天然气</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输送管道网络</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年，黑客入侵了监管美国加州多数</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电力</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传输系统的独立运营商</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年，美国俄亥俄州</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Davis-Besse</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的</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核电厂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控制网络内的一台计算机被微软的</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SQL Server</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蠕虫病毒所感染，导致其安全监控系统停机近</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5</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小时</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年，中国龙泉、政平、鹅城</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换流站</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控制系统发现病毒，后发现是由外国工程师在系统调试中使用笔记本电脑所致</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年，“震网</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(Stuxnet)”</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病毒在伊朗出现</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年，沙特国家</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石油公司</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受到攻击，超过三万台电脑瘫痪</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年，美国国土安全局下属的</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ICS-CERT</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组织称，自</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月以来，已发现多起试图入侵大型输气公司的黑客活动</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月</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号，伊朗石油部和国家石油公司内部电脑网络遭受病毒攻击，为安全起见，伊朗方面暂时切断海湾附近哈尔克岛石油设施的网络连接</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endPar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0723" name="标题 5"/>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工业控制系统安全事件</a:t>
            </a:r>
            <a:r>
              <a:rPr lang="en-US" altLang="zh-CN" dirty="0"/>
              <a:t>-</a:t>
            </a:r>
            <a:r>
              <a:rPr lang="zh-CN" altLang="en-US" dirty="0"/>
              <a:t>能源</a:t>
            </a:r>
          </a:p>
        </p:txBody>
      </p:sp>
    </p:spTree>
    <p:extLst>
      <p:ext uri="{BB962C8B-B14F-4D97-AF65-F5344CB8AC3E}">
        <p14:creationId xmlns:p14="http://schemas.microsoft.com/office/powerpoint/2010/main" val="418719019"/>
      </p:ext>
    </p:extLst>
  </p:cSld>
  <p:clrMapOvr>
    <a:masterClrMapping/>
  </p:clrMapOvr>
  <p:transition spd="slow"/>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txBox="1"/>
          <p:nvPr/>
        </p:nvSpPr>
        <p:spPr>
          <a:xfrm>
            <a:off x="2279650" y="1412876"/>
            <a:ext cx="8136830" cy="4248373"/>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年，一个工程师在应聘澳大利亚的一家</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污水处理厂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被多次拒绝后，远程侵入该厂的污水处理控制系统，恶意造成污水处理站的故障，导致超过</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立方米的污水被直接排入河流，导致严重的环境灾难</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年，黑客从互联网上攻破了美国哈里斯堡的一家污水处理厂的安全措施，在其系统内植入了能够影响污水处理的恶意程序，导致了严重的事故</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2007</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年，攻击者侵入加拿大的一个</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水利</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SCADA</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控制系统，通过安装恶意软件破坏了用于从</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Sacrmento</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河调水的控制计算机</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2010.1.31 12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岁男孩侵入亚利桑那州的罗斯福</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大坝</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150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万英亩的水域，可把整个凤凰城淹掉</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年，黑客通过</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Internet</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操纵了美国伊利诺伊州</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城市供水</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系统</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SCADA</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，使得其控制的供水泵遭到破坏</a:t>
            </a:r>
          </a:p>
        </p:txBody>
      </p:sp>
      <p:sp>
        <p:nvSpPr>
          <p:cNvPr id="31747" name="标题 3"/>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工业控制系统安全事件</a:t>
            </a:r>
            <a:r>
              <a:rPr lang="en-US" altLang="zh-CN" dirty="0"/>
              <a:t>-</a:t>
            </a:r>
            <a:r>
              <a:rPr lang="zh-CN" altLang="en-US" dirty="0"/>
              <a:t>水处理</a:t>
            </a:r>
          </a:p>
        </p:txBody>
      </p:sp>
    </p:spTree>
    <p:extLst>
      <p:ext uri="{BB962C8B-B14F-4D97-AF65-F5344CB8AC3E}">
        <p14:creationId xmlns:p14="http://schemas.microsoft.com/office/powerpoint/2010/main" val="3354865956"/>
      </p:ext>
    </p:extLst>
  </p:cSld>
  <p:clrMapOvr>
    <a:masterClrMapping/>
  </p:clrMapOvr>
  <p:transition spd="slow"/>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txBox="1"/>
          <p:nvPr/>
        </p:nvSpPr>
        <p:spPr>
          <a:xfrm>
            <a:off x="2208213" y="1628776"/>
            <a:ext cx="7961312" cy="3681413"/>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1997</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年，一个十几岁的少年侵入纽约</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NYNES</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系统，干扰了</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航空</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与地面通信，导致马萨诸塞州的</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Worcester</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机场关机</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小时</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SCX</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运输</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公司的计算机系统被病毒感染，导致华盛顿特区的客货运输中断</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19</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岁的</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Aaron Caffery </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侵入</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Houston</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渡口</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的计算机系统，导致该系统停机</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2008</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年，一少年攻击了波兰</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Lodz</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的</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城铁</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系统，用一个电视遥控器改变轨道扳道器，导致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节车厢出轨</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年，上海</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地铁</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因信号系统故障发生追尾事件，原因查明是系统升级过程中发生信息阻塞导致信号灯故障</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2771" name="标题 3"/>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工业控制系统安全事件</a:t>
            </a:r>
            <a:r>
              <a:rPr lang="en-US" altLang="zh-CN" dirty="0"/>
              <a:t>-</a:t>
            </a:r>
            <a:r>
              <a:rPr lang="zh-CN" altLang="en-US" dirty="0"/>
              <a:t>交通</a:t>
            </a:r>
          </a:p>
        </p:txBody>
      </p:sp>
    </p:spTree>
    <p:extLst>
      <p:ext uri="{BB962C8B-B14F-4D97-AF65-F5344CB8AC3E}">
        <p14:creationId xmlns:p14="http://schemas.microsoft.com/office/powerpoint/2010/main" val="2085415362"/>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1528763" y="765175"/>
            <a:ext cx="9137650" cy="0"/>
          </a:xfrm>
          <a:prstGeom prst="line">
            <a:avLst/>
          </a:prstGeom>
          <a:noFill/>
          <a:ln w="50800">
            <a:solidFill>
              <a:srgbClr val="00CC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9900CC"/>
              </a:solidFill>
              <a:latin typeface="Arial" panose="020B0604020202020204" pitchFamily="34" charset="0"/>
              <a:ea typeface="仿宋_GB2312" pitchFamily="49" charset="-122"/>
            </a:endParaRPr>
          </a:p>
        </p:txBody>
      </p:sp>
      <p:sp>
        <p:nvSpPr>
          <p:cNvPr id="8" name="Rectangle 2"/>
          <p:cNvSpPr>
            <a:spLocks noChangeArrowheads="1"/>
          </p:cNvSpPr>
          <p:nvPr/>
        </p:nvSpPr>
        <p:spPr bwMode="auto">
          <a:xfrm>
            <a:off x="1868489" y="890588"/>
            <a:ext cx="8497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fontAlgn="base">
              <a:spcBef>
                <a:spcPct val="0"/>
              </a:spcBef>
              <a:spcAft>
                <a:spcPct val="0"/>
              </a:spcAft>
              <a:buClr>
                <a:srgbClr val="000000"/>
              </a:buClr>
              <a:buSzPct val="80000"/>
            </a:pPr>
            <a:r>
              <a:rPr lang="zh-CN" altLang="en-US" sz="3600" b="0" dirty="0">
                <a:latin typeface="宋体" pitchFamily="2" charset="-122"/>
                <a:sym typeface="黑体" panose="02010609060101010101" pitchFamily="49" charset="-122"/>
              </a:rPr>
              <a:t>内容提要</a:t>
            </a:r>
            <a:endParaRPr lang="zh-CN" altLang="en-US" dirty="0">
              <a:latin typeface="宋体" pitchFamily="2" charset="-122"/>
            </a:endParaRPr>
          </a:p>
        </p:txBody>
      </p:sp>
      <p:graphicFrame>
        <p:nvGraphicFramePr>
          <p:cNvPr id="9" name="Group 8"/>
          <p:cNvGraphicFramePr>
            <a:graphicFrameLocks noGrp="1"/>
          </p:cNvGraphicFramePr>
          <p:nvPr/>
        </p:nvGraphicFramePr>
        <p:xfrm>
          <a:off x="2762250" y="1988841"/>
          <a:ext cx="7150100" cy="3812669"/>
        </p:xfrm>
        <a:graphic>
          <a:graphicData uri="http://schemas.openxmlformats.org/drawingml/2006/table">
            <a:tbl>
              <a:tblPr/>
              <a:tblGrid>
                <a:gridCol w="1708150">
                  <a:extLst>
                    <a:ext uri="{9D8B030D-6E8A-4147-A177-3AD203B41FA5}">
                      <a16:colId xmlns:a16="http://schemas.microsoft.com/office/drawing/2014/main" val="20000"/>
                    </a:ext>
                  </a:extLst>
                </a:gridCol>
                <a:gridCol w="5441950">
                  <a:extLst>
                    <a:ext uri="{9D8B030D-6E8A-4147-A177-3AD203B41FA5}">
                      <a16:colId xmlns:a16="http://schemas.microsoft.com/office/drawing/2014/main" val="20001"/>
                    </a:ext>
                  </a:extLst>
                </a:gridCol>
              </a:tblGrid>
              <a:tr h="628531">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1" u="none" strike="noStrike" cap="none" normalizeH="0" baseline="0" dirty="0">
                          <a:ln>
                            <a:noFill/>
                          </a:ln>
                          <a:solidFill>
                            <a:schemeClr val="bg1"/>
                          </a:solidFill>
                          <a:effectLst/>
                          <a:latin typeface="宋体" pitchFamily="2" charset="-122"/>
                          <a:ea typeface="宋体" pitchFamily="2" charset="-122"/>
                          <a:sym typeface="Arial" pitchFamily="34" charset="0"/>
                        </a:rPr>
                        <a:t>1</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1" u="none" strike="noStrike" cap="none" normalizeH="0" baseline="0" dirty="0">
                          <a:ln>
                            <a:noFill/>
                          </a:ln>
                          <a:solidFill>
                            <a:schemeClr val="bg1"/>
                          </a:solidFill>
                          <a:effectLst/>
                          <a:latin typeface="宋体" pitchFamily="2" charset="-122"/>
                          <a:ea typeface="宋体" pitchFamily="2" charset="-122"/>
                          <a:sym typeface="Arial" pitchFamily="34" charset="0"/>
                        </a:rPr>
                        <a:t>嵌入式系统简介</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0"/>
                  </a:ext>
                </a:extLst>
              </a:tr>
              <a:tr h="628531">
                <a:tc gridSpan="2">
                  <a:txBody>
                    <a:bodyPr/>
                    <a:lstStyle/>
                    <a:p>
                      <a:pPr marL="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         1.1 </a:t>
                      </a:r>
                      <a:r>
                        <a:rPr kumimoji="0" lang="zh-CN" altLang="en-US"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嵌入式系统的定义</a:t>
                      </a:r>
                    </a:p>
                    <a:p>
                      <a:pPr marL="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         1.2 </a:t>
                      </a:r>
                      <a:r>
                        <a:rPr kumimoji="0" lang="zh-CN" altLang="en-US"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嵌入式系统的组成</a:t>
                      </a:r>
                    </a:p>
                    <a:p>
                      <a:pPr marL="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         1.3 </a:t>
                      </a:r>
                      <a:r>
                        <a:rPr kumimoji="0" lang="zh-CN" altLang="en-US"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嵌入式系统的应用与发展</a:t>
                      </a: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hMerge="1">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endParaRPr kumimoji="0" lang="zh-CN" sz="2800" b="1" i="0" u="none" strike="noStrike" cap="none" normalizeH="0" baseline="0" dirty="0">
                        <a:ln>
                          <a:noFill/>
                        </a:ln>
                        <a:solidFill>
                          <a:srgbClr val="9900CC"/>
                        </a:solidFill>
                        <a:effectLst/>
                        <a:latin typeface="CMU Serif" charset="0"/>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1"/>
                  </a:ext>
                </a:extLst>
              </a:tr>
              <a:tr h="560720">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2</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嵌入式微处理器</a:t>
                      </a:r>
                      <a:endPar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561869">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cap="none" normalizeH="0" baseline="0" dirty="0">
                          <a:ln>
                            <a:noFill/>
                          </a:ln>
                          <a:solidFill>
                            <a:srgbClr val="9900CC"/>
                          </a:solidFill>
                          <a:effectLst/>
                          <a:latin typeface="宋体" pitchFamily="2" charset="-122"/>
                          <a:ea typeface="宋体" pitchFamily="2" charset="-122"/>
                          <a:sym typeface="Arial" pitchFamily="34" charset="0"/>
                        </a:rPr>
                        <a:t>3</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嵌入式操作系统</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r h="561869">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4 </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defRPr/>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嵌入式系统安全简介</a:t>
                      </a:r>
                      <a:endParaRPr kumimoji="0" 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4"/>
                  </a:ext>
                </a:extLst>
              </a:tr>
            </a:tbl>
          </a:graphicData>
        </a:graphic>
      </p:graphicFrame>
      <p:pic>
        <p:nvPicPr>
          <p:cNvPr id="10" name="右箭头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76" y="2079328"/>
            <a:ext cx="1044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8215644"/>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05000" y="116632"/>
            <a:ext cx="8382000" cy="838200"/>
          </a:xfrm>
          <a:prstGeom prst="rect">
            <a:avLst/>
          </a:prstGeom>
        </p:spPr>
        <p:txBody>
          <a:bodyPr vert="horz" wrap="square" lIns="0" tIns="38227" rIns="0" bIns="0" numCol="1" rtlCol="0" anchor="ctr" anchorCtr="0" compatLnSpc="1">
            <a:noAutofit/>
          </a:bodyPr>
          <a:lstStyle/>
          <a:p>
            <a:pPr marL="12700" algn="ctr"/>
            <a:r>
              <a:rPr lang="zh-CN" altLang="en-US" sz="3200" dirty="0">
                <a:sym typeface="+mn-ea"/>
              </a:rPr>
              <a:t>工业控制系统安全事件</a:t>
            </a:r>
            <a:r>
              <a:rPr lang="en-US" altLang="zh-CN" sz="3200" dirty="0">
                <a:sym typeface="+mn-ea"/>
              </a:rPr>
              <a:t>-</a:t>
            </a:r>
            <a:r>
              <a:rPr lang="zh-CN" altLang="en-US" sz="3200" dirty="0">
                <a:sym typeface="+mn-ea"/>
              </a:rPr>
              <a:t>交通</a:t>
            </a:r>
            <a:endParaRPr sz="3200" dirty="0">
              <a:latin typeface="宋体" panose="02010600030101010101" pitchFamily="2" charset="-122"/>
              <a:cs typeface="宋体" panose="02010600030101010101" pitchFamily="2" charset="-122"/>
            </a:endParaRPr>
          </a:p>
        </p:txBody>
      </p:sp>
      <p:sp>
        <p:nvSpPr>
          <p:cNvPr id="4" name="object 4"/>
          <p:cNvSpPr/>
          <p:nvPr/>
        </p:nvSpPr>
        <p:spPr>
          <a:xfrm>
            <a:off x="2025015" y="1788160"/>
            <a:ext cx="5854700" cy="4375150"/>
          </a:xfrm>
          <a:prstGeom prst="rect">
            <a:avLst/>
          </a:prstGeom>
          <a:blipFill>
            <a:blip r:embed="rId2" cstate="print"/>
            <a:stretch>
              <a:fillRect/>
            </a:stretch>
          </a:blipFill>
        </p:spPr>
        <p:txBody>
          <a:bodyPr wrap="square" lIns="0" tIns="0" rIns="0" bIns="0" rtlCol="0">
            <a:noAutofit/>
          </a:bodyPr>
          <a:lstStyle/>
          <a:p>
            <a:pPr fontAlgn="base">
              <a:spcBef>
                <a:spcPct val="0"/>
              </a:spcBef>
              <a:spcAft>
                <a:spcPct val="0"/>
              </a:spcAft>
            </a:pPr>
            <a:endParaRPr>
              <a:solidFill>
                <a:srgbClr val="000000"/>
              </a:solidFill>
              <a:latin typeface="Arial" panose="020B0604020202020204" pitchFamily="34" charset="0"/>
              <a:ea typeface="宋体" panose="02010600030101010101" pitchFamily="2" charset="-122"/>
            </a:endParaRPr>
          </a:p>
        </p:txBody>
      </p:sp>
      <p:sp>
        <p:nvSpPr>
          <p:cNvPr id="5" name="object 5"/>
          <p:cNvSpPr/>
          <p:nvPr/>
        </p:nvSpPr>
        <p:spPr>
          <a:xfrm>
            <a:off x="6138283" y="4209381"/>
            <a:ext cx="3691001" cy="2043176"/>
          </a:xfrm>
          <a:custGeom>
            <a:avLst/>
            <a:gdLst/>
            <a:ahLst/>
            <a:cxnLst/>
            <a:rect l="l" t="t" r="r" b="b"/>
            <a:pathLst>
              <a:path w="3691001" h="2043176">
                <a:moveTo>
                  <a:pt x="0" y="0"/>
                </a:moveTo>
                <a:lnTo>
                  <a:pt x="1241552" y="866139"/>
                </a:lnTo>
                <a:lnTo>
                  <a:pt x="1241552" y="2043176"/>
                </a:lnTo>
                <a:lnTo>
                  <a:pt x="3691001" y="2043176"/>
                </a:lnTo>
                <a:lnTo>
                  <a:pt x="3691001" y="361695"/>
                </a:lnTo>
                <a:lnTo>
                  <a:pt x="1241552" y="361695"/>
                </a:lnTo>
                <a:lnTo>
                  <a:pt x="0" y="0"/>
                </a:lnTo>
                <a:close/>
              </a:path>
              <a:path w="3691001" h="2043176">
                <a:moveTo>
                  <a:pt x="3691001" y="25526"/>
                </a:moveTo>
                <a:lnTo>
                  <a:pt x="1241552" y="25526"/>
                </a:lnTo>
                <a:lnTo>
                  <a:pt x="1241552" y="361695"/>
                </a:lnTo>
                <a:lnTo>
                  <a:pt x="3691001" y="361695"/>
                </a:lnTo>
                <a:lnTo>
                  <a:pt x="3691001" y="25526"/>
                </a:lnTo>
                <a:close/>
              </a:path>
            </a:pathLst>
          </a:custGeom>
          <a:solidFill>
            <a:srgbClr val="FFFF00"/>
          </a:solidFill>
        </p:spPr>
        <p:txBody>
          <a:bodyPr wrap="square" lIns="0" tIns="0" rIns="0" bIns="0" rtlCol="0">
            <a:noAutofit/>
          </a:bodyPr>
          <a:lstStyle/>
          <a:p>
            <a:pPr fontAlgn="base">
              <a:spcBef>
                <a:spcPct val="0"/>
              </a:spcBef>
              <a:spcAft>
                <a:spcPct val="0"/>
              </a:spcAft>
            </a:pPr>
            <a:endParaRPr>
              <a:solidFill>
                <a:srgbClr val="000000"/>
              </a:solidFill>
              <a:latin typeface="Arial" panose="020B0604020202020204" pitchFamily="34" charset="0"/>
              <a:ea typeface="宋体" panose="02010600030101010101" pitchFamily="2" charset="-122"/>
            </a:endParaRPr>
          </a:p>
        </p:txBody>
      </p:sp>
      <p:sp>
        <p:nvSpPr>
          <p:cNvPr id="6" name="object 6"/>
          <p:cNvSpPr/>
          <p:nvPr/>
        </p:nvSpPr>
        <p:spPr>
          <a:xfrm>
            <a:off x="6138283" y="4209381"/>
            <a:ext cx="3691001" cy="2043176"/>
          </a:xfrm>
          <a:custGeom>
            <a:avLst/>
            <a:gdLst/>
            <a:ahLst/>
            <a:cxnLst/>
            <a:rect l="l" t="t" r="r" b="b"/>
            <a:pathLst>
              <a:path w="3691001" h="2043176">
                <a:moveTo>
                  <a:pt x="1241552" y="25526"/>
                </a:moveTo>
                <a:lnTo>
                  <a:pt x="1649729" y="25526"/>
                </a:lnTo>
                <a:lnTo>
                  <a:pt x="2262124" y="25526"/>
                </a:lnTo>
                <a:lnTo>
                  <a:pt x="3691001" y="25526"/>
                </a:lnTo>
                <a:lnTo>
                  <a:pt x="3691001" y="361695"/>
                </a:lnTo>
                <a:lnTo>
                  <a:pt x="3691001" y="866139"/>
                </a:lnTo>
                <a:lnTo>
                  <a:pt x="3691001" y="2043176"/>
                </a:lnTo>
                <a:lnTo>
                  <a:pt x="2262124" y="2043176"/>
                </a:lnTo>
                <a:lnTo>
                  <a:pt x="1649729" y="2043176"/>
                </a:lnTo>
                <a:lnTo>
                  <a:pt x="1241552" y="2043176"/>
                </a:lnTo>
                <a:lnTo>
                  <a:pt x="1241552" y="866139"/>
                </a:lnTo>
                <a:lnTo>
                  <a:pt x="0" y="0"/>
                </a:lnTo>
                <a:lnTo>
                  <a:pt x="1241552" y="361695"/>
                </a:lnTo>
                <a:lnTo>
                  <a:pt x="1241552" y="25526"/>
                </a:lnTo>
                <a:close/>
              </a:path>
            </a:pathLst>
          </a:custGeom>
          <a:ln w="9525">
            <a:solidFill>
              <a:srgbClr val="000000"/>
            </a:solidFill>
          </a:ln>
        </p:spPr>
        <p:txBody>
          <a:bodyPr wrap="square" lIns="0" tIns="0" rIns="0" bIns="0" rtlCol="0">
            <a:noAutofit/>
          </a:bodyPr>
          <a:lstStyle/>
          <a:p>
            <a:pPr fontAlgn="base">
              <a:spcBef>
                <a:spcPct val="0"/>
              </a:spcBef>
              <a:spcAft>
                <a:spcPct val="0"/>
              </a:spcAft>
            </a:pPr>
            <a:endParaRPr>
              <a:solidFill>
                <a:srgbClr val="000000"/>
              </a:solidFill>
              <a:latin typeface="Arial" panose="020B0604020202020204" pitchFamily="34" charset="0"/>
              <a:ea typeface="宋体" panose="02010600030101010101" pitchFamily="2" charset="-122"/>
            </a:endParaRPr>
          </a:p>
        </p:txBody>
      </p:sp>
      <p:sp>
        <p:nvSpPr>
          <p:cNvPr id="7" name="object 7"/>
          <p:cNvSpPr txBox="1"/>
          <p:nvPr/>
        </p:nvSpPr>
        <p:spPr>
          <a:xfrm>
            <a:off x="7443207" y="4321875"/>
            <a:ext cx="2546350" cy="1841500"/>
          </a:xfrm>
          <a:prstGeom prst="rect">
            <a:avLst/>
          </a:prstGeom>
        </p:spPr>
        <p:txBody>
          <a:bodyPr vert="horz" wrap="square" lIns="0" tIns="0" rIns="0" bIns="0" rtlCol="0">
            <a:noAutofit/>
          </a:bodyPr>
          <a:lstStyle/>
          <a:p>
            <a:pPr marL="12700" marR="266700" fontAlgn="base">
              <a:spcBef>
                <a:spcPct val="0"/>
              </a:spcBef>
              <a:spcAft>
                <a:spcPct val="0"/>
              </a:spcAft>
            </a:pP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列</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控</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中</a:t>
            </a:r>
            <a:r>
              <a:rPr sz="2000" spc="-34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心</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集</a:t>
            </a:r>
            <a:r>
              <a:rPr sz="2000" spc="-34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中</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控</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制 的</a:t>
            </a:r>
            <a:r>
              <a:rPr sz="2000" spc="-33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该</a:t>
            </a:r>
            <a:r>
              <a:rPr sz="2000" spc="-33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信</a:t>
            </a:r>
            <a:r>
              <a:rPr sz="2000" spc="-35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号</a:t>
            </a:r>
            <a:r>
              <a:rPr sz="2000" spc="-33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错</a:t>
            </a:r>
            <a:r>
              <a:rPr sz="2000" spc="-35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误</a:t>
            </a:r>
            <a:r>
              <a:rPr sz="2000" spc="-33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变</a:t>
            </a:r>
            <a:r>
              <a:rPr sz="2000" spc="-33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成 </a:t>
            </a:r>
            <a:r>
              <a:rPr sz="2000" spc="1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绿灯，</a:t>
            </a:r>
            <a:r>
              <a:rPr sz="2000" spc="12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引</a:t>
            </a:r>
            <a:r>
              <a:rPr sz="2000" spc="1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起</a:t>
            </a:r>
            <a:r>
              <a:rPr sz="2000" spc="-1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D</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30</a:t>
            </a:r>
            <a:r>
              <a:rPr sz="2000" spc="1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1</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次</a:t>
            </a:r>
          </a:p>
          <a:p>
            <a:pPr marL="12700" marR="12700" fontAlgn="base">
              <a:spcBef>
                <a:spcPct val="0"/>
              </a:spcBef>
              <a:spcAft>
                <a:spcPct val="0"/>
              </a:spcAft>
            </a:pP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列</a:t>
            </a:r>
            <a:r>
              <a:rPr sz="2000" spc="-37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车</a:t>
            </a:r>
            <a:r>
              <a:rPr sz="2000" spc="-37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错</a:t>
            </a:r>
            <a:r>
              <a:rPr sz="2000" spc="-37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误</a:t>
            </a:r>
            <a:r>
              <a:rPr sz="2000" spc="-37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冲</a:t>
            </a:r>
            <a:r>
              <a:rPr sz="2000" spc="-38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入</a:t>
            </a:r>
            <a:r>
              <a:rPr sz="2000" spc="-37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区</a:t>
            </a:r>
            <a:r>
              <a:rPr sz="2000" spc="-37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间</a:t>
            </a:r>
            <a:r>
              <a:rPr sz="2000" spc="-35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最</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终</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导</a:t>
            </a:r>
            <a:r>
              <a:rPr sz="2000" spc="-34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致</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惨</a:t>
            </a:r>
            <a:r>
              <a:rPr sz="2000" spc="-345"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烈</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追</a:t>
            </a:r>
            <a:r>
              <a:rPr sz="2000" spc="-33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 </a:t>
            </a:r>
            <a:r>
              <a:rPr sz="2000" dirty="0">
                <a:solidFill>
                  <a:srgbClr val="000000"/>
                </a:solidFill>
                <a:latin typeface="微软雅黑" panose="020B0503020204020204" pitchFamily="34" charset="-122"/>
                <a:ea typeface="宋体" panose="02010600030101010101" pitchFamily="2" charset="-122"/>
                <a:cs typeface="微软雅黑" panose="020B0503020204020204" pitchFamily="34" charset="-122"/>
              </a:rPr>
              <a:t>尾 事故！</a:t>
            </a:r>
          </a:p>
        </p:txBody>
      </p:sp>
      <p:sp>
        <p:nvSpPr>
          <p:cNvPr id="2" name="文本框 1"/>
          <p:cNvSpPr txBox="1"/>
          <p:nvPr/>
        </p:nvSpPr>
        <p:spPr>
          <a:xfrm>
            <a:off x="2025015" y="1077595"/>
            <a:ext cx="4707890" cy="518160"/>
          </a:xfrm>
          <a:prstGeom prst="rect">
            <a:avLst/>
          </a:prstGeom>
          <a:noFill/>
        </p:spPr>
        <p:txBody>
          <a:bodyPr wrap="square" rtlCol="0">
            <a:spAutoFit/>
          </a:bodyPr>
          <a:lstStyle/>
          <a:p>
            <a:pPr fontAlgn="base">
              <a:spcBef>
                <a:spcPct val="0"/>
              </a:spcBef>
              <a:spcAft>
                <a:spcPct val="0"/>
              </a:spcAft>
            </a:pPr>
            <a:r>
              <a:rPr lang="en-US" altLang="zh-CN" sz="2800">
                <a:solidFill>
                  <a:srgbClr val="000000"/>
                </a:solidFill>
                <a:latin typeface="黑体" panose="02010609060101010101" pitchFamily="2" charset="-122"/>
                <a:ea typeface="黑体" panose="02010609060101010101" pitchFamily="2" charset="-122"/>
              </a:rPr>
              <a:t>2011</a:t>
            </a:r>
            <a:r>
              <a:rPr lang="zh-CN" altLang="en-US" sz="2800">
                <a:solidFill>
                  <a:srgbClr val="000000"/>
                </a:solidFill>
                <a:latin typeface="黑体" panose="02010609060101010101" pitchFamily="2" charset="-122"/>
                <a:ea typeface="黑体" panose="02010609060101010101" pitchFamily="2" charset="-122"/>
              </a:rPr>
              <a:t>年，温州动车追尾事件</a:t>
            </a:r>
          </a:p>
        </p:txBody>
      </p:sp>
    </p:spTree>
    <p:extLst>
      <p:ext uri="{BB962C8B-B14F-4D97-AF65-F5344CB8AC3E}">
        <p14:creationId xmlns:p14="http://schemas.microsoft.com/office/powerpoint/2010/main" val="3765914597"/>
      </p:ext>
    </p:extLst>
  </p:cSld>
  <p:clrMapOvr>
    <a:masterClrMapping/>
  </p:clrMapOvr>
  <p:transition>
    <p:wipe dir="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txBox="1"/>
          <p:nvPr/>
        </p:nvSpPr>
        <p:spPr>
          <a:xfrm>
            <a:off x="2135188" y="1196976"/>
            <a:ext cx="7993260" cy="4608289"/>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月</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5</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号，江苏省某县供电局某</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220KV</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变电所</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发生了一起带地线合闸的恶性误操作事故，造成全所停电。当时负荷达</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70000KW</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，给该县造成了很大的经济损失</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年，清华同方环境有限公司在中国华能集团公司德州电厂二期</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号机组脱硫装置运行过程中，旁路门突然非受控性关闭，致使工作间内</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7</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人被埋，其中</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人抢救无线死亡</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2007</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年，法国电力公司全资企业广西来宾</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B</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电厂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台</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36</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万千瓦燃煤机组）因江边水泵房设备的控制和通讯完全中断，造成两台机组停运，全厂对外停电</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2008</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年，华中（河南）电网因续电保护误动作、安全稳定控制装置拒动等原因引发一起重大电网事故，导致华中东部电网与川渝电网解列，华中电网与西北电网直流闭锁、与华北电网解列</a:t>
            </a:r>
            <a:endPar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年，亚马逊等网站上出现了智能</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电表</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破解装置，声称可以通过无线网更改智能电表读数</a:t>
            </a:r>
          </a:p>
        </p:txBody>
      </p:sp>
      <p:sp>
        <p:nvSpPr>
          <p:cNvPr id="33795" name="标题 3"/>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工业控制系统安全事件</a:t>
            </a:r>
            <a:r>
              <a:rPr lang="en-US" altLang="zh-CN" dirty="0"/>
              <a:t>-</a:t>
            </a:r>
            <a:r>
              <a:rPr lang="zh-CN" altLang="en-US" dirty="0"/>
              <a:t>能源</a:t>
            </a:r>
          </a:p>
        </p:txBody>
      </p:sp>
    </p:spTree>
    <p:extLst>
      <p:ext uri="{BB962C8B-B14F-4D97-AF65-F5344CB8AC3E}">
        <p14:creationId xmlns:p14="http://schemas.microsoft.com/office/powerpoint/2010/main" val="3101955757"/>
      </p:ext>
    </p:extLst>
  </p:cSld>
  <p:clrMapOvr>
    <a:masterClrMapping/>
  </p:clrMapOvr>
  <p:transition spd="slow"/>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txBox="1"/>
          <p:nvPr/>
        </p:nvSpPr>
        <p:spPr>
          <a:xfrm>
            <a:off x="2208213" y="1340768"/>
            <a:ext cx="7961312" cy="4113882"/>
          </a:xfrm>
          <a:prstGeom prst="rect">
            <a:avLst/>
          </a:prstGeom>
          <a:noFill/>
          <a:ln w="12700">
            <a:noFill/>
          </a:ln>
        </p:spPr>
        <p:txBody>
          <a:bodyPr lIns="34290" tIns="34290" rIns="34290" bIns="3429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1992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年，一前雇员关闭了雪佛兰位于</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22</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个州的</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应急报警系统</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，直到一次紧急事件发生以后发被发现</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2005</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年，在</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Zotob</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蠕虫安全事件中，尽管在</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Internet</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与企业网、控制网之间都部署了防火墙，但还有</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13</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个美国</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汽车厂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由于被蠕虫病毒感染而被迫关闭，</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50,000 </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生产线工人被迫停止工作，预计经济损失超过</a:t>
            </a: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1,400,000</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美元</a:t>
            </a:r>
          </a:p>
          <a:p>
            <a:pPr marL="836930" lvl="1" indent="-379730" eaLnBrk="1" hangingPunct="1">
              <a:spcBef>
                <a:spcPct val="25000"/>
              </a:spcBef>
              <a:spcAft>
                <a:spcPct val="25000"/>
              </a:spcAft>
              <a:buClr>
                <a:srgbClr val="333333"/>
              </a:buClr>
              <a:buSzPct val="125000"/>
              <a:buFont typeface="Wingdings" panose="05000000000000000000" pitchFamily="2" charset="2"/>
              <a:buChar char="§"/>
            </a:pPr>
            <a:r>
              <a:rPr lang="en-US" altLang="zh-CN"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2011</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年，美国某大型</a:t>
            </a:r>
            <a:r>
              <a:rPr lang="zh-CN" altLang="en-US"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药厂</a:t>
            </a:r>
            <a:r>
              <a:rPr lang="zh-CN" altLang="en-US" sz="1800" dirty="0">
                <a:solidFill>
                  <a:srgbClr val="333333"/>
                </a:solidFill>
                <a:latin typeface="微软雅黑" panose="020B0503020204020204" pitchFamily="34" charset="-122"/>
                <a:ea typeface="微软雅黑" panose="020B0503020204020204" pitchFamily="34" charset="-122"/>
                <a:sym typeface="Arial" panose="020B0604020202020204" pitchFamily="34" charset="0"/>
              </a:rPr>
              <a:t>被黑客侵入并悄悄更改了生产物料配比，导致几个批次的药品出现不良反应，给药厂造成巨大损失</a:t>
            </a:r>
          </a:p>
          <a:p>
            <a:pPr marL="836930" lvl="1" indent="-379730" eaLnBrk="1" hangingPunct="1">
              <a:spcBef>
                <a:spcPct val="25000"/>
              </a:spcBef>
              <a:spcAft>
                <a:spcPct val="25000"/>
              </a:spcAft>
              <a:buClr>
                <a:srgbClr val="333333"/>
              </a:buClr>
              <a:buSzPct val="125000"/>
              <a:buNone/>
            </a:pPr>
            <a:endParaRPr lang="zh-CN" altLang="en-US" sz="2400" dirty="0">
              <a:solidFill>
                <a:srgbClr val="33333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4819" name="标题 3"/>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工业控制系统安全事件</a:t>
            </a:r>
            <a:r>
              <a:rPr lang="en-US" altLang="zh-CN" dirty="0"/>
              <a:t>-</a:t>
            </a:r>
            <a:r>
              <a:rPr lang="zh-CN" altLang="en-US" dirty="0"/>
              <a:t>制造</a:t>
            </a:r>
          </a:p>
        </p:txBody>
      </p:sp>
    </p:spTree>
    <p:extLst>
      <p:ext uri="{BB962C8B-B14F-4D97-AF65-F5344CB8AC3E}">
        <p14:creationId xmlns:p14="http://schemas.microsoft.com/office/powerpoint/2010/main" val="3811324401"/>
      </p:ext>
    </p:extLst>
  </p:cSld>
  <p:clrMapOvr>
    <a:masterClrMapping/>
  </p:clrMapOvr>
  <p:transition spd="slow"/>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标题 3"/>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sym typeface="+mn-ea"/>
              </a:rPr>
              <a:t>工业控制系统安全事件</a:t>
            </a:r>
            <a:endParaRPr lang="zh-CN" altLang="en-US" dirty="0"/>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000" kern="1200">
                <a:latin typeface="微软雅黑" panose="020B0503020204020204" pitchFamily="34" charset="-122"/>
                <a:ea typeface="微软雅黑" panose="020B0503020204020204" pitchFamily="34" charset="-122"/>
                <a:cs typeface="+mn-cs"/>
              </a:rPr>
              <a:t>入侵者通过现场无线网络，入侵工控生产过程控制系统，控制产品生产温度，改变产品生产质量。</a:t>
            </a:r>
          </a:p>
        </p:txBody>
      </p:sp>
      <p:pic>
        <p:nvPicPr>
          <p:cNvPr id="35844" name="Picture 2"/>
          <p:cNvPicPr>
            <a:picLocks noChangeAspect="1"/>
          </p:cNvPicPr>
          <p:nvPr/>
        </p:nvPicPr>
        <p:blipFill>
          <a:blip r:embed="rId2" cstate="print"/>
          <a:stretch>
            <a:fillRect/>
          </a:stretch>
        </p:blipFill>
        <p:spPr>
          <a:xfrm>
            <a:off x="2741296" y="2073910"/>
            <a:ext cx="7040563" cy="4681538"/>
          </a:xfrm>
          <a:prstGeom prst="rect">
            <a:avLst/>
          </a:prstGeom>
          <a:noFill/>
          <a:ln w="9525">
            <a:noFill/>
          </a:ln>
        </p:spPr>
      </p:pic>
    </p:spTree>
    <p:extLst>
      <p:ext uri="{BB962C8B-B14F-4D97-AF65-F5344CB8AC3E}">
        <p14:creationId xmlns:p14="http://schemas.microsoft.com/office/powerpoint/2010/main" val="1006970194"/>
      </p:ext>
    </p:extLst>
  </p:cSld>
  <p:clrMapOvr>
    <a:masterClrMapping/>
  </p:clrMapOvr>
  <p:transition spd="slow"/>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标题 3"/>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sym typeface="+mn-ea"/>
              </a:rPr>
              <a:t>工业控制系统安全事件</a:t>
            </a:r>
            <a:endParaRPr lang="zh-CN" altLang="en-US" dirty="0"/>
          </a:p>
        </p:txBody>
      </p:sp>
      <p:sp>
        <p:nvSpPr>
          <p:cNvPr id="4" name="内容占位符 3"/>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000" kern="1200" dirty="0">
                <a:latin typeface="微软雅黑" panose="020B0503020204020204" pitchFamily="34" charset="-122"/>
                <a:ea typeface="微软雅黑" panose="020B0503020204020204" pitchFamily="34" charset="-122"/>
                <a:cs typeface="+mn-cs"/>
              </a:rPr>
              <a:t>入侵者在邮件中植入木马，控制办公终端，进一步渗透到</a:t>
            </a:r>
            <a:r>
              <a:rPr lang="en-US" altLang="zh-CN" sz="2000" kern="1200" dirty="0">
                <a:latin typeface="微软雅黑" panose="020B0503020204020204" pitchFamily="34" charset="-122"/>
                <a:ea typeface="微软雅黑" panose="020B0503020204020204" pitchFamily="34" charset="-122"/>
                <a:cs typeface="+mn-cs"/>
              </a:rPr>
              <a:t>SCADA</a:t>
            </a:r>
            <a:r>
              <a:rPr lang="zh-CN" altLang="en-US" sz="2000" kern="1200" dirty="0">
                <a:latin typeface="微软雅黑" panose="020B0503020204020204" pitchFamily="34" charset="-122"/>
                <a:ea typeface="微软雅黑" panose="020B0503020204020204" pitchFamily="34" charset="-122"/>
                <a:cs typeface="+mn-cs"/>
              </a:rPr>
              <a:t>系统，从工程师服务获取生产工艺数据。</a:t>
            </a:r>
          </a:p>
        </p:txBody>
      </p:sp>
      <p:pic>
        <p:nvPicPr>
          <p:cNvPr id="36868" name="Picture 2"/>
          <p:cNvPicPr>
            <a:picLocks noChangeAspect="1"/>
          </p:cNvPicPr>
          <p:nvPr/>
        </p:nvPicPr>
        <p:blipFill>
          <a:blip r:embed="rId2" cstate="print"/>
          <a:stretch>
            <a:fillRect/>
          </a:stretch>
        </p:blipFill>
        <p:spPr>
          <a:xfrm>
            <a:off x="3143250" y="1989139"/>
            <a:ext cx="5617046" cy="4077025"/>
          </a:xfrm>
          <a:prstGeom prst="rect">
            <a:avLst/>
          </a:prstGeom>
          <a:noFill/>
          <a:ln w="9525">
            <a:noFill/>
          </a:ln>
        </p:spPr>
      </p:pic>
    </p:spTree>
    <p:extLst>
      <p:ext uri="{BB962C8B-B14F-4D97-AF65-F5344CB8AC3E}">
        <p14:creationId xmlns:p14="http://schemas.microsoft.com/office/powerpoint/2010/main" val="1683060494"/>
      </p:ext>
    </p:extLst>
  </p:cSld>
  <p:clrMapOvr>
    <a:masterClrMapping/>
  </p:clrMapOvr>
  <p:transition spd="slow"/>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某制造行业工控安全事件</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400" kern="1200" dirty="0">
                <a:solidFill>
                  <a:srgbClr val="FF0000"/>
                </a:solidFill>
                <a:latin typeface="微软雅黑" panose="020B0503020204020204" pitchFamily="34" charset="-122"/>
                <a:ea typeface="微软雅黑" panose="020B0503020204020204" pitchFamily="34" charset="-122"/>
                <a:cs typeface="+mn-cs"/>
              </a:rPr>
              <a:t>移动存储设备的随意接入</a:t>
            </a:r>
            <a:r>
              <a:rPr lang="zh-CN" altLang="en-US" sz="2400" kern="1200" dirty="0">
                <a:latin typeface="微软雅黑" panose="020B0503020204020204" pitchFamily="34" charset="-122"/>
                <a:ea typeface="微软雅黑" panose="020B0503020204020204" pitchFamily="34" charset="-122"/>
                <a:cs typeface="+mn-cs"/>
              </a:rPr>
              <a:t>，把病毒带入工控系统。</a:t>
            </a:r>
          </a:p>
          <a:p>
            <a:pPr marL="469900" indent="-469900" eaLnBrk="1" hangingPunct="1">
              <a:lnSpc>
                <a:spcPct val="150000"/>
              </a:lnSpc>
              <a:buClr>
                <a:schemeClr val="accent2"/>
              </a:buClr>
              <a:buFont typeface="Wingdings" panose="05000000000000000000" pitchFamily="2" charset="2"/>
              <a:buChar char="o"/>
              <a:defRPr/>
            </a:pPr>
            <a:r>
              <a:rPr lang="zh-CN" altLang="en-US" sz="2400" kern="1200" dirty="0">
                <a:solidFill>
                  <a:srgbClr val="FF0000"/>
                </a:solidFill>
                <a:latin typeface="微软雅黑" panose="020B0503020204020204" pitchFamily="34" charset="-122"/>
                <a:ea typeface="微软雅黑" panose="020B0503020204020204" pitchFamily="34" charset="-122"/>
                <a:cs typeface="+mn-cs"/>
              </a:rPr>
              <a:t>移动笔记本</a:t>
            </a:r>
            <a:r>
              <a:rPr lang="zh-CN" altLang="en-US" sz="2400" kern="1200" dirty="0">
                <a:latin typeface="微软雅黑" panose="020B0503020204020204" pitchFamily="34" charset="-122"/>
                <a:ea typeface="微软雅黑" panose="020B0503020204020204" pitchFamily="34" charset="-122"/>
                <a:cs typeface="+mn-cs"/>
              </a:rPr>
              <a:t>在没有准入控制和身份认证的情况下接入工控网络，把病毒带入到工控系统。</a:t>
            </a:r>
          </a:p>
          <a:p>
            <a:pPr marL="469900" indent="-469900" eaLnBrk="1" hangingPunct="1">
              <a:lnSpc>
                <a:spcPct val="150000"/>
              </a:lnSpc>
              <a:buClr>
                <a:schemeClr val="accent2"/>
              </a:buClr>
              <a:buFont typeface="Wingdings" panose="05000000000000000000" pitchFamily="2" charset="2"/>
              <a:buChar char="o"/>
              <a:defRPr/>
            </a:pPr>
            <a:r>
              <a:rPr lang="zh-CN" altLang="en-US" sz="2400" kern="1200" dirty="0">
                <a:latin typeface="微软雅黑" panose="020B0503020204020204" pitchFamily="34" charset="-122"/>
                <a:ea typeface="微软雅黑" panose="020B0503020204020204" pitchFamily="34" charset="-122"/>
                <a:cs typeface="+mn-cs"/>
              </a:rPr>
              <a:t>维护工控系统疏忽导致</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网线插错</a:t>
            </a:r>
            <a:r>
              <a:rPr lang="zh-CN" altLang="en-US" sz="2400" kern="1200" dirty="0">
                <a:latin typeface="微软雅黑" panose="020B0503020204020204" pitchFamily="34" charset="-122"/>
                <a:ea typeface="微软雅黑" panose="020B0503020204020204" pitchFamily="34" charset="-122"/>
                <a:cs typeface="+mn-cs"/>
              </a:rPr>
              <a:t>，造成工控网形成网络风暴，造成生产停车。</a:t>
            </a:r>
          </a:p>
          <a:p>
            <a:pPr marL="469900" indent="-469900" eaLnBrk="1" hangingPunct="1">
              <a:lnSpc>
                <a:spcPct val="150000"/>
              </a:lnSpc>
              <a:buClr>
                <a:schemeClr val="accent2"/>
              </a:buClr>
              <a:buFont typeface="Wingdings" panose="05000000000000000000" pitchFamily="2" charset="2"/>
              <a:buChar char="o"/>
              <a:defRPr/>
            </a:pPr>
            <a:r>
              <a:rPr lang="zh-CN" altLang="en-US" sz="2400" kern="1200" dirty="0">
                <a:latin typeface="微软雅黑" panose="020B0503020204020204" pitchFamily="34" charset="-122"/>
                <a:ea typeface="微软雅黑" panose="020B0503020204020204" pitchFamily="34" charset="-122"/>
                <a:cs typeface="+mn-cs"/>
              </a:rPr>
              <a:t>固定</a:t>
            </a:r>
            <a:r>
              <a:rPr lang="en-US" altLang="zh-CN" sz="2400" kern="1200" dirty="0">
                <a:latin typeface="微软雅黑" panose="020B0503020204020204" pitchFamily="34" charset="-122"/>
                <a:ea typeface="微软雅黑" panose="020B0503020204020204" pitchFamily="34" charset="-122"/>
                <a:cs typeface="+mn-cs"/>
              </a:rPr>
              <a:t>IP</a:t>
            </a:r>
            <a:r>
              <a:rPr lang="zh-CN" altLang="en-US" sz="2400" kern="1200" dirty="0">
                <a:latin typeface="微软雅黑" panose="020B0503020204020204" pitchFamily="34" charset="-122"/>
                <a:ea typeface="微软雅黑" panose="020B0503020204020204" pitchFamily="34" charset="-122"/>
                <a:cs typeface="+mn-cs"/>
              </a:rPr>
              <a:t>地址与</a:t>
            </a:r>
            <a:r>
              <a:rPr lang="en-US" altLang="zh-CN" sz="2400" kern="1200" dirty="0">
                <a:latin typeface="微软雅黑" panose="020B0503020204020204" pitchFamily="34" charset="-122"/>
                <a:ea typeface="微软雅黑" panose="020B0503020204020204" pitchFamily="34" charset="-122"/>
                <a:cs typeface="+mn-cs"/>
              </a:rPr>
              <a:t>DHCP</a:t>
            </a:r>
            <a:r>
              <a:rPr lang="zh-CN" altLang="en-US" sz="2400" kern="1200" dirty="0">
                <a:latin typeface="微软雅黑" panose="020B0503020204020204" pitchFamily="34" charset="-122"/>
                <a:ea typeface="微软雅黑" panose="020B0503020204020204" pitchFamily="34" charset="-122"/>
                <a:cs typeface="+mn-cs"/>
              </a:rPr>
              <a:t>共存造成的</a:t>
            </a:r>
            <a:r>
              <a:rPr lang="en-US" altLang="zh-CN" sz="2400" kern="1200" dirty="0">
                <a:latin typeface="微软雅黑" panose="020B0503020204020204" pitchFamily="34" charset="-122"/>
                <a:ea typeface="微软雅黑" panose="020B0503020204020204" pitchFamily="34" charset="-122"/>
                <a:cs typeface="+mn-cs"/>
              </a:rPr>
              <a:t>IP</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地址冲突</a:t>
            </a:r>
            <a:r>
              <a:rPr lang="zh-CN" altLang="en-US" sz="2400" kern="1200" dirty="0">
                <a:latin typeface="微软雅黑" panose="020B0503020204020204" pitchFamily="34" charset="-122"/>
                <a:ea typeface="微软雅黑" panose="020B0503020204020204" pitchFamily="34" charset="-122"/>
                <a:cs typeface="+mn-cs"/>
              </a:rPr>
              <a:t>，影响生产作业。</a:t>
            </a:r>
          </a:p>
          <a:p>
            <a:pPr marL="469900" indent="-469900" eaLnBrk="1" hangingPunct="1">
              <a:lnSpc>
                <a:spcPct val="150000"/>
              </a:lnSpc>
              <a:buClr>
                <a:schemeClr val="accent2"/>
              </a:buClr>
              <a:buFont typeface="Wingdings" panose="05000000000000000000" pitchFamily="2" charset="2"/>
              <a:buChar char="o"/>
              <a:defRPr/>
            </a:pPr>
            <a:r>
              <a:rPr lang="zh-CN" altLang="en-US" sz="2400" kern="1200" dirty="0">
                <a:latin typeface="微软雅黑" panose="020B0503020204020204" pitchFamily="34" charset="-122"/>
                <a:ea typeface="微软雅黑" panose="020B0503020204020204" pitchFamily="34" charset="-122"/>
                <a:cs typeface="+mn-cs"/>
              </a:rPr>
              <a:t>硬件</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设备丢失</a:t>
            </a:r>
            <a:r>
              <a:rPr lang="zh-CN" altLang="en-US" sz="2400" kern="1200" dirty="0">
                <a:latin typeface="微软雅黑" panose="020B0503020204020204" pitchFamily="34" charset="-122"/>
                <a:ea typeface="微软雅黑" panose="020B0503020204020204" pitchFamily="34" charset="-122"/>
                <a:cs typeface="+mn-cs"/>
              </a:rPr>
              <a:t>问题。</a:t>
            </a:r>
          </a:p>
          <a:p>
            <a:pPr marL="469900" indent="-469900" eaLnBrk="1" hangingPunct="1">
              <a:lnSpc>
                <a:spcPct val="150000"/>
              </a:lnSpc>
              <a:buClr>
                <a:schemeClr val="accent2"/>
              </a:buClr>
              <a:buFont typeface="Wingdings" panose="05000000000000000000" pitchFamily="2" charset="2"/>
              <a:buChar char="o"/>
              <a:defRPr/>
            </a:pPr>
            <a:endParaRPr lang="zh-CN" altLang="en-US" sz="2400" kern="1200"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145116243"/>
      </p:ext>
    </p:extLst>
  </p:cSld>
  <p:clrMapOvr>
    <a:masterClrMapping/>
  </p:clrMapOvr>
  <p:transition spd="slow"/>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某石化行业工控安全事件</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en-US" altLang="zh-CN" sz="2800" kern="1200" dirty="0">
                <a:latin typeface="微软雅黑" panose="020B0503020204020204" pitchFamily="34" charset="-122"/>
                <a:ea typeface="微软雅黑" panose="020B0503020204020204" pitchFamily="34" charset="-122"/>
                <a:cs typeface="+mn-cs"/>
              </a:rPr>
              <a:t>2009.6. </a:t>
            </a:r>
            <a:r>
              <a:rPr lang="zh-CN" altLang="en-US" sz="2800" kern="1200" dirty="0">
                <a:latin typeface="微软雅黑" panose="020B0503020204020204" pitchFamily="34" charset="-122"/>
                <a:ea typeface="微软雅黑" panose="020B0503020204020204" pitchFamily="34" charset="-122"/>
                <a:cs typeface="+mn-cs"/>
              </a:rPr>
              <a:t>储控中心电脑感染蠕虫死机；</a:t>
            </a:r>
          </a:p>
          <a:p>
            <a:pPr marL="469900" indent="-469900" eaLnBrk="1" hangingPunct="1">
              <a:lnSpc>
                <a:spcPct val="150000"/>
              </a:lnSpc>
              <a:buClr>
                <a:schemeClr val="accent2"/>
              </a:buClr>
              <a:buFont typeface="Wingdings" panose="05000000000000000000" pitchFamily="2" charset="2"/>
              <a:buChar char="o"/>
              <a:defRPr/>
            </a:pPr>
            <a:r>
              <a:rPr lang="en-US" altLang="zh-CN" sz="2800" kern="1200" dirty="0">
                <a:latin typeface="微软雅黑" panose="020B0503020204020204" pitchFamily="34" charset="-122"/>
                <a:ea typeface="微软雅黑" panose="020B0503020204020204" pitchFamily="34" charset="-122"/>
                <a:cs typeface="+mn-cs"/>
              </a:rPr>
              <a:t>2009.10.</a:t>
            </a:r>
            <a:r>
              <a:rPr lang="zh-CN" altLang="en-US" sz="2800" kern="1200" dirty="0">
                <a:latin typeface="微软雅黑" panose="020B0503020204020204" pitchFamily="34" charset="-122"/>
                <a:ea typeface="微软雅黑" panose="020B0503020204020204" pitchFamily="34" charset="-122"/>
                <a:cs typeface="+mn-cs"/>
              </a:rPr>
              <a:t>芳烃装置控制系统感染病毒运行异常；</a:t>
            </a:r>
          </a:p>
          <a:p>
            <a:pPr marL="469900" indent="-469900" eaLnBrk="1" hangingPunct="1">
              <a:lnSpc>
                <a:spcPct val="150000"/>
              </a:lnSpc>
              <a:buClr>
                <a:schemeClr val="accent2"/>
              </a:buClr>
              <a:buFont typeface="Wingdings" panose="05000000000000000000" pitchFamily="2" charset="2"/>
              <a:buChar char="o"/>
              <a:defRPr/>
            </a:pPr>
            <a:r>
              <a:rPr lang="en-US" altLang="zh-CN" sz="2800" kern="1200" dirty="0">
                <a:latin typeface="微软雅黑" panose="020B0503020204020204" pitchFamily="34" charset="-122"/>
                <a:ea typeface="微软雅黑" panose="020B0503020204020204" pitchFamily="34" charset="-122"/>
                <a:cs typeface="+mn-cs"/>
              </a:rPr>
              <a:t>2010.5. </a:t>
            </a:r>
            <a:r>
              <a:rPr lang="zh-CN" altLang="en-US" sz="2800" kern="1200" dirty="0">
                <a:latin typeface="微软雅黑" panose="020B0503020204020204" pitchFamily="34" charset="-122"/>
                <a:ea typeface="微软雅黑" panose="020B0503020204020204" pitchFamily="34" charset="-122"/>
                <a:cs typeface="+mn-cs"/>
              </a:rPr>
              <a:t>上层网络感染病毒故障；</a:t>
            </a:r>
          </a:p>
          <a:p>
            <a:pPr marL="469900" indent="-469900" eaLnBrk="1" hangingPunct="1">
              <a:lnSpc>
                <a:spcPct val="150000"/>
              </a:lnSpc>
              <a:buClr>
                <a:schemeClr val="accent2"/>
              </a:buClr>
              <a:buFont typeface="Wingdings" panose="05000000000000000000" pitchFamily="2" charset="2"/>
              <a:buChar char="o"/>
              <a:defRPr/>
            </a:pPr>
            <a:r>
              <a:rPr lang="en-US" altLang="zh-CN" sz="2800" kern="1200" dirty="0">
                <a:latin typeface="微软雅黑" panose="020B0503020204020204" pitchFamily="34" charset="-122"/>
                <a:ea typeface="微软雅黑" panose="020B0503020204020204" pitchFamily="34" charset="-122"/>
                <a:cs typeface="+mn-cs"/>
              </a:rPr>
              <a:t>2009-2010.</a:t>
            </a:r>
            <a:r>
              <a:rPr lang="zh-CN" altLang="en-US" sz="2800" kern="1200" dirty="0">
                <a:latin typeface="微软雅黑" panose="020B0503020204020204" pitchFamily="34" charset="-122"/>
                <a:ea typeface="微软雅黑" panose="020B0503020204020204" pitchFamily="34" charset="-122"/>
                <a:cs typeface="+mn-cs"/>
              </a:rPr>
              <a:t>操作站频繁死机；</a:t>
            </a:r>
          </a:p>
          <a:p>
            <a:pPr marL="0" indent="0" eaLnBrk="1" hangingPunct="1">
              <a:lnSpc>
                <a:spcPct val="150000"/>
              </a:lnSpc>
              <a:buClr>
                <a:schemeClr val="accent2"/>
              </a:buClr>
              <a:buNone/>
              <a:defRPr/>
            </a:pPr>
            <a:endParaRPr lang="zh-CN" altLang="en-US" sz="2800" kern="1200" dirty="0">
              <a:latin typeface="微软雅黑" panose="020B0503020204020204" pitchFamily="34" charset="-122"/>
              <a:ea typeface="微软雅黑" panose="020B0503020204020204" pitchFamily="34" charset="-122"/>
              <a:cs typeface="+mn-cs"/>
            </a:endParaRPr>
          </a:p>
        </p:txBody>
      </p:sp>
      <p:sp>
        <p:nvSpPr>
          <p:cNvPr id="4" name="TextBox 3"/>
          <p:cNvSpPr txBox="1"/>
          <p:nvPr/>
        </p:nvSpPr>
        <p:spPr>
          <a:xfrm>
            <a:off x="3000376" y="4221163"/>
            <a:ext cx="6119813" cy="1754188"/>
          </a:xfrm>
          <a:prstGeom prst="rect">
            <a:avLst/>
          </a:prstGeom>
          <a:solidFill>
            <a:srgbClr val="FFFF00"/>
          </a:solidFill>
        </p:spPr>
        <p:txBody>
          <a:bodyPr>
            <a:spAutoFit/>
          </a:bodyPr>
          <a:lstStyle/>
          <a:p>
            <a:pPr algn="ctr" fontAlgn="base">
              <a:lnSpc>
                <a:spcPct val="150000"/>
              </a:lnSpc>
              <a:spcBef>
                <a:spcPct val="0"/>
              </a:spcBef>
              <a:spcAft>
                <a:spcPct val="0"/>
              </a:spcAft>
              <a:defRPr/>
            </a:pPr>
            <a:r>
              <a:rPr lang="zh-CN" altLang="en-US" sz="2400" b="1" dirty="0">
                <a:solidFill>
                  <a:srgbClr val="FF0000"/>
                </a:solidFill>
                <a:latin typeface="华文中宋"/>
                <a:ea typeface="华文中宋"/>
              </a:rPr>
              <a:t>虽未发生严重事故，但还是耗费了大量的人力、物力和精力去处理安全事件，给安全生产带来很大隐患</a:t>
            </a:r>
            <a:r>
              <a:rPr lang="en-US" altLang="zh-CN" sz="2400" b="1" dirty="0">
                <a:solidFill>
                  <a:srgbClr val="FF0000"/>
                </a:solidFill>
                <a:latin typeface="华文中宋"/>
                <a:ea typeface="华文中宋"/>
              </a:rPr>
              <a:t>!</a:t>
            </a:r>
            <a:endParaRPr lang="zh-CN" altLang="en-US" sz="2400" b="1" dirty="0">
              <a:solidFill>
                <a:srgbClr val="FF0000"/>
              </a:solidFill>
              <a:latin typeface="华文中宋"/>
              <a:ea typeface="华文中宋"/>
            </a:endParaRPr>
          </a:p>
        </p:txBody>
      </p:sp>
    </p:spTree>
    <p:extLst>
      <p:ext uri="{BB962C8B-B14F-4D97-AF65-F5344CB8AC3E}">
        <p14:creationId xmlns:p14="http://schemas.microsoft.com/office/powerpoint/2010/main" val="3414607616"/>
      </p:ext>
    </p:extLst>
  </p:cSld>
  <p:clrMapOvr>
    <a:masterClrMapping/>
  </p:clrMapOvr>
  <p:transition spd="slow"/>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工控系统的脆弱性</a:t>
            </a:r>
          </a:p>
        </p:txBody>
      </p:sp>
      <p:sp>
        <p:nvSpPr>
          <p:cNvPr id="43011" name="内容占位符 2"/>
          <p:cNvSpPr>
            <a:spLocks noGrp="1"/>
          </p:cNvSpPr>
          <p:nvPr>
            <p:ph idx="1"/>
          </p:nvPr>
        </p:nvSpPr>
        <p:spPr>
          <a:xfrm>
            <a:off x="2208213" y="908051"/>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400" b="1" kern="1200" dirty="0">
                <a:latin typeface="微软雅黑" panose="020B0503020204020204" pitchFamily="34" charset="-122"/>
                <a:ea typeface="微软雅黑" panose="020B0503020204020204" pitchFamily="34" charset="-122"/>
                <a:cs typeface="+mn-cs"/>
              </a:rPr>
              <a:t>工业控制应用系统几乎是传统</a:t>
            </a:r>
            <a:r>
              <a:rPr lang="en-US" altLang="zh-CN" sz="2400" b="1" kern="1200" dirty="0">
                <a:latin typeface="微软雅黑" panose="020B0503020204020204" pitchFamily="34" charset="-122"/>
                <a:ea typeface="微软雅黑" panose="020B0503020204020204" pitchFamily="34" charset="-122"/>
                <a:cs typeface="+mn-cs"/>
              </a:rPr>
              <a:t>IT</a:t>
            </a:r>
            <a:r>
              <a:rPr lang="zh-CN" altLang="en-US" sz="2400" b="1" kern="1200" dirty="0">
                <a:latin typeface="微软雅黑" panose="020B0503020204020204" pitchFamily="34" charset="-122"/>
                <a:ea typeface="微软雅黑" panose="020B0503020204020204" pitchFamily="34" charset="-122"/>
                <a:cs typeface="+mn-cs"/>
              </a:rPr>
              <a:t>信息系统的拷贝，但</a:t>
            </a:r>
            <a:r>
              <a:rPr lang="zh-CN" altLang="en-US" sz="2400" b="1" kern="1200" dirty="0">
                <a:solidFill>
                  <a:srgbClr val="FF0000"/>
                </a:solidFill>
                <a:latin typeface="微软雅黑" panose="020B0503020204020204" pitchFamily="34" charset="-122"/>
                <a:ea typeface="微软雅黑" panose="020B0503020204020204" pitchFamily="34" charset="-122"/>
                <a:cs typeface="+mn-cs"/>
              </a:rPr>
              <a:t>安全防护远远落后于传统</a:t>
            </a:r>
            <a:r>
              <a:rPr lang="en-US" altLang="zh-CN" sz="2400" b="1" kern="1200" dirty="0">
                <a:solidFill>
                  <a:srgbClr val="FF0000"/>
                </a:solidFill>
                <a:latin typeface="微软雅黑" panose="020B0503020204020204" pitchFamily="34" charset="-122"/>
                <a:ea typeface="微软雅黑" panose="020B0503020204020204" pitchFamily="34" charset="-122"/>
                <a:cs typeface="+mn-cs"/>
              </a:rPr>
              <a:t>IT</a:t>
            </a:r>
            <a:r>
              <a:rPr lang="zh-CN" altLang="en-US" sz="2400" b="1" kern="1200" dirty="0">
                <a:solidFill>
                  <a:srgbClr val="FF0000"/>
                </a:solidFill>
                <a:latin typeface="微软雅黑" panose="020B0503020204020204" pitchFamily="34" charset="-122"/>
                <a:ea typeface="微软雅黑" panose="020B0503020204020204" pitchFamily="34" charset="-122"/>
                <a:cs typeface="+mn-cs"/>
              </a:rPr>
              <a:t>系统</a:t>
            </a:r>
            <a:r>
              <a:rPr lang="zh-CN" altLang="en-US" sz="2400" b="1" kern="1200" dirty="0">
                <a:latin typeface="微软雅黑" panose="020B0503020204020204" pitchFamily="34" charset="-122"/>
                <a:ea typeface="微软雅黑" panose="020B0503020204020204" pitchFamily="34" charset="-122"/>
                <a:cs typeface="+mn-cs"/>
              </a:rPr>
              <a:t>的安全防护。</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工控系统大量采用</a:t>
            </a:r>
            <a:r>
              <a:rPr lang="en-US" altLang="zh-CN" sz="2400" kern="1200" dirty="0">
                <a:latin typeface="微软雅黑" panose="020B0503020204020204" pitchFamily="34" charset="-122"/>
                <a:ea typeface="微软雅黑" panose="020B0503020204020204" pitchFamily="34" charset="-122"/>
                <a:cs typeface="+mn-cs"/>
              </a:rPr>
              <a:t>IT</a:t>
            </a:r>
            <a:r>
              <a:rPr lang="zh-CN" altLang="en-US" sz="2400" kern="1200" dirty="0">
                <a:latin typeface="微软雅黑" panose="020B0503020204020204" pitchFamily="34" charset="-122"/>
                <a:ea typeface="微软雅黑" panose="020B0503020204020204" pitchFamily="34" charset="-122"/>
                <a:cs typeface="+mn-cs"/>
              </a:rPr>
              <a:t>通用软硬件，如</a:t>
            </a:r>
            <a:r>
              <a:rPr lang="en-US" altLang="zh-CN" sz="2400" kern="1200" dirty="0">
                <a:latin typeface="微软雅黑" panose="020B0503020204020204" pitchFamily="34" charset="-122"/>
                <a:ea typeface="微软雅黑" panose="020B0503020204020204" pitchFamily="34" charset="-122"/>
                <a:cs typeface="+mn-cs"/>
              </a:rPr>
              <a:t>PC</a:t>
            </a:r>
            <a:r>
              <a:rPr lang="zh-CN" altLang="en-US" sz="2400" kern="1200" dirty="0">
                <a:latin typeface="微软雅黑" panose="020B0503020204020204" pitchFamily="34" charset="-122"/>
                <a:ea typeface="微软雅黑" panose="020B0503020204020204" pitchFamily="34" charset="-122"/>
                <a:cs typeface="+mn-cs"/>
              </a:rPr>
              <a:t>服务器和终端产品、操作系统和数据库系统；</a:t>
            </a:r>
          </a:p>
          <a:p>
            <a:pPr lvl="1">
              <a:lnSpc>
                <a:spcPct val="150000"/>
              </a:lnSpc>
              <a:buClr>
                <a:srgbClr val="C00000"/>
              </a:buClr>
              <a:buFont typeface="Wingdings" panose="05000000000000000000" pitchFamily="2" charset="2"/>
              <a:buChar char="n"/>
              <a:defRPr/>
            </a:pPr>
            <a:r>
              <a:rPr lang="zh-CN" altLang="en-US" sz="2400" kern="1200" dirty="0">
                <a:solidFill>
                  <a:srgbClr val="FF0000"/>
                </a:solidFill>
                <a:latin typeface="微软雅黑" panose="020B0503020204020204" pitchFamily="34" charset="-122"/>
                <a:ea typeface="微软雅黑" panose="020B0503020204020204" pitchFamily="34" charset="-122"/>
                <a:cs typeface="+mn-cs"/>
              </a:rPr>
              <a:t>由于工控系统</a:t>
            </a:r>
            <a:r>
              <a:rPr lang="zh-CN" altLang="en-US" sz="2400" b="1" kern="1200" dirty="0">
                <a:solidFill>
                  <a:srgbClr val="FF0000"/>
                </a:solidFill>
                <a:latin typeface="微软雅黑" panose="020B0503020204020204" pitchFamily="34" charset="-122"/>
                <a:ea typeface="微软雅黑" panose="020B0503020204020204" pitchFamily="34" charset="-122"/>
                <a:cs typeface="+mn-cs"/>
              </a:rPr>
              <a:t>兼容性</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的问题，系统补丁和杀毒软件的安全措施不到位，使系统的脆弱性得以放大！</a:t>
            </a: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79040031"/>
      </p:ext>
    </p:extLst>
  </p:cSld>
  <p:clrMapOvr>
    <a:masterClrMapping/>
  </p:clrMapOvr>
  <p:transition spd="slow"/>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工控系统的脆弱性</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b="1" kern="1200" dirty="0">
                <a:latin typeface="微软雅黑" panose="020B0503020204020204" pitchFamily="34" charset="-122"/>
                <a:ea typeface="微软雅黑" panose="020B0503020204020204" pitchFamily="34" charset="-122"/>
                <a:cs typeface="+mn-cs"/>
              </a:rPr>
              <a:t>工控软件与通信协议不健壮</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相对于传统</a:t>
            </a:r>
            <a:r>
              <a:rPr lang="en-US" altLang="zh-CN" sz="2400" kern="1200" dirty="0">
                <a:latin typeface="微软雅黑" panose="020B0503020204020204" pitchFamily="34" charset="-122"/>
                <a:ea typeface="微软雅黑" panose="020B0503020204020204" pitchFamily="34" charset="-122"/>
                <a:cs typeface="+mn-cs"/>
              </a:rPr>
              <a:t>IT</a:t>
            </a:r>
            <a:r>
              <a:rPr lang="zh-CN" altLang="en-US" sz="2400" kern="1200" dirty="0">
                <a:latin typeface="微软雅黑" panose="020B0503020204020204" pitchFamily="34" charset="-122"/>
                <a:ea typeface="微软雅黑" panose="020B0503020204020204" pitchFamily="34" charset="-122"/>
                <a:cs typeface="+mn-cs"/>
              </a:rPr>
              <a:t>软件，工业控制系统组态软件、</a:t>
            </a:r>
            <a:r>
              <a:rPr lang="en-US" altLang="zh-CN" sz="2400" kern="1200" dirty="0">
                <a:latin typeface="微软雅黑" panose="020B0503020204020204" pitchFamily="34" charset="-122"/>
                <a:ea typeface="微软雅黑" panose="020B0503020204020204" pitchFamily="34" charset="-122"/>
                <a:cs typeface="+mn-cs"/>
              </a:rPr>
              <a:t>PLC</a:t>
            </a:r>
            <a:r>
              <a:rPr lang="zh-CN" altLang="en-US" sz="2400" kern="1200" dirty="0">
                <a:latin typeface="微软雅黑" panose="020B0503020204020204" pitchFamily="34" charset="-122"/>
                <a:ea typeface="微软雅黑" panose="020B0503020204020204" pitchFamily="34" charset="-122"/>
                <a:cs typeface="+mn-cs"/>
              </a:rPr>
              <a:t>嵌入式系统等</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在设计过程中主要考虑可用性，实时性、对安全性考虑不足</a:t>
            </a:r>
            <a:r>
              <a:rPr lang="zh-CN" altLang="en-US" sz="2400" kern="1200" dirty="0">
                <a:latin typeface="微软雅黑" panose="020B0503020204020204" pitchFamily="34" charset="-122"/>
                <a:ea typeface="微软雅黑" panose="020B0503020204020204" pitchFamily="34" charset="-122"/>
                <a:cs typeface="+mn-cs"/>
              </a:rPr>
              <a:t>；</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工控系统通信协议</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缺乏授权和加密</a:t>
            </a:r>
            <a:r>
              <a:rPr lang="zh-CN" altLang="en-US" sz="2400" kern="1200" dirty="0">
                <a:latin typeface="微软雅黑" panose="020B0503020204020204" pitchFamily="34" charset="-122"/>
                <a:ea typeface="微软雅黑" panose="020B0503020204020204" pitchFamily="34" charset="-122"/>
                <a:cs typeface="+mn-cs"/>
              </a:rPr>
              <a:t>、</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缺乏</a:t>
            </a:r>
            <a:r>
              <a:rPr lang="zh-CN" altLang="en-US" sz="2400" kern="1200" dirty="0">
                <a:latin typeface="微软雅黑" panose="020B0503020204020204" pitchFamily="34" charset="-122"/>
                <a:ea typeface="微软雅黑" panose="020B0503020204020204" pitchFamily="34" charset="-122"/>
                <a:cs typeface="+mn-cs"/>
              </a:rPr>
              <a:t>对用户身份的</a:t>
            </a:r>
            <a:r>
              <a:rPr lang="zh-CN" altLang="en-US" sz="2400" kern="1200" dirty="0">
                <a:solidFill>
                  <a:srgbClr val="FF0000"/>
                </a:solidFill>
                <a:latin typeface="微软雅黑" panose="020B0503020204020204" pitchFamily="34" charset="-122"/>
                <a:ea typeface="微软雅黑" panose="020B0503020204020204" pitchFamily="34" charset="-122"/>
                <a:cs typeface="+mn-cs"/>
              </a:rPr>
              <a:t>鉴别和认证</a:t>
            </a:r>
            <a:r>
              <a:rPr lang="zh-CN" altLang="en-US" sz="2400" kern="1200" dirty="0">
                <a:latin typeface="微软雅黑" panose="020B0503020204020204" pitchFamily="34" charset="-122"/>
                <a:ea typeface="微软雅黑" panose="020B0503020204020204" pitchFamily="34" charset="-122"/>
                <a:cs typeface="+mn-cs"/>
              </a:rPr>
              <a:t>等安全机制。</a:t>
            </a: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19862823"/>
      </p:ext>
    </p:extLst>
  </p:cSld>
  <p:clrMapOvr>
    <a:masterClrMapping/>
  </p:clrMapOvr>
  <p:transition spd="slow"/>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工控系统的脆弱性</a:t>
            </a:r>
          </a:p>
        </p:txBody>
      </p:sp>
      <p:sp>
        <p:nvSpPr>
          <p:cNvPr id="45059"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kern="1200" dirty="0">
                <a:latin typeface="微软雅黑" panose="020B0503020204020204" pitchFamily="34" charset="-122"/>
                <a:ea typeface="微软雅黑" panose="020B0503020204020204" pitchFamily="34" charset="-122"/>
                <a:cs typeface="+mn-cs"/>
              </a:rPr>
              <a:t>工业控制系统安全不仅使用一个技术问题，更是一个</a:t>
            </a:r>
            <a:r>
              <a:rPr lang="zh-CN" altLang="en-US" sz="2800" kern="1200" dirty="0">
                <a:solidFill>
                  <a:srgbClr val="FF0000"/>
                </a:solidFill>
                <a:latin typeface="微软雅黑" panose="020B0503020204020204" pitchFamily="34" charset="-122"/>
                <a:ea typeface="微软雅黑" panose="020B0503020204020204" pitchFamily="34" charset="-122"/>
                <a:cs typeface="+mn-cs"/>
              </a:rPr>
              <a:t>管理问题</a:t>
            </a:r>
            <a:r>
              <a:rPr lang="zh-CN" altLang="en-US" sz="2800" kern="1200" dirty="0">
                <a:latin typeface="微软雅黑" panose="020B0503020204020204" pitchFamily="34" charset="-122"/>
                <a:ea typeface="微软雅黑" panose="020B0503020204020204" pitchFamily="34" charset="-122"/>
                <a:cs typeface="+mn-cs"/>
              </a:rPr>
              <a:t>，需要完善的工业控制系统安全政策、标准、制度和安全意识来支撑。</a:t>
            </a:r>
          </a:p>
          <a:p>
            <a:pPr marL="469900" indent="-469900" eaLnBrk="1" hangingPunct="1">
              <a:lnSpc>
                <a:spcPct val="150000"/>
              </a:lnSpc>
              <a:buClr>
                <a:schemeClr val="accent2"/>
              </a:buClr>
              <a:buFont typeface="Wingdings" panose="05000000000000000000" pitchFamily="2" charset="2"/>
              <a:buChar char="o"/>
              <a:defRPr/>
            </a:pPr>
            <a:r>
              <a:rPr lang="zh-CN" altLang="en-US" sz="2800" kern="1200" dirty="0">
                <a:latin typeface="微软雅黑" panose="020B0503020204020204" pitchFamily="34" charset="-122"/>
                <a:ea typeface="微软雅黑" panose="020B0503020204020204" pitchFamily="34" charset="-122"/>
                <a:cs typeface="+mn-cs"/>
              </a:rPr>
              <a:t>相对信息系统用户来说，</a:t>
            </a:r>
            <a:r>
              <a:rPr lang="zh-CN" altLang="en-US" sz="2800" kern="1200" dirty="0">
                <a:solidFill>
                  <a:srgbClr val="FF0000"/>
                </a:solidFill>
                <a:latin typeface="微软雅黑" panose="020B0503020204020204" pitchFamily="34" charset="-122"/>
                <a:ea typeface="微软雅黑" panose="020B0503020204020204" pitchFamily="34" charset="-122"/>
                <a:cs typeface="+mn-cs"/>
              </a:rPr>
              <a:t>工控系统用户安全意识更加薄弱</a:t>
            </a:r>
            <a:r>
              <a:rPr lang="zh-CN" altLang="en-US" sz="2800" kern="1200" dirty="0">
                <a:latin typeface="微软雅黑" panose="020B0503020204020204" pitchFamily="34" charset="-122"/>
                <a:ea typeface="微软雅黑" panose="020B0503020204020204" pitchFamily="34" charset="-122"/>
                <a:cs typeface="+mn-cs"/>
              </a:rPr>
              <a:t>！</a:t>
            </a:r>
          </a:p>
          <a:p>
            <a:pPr marL="469900" indent="-469900" eaLnBrk="1" hangingPunct="1">
              <a:lnSpc>
                <a:spcPct val="150000"/>
              </a:lnSpc>
              <a:buClr>
                <a:schemeClr val="accent2"/>
              </a:buClr>
              <a:buFont typeface="Wingdings" panose="05000000000000000000" pitchFamily="2" charset="2"/>
              <a:buChar char="o"/>
              <a:defRPr/>
            </a:pPr>
            <a:endParaRPr lang="zh-CN" altLang="en-US" sz="2800" kern="1200"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5788291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1.1 </a:t>
            </a:r>
            <a:r>
              <a:rPr lang="zh-CN" altLang="en-US" sz="3600" b="0" dirty="0">
                <a:latin typeface="宋体" pitchFamily="2" charset="-122"/>
                <a:ea typeface="宋体" pitchFamily="2" charset="-122"/>
                <a:sym typeface="CMU Serif" charset="0"/>
              </a:rPr>
              <a:t>嵌入式系统的定义</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800" b="0" dirty="0">
                <a:solidFill>
                  <a:schemeClr val="tx1"/>
                </a:solidFill>
                <a:latin typeface="宋体" pitchFamily="2" charset="-122"/>
                <a:ea typeface="宋体" pitchFamily="2" charset="-122"/>
                <a:cs typeface="+mj-cs"/>
              </a:rPr>
              <a:t>嵌入式系统是一个较复杂的技术概念，目前国内外关于嵌入式系统尚无严格、统一的定义。</a:t>
            </a:r>
            <a:endParaRPr lang="en-US" altLang="zh-CN" sz="2800" b="0" dirty="0">
              <a:solidFill>
                <a:schemeClr val="tx1"/>
              </a:solidFill>
              <a:latin typeface="宋体" pitchFamily="2" charset="-122"/>
              <a:ea typeface="宋体" pitchFamily="2" charset="-122"/>
              <a:cs typeface="+mj-cs"/>
            </a:endParaRPr>
          </a:p>
          <a:p>
            <a:r>
              <a:rPr lang="zh-CN" altLang="en-US" sz="2800" b="0" dirty="0">
                <a:solidFill>
                  <a:schemeClr val="tx1"/>
                </a:solidFill>
                <a:latin typeface="宋体" pitchFamily="2" charset="-122"/>
                <a:ea typeface="宋体" pitchFamily="2" charset="-122"/>
                <a:cs typeface="+mj-cs"/>
              </a:rPr>
              <a:t>根据美国电气与电子工程师学会（</a:t>
            </a:r>
            <a:r>
              <a:rPr lang="en-US" altLang="zh-CN" sz="2800" b="0" dirty="0">
                <a:solidFill>
                  <a:schemeClr val="tx1"/>
                </a:solidFill>
                <a:latin typeface="宋体" pitchFamily="2" charset="-122"/>
                <a:ea typeface="宋体" pitchFamily="2" charset="-122"/>
                <a:cs typeface="+mj-cs"/>
              </a:rPr>
              <a:t>IEEE</a:t>
            </a:r>
            <a:r>
              <a:rPr lang="zh-CN" altLang="en-US" sz="2800" b="0" dirty="0">
                <a:solidFill>
                  <a:schemeClr val="tx1"/>
                </a:solidFill>
                <a:latin typeface="宋体" pitchFamily="2" charset="-122"/>
                <a:ea typeface="宋体" pitchFamily="2" charset="-122"/>
                <a:cs typeface="+mj-cs"/>
              </a:rPr>
              <a:t>：</a:t>
            </a:r>
            <a:r>
              <a:rPr lang="en-US" altLang="zh-CN" sz="2800" b="0" dirty="0">
                <a:solidFill>
                  <a:schemeClr val="tx1"/>
                </a:solidFill>
                <a:latin typeface="宋体" pitchFamily="2" charset="-122"/>
                <a:ea typeface="宋体" pitchFamily="2" charset="-122"/>
                <a:cs typeface="+mj-cs"/>
              </a:rPr>
              <a:t>Institute of Electrical and Electronics Engineers )</a:t>
            </a:r>
            <a:r>
              <a:rPr lang="zh-CN" altLang="en-US" sz="2800" b="0" dirty="0">
                <a:solidFill>
                  <a:schemeClr val="tx1"/>
                </a:solidFill>
                <a:latin typeface="宋体" pitchFamily="2" charset="-122"/>
                <a:ea typeface="宋体" pitchFamily="2" charset="-122"/>
                <a:cs typeface="+mj-cs"/>
              </a:rPr>
              <a:t>的定义：</a:t>
            </a:r>
            <a:r>
              <a:rPr lang="zh-CN" altLang="en-US" sz="2800" b="0" dirty="0">
                <a:solidFill>
                  <a:srgbClr val="FF0000"/>
                </a:solidFill>
                <a:latin typeface="宋体" pitchFamily="2" charset="-122"/>
                <a:ea typeface="宋体" pitchFamily="2" charset="-122"/>
                <a:cs typeface="+mj-cs"/>
              </a:rPr>
              <a:t>嵌入式系统是用于控制、监视或辅助操作机器和设备的装置</a:t>
            </a:r>
            <a:r>
              <a:rPr lang="zh-CN" altLang="en-US" sz="2800" b="0" dirty="0">
                <a:solidFill>
                  <a:schemeClr val="tx1"/>
                </a:solidFill>
                <a:latin typeface="宋体" pitchFamily="2" charset="-122"/>
                <a:ea typeface="宋体" pitchFamily="2" charset="-122"/>
                <a:cs typeface="+mj-cs"/>
              </a:rPr>
              <a:t>。</a:t>
            </a:r>
            <a:endParaRPr lang="en-US" altLang="zh-CN" sz="2800" b="0" dirty="0">
              <a:solidFill>
                <a:schemeClr val="tx1"/>
              </a:solidFill>
              <a:latin typeface="宋体" pitchFamily="2" charset="-122"/>
              <a:ea typeface="宋体" pitchFamily="2" charset="-122"/>
              <a:cs typeface="+mj-cs"/>
            </a:endParaRPr>
          </a:p>
          <a:p>
            <a:r>
              <a:rPr lang="zh-CN" altLang="en-US" sz="2800" b="0" dirty="0">
                <a:solidFill>
                  <a:schemeClr val="tx1"/>
                </a:solidFill>
                <a:latin typeface="宋体" pitchFamily="2" charset="-122"/>
                <a:ea typeface="宋体" pitchFamily="2" charset="-122"/>
                <a:cs typeface="+mj-cs"/>
              </a:rPr>
              <a:t>一般认为嵌入式系统是</a:t>
            </a:r>
            <a:r>
              <a:rPr lang="zh-CN" altLang="en-US" sz="2800" b="0" dirty="0">
                <a:solidFill>
                  <a:srgbClr val="FF0000"/>
                </a:solidFill>
                <a:latin typeface="宋体" pitchFamily="2" charset="-122"/>
                <a:ea typeface="宋体" pitchFamily="2" charset="-122"/>
                <a:cs typeface="+mj-cs"/>
              </a:rPr>
              <a:t>以应用为中心</a:t>
            </a:r>
            <a:r>
              <a:rPr lang="zh-CN" altLang="en-US" sz="2800" b="0" dirty="0">
                <a:solidFill>
                  <a:schemeClr val="tx1"/>
                </a:solidFill>
                <a:latin typeface="宋体" pitchFamily="2" charset="-122"/>
                <a:ea typeface="宋体" pitchFamily="2" charset="-122"/>
                <a:cs typeface="+mj-cs"/>
              </a:rPr>
              <a:t>，以计算机技术为基础，并且软</a:t>
            </a:r>
            <a:r>
              <a:rPr lang="en-US" altLang="zh-CN" sz="2800" b="0" dirty="0">
                <a:solidFill>
                  <a:schemeClr val="tx1"/>
                </a:solidFill>
                <a:latin typeface="宋体" pitchFamily="2" charset="-122"/>
                <a:ea typeface="宋体" pitchFamily="2" charset="-122"/>
                <a:cs typeface="+mj-cs"/>
              </a:rPr>
              <a:t>/</a:t>
            </a:r>
            <a:r>
              <a:rPr lang="zh-CN" altLang="en-US" sz="2800" b="0" dirty="0">
                <a:solidFill>
                  <a:schemeClr val="tx1"/>
                </a:solidFill>
                <a:latin typeface="宋体" pitchFamily="2" charset="-122"/>
                <a:ea typeface="宋体" pitchFamily="2" charset="-122"/>
                <a:cs typeface="+mj-cs"/>
              </a:rPr>
              <a:t>硬件</a:t>
            </a:r>
            <a:r>
              <a:rPr lang="zh-CN" altLang="en-US" sz="2800" b="0" dirty="0">
                <a:solidFill>
                  <a:srgbClr val="FF0000"/>
                </a:solidFill>
                <a:latin typeface="宋体" pitchFamily="2" charset="-122"/>
                <a:ea typeface="宋体" pitchFamily="2" charset="-122"/>
                <a:cs typeface="+mj-cs"/>
              </a:rPr>
              <a:t>可裁剪</a:t>
            </a:r>
            <a:r>
              <a:rPr lang="zh-CN" altLang="en-US" sz="2800" b="0" dirty="0">
                <a:solidFill>
                  <a:schemeClr val="tx1"/>
                </a:solidFill>
                <a:latin typeface="宋体" pitchFamily="2" charset="-122"/>
                <a:ea typeface="宋体" pitchFamily="2" charset="-122"/>
                <a:cs typeface="+mj-cs"/>
              </a:rPr>
              <a:t>，可满足应用系统对</a:t>
            </a:r>
            <a:r>
              <a:rPr lang="zh-CN" altLang="en-US" sz="2800" b="0" dirty="0">
                <a:solidFill>
                  <a:srgbClr val="FF0000"/>
                </a:solidFill>
                <a:latin typeface="宋体" pitchFamily="2" charset="-122"/>
                <a:ea typeface="宋体" pitchFamily="2" charset="-122"/>
                <a:cs typeface="+mj-cs"/>
              </a:rPr>
              <a:t>功能、可靠性、成本、体积和功耗</a:t>
            </a:r>
            <a:r>
              <a:rPr lang="zh-CN" altLang="en-US" sz="2800" b="0" dirty="0">
                <a:solidFill>
                  <a:schemeClr val="tx1"/>
                </a:solidFill>
                <a:latin typeface="宋体" pitchFamily="2" charset="-122"/>
                <a:ea typeface="宋体" pitchFamily="2" charset="-122"/>
                <a:cs typeface="+mj-cs"/>
              </a:rPr>
              <a:t>有严格要求的专用计算机系统。</a:t>
            </a:r>
          </a:p>
        </p:txBody>
      </p:sp>
      <p:sp>
        <p:nvSpPr>
          <p:cNvPr id="4" name="Date Placeholder 3"/>
          <p:cNvSpPr>
            <a:spLocks noGrp="1"/>
          </p:cNvSpPr>
          <p:nvPr>
            <p:ph type="dt" sz="half" idx="10"/>
          </p:nvPr>
        </p:nvSpPr>
        <p:spPr/>
        <p:txBody>
          <a:bodyPr/>
          <a:lstStyle/>
          <a:p>
            <a:pPr>
              <a:spcAft>
                <a:spcPct val="0"/>
              </a:spcAft>
              <a:buClr>
                <a:srgbClr val="FFFFFF"/>
              </a:buClr>
              <a:defRPr/>
            </a:pPr>
            <a:fld id="{E2924A26-F002-4ECF-B921-1A2B09E93286}" type="datetime1">
              <a:rPr lang="en-US" altLang="zh-CN" b="1">
                <a:solidFill>
                  <a:srgbClr val="FFFFFF"/>
                </a:solidFill>
              </a:rPr>
              <a:pPr>
                <a:spcAft>
                  <a:spcPct val="0"/>
                </a:spcAft>
                <a:buClr>
                  <a:srgbClr val="FFFFFF"/>
                </a:buClr>
                <a:defRPr/>
              </a:pPr>
              <a:t>6/11/2021</a:t>
            </a:fld>
            <a:endParaRPr lang="en-US" altLang="zh-CN" b="1" dirty="0">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45</a:t>
            </a:fld>
            <a:endParaRPr lang="en-US" altLang="zh-CN" b="1">
              <a:solidFill>
                <a:srgbClr val="FFFFFF"/>
              </a:solidFill>
            </a:endParaRPr>
          </a:p>
        </p:txBody>
      </p:sp>
    </p:spTree>
    <p:extLst>
      <p:ext uri="{BB962C8B-B14F-4D97-AF65-F5344CB8AC3E}">
        <p14:creationId xmlns:p14="http://schemas.microsoft.com/office/powerpoint/2010/main" val="3158645941"/>
      </p:ext>
    </p:extLst>
  </p:cSld>
  <p:clrMapOvr>
    <a:masterClrMapping/>
  </p:clrMapOvr>
  <p:transition/>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p:nvPr/>
        </p:nvSpPr>
        <p:spPr bwMode="auto">
          <a:xfrm>
            <a:off x="2552700" y="4191000"/>
            <a:ext cx="7962900" cy="1981200"/>
          </a:xfrm>
          <a:prstGeom prst="rect">
            <a:avLst/>
          </a:prstGeom>
          <a:noFill/>
          <a:ln w="12700">
            <a:noFill/>
            <a:miter lim="800000"/>
          </a:ln>
        </p:spPr>
        <p:txBody>
          <a:bodyPr lIns="34290" tIns="34290" rIns="34290" bIns="34290"/>
          <a:lstStyle>
            <a:lvl1pPr marL="0" indent="0" algn="ctr" rtl="0" eaLnBrk="1" fontAlgn="base" hangingPunct="1">
              <a:spcBef>
                <a:spcPts val="1620"/>
              </a:spcBef>
              <a:spcAft>
                <a:spcPct val="0"/>
              </a:spcAft>
              <a:buClr>
                <a:srgbClr val="00346B"/>
              </a:buClr>
              <a:buSzPct val="125000"/>
              <a:buFont typeface="Wingdings" panose="05000000000000000000" pitchFamily="2" charset="2"/>
              <a:buNone/>
              <a:defRPr sz="1400">
                <a:solidFill>
                  <a:srgbClr val="00346B"/>
                </a:solidFill>
                <a:latin typeface="+mn-lt"/>
                <a:ea typeface="+mn-ea"/>
                <a:cs typeface="+mn-cs"/>
                <a:sym typeface="Arial" panose="020B0604020202020204" pitchFamily="34" charset="0"/>
              </a:defRPr>
            </a:lvl1pPr>
            <a:lvl2pPr marL="411480" indent="0" algn="ctr" rtl="0" eaLnBrk="1" fontAlgn="base" hangingPunct="1">
              <a:spcBef>
                <a:spcPct val="25000"/>
              </a:spcBef>
              <a:spcAft>
                <a:spcPct val="25000"/>
              </a:spcAft>
              <a:buClr>
                <a:srgbClr val="333333"/>
              </a:buClr>
              <a:buSzPct val="125000"/>
              <a:buNone/>
              <a:defRPr sz="1100">
                <a:solidFill>
                  <a:srgbClr val="333333"/>
                </a:solidFill>
                <a:latin typeface="+mn-lt"/>
                <a:ea typeface="+mn-ea"/>
                <a:cs typeface="+mn-cs"/>
                <a:sym typeface="Arial" panose="020B0604020202020204" pitchFamily="34" charset="0"/>
              </a:defRPr>
            </a:lvl2pPr>
            <a:lvl3pPr marL="822960" indent="0" algn="ctr" rtl="0" eaLnBrk="1" fontAlgn="base" hangingPunct="1">
              <a:spcBef>
                <a:spcPts val="1620"/>
              </a:spcBef>
              <a:spcAft>
                <a:spcPct val="0"/>
              </a:spcAft>
              <a:buClr>
                <a:srgbClr val="333333"/>
              </a:buClr>
              <a:buSzPct val="125000"/>
              <a:buNone/>
              <a:defRPr sz="1000">
                <a:solidFill>
                  <a:srgbClr val="333333"/>
                </a:solidFill>
                <a:latin typeface="+mn-lt"/>
                <a:ea typeface="+mn-ea"/>
                <a:cs typeface="+mn-cs"/>
                <a:sym typeface="Arial" panose="020B0604020202020204" pitchFamily="34" charset="0"/>
              </a:defRPr>
            </a:lvl3pPr>
            <a:lvl4pPr marL="1234440" indent="0" algn="ctr" rtl="0" eaLnBrk="1" fontAlgn="base" hangingPunct="1">
              <a:spcBef>
                <a:spcPts val="1620"/>
              </a:spcBef>
              <a:spcAft>
                <a:spcPct val="0"/>
              </a:spcAft>
              <a:buClr>
                <a:srgbClr val="333333"/>
              </a:buClr>
              <a:buSzPct val="125000"/>
              <a:buNone/>
              <a:defRPr sz="900">
                <a:solidFill>
                  <a:srgbClr val="333333"/>
                </a:solidFill>
                <a:latin typeface="+mn-lt"/>
                <a:ea typeface="+mn-ea"/>
                <a:cs typeface="+mn-cs"/>
                <a:sym typeface="Arial" panose="020B0604020202020204" pitchFamily="34" charset="0"/>
              </a:defRPr>
            </a:lvl4pPr>
            <a:lvl5pPr marL="164592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5pPr>
            <a:lvl6pPr marL="205740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6pPr>
            <a:lvl7pPr marL="246888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7pPr>
            <a:lvl8pPr marL="2880360"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8pPr>
            <a:lvl9pPr marL="3291205" indent="0" algn="ctr" rtl="0" eaLnBrk="1" fontAlgn="base" hangingPunct="1">
              <a:spcBef>
                <a:spcPts val="1620"/>
              </a:spcBef>
              <a:spcAft>
                <a:spcPct val="0"/>
              </a:spcAft>
              <a:buClr>
                <a:srgbClr val="333333"/>
              </a:buClr>
              <a:buSzPct val="125000"/>
              <a:buNone/>
              <a:defRPr sz="800">
                <a:solidFill>
                  <a:srgbClr val="333333"/>
                </a:solidFill>
                <a:latin typeface="+mn-lt"/>
                <a:ea typeface="+mn-ea"/>
                <a:cs typeface="+mn-cs"/>
                <a:sym typeface="Arial" panose="020B0604020202020204" pitchFamily="34" charset="0"/>
              </a:defRPr>
            </a:lvl9pPr>
          </a:lstStyle>
          <a:p>
            <a:pPr algn="l">
              <a:spcBef>
                <a:spcPts val="600"/>
              </a:spcBef>
              <a:defRPr/>
            </a:pPr>
            <a:r>
              <a:rPr lang="zh-CN" altLang="en-US" sz="1900" dirty="0">
                <a:solidFill>
                  <a:srgbClr val="FF0000"/>
                </a:solidFill>
                <a:latin typeface="微软雅黑" panose="020B0503020204020204" pitchFamily="34" charset="-122"/>
                <a:ea typeface="微软雅黑" panose="020B0503020204020204" pitchFamily="34" charset="-122"/>
              </a:rPr>
              <a:t>大多数的漏洞在工控系统上存在的时间超过</a:t>
            </a:r>
            <a:r>
              <a:rPr lang="en-US" altLang="zh-CN" sz="1900" dirty="0">
                <a:solidFill>
                  <a:srgbClr val="FF0000"/>
                </a:solidFill>
                <a:latin typeface="微软雅黑" panose="020B0503020204020204" pitchFamily="34" charset="-122"/>
                <a:ea typeface="微软雅黑" panose="020B0503020204020204" pitchFamily="34" charset="-122"/>
              </a:rPr>
              <a:t>3</a:t>
            </a:r>
            <a:r>
              <a:rPr lang="zh-CN" altLang="en-US" sz="1900" dirty="0">
                <a:solidFill>
                  <a:srgbClr val="FF0000"/>
                </a:solidFill>
                <a:latin typeface="微软雅黑" panose="020B0503020204020204" pitchFamily="34" charset="-122"/>
                <a:ea typeface="微软雅黑" panose="020B0503020204020204" pitchFamily="34" charset="-122"/>
              </a:rPr>
              <a:t>年</a:t>
            </a:r>
            <a:endParaRPr lang="en-US" altLang="zh-CN" sz="1900" dirty="0">
              <a:solidFill>
                <a:srgbClr val="FF0000"/>
              </a:solidFill>
              <a:latin typeface="微软雅黑" panose="020B0503020204020204" pitchFamily="34" charset="-122"/>
              <a:ea typeface="微软雅黑" panose="020B0503020204020204" pitchFamily="34" charset="-122"/>
            </a:endParaRPr>
          </a:p>
          <a:p>
            <a:pPr algn="l">
              <a:spcBef>
                <a:spcPts val="600"/>
              </a:spcBef>
              <a:defRPr/>
            </a:pPr>
            <a:r>
              <a:rPr lang="zh-CN" altLang="en-US" sz="1900" dirty="0">
                <a:solidFill>
                  <a:srgbClr val="FF0000"/>
                </a:solidFill>
                <a:latin typeface="微软雅黑" panose="020B0503020204020204" pitchFamily="34" charset="-122"/>
                <a:ea typeface="微软雅黑" panose="020B0503020204020204" pitchFamily="34" charset="-122"/>
              </a:rPr>
              <a:t>一年左右，这些漏洞就已经存在于开源的黑客入侵工具</a:t>
            </a:r>
            <a:endParaRPr lang="en-US" altLang="zh-CN" sz="1900" dirty="0">
              <a:solidFill>
                <a:srgbClr val="FF0000"/>
              </a:solidFill>
              <a:latin typeface="微软雅黑" panose="020B0503020204020204" pitchFamily="34" charset="-122"/>
              <a:ea typeface="微软雅黑" panose="020B0503020204020204" pitchFamily="34" charset="-122"/>
            </a:endParaRPr>
          </a:p>
          <a:p>
            <a:pPr lvl="1" algn="l">
              <a:spcBef>
                <a:spcPts val="600"/>
              </a:spcBef>
              <a:defRPr/>
            </a:pPr>
            <a:endParaRPr lang="en-US" altLang="zh-CN" sz="1600" dirty="0">
              <a:latin typeface="微软雅黑" panose="020B0503020204020204" pitchFamily="34" charset="-122"/>
              <a:ea typeface="微软雅黑" panose="020B0503020204020204" pitchFamily="34" charset="-122"/>
            </a:endParaRPr>
          </a:p>
          <a:p>
            <a:pPr>
              <a:spcBef>
                <a:spcPts val="600"/>
              </a:spcBef>
              <a:defRPr/>
            </a:pPr>
            <a:endParaRPr lang="en-US" altLang="zh-CN" sz="2000" b="1" dirty="0">
              <a:latin typeface="微软雅黑" panose="020B0503020204020204" pitchFamily="34" charset="-122"/>
              <a:ea typeface="微软雅黑" panose="020B0503020204020204" pitchFamily="34" charset="-122"/>
            </a:endParaRPr>
          </a:p>
          <a:p>
            <a:pPr marL="754380" lvl="1" indent="-342900" algn="l">
              <a:spcBef>
                <a:spcPts val="600"/>
              </a:spcBef>
              <a:buFont typeface="Wingdings" panose="05000000000000000000" pitchFamily="2" charset="2"/>
              <a:buChar char="Ø"/>
              <a:defRPr/>
            </a:pPr>
            <a:endParaRPr lang="en-US" altLang="zh-CN" sz="1600" dirty="0">
              <a:latin typeface="微软雅黑" panose="020B0503020204020204" pitchFamily="34" charset="-122"/>
              <a:ea typeface="微软雅黑" panose="020B0503020204020204" pitchFamily="34" charset="-122"/>
            </a:endParaRPr>
          </a:p>
          <a:p>
            <a:pPr lvl="1" algn="l">
              <a:defRPr/>
            </a:pPr>
            <a:endParaRPr lang="zh-CN" altLang="en-US" sz="1600" dirty="0">
              <a:latin typeface="微软雅黑" panose="020B0503020204020204" pitchFamily="34" charset="-122"/>
              <a:ea typeface="微软雅黑" panose="020B0503020204020204" pitchFamily="34" charset="-122"/>
            </a:endParaRPr>
          </a:p>
        </p:txBody>
      </p:sp>
      <p:sp>
        <p:nvSpPr>
          <p:cNvPr id="43011" name="AutoShape 2" descr="Siemens Security Product"/>
          <p:cNvSpPr>
            <a:spLocks noChangeAspect="1"/>
          </p:cNvSpPr>
          <p:nvPr/>
        </p:nvSpPr>
        <p:spPr>
          <a:xfrm>
            <a:off x="1679575" y="-144462"/>
            <a:ext cx="304800" cy="304800"/>
          </a:xfrm>
          <a:prstGeom prst="rect">
            <a:avLst/>
          </a:prstGeom>
          <a:noFill/>
          <a:ln w="9525">
            <a:noFill/>
          </a:ln>
        </p:spPr>
        <p:txBody>
          <a:bodyPr lIns="91439" tIns="45719" rIns="91439" bIns="45719"/>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indent="0" eaLnBrk="1" hangingPunct="1">
              <a:spcBef>
                <a:spcPct val="0"/>
              </a:spcBef>
              <a:buNone/>
            </a:pPr>
            <a:endParaRPr lang="en-US" altLang="zh-CN" dirty="0">
              <a:solidFill>
                <a:srgbClr val="000000"/>
              </a:solidFill>
              <a:latin typeface="Gill Sans"/>
              <a:ea typeface="ヒラギノ角ゴ ProN W3"/>
              <a:sym typeface="Gill Sans"/>
            </a:endParaRPr>
          </a:p>
        </p:txBody>
      </p:sp>
      <p:pic>
        <p:nvPicPr>
          <p:cNvPr id="43012" name="Picture 2"/>
          <p:cNvPicPr>
            <a:picLocks noChangeAspect="1"/>
          </p:cNvPicPr>
          <p:nvPr/>
        </p:nvPicPr>
        <p:blipFill>
          <a:blip r:embed="rId2" cstate="print"/>
          <a:stretch>
            <a:fillRect/>
          </a:stretch>
        </p:blipFill>
        <p:spPr>
          <a:xfrm>
            <a:off x="2743201" y="1174750"/>
            <a:ext cx="7305675" cy="2787650"/>
          </a:xfrm>
          <a:prstGeom prst="rect">
            <a:avLst/>
          </a:prstGeom>
          <a:noFill/>
          <a:ln w="12700">
            <a:noFill/>
          </a:ln>
        </p:spPr>
      </p:pic>
      <p:sp>
        <p:nvSpPr>
          <p:cNvPr id="43014" name="标题 3"/>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工控系统的脆弱性</a:t>
            </a:r>
          </a:p>
        </p:txBody>
      </p:sp>
    </p:spTree>
    <p:extLst>
      <p:ext uri="{BB962C8B-B14F-4D97-AF65-F5344CB8AC3E}">
        <p14:creationId xmlns:p14="http://schemas.microsoft.com/office/powerpoint/2010/main" val="2609963132"/>
      </p:ext>
    </p:extLst>
  </p:cSld>
  <p:clrMapOvr>
    <a:masterClrMapping/>
  </p:clrMapOvr>
  <p:transition spd="slow"/>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网络安全风险急速增加</a:t>
            </a:r>
            <a:endParaRPr lang="en-US" altLang="zh-CN" dirty="0"/>
          </a:p>
        </p:txBody>
      </p:sp>
      <p:sp>
        <p:nvSpPr>
          <p:cNvPr id="16387" name="Content Placeholder 2"/>
          <p:cNvSpPr>
            <a:spLocks noGrp="1"/>
          </p:cNvSpPr>
          <p:nvPr>
            <p:ph idx="1"/>
          </p:nvPr>
        </p:nvSpPr>
        <p:spPr>
          <a:xfrm>
            <a:off x="1992314" y="1484314"/>
            <a:ext cx="5040313"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en-US" altLang="zh-CN" sz="1800" b="1" kern="1200">
                <a:latin typeface="微软雅黑" panose="020B0503020204020204" pitchFamily="34" charset="-122"/>
                <a:ea typeface="微软雅黑" panose="020B0503020204020204" pitchFamily="34" charset="-122"/>
                <a:cs typeface="+mn-cs"/>
              </a:rPr>
              <a:t>2012</a:t>
            </a:r>
            <a:r>
              <a:rPr lang="zh-CN" altLang="en-US" sz="1800" b="1" kern="1200">
                <a:latin typeface="微软雅黑" panose="020B0503020204020204" pitchFamily="34" charset="-122"/>
                <a:ea typeface="微软雅黑" panose="020B0503020204020204" pitchFamily="34" charset="-122"/>
                <a:cs typeface="+mn-cs"/>
              </a:rPr>
              <a:t>年美国</a:t>
            </a:r>
            <a:r>
              <a:rPr lang="en-US" altLang="zh-CN" sz="1800" b="1" kern="1200">
                <a:latin typeface="微软雅黑" panose="020B0503020204020204" pitchFamily="34" charset="-122"/>
                <a:ea typeface="微软雅黑" panose="020B0503020204020204" pitchFamily="34" charset="-122"/>
                <a:cs typeface="+mn-cs"/>
              </a:rPr>
              <a:t>ICS </a:t>
            </a:r>
            <a:r>
              <a:rPr lang="zh-CN" altLang="en-US" sz="1800" b="1" kern="1200">
                <a:latin typeface="微软雅黑" panose="020B0503020204020204" pitchFamily="34" charset="-122"/>
                <a:ea typeface="微软雅黑" panose="020B0503020204020204" pitchFamily="34" charset="-122"/>
                <a:cs typeface="+mn-cs"/>
              </a:rPr>
              <a:t>蜜罐实验</a:t>
            </a:r>
          </a:p>
          <a:p>
            <a:pPr lvl="1">
              <a:lnSpc>
                <a:spcPct val="150000"/>
              </a:lnSpc>
              <a:buClr>
                <a:srgbClr val="C00000"/>
              </a:buClr>
              <a:buFont typeface="Wingdings" panose="05000000000000000000" pitchFamily="2" charset="2"/>
              <a:buChar char="n"/>
              <a:defRPr/>
            </a:pPr>
            <a:r>
              <a:rPr lang="zh-CN" altLang="en-US" sz="1800" kern="1200">
                <a:latin typeface="微软雅黑" panose="020B0503020204020204" pitchFamily="34" charset="-122"/>
                <a:ea typeface="微软雅黑" panose="020B0503020204020204" pitchFamily="34" charset="-122"/>
                <a:cs typeface="+mn-cs"/>
              </a:rPr>
              <a:t>模拟了一个连接在</a:t>
            </a:r>
            <a:r>
              <a:rPr lang="en-US" altLang="zh-CN" sz="1800" kern="1200">
                <a:latin typeface="微软雅黑" panose="020B0503020204020204" pitchFamily="34" charset="-122"/>
                <a:ea typeface="微软雅黑" panose="020B0503020204020204" pitchFamily="34" charset="-122"/>
                <a:cs typeface="+mn-cs"/>
              </a:rPr>
              <a:t>Internet </a:t>
            </a:r>
            <a:r>
              <a:rPr lang="zh-CN" altLang="en-US" sz="1800" kern="1200">
                <a:latin typeface="微软雅黑" panose="020B0503020204020204" pitchFamily="34" charset="-122"/>
                <a:ea typeface="微软雅黑" panose="020B0503020204020204" pitchFamily="34" charset="-122"/>
                <a:cs typeface="+mn-cs"/>
              </a:rPr>
              <a:t>上的 </a:t>
            </a:r>
            <a:r>
              <a:rPr lang="en-US" altLang="zh-CN" sz="1800" kern="1200">
                <a:latin typeface="微软雅黑" panose="020B0503020204020204" pitchFamily="34" charset="-122"/>
                <a:ea typeface="微软雅黑" panose="020B0503020204020204" pitchFamily="34" charset="-122"/>
                <a:cs typeface="+mn-cs"/>
              </a:rPr>
              <a:t>ICS </a:t>
            </a:r>
          </a:p>
          <a:p>
            <a:pPr lvl="1">
              <a:lnSpc>
                <a:spcPct val="150000"/>
              </a:lnSpc>
              <a:buClr>
                <a:srgbClr val="C00000"/>
              </a:buClr>
              <a:buFont typeface="Wingdings" panose="05000000000000000000" pitchFamily="2" charset="2"/>
              <a:buChar char="n"/>
              <a:defRPr/>
            </a:pPr>
            <a:r>
              <a:rPr lang="en-US" altLang="zh-CN" sz="1800" kern="1200">
                <a:latin typeface="微软雅黑" panose="020B0503020204020204" pitchFamily="34" charset="-122"/>
                <a:ea typeface="微软雅黑" panose="020B0503020204020204" pitchFamily="34" charset="-122"/>
                <a:cs typeface="+mn-cs"/>
              </a:rPr>
              <a:t>18 </a:t>
            </a:r>
            <a:r>
              <a:rPr lang="zh-CN" altLang="en-US" sz="1800" kern="1200">
                <a:latin typeface="微软雅黑" panose="020B0503020204020204" pitchFamily="34" charset="-122"/>
                <a:ea typeface="微软雅黑" panose="020B0503020204020204" pitchFamily="34" charset="-122"/>
                <a:cs typeface="+mn-cs"/>
              </a:rPr>
              <a:t>小时内发生第一次深度攻击</a:t>
            </a:r>
          </a:p>
          <a:p>
            <a:pPr lvl="1">
              <a:lnSpc>
                <a:spcPct val="150000"/>
              </a:lnSpc>
              <a:buClr>
                <a:srgbClr val="C00000"/>
              </a:buClr>
              <a:buFont typeface="Wingdings" panose="05000000000000000000" pitchFamily="2" charset="2"/>
              <a:buChar char="n"/>
              <a:defRPr/>
            </a:pPr>
            <a:r>
              <a:rPr lang="en-US" altLang="zh-CN" sz="1800" kern="1200">
                <a:latin typeface="微软雅黑" panose="020B0503020204020204" pitchFamily="34" charset="-122"/>
                <a:ea typeface="微软雅黑" panose="020B0503020204020204" pitchFamily="34" charset="-122"/>
                <a:cs typeface="+mn-cs"/>
              </a:rPr>
              <a:t>28 </a:t>
            </a:r>
            <a:r>
              <a:rPr lang="zh-CN" altLang="en-US" sz="1800" kern="1200">
                <a:latin typeface="微软雅黑" panose="020B0503020204020204" pitchFamily="34" charset="-122"/>
                <a:ea typeface="微软雅黑" panose="020B0503020204020204" pitchFamily="34" charset="-122"/>
                <a:cs typeface="+mn-cs"/>
              </a:rPr>
              <a:t>天内发生</a:t>
            </a:r>
            <a:r>
              <a:rPr lang="en-US" altLang="zh-CN" sz="1800" kern="1200">
                <a:latin typeface="微软雅黑" panose="020B0503020204020204" pitchFamily="34" charset="-122"/>
                <a:ea typeface="微软雅黑" panose="020B0503020204020204" pitchFamily="34" charset="-122"/>
                <a:cs typeface="+mn-cs"/>
              </a:rPr>
              <a:t>39</a:t>
            </a:r>
            <a:r>
              <a:rPr lang="zh-CN" altLang="en-US" sz="1800" kern="1200">
                <a:latin typeface="微软雅黑" panose="020B0503020204020204" pitchFamily="34" charset="-122"/>
                <a:ea typeface="微软雅黑" panose="020B0503020204020204" pitchFamily="34" charset="-122"/>
                <a:cs typeface="+mn-cs"/>
              </a:rPr>
              <a:t>次深度攻击</a:t>
            </a:r>
          </a:p>
          <a:p>
            <a:pPr marL="469900" indent="-469900" eaLnBrk="1" hangingPunct="1">
              <a:lnSpc>
                <a:spcPct val="150000"/>
              </a:lnSpc>
              <a:buClr>
                <a:schemeClr val="accent2"/>
              </a:buClr>
              <a:buFont typeface="Wingdings" panose="05000000000000000000" pitchFamily="2" charset="2"/>
              <a:buChar char="o"/>
              <a:defRPr/>
            </a:pPr>
            <a:r>
              <a:rPr lang="zh-CN" altLang="en-US" sz="1800" b="1" kern="1200">
                <a:latin typeface="微软雅黑" panose="020B0503020204020204" pitchFamily="34" charset="-122"/>
                <a:ea typeface="微软雅黑" panose="020B0503020204020204" pitchFamily="34" charset="-122"/>
                <a:cs typeface="+mn-cs"/>
              </a:rPr>
              <a:t>美国</a:t>
            </a:r>
            <a:r>
              <a:rPr lang="en-US" altLang="zh-CN" sz="1800" b="1" kern="1200">
                <a:latin typeface="微软雅黑" panose="020B0503020204020204" pitchFamily="34" charset="-122"/>
                <a:ea typeface="微软雅黑" panose="020B0503020204020204" pitchFamily="34" charset="-122"/>
                <a:cs typeface="+mn-cs"/>
              </a:rPr>
              <a:t>DHS</a:t>
            </a:r>
            <a:r>
              <a:rPr lang="zh-CN" altLang="en-US" sz="1800" b="1" kern="1200">
                <a:latin typeface="微软雅黑" panose="020B0503020204020204" pitchFamily="34" charset="-122"/>
                <a:ea typeface="微软雅黑" panose="020B0503020204020204" pitchFamily="34" charset="-122"/>
                <a:cs typeface="+mn-cs"/>
              </a:rPr>
              <a:t>的统计，</a:t>
            </a:r>
            <a:r>
              <a:rPr lang="en-US" altLang="zh-CN" sz="1800" b="1" kern="1200">
                <a:latin typeface="微软雅黑" panose="020B0503020204020204" pitchFamily="34" charset="-122"/>
                <a:ea typeface="微软雅黑" panose="020B0503020204020204" pitchFamily="34" charset="-122"/>
                <a:cs typeface="+mn-cs"/>
              </a:rPr>
              <a:t>41% </a:t>
            </a:r>
            <a:r>
              <a:rPr lang="zh-CN" altLang="en-US" sz="1800" b="1" kern="1200">
                <a:latin typeface="微软雅黑" panose="020B0503020204020204" pitchFamily="34" charset="-122"/>
                <a:ea typeface="微软雅黑" panose="020B0503020204020204" pitchFamily="34" charset="-122"/>
                <a:cs typeface="+mn-cs"/>
              </a:rPr>
              <a:t>记录在案的针对关键基础设施的攻击是针对能源相关行业</a:t>
            </a:r>
          </a:p>
          <a:p>
            <a:pPr lvl="1">
              <a:lnSpc>
                <a:spcPct val="150000"/>
              </a:lnSpc>
              <a:buClr>
                <a:srgbClr val="C00000"/>
              </a:buClr>
              <a:buFont typeface="Wingdings" panose="05000000000000000000" pitchFamily="2" charset="2"/>
              <a:buChar char="n"/>
              <a:defRPr/>
            </a:pPr>
            <a:r>
              <a:rPr lang="zh-CN" altLang="en-US" sz="1800" kern="1200">
                <a:latin typeface="微软雅黑" panose="020B0503020204020204" pitchFamily="34" charset="-122"/>
                <a:ea typeface="微软雅黑" panose="020B0503020204020204" pitchFamily="34" charset="-122"/>
                <a:cs typeface="+mn-cs"/>
              </a:rPr>
              <a:t>石油及天然气行业</a:t>
            </a:r>
          </a:p>
          <a:p>
            <a:pPr lvl="1">
              <a:lnSpc>
                <a:spcPct val="150000"/>
              </a:lnSpc>
              <a:buClr>
                <a:srgbClr val="C00000"/>
              </a:buClr>
              <a:buFont typeface="Wingdings" panose="05000000000000000000" pitchFamily="2" charset="2"/>
              <a:buChar char="n"/>
              <a:defRPr/>
            </a:pPr>
            <a:r>
              <a:rPr lang="zh-CN" altLang="en-US" sz="1800" kern="1200">
                <a:latin typeface="微软雅黑" panose="020B0503020204020204" pitchFamily="34" charset="-122"/>
                <a:ea typeface="微软雅黑" panose="020B0503020204020204" pitchFamily="34" charset="-122"/>
                <a:cs typeface="+mn-cs"/>
              </a:rPr>
              <a:t>电力基础设施</a:t>
            </a:r>
          </a:p>
          <a:p>
            <a:pPr marL="469900" indent="-469900" eaLnBrk="1" hangingPunct="1">
              <a:lnSpc>
                <a:spcPct val="150000"/>
              </a:lnSpc>
              <a:buClr>
                <a:schemeClr val="accent2"/>
              </a:buClr>
              <a:buFont typeface="Wingdings" panose="05000000000000000000" pitchFamily="2" charset="2"/>
              <a:buChar char="o"/>
              <a:defRPr/>
            </a:pPr>
            <a:r>
              <a:rPr lang="zh-CN" altLang="en-US" sz="1800" b="1" kern="1200">
                <a:latin typeface="微软雅黑" panose="020B0503020204020204" pitchFamily="34" charset="-122"/>
                <a:ea typeface="微软雅黑" panose="020B0503020204020204" pitchFamily="34" charset="-122"/>
                <a:cs typeface="+mn-cs"/>
              </a:rPr>
              <a:t>攻击已经蔓延到关键基础设施的各个部门</a:t>
            </a:r>
          </a:p>
          <a:p>
            <a:pPr marL="469900" indent="-469900" eaLnBrk="1" hangingPunct="1">
              <a:lnSpc>
                <a:spcPct val="150000"/>
              </a:lnSpc>
              <a:buClr>
                <a:schemeClr val="accent2"/>
              </a:buClr>
              <a:buFont typeface="Wingdings" panose="05000000000000000000" pitchFamily="2" charset="2"/>
              <a:buChar char="o"/>
              <a:defRPr/>
            </a:pPr>
            <a:endParaRPr lang="zh-CN" altLang="en-US" sz="1800" b="1" kern="1200">
              <a:latin typeface="微软雅黑" panose="020B0503020204020204" pitchFamily="34" charset="-122"/>
              <a:ea typeface="微软雅黑" panose="020B0503020204020204" pitchFamily="34" charset="-122"/>
              <a:cs typeface="+mn-cs"/>
            </a:endParaRPr>
          </a:p>
        </p:txBody>
      </p:sp>
      <p:grpSp>
        <p:nvGrpSpPr>
          <p:cNvPr id="44037" name="Group 9"/>
          <p:cNvGrpSpPr/>
          <p:nvPr/>
        </p:nvGrpSpPr>
        <p:grpSpPr>
          <a:xfrm>
            <a:off x="7175500" y="1592264"/>
            <a:ext cx="3259138" cy="3673475"/>
            <a:chOff x="687512" y="2657872"/>
            <a:chExt cx="4104456" cy="3382277"/>
          </a:xfrm>
        </p:grpSpPr>
        <p:sp>
          <p:nvSpPr>
            <p:cNvPr id="44040" name="Rectangle 10"/>
            <p:cNvSpPr/>
            <p:nvPr/>
          </p:nvSpPr>
          <p:spPr>
            <a:xfrm>
              <a:off x="687512" y="2657872"/>
              <a:ext cx="4104456" cy="3382277"/>
            </a:xfrm>
            <a:prstGeom prst="rect">
              <a:avLst/>
            </a:prstGeom>
            <a:noFill/>
            <a:ln w="25400" cap="flat" cmpd="sng">
              <a:solidFill>
                <a:schemeClr val="accent2"/>
              </a:solidFill>
              <a:prstDash val="solid"/>
              <a:roun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indent="0" algn="ctr" defTabSz="913130" eaLnBrk="1" hangingPunct="1">
                <a:spcBef>
                  <a:spcPct val="0"/>
                </a:spcBef>
                <a:buNone/>
              </a:pPr>
              <a:endParaRPr lang="en-US" altLang="zh-CN" dirty="0">
                <a:solidFill>
                  <a:srgbClr val="000000"/>
                </a:solidFill>
                <a:latin typeface="Gill Sans"/>
                <a:ea typeface="ヒラギノ角ゴ ProN W3"/>
                <a:sym typeface="Gill Sans"/>
              </a:endParaRPr>
            </a:p>
          </p:txBody>
        </p:sp>
        <p:sp>
          <p:nvSpPr>
            <p:cNvPr id="44041" name="Rectangle 11"/>
            <p:cNvSpPr/>
            <p:nvPr/>
          </p:nvSpPr>
          <p:spPr>
            <a:xfrm>
              <a:off x="687512" y="2657872"/>
              <a:ext cx="4104456" cy="650437"/>
            </a:xfrm>
            <a:prstGeom prst="rect">
              <a:avLst/>
            </a:prstGeom>
            <a:solidFill>
              <a:schemeClr val="accent1"/>
            </a:solidFill>
            <a:ln w="25400">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黑体" panose="02010609060101010101" pitchFamily="2" charset="-122"/>
                  <a:ea typeface="黑体" panose="02010609060101010101" pitchFamily="2"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黑体" panose="02010609060101010101" pitchFamily="2" charset="-122"/>
                  <a:ea typeface="黑体" panose="02010609060101010101"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黑体" panose="02010609060101010101" pitchFamily="2" charset="-122"/>
                  <a:ea typeface="黑体" panose="02010609060101010101"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黑体" panose="02010609060101010101" pitchFamily="2" charset="-122"/>
                  <a:ea typeface="黑体" panose="02010609060101010101" pitchFamily="2" charset="-122"/>
                  <a:cs typeface="+mn-cs"/>
                </a:defRPr>
              </a:lvl5pPr>
            </a:lstStyle>
            <a:p>
              <a:pPr marL="0" indent="0" algn="ctr" defTabSz="913130" eaLnBrk="1" hangingPunct="1">
                <a:spcBef>
                  <a:spcPct val="0"/>
                </a:spcBef>
                <a:buNone/>
              </a:pPr>
              <a:endParaRPr lang="en-US" altLang="zh-CN" dirty="0">
                <a:solidFill>
                  <a:srgbClr val="000000"/>
                </a:solidFill>
                <a:latin typeface="Gill Sans"/>
                <a:ea typeface="ヒラギノ角ゴ ProN W3"/>
                <a:sym typeface="Gill Sans"/>
              </a:endParaRPr>
            </a:p>
          </p:txBody>
        </p:sp>
        <p:sp>
          <p:nvSpPr>
            <p:cNvPr id="13" name="TextBox 12"/>
            <p:cNvSpPr txBox="1"/>
            <p:nvPr/>
          </p:nvSpPr>
          <p:spPr>
            <a:xfrm>
              <a:off x="819462" y="2673950"/>
              <a:ext cx="3598646" cy="647698"/>
            </a:xfrm>
            <a:prstGeom prst="rect">
              <a:avLst/>
            </a:prstGeom>
            <a:noFill/>
          </p:spPr>
          <p:txBody>
            <a:bodyPr>
              <a:spAutoFit/>
            </a:bodyPr>
            <a:lstStyle/>
            <a:p>
              <a:pPr fontAlgn="base">
                <a:lnSpc>
                  <a:spcPts val="2520"/>
                </a:lnSpc>
                <a:spcBef>
                  <a:spcPct val="0"/>
                </a:spcBef>
                <a:spcAft>
                  <a:spcPct val="0"/>
                </a:spcAft>
                <a:defRPr/>
              </a:pPr>
              <a:r>
                <a:rPr lang="zh-CN" altLang="en-US" dirty="0">
                  <a:solidFill>
                    <a:srgbClr val="FFFFFF"/>
                  </a:solidFill>
                  <a:latin typeface="Arial"/>
                  <a:ea typeface="宋体" panose="02010600030101010101" pitchFamily="2" charset="-122"/>
                </a:rPr>
                <a:t>针对关键基础设施的网络攻击常常成为新闻头条</a:t>
              </a:r>
              <a:endParaRPr lang="en-US" dirty="0">
                <a:solidFill>
                  <a:srgbClr val="FFFFFF"/>
                </a:solidFill>
                <a:latin typeface="Arial"/>
                <a:ea typeface="宋体" panose="02010600030101010101" pitchFamily="2" charset="-122"/>
              </a:endParaRPr>
            </a:p>
          </p:txBody>
        </p:sp>
      </p:grpSp>
      <p:sp>
        <p:nvSpPr>
          <p:cNvPr id="23" name="TextBox 22"/>
          <p:cNvSpPr txBox="1"/>
          <p:nvPr/>
        </p:nvSpPr>
        <p:spPr>
          <a:xfrm>
            <a:off x="7867650" y="5581651"/>
            <a:ext cx="2203450" cy="193675"/>
          </a:xfrm>
          <a:prstGeom prst="rect">
            <a:avLst/>
          </a:prstGeom>
          <a:noFill/>
        </p:spPr>
        <p:txBody>
          <a:bodyPr lIns="82295" tIns="41148" rIns="82295" bIns="41148">
            <a:spAutoFit/>
          </a:bodyPr>
          <a:lstStyle/>
          <a:p>
            <a:pPr algn="r" fontAlgn="base">
              <a:spcBef>
                <a:spcPct val="0"/>
              </a:spcBef>
              <a:spcAft>
                <a:spcPct val="0"/>
              </a:spcAft>
              <a:defRPr/>
            </a:pPr>
            <a:r>
              <a:rPr lang="en-US" sz="700" dirty="0">
                <a:solidFill>
                  <a:srgbClr val="000000"/>
                </a:solidFill>
                <a:latin typeface="Arial"/>
                <a:ea typeface="宋体" panose="02010600030101010101" pitchFamily="2" charset="-122"/>
              </a:rPr>
              <a:t>Sources – Wall Street journal, Wired Magazine </a:t>
            </a:r>
          </a:p>
        </p:txBody>
      </p:sp>
      <p:pic>
        <p:nvPicPr>
          <p:cNvPr id="44039" name="Picture 23" descr="newspapers.psd"/>
          <p:cNvPicPr>
            <a:picLocks noChangeAspect="1"/>
          </p:cNvPicPr>
          <p:nvPr/>
        </p:nvPicPr>
        <p:blipFill>
          <a:blip r:embed="rId3" cstate="print"/>
          <a:stretch>
            <a:fillRect/>
          </a:stretch>
        </p:blipFill>
        <p:spPr>
          <a:xfrm>
            <a:off x="7680325" y="2633664"/>
            <a:ext cx="2249488" cy="2422525"/>
          </a:xfrm>
          <a:prstGeom prst="rect">
            <a:avLst/>
          </a:prstGeom>
          <a:noFill/>
          <a:ln w="9525">
            <a:noFill/>
          </a:ln>
        </p:spPr>
      </p:pic>
    </p:spTree>
    <p:extLst>
      <p:ext uri="{BB962C8B-B14F-4D97-AF65-F5344CB8AC3E}">
        <p14:creationId xmlns:p14="http://schemas.microsoft.com/office/powerpoint/2010/main" val="4068670344"/>
      </p:ext>
    </p:extLst>
  </p:cSld>
  <p:clrMapOvr>
    <a:masterClrMapping/>
  </p:clrMapOvr>
  <p:transition spd="slow"/>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工控系统面临的威胁</a:t>
            </a:r>
          </a:p>
        </p:txBody>
      </p:sp>
      <p:sp>
        <p:nvSpPr>
          <p:cNvPr id="45059"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a:buClr>
                <a:schemeClr val="accent2"/>
              </a:buClr>
              <a:buFont typeface="Wingdings" panose="05000000000000000000" pitchFamily="2" charset="2"/>
            </a:pPr>
            <a:r>
              <a:rPr lang="zh-CN" altLang="en-US" sz="2400" kern="1200" dirty="0">
                <a:latin typeface="微软雅黑" panose="020B0503020204020204" pitchFamily="34" charset="-122"/>
                <a:ea typeface="微软雅黑" panose="020B0503020204020204" pitchFamily="34" charset="-122"/>
                <a:cs typeface="+mn-cs"/>
              </a:rPr>
              <a:t>台湾</a:t>
            </a:r>
            <a:r>
              <a:rPr lang="en-US" altLang="zh-CN" sz="2400" kern="1200" dirty="0">
                <a:latin typeface="微软雅黑" panose="020B0503020204020204" pitchFamily="34" charset="-122"/>
                <a:ea typeface="微软雅黑" panose="020B0503020204020204" pitchFamily="34" charset="-122"/>
                <a:cs typeface="+mn-cs"/>
              </a:rPr>
              <a:t>ICST</a:t>
            </a:r>
            <a:r>
              <a:rPr lang="zh-CN" altLang="en-US" sz="2400" kern="1200" dirty="0">
                <a:latin typeface="微软雅黑" panose="020B0503020204020204" pitchFamily="34" charset="-122"/>
                <a:ea typeface="微软雅黑" panose="020B0503020204020204" pitchFamily="34" charset="-122"/>
                <a:cs typeface="+mn-cs"/>
              </a:rPr>
              <a:t>在几个月时间，通过检测</a:t>
            </a:r>
            <a:r>
              <a:rPr lang="en-US" altLang="zh-CN" sz="2400" kern="1200" dirty="0">
                <a:latin typeface="微软雅黑" panose="020B0503020204020204" pitchFamily="34" charset="-122"/>
                <a:ea typeface="微软雅黑" panose="020B0503020204020204" pitchFamily="34" charset="-122"/>
                <a:cs typeface="+mn-cs"/>
              </a:rPr>
              <a:t>31</a:t>
            </a:r>
            <a:r>
              <a:rPr lang="zh-CN" altLang="en-US" sz="2400" kern="1200" dirty="0">
                <a:latin typeface="微软雅黑" panose="020B0503020204020204" pitchFamily="34" charset="-122"/>
                <a:ea typeface="微软雅黑" panose="020B0503020204020204" pitchFamily="34" charset="-122"/>
                <a:cs typeface="+mn-cs"/>
              </a:rPr>
              <a:t>厂家的</a:t>
            </a:r>
            <a:r>
              <a:rPr lang="en-US" altLang="zh-CN" sz="2400" kern="1200" dirty="0">
                <a:latin typeface="微软雅黑" panose="020B0503020204020204" pitchFamily="34" charset="-122"/>
                <a:ea typeface="微软雅黑" panose="020B0503020204020204" pitchFamily="34" charset="-122"/>
                <a:cs typeface="+mn-cs"/>
              </a:rPr>
              <a:t>67</a:t>
            </a:r>
            <a:r>
              <a:rPr lang="zh-CN" altLang="en-US" sz="2400" kern="1200" dirty="0">
                <a:latin typeface="微软雅黑" panose="020B0503020204020204" pitchFamily="34" charset="-122"/>
                <a:ea typeface="微软雅黑" panose="020B0503020204020204" pitchFamily="34" charset="-122"/>
                <a:cs typeface="+mn-cs"/>
              </a:rPr>
              <a:t>个产品，挖掘出</a:t>
            </a:r>
            <a:r>
              <a:rPr lang="en-US" altLang="zh-CN" sz="2400" kern="1200" dirty="0">
                <a:latin typeface="微软雅黑" panose="020B0503020204020204" pitchFamily="34" charset="-122"/>
                <a:ea typeface="微软雅黑" panose="020B0503020204020204" pitchFamily="34" charset="-122"/>
                <a:cs typeface="+mn-cs"/>
              </a:rPr>
              <a:t>50</a:t>
            </a:r>
            <a:r>
              <a:rPr lang="zh-CN" altLang="en-US" sz="2400" kern="1200" dirty="0">
                <a:latin typeface="微软雅黑" panose="020B0503020204020204" pitchFamily="34" charset="-122"/>
                <a:ea typeface="微软雅黑" panose="020B0503020204020204" pitchFamily="34" charset="-122"/>
                <a:cs typeface="+mn-cs"/>
              </a:rPr>
              <a:t>个可以被利用的漏洞。</a:t>
            </a:r>
          </a:p>
          <a:p>
            <a:pPr>
              <a:buClr>
                <a:schemeClr val="accent2"/>
              </a:buClr>
              <a:buFont typeface="Wingdings" panose="05000000000000000000" pitchFamily="2" charset="2"/>
            </a:pPr>
            <a:r>
              <a:rPr lang="zh-CN" altLang="en-US" sz="2400" kern="1200" dirty="0">
                <a:latin typeface="微软雅黑" panose="020B0503020204020204" pitchFamily="34" charset="-122"/>
                <a:ea typeface="微软雅黑" panose="020B0503020204020204" pitchFamily="34" charset="-122"/>
                <a:cs typeface="+mn-cs"/>
              </a:rPr>
              <a:t>从</a:t>
            </a:r>
            <a:r>
              <a:rPr lang="en-US" altLang="zh-CN" sz="2400" kern="1200" dirty="0">
                <a:latin typeface="微软雅黑" panose="020B0503020204020204" pitchFamily="34" charset="-122"/>
                <a:ea typeface="微软雅黑" panose="020B0503020204020204" pitchFamily="34" charset="-122"/>
                <a:cs typeface="+mn-cs"/>
              </a:rPr>
              <a:t>2007</a:t>
            </a:r>
            <a:r>
              <a:rPr lang="zh-CN" altLang="en-US" sz="2400" kern="1200" dirty="0">
                <a:latin typeface="微软雅黑" panose="020B0503020204020204" pitchFamily="34" charset="-122"/>
                <a:ea typeface="微软雅黑" panose="020B0503020204020204" pitchFamily="34" charset="-122"/>
                <a:cs typeface="+mn-cs"/>
              </a:rPr>
              <a:t>年起，每年的黑客大会都有关于工控系统安全的报告。</a:t>
            </a:r>
          </a:p>
          <a:p>
            <a:pPr>
              <a:buClr>
                <a:schemeClr val="accent2"/>
              </a:buClr>
              <a:buFont typeface="Wingdings" panose="05000000000000000000" pitchFamily="2" charset="2"/>
            </a:pPr>
            <a:r>
              <a:rPr lang="zh-CN" altLang="en-US" sz="2400" kern="1200" dirty="0">
                <a:latin typeface="微软雅黑" panose="020B0503020204020204" pitchFamily="34" charset="-122"/>
                <a:ea typeface="微软雅黑" panose="020B0503020204020204" pitchFamily="34" charset="-122"/>
                <a:cs typeface="+mn-cs"/>
              </a:rPr>
              <a:t>美国</a:t>
            </a:r>
            <a:r>
              <a:rPr lang="en-US" altLang="zh-CN" sz="2400" kern="1200" dirty="0">
                <a:latin typeface="微软雅黑" panose="020B0503020204020204" pitchFamily="34" charset="-122"/>
                <a:ea typeface="微软雅黑" panose="020B0503020204020204" pitchFamily="34" charset="-122"/>
                <a:cs typeface="+mn-cs"/>
              </a:rPr>
              <a:t>ICS-CERT</a:t>
            </a:r>
            <a:r>
              <a:rPr lang="zh-CN" altLang="en-US" sz="2400" kern="1200" dirty="0">
                <a:latin typeface="微软雅黑" panose="020B0503020204020204" pitchFamily="34" charset="-122"/>
                <a:ea typeface="微软雅黑" panose="020B0503020204020204" pitchFamily="34" charset="-122"/>
                <a:cs typeface="+mn-cs"/>
              </a:rPr>
              <a:t>报告，</a:t>
            </a:r>
            <a:r>
              <a:rPr lang="en-US" altLang="zh-CN" sz="2400" kern="1200" dirty="0">
                <a:latin typeface="微软雅黑" panose="020B0503020204020204" pitchFamily="34" charset="-122"/>
                <a:ea typeface="微软雅黑" panose="020B0503020204020204" pitchFamily="34" charset="-122"/>
                <a:cs typeface="+mn-cs"/>
              </a:rPr>
              <a:t>2012</a:t>
            </a:r>
            <a:r>
              <a:rPr lang="zh-CN" altLang="en-US" sz="2400" kern="1200" dirty="0">
                <a:latin typeface="微软雅黑" panose="020B0503020204020204" pitchFamily="34" charset="-122"/>
                <a:ea typeface="微软雅黑" panose="020B0503020204020204" pitchFamily="34" charset="-122"/>
                <a:cs typeface="+mn-cs"/>
              </a:rPr>
              <a:t>年工控安全事件</a:t>
            </a:r>
            <a:r>
              <a:rPr lang="en-US" altLang="zh-CN" sz="2400" kern="1200" dirty="0">
                <a:latin typeface="微软雅黑" panose="020B0503020204020204" pitchFamily="34" charset="-122"/>
                <a:ea typeface="微软雅黑" panose="020B0503020204020204" pitchFamily="34" charset="-122"/>
                <a:cs typeface="+mn-cs"/>
              </a:rPr>
              <a:t>197</a:t>
            </a:r>
            <a:r>
              <a:rPr lang="zh-CN" altLang="en-US" sz="2400" kern="1200" dirty="0">
                <a:latin typeface="微软雅黑" panose="020B0503020204020204" pitchFamily="34" charset="-122"/>
                <a:ea typeface="微软雅黑" panose="020B0503020204020204" pitchFamily="34" charset="-122"/>
                <a:cs typeface="+mn-cs"/>
              </a:rPr>
              <a:t>起，</a:t>
            </a:r>
            <a:r>
              <a:rPr lang="en-US" altLang="zh-CN" sz="2400" kern="1200" dirty="0">
                <a:latin typeface="微软雅黑" panose="020B0503020204020204" pitchFamily="34" charset="-122"/>
                <a:ea typeface="微软雅黑" panose="020B0503020204020204" pitchFamily="34" charset="-122"/>
                <a:cs typeface="+mn-cs"/>
              </a:rPr>
              <a:t>2013</a:t>
            </a:r>
            <a:r>
              <a:rPr lang="zh-CN" altLang="en-US" sz="2400" kern="1200" dirty="0">
                <a:latin typeface="微软雅黑" panose="020B0503020204020204" pitchFamily="34" charset="-122"/>
                <a:ea typeface="微软雅黑" panose="020B0503020204020204" pitchFamily="34" charset="-122"/>
                <a:cs typeface="+mn-cs"/>
              </a:rPr>
              <a:t>上半年工控安全事件</a:t>
            </a:r>
            <a:r>
              <a:rPr lang="en-US" altLang="zh-CN" sz="2400" kern="1200" dirty="0">
                <a:latin typeface="微软雅黑" panose="020B0503020204020204" pitchFamily="34" charset="-122"/>
                <a:ea typeface="微软雅黑" panose="020B0503020204020204" pitchFamily="34" charset="-122"/>
                <a:cs typeface="+mn-cs"/>
              </a:rPr>
              <a:t>206</a:t>
            </a:r>
            <a:r>
              <a:rPr lang="zh-CN" altLang="en-US" sz="2400" kern="1200" dirty="0">
                <a:latin typeface="微软雅黑" panose="020B0503020204020204" pitchFamily="34" charset="-122"/>
                <a:ea typeface="微软雅黑" panose="020B0503020204020204" pitchFamily="34" charset="-122"/>
                <a:cs typeface="+mn-cs"/>
              </a:rPr>
              <a:t>起。排在前三位的行业分别是：能源、关键制造业、交通。</a:t>
            </a:r>
          </a:p>
        </p:txBody>
      </p:sp>
      <p:pic>
        <p:nvPicPr>
          <p:cNvPr id="45060" name="Picture 4"/>
          <p:cNvPicPr>
            <a:picLocks noChangeAspect="1"/>
          </p:cNvPicPr>
          <p:nvPr/>
        </p:nvPicPr>
        <p:blipFill>
          <a:blip r:embed="rId2" cstate="print"/>
          <a:stretch>
            <a:fillRect/>
          </a:stretch>
        </p:blipFill>
        <p:spPr>
          <a:xfrm>
            <a:off x="5797550" y="4221164"/>
            <a:ext cx="4838700" cy="2636837"/>
          </a:xfrm>
          <a:prstGeom prst="rect">
            <a:avLst/>
          </a:prstGeom>
          <a:noFill/>
          <a:ln w="9525">
            <a:noFill/>
          </a:ln>
        </p:spPr>
      </p:pic>
      <p:pic>
        <p:nvPicPr>
          <p:cNvPr id="45061" name="Picture 5" descr="C:\Users\Administrator\Desktop\ppt\CNVD.png"/>
          <p:cNvPicPr>
            <a:picLocks noChangeAspect="1"/>
          </p:cNvPicPr>
          <p:nvPr/>
        </p:nvPicPr>
        <p:blipFill>
          <a:blip r:embed="rId3" cstate="print"/>
          <a:stretch>
            <a:fillRect/>
          </a:stretch>
        </p:blipFill>
        <p:spPr>
          <a:xfrm>
            <a:off x="2058989" y="4286251"/>
            <a:ext cx="3768725" cy="2506663"/>
          </a:xfrm>
          <a:prstGeom prst="rect">
            <a:avLst/>
          </a:prstGeom>
          <a:noFill/>
          <a:ln w="9525">
            <a:noFill/>
          </a:ln>
        </p:spPr>
      </p:pic>
    </p:spTree>
    <p:extLst>
      <p:ext uri="{BB962C8B-B14F-4D97-AF65-F5344CB8AC3E}">
        <p14:creationId xmlns:p14="http://schemas.microsoft.com/office/powerpoint/2010/main" val="3897836860"/>
      </p:ext>
    </p:extLst>
  </p:cSld>
  <p:clrMapOvr>
    <a:masterClrMapping/>
  </p:clrMapOvr>
  <p:transition spd="slow"/>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工控系统面临的威胁分析</a:t>
            </a:r>
          </a:p>
        </p:txBody>
      </p:sp>
      <p:sp>
        <p:nvSpPr>
          <p:cNvPr id="48131" name="内容占位符 2"/>
          <p:cNvSpPr>
            <a:spLocks noGrp="1"/>
          </p:cNvSpPr>
          <p:nvPr>
            <p:ph idx="1"/>
          </p:nvPr>
        </p:nvSpPr>
        <p:spPr>
          <a:xfrm>
            <a:off x="2279650" y="1052514"/>
            <a:ext cx="8064500"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000" b="1" kern="1200" dirty="0">
                <a:latin typeface="微软雅黑" panose="020B0503020204020204" pitchFamily="34" charset="-122"/>
                <a:ea typeface="微软雅黑" panose="020B0503020204020204" pitchFamily="34" charset="-122"/>
                <a:cs typeface="+mn-cs"/>
              </a:rPr>
              <a:t>来自于经营管理网与互联网的威胁</a:t>
            </a:r>
          </a:p>
          <a:p>
            <a:pPr lvl="1">
              <a:lnSpc>
                <a:spcPct val="150000"/>
              </a:lnSpc>
              <a:buClr>
                <a:srgbClr val="C00000"/>
              </a:buClr>
              <a:buFont typeface="Wingdings" panose="05000000000000000000" pitchFamily="2" charset="2"/>
              <a:buChar char="n"/>
              <a:defRPr/>
            </a:pPr>
            <a:r>
              <a:rPr lang="zh-CN" altLang="en-US" sz="2000" kern="1200" dirty="0">
                <a:solidFill>
                  <a:srgbClr val="FF0000"/>
                </a:solidFill>
                <a:latin typeface="微软雅黑" panose="020B0503020204020204" pitchFamily="34" charset="-122"/>
                <a:ea typeface="微软雅黑" panose="020B0503020204020204" pitchFamily="34" charset="-122"/>
                <a:cs typeface="+mn-cs"/>
              </a:rPr>
              <a:t>“两化”融合</a:t>
            </a:r>
            <a:r>
              <a:rPr lang="zh-CN" altLang="en-US" sz="2000" kern="1200" dirty="0">
                <a:latin typeface="微软雅黑" panose="020B0503020204020204" pitchFamily="34" charset="-122"/>
                <a:ea typeface="微软雅黑" panose="020B0503020204020204" pitchFamily="34" charset="-122"/>
                <a:cs typeface="+mn-cs"/>
              </a:rPr>
              <a:t>，信息化带动了工业化，工业化促进了信息化。产生了新型工业化，同时是也把传统</a:t>
            </a:r>
            <a:r>
              <a:rPr lang="en-US" altLang="zh-CN" sz="2000" kern="1200" dirty="0">
                <a:latin typeface="微软雅黑" panose="020B0503020204020204" pitchFamily="34" charset="-122"/>
                <a:ea typeface="微软雅黑" panose="020B0503020204020204" pitchFamily="34" charset="-122"/>
                <a:cs typeface="+mn-cs"/>
              </a:rPr>
              <a:t>IT</a:t>
            </a:r>
            <a:r>
              <a:rPr lang="zh-CN" altLang="en-US" sz="2000" kern="1200" dirty="0">
                <a:latin typeface="微软雅黑" panose="020B0503020204020204" pitchFamily="34" charset="-122"/>
                <a:ea typeface="微软雅黑" panose="020B0503020204020204" pitchFamily="34" charset="-122"/>
                <a:cs typeface="+mn-cs"/>
              </a:rPr>
              <a:t>风险延伸到了工控系统</a:t>
            </a:r>
          </a:p>
          <a:p>
            <a:pPr lvl="1">
              <a:lnSpc>
                <a:spcPct val="150000"/>
              </a:lnSpc>
              <a:buClr>
                <a:srgbClr val="C00000"/>
              </a:buClr>
              <a:buFont typeface="Wingdings" panose="05000000000000000000" pitchFamily="2" charset="2"/>
              <a:buChar char="n"/>
              <a:defRPr/>
            </a:pPr>
            <a:r>
              <a:rPr lang="zh-CN" altLang="en-US" sz="2000" kern="1200" dirty="0">
                <a:latin typeface="微软雅黑" panose="020B0503020204020204" pitchFamily="34" charset="-122"/>
                <a:ea typeface="微软雅黑" panose="020B0503020204020204" pitchFamily="34" charset="-122"/>
                <a:cs typeface="+mn-cs"/>
              </a:rPr>
              <a:t>使工控系统面临来自经营管理网和互联网的威胁；</a:t>
            </a:r>
          </a:p>
          <a:p>
            <a:pPr marL="469900" indent="-469900" eaLnBrk="1" hangingPunct="1">
              <a:lnSpc>
                <a:spcPct val="150000"/>
              </a:lnSpc>
              <a:buClr>
                <a:schemeClr val="accent2"/>
              </a:buClr>
              <a:buFont typeface="Wingdings" panose="05000000000000000000" pitchFamily="2" charset="2"/>
              <a:buChar char="o"/>
              <a:defRPr/>
            </a:pPr>
            <a:endParaRPr lang="zh-CN" altLang="en-US" sz="2000" b="1" kern="1200" dirty="0">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2" cstate="print"/>
          <a:stretch>
            <a:fillRect/>
          </a:stretch>
        </p:blipFill>
        <p:spPr>
          <a:xfrm>
            <a:off x="2912111" y="3056255"/>
            <a:ext cx="6367145" cy="3294380"/>
          </a:xfrm>
          <a:prstGeom prst="rect">
            <a:avLst/>
          </a:prstGeom>
        </p:spPr>
      </p:pic>
    </p:spTree>
    <p:extLst>
      <p:ext uri="{BB962C8B-B14F-4D97-AF65-F5344CB8AC3E}">
        <p14:creationId xmlns:p14="http://schemas.microsoft.com/office/powerpoint/2010/main" val="1896364401"/>
      </p:ext>
    </p:extLst>
  </p:cSld>
  <p:clrMapOvr>
    <a:masterClrMapping/>
  </p:clrMapOvr>
  <p:transition spd="slow"/>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工控系统面临的威胁分析</a:t>
            </a:r>
          </a:p>
        </p:txBody>
      </p:sp>
      <p:sp>
        <p:nvSpPr>
          <p:cNvPr id="49155"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b="1" kern="1200" dirty="0">
                <a:latin typeface="微软雅黑" panose="020B0503020204020204" pitchFamily="34" charset="-122"/>
                <a:ea typeface="微软雅黑" panose="020B0503020204020204" pitchFamily="34" charset="-122"/>
                <a:cs typeface="+mn-cs"/>
              </a:rPr>
              <a:t>来自于工控系统内网的威胁：</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操作系统漏洞已知与</a:t>
            </a:r>
            <a:r>
              <a:rPr lang="zh-CN" altLang="en-US" sz="2400" b="1" kern="1200" dirty="0">
                <a:latin typeface="微软雅黑" panose="020B0503020204020204" pitchFamily="34" charset="-122"/>
                <a:ea typeface="微软雅黑" panose="020B0503020204020204" pitchFamily="34" charset="-122"/>
                <a:cs typeface="+mn-cs"/>
              </a:rPr>
              <a:t>无法修复的尴尬</a:t>
            </a:r>
            <a:r>
              <a:rPr lang="zh-CN" altLang="en-US" sz="2400" kern="1200" dirty="0">
                <a:latin typeface="微软雅黑" panose="020B0503020204020204" pitchFamily="34" charset="-122"/>
                <a:ea typeface="微软雅黑" panose="020B0503020204020204" pitchFamily="34" charset="-122"/>
                <a:cs typeface="+mn-cs"/>
              </a:rPr>
              <a:t>！</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病毒木马横行与</a:t>
            </a:r>
            <a:r>
              <a:rPr lang="zh-CN" altLang="en-US" sz="2400" b="1" kern="1200" dirty="0">
                <a:latin typeface="微软雅黑" panose="020B0503020204020204" pitchFamily="34" charset="-122"/>
                <a:ea typeface="微软雅黑" panose="020B0503020204020204" pitchFamily="34" charset="-122"/>
                <a:cs typeface="+mn-cs"/>
              </a:rPr>
              <a:t>无法杀毒的尴尬</a:t>
            </a:r>
            <a:r>
              <a:rPr lang="zh-CN" altLang="en-US" sz="2400" kern="1200" dirty="0">
                <a:latin typeface="微软雅黑" panose="020B0503020204020204" pitchFamily="34" charset="-122"/>
                <a:ea typeface="微软雅黑" panose="020B0503020204020204" pitchFamily="34" charset="-122"/>
                <a:cs typeface="+mn-cs"/>
              </a:rPr>
              <a:t>！</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非工控应用软件的存在，带来的</a:t>
            </a:r>
            <a:r>
              <a:rPr lang="zh-CN" altLang="en-US" sz="2400" b="1" kern="1200" dirty="0">
                <a:latin typeface="微软雅黑" panose="020B0503020204020204" pitchFamily="34" charset="-122"/>
                <a:ea typeface="微软雅黑" panose="020B0503020204020204" pitchFamily="34" charset="-122"/>
                <a:cs typeface="+mn-cs"/>
              </a:rPr>
              <a:t>未知风险</a:t>
            </a:r>
            <a:r>
              <a:rPr lang="zh-CN" altLang="en-US" sz="2400" kern="1200" dirty="0">
                <a:latin typeface="微软雅黑" panose="020B0503020204020204" pitchFamily="34" charset="-122"/>
                <a:ea typeface="微软雅黑" panose="020B0503020204020204" pitchFamily="34" charset="-122"/>
                <a:cs typeface="+mn-cs"/>
              </a:rPr>
              <a:t>！</a:t>
            </a:r>
          </a:p>
          <a:p>
            <a:pPr lvl="1">
              <a:lnSpc>
                <a:spcPct val="150000"/>
              </a:lnSpc>
              <a:buClr>
                <a:srgbClr val="C00000"/>
              </a:buClr>
              <a:buFont typeface="Wingdings" panose="05000000000000000000" pitchFamily="2" charset="2"/>
              <a:buChar char="n"/>
              <a:defRPr/>
            </a:pPr>
            <a:r>
              <a:rPr lang="zh-CN" altLang="en-US" sz="2400" b="1" kern="1200" dirty="0">
                <a:latin typeface="微软雅黑" panose="020B0503020204020204" pitchFamily="34" charset="-122"/>
                <a:ea typeface="微软雅黑" panose="020B0503020204020204" pitchFamily="34" charset="-122"/>
                <a:cs typeface="+mn-cs"/>
              </a:rPr>
              <a:t>移动介质</a:t>
            </a:r>
            <a:r>
              <a:rPr lang="zh-CN" altLang="en-US" sz="2400" kern="1200" dirty="0">
                <a:latin typeface="微软雅黑" panose="020B0503020204020204" pitchFamily="34" charset="-122"/>
                <a:ea typeface="微软雅黑" panose="020B0503020204020204" pitchFamily="34" charset="-122"/>
                <a:cs typeface="+mn-cs"/>
              </a:rPr>
              <a:t>的随意使用带来的风险！</a:t>
            </a:r>
          </a:p>
          <a:p>
            <a:pPr lvl="1">
              <a:lnSpc>
                <a:spcPct val="150000"/>
              </a:lnSpc>
              <a:buClr>
                <a:srgbClr val="C00000"/>
              </a:buClr>
              <a:buFont typeface="Wingdings" panose="05000000000000000000" pitchFamily="2" charset="2"/>
              <a:buChar char="n"/>
              <a:defRPr/>
            </a:pPr>
            <a:r>
              <a:rPr lang="zh-CN" altLang="en-US" sz="2400" b="1" kern="1200" dirty="0">
                <a:latin typeface="微软雅黑" panose="020B0503020204020204" pitchFamily="34" charset="-122"/>
                <a:ea typeface="微软雅黑" panose="020B0503020204020204" pitchFamily="34" charset="-122"/>
                <a:cs typeface="+mn-cs"/>
              </a:rPr>
              <a:t>移动笔记本</a:t>
            </a:r>
            <a:r>
              <a:rPr lang="zh-CN" altLang="en-US" sz="2400" kern="1200" dirty="0">
                <a:latin typeface="微软雅黑" panose="020B0503020204020204" pitchFamily="34" charset="-122"/>
                <a:ea typeface="微软雅黑" panose="020B0503020204020204" pitchFamily="34" charset="-122"/>
                <a:cs typeface="+mn-cs"/>
              </a:rPr>
              <a:t>随意接入带来的风险！</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工业</a:t>
            </a:r>
            <a:r>
              <a:rPr lang="zh-CN" altLang="en-US" sz="2400" b="1" kern="1200" dirty="0">
                <a:latin typeface="微软雅黑" panose="020B0503020204020204" pitchFamily="34" charset="-122"/>
                <a:ea typeface="微软雅黑" panose="020B0503020204020204" pitchFamily="34" charset="-122"/>
                <a:cs typeface="+mn-cs"/>
              </a:rPr>
              <a:t>无线网络</a:t>
            </a:r>
            <a:r>
              <a:rPr lang="zh-CN" altLang="en-US" sz="2400" kern="1200" dirty="0">
                <a:latin typeface="微软雅黑" panose="020B0503020204020204" pitchFamily="34" charset="-122"/>
                <a:ea typeface="微软雅黑" panose="020B0503020204020204" pitchFamily="34" charset="-122"/>
                <a:cs typeface="+mn-cs"/>
              </a:rPr>
              <a:t>边界不可见与非法接入不可控风险！</a:t>
            </a:r>
          </a:p>
        </p:txBody>
      </p:sp>
    </p:spTree>
    <p:extLst>
      <p:ext uri="{BB962C8B-B14F-4D97-AF65-F5344CB8AC3E}">
        <p14:creationId xmlns:p14="http://schemas.microsoft.com/office/powerpoint/2010/main" val="977736668"/>
      </p:ext>
    </p:extLst>
  </p:cSld>
  <p:clrMapOvr>
    <a:masterClrMapping/>
  </p:clrMapOvr>
  <p:transition/>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安全标准与动态</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en-US" altLang="zh-CN" sz="2800" kern="1200">
                <a:latin typeface="微软雅黑" panose="020B0503020204020204" pitchFamily="34" charset="-122"/>
                <a:ea typeface="微软雅黑" panose="020B0503020204020204" pitchFamily="34" charset="-122"/>
                <a:cs typeface="+mn-cs"/>
              </a:rPr>
              <a:t>2014.1.12</a:t>
            </a:r>
            <a:r>
              <a:rPr lang="zh-CN" altLang="en-US" sz="2800" kern="1200">
                <a:latin typeface="微软雅黑" panose="020B0503020204020204" pitchFamily="34" charset="-122"/>
                <a:ea typeface="微软雅黑" panose="020B0503020204020204" pitchFamily="34" charset="-122"/>
                <a:cs typeface="+mn-cs"/>
              </a:rPr>
              <a:t>美国白宫发布</a:t>
            </a:r>
            <a:r>
              <a:rPr lang="en-US" altLang="zh-CN" sz="2800" kern="1200">
                <a:latin typeface="微软雅黑" panose="020B0503020204020204" pitchFamily="34" charset="-122"/>
                <a:ea typeface="微软雅黑" panose="020B0503020204020204" pitchFamily="34" charset="-122"/>
                <a:cs typeface="+mn-cs"/>
              </a:rPr>
              <a:t>《</a:t>
            </a:r>
            <a:r>
              <a:rPr lang="zh-CN" altLang="en-US" sz="2800" kern="1200">
                <a:latin typeface="微软雅黑" panose="020B0503020204020204" pitchFamily="34" charset="-122"/>
                <a:ea typeface="微软雅黑" panose="020B0503020204020204" pitchFamily="34" charset="-122"/>
                <a:cs typeface="+mn-cs"/>
              </a:rPr>
              <a:t>网络安全框架</a:t>
            </a:r>
            <a:r>
              <a:rPr lang="en-US" altLang="zh-CN" sz="2800" kern="1200">
                <a:latin typeface="微软雅黑" panose="020B0503020204020204" pitchFamily="34" charset="-122"/>
                <a:ea typeface="微软雅黑" panose="020B0503020204020204" pitchFamily="34" charset="-122"/>
                <a:cs typeface="+mn-cs"/>
              </a:rPr>
              <a:t>》</a:t>
            </a:r>
            <a:endParaRPr lang="zh-CN" altLang="en-US" sz="2800" kern="120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r>
              <a:rPr lang="en-US" altLang="zh-CN" sz="2800" kern="1200">
                <a:latin typeface="微软雅黑" panose="020B0503020204020204" pitchFamily="34" charset="-122"/>
                <a:ea typeface="微软雅黑" panose="020B0503020204020204" pitchFamily="34" charset="-122"/>
                <a:cs typeface="+mn-cs"/>
              </a:rPr>
              <a:t>2013.5</a:t>
            </a:r>
            <a:r>
              <a:rPr lang="zh-CN" altLang="en-US" sz="2800" kern="1200">
                <a:latin typeface="微软雅黑" panose="020B0503020204020204" pitchFamily="34" charset="-122"/>
                <a:ea typeface="微软雅黑" panose="020B0503020204020204" pitchFamily="34" charset="-122"/>
                <a:cs typeface="+mn-cs"/>
              </a:rPr>
              <a:t>美国商务部</a:t>
            </a:r>
            <a:r>
              <a:rPr lang="en-US" altLang="zh-CN" sz="2800" kern="1200">
                <a:latin typeface="微软雅黑" panose="020B0503020204020204" pitchFamily="34" charset="-122"/>
                <a:ea typeface="微软雅黑" panose="020B0503020204020204" pitchFamily="34" charset="-122"/>
                <a:cs typeface="+mn-cs"/>
              </a:rPr>
              <a:t>NIST</a:t>
            </a:r>
            <a:r>
              <a:rPr lang="zh-CN" altLang="en-US" sz="2800" kern="1200">
                <a:latin typeface="微软雅黑" panose="020B0503020204020204" pitchFamily="34" charset="-122"/>
                <a:ea typeface="微软雅黑" panose="020B0503020204020204" pitchFamily="34" charset="-122"/>
                <a:cs typeface="+mn-cs"/>
              </a:rPr>
              <a:t>更新</a:t>
            </a:r>
            <a:r>
              <a:rPr lang="en-US" altLang="zh-CN" sz="2800" kern="1200">
                <a:latin typeface="微软雅黑" panose="020B0503020204020204" pitchFamily="34" charset="-122"/>
                <a:ea typeface="微软雅黑" panose="020B0503020204020204" pitchFamily="34" charset="-122"/>
                <a:cs typeface="+mn-cs"/>
              </a:rPr>
              <a:t>《</a:t>
            </a:r>
            <a:r>
              <a:rPr lang="zh-CN" altLang="en-US" sz="2800" kern="1200">
                <a:latin typeface="微软雅黑" panose="020B0503020204020204" pitchFamily="34" charset="-122"/>
                <a:ea typeface="微软雅黑" panose="020B0503020204020204" pitchFamily="34" charset="-122"/>
                <a:cs typeface="+mn-cs"/>
              </a:rPr>
              <a:t>工业控制系统安全指南</a:t>
            </a:r>
            <a:r>
              <a:rPr lang="en-US" altLang="zh-CN" sz="2800" kern="1200">
                <a:latin typeface="微软雅黑" panose="020B0503020204020204" pitchFamily="34" charset="-122"/>
                <a:ea typeface="微软雅黑" panose="020B0503020204020204" pitchFamily="34" charset="-122"/>
                <a:cs typeface="+mn-cs"/>
              </a:rPr>
              <a:t>》</a:t>
            </a:r>
            <a:r>
              <a:rPr lang="zh-CN" altLang="en-US" sz="2800" kern="1200">
                <a:latin typeface="微软雅黑" panose="020B0503020204020204" pitchFamily="34" charset="-122"/>
                <a:ea typeface="微软雅黑" panose="020B0503020204020204" pitchFamily="34" charset="-122"/>
                <a:cs typeface="+mn-cs"/>
              </a:rPr>
              <a:t>版本</a:t>
            </a:r>
            <a:r>
              <a:rPr lang="en-US" altLang="zh-CN" sz="2800" kern="1200">
                <a:latin typeface="微软雅黑" panose="020B0503020204020204" pitchFamily="34" charset="-122"/>
                <a:ea typeface="微软雅黑" panose="020B0503020204020204" pitchFamily="34" charset="-122"/>
                <a:cs typeface="+mn-cs"/>
              </a:rPr>
              <a:t>r1</a:t>
            </a:r>
            <a:r>
              <a:rPr lang="zh-CN" altLang="en-US" sz="2800" kern="1200">
                <a:latin typeface="微软雅黑" panose="020B0503020204020204" pitchFamily="34" charset="-122"/>
                <a:ea typeface="微软雅黑" panose="020B0503020204020204" pitchFamily="34" charset="-122"/>
                <a:cs typeface="+mn-cs"/>
              </a:rPr>
              <a:t>，</a:t>
            </a:r>
            <a:r>
              <a:rPr lang="en-US" altLang="zh-CN" sz="2800" kern="1200">
                <a:latin typeface="微软雅黑" panose="020B0503020204020204" pitchFamily="34" charset="-122"/>
                <a:ea typeface="微软雅黑" panose="020B0503020204020204" pitchFamily="34" charset="-122"/>
                <a:cs typeface="+mn-cs"/>
              </a:rPr>
              <a:t>2014</a:t>
            </a:r>
            <a:r>
              <a:rPr lang="zh-CN" altLang="en-US" sz="2800" kern="1200">
                <a:latin typeface="微软雅黑" panose="020B0503020204020204" pitchFamily="34" charset="-122"/>
                <a:ea typeface="微软雅黑" panose="020B0503020204020204" pitchFamily="34" charset="-122"/>
                <a:cs typeface="+mn-cs"/>
              </a:rPr>
              <a:t>年第一季度将推出第二版本</a:t>
            </a:r>
          </a:p>
          <a:p>
            <a:pPr marL="469900" indent="-469900" eaLnBrk="1" hangingPunct="1">
              <a:lnSpc>
                <a:spcPct val="150000"/>
              </a:lnSpc>
              <a:buClr>
                <a:schemeClr val="accent2"/>
              </a:buClr>
              <a:buFont typeface="Wingdings" panose="05000000000000000000" pitchFamily="2" charset="2"/>
              <a:buChar char="o"/>
              <a:defRPr/>
            </a:pPr>
            <a:r>
              <a:rPr lang="zh-CN" altLang="en-US" sz="2800" kern="1200">
                <a:latin typeface="微软雅黑" panose="020B0503020204020204" pitchFamily="34" charset="-122"/>
                <a:ea typeface="微软雅黑" panose="020B0503020204020204" pitchFamily="34" charset="-122"/>
                <a:cs typeface="+mn-cs"/>
              </a:rPr>
              <a:t>国际电工委员会制定</a:t>
            </a:r>
            <a:r>
              <a:rPr lang="en-US" altLang="zh-CN" sz="2800" kern="1200">
                <a:latin typeface="微软雅黑" panose="020B0503020204020204" pitchFamily="34" charset="-122"/>
                <a:ea typeface="微软雅黑" panose="020B0503020204020204" pitchFamily="34" charset="-122"/>
                <a:cs typeface="+mn-cs"/>
              </a:rPr>
              <a:t>IEC 62443(ISA99)</a:t>
            </a:r>
            <a:r>
              <a:rPr lang="zh-CN" altLang="en-US" sz="2800" kern="1200">
                <a:latin typeface="微软雅黑" panose="020B0503020204020204" pitchFamily="34" charset="-122"/>
                <a:ea typeface="微软雅黑" panose="020B0503020204020204" pitchFamily="34" charset="-122"/>
                <a:cs typeface="+mn-cs"/>
              </a:rPr>
              <a:t>工控安全标准。</a:t>
            </a:r>
          </a:p>
        </p:txBody>
      </p:sp>
    </p:spTree>
    <p:extLst>
      <p:ext uri="{BB962C8B-B14F-4D97-AF65-F5344CB8AC3E}">
        <p14:creationId xmlns:p14="http://schemas.microsoft.com/office/powerpoint/2010/main" val="2017485680"/>
      </p:ext>
    </p:extLst>
  </p:cSld>
  <p:clrMapOvr>
    <a:masterClrMapping/>
  </p:clrMapOvr>
  <p:transition>
    <p:wipe dir="r"/>
  </p:transition>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安全标准与动态</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en-US" altLang="zh-CN" sz="2400" kern="1200">
                <a:latin typeface="微软雅黑" panose="020B0503020204020204" pitchFamily="34" charset="-122"/>
                <a:ea typeface="微软雅黑" panose="020B0503020204020204" pitchFamily="34" charset="-122"/>
                <a:cs typeface="+mn-cs"/>
              </a:rPr>
              <a:t>2011-2013</a:t>
            </a:r>
            <a:r>
              <a:rPr lang="zh-CN" altLang="en-US" sz="2400" kern="1200">
                <a:latin typeface="微软雅黑" panose="020B0503020204020204" pitchFamily="34" charset="-122"/>
                <a:ea typeface="微软雅黑" panose="020B0503020204020204" pitchFamily="34" charset="-122"/>
                <a:cs typeface="+mn-cs"/>
              </a:rPr>
              <a:t>连续三年被发改委纳入国家信息安全专项</a:t>
            </a:r>
          </a:p>
          <a:p>
            <a:pPr marL="469900" indent="-469900" eaLnBrk="1" hangingPunct="1">
              <a:lnSpc>
                <a:spcPct val="150000"/>
              </a:lnSpc>
              <a:buClr>
                <a:schemeClr val="accent2"/>
              </a:buClr>
              <a:buFont typeface="Wingdings" panose="05000000000000000000" pitchFamily="2" charset="2"/>
              <a:buChar char="o"/>
              <a:defRPr/>
            </a:pPr>
            <a:r>
              <a:rPr lang="en-US" altLang="zh-CN" sz="2400" kern="1200">
                <a:latin typeface="微软雅黑" panose="020B0503020204020204" pitchFamily="34" charset="-122"/>
                <a:ea typeface="微软雅黑" panose="020B0503020204020204" pitchFamily="34" charset="-122"/>
                <a:cs typeface="+mn-cs"/>
              </a:rPr>
              <a:t>2013.12.26</a:t>
            </a:r>
            <a:r>
              <a:rPr lang="zh-CN" altLang="en-US" sz="2400" kern="1200">
                <a:latin typeface="微软雅黑" panose="020B0503020204020204" pitchFamily="34" charset="-122"/>
                <a:ea typeface="微软雅黑" panose="020B0503020204020204" pitchFamily="34" charset="-122"/>
                <a:cs typeface="+mn-cs"/>
              </a:rPr>
              <a:t>国家标准批准公布</a:t>
            </a:r>
            <a:r>
              <a:rPr lang="en-US" altLang="zh-CN" sz="2400" kern="1200">
                <a:latin typeface="微软雅黑" panose="020B0503020204020204" pitchFamily="34" charset="-122"/>
                <a:ea typeface="微软雅黑" panose="020B0503020204020204" pitchFamily="34" charset="-122"/>
                <a:cs typeface="+mn-cs"/>
              </a:rPr>
              <a:t>《</a:t>
            </a:r>
            <a:r>
              <a:rPr lang="zh-CN" altLang="en-US" sz="2400" kern="1200">
                <a:latin typeface="微软雅黑" panose="020B0503020204020204" pitchFamily="34" charset="-122"/>
                <a:ea typeface="微软雅黑" panose="020B0503020204020204" pitchFamily="34" charset="-122"/>
                <a:cs typeface="+mn-cs"/>
              </a:rPr>
              <a:t>工业以太网交换机技术规范</a:t>
            </a:r>
            <a:r>
              <a:rPr lang="en-US" altLang="zh-CN" sz="2400" kern="1200">
                <a:latin typeface="微软雅黑" panose="020B0503020204020204" pitchFamily="34" charset="-122"/>
                <a:ea typeface="微软雅黑" panose="020B0503020204020204" pitchFamily="34" charset="-122"/>
                <a:cs typeface="+mn-cs"/>
              </a:rPr>
              <a:t>》</a:t>
            </a:r>
          </a:p>
          <a:p>
            <a:pPr marL="469900" indent="-469900" eaLnBrk="1" hangingPunct="1">
              <a:lnSpc>
                <a:spcPct val="150000"/>
              </a:lnSpc>
              <a:buClr>
                <a:schemeClr val="accent2"/>
              </a:buClr>
              <a:buFont typeface="Wingdings" panose="05000000000000000000" pitchFamily="2" charset="2"/>
              <a:buChar char="o"/>
              <a:defRPr/>
            </a:pPr>
            <a:r>
              <a:rPr lang="en-US" altLang="zh-CN" sz="2400" kern="1200">
                <a:latin typeface="微软雅黑" panose="020B0503020204020204" pitchFamily="34" charset="-122"/>
                <a:ea typeface="微软雅黑" panose="020B0503020204020204" pitchFamily="34" charset="-122"/>
                <a:cs typeface="+mn-cs"/>
              </a:rPr>
              <a:t>2012</a:t>
            </a:r>
            <a:r>
              <a:rPr lang="zh-CN" altLang="en-US" sz="2400" kern="1200">
                <a:latin typeface="微软雅黑" panose="020B0503020204020204" pitchFamily="34" charset="-122"/>
                <a:ea typeface="微软雅黑" panose="020B0503020204020204" pitchFamily="34" charset="-122"/>
                <a:cs typeface="+mn-cs"/>
              </a:rPr>
              <a:t>年</a:t>
            </a:r>
            <a:r>
              <a:rPr lang="en-US" altLang="zh-CN" sz="2400" kern="1200">
                <a:latin typeface="微软雅黑" panose="020B0503020204020204" pitchFamily="34" charset="-122"/>
                <a:ea typeface="微软雅黑" panose="020B0503020204020204" pitchFamily="34" charset="-122"/>
                <a:cs typeface="+mn-cs"/>
              </a:rPr>
              <a:t>6</a:t>
            </a:r>
            <a:r>
              <a:rPr lang="zh-CN" altLang="en-US" sz="2400" kern="1200">
                <a:latin typeface="微软雅黑" panose="020B0503020204020204" pitchFamily="34" charset="-122"/>
                <a:ea typeface="微软雅黑" panose="020B0503020204020204" pitchFamily="34" charset="-122"/>
                <a:cs typeface="+mn-cs"/>
              </a:rPr>
              <a:t>月，</a:t>
            </a:r>
            <a:r>
              <a:rPr lang="en-US" altLang="zh-CN" sz="2400" kern="1200">
                <a:latin typeface="微软雅黑" panose="020B0503020204020204" pitchFamily="34" charset="-122"/>
                <a:ea typeface="微软雅黑" panose="020B0503020204020204" pitchFamily="34" charset="-122"/>
                <a:cs typeface="+mn-cs"/>
              </a:rPr>
              <a:t>《</a:t>
            </a:r>
            <a:r>
              <a:rPr lang="zh-CN" altLang="en-US" sz="2400" kern="1200">
                <a:latin typeface="微软雅黑" panose="020B0503020204020204" pitchFamily="34" charset="-122"/>
                <a:ea typeface="微软雅黑" panose="020B0503020204020204" pitchFamily="34" charset="-122"/>
                <a:cs typeface="+mn-cs"/>
              </a:rPr>
              <a:t>国务院关于大力推进信息化发展和切实保障信息安全的若干意见</a:t>
            </a:r>
            <a:r>
              <a:rPr lang="en-US" altLang="zh-CN" sz="2400" kern="1200">
                <a:latin typeface="微软雅黑" panose="020B0503020204020204" pitchFamily="34" charset="-122"/>
                <a:ea typeface="微软雅黑" panose="020B0503020204020204" pitchFamily="34" charset="-122"/>
                <a:cs typeface="+mn-cs"/>
              </a:rPr>
              <a:t>》</a:t>
            </a:r>
            <a:r>
              <a:rPr lang="zh-CN" altLang="en-US" sz="2400" kern="1200">
                <a:latin typeface="微软雅黑" panose="020B0503020204020204" pitchFamily="34" charset="-122"/>
                <a:ea typeface="微软雅黑" panose="020B0503020204020204" pitchFamily="34" charset="-122"/>
                <a:cs typeface="+mn-cs"/>
              </a:rPr>
              <a:t>（国发</a:t>
            </a:r>
            <a:r>
              <a:rPr lang="en-US" altLang="zh-CN" sz="2400" kern="1200">
                <a:latin typeface="微软雅黑" panose="020B0503020204020204" pitchFamily="34" charset="-122"/>
                <a:ea typeface="微软雅黑" panose="020B0503020204020204" pitchFamily="34" charset="-122"/>
                <a:cs typeface="+mn-cs"/>
              </a:rPr>
              <a:t>〔2012〕23 </a:t>
            </a:r>
            <a:r>
              <a:rPr lang="zh-CN" altLang="en-US" sz="2400" kern="1200">
                <a:latin typeface="微软雅黑" panose="020B0503020204020204" pitchFamily="34" charset="-122"/>
                <a:ea typeface="微软雅黑" panose="020B0503020204020204" pitchFamily="34" charset="-122"/>
                <a:cs typeface="+mn-cs"/>
              </a:rPr>
              <a:t>号）中明确：保障工业控制系统安全。</a:t>
            </a:r>
          </a:p>
          <a:p>
            <a:pPr marL="469900" indent="-469900" eaLnBrk="1" hangingPunct="1">
              <a:lnSpc>
                <a:spcPct val="150000"/>
              </a:lnSpc>
              <a:buClr>
                <a:schemeClr val="accent2"/>
              </a:buClr>
              <a:buFont typeface="Wingdings" panose="05000000000000000000" pitchFamily="2" charset="2"/>
              <a:buChar char="o"/>
              <a:defRPr/>
            </a:pPr>
            <a:r>
              <a:rPr lang="en-US" altLang="zh-CN" sz="2400" kern="1200">
                <a:latin typeface="微软雅黑" panose="020B0503020204020204" pitchFamily="34" charset="-122"/>
                <a:ea typeface="微软雅黑" panose="020B0503020204020204" pitchFamily="34" charset="-122"/>
                <a:cs typeface="+mn-cs"/>
              </a:rPr>
              <a:t>2011</a:t>
            </a:r>
            <a:r>
              <a:rPr lang="zh-CN" altLang="en-US" sz="2400" kern="1200">
                <a:latin typeface="微软雅黑" panose="020B0503020204020204" pitchFamily="34" charset="-122"/>
                <a:ea typeface="微软雅黑" panose="020B0503020204020204" pitchFamily="34" charset="-122"/>
                <a:cs typeface="+mn-cs"/>
              </a:rPr>
              <a:t>年</a:t>
            </a:r>
            <a:r>
              <a:rPr lang="en-US" altLang="zh-CN" sz="2400" kern="1200">
                <a:latin typeface="微软雅黑" panose="020B0503020204020204" pitchFamily="34" charset="-122"/>
                <a:ea typeface="微软雅黑" panose="020B0503020204020204" pitchFamily="34" charset="-122"/>
                <a:cs typeface="+mn-cs"/>
              </a:rPr>
              <a:t>9</a:t>
            </a:r>
            <a:r>
              <a:rPr lang="zh-CN" altLang="en-US" sz="2400" kern="1200">
                <a:latin typeface="微软雅黑" panose="020B0503020204020204" pitchFamily="34" charset="-122"/>
                <a:ea typeface="微软雅黑" panose="020B0503020204020204" pitchFamily="34" charset="-122"/>
                <a:cs typeface="+mn-cs"/>
              </a:rPr>
              <a:t>月，工业和信息化部发布</a:t>
            </a:r>
            <a:r>
              <a:rPr lang="en-US" altLang="zh-CN" sz="2400" kern="1200">
                <a:latin typeface="微软雅黑" panose="020B0503020204020204" pitchFamily="34" charset="-122"/>
                <a:ea typeface="微软雅黑" panose="020B0503020204020204" pitchFamily="34" charset="-122"/>
                <a:cs typeface="+mn-cs"/>
              </a:rPr>
              <a:t>《 </a:t>
            </a:r>
            <a:r>
              <a:rPr lang="zh-CN" altLang="en-US" sz="2400" kern="1200">
                <a:latin typeface="微软雅黑" panose="020B0503020204020204" pitchFamily="34" charset="-122"/>
                <a:ea typeface="微软雅黑" panose="020B0503020204020204" pitchFamily="34" charset="-122"/>
                <a:cs typeface="+mn-cs"/>
              </a:rPr>
              <a:t>关于加强工业控制系统信息安全管理的通知</a:t>
            </a:r>
            <a:r>
              <a:rPr lang="en-US" altLang="zh-CN" sz="2400" kern="1200">
                <a:latin typeface="微软雅黑" panose="020B0503020204020204" pitchFamily="34" charset="-122"/>
                <a:ea typeface="微软雅黑" panose="020B0503020204020204" pitchFamily="34" charset="-122"/>
                <a:cs typeface="+mn-cs"/>
              </a:rPr>
              <a:t>》</a:t>
            </a:r>
            <a:r>
              <a:rPr lang="zh-CN" altLang="en-US" sz="2400" kern="1200">
                <a:latin typeface="微软雅黑" panose="020B0503020204020204" pitchFamily="34" charset="-122"/>
                <a:ea typeface="微软雅黑" panose="020B0503020204020204" pitchFamily="34" charset="-122"/>
                <a:cs typeface="+mn-cs"/>
              </a:rPr>
              <a:t>（</a:t>
            </a:r>
            <a:r>
              <a:rPr lang="en-US" altLang="zh-CN" sz="2400" kern="1200">
                <a:latin typeface="微软雅黑" panose="020B0503020204020204" pitchFamily="34" charset="-122"/>
                <a:ea typeface="微软雅黑" panose="020B0503020204020204" pitchFamily="34" charset="-122"/>
                <a:cs typeface="+mn-cs"/>
              </a:rPr>
              <a:t>451</a:t>
            </a:r>
            <a:r>
              <a:rPr lang="zh-CN" altLang="en-US" sz="2400" kern="1200">
                <a:latin typeface="微软雅黑" panose="020B0503020204020204" pitchFamily="34" charset="-122"/>
                <a:ea typeface="微软雅黑" panose="020B0503020204020204" pitchFamily="34" charset="-122"/>
                <a:cs typeface="+mn-cs"/>
              </a:rPr>
              <a:t>号文）</a:t>
            </a:r>
          </a:p>
        </p:txBody>
      </p:sp>
    </p:spTree>
    <p:extLst>
      <p:ext uri="{BB962C8B-B14F-4D97-AF65-F5344CB8AC3E}">
        <p14:creationId xmlns:p14="http://schemas.microsoft.com/office/powerpoint/2010/main" val="3866346150"/>
      </p:ext>
    </p:extLst>
  </p:cSld>
  <p:clrMapOvr>
    <a:masterClrMapping/>
  </p:clrMapOvr>
  <p:transition>
    <p:wipe dir="r"/>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工控安全动态</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zh-CN" sz="2400" kern="1200" dirty="0">
                <a:latin typeface="微软雅黑" panose="020B0503020204020204" pitchFamily="34" charset="-122"/>
                <a:ea typeface="微软雅黑" panose="020B0503020204020204" pitchFamily="34" charset="-122"/>
                <a:cs typeface="+mn-cs"/>
              </a:rPr>
              <a:t>工信部安全协调司赵泽良司长</a:t>
            </a:r>
            <a:r>
              <a:rPr lang="zh-CN" altLang="en-US" sz="2400" kern="1200" dirty="0">
                <a:latin typeface="微软雅黑" panose="020B0503020204020204" pitchFamily="34" charset="-122"/>
                <a:ea typeface="微软雅黑" panose="020B0503020204020204" pitchFamily="34" charset="-122"/>
                <a:cs typeface="+mn-cs"/>
              </a:rPr>
              <a:t>强调“</a:t>
            </a:r>
            <a:r>
              <a:rPr lang="zh-CN" altLang="zh-CN" sz="2400" kern="1200" dirty="0">
                <a:latin typeface="微软雅黑" panose="020B0503020204020204" pitchFamily="34" charset="-122"/>
                <a:ea typeface="微软雅黑" panose="020B0503020204020204" pitchFamily="34" charset="-122"/>
                <a:cs typeface="+mn-cs"/>
              </a:rPr>
              <a:t>工业控制系统安全工作也到了非加强不可的时候</a:t>
            </a:r>
            <a:r>
              <a:rPr lang="zh-CN" altLang="en-US" sz="2400" kern="1200" dirty="0">
                <a:latin typeface="微软雅黑" panose="020B0503020204020204" pitchFamily="34" charset="-122"/>
                <a:ea typeface="微软雅黑" panose="020B0503020204020204" pitchFamily="34" charset="-122"/>
                <a:cs typeface="+mn-cs"/>
              </a:rPr>
              <a:t>了！”</a:t>
            </a:r>
            <a:endParaRPr lang="en-US" altLang="zh-CN" sz="2400" kern="1200" dirty="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r>
              <a:rPr lang="en-US" altLang="zh-CN" sz="2400" kern="1200" dirty="0">
                <a:latin typeface="微软雅黑" panose="020B0503020204020204" pitchFamily="34" charset="-122"/>
                <a:ea typeface="微软雅黑" panose="020B0503020204020204" pitchFamily="34" charset="-122"/>
                <a:cs typeface="+mn-cs"/>
              </a:rPr>
              <a:t>2014</a:t>
            </a:r>
            <a:r>
              <a:rPr lang="zh-CN" altLang="en-US" sz="2400" kern="1200" dirty="0">
                <a:latin typeface="微软雅黑" panose="020B0503020204020204" pitchFamily="34" charset="-122"/>
                <a:ea typeface="微软雅黑" panose="020B0503020204020204" pitchFamily="34" charset="-122"/>
                <a:cs typeface="+mn-cs"/>
              </a:rPr>
              <a:t>年</a:t>
            </a:r>
            <a:r>
              <a:rPr lang="en-US" altLang="zh-CN" sz="2400" kern="1200" dirty="0">
                <a:latin typeface="微软雅黑" panose="020B0503020204020204" pitchFamily="34" charset="-122"/>
                <a:ea typeface="微软雅黑" panose="020B0503020204020204" pitchFamily="34" charset="-122"/>
                <a:cs typeface="+mn-cs"/>
              </a:rPr>
              <a:t>2</a:t>
            </a:r>
            <a:r>
              <a:rPr lang="zh-CN" altLang="en-US" sz="2400" kern="1200" dirty="0">
                <a:latin typeface="微软雅黑" panose="020B0503020204020204" pitchFamily="34" charset="-122"/>
                <a:ea typeface="微软雅黑" panose="020B0503020204020204" pitchFamily="34" charset="-122"/>
                <a:cs typeface="+mn-cs"/>
              </a:rPr>
              <a:t>月</a:t>
            </a:r>
            <a:r>
              <a:rPr lang="en-US" altLang="zh-CN" sz="2400" kern="1200" dirty="0">
                <a:latin typeface="微软雅黑" panose="020B0503020204020204" pitchFamily="34" charset="-122"/>
                <a:ea typeface="微软雅黑" panose="020B0503020204020204" pitchFamily="34" charset="-122"/>
                <a:cs typeface="+mn-cs"/>
              </a:rPr>
              <a:t>27</a:t>
            </a:r>
            <a:r>
              <a:rPr lang="zh-CN" altLang="en-US" sz="2400" kern="1200" dirty="0">
                <a:latin typeface="微软雅黑" panose="020B0503020204020204" pitchFamily="34" charset="-122"/>
                <a:ea typeface="微软雅黑" panose="020B0503020204020204" pitchFamily="34" charset="-122"/>
                <a:cs typeface="+mn-cs"/>
              </a:rPr>
              <a:t>日中央网络安全和信息化领导小组成立；</a:t>
            </a:r>
            <a:endParaRPr lang="en-US" altLang="zh-CN" sz="2400" kern="1200" dirty="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r>
              <a:rPr lang="en-US" altLang="zh-CN" sz="2400" kern="1200" dirty="0">
                <a:latin typeface="微软雅黑" panose="020B0503020204020204" pitchFamily="34" charset="-122"/>
                <a:ea typeface="微软雅黑" panose="020B0503020204020204" pitchFamily="34" charset="-122"/>
                <a:cs typeface="+mn-cs"/>
              </a:rPr>
              <a:t>2014</a:t>
            </a:r>
            <a:r>
              <a:rPr lang="zh-CN" altLang="en-US" sz="2400" kern="1200" dirty="0">
                <a:latin typeface="微软雅黑" panose="020B0503020204020204" pitchFamily="34" charset="-122"/>
                <a:ea typeface="微软雅黑" panose="020B0503020204020204" pitchFamily="34" charset="-122"/>
                <a:cs typeface="+mn-cs"/>
              </a:rPr>
              <a:t>年</a:t>
            </a:r>
            <a:r>
              <a:rPr lang="en-US" altLang="zh-CN" sz="2400" kern="1200" dirty="0">
                <a:latin typeface="微软雅黑" panose="020B0503020204020204" pitchFamily="34" charset="-122"/>
                <a:ea typeface="微软雅黑" panose="020B0503020204020204" pitchFamily="34" charset="-122"/>
                <a:cs typeface="+mn-cs"/>
              </a:rPr>
              <a:t>3</a:t>
            </a:r>
            <a:r>
              <a:rPr lang="zh-CN" altLang="en-US" sz="2400" kern="1200" dirty="0">
                <a:latin typeface="微软雅黑" panose="020B0503020204020204" pitchFamily="34" charset="-122"/>
                <a:ea typeface="微软雅黑" panose="020B0503020204020204" pitchFamily="34" charset="-122"/>
                <a:cs typeface="+mn-cs"/>
              </a:rPr>
              <a:t>月</a:t>
            </a:r>
            <a:r>
              <a:rPr lang="en-US" altLang="zh-CN" sz="2400" kern="1200" dirty="0">
                <a:latin typeface="微软雅黑" panose="020B0503020204020204" pitchFamily="34" charset="-122"/>
                <a:ea typeface="微软雅黑" panose="020B0503020204020204" pitchFamily="34" charset="-122"/>
                <a:cs typeface="+mn-cs"/>
              </a:rPr>
              <a:t>6</a:t>
            </a:r>
            <a:r>
              <a:rPr lang="zh-CN" altLang="en-US" sz="2400" kern="1200" dirty="0">
                <a:latin typeface="微软雅黑" panose="020B0503020204020204" pitchFamily="34" charset="-122"/>
                <a:ea typeface="微软雅黑" panose="020B0503020204020204" pitchFamily="34" charset="-122"/>
                <a:cs typeface="+mn-cs"/>
              </a:rPr>
              <a:t>日上海市正式发布了</a:t>
            </a:r>
            <a:r>
              <a:rPr lang="en-US" altLang="zh-CN" sz="2400" kern="1200" dirty="0">
                <a:latin typeface="微软雅黑" panose="020B0503020204020204" pitchFamily="34" charset="-122"/>
                <a:ea typeface="微软雅黑" panose="020B0503020204020204" pitchFamily="34" charset="-122"/>
                <a:cs typeface="+mn-cs"/>
              </a:rPr>
              <a:t>《</a:t>
            </a:r>
            <a:r>
              <a:rPr lang="zh-CN" altLang="en-US" sz="2400" kern="1200" dirty="0">
                <a:latin typeface="微软雅黑" panose="020B0503020204020204" pitchFamily="34" charset="-122"/>
                <a:ea typeface="微软雅黑" panose="020B0503020204020204" pitchFamily="34" charset="-122"/>
                <a:cs typeface="+mn-cs"/>
              </a:rPr>
              <a:t>上海市网络与信息安全事件专项应急预案</a:t>
            </a:r>
            <a:r>
              <a:rPr lang="en-US" altLang="zh-CN" sz="2400" kern="1200" dirty="0">
                <a:latin typeface="微软雅黑" panose="020B0503020204020204" pitchFamily="34" charset="-122"/>
                <a:ea typeface="微软雅黑" panose="020B0503020204020204" pitchFamily="34" charset="-122"/>
                <a:cs typeface="+mn-cs"/>
              </a:rPr>
              <a:t>》</a:t>
            </a:r>
            <a:r>
              <a:rPr lang="zh-CN" altLang="en-US" sz="2400" kern="1200" dirty="0">
                <a:latin typeface="微软雅黑" panose="020B0503020204020204" pitchFamily="34" charset="-122"/>
                <a:ea typeface="微软雅黑" panose="020B0503020204020204" pitchFamily="34" charset="-122"/>
                <a:cs typeface="+mn-cs"/>
              </a:rPr>
              <a:t>。</a:t>
            </a:r>
            <a:endParaRPr lang="en-US" altLang="zh-CN" sz="2400" kern="1200" dirty="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endParaRPr lang="en-US" altLang="zh-CN" sz="2800" b="1" kern="1200" dirty="0">
              <a:latin typeface="+mn-lt"/>
              <a:ea typeface="+mn-ea"/>
              <a:cs typeface="+mn-cs"/>
            </a:endParaRPr>
          </a:p>
          <a:p>
            <a:pPr marL="469900" indent="-469900" eaLnBrk="1" hangingPunct="1">
              <a:lnSpc>
                <a:spcPct val="150000"/>
              </a:lnSpc>
              <a:buClr>
                <a:schemeClr val="accent2"/>
              </a:buClr>
              <a:buFont typeface="Wingdings" panose="05000000000000000000" pitchFamily="2" charset="2"/>
              <a:buChar char="o"/>
              <a:defRPr/>
            </a:pPr>
            <a:endParaRPr lang="en-US" altLang="zh-CN" sz="2800" b="1" kern="1200" dirty="0">
              <a:latin typeface="+mn-lt"/>
              <a:ea typeface="+mn-ea"/>
              <a:cs typeface="+mn-cs"/>
            </a:endParaRP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dirty="0">
              <a:latin typeface="+mn-lt"/>
              <a:ea typeface="+mn-ea"/>
              <a:cs typeface="+mn-cs"/>
            </a:endParaRPr>
          </a:p>
        </p:txBody>
      </p:sp>
    </p:spTree>
    <p:extLst>
      <p:ext uri="{BB962C8B-B14F-4D97-AF65-F5344CB8AC3E}">
        <p14:creationId xmlns:p14="http://schemas.microsoft.com/office/powerpoint/2010/main" val="2631196921"/>
      </p:ext>
    </p:extLst>
  </p:cSld>
  <p:clrMapOvr>
    <a:masterClrMapping/>
  </p:clrMapOvr>
  <p:transition>
    <p:wipe dir="r"/>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14601"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3309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grpSp>
      <p:grpSp>
        <p:nvGrpSpPr>
          <p:cNvPr id="3" name="Group 6"/>
          <p:cNvGrpSpPr/>
          <p:nvPr/>
        </p:nvGrpSpPr>
        <p:grpSpPr bwMode="auto">
          <a:xfrm>
            <a:off x="3309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46" name="Line 10"/>
          <p:cNvSpPr>
            <a:spLocks noChangeShapeType="1"/>
          </p:cNvSpPr>
          <p:nvPr/>
        </p:nvSpPr>
        <p:spPr bwMode="auto">
          <a:xfrm>
            <a:off x="3919518" y="22955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sp>
        <p:nvSpPr>
          <p:cNvPr id="148" name="Text Box 12"/>
          <p:cNvSpPr txBox="1">
            <a:spLocks noChangeArrowheads="1"/>
          </p:cNvSpPr>
          <p:nvPr/>
        </p:nvSpPr>
        <p:spPr bwMode="gray">
          <a:xfrm>
            <a:off x="3506769" y="17843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1</a:t>
            </a:r>
          </a:p>
        </p:txBody>
      </p:sp>
      <p:sp>
        <p:nvSpPr>
          <p:cNvPr id="149" name="Line 13"/>
          <p:cNvSpPr>
            <a:spLocks noChangeShapeType="1"/>
          </p:cNvSpPr>
          <p:nvPr/>
        </p:nvSpPr>
        <p:spPr bwMode="auto">
          <a:xfrm>
            <a:off x="3919518" y="32099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50" name="Text Box 14"/>
          <p:cNvSpPr txBox="1">
            <a:spLocks noChangeArrowheads="1"/>
          </p:cNvSpPr>
          <p:nvPr/>
        </p:nvSpPr>
        <p:spPr bwMode="auto">
          <a:xfrm>
            <a:off x="5128966" y="1779846"/>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工控系统安全介绍</a:t>
            </a:r>
          </a:p>
        </p:txBody>
      </p:sp>
      <p:sp>
        <p:nvSpPr>
          <p:cNvPr id="151" name="Text Box 15"/>
          <p:cNvSpPr txBox="1">
            <a:spLocks noChangeArrowheads="1"/>
          </p:cNvSpPr>
          <p:nvPr/>
        </p:nvSpPr>
        <p:spPr bwMode="gray">
          <a:xfrm>
            <a:off x="3506769" y="26987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2</a:t>
            </a:r>
          </a:p>
        </p:txBody>
      </p:sp>
      <p:grpSp>
        <p:nvGrpSpPr>
          <p:cNvPr id="4" name="Group 16"/>
          <p:cNvGrpSpPr/>
          <p:nvPr/>
        </p:nvGrpSpPr>
        <p:grpSpPr bwMode="auto">
          <a:xfrm>
            <a:off x="3309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grpSp>
        <p:nvGrpSpPr>
          <p:cNvPr id="5" name="Group 20"/>
          <p:cNvGrpSpPr/>
          <p:nvPr/>
        </p:nvGrpSpPr>
        <p:grpSpPr bwMode="auto">
          <a:xfrm>
            <a:off x="3309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60" name="Line 24"/>
          <p:cNvSpPr>
            <a:spLocks noChangeShapeType="1"/>
          </p:cNvSpPr>
          <p:nvPr/>
        </p:nvSpPr>
        <p:spPr bwMode="auto">
          <a:xfrm>
            <a:off x="3919518" y="41021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1" name="Text Box 25"/>
          <p:cNvSpPr txBox="1">
            <a:spLocks noChangeArrowheads="1"/>
          </p:cNvSpPr>
          <p:nvPr/>
        </p:nvSpPr>
        <p:spPr bwMode="auto">
          <a:xfrm>
            <a:off x="5132058" y="2657000"/>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工控系统安全威胁</a:t>
            </a:r>
          </a:p>
        </p:txBody>
      </p:sp>
      <p:sp>
        <p:nvSpPr>
          <p:cNvPr id="162" name="Text Box 26"/>
          <p:cNvSpPr txBox="1">
            <a:spLocks noChangeArrowheads="1"/>
          </p:cNvSpPr>
          <p:nvPr/>
        </p:nvSpPr>
        <p:spPr bwMode="gray">
          <a:xfrm>
            <a:off x="3506769" y="35909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0000"/>
                </a:solidFill>
                <a:latin typeface="Arial" panose="020B0604020202020204" pitchFamily="34" charset="0"/>
                <a:ea typeface="宋体" panose="02010600030101010101" pitchFamily="2" charset="-122"/>
              </a:rPr>
              <a:t>3</a:t>
            </a:r>
          </a:p>
        </p:txBody>
      </p:sp>
      <p:sp>
        <p:nvSpPr>
          <p:cNvPr id="163" name="Line 27"/>
          <p:cNvSpPr>
            <a:spLocks noChangeShapeType="1"/>
          </p:cNvSpPr>
          <p:nvPr/>
        </p:nvSpPr>
        <p:spPr bwMode="auto">
          <a:xfrm>
            <a:off x="3919518" y="50165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4" name="Text Box 28"/>
          <p:cNvSpPr txBox="1">
            <a:spLocks noChangeArrowheads="1"/>
          </p:cNvSpPr>
          <p:nvPr/>
        </p:nvSpPr>
        <p:spPr bwMode="auto">
          <a:xfrm>
            <a:off x="5145912" y="3596211"/>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FF0000"/>
                </a:solidFill>
                <a:latin typeface="微软雅黑" panose="020B0503020204020204" pitchFamily="34" charset="-122"/>
                <a:ea typeface="微软雅黑" panose="020B0503020204020204" pitchFamily="34" charset="-122"/>
              </a:rPr>
              <a:t>工控系统安全理念</a:t>
            </a:r>
          </a:p>
        </p:txBody>
      </p:sp>
      <p:sp>
        <p:nvSpPr>
          <p:cNvPr id="165" name="Text Box 29"/>
          <p:cNvSpPr txBox="1">
            <a:spLocks noChangeArrowheads="1"/>
          </p:cNvSpPr>
          <p:nvPr/>
        </p:nvSpPr>
        <p:spPr bwMode="gray">
          <a:xfrm>
            <a:off x="3506769" y="45053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4</a:t>
            </a:r>
          </a:p>
        </p:txBody>
      </p:sp>
      <p:sp>
        <p:nvSpPr>
          <p:cNvPr id="31" name="Text Box 28"/>
          <p:cNvSpPr txBox="1">
            <a:spLocks noChangeArrowheads="1"/>
          </p:cNvSpPr>
          <p:nvPr/>
        </p:nvSpPr>
        <p:spPr bwMode="auto">
          <a:xfrm>
            <a:off x="5137528" y="4451887"/>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工控系统安全策略</a:t>
            </a:r>
          </a:p>
        </p:txBody>
      </p:sp>
    </p:spTree>
    <p:extLst>
      <p:ext uri="{BB962C8B-B14F-4D97-AF65-F5344CB8AC3E}">
        <p14:creationId xmlns:p14="http://schemas.microsoft.com/office/powerpoint/2010/main" val="513398811"/>
      </p:ext>
    </p:extLst>
  </p:cSld>
  <p:clrMapOvr>
    <a:masterClrMapping/>
  </p:clrMapOvr>
  <p:transition spd="slow">
    <p:wipe/>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2"/>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a:t>
            </a:r>
            <a:r>
              <a:rPr lang="en-US" altLang="zh-CN" dirty="0"/>
              <a:t>-</a:t>
            </a:r>
            <a:r>
              <a:rPr lang="zh-CN" altLang="en-US" dirty="0"/>
              <a:t>白名单</a:t>
            </a:r>
          </a:p>
        </p:txBody>
      </p:sp>
      <p:sp>
        <p:nvSpPr>
          <p:cNvPr id="4" name="内容占位符 3"/>
          <p:cNvSpPr>
            <a:spLocks noGrp="1"/>
          </p:cNvSpPr>
          <p:nvPr>
            <p:ph idx="1"/>
          </p:nvPr>
        </p:nvSpPr>
        <p:spPr>
          <a:xfrm>
            <a:off x="2279650" y="12684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b="1" kern="1200">
                <a:latin typeface="微软雅黑" panose="020B0503020204020204" pitchFamily="34" charset="-122"/>
                <a:ea typeface="微软雅黑" panose="020B0503020204020204" pitchFamily="34" charset="-122"/>
                <a:cs typeface="+mn-cs"/>
              </a:rPr>
              <a:t>工控</a:t>
            </a:r>
            <a:r>
              <a:rPr lang="en-US" altLang="zh-CN" sz="2800" b="1" kern="1200">
                <a:latin typeface="微软雅黑" panose="020B0503020204020204" pitchFamily="34" charset="-122"/>
                <a:ea typeface="微软雅黑" panose="020B0503020204020204" pitchFamily="34" charset="-122"/>
                <a:cs typeface="+mn-cs"/>
              </a:rPr>
              <a:t>PC</a:t>
            </a:r>
            <a:r>
              <a:rPr lang="zh-CN" altLang="en-US" sz="2800" b="1" kern="1200">
                <a:latin typeface="微软雅黑" panose="020B0503020204020204" pitchFamily="34" charset="-122"/>
                <a:ea typeface="微软雅黑" panose="020B0503020204020204" pitchFamily="34" charset="-122"/>
                <a:cs typeface="+mn-cs"/>
              </a:rPr>
              <a:t>、服务器的进程、服务</a:t>
            </a:r>
          </a:p>
          <a:p>
            <a:pPr lvl="1">
              <a:lnSpc>
                <a:spcPct val="150000"/>
              </a:lnSpc>
              <a:buClr>
                <a:srgbClr val="C00000"/>
              </a:buClr>
              <a:buFont typeface="Wingdings" panose="05000000000000000000" pitchFamily="2" charset="2"/>
              <a:buChar char="n"/>
              <a:defRPr/>
            </a:pPr>
            <a:r>
              <a:rPr lang="zh-CN" altLang="en-US" sz="2000" kern="1200">
                <a:latin typeface="微软雅黑" panose="020B0503020204020204" pitchFamily="34" charset="-122"/>
                <a:ea typeface="微软雅黑" panose="020B0503020204020204" pitchFamily="34" charset="-122"/>
                <a:cs typeface="+mn-cs"/>
              </a:rPr>
              <a:t>操作员站、工程师站、</a:t>
            </a:r>
            <a:r>
              <a:rPr lang="en-US" altLang="zh-CN" sz="2000" kern="1200">
                <a:latin typeface="微软雅黑" panose="020B0503020204020204" pitchFamily="34" charset="-122"/>
                <a:ea typeface="微软雅黑" panose="020B0503020204020204" pitchFamily="34" charset="-122"/>
                <a:cs typeface="+mn-cs"/>
              </a:rPr>
              <a:t>HMI</a:t>
            </a:r>
            <a:r>
              <a:rPr lang="zh-CN" altLang="en-US" sz="2000" kern="1200">
                <a:latin typeface="微软雅黑" panose="020B0503020204020204" pitchFamily="34" charset="-122"/>
                <a:ea typeface="微软雅黑" panose="020B0503020204020204" pitchFamily="34" charset="-122"/>
                <a:cs typeface="+mn-cs"/>
              </a:rPr>
              <a:t>、</a:t>
            </a:r>
            <a:r>
              <a:rPr lang="en-US" altLang="zh-CN" sz="2000" kern="1200">
                <a:latin typeface="微软雅黑" panose="020B0503020204020204" pitchFamily="34" charset="-122"/>
                <a:ea typeface="微软雅黑" panose="020B0503020204020204" pitchFamily="34" charset="-122"/>
                <a:cs typeface="+mn-cs"/>
              </a:rPr>
              <a:t>WEB</a:t>
            </a:r>
            <a:r>
              <a:rPr lang="zh-CN" altLang="en-US" sz="2000" kern="1200">
                <a:latin typeface="微软雅黑" panose="020B0503020204020204" pitchFamily="34" charset="-122"/>
                <a:ea typeface="微软雅黑" panose="020B0503020204020204" pitchFamily="34" charset="-122"/>
                <a:cs typeface="+mn-cs"/>
              </a:rPr>
              <a:t>服务器、数据库服务器；</a:t>
            </a:r>
          </a:p>
          <a:p>
            <a:pPr marL="469900" indent="-469900" eaLnBrk="1" hangingPunct="1">
              <a:lnSpc>
                <a:spcPct val="150000"/>
              </a:lnSpc>
              <a:buClr>
                <a:schemeClr val="accent2"/>
              </a:buClr>
              <a:buFont typeface="Wingdings" panose="05000000000000000000" pitchFamily="2" charset="2"/>
              <a:buChar char="o"/>
              <a:defRPr/>
            </a:pPr>
            <a:r>
              <a:rPr lang="zh-CN" altLang="en-US" sz="2800" b="1" kern="1200">
                <a:latin typeface="微软雅黑" panose="020B0503020204020204" pitchFamily="34" charset="-122"/>
                <a:ea typeface="微软雅黑" panose="020B0503020204020204" pitchFamily="34" charset="-122"/>
                <a:cs typeface="+mn-cs"/>
              </a:rPr>
              <a:t>工控系统访问控制列表</a:t>
            </a:r>
          </a:p>
          <a:p>
            <a:pPr lvl="1">
              <a:lnSpc>
                <a:spcPct val="150000"/>
              </a:lnSpc>
              <a:buClr>
                <a:srgbClr val="C00000"/>
              </a:buClr>
              <a:buFont typeface="Wingdings" panose="05000000000000000000" pitchFamily="2" charset="2"/>
              <a:buChar char="n"/>
              <a:defRPr/>
            </a:pPr>
            <a:r>
              <a:rPr lang="en-US" altLang="zh-CN" sz="2000" kern="1200">
                <a:latin typeface="微软雅黑" panose="020B0503020204020204" pitchFamily="34" charset="-122"/>
                <a:ea typeface="微软雅黑" panose="020B0503020204020204" pitchFamily="34" charset="-122"/>
                <a:cs typeface="+mn-cs"/>
              </a:rPr>
              <a:t>IT</a:t>
            </a:r>
            <a:r>
              <a:rPr lang="zh-CN" altLang="en-US" sz="2000" kern="1200">
                <a:latin typeface="微软雅黑" panose="020B0503020204020204" pitchFamily="34" charset="-122"/>
                <a:ea typeface="微软雅黑" panose="020B0503020204020204" pitchFamily="34" charset="-122"/>
                <a:cs typeface="+mn-cs"/>
              </a:rPr>
              <a:t>防火墙、工业交换机、工业防火墙等；</a:t>
            </a:r>
          </a:p>
          <a:p>
            <a:pPr marL="469900" indent="-469900" eaLnBrk="1" hangingPunct="1">
              <a:lnSpc>
                <a:spcPct val="150000"/>
              </a:lnSpc>
              <a:buClr>
                <a:schemeClr val="accent2"/>
              </a:buClr>
              <a:buFont typeface="Wingdings" panose="05000000000000000000" pitchFamily="2" charset="2"/>
              <a:buChar char="o"/>
              <a:defRPr/>
            </a:pPr>
            <a:r>
              <a:rPr lang="zh-CN" altLang="en-US" sz="2800" b="1" kern="1200">
                <a:latin typeface="微软雅黑" panose="020B0503020204020204" pitchFamily="34" charset="-122"/>
                <a:ea typeface="微软雅黑" panose="020B0503020204020204" pitchFamily="34" charset="-122"/>
                <a:cs typeface="+mn-cs"/>
              </a:rPr>
              <a:t>工控系统资产</a:t>
            </a:r>
          </a:p>
          <a:p>
            <a:pPr lvl="1">
              <a:lnSpc>
                <a:spcPct val="150000"/>
              </a:lnSpc>
              <a:buClr>
                <a:srgbClr val="C00000"/>
              </a:buClr>
              <a:buFont typeface="Wingdings" panose="05000000000000000000" pitchFamily="2" charset="2"/>
              <a:buChar char="n"/>
              <a:defRPr/>
            </a:pPr>
            <a:r>
              <a:rPr lang="zh-CN" altLang="en-US" sz="2000" kern="1200">
                <a:latin typeface="微软雅黑" panose="020B0503020204020204" pitchFamily="34" charset="-122"/>
                <a:ea typeface="微软雅黑" panose="020B0503020204020204" pitchFamily="34" charset="-122"/>
                <a:cs typeface="+mn-cs"/>
              </a:rPr>
              <a:t>能够实时识别非法设备进入工控系统</a:t>
            </a:r>
            <a:r>
              <a:rPr lang="zh-CN" altLang="en-US" sz="2400" kern="1200">
                <a:latin typeface="微软雅黑" panose="020B0503020204020204" pitchFamily="34" charset="-122"/>
                <a:ea typeface="微软雅黑" panose="020B0503020204020204" pitchFamily="34" charset="-122"/>
                <a:cs typeface="+mn-cs"/>
              </a:rPr>
              <a:t>。</a:t>
            </a: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7643495"/>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1.1 </a:t>
            </a:r>
            <a:r>
              <a:rPr lang="zh-CN" altLang="en-US" sz="3600" b="0" dirty="0">
                <a:latin typeface="宋体" pitchFamily="2" charset="-122"/>
                <a:ea typeface="宋体" pitchFamily="2" charset="-122"/>
                <a:sym typeface="CMU Serif" charset="0"/>
              </a:rPr>
              <a:t>嵌入式系统的定义（续）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endParaRPr lang="en-US" altLang="zh-CN" sz="2400" b="0" dirty="0">
              <a:solidFill>
                <a:schemeClr val="tx1"/>
              </a:solidFill>
              <a:latin typeface="Arial" panose="020B0604020202020204" pitchFamily="34" charset="0"/>
              <a:ea typeface="黑体" panose="02010609060101010101" pitchFamily="49" charset="-122"/>
              <a:cs typeface="+mj-cs"/>
            </a:endParaRPr>
          </a:p>
          <a:p>
            <a:r>
              <a:rPr lang="zh-CN" altLang="en-US" sz="2800" b="0" dirty="0">
                <a:solidFill>
                  <a:schemeClr val="tx1"/>
                </a:solidFill>
                <a:latin typeface="宋体" pitchFamily="2" charset="-122"/>
                <a:ea typeface="宋体" pitchFamily="2" charset="-122"/>
                <a:cs typeface="+mj-cs"/>
              </a:rPr>
              <a:t>简单地讲：</a:t>
            </a:r>
            <a:r>
              <a:rPr lang="zh-CN" altLang="en-US" sz="2800" b="0" dirty="0">
                <a:solidFill>
                  <a:srgbClr val="FF0000"/>
                </a:solidFill>
                <a:latin typeface="宋体" pitchFamily="2" charset="-122"/>
                <a:ea typeface="宋体" pitchFamily="2" charset="-122"/>
                <a:cs typeface="+mj-cs"/>
              </a:rPr>
              <a:t>嵌入式系统就是嵌入到对象体系中、用于执行特定功能的专用计算机系统。</a:t>
            </a:r>
            <a:endParaRPr lang="en-US" altLang="zh-CN" sz="2800" b="0" dirty="0">
              <a:solidFill>
                <a:srgbClr val="FF0000"/>
              </a:solidFill>
              <a:latin typeface="宋体" pitchFamily="2" charset="-122"/>
              <a:ea typeface="宋体" pitchFamily="2" charset="-122"/>
              <a:cs typeface="+mj-cs"/>
            </a:endParaRPr>
          </a:p>
          <a:p>
            <a:endParaRPr lang="zh-CN" altLang="en-US" sz="2800" b="0" dirty="0">
              <a:solidFill>
                <a:schemeClr val="tx1"/>
              </a:solidFill>
              <a:latin typeface="宋体" pitchFamily="2" charset="-122"/>
              <a:ea typeface="宋体" pitchFamily="2" charset="-122"/>
              <a:cs typeface="+mj-cs"/>
            </a:endParaRPr>
          </a:p>
          <a:p>
            <a:r>
              <a:rPr lang="zh-CN" altLang="en-US" sz="2800" b="0" dirty="0">
                <a:solidFill>
                  <a:schemeClr val="tx1"/>
                </a:solidFill>
                <a:latin typeface="宋体" pitchFamily="2" charset="-122"/>
                <a:ea typeface="宋体" pitchFamily="2" charset="-122"/>
                <a:cs typeface="+mj-cs"/>
              </a:rPr>
              <a:t>三要素</a:t>
            </a:r>
          </a:p>
          <a:p>
            <a:pPr lvl="1"/>
            <a:r>
              <a:rPr lang="zh-CN" altLang="en-US" b="0" dirty="0">
                <a:solidFill>
                  <a:srgbClr val="FF0000"/>
                </a:solidFill>
                <a:latin typeface="宋体" pitchFamily="2" charset="-122"/>
                <a:ea typeface="宋体" pitchFamily="2" charset="-122"/>
                <a:cs typeface="+mj-cs"/>
              </a:rPr>
              <a:t>嵌入性</a:t>
            </a:r>
            <a:r>
              <a:rPr lang="zh-CN" altLang="en-US" b="0" dirty="0">
                <a:solidFill>
                  <a:schemeClr val="tx1"/>
                </a:solidFill>
                <a:latin typeface="宋体" pitchFamily="2" charset="-122"/>
                <a:ea typeface="宋体" pitchFamily="2" charset="-122"/>
                <a:cs typeface="+mj-cs"/>
              </a:rPr>
              <a:t>：嵌入到对象体系中，有对象环境要求</a:t>
            </a:r>
          </a:p>
          <a:p>
            <a:pPr lvl="1"/>
            <a:r>
              <a:rPr lang="zh-CN" altLang="en-US" b="0" dirty="0">
                <a:solidFill>
                  <a:srgbClr val="FF0000"/>
                </a:solidFill>
                <a:latin typeface="宋体" pitchFamily="2" charset="-122"/>
                <a:ea typeface="宋体" pitchFamily="2" charset="-122"/>
                <a:cs typeface="+mj-cs"/>
              </a:rPr>
              <a:t>专用性</a:t>
            </a:r>
            <a:r>
              <a:rPr lang="zh-CN" altLang="en-US" b="0" dirty="0">
                <a:solidFill>
                  <a:schemeClr val="tx1"/>
                </a:solidFill>
                <a:latin typeface="宋体" pitchFamily="2" charset="-122"/>
                <a:ea typeface="宋体" pitchFamily="2" charset="-122"/>
                <a:cs typeface="+mj-cs"/>
              </a:rPr>
              <a:t>：软、硬件按对象要求裁减</a:t>
            </a:r>
          </a:p>
          <a:p>
            <a:pPr lvl="1"/>
            <a:r>
              <a:rPr lang="zh-CN" altLang="en-US" b="0" dirty="0">
                <a:solidFill>
                  <a:srgbClr val="FF0000"/>
                </a:solidFill>
                <a:latin typeface="宋体" pitchFamily="2" charset="-122"/>
                <a:ea typeface="宋体" pitchFamily="2" charset="-122"/>
                <a:cs typeface="+mj-cs"/>
              </a:rPr>
              <a:t>计算</a:t>
            </a:r>
            <a:r>
              <a:rPr lang="zh-CN" altLang="en-US" sz="2400" b="0" dirty="0">
                <a:solidFill>
                  <a:srgbClr val="FF0000"/>
                </a:solidFill>
                <a:latin typeface="宋体" pitchFamily="2" charset="-122"/>
                <a:ea typeface="宋体" pitchFamily="2" charset="-122"/>
              </a:rPr>
              <a:t>性</a:t>
            </a:r>
            <a:r>
              <a:rPr lang="zh-CN" altLang="en-US" b="0" dirty="0">
                <a:solidFill>
                  <a:schemeClr val="tx1"/>
                </a:solidFill>
                <a:latin typeface="宋体" pitchFamily="2" charset="-122"/>
                <a:ea typeface="宋体" pitchFamily="2" charset="-122"/>
                <a:cs typeface="+mj-cs"/>
              </a:rPr>
              <a:t>：实现对象的智能化功能</a:t>
            </a:r>
          </a:p>
        </p:txBody>
      </p:sp>
      <p:sp>
        <p:nvSpPr>
          <p:cNvPr id="4" name="Date Placeholder 3"/>
          <p:cNvSpPr>
            <a:spLocks noGrp="1"/>
          </p:cNvSpPr>
          <p:nvPr>
            <p:ph type="dt" sz="half" idx="10"/>
          </p:nvPr>
        </p:nvSpPr>
        <p:spPr/>
        <p:txBody>
          <a:bodyPr/>
          <a:lstStyle/>
          <a:p>
            <a:pPr>
              <a:spcAft>
                <a:spcPct val="0"/>
              </a:spcAft>
              <a:buClr>
                <a:srgbClr val="FFFFFF"/>
              </a:buClr>
              <a:defRPr/>
            </a:pPr>
            <a:fld id="{6D5526E7-F523-45A7-A11D-95898C066839}"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46</a:t>
            </a:fld>
            <a:endParaRPr lang="en-US" altLang="zh-CN" b="1">
              <a:solidFill>
                <a:srgbClr val="FFFFFF"/>
              </a:solidFill>
            </a:endParaRPr>
          </a:p>
        </p:txBody>
      </p:sp>
    </p:spTree>
    <p:extLst>
      <p:ext uri="{BB962C8B-B14F-4D97-AF65-F5344CB8AC3E}">
        <p14:creationId xmlns:p14="http://schemas.microsoft.com/office/powerpoint/2010/main" val="3659371433"/>
      </p:ext>
    </p:extLst>
  </p:cSld>
  <p:clrMapOvr>
    <a:masterClrMapping/>
  </p:clrMapOvr>
  <p:transitio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2"/>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a:t>
            </a:r>
            <a:r>
              <a:rPr lang="en-US" altLang="zh-CN" dirty="0"/>
              <a:t>-</a:t>
            </a:r>
            <a:r>
              <a:rPr lang="zh-CN" altLang="en-US" dirty="0"/>
              <a:t>层次化</a:t>
            </a:r>
          </a:p>
        </p:txBody>
      </p:sp>
      <p:sp>
        <p:nvSpPr>
          <p:cNvPr id="4" name="内容占位符 3"/>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b="1" kern="1200" dirty="0">
                <a:latin typeface="微软雅黑" panose="020B0503020204020204" pitchFamily="34" charset="-122"/>
                <a:ea typeface="微软雅黑" panose="020B0503020204020204" pitchFamily="34" charset="-122"/>
                <a:cs typeface="+mn-cs"/>
              </a:rPr>
              <a:t>“层次化”</a:t>
            </a:r>
          </a:p>
          <a:p>
            <a:pPr lvl="1">
              <a:lnSpc>
                <a:spcPct val="150000"/>
              </a:lnSpc>
              <a:buClr>
                <a:srgbClr val="C00000"/>
              </a:buClr>
              <a:buFont typeface="Wingdings" panose="05000000000000000000" pitchFamily="2" charset="2"/>
              <a:buChar char="n"/>
              <a:defRPr/>
            </a:pPr>
            <a:r>
              <a:rPr lang="zh-CN" altLang="en-US" sz="2000" kern="1200" dirty="0">
                <a:latin typeface="微软雅黑" panose="020B0503020204020204" pitchFamily="34" charset="-122"/>
                <a:ea typeface="微软雅黑" panose="020B0503020204020204" pitchFamily="34" charset="-122"/>
                <a:cs typeface="+mn-cs"/>
              </a:rPr>
              <a:t>根据工控系统功能的不同，对工控系统进行纵向分层、横向分域，域分等级，目的是进行安全隔离防护。</a:t>
            </a:r>
          </a:p>
          <a:p>
            <a:pPr lvl="1">
              <a:lnSpc>
                <a:spcPct val="150000"/>
              </a:lnSpc>
              <a:buClr>
                <a:srgbClr val="C00000"/>
              </a:buClr>
              <a:buFont typeface="Wingdings" panose="05000000000000000000" pitchFamily="2" charset="2"/>
              <a:buChar char="n"/>
              <a:defRPr/>
            </a:pPr>
            <a:r>
              <a:rPr lang="zh-CN" altLang="en-US" sz="2000" kern="1200" dirty="0">
                <a:latin typeface="微软雅黑" panose="020B0503020204020204" pitchFamily="34" charset="-122"/>
                <a:ea typeface="微软雅黑" panose="020B0503020204020204" pitchFamily="34" charset="-122"/>
                <a:cs typeface="+mn-cs"/>
              </a:rPr>
              <a:t>针对工控系统特点，提出了“三层架构，二层发防护”的方案。</a:t>
            </a: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dirty="0">
              <a:latin typeface="微软雅黑" panose="020B0503020204020204" pitchFamily="34" charset="-122"/>
              <a:ea typeface="微软雅黑" panose="020B0503020204020204" pitchFamily="34" charset="-122"/>
              <a:cs typeface="+mn-cs"/>
            </a:endParaRPr>
          </a:p>
        </p:txBody>
      </p:sp>
      <p:pic>
        <p:nvPicPr>
          <p:cNvPr id="53252" name="Picture 5"/>
          <p:cNvPicPr>
            <a:picLocks noChangeAspect="1"/>
          </p:cNvPicPr>
          <p:nvPr/>
        </p:nvPicPr>
        <p:blipFill>
          <a:blip r:embed="rId3" cstate="print"/>
          <a:stretch>
            <a:fillRect/>
          </a:stretch>
        </p:blipFill>
        <p:spPr>
          <a:xfrm>
            <a:off x="2279334" y="4005264"/>
            <a:ext cx="3533775" cy="2852737"/>
          </a:xfrm>
          <a:prstGeom prst="rect">
            <a:avLst/>
          </a:prstGeom>
          <a:noFill/>
          <a:ln w="9525">
            <a:noFill/>
          </a:ln>
        </p:spPr>
      </p:pic>
      <p:pic>
        <p:nvPicPr>
          <p:cNvPr id="53253" name="Picture 5"/>
          <p:cNvPicPr>
            <a:picLocks noChangeAspect="1"/>
          </p:cNvPicPr>
          <p:nvPr/>
        </p:nvPicPr>
        <p:blipFill>
          <a:blip r:embed="rId4" cstate="print"/>
          <a:stretch>
            <a:fillRect/>
          </a:stretch>
        </p:blipFill>
        <p:spPr>
          <a:xfrm>
            <a:off x="7175500" y="4005264"/>
            <a:ext cx="3492500" cy="2852737"/>
          </a:xfrm>
          <a:prstGeom prst="rect">
            <a:avLst/>
          </a:prstGeom>
          <a:noFill/>
          <a:ln w="9525">
            <a:noFill/>
          </a:ln>
        </p:spPr>
      </p:pic>
    </p:spTree>
    <p:extLst>
      <p:ext uri="{BB962C8B-B14F-4D97-AF65-F5344CB8AC3E}">
        <p14:creationId xmlns:p14="http://schemas.microsoft.com/office/powerpoint/2010/main" val="2238081566"/>
      </p:ext>
    </p:extLst>
  </p:cSld>
  <p:clrMapOvr>
    <a:masterClrMapping/>
  </p:clrMapOvr>
  <p:transition>
    <p:wipe dir="r"/>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2"/>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a:t>
            </a:r>
            <a:r>
              <a:rPr lang="en-US" altLang="zh-CN" dirty="0"/>
              <a:t>-</a:t>
            </a:r>
            <a:r>
              <a:rPr lang="zh-CN" altLang="en-US" dirty="0"/>
              <a:t>边缘化</a:t>
            </a:r>
          </a:p>
        </p:txBody>
      </p:sp>
      <p:sp>
        <p:nvSpPr>
          <p:cNvPr id="4" name="内容占位符 3"/>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b="1" kern="1200" dirty="0">
                <a:latin typeface="微软雅黑" panose="020B0503020204020204" pitchFamily="34" charset="-122"/>
                <a:ea typeface="微软雅黑" panose="020B0503020204020204" pitchFamily="34" charset="-122"/>
                <a:cs typeface="+mn-cs"/>
              </a:rPr>
              <a:t>“边缘化”</a:t>
            </a:r>
          </a:p>
          <a:p>
            <a:pPr lvl="1">
              <a:lnSpc>
                <a:spcPct val="150000"/>
              </a:lnSpc>
              <a:buClr>
                <a:srgbClr val="C00000"/>
              </a:buClr>
              <a:buFont typeface="Wingdings" panose="05000000000000000000" pitchFamily="2" charset="2"/>
              <a:buChar char="n"/>
              <a:defRPr/>
            </a:pPr>
            <a:r>
              <a:rPr lang="zh-CN" altLang="en-US" sz="2200" kern="1200" dirty="0">
                <a:latin typeface="微软雅黑" panose="020B0503020204020204" pitchFamily="34" charset="-122"/>
                <a:ea typeface="微软雅黑" panose="020B0503020204020204" pitchFamily="34" charset="-122"/>
                <a:cs typeface="+mn-cs"/>
              </a:rPr>
              <a:t>从工控系统演变过程可以看到，工控系统最初是独立的自动控制系统，但随着信息化的发展，以及智能控制的要求，不断的引入</a:t>
            </a:r>
            <a:r>
              <a:rPr lang="en-US" altLang="zh-CN" sz="2200" kern="1200" dirty="0">
                <a:latin typeface="微软雅黑" panose="020B0503020204020204" pitchFamily="34" charset="-122"/>
                <a:ea typeface="微软雅黑" panose="020B0503020204020204" pitchFamily="34" charset="-122"/>
                <a:cs typeface="+mn-cs"/>
              </a:rPr>
              <a:t>IT</a:t>
            </a:r>
            <a:r>
              <a:rPr lang="zh-CN" altLang="en-US" sz="2200" kern="1200" dirty="0">
                <a:latin typeface="微软雅黑" panose="020B0503020204020204" pitchFamily="34" charset="-122"/>
                <a:ea typeface="微软雅黑" panose="020B0503020204020204" pitchFamily="34" charset="-122"/>
                <a:cs typeface="+mn-cs"/>
              </a:rPr>
              <a:t>技术、互联网技术，从而使工控系统不再独立。</a:t>
            </a:r>
          </a:p>
          <a:p>
            <a:pPr lvl="1">
              <a:lnSpc>
                <a:spcPct val="150000"/>
              </a:lnSpc>
              <a:buClr>
                <a:srgbClr val="C00000"/>
              </a:buClr>
              <a:buFont typeface="Wingdings" panose="05000000000000000000" pitchFamily="2" charset="2"/>
              <a:buChar char="n"/>
              <a:defRPr/>
            </a:pPr>
            <a:r>
              <a:rPr lang="zh-CN" altLang="en-US" sz="2200" kern="1200" dirty="0">
                <a:latin typeface="微软雅黑" panose="020B0503020204020204" pitchFamily="34" charset="-122"/>
                <a:ea typeface="微软雅黑" panose="020B0503020204020204" pitchFamily="34" charset="-122"/>
                <a:cs typeface="+mn-cs"/>
              </a:rPr>
              <a:t>工控系统安全，需要加强工控系统</a:t>
            </a:r>
            <a:r>
              <a:rPr lang="zh-CN" altLang="en-US" sz="2200" b="1" kern="1200" dirty="0">
                <a:latin typeface="微软雅黑" panose="020B0503020204020204" pitchFamily="34" charset="-122"/>
                <a:ea typeface="微软雅黑" panose="020B0503020204020204" pitchFamily="34" charset="-122"/>
                <a:cs typeface="+mn-cs"/>
              </a:rPr>
              <a:t>周边信息化系统的安全</a:t>
            </a:r>
            <a:r>
              <a:rPr lang="zh-CN" altLang="en-US" sz="2200" kern="1200" dirty="0">
                <a:latin typeface="微软雅黑" panose="020B0503020204020204" pitchFamily="34" charset="-122"/>
                <a:ea typeface="微软雅黑" panose="020B0503020204020204" pitchFamily="34" charset="-122"/>
                <a:cs typeface="+mn-cs"/>
              </a:rPr>
              <a:t>。例如：</a:t>
            </a:r>
            <a:r>
              <a:rPr lang="en-US" altLang="zh-CN" sz="2200" kern="1200" dirty="0">
                <a:latin typeface="微软雅黑" panose="020B0503020204020204" pitchFamily="34" charset="-122"/>
                <a:ea typeface="微软雅黑" panose="020B0503020204020204" pitchFamily="34" charset="-122"/>
                <a:cs typeface="+mn-cs"/>
              </a:rPr>
              <a:t>SCADA</a:t>
            </a:r>
            <a:r>
              <a:rPr lang="zh-CN" altLang="en-US" sz="2200" kern="1200" dirty="0">
                <a:latin typeface="微软雅黑" panose="020B0503020204020204" pitchFamily="34" charset="-122"/>
                <a:ea typeface="微软雅黑" panose="020B0503020204020204" pitchFamily="34" charset="-122"/>
                <a:cs typeface="+mn-cs"/>
              </a:rPr>
              <a:t>、</a:t>
            </a:r>
            <a:r>
              <a:rPr lang="en-US" altLang="zh-CN" sz="2200" kern="1200" dirty="0">
                <a:latin typeface="微软雅黑" panose="020B0503020204020204" pitchFamily="34" charset="-122"/>
                <a:ea typeface="微软雅黑" panose="020B0503020204020204" pitchFamily="34" charset="-122"/>
                <a:cs typeface="+mn-cs"/>
              </a:rPr>
              <a:t>MES</a:t>
            </a:r>
            <a:r>
              <a:rPr lang="zh-CN" altLang="en-US" sz="2200" kern="1200" dirty="0">
                <a:latin typeface="微软雅黑" panose="020B0503020204020204" pitchFamily="34" charset="-122"/>
                <a:ea typeface="微软雅黑" panose="020B0503020204020204" pitchFamily="34" charset="-122"/>
                <a:cs typeface="+mn-cs"/>
              </a:rPr>
              <a:t>、</a:t>
            </a:r>
            <a:r>
              <a:rPr lang="en-US" altLang="zh-CN" sz="2200" kern="1200" dirty="0">
                <a:latin typeface="微软雅黑" panose="020B0503020204020204" pitchFamily="34" charset="-122"/>
                <a:ea typeface="微软雅黑" panose="020B0503020204020204" pitchFamily="34" charset="-122"/>
                <a:cs typeface="+mn-cs"/>
              </a:rPr>
              <a:t>ERP</a:t>
            </a:r>
            <a:r>
              <a:rPr lang="zh-CN" altLang="en-US" sz="2200" kern="1200" dirty="0">
                <a:latin typeface="微软雅黑" panose="020B0503020204020204" pitchFamily="34" charset="-122"/>
                <a:ea typeface="微软雅黑" panose="020B0503020204020204" pitchFamily="34" charset="-122"/>
                <a:cs typeface="+mn-cs"/>
              </a:rPr>
              <a:t>安全。</a:t>
            </a: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dirty="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dirty="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39059763"/>
      </p:ext>
    </p:extLst>
  </p:cSld>
  <p:clrMapOvr>
    <a:masterClrMapping/>
  </p:clrMapOvr>
  <p:transition>
    <p:wipe dir="r"/>
  </p:transition>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2"/>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a:t>
            </a:r>
            <a:r>
              <a:rPr lang="en-US" altLang="zh-CN" dirty="0"/>
              <a:t>-</a:t>
            </a:r>
            <a:r>
              <a:rPr lang="zh-CN" altLang="en-US" dirty="0"/>
              <a:t>透明化</a:t>
            </a:r>
          </a:p>
        </p:txBody>
      </p:sp>
      <p:sp>
        <p:nvSpPr>
          <p:cNvPr id="4" name="内容占位符 3"/>
          <p:cNvSpPr>
            <a:spLocks noGrp="1"/>
          </p:cNvSpPr>
          <p:nvPr>
            <p:ph idx="1"/>
          </p:nvPr>
        </p:nvSpPr>
        <p:spPr>
          <a:xfrm>
            <a:off x="2279651" y="1052514"/>
            <a:ext cx="8137525"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b="1" kern="1200" dirty="0">
                <a:latin typeface="微软雅黑" panose="020B0503020204020204" pitchFamily="34" charset="-122"/>
                <a:ea typeface="微软雅黑" panose="020B0503020204020204" pitchFamily="34" charset="-122"/>
                <a:cs typeface="+mn-cs"/>
              </a:rPr>
              <a:t>“透明化”</a:t>
            </a:r>
          </a:p>
          <a:p>
            <a:pPr lvl="1">
              <a:lnSpc>
                <a:spcPct val="150000"/>
              </a:lnSpc>
              <a:buClr>
                <a:srgbClr val="C00000"/>
              </a:buClr>
              <a:buFont typeface="Wingdings" panose="05000000000000000000" pitchFamily="2" charset="2"/>
              <a:buChar char="n"/>
              <a:defRPr/>
            </a:pPr>
            <a:r>
              <a:rPr lang="zh-CN" altLang="en-US" sz="2200" kern="1200" dirty="0">
                <a:latin typeface="微软雅黑" panose="020B0503020204020204" pitchFamily="34" charset="-122"/>
                <a:ea typeface="微软雅黑" panose="020B0503020204020204" pitchFamily="34" charset="-122"/>
                <a:cs typeface="+mn-cs"/>
              </a:rPr>
              <a:t>工控系统安全采取的技术措施、管理措施，不能够降低系统使用者的</a:t>
            </a:r>
            <a:r>
              <a:rPr lang="zh-CN" altLang="en-US" sz="2200" kern="1200" dirty="0">
                <a:solidFill>
                  <a:srgbClr val="FF0000"/>
                </a:solidFill>
                <a:latin typeface="微软雅黑" panose="020B0503020204020204" pitchFamily="34" charset="-122"/>
                <a:ea typeface="微软雅黑" panose="020B0503020204020204" pitchFamily="34" charset="-122"/>
                <a:cs typeface="+mn-cs"/>
              </a:rPr>
              <a:t>易用性</a:t>
            </a:r>
            <a:r>
              <a:rPr lang="zh-CN" altLang="en-US" sz="2200" kern="1200" dirty="0">
                <a:latin typeface="微软雅黑" panose="020B0503020204020204" pitchFamily="34" charset="-122"/>
                <a:ea typeface="微软雅黑" panose="020B0503020204020204" pitchFamily="34" charset="-122"/>
                <a:cs typeface="+mn-cs"/>
              </a:rPr>
              <a:t>，安全措施对使用者来说是</a:t>
            </a:r>
            <a:r>
              <a:rPr lang="zh-CN" altLang="en-US" sz="2200" kern="1200" dirty="0">
                <a:solidFill>
                  <a:srgbClr val="FF0000"/>
                </a:solidFill>
                <a:latin typeface="微软雅黑" panose="020B0503020204020204" pitchFamily="34" charset="-122"/>
                <a:ea typeface="微软雅黑" panose="020B0503020204020204" pitchFamily="34" charset="-122"/>
                <a:cs typeface="+mn-cs"/>
              </a:rPr>
              <a:t>透明</a:t>
            </a:r>
            <a:r>
              <a:rPr lang="zh-CN" altLang="en-US" sz="2200" kern="1200" dirty="0">
                <a:latin typeface="微软雅黑" panose="020B0503020204020204" pitchFamily="34" charset="-122"/>
                <a:ea typeface="微软雅黑" panose="020B0503020204020204" pitchFamily="34" charset="-122"/>
                <a:cs typeface="+mn-cs"/>
              </a:rPr>
              <a:t>的；</a:t>
            </a:r>
          </a:p>
          <a:p>
            <a:pPr lvl="1">
              <a:lnSpc>
                <a:spcPct val="150000"/>
              </a:lnSpc>
              <a:buClr>
                <a:srgbClr val="C00000"/>
              </a:buClr>
              <a:buFont typeface="Wingdings" panose="05000000000000000000" pitchFamily="2" charset="2"/>
              <a:buChar char="n"/>
              <a:defRPr/>
            </a:pPr>
            <a:r>
              <a:rPr lang="zh-CN" altLang="en-US" sz="2200" kern="1200" dirty="0">
                <a:latin typeface="微软雅黑" panose="020B0503020204020204" pitchFamily="34" charset="-122"/>
                <a:ea typeface="微软雅黑" panose="020B0503020204020204" pitchFamily="34" charset="-122"/>
                <a:cs typeface="+mn-cs"/>
              </a:rPr>
              <a:t>工控系统安全解决方案，</a:t>
            </a:r>
            <a:r>
              <a:rPr lang="zh-CN" altLang="en-US" sz="2200" kern="1200" dirty="0">
                <a:solidFill>
                  <a:srgbClr val="FF0000"/>
                </a:solidFill>
                <a:latin typeface="微软雅黑" panose="020B0503020204020204" pitchFamily="34" charset="-122"/>
                <a:ea typeface="微软雅黑" panose="020B0503020204020204" pitchFamily="34" charset="-122"/>
                <a:cs typeface="+mn-cs"/>
              </a:rPr>
              <a:t>不能够降低系统的可用性、尽可能避免系统的延时</a:t>
            </a:r>
            <a:r>
              <a:rPr lang="zh-CN" altLang="en-US" sz="2200" kern="1200" dirty="0">
                <a:latin typeface="微软雅黑" panose="020B0503020204020204" pitchFamily="34" charset="-122"/>
                <a:ea typeface="微软雅黑" panose="020B0503020204020204" pitchFamily="34" charset="-122"/>
                <a:cs typeface="+mn-cs"/>
              </a:rPr>
              <a:t>（如果有延时，必须在可接受的范围之内）。</a:t>
            </a: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dirty="0">
              <a:latin typeface="微软雅黑" panose="020B0503020204020204" pitchFamily="34" charset="-122"/>
              <a:ea typeface="微软雅黑" panose="020B0503020204020204" pitchFamily="34" charset="-122"/>
              <a:cs typeface="+mn-cs"/>
            </a:endParaRPr>
          </a:p>
          <a:p>
            <a:pPr marL="469900" indent="-469900" eaLnBrk="1" hangingPunct="1">
              <a:lnSpc>
                <a:spcPct val="150000"/>
              </a:lnSpc>
              <a:buClr>
                <a:schemeClr val="accent2"/>
              </a:buClr>
              <a:buFont typeface="Wingdings" panose="05000000000000000000" pitchFamily="2" charset="2"/>
              <a:buChar char="o"/>
              <a:defRPr/>
            </a:pPr>
            <a:endParaRPr lang="zh-CN" altLang="en-US" sz="2800" b="1" kern="1200"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99104339"/>
      </p:ext>
    </p:extLst>
  </p:cSld>
  <p:clrMapOvr>
    <a:masterClrMapping/>
  </p:clrMapOvr>
  <p:transition>
    <p:wipe dir="r"/>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14601"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3309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grpSp>
      <p:grpSp>
        <p:nvGrpSpPr>
          <p:cNvPr id="3" name="Group 6"/>
          <p:cNvGrpSpPr/>
          <p:nvPr/>
        </p:nvGrpSpPr>
        <p:grpSpPr bwMode="auto">
          <a:xfrm>
            <a:off x="3309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46" name="Line 10"/>
          <p:cNvSpPr>
            <a:spLocks noChangeShapeType="1"/>
          </p:cNvSpPr>
          <p:nvPr/>
        </p:nvSpPr>
        <p:spPr bwMode="auto">
          <a:xfrm>
            <a:off x="3919518" y="22955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sp>
        <p:nvSpPr>
          <p:cNvPr id="148" name="Text Box 12"/>
          <p:cNvSpPr txBox="1">
            <a:spLocks noChangeArrowheads="1"/>
          </p:cNvSpPr>
          <p:nvPr/>
        </p:nvSpPr>
        <p:spPr bwMode="gray">
          <a:xfrm>
            <a:off x="3506769" y="17843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1</a:t>
            </a:r>
          </a:p>
        </p:txBody>
      </p:sp>
      <p:sp>
        <p:nvSpPr>
          <p:cNvPr id="149" name="Line 13"/>
          <p:cNvSpPr>
            <a:spLocks noChangeShapeType="1"/>
          </p:cNvSpPr>
          <p:nvPr/>
        </p:nvSpPr>
        <p:spPr bwMode="auto">
          <a:xfrm>
            <a:off x="3919518" y="32099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50" name="Text Box 14"/>
          <p:cNvSpPr txBox="1">
            <a:spLocks noChangeArrowheads="1"/>
          </p:cNvSpPr>
          <p:nvPr/>
        </p:nvSpPr>
        <p:spPr bwMode="auto">
          <a:xfrm>
            <a:off x="5128966" y="1779846"/>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工控系统安全介绍</a:t>
            </a:r>
          </a:p>
        </p:txBody>
      </p:sp>
      <p:sp>
        <p:nvSpPr>
          <p:cNvPr id="151" name="Text Box 15"/>
          <p:cNvSpPr txBox="1">
            <a:spLocks noChangeArrowheads="1"/>
          </p:cNvSpPr>
          <p:nvPr/>
        </p:nvSpPr>
        <p:spPr bwMode="gray">
          <a:xfrm>
            <a:off x="3506769" y="26987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2</a:t>
            </a:r>
          </a:p>
        </p:txBody>
      </p:sp>
      <p:grpSp>
        <p:nvGrpSpPr>
          <p:cNvPr id="4" name="Group 16"/>
          <p:cNvGrpSpPr/>
          <p:nvPr/>
        </p:nvGrpSpPr>
        <p:grpSpPr bwMode="auto">
          <a:xfrm>
            <a:off x="3309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grpSp>
        <p:nvGrpSpPr>
          <p:cNvPr id="5" name="Group 20"/>
          <p:cNvGrpSpPr/>
          <p:nvPr/>
        </p:nvGrpSpPr>
        <p:grpSpPr bwMode="auto">
          <a:xfrm>
            <a:off x="3309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60" name="Line 24"/>
          <p:cNvSpPr>
            <a:spLocks noChangeShapeType="1"/>
          </p:cNvSpPr>
          <p:nvPr/>
        </p:nvSpPr>
        <p:spPr bwMode="auto">
          <a:xfrm>
            <a:off x="3919518" y="41021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1" name="Text Box 25"/>
          <p:cNvSpPr txBox="1">
            <a:spLocks noChangeArrowheads="1"/>
          </p:cNvSpPr>
          <p:nvPr/>
        </p:nvSpPr>
        <p:spPr bwMode="auto">
          <a:xfrm>
            <a:off x="5132058" y="2657000"/>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工控系统安全威胁</a:t>
            </a:r>
          </a:p>
        </p:txBody>
      </p:sp>
      <p:sp>
        <p:nvSpPr>
          <p:cNvPr id="162" name="Text Box 26"/>
          <p:cNvSpPr txBox="1">
            <a:spLocks noChangeArrowheads="1"/>
          </p:cNvSpPr>
          <p:nvPr/>
        </p:nvSpPr>
        <p:spPr bwMode="gray">
          <a:xfrm>
            <a:off x="3506769" y="35909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3</a:t>
            </a:r>
          </a:p>
        </p:txBody>
      </p:sp>
      <p:sp>
        <p:nvSpPr>
          <p:cNvPr id="163" name="Line 27"/>
          <p:cNvSpPr>
            <a:spLocks noChangeShapeType="1"/>
          </p:cNvSpPr>
          <p:nvPr/>
        </p:nvSpPr>
        <p:spPr bwMode="auto">
          <a:xfrm>
            <a:off x="3919518" y="50165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4" name="Text Box 28"/>
          <p:cNvSpPr txBox="1">
            <a:spLocks noChangeArrowheads="1"/>
          </p:cNvSpPr>
          <p:nvPr/>
        </p:nvSpPr>
        <p:spPr bwMode="auto">
          <a:xfrm>
            <a:off x="5145912" y="3596211"/>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000000"/>
                </a:solidFill>
                <a:latin typeface="微软雅黑" panose="020B0503020204020204" pitchFamily="34" charset="-122"/>
                <a:ea typeface="微软雅黑" panose="020B0503020204020204" pitchFamily="34" charset="-122"/>
              </a:rPr>
              <a:t>工控系统安全理念</a:t>
            </a:r>
          </a:p>
        </p:txBody>
      </p:sp>
      <p:sp>
        <p:nvSpPr>
          <p:cNvPr id="165" name="Text Box 29"/>
          <p:cNvSpPr txBox="1">
            <a:spLocks noChangeArrowheads="1"/>
          </p:cNvSpPr>
          <p:nvPr/>
        </p:nvSpPr>
        <p:spPr bwMode="gray">
          <a:xfrm>
            <a:off x="3506769" y="45053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0000"/>
                </a:solidFill>
                <a:latin typeface="Arial" panose="020B0604020202020204" pitchFamily="34" charset="0"/>
                <a:ea typeface="宋体" panose="02010600030101010101" pitchFamily="2" charset="-122"/>
              </a:rPr>
              <a:t>4</a:t>
            </a:r>
          </a:p>
        </p:txBody>
      </p:sp>
      <p:sp>
        <p:nvSpPr>
          <p:cNvPr id="31" name="Text Box 28"/>
          <p:cNvSpPr txBox="1">
            <a:spLocks noChangeArrowheads="1"/>
          </p:cNvSpPr>
          <p:nvPr/>
        </p:nvSpPr>
        <p:spPr bwMode="auto">
          <a:xfrm>
            <a:off x="5137528" y="4451887"/>
            <a:ext cx="2646878" cy="461665"/>
          </a:xfrm>
          <a:prstGeom prst="rect">
            <a:avLst/>
          </a:prstGeom>
          <a:noFill/>
          <a:ln w="9525" algn="ctr">
            <a:noFill/>
            <a:miter lim="800000"/>
          </a:ln>
        </p:spPr>
        <p:txBody>
          <a:bodyPr wrap="none">
            <a:spAutoFit/>
          </a:bodyPr>
          <a:lstStyle/>
          <a:p>
            <a:pPr eaLnBrk="0" hangingPunct="0">
              <a:defRPr/>
            </a:pPr>
            <a:r>
              <a:rPr lang="zh-CN" altLang="en-US" sz="2400" kern="0" dirty="0">
                <a:solidFill>
                  <a:srgbClr val="FF0000"/>
                </a:solidFill>
                <a:latin typeface="微软雅黑" panose="020B0503020204020204" pitchFamily="34" charset="-122"/>
                <a:ea typeface="微软雅黑" panose="020B0503020204020204" pitchFamily="34" charset="-122"/>
              </a:rPr>
              <a:t>工控系统安全策略</a:t>
            </a:r>
          </a:p>
        </p:txBody>
      </p:sp>
    </p:spTree>
    <p:extLst>
      <p:ext uri="{BB962C8B-B14F-4D97-AF65-F5344CB8AC3E}">
        <p14:creationId xmlns:p14="http://schemas.microsoft.com/office/powerpoint/2010/main" val="2424233404"/>
      </p:ext>
    </p:extLst>
  </p:cSld>
  <p:clrMapOvr>
    <a:masterClrMapping/>
  </p:clrMapOvr>
  <p:transition spd="slow">
    <p:wipe/>
  </p:transition>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工控系统安全解决方案思路</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kern="1200">
                <a:latin typeface="微软雅黑" panose="020B0503020204020204" pitchFamily="34" charset="-122"/>
                <a:ea typeface="微软雅黑" panose="020B0503020204020204" pitchFamily="34" charset="-122"/>
                <a:cs typeface="+mn-cs"/>
              </a:rPr>
              <a:t>基于工控系统安全防护理念，从四个维度，解决工控系统安全问题。</a:t>
            </a:r>
            <a:endParaRPr lang="en-US" altLang="zh-CN" sz="2800" kern="1200">
              <a:latin typeface="微软雅黑" panose="020B0503020204020204" pitchFamily="34" charset="-122"/>
              <a:ea typeface="微软雅黑" panose="020B0503020204020204" pitchFamily="34" charset="-122"/>
              <a:cs typeface="+mn-cs"/>
            </a:endParaRPr>
          </a:p>
          <a:p>
            <a:pPr lvl="1">
              <a:lnSpc>
                <a:spcPct val="150000"/>
              </a:lnSpc>
              <a:buClr>
                <a:srgbClr val="C00000"/>
              </a:buClr>
              <a:buFont typeface="Wingdings" panose="05000000000000000000" pitchFamily="2" charset="2"/>
              <a:buChar char="n"/>
              <a:defRPr/>
            </a:pPr>
            <a:endParaRPr lang="zh-CN" altLang="en-US" sz="2400" kern="1200">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3" cstate="print"/>
          <a:stretch>
            <a:fillRect/>
          </a:stretch>
        </p:blipFill>
        <p:spPr>
          <a:xfrm>
            <a:off x="3442336" y="2322830"/>
            <a:ext cx="5307965" cy="4036060"/>
          </a:xfrm>
          <a:prstGeom prst="rect">
            <a:avLst/>
          </a:prstGeom>
        </p:spPr>
      </p:pic>
    </p:spTree>
    <p:extLst>
      <p:ext uri="{BB962C8B-B14F-4D97-AF65-F5344CB8AC3E}">
        <p14:creationId xmlns:p14="http://schemas.microsoft.com/office/powerpoint/2010/main" val="1897632172"/>
      </p:ext>
    </p:extLst>
  </p:cSld>
  <p:clrMapOvr>
    <a:masterClrMapping/>
  </p:clrMapOvr>
  <p:transition>
    <p:wipe dir="r"/>
  </p:transition>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工控系统安全防护</a:t>
            </a:r>
          </a:p>
        </p:txBody>
      </p:sp>
      <p:sp>
        <p:nvSpPr>
          <p:cNvPr id="3" name="内容占位符 2"/>
          <p:cNvSpPr>
            <a:spLocks noGrp="1"/>
          </p:cNvSpPr>
          <p:nvPr>
            <p:ph idx="1"/>
          </p:nvPr>
        </p:nvSpPr>
        <p:spPr>
          <a:xfrm>
            <a:off x="2279650" y="1052514"/>
            <a:ext cx="3816350"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400" kern="1200">
                <a:latin typeface="微软雅黑" panose="020B0503020204020204" pitchFamily="34" charset="-122"/>
                <a:ea typeface="微软雅黑" panose="020B0503020204020204" pitchFamily="34" charset="-122"/>
                <a:cs typeface="+mn-cs"/>
              </a:rPr>
              <a:t>纵向分层：三层架构，二层防护。经营管理层、生产控制层、过程控制层。</a:t>
            </a:r>
          </a:p>
          <a:p>
            <a:pPr marL="469900" indent="-469900" eaLnBrk="1" hangingPunct="1">
              <a:lnSpc>
                <a:spcPct val="150000"/>
              </a:lnSpc>
              <a:buClr>
                <a:schemeClr val="accent2"/>
              </a:buClr>
              <a:buFont typeface="Wingdings" panose="05000000000000000000" pitchFamily="2" charset="2"/>
              <a:buChar char="o"/>
              <a:defRPr/>
            </a:pPr>
            <a:r>
              <a:rPr lang="zh-CN" altLang="en-US" sz="2400" kern="1200">
                <a:latin typeface="微软雅黑" panose="020B0503020204020204" pitchFamily="34" charset="-122"/>
                <a:ea typeface="微软雅黑" panose="020B0503020204020204" pitchFamily="34" charset="-122"/>
                <a:cs typeface="+mn-cs"/>
              </a:rPr>
              <a:t>横向分域：不同的车间、不同的生产线进行逻辑隔离。</a:t>
            </a:r>
          </a:p>
          <a:p>
            <a:pPr marL="469900" indent="-469900" eaLnBrk="1" hangingPunct="1">
              <a:lnSpc>
                <a:spcPct val="150000"/>
              </a:lnSpc>
              <a:buClr>
                <a:schemeClr val="accent2"/>
              </a:buClr>
              <a:buFont typeface="Wingdings" panose="05000000000000000000" pitchFamily="2" charset="2"/>
              <a:buChar char="o"/>
              <a:defRPr/>
            </a:pPr>
            <a:r>
              <a:rPr lang="zh-CN" altLang="en-US" sz="2400" kern="1200">
                <a:latin typeface="微软雅黑" panose="020B0503020204020204" pitchFamily="34" charset="-122"/>
                <a:ea typeface="微软雅黑" panose="020B0503020204020204" pitchFamily="34" charset="-122"/>
                <a:cs typeface="+mn-cs"/>
              </a:rPr>
              <a:t>分层分域的目的就是进行安全隔离防护。</a:t>
            </a:r>
          </a:p>
          <a:p>
            <a:pPr marL="469900" indent="-469900" eaLnBrk="1" hangingPunct="1">
              <a:lnSpc>
                <a:spcPct val="150000"/>
              </a:lnSpc>
              <a:buClr>
                <a:schemeClr val="accent2"/>
              </a:buClr>
              <a:buFont typeface="Wingdings" panose="05000000000000000000" pitchFamily="2" charset="2"/>
              <a:buChar char="o"/>
              <a:defRPr/>
            </a:pPr>
            <a:endParaRPr lang="zh-CN" altLang="en-US" sz="2400" kern="1200">
              <a:latin typeface="微软雅黑" panose="020B0503020204020204" pitchFamily="34" charset="-122"/>
              <a:ea typeface="微软雅黑" panose="020B0503020204020204" pitchFamily="34" charset="-122"/>
              <a:cs typeface="+mn-cs"/>
            </a:endParaRPr>
          </a:p>
        </p:txBody>
      </p:sp>
      <p:sp>
        <p:nvSpPr>
          <p:cNvPr id="82946" name="Rectangle 2"/>
          <p:cNvSpPr>
            <a:spLocks noChangeArrowheads="1"/>
          </p:cNvSpPr>
          <p:nvPr/>
        </p:nvSpPr>
        <p:spPr bwMode="auto">
          <a:xfrm>
            <a:off x="1524001" y="-184666"/>
            <a:ext cx="184731" cy="369332"/>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fontAlgn="base">
              <a:spcBef>
                <a:spcPct val="0"/>
              </a:spcBef>
              <a:spcAft>
                <a:spcPct val="0"/>
              </a:spcAft>
              <a:defRPr/>
            </a:pPr>
            <a:endParaRPr lang="zh-CN" altLang="en-US">
              <a:solidFill>
                <a:srgbClr val="000000"/>
              </a:solidFill>
              <a:latin typeface="Arial" panose="020B0604020202020204" pitchFamily="34" charset="0"/>
              <a:ea typeface="宋体" panose="02010600030101010101" pitchFamily="2" charset="-122"/>
            </a:endParaRPr>
          </a:p>
        </p:txBody>
      </p:sp>
      <p:graphicFrame>
        <p:nvGraphicFramePr>
          <p:cNvPr id="58373" name="Object 1"/>
          <p:cNvGraphicFramePr>
            <a:graphicFrameLocks/>
          </p:cNvGraphicFramePr>
          <p:nvPr/>
        </p:nvGraphicFramePr>
        <p:xfrm>
          <a:off x="6240464" y="1125538"/>
          <a:ext cx="4427537" cy="5040312"/>
        </p:xfrm>
        <a:graphic>
          <a:graphicData uri="http://schemas.openxmlformats.org/presentationml/2006/ole">
            <mc:AlternateContent xmlns:mc="http://schemas.openxmlformats.org/markup-compatibility/2006">
              <mc:Choice xmlns:v="urn:schemas-microsoft-com:vml" Requires="v">
                <p:oleObj r:id="rId3" imgW="5003305" imgH="5339353" progId="">
                  <p:embed/>
                </p:oleObj>
              </mc:Choice>
              <mc:Fallback>
                <p:oleObj r:id="rId3" imgW="5003305" imgH="5339353" progId="">
                  <p:embed/>
                  <p:pic>
                    <p:nvPicPr>
                      <p:cNvPr id="58373"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464" y="1125538"/>
                        <a:ext cx="442753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52938558"/>
      </p:ext>
    </p:extLst>
  </p:cSld>
  <p:clrMapOvr>
    <a:masterClrMapping/>
  </p:clrMapOvr>
  <p:transition>
    <p:wipe dir="r"/>
  </p:transition>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工控系统安全防护</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kern="1200">
                <a:latin typeface="微软雅黑" panose="020B0503020204020204" pitchFamily="34" charset="-122"/>
                <a:ea typeface="微软雅黑" panose="020B0503020204020204" pitchFamily="34" charset="-122"/>
                <a:cs typeface="+mn-cs"/>
              </a:rPr>
              <a:t>经营管理层与生产控制层之间的防护</a:t>
            </a:r>
          </a:p>
        </p:txBody>
      </p:sp>
      <p:pic>
        <p:nvPicPr>
          <p:cNvPr id="59396" name="图片 3"/>
          <p:cNvPicPr>
            <a:picLocks noChangeAspect="1"/>
          </p:cNvPicPr>
          <p:nvPr/>
        </p:nvPicPr>
        <p:blipFill>
          <a:blip r:embed="rId2" cstate="print"/>
          <a:stretch>
            <a:fillRect/>
          </a:stretch>
        </p:blipFill>
        <p:spPr>
          <a:xfrm>
            <a:off x="2552700" y="1989139"/>
            <a:ext cx="7073900" cy="4378325"/>
          </a:xfrm>
          <a:prstGeom prst="rect">
            <a:avLst/>
          </a:prstGeom>
          <a:noFill/>
          <a:ln w="9525">
            <a:noFill/>
          </a:ln>
        </p:spPr>
      </p:pic>
    </p:spTree>
    <p:extLst>
      <p:ext uri="{BB962C8B-B14F-4D97-AF65-F5344CB8AC3E}">
        <p14:creationId xmlns:p14="http://schemas.microsoft.com/office/powerpoint/2010/main" val="3523156932"/>
      </p:ext>
    </p:extLst>
  </p:cSld>
  <p:clrMapOvr>
    <a:masterClrMapping/>
  </p:clrMapOvr>
  <p:transition>
    <p:wipe dir="r"/>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工控系统安全防护</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kern="1200">
                <a:latin typeface="微软雅黑" panose="020B0503020204020204" pitchFamily="34" charset="-122"/>
                <a:ea typeface="微软雅黑" panose="020B0503020204020204" pitchFamily="34" charset="-122"/>
                <a:cs typeface="+mn-cs"/>
              </a:rPr>
              <a:t>生产控制层与生产过程层之间的防护</a:t>
            </a:r>
          </a:p>
        </p:txBody>
      </p:sp>
      <p:pic>
        <p:nvPicPr>
          <p:cNvPr id="60420" name="图片 4"/>
          <p:cNvPicPr>
            <a:picLocks noChangeAspect="1"/>
          </p:cNvPicPr>
          <p:nvPr/>
        </p:nvPicPr>
        <p:blipFill>
          <a:blip r:embed="rId2" cstate="print"/>
          <a:stretch>
            <a:fillRect/>
          </a:stretch>
        </p:blipFill>
        <p:spPr>
          <a:xfrm>
            <a:off x="2554289" y="1916113"/>
            <a:ext cx="7083425" cy="4775200"/>
          </a:xfrm>
          <a:prstGeom prst="rect">
            <a:avLst/>
          </a:prstGeom>
          <a:noFill/>
          <a:ln w="9525">
            <a:noFill/>
          </a:ln>
        </p:spPr>
      </p:pic>
    </p:spTree>
    <p:extLst>
      <p:ext uri="{BB962C8B-B14F-4D97-AF65-F5344CB8AC3E}">
        <p14:creationId xmlns:p14="http://schemas.microsoft.com/office/powerpoint/2010/main" val="4284682538"/>
      </p:ext>
    </p:extLst>
  </p:cSld>
  <p:clrMapOvr>
    <a:masterClrMapping/>
  </p:clrMapOvr>
  <p:transition>
    <p:wipe dir="r"/>
  </p:transition>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工控系统安全加固</a:t>
            </a:r>
          </a:p>
        </p:txBody>
      </p:sp>
      <p:sp>
        <p:nvSpPr>
          <p:cNvPr id="3" name="内容占位符 2"/>
          <p:cNvSpPr>
            <a:spLocks noGrp="1"/>
          </p:cNvSpPr>
          <p:nvPr>
            <p:ph idx="1"/>
          </p:nvPr>
        </p:nvSpPr>
        <p:spPr>
          <a:xfrm>
            <a:off x="2279650" y="1052514"/>
            <a:ext cx="8064500"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b="1" kern="1200" dirty="0">
                <a:latin typeface="微软雅黑" panose="020B0503020204020204" pitchFamily="34" charset="-122"/>
                <a:ea typeface="微软雅黑" panose="020B0503020204020204" pitchFamily="34" charset="-122"/>
                <a:cs typeface="+mn-cs"/>
              </a:rPr>
              <a:t>经营管理层</a:t>
            </a:r>
            <a:r>
              <a:rPr lang="en-US" altLang="zh-CN" sz="2800" b="1" kern="1200" dirty="0">
                <a:latin typeface="微软雅黑" panose="020B0503020204020204" pitchFamily="34" charset="-122"/>
                <a:ea typeface="微软雅黑" panose="020B0503020204020204" pitchFamily="34" charset="-122"/>
                <a:cs typeface="+mn-cs"/>
              </a:rPr>
              <a:t>-</a:t>
            </a:r>
            <a:r>
              <a:rPr lang="zh-CN" altLang="en-US" sz="2800" b="1" kern="1200" dirty="0">
                <a:latin typeface="微软雅黑" panose="020B0503020204020204" pitchFamily="34" charset="-122"/>
                <a:ea typeface="微软雅黑" panose="020B0503020204020204" pitchFamily="34" charset="-122"/>
                <a:cs typeface="+mn-cs"/>
              </a:rPr>
              <a:t>系统安全加固</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对</a:t>
            </a:r>
            <a:r>
              <a:rPr lang="en-US" altLang="zh-CN" sz="2400" kern="1200" dirty="0">
                <a:latin typeface="微软雅黑" panose="020B0503020204020204" pitchFamily="34" charset="-122"/>
                <a:ea typeface="微软雅黑" panose="020B0503020204020204" pitchFamily="34" charset="-122"/>
                <a:cs typeface="+mn-cs"/>
              </a:rPr>
              <a:t>ERP</a:t>
            </a:r>
            <a:r>
              <a:rPr lang="zh-CN" altLang="en-US" sz="2400" kern="1200" dirty="0">
                <a:latin typeface="微软雅黑" panose="020B0503020204020204" pitchFamily="34" charset="-122"/>
                <a:ea typeface="微软雅黑" panose="020B0503020204020204" pitchFamily="34" charset="-122"/>
                <a:cs typeface="+mn-cs"/>
              </a:rPr>
              <a:t>、</a:t>
            </a:r>
            <a:r>
              <a:rPr lang="en-US" altLang="zh-CN" sz="2400" kern="1200" dirty="0">
                <a:latin typeface="微软雅黑" panose="020B0503020204020204" pitchFamily="34" charset="-122"/>
                <a:ea typeface="微软雅黑" panose="020B0503020204020204" pitchFamily="34" charset="-122"/>
                <a:cs typeface="+mn-cs"/>
              </a:rPr>
              <a:t>MIS</a:t>
            </a:r>
            <a:r>
              <a:rPr lang="zh-CN" altLang="en-US" sz="2400" kern="1200" dirty="0">
                <a:latin typeface="微软雅黑" panose="020B0503020204020204" pitchFamily="34" charset="-122"/>
                <a:ea typeface="微软雅黑" panose="020B0503020204020204" pitchFamily="34" charset="-122"/>
                <a:cs typeface="+mn-cs"/>
              </a:rPr>
              <a:t>等与生产控制层交互的终端、服务器以及交换设备进行安全加固。</a:t>
            </a:r>
          </a:p>
          <a:p>
            <a:pPr marL="469900" indent="-469900" eaLnBrk="1" hangingPunct="1">
              <a:lnSpc>
                <a:spcPct val="150000"/>
              </a:lnSpc>
              <a:buClr>
                <a:schemeClr val="accent2"/>
              </a:buClr>
              <a:buFont typeface="Wingdings" panose="05000000000000000000" pitchFamily="2" charset="2"/>
              <a:buChar char="o"/>
              <a:defRPr/>
            </a:pPr>
            <a:r>
              <a:rPr lang="zh-CN" altLang="en-US" sz="2800" b="1" kern="1200" dirty="0">
                <a:latin typeface="微软雅黑" panose="020B0503020204020204" pitchFamily="34" charset="-122"/>
                <a:ea typeface="微软雅黑" panose="020B0503020204020204" pitchFamily="34" charset="-122"/>
                <a:cs typeface="+mn-cs"/>
              </a:rPr>
              <a:t>生产控制层</a:t>
            </a:r>
            <a:r>
              <a:rPr lang="en-US" altLang="zh-CN" sz="2800" b="1" kern="1200" dirty="0">
                <a:latin typeface="微软雅黑" panose="020B0503020204020204" pitchFamily="34" charset="-122"/>
                <a:ea typeface="微软雅黑" panose="020B0503020204020204" pitchFamily="34" charset="-122"/>
                <a:cs typeface="+mn-cs"/>
              </a:rPr>
              <a:t>-</a:t>
            </a:r>
            <a:r>
              <a:rPr lang="zh-CN" altLang="en-US" sz="2800" b="1" kern="1200" dirty="0">
                <a:latin typeface="微软雅黑" panose="020B0503020204020204" pitchFamily="34" charset="-122"/>
                <a:ea typeface="微软雅黑" panose="020B0503020204020204" pitchFamily="34" charset="-122"/>
                <a:cs typeface="+mn-cs"/>
              </a:rPr>
              <a:t>系统安全加固</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对</a:t>
            </a:r>
            <a:r>
              <a:rPr lang="en-US" altLang="zh-CN" sz="2400" kern="1200" dirty="0">
                <a:latin typeface="微软雅黑" panose="020B0503020204020204" pitchFamily="34" charset="-122"/>
                <a:ea typeface="微软雅黑" panose="020B0503020204020204" pitchFamily="34" charset="-122"/>
                <a:cs typeface="+mn-cs"/>
              </a:rPr>
              <a:t>SCADA</a:t>
            </a:r>
            <a:r>
              <a:rPr lang="zh-CN" altLang="en-US" sz="2400" kern="1200" dirty="0">
                <a:latin typeface="微软雅黑" panose="020B0503020204020204" pitchFamily="34" charset="-122"/>
                <a:ea typeface="微软雅黑" panose="020B0503020204020204" pitchFamily="34" charset="-122"/>
                <a:cs typeface="+mn-cs"/>
              </a:rPr>
              <a:t>、</a:t>
            </a:r>
            <a:r>
              <a:rPr lang="en-US" altLang="zh-CN" sz="2400" kern="1200" dirty="0">
                <a:latin typeface="微软雅黑" panose="020B0503020204020204" pitchFamily="34" charset="-122"/>
                <a:ea typeface="微软雅黑" panose="020B0503020204020204" pitchFamily="34" charset="-122"/>
                <a:cs typeface="+mn-cs"/>
              </a:rPr>
              <a:t>MES</a:t>
            </a:r>
            <a:r>
              <a:rPr lang="zh-CN" altLang="en-US" sz="2400" kern="1200" dirty="0">
                <a:latin typeface="微软雅黑" panose="020B0503020204020204" pitchFamily="34" charset="-122"/>
                <a:ea typeface="微软雅黑" panose="020B0503020204020204" pitchFamily="34" charset="-122"/>
                <a:cs typeface="+mn-cs"/>
              </a:rPr>
              <a:t>系统中工控计算机（</a:t>
            </a:r>
            <a:r>
              <a:rPr lang="en-US" altLang="zh-CN" sz="2400" kern="1200" dirty="0">
                <a:latin typeface="微软雅黑" panose="020B0503020204020204" pitchFamily="34" charset="-122"/>
                <a:ea typeface="微软雅黑" panose="020B0503020204020204" pitchFamily="34" charset="-122"/>
                <a:cs typeface="+mn-cs"/>
              </a:rPr>
              <a:t>IPC</a:t>
            </a:r>
            <a:r>
              <a:rPr lang="zh-CN" altLang="en-US" sz="2400" kern="1200" dirty="0">
                <a:latin typeface="微软雅黑" panose="020B0503020204020204" pitchFamily="34" charset="-122"/>
                <a:ea typeface="微软雅黑" panose="020B0503020204020204" pitchFamily="34" charset="-122"/>
                <a:cs typeface="+mn-cs"/>
              </a:rPr>
              <a:t>）、服务器进行白名单式安全加固，同时对工业交换机进行加固</a:t>
            </a:r>
          </a:p>
          <a:p>
            <a:pPr marL="469900" indent="-469900" eaLnBrk="1" hangingPunct="1">
              <a:lnSpc>
                <a:spcPct val="150000"/>
              </a:lnSpc>
              <a:buClr>
                <a:schemeClr val="accent2"/>
              </a:buClr>
              <a:buFont typeface="Wingdings" panose="05000000000000000000" pitchFamily="2" charset="2"/>
              <a:buChar char="o"/>
              <a:defRPr/>
            </a:pPr>
            <a:r>
              <a:rPr lang="zh-CN" altLang="en-US" sz="2800" b="1" kern="1200" dirty="0">
                <a:latin typeface="微软雅黑" panose="020B0503020204020204" pitchFamily="34" charset="-122"/>
                <a:ea typeface="微软雅黑" panose="020B0503020204020204" pitchFamily="34" charset="-122"/>
                <a:cs typeface="+mn-cs"/>
              </a:rPr>
              <a:t>生产过程层</a:t>
            </a:r>
            <a:r>
              <a:rPr lang="en-US" altLang="zh-CN" sz="2800" b="1" kern="1200" dirty="0">
                <a:latin typeface="微软雅黑" panose="020B0503020204020204" pitchFamily="34" charset="-122"/>
                <a:ea typeface="微软雅黑" panose="020B0503020204020204" pitchFamily="34" charset="-122"/>
                <a:cs typeface="+mn-cs"/>
              </a:rPr>
              <a:t>-</a:t>
            </a:r>
            <a:r>
              <a:rPr lang="zh-CN" altLang="en-US" sz="2800" b="1" kern="1200" dirty="0">
                <a:latin typeface="微软雅黑" panose="020B0503020204020204" pitchFamily="34" charset="-122"/>
                <a:ea typeface="微软雅黑" panose="020B0503020204020204" pitchFamily="34" charset="-122"/>
                <a:cs typeface="+mn-cs"/>
              </a:rPr>
              <a:t>系统安全加固</a:t>
            </a:r>
          </a:p>
          <a:p>
            <a:pPr lvl="1">
              <a:lnSpc>
                <a:spcPct val="150000"/>
              </a:lnSpc>
              <a:buClr>
                <a:srgbClr val="C00000"/>
              </a:buClr>
              <a:buFont typeface="Wingdings" panose="05000000000000000000" pitchFamily="2" charset="2"/>
              <a:buChar char="n"/>
              <a:defRPr/>
            </a:pPr>
            <a:r>
              <a:rPr lang="zh-CN" altLang="en-US" sz="2400" kern="1200" dirty="0">
                <a:latin typeface="微软雅黑" panose="020B0503020204020204" pitchFamily="34" charset="-122"/>
                <a:ea typeface="微软雅黑" panose="020B0503020204020204" pitchFamily="34" charset="-122"/>
                <a:cs typeface="+mn-cs"/>
              </a:rPr>
              <a:t>对</a:t>
            </a:r>
            <a:r>
              <a:rPr lang="en-US" altLang="zh-CN" sz="2400" kern="1200" dirty="0">
                <a:latin typeface="微软雅黑" panose="020B0503020204020204" pitchFamily="34" charset="-122"/>
                <a:ea typeface="微软雅黑" panose="020B0503020204020204" pitchFamily="34" charset="-122"/>
                <a:cs typeface="+mn-cs"/>
              </a:rPr>
              <a:t>PLC</a:t>
            </a:r>
            <a:r>
              <a:rPr lang="zh-CN" altLang="en-US" sz="2400" kern="1200" dirty="0">
                <a:latin typeface="微软雅黑" panose="020B0503020204020204" pitchFamily="34" charset="-122"/>
                <a:ea typeface="微软雅黑" panose="020B0503020204020204" pitchFamily="34" charset="-122"/>
                <a:cs typeface="+mn-cs"/>
              </a:rPr>
              <a:t>、</a:t>
            </a:r>
            <a:r>
              <a:rPr lang="en-US" altLang="zh-CN" sz="2400" kern="1200" dirty="0">
                <a:latin typeface="微软雅黑" panose="020B0503020204020204" pitchFamily="34" charset="-122"/>
                <a:ea typeface="微软雅黑" panose="020B0503020204020204" pitchFamily="34" charset="-122"/>
                <a:cs typeface="+mn-cs"/>
              </a:rPr>
              <a:t>RTU</a:t>
            </a:r>
            <a:r>
              <a:rPr lang="zh-CN" altLang="en-US" sz="2400" kern="1200" dirty="0">
                <a:latin typeface="微软雅黑" panose="020B0503020204020204" pitchFamily="34" charset="-122"/>
                <a:ea typeface="微软雅黑" panose="020B0503020204020204" pitchFamily="34" charset="-122"/>
                <a:cs typeface="+mn-cs"/>
              </a:rPr>
              <a:t>等进行安全加固。</a:t>
            </a:r>
          </a:p>
          <a:p>
            <a:pPr lvl="1">
              <a:lnSpc>
                <a:spcPct val="150000"/>
              </a:lnSpc>
              <a:buClr>
                <a:srgbClr val="C00000"/>
              </a:buClr>
              <a:buFont typeface="Wingdings" panose="05000000000000000000" pitchFamily="2" charset="2"/>
              <a:buChar char="n"/>
              <a:defRPr/>
            </a:pPr>
            <a:endParaRPr lang="zh-CN" altLang="en-US" sz="2400" kern="1200" dirty="0">
              <a:latin typeface="微软雅黑" panose="020B0503020204020204" pitchFamily="34" charset="-122"/>
              <a:ea typeface="微软雅黑" panose="020B0503020204020204" pitchFamily="34" charset="-122"/>
              <a:cs typeface="+mn-cs"/>
            </a:endParaRPr>
          </a:p>
        </p:txBody>
      </p:sp>
      <p:pic>
        <p:nvPicPr>
          <p:cNvPr id="61444" name="Picture 2"/>
          <p:cNvPicPr>
            <a:picLocks noChangeAspect="1"/>
          </p:cNvPicPr>
          <p:nvPr/>
        </p:nvPicPr>
        <p:blipFill>
          <a:blip r:embed="rId2" cstate="print"/>
          <a:stretch>
            <a:fillRect/>
          </a:stretch>
        </p:blipFill>
        <p:spPr>
          <a:xfrm>
            <a:off x="7124701" y="4941888"/>
            <a:ext cx="3565525" cy="1916112"/>
          </a:xfrm>
          <a:prstGeom prst="rect">
            <a:avLst/>
          </a:prstGeom>
          <a:noFill/>
          <a:ln w="9525">
            <a:noFill/>
          </a:ln>
        </p:spPr>
      </p:pic>
    </p:spTree>
    <p:extLst>
      <p:ext uri="{BB962C8B-B14F-4D97-AF65-F5344CB8AC3E}">
        <p14:creationId xmlns:p14="http://schemas.microsoft.com/office/powerpoint/2010/main" val="3523217062"/>
      </p:ext>
    </p:extLst>
  </p:cSld>
  <p:clrMapOvr>
    <a:masterClrMapping/>
  </p:clrMapOvr>
  <p:transition>
    <p:wipe dir="r"/>
  </p:transition>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工控系统安全监控</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kern="1200">
                <a:latin typeface="微软雅黑" panose="020B0503020204020204" pitchFamily="34" charset="-122"/>
                <a:ea typeface="微软雅黑" panose="020B0503020204020204" pitchFamily="34" charset="-122"/>
                <a:cs typeface="+mn-cs"/>
              </a:rPr>
              <a:t>工控系统的可用性监控</a:t>
            </a:r>
          </a:p>
        </p:txBody>
      </p:sp>
      <p:pic>
        <p:nvPicPr>
          <p:cNvPr id="6" name="图片 5"/>
          <p:cNvPicPr>
            <a:picLocks noChangeAspect="1"/>
          </p:cNvPicPr>
          <p:nvPr/>
        </p:nvPicPr>
        <p:blipFill>
          <a:blip r:embed="rId2" cstate="print"/>
          <a:stretch>
            <a:fillRect/>
          </a:stretch>
        </p:blipFill>
        <p:spPr>
          <a:xfrm>
            <a:off x="7101206" y="2947036"/>
            <a:ext cx="1006475" cy="332105"/>
          </a:xfrm>
          <a:prstGeom prst="rect">
            <a:avLst/>
          </a:prstGeom>
        </p:spPr>
      </p:pic>
      <p:pic>
        <p:nvPicPr>
          <p:cNvPr id="12" name="图片 11"/>
          <p:cNvPicPr>
            <a:picLocks noChangeAspect="1"/>
          </p:cNvPicPr>
          <p:nvPr/>
        </p:nvPicPr>
        <p:blipFill>
          <a:blip r:embed="rId3" cstate="print"/>
          <a:stretch>
            <a:fillRect/>
          </a:stretch>
        </p:blipFill>
        <p:spPr>
          <a:xfrm>
            <a:off x="3975101" y="1824355"/>
            <a:ext cx="4610735" cy="4410710"/>
          </a:xfrm>
          <a:prstGeom prst="rect">
            <a:avLst/>
          </a:prstGeom>
        </p:spPr>
      </p:pic>
    </p:spTree>
    <p:extLst>
      <p:ext uri="{BB962C8B-B14F-4D97-AF65-F5344CB8AC3E}">
        <p14:creationId xmlns:p14="http://schemas.microsoft.com/office/powerpoint/2010/main" val="2550477399"/>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1.1 </a:t>
            </a:r>
            <a:r>
              <a:rPr lang="zh-CN" altLang="en-US" sz="3600" b="0" dirty="0">
                <a:latin typeface="宋体" pitchFamily="2" charset="-122"/>
                <a:ea typeface="宋体" pitchFamily="2" charset="-122"/>
                <a:sym typeface="CMU Serif" charset="0"/>
              </a:rPr>
              <a:t>嵌入式系统的定义（续）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cs typeface="+mj-cs"/>
              </a:rPr>
              <a:t>特征</a:t>
            </a:r>
            <a:endParaRPr lang="en-US" altLang="zh-CN" sz="2400" b="0" dirty="0">
              <a:solidFill>
                <a:schemeClr val="tx1"/>
              </a:solidFill>
              <a:latin typeface="宋体" pitchFamily="2" charset="-122"/>
              <a:ea typeface="宋体" pitchFamily="2" charset="-122"/>
              <a:cs typeface="+mj-cs"/>
            </a:endParaRPr>
          </a:p>
          <a:p>
            <a:pPr lvl="1"/>
            <a:r>
              <a:rPr lang="zh-CN" altLang="en-US" sz="2000" b="0" dirty="0">
                <a:latin typeface="宋体" pitchFamily="2" charset="-122"/>
                <a:ea typeface="宋体" pitchFamily="2" charset="-122"/>
                <a:cs typeface="+mj-cs"/>
              </a:rPr>
              <a:t>面向</a:t>
            </a:r>
            <a:r>
              <a:rPr lang="zh-CN" altLang="en-US" sz="2000" b="0" dirty="0">
                <a:solidFill>
                  <a:srgbClr val="FF0000"/>
                </a:solidFill>
                <a:latin typeface="宋体" pitchFamily="2" charset="-122"/>
                <a:ea typeface="宋体" pitchFamily="2" charset="-122"/>
                <a:cs typeface="+mj-cs"/>
              </a:rPr>
              <a:t>特定应用，</a:t>
            </a:r>
            <a:r>
              <a:rPr lang="zh-CN" altLang="en-US" sz="2000" b="0" dirty="0">
                <a:latin typeface="宋体" pitchFamily="2" charset="-122"/>
                <a:ea typeface="宋体" pitchFamily="2" charset="-122"/>
                <a:cs typeface="+mj-cs"/>
              </a:rPr>
              <a:t>具有</a:t>
            </a:r>
            <a:r>
              <a:rPr lang="zh-CN" altLang="en-US" sz="2000" b="0" dirty="0">
                <a:solidFill>
                  <a:srgbClr val="FF0000"/>
                </a:solidFill>
                <a:latin typeface="宋体" pitchFamily="2" charset="-122"/>
                <a:ea typeface="宋体" pitchFamily="2" charset="-122"/>
                <a:cs typeface="+mj-cs"/>
              </a:rPr>
              <a:t>功耗低、体积小、成本低、高可靠性</a:t>
            </a:r>
            <a:r>
              <a:rPr lang="zh-CN" altLang="en-US" sz="2000" b="0" dirty="0">
                <a:latin typeface="宋体" pitchFamily="2" charset="-122"/>
                <a:ea typeface="宋体" pitchFamily="2" charset="-122"/>
                <a:cs typeface="+mj-cs"/>
              </a:rPr>
              <a:t>特点。</a:t>
            </a:r>
          </a:p>
          <a:p>
            <a:pPr lvl="1"/>
            <a:r>
              <a:rPr lang="zh-CN" altLang="en-US" sz="2000" b="0" dirty="0">
                <a:latin typeface="宋体" pitchFamily="2" charset="-122"/>
                <a:ea typeface="宋体" pitchFamily="2" charset="-122"/>
                <a:cs typeface="+mj-cs"/>
              </a:rPr>
              <a:t>硬件和软件都必须</a:t>
            </a:r>
            <a:r>
              <a:rPr lang="zh-CN" altLang="en-US" sz="2000" b="0" dirty="0">
                <a:solidFill>
                  <a:srgbClr val="FF0000"/>
                </a:solidFill>
                <a:latin typeface="宋体" pitchFamily="2" charset="-122"/>
                <a:ea typeface="宋体" pitchFamily="2" charset="-122"/>
                <a:cs typeface="+mj-cs"/>
              </a:rPr>
              <a:t>高效率</a:t>
            </a:r>
            <a:r>
              <a:rPr lang="zh-CN" altLang="en-US" sz="2000" b="0" dirty="0">
                <a:latin typeface="宋体" pitchFamily="2" charset="-122"/>
                <a:ea typeface="宋体" pitchFamily="2" charset="-122"/>
                <a:cs typeface="+mj-cs"/>
              </a:rPr>
              <a:t>地设计，</a:t>
            </a:r>
            <a:r>
              <a:rPr lang="zh-CN" altLang="en-US" sz="2000" b="0" dirty="0">
                <a:solidFill>
                  <a:srgbClr val="FF0000"/>
                </a:solidFill>
                <a:latin typeface="宋体" pitchFamily="2" charset="-122"/>
                <a:ea typeface="宋体" pitchFamily="2" charset="-122"/>
                <a:cs typeface="+mj-cs"/>
              </a:rPr>
              <a:t>量体裁衣</a:t>
            </a:r>
            <a:r>
              <a:rPr lang="zh-CN" altLang="en-US" sz="2000" b="0" dirty="0">
                <a:latin typeface="宋体" pitchFamily="2" charset="-122"/>
                <a:ea typeface="宋体" pitchFamily="2" charset="-122"/>
                <a:cs typeface="+mj-cs"/>
              </a:rPr>
              <a:t>，力争在有限的硅片面积上实现高的性能，完成功能、可靠性、成本和功耗的苛刻要求。</a:t>
            </a:r>
          </a:p>
          <a:p>
            <a:pPr lvl="1"/>
            <a:r>
              <a:rPr lang="zh-CN" altLang="en-US" sz="2000" b="0" dirty="0">
                <a:solidFill>
                  <a:srgbClr val="FF0000"/>
                </a:solidFill>
                <a:latin typeface="宋体" pitchFamily="2" charset="-122"/>
                <a:ea typeface="宋体" pitchFamily="2" charset="-122"/>
                <a:cs typeface="+mj-cs"/>
              </a:rPr>
              <a:t>实时</a:t>
            </a:r>
            <a:r>
              <a:rPr lang="zh-CN" altLang="en-US" sz="2000" b="0" dirty="0">
                <a:latin typeface="宋体" pitchFamily="2" charset="-122"/>
                <a:ea typeface="宋体" pitchFamily="2" charset="-122"/>
                <a:cs typeface="+mj-cs"/>
              </a:rPr>
              <a:t>操作系统支持，尽管嵌入式系统的应用程序可以不需要操作系统的支持就能直接运行，但是为了合理地调度多任务，充分利用系统资源，用户可以自行选配实时操作系统开发平台。</a:t>
            </a:r>
          </a:p>
          <a:p>
            <a:pPr lvl="1"/>
            <a:r>
              <a:rPr lang="zh-CN" altLang="en-US" sz="2000" b="0" dirty="0">
                <a:latin typeface="宋体" pitchFamily="2" charset="-122"/>
                <a:ea typeface="宋体" pitchFamily="2" charset="-122"/>
                <a:cs typeface="+mj-cs"/>
              </a:rPr>
              <a:t>嵌入式系统与具体应用有机地结合在一起，升级换代也是同步地进行。因此嵌入式系统产品一旦进入市场，具有</a:t>
            </a:r>
            <a:r>
              <a:rPr lang="zh-CN" altLang="en-US" sz="2000" b="0" dirty="0">
                <a:solidFill>
                  <a:srgbClr val="FF0000"/>
                </a:solidFill>
                <a:latin typeface="宋体" pitchFamily="2" charset="-122"/>
                <a:ea typeface="宋体" pitchFamily="2" charset="-122"/>
                <a:cs typeface="+mj-cs"/>
              </a:rPr>
              <a:t>较长的生命周期</a:t>
            </a:r>
            <a:r>
              <a:rPr lang="zh-CN" altLang="en-US" sz="2000" b="0" dirty="0">
                <a:latin typeface="宋体" pitchFamily="2" charset="-122"/>
                <a:ea typeface="宋体" pitchFamily="2" charset="-122"/>
                <a:cs typeface="+mj-cs"/>
              </a:rPr>
              <a:t>。</a:t>
            </a:r>
          </a:p>
          <a:p>
            <a:pPr lvl="1"/>
            <a:r>
              <a:rPr lang="zh-CN" altLang="en-US" sz="2000" b="0" dirty="0">
                <a:latin typeface="宋体" pitchFamily="2" charset="-122"/>
                <a:ea typeface="宋体" pitchFamily="2" charset="-122"/>
                <a:cs typeface="+mj-cs"/>
              </a:rPr>
              <a:t>嵌入式系统中的软件一般都</a:t>
            </a:r>
            <a:r>
              <a:rPr lang="zh-CN" altLang="en-US" sz="2000" b="0" dirty="0">
                <a:solidFill>
                  <a:srgbClr val="FF0000"/>
                </a:solidFill>
                <a:latin typeface="宋体" pitchFamily="2" charset="-122"/>
                <a:ea typeface="宋体" pitchFamily="2" charset="-122"/>
                <a:cs typeface="+mj-cs"/>
              </a:rPr>
              <a:t>固化</a:t>
            </a:r>
            <a:r>
              <a:rPr lang="zh-CN" altLang="en-US" sz="2000" b="0" dirty="0">
                <a:latin typeface="宋体" pitchFamily="2" charset="-122"/>
                <a:ea typeface="宋体" pitchFamily="2" charset="-122"/>
                <a:cs typeface="+mj-cs"/>
              </a:rPr>
              <a:t>在存储器芯片中。</a:t>
            </a:r>
          </a:p>
          <a:p>
            <a:pPr lvl="1"/>
            <a:r>
              <a:rPr lang="zh-CN" altLang="en-US" sz="2000" b="0" dirty="0">
                <a:latin typeface="宋体" pitchFamily="2" charset="-122"/>
                <a:ea typeface="宋体" pitchFamily="2" charset="-122"/>
                <a:cs typeface="+mj-cs"/>
              </a:rPr>
              <a:t>专门开发工具的支持。</a:t>
            </a:r>
            <a:r>
              <a:rPr lang="zh-CN" altLang="en-US" sz="2000" b="0" dirty="0">
                <a:solidFill>
                  <a:srgbClr val="FF0000"/>
                </a:solidFill>
                <a:latin typeface="宋体" pitchFamily="2" charset="-122"/>
                <a:ea typeface="宋体" pitchFamily="2" charset="-122"/>
                <a:cs typeface="+mj-cs"/>
              </a:rPr>
              <a:t>嵌入式系统本身不具备自主开发能力</a:t>
            </a:r>
            <a:r>
              <a:rPr lang="zh-CN" altLang="en-US" sz="2000" b="0" dirty="0">
                <a:latin typeface="宋体" pitchFamily="2" charset="-122"/>
                <a:ea typeface="宋体" pitchFamily="2" charset="-122"/>
                <a:cs typeface="+mj-cs"/>
              </a:rPr>
              <a:t>，必须有一套开发工具和环境才能进行嵌入式系统开发。</a:t>
            </a:r>
          </a:p>
        </p:txBody>
      </p:sp>
      <p:sp>
        <p:nvSpPr>
          <p:cNvPr id="4" name="Date Placeholder 3"/>
          <p:cNvSpPr>
            <a:spLocks noGrp="1"/>
          </p:cNvSpPr>
          <p:nvPr>
            <p:ph type="dt" sz="half" idx="10"/>
          </p:nvPr>
        </p:nvSpPr>
        <p:spPr/>
        <p:txBody>
          <a:bodyPr/>
          <a:lstStyle/>
          <a:p>
            <a:pPr>
              <a:spcAft>
                <a:spcPct val="0"/>
              </a:spcAft>
              <a:buClr>
                <a:srgbClr val="FFFFFF"/>
              </a:buClr>
              <a:defRPr/>
            </a:pPr>
            <a:fld id="{CA8DF715-B6BA-424E-8807-633CC0CD8AD0}"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47</a:t>
            </a:fld>
            <a:endParaRPr lang="en-US" altLang="zh-CN" b="1">
              <a:solidFill>
                <a:srgbClr val="FFFFFF"/>
              </a:solidFill>
            </a:endParaRPr>
          </a:p>
        </p:txBody>
      </p:sp>
    </p:spTree>
    <p:extLst>
      <p:ext uri="{BB962C8B-B14F-4D97-AF65-F5344CB8AC3E}">
        <p14:creationId xmlns:p14="http://schemas.microsoft.com/office/powerpoint/2010/main" val="2247167322"/>
      </p:ext>
    </p:extLst>
  </p:cSld>
  <p:clrMapOvr>
    <a:masterClrMapping/>
  </p:clrMapOvr>
  <p:transitio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工控系统安全监控</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kern="1200">
                <a:latin typeface="微软雅黑" panose="020B0503020204020204" pitchFamily="34" charset="-122"/>
                <a:ea typeface="微软雅黑" panose="020B0503020204020204" pitchFamily="34" charset="-122"/>
                <a:cs typeface="+mn-cs"/>
              </a:rPr>
              <a:t>工控系统网络行为监控</a:t>
            </a:r>
          </a:p>
        </p:txBody>
      </p:sp>
      <p:pic>
        <p:nvPicPr>
          <p:cNvPr id="8" name="图片 7"/>
          <p:cNvPicPr>
            <a:picLocks noChangeAspect="1"/>
          </p:cNvPicPr>
          <p:nvPr/>
        </p:nvPicPr>
        <p:blipFill>
          <a:blip r:embed="rId2" cstate="print"/>
          <a:stretch>
            <a:fillRect/>
          </a:stretch>
        </p:blipFill>
        <p:spPr>
          <a:xfrm>
            <a:off x="3510916" y="1817371"/>
            <a:ext cx="5349875" cy="4233545"/>
          </a:xfrm>
          <a:prstGeom prst="rect">
            <a:avLst/>
          </a:prstGeom>
        </p:spPr>
      </p:pic>
    </p:spTree>
    <p:extLst>
      <p:ext uri="{BB962C8B-B14F-4D97-AF65-F5344CB8AC3E}">
        <p14:creationId xmlns:p14="http://schemas.microsoft.com/office/powerpoint/2010/main" val="1776745309"/>
      </p:ext>
    </p:extLst>
  </p:cSld>
  <p:clrMapOvr>
    <a:masterClrMapping/>
  </p:clrMapOvr>
  <p:transition>
    <p:wipe dir="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工控系统安全监控</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800" kern="1200">
                <a:latin typeface="微软雅黑" panose="020B0503020204020204" pitchFamily="34" charset="-122"/>
                <a:ea typeface="微软雅黑" panose="020B0503020204020204" pitchFamily="34" charset="-122"/>
                <a:cs typeface="+mn-cs"/>
              </a:rPr>
              <a:t>工控系统指令监控</a:t>
            </a:r>
          </a:p>
        </p:txBody>
      </p:sp>
      <p:pic>
        <p:nvPicPr>
          <p:cNvPr id="2" name="图片 1"/>
          <p:cNvPicPr>
            <a:picLocks noChangeAspect="1"/>
          </p:cNvPicPr>
          <p:nvPr/>
        </p:nvPicPr>
        <p:blipFill>
          <a:blip r:embed="rId2" cstate="print"/>
          <a:stretch>
            <a:fillRect/>
          </a:stretch>
        </p:blipFill>
        <p:spPr>
          <a:xfrm>
            <a:off x="2930526" y="1790700"/>
            <a:ext cx="6330315" cy="4447540"/>
          </a:xfrm>
          <a:prstGeom prst="rect">
            <a:avLst/>
          </a:prstGeom>
        </p:spPr>
      </p:pic>
    </p:spTree>
    <p:extLst>
      <p:ext uri="{BB962C8B-B14F-4D97-AF65-F5344CB8AC3E}">
        <p14:creationId xmlns:p14="http://schemas.microsoft.com/office/powerpoint/2010/main" val="1726776620"/>
      </p:ext>
    </p:extLst>
  </p:cSld>
  <p:clrMapOvr>
    <a:masterClrMapping/>
  </p:clrMapOvr>
  <p:transition>
    <p:wipe dir="r"/>
  </p:transitio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工控系统安全解决方案整体框架</a:t>
            </a:r>
          </a:p>
        </p:txBody>
      </p:sp>
      <p:pic>
        <p:nvPicPr>
          <p:cNvPr id="65539" name="内容占位符 2"/>
          <p:cNvPicPr>
            <a:picLocks noGrp="1" noChangeAspect="1"/>
          </p:cNvPicPr>
          <p:nvPr>
            <p:ph idx="1"/>
          </p:nvPr>
        </p:nvPicPr>
        <p:blipFill>
          <a:blip r:embed="rId2" cstate="print"/>
          <a:srcRect/>
          <a:stretch>
            <a:fillRect/>
          </a:stretch>
        </p:blipFill>
        <p:spPr>
          <a:xfrm>
            <a:off x="2779713" y="1052514"/>
            <a:ext cx="6811962" cy="4752975"/>
          </a:xfrm>
        </p:spPr>
      </p:pic>
    </p:spTree>
    <p:extLst>
      <p:ext uri="{BB962C8B-B14F-4D97-AF65-F5344CB8AC3E}">
        <p14:creationId xmlns:p14="http://schemas.microsoft.com/office/powerpoint/2010/main" val="2114343055"/>
      </p:ext>
    </p:extLst>
  </p:cSld>
  <p:clrMapOvr>
    <a:masterClrMapping/>
  </p:clrMapOvr>
  <p:transition>
    <p:wipe dir="r"/>
  </p:transitio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2640013" y="115889"/>
            <a:ext cx="7243762" cy="604837"/>
          </a:xfrm>
        </p:spPr>
        <p:txBody>
          <a:bodyPr vert="horz" wrap="square" lIns="91440" tIns="45720" rIns="91440" bIns="45720" numCol="1" anchor="ctr" anchorCtr="0" compatLnSpc="1"/>
          <a:lstStyle/>
          <a:p>
            <a:r>
              <a:rPr lang="zh-CN" altLang="en-US" dirty="0"/>
              <a:t>解决方案解决的主要问题</a:t>
            </a:r>
          </a:p>
        </p:txBody>
      </p:sp>
      <p:sp>
        <p:nvSpPr>
          <p:cNvPr id="3" name="内容占位符 2"/>
          <p:cNvSpPr>
            <a:spLocks noGrp="1"/>
          </p:cNvSpPr>
          <p:nvPr>
            <p:ph idx="1"/>
          </p:nvPr>
        </p:nvSpPr>
        <p:spPr>
          <a:xfrm>
            <a:off x="2279650" y="1052514"/>
            <a:ext cx="7812088" cy="4752975"/>
          </a:xfrm>
        </p:spPr>
        <p:txBody>
          <a:bodyPr vert="horz" wrap="square" lIns="91440" tIns="45720" rIns="91440" bIns="45720" numCol="1" anchor="t" anchorCtr="0" compatLnSpc="1"/>
          <a:lstStyle/>
          <a:p>
            <a:pPr marL="469900" indent="-469900" eaLnBrk="1" hangingPunct="1">
              <a:lnSpc>
                <a:spcPct val="150000"/>
              </a:lnSpc>
              <a:buClr>
                <a:schemeClr val="accent2"/>
              </a:buClr>
              <a:buFont typeface="Wingdings" panose="05000000000000000000" pitchFamily="2" charset="2"/>
              <a:buChar char="o"/>
              <a:defRPr/>
            </a:pPr>
            <a:r>
              <a:rPr lang="zh-CN" altLang="en-US" sz="2200" kern="1200" dirty="0">
                <a:latin typeface="微软雅黑" panose="020B0503020204020204" pitchFamily="34" charset="-122"/>
                <a:ea typeface="微软雅黑" panose="020B0503020204020204" pitchFamily="34" charset="-122"/>
                <a:cs typeface="+mn-cs"/>
              </a:rPr>
              <a:t>工控机（</a:t>
            </a:r>
            <a:r>
              <a:rPr lang="en-US" altLang="zh-CN" sz="2200" kern="1200" dirty="0">
                <a:latin typeface="微软雅黑" panose="020B0503020204020204" pitchFamily="34" charset="-122"/>
                <a:ea typeface="微软雅黑" panose="020B0503020204020204" pitchFamily="34" charset="-122"/>
                <a:cs typeface="+mn-cs"/>
              </a:rPr>
              <a:t>IPC</a:t>
            </a:r>
            <a:r>
              <a:rPr lang="zh-CN" altLang="en-US" sz="2200" kern="1200" dirty="0">
                <a:latin typeface="微软雅黑" panose="020B0503020204020204" pitchFamily="34" charset="-122"/>
                <a:ea typeface="微软雅黑" panose="020B0503020204020204" pitchFamily="34" charset="-122"/>
                <a:cs typeface="+mn-cs"/>
              </a:rPr>
              <a:t>）操作系统的加固（进程、服务白名单）</a:t>
            </a:r>
          </a:p>
          <a:p>
            <a:pPr marL="469900" indent="-469900" eaLnBrk="1" hangingPunct="1">
              <a:lnSpc>
                <a:spcPct val="150000"/>
              </a:lnSpc>
              <a:buClr>
                <a:schemeClr val="accent2"/>
              </a:buClr>
              <a:buFont typeface="Wingdings" panose="05000000000000000000" pitchFamily="2" charset="2"/>
              <a:buChar char="o"/>
              <a:defRPr/>
            </a:pPr>
            <a:r>
              <a:rPr lang="zh-CN" altLang="en-US" sz="2200" kern="1200" dirty="0">
                <a:latin typeface="微软雅黑" panose="020B0503020204020204" pitchFamily="34" charset="-122"/>
                <a:ea typeface="微软雅黑" panose="020B0503020204020204" pitchFamily="34" charset="-122"/>
                <a:cs typeface="+mn-cs"/>
              </a:rPr>
              <a:t>工控机（</a:t>
            </a:r>
            <a:r>
              <a:rPr lang="en-US" altLang="zh-CN" sz="2200" kern="1200" dirty="0">
                <a:latin typeface="微软雅黑" panose="020B0503020204020204" pitchFamily="34" charset="-122"/>
                <a:ea typeface="微软雅黑" panose="020B0503020204020204" pitchFamily="34" charset="-122"/>
                <a:cs typeface="+mn-cs"/>
              </a:rPr>
              <a:t>IPC</a:t>
            </a:r>
            <a:r>
              <a:rPr lang="zh-CN" altLang="en-US" sz="2200" kern="1200" dirty="0">
                <a:latin typeface="微软雅黑" panose="020B0503020204020204" pitchFamily="34" charset="-122"/>
                <a:ea typeface="微软雅黑" panose="020B0503020204020204" pitchFamily="34" charset="-122"/>
                <a:cs typeface="+mn-cs"/>
              </a:rPr>
              <a:t>）外设管理，如</a:t>
            </a:r>
            <a:r>
              <a:rPr lang="en-US" altLang="zh-CN" sz="2200" kern="1200" dirty="0">
                <a:latin typeface="微软雅黑" panose="020B0503020204020204" pitchFamily="34" charset="-122"/>
                <a:ea typeface="微软雅黑" panose="020B0503020204020204" pitchFamily="34" charset="-122"/>
                <a:cs typeface="+mn-cs"/>
              </a:rPr>
              <a:t>USB</a:t>
            </a:r>
            <a:r>
              <a:rPr lang="zh-CN" altLang="en-US" sz="2200" kern="1200" dirty="0">
                <a:latin typeface="微软雅黑" panose="020B0503020204020204" pitchFamily="34" charset="-122"/>
                <a:ea typeface="微软雅黑" panose="020B0503020204020204" pitchFamily="34" charset="-122"/>
                <a:cs typeface="+mn-cs"/>
              </a:rPr>
              <a:t>接口，光驱，网卡，串口。</a:t>
            </a:r>
          </a:p>
          <a:p>
            <a:pPr marL="469900" indent="-469900" eaLnBrk="1" hangingPunct="1">
              <a:lnSpc>
                <a:spcPct val="150000"/>
              </a:lnSpc>
              <a:buClr>
                <a:schemeClr val="accent2"/>
              </a:buClr>
              <a:buFont typeface="Wingdings" panose="05000000000000000000" pitchFamily="2" charset="2"/>
              <a:buChar char="o"/>
              <a:defRPr/>
            </a:pPr>
            <a:r>
              <a:rPr lang="zh-CN" altLang="en-US" sz="2200" kern="1200" dirty="0">
                <a:latin typeface="微软雅黑" panose="020B0503020204020204" pitchFamily="34" charset="-122"/>
                <a:ea typeface="微软雅黑" panose="020B0503020204020204" pitchFamily="34" charset="-122"/>
                <a:cs typeface="+mn-cs"/>
              </a:rPr>
              <a:t>工控机（</a:t>
            </a:r>
            <a:r>
              <a:rPr lang="en-US" altLang="zh-CN" sz="2200" kern="1200" dirty="0">
                <a:latin typeface="微软雅黑" panose="020B0503020204020204" pitchFamily="34" charset="-122"/>
                <a:ea typeface="微软雅黑" panose="020B0503020204020204" pitchFamily="34" charset="-122"/>
                <a:cs typeface="+mn-cs"/>
              </a:rPr>
              <a:t>IPC</a:t>
            </a:r>
            <a:r>
              <a:rPr lang="zh-CN" altLang="en-US" sz="2200" kern="1200" dirty="0">
                <a:latin typeface="微软雅黑" panose="020B0503020204020204" pitchFamily="34" charset="-122"/>
                <a:ea typeface="微软雅黑" panose="020B0503020204020204" pitchFamily="34" charset="-122"/>
                <a:cs typeface="+mn-cs"/>
              </a:rPr>
              <a:t>）强口令认证。</a:t>
            </a:r>
          </a:p>
          <a:p>
            <a:pPr marL="469900" indent="-469900" eaLnBrk="1" hangingPunct="1">
              <a:lnSpc>
                <a:spcPct val="150000"/>
              </a:lnSpc>
              <a:buClr>
                <a:schemeClr val="accent2"/>
              </a:buClr>
              <a:buFont typeface="Wingdings" panose="05000000000000000000" pitchFamily="2" charset="2"/>
              <a:buChar char="o"/>
              <a:defRPr/>
            </a:pPr>
            <a:r>
              <a:rPr lang="zh-CN" altLang="en-US" sz="2200" kern="1200" dirty="0">
                <a:latin typeface="微软雅黑" panose="020B0503020204020204" pitchFamily="34" charset="-122"/>
                <a:ea typeface="微软雅黑" panose="020B0503020204020204" pitchFamily="34" charset="-122"/>
                <a:cs typeface="+mn-cs"/>
              </a:rPr>
              <a:t>工控系统与管理系统的安全隔离控制。</a:t>
            </a:r>
          </a:p>
          <a:p>
            <a:pPr marL="469900" indent="-469900" eaLnBrk="1" hangingPunct="1">
              <a:lnSpc>
                <a:spcPct val="150000"/>
              </a:lnSpc>
              <a:buClr>
                <a:schemeClr val="accent2"/>
              </a:buClr>
              <a:buFont typeface="Wingdings" panose="05000000000000000000" pitchFamily="2" charset="2"/>
              <a:buChar char="o"/>
              <a:defRPr/>
            </a:pPr>
            <a:r>
              <a:rPr lang="zh-CN" altLang="en-US" sz="2200" kern="1200" dirty="0">
                <a:latin typeface="微软雅黑" panose="020B0503020204020204" pitchFamily="34" charset="-122"/>
                <a:ea typeface="微软雅黑" panose="020B0503020204020204" pitchFamily="34" charset="-122"/>
                <a:cs typeface="+mn-cs"/>
              </a:rPr>
              <a:t>工控系统的无线安全接入。</a:t>
            </a:r>
          </a:p>
          <a:p>
            <a:pPr marL="469900" indent="-469900" eaLnBrk="1" hangingPunct="1">
              <a:lnSpc>
                <a:spcPct val="150000"/>
              </a:lnSpc>
              <a:buClr>
                <a:schemeClr val="accent2"/>
              </a:buClr>
              <a:buFont typeface="Wingdings" panose="05000000000000000000" pitchFamily="2" charset="2"/>
              <a:buChar char="o"/>
              <a:defRPr/>
            </a:pPr>
            <a:r>
              <a:rPr lang="zh-CN" altLang="en-US" sz="2200" kern="1200" dirty="0">
                <a:latin typeface="微软雅黑" panose="020B0503020204020204" pitchFamily="34" charset="-122"/>
                <a:ea typeface="微软雅黑" panose="020B0503020204020204" pitchFamily="34" charset="-122"/>
                <a:cs typeface="+mn-cs"/>
              </a:rPr>
              <a:t>工控系统远程安全接入。</a:t>
            </a:r>
          </a:p>
          <a:p>
            <a:pPr marL="469900" indent="-469900" eaLnBrk="1" hangingPunct="1">
              <a:lnSpc>
                <a:spcPct val="150000"/>
              </a:lnSpc>
              <a:buClr>
                <a:schemeClr val="accent2"/>
              </a:buClr>
              <a:buFont typeface="Wingdings" panose="05000000000000000000" pitchFamily="2" charset="2"/>
              <a:buChar char="o"/>
              <a:defRPr/>
            </a:pPr>
            <a:r>
              <a:rPr lang="zh-CN" altLang="en-US" sz="2200" kern="1200" dirty="0">
                <a:latin typeface="微软雅黑" panose="020B0503020204020204" pitchFamily="34" charset="-122"/>
                <a:ea typeface="微软雅黑" panose="020B0503020204020204" pitchFamily="34" charset="-122"/>
                <a:cs typeface="+mn-cs"/>
              </a:rPr>
              <a:t>工控系统的设备准入控制。</a:t>
            </a:r>
          </a:p>
          <a:p>
            <a:pPr marL="469900" indent="-469900" eaLnBrk="1" hangingPunct="1">
              <a:lnSpc>
                <a:spcPct val="150000"/>
              </a:lnSpc>
              <a:buClr>
                <a:schemeClr val="accent2"/>
              </a:buClr>
              <a:buFont typeface="Wingdings" panose="05000000000000000000" pitchFamily="2" charset="2"/>
              <a:buChar char="o"/>
              <a:defRPr/>
            </a:pPr>
            <a:r>
              <a:rPr lang="zh-CN" altLang="en-US" sz="2200" kern="1200" dirty="0">
                <a:latin typeface="微软雅黑" panose="020B0503020204020204" pitchFamily="34" charset="-122"/>
                <a:ea typeface="微软雅黑" panose="020B0503020204020204" pitchFamily="34" charset="-122"/>
                <a:cs typeface="+mn-cs"/>
              </a:rPr>
              <a:t>工控系统的可用性、异常事件以及流量监控。</a:t>
            </a:r>
          </a:p>
          <a:p>
            <a:pPr marL="469900" indent="-469900" eaLnBrk="1" hangingPunct="1">
              <a:lnSpc>
                <a:spcPct val="150000"/>
              </a:lnSpc>
              <a:buClr>
                <a:schemeClr val="accent2"/>
              </a:buClr>
              <a:buFont typeface="Wingdings" panose="05000000000000000000" pitchFamily="2" charset="2"/>
              <a:buChar char="o"/>
              <a:defRPr/>
            </a:pPr>
            <a:r>
              <a:rPr lang="zh-CN" altLang="en-US" sz="2200" kern="1200" dirty="0">
                <a:latin typeface="微软雅黑" panose="020B0503020204020204" pitchFamily="34" charset="-122"/>
                <a:ea typeface="微软雅黑" panose="020B0503020204020204" pitchFamily="34" charset="-122"/>
                <a:cs typeface="+mn-cs"/>
              </a:rPr>
              <a:t>工控系统病毒的查杀。</a:t>
            </a:r>
          </a:p>
          <a:p>
            <a:pPr lvl="1">
              <a:lnSpc>
                <a:spcPct val="150000"/>
              </a:lnSpc>
              <a:buClr>
                <a:srgbClr val="C00000"/>
              </a:buClr>
              <a:buFont typeface="Wingdings" panose="05000000000000000000" pitchFamily="2" charset="2"/>
              <a:buChar char="n"/>
              <a:defRPr/>
            </a:pPr>
            <a:endParaRPr lang="zh-CN" altLang="en-US" sz="2200" kern="1200" dirty="0">
              <a:latin typeface="微软雅黑" panose="020B0503020204020204" pitchFamily="34" charset="-122"/>
              <a:ea typeface="微软雅黑" panose="020B0503020204020204" pitchFamily="34" charset="-122"/>
              <a:cs typeface="+mn-cs"/>
            </a:endParaRPr>
          </a:p>
          <a:p>
            <a:pPr lvl="1">
              <a:lnSpc>
                <a:spcPct val="150000"/>
              </a:lnSpc>
              <a:buClr>
                <a:srgbClr val="C00000"/>
              </a:buClr>
              <a:buFont typeface="Wingdings" panose="05000000000000000000" pitchFamily="2" charset="2"/>
              <a:buChar char="n"/>
              <a:defRPr/>
            </a:pPr>
            <a:endParaRPr lang="zh-CN" altLang="en-US" sz="2200" kern="1200"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83545960"/>
      </p:ext>
    </p:extLst>
  </p:cSld>
  <p:clrMapOvr>
    <a:masterClrMapping/>
  </p:clrMapOvr>
  <p:transition>
    <p:wipe dir="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国外工控系统安全解决方案</a:t>
            </a:r>
          </a:p>
        </p:txBody>
      </p:sp>
      <p:sp>
        <p:nvSpPr>
          <p:cNvPr id="4" name="内容占位符 3"/>
          <p:cNvSpPr>
            <a:spLocks noGrp="1"/>
          </p:cNvSpPr>
          <p:nvPr>
            <p:ph idx="1"/>
          </p:nvPr>
        </p:nvSpPr>
        <p:spPr>
          <a:xfrm>
            <a:off x="2492375" y="1231265"/>
            <a:ext cx="7469832" cy="5105400"/>
          </a:xfrm>
        </p:spPr>
        <p:txBody>
          <a:bodyPr/>
          <a:lstStyle/>
          <a:p>
            <a:r>
              <a:rPr lang="zh-CN" altLang="en-US">
                <a:latin typeface="微软雅黑" panose="020B0503020204020204" pitchFamily="34" charset="-122"/>
                <a:ea typeface="微软雅黑" panose="020B0503020204020204" pitchFamily="34" charset="-122"/>
              </a:rPr>
              <a:t>国际上有两种不同的工控系统信息安全解决方案: </a:t>
            </a:r>
          </a:p>
          <a:p>
            <a:r>
              <a:rPr lang="zh-CN" altLang="en-US" sz="2800">
                <a:solidFill>
                  <a:srgbClr val="FF0000"/>
                </a:solidFill>
                <a:latin typeface="微软雅黑" panose="020B0503020204020204" pitchFamily="34" charset="-122"/>
                <a:ea typeface="微软雅黑" panose="020B0503020204020204" pitchFamily="34" charset="-122"/>
              </a:rPr>
              <a:t>主动隔离</a:t>
            </a:r>
            <a:r>
              <a:rPr lang="zh-CN" altLang="en-US" sz="2800">
                <a:latin typeface="微软雅黑" panose="020B0503020204020204" pitchFamily="34" charset="-122"/>
                <a:ea typeface="微软雅黑" panose="020B0503020204020204" pitchFamily="34" charset="-122"/>
              </a:rPr>
              <a:t>式解决方案</a:t>
            </a:r>
          </a:p>
          <a:p>
            <a:r>
              <a:rPr lang="zh-CN" altLang="en-US" sz="2800">
                <a:solidFill>
                  <a:srgbClr val="FF0000"/>
                </a:solidFill>
                <a:latin typeface="微软雅黑" panose="020B0503020204020204" pitchFamily="34" charset="-122"/>
                <a:ea typeface="微软雅黑" panose="020B0503020204020204" pitchFamily="34" charset="-122"/>
              </a:rPr>
              <a:t>被动检测</a:t>
            </a:r>
            <a:r>
              <a:rPr lang="zh-CN" altLang="en-US" sz="2800">
                <a:latin typeface="微软雅黑" panose="020B0503020204020204" pitchFamily="34" charset="-122"/>
                <a:ea typeface="微软雅黑" panose="020B0503020204020204" pitchFamily="34" charset="-122"/>
              </a:rPr>
              <a:t>式解决方案</a:t>
            </a:r>
          </a:p>
        </p:txBody>
      </p:sp>
    </p:spTree>
    <p:extLst>
      <p:ext uri="{BB962C8B-B14F-4D97-AF65-F5344CB8AC3E}">
        <p14:creationId xmlns:p14="http://schemas.microsoft.com/office/powerpoint/2010/main" val="2053104548"/>
      </p:ext>
    </p:extLst>
  </p:cSld>
  <p:clrMapOvr>
    <a:masterClrMapping/>
  </p:clrMapOvr>
  <p:transition>
    <p:wipe dir="r"/>
  </p:transitio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国外工控系统安全解决方案</a:t>
            </a:r>
          </a:p>
        </p:txBody>
      </p:sp>
      <p:sp>
        <p:nvSpPr>
          <p:cNvPr id="4" name="内容占位符 3"/>
          <p:cNvSpPr>
            <a:spLocks noGrp="1"/>
          </p:cNvSpPr>
          <p:nvPr>
            <p:ph idx="1"/>
          </p:nvPr>
        </p:nvSpPr>
        <p:spPr>
          <a:xfrm>
            <a:off x="2492375" y="1231265"/>
            <a:ext cx="7469832" cy="5105400"/>
          </a:xfrm>
        </p:spPr>
        <p:txBody>
          <a:bodyPr/>
          <a:lstStyle/>
          <a:p>
            <a:r>
              <a:rPr lang="zh-CN" altLang="en-US">
                <a:latin typeface="微软雅黑" panose="020B0503020204020204" pitchFamily="34" charset="-122"/>
                <a:ea typeface="微软雅黑" panose="020B0503020204020204" pitchFamily="34" charset="-122"/>
                <a:sym typeface="+mn-ea"/>
              </a:rPr>
              <a:t>主动隔离式解决方案</a:t>
            </a:r>
            <a:endParaRPr lang="zh-CN" altLang="en-US">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即</a:t>
            </a:r>
            <a:r>
              <a:rPr lang="zh-CN" altLang="en-US" sz="2800">
                <a:solidFill>
                  <a:srgbClr val="FF0000"/>
                </a:solidFill>
                <a:latin typeface="微软雅黑" panose="020B0503020204020204" pitchFamily="34" charset="-122"/>
                <a:ea typeface="微软雅黑" panose="020B0503020204020204" pitchFamily="34" charset="-122"/>
              </a:rPr>
              <a:t>相同</a:t>
            </a:r>
            <a:r>
              <a:rPr lang="zh-CN" altLang="en-US" sz="2800">
                <a:latin typeface="微软雅黑" panose="020B0503020204020204" pitchFamily="34" charset="-122"/>
                <a:ea typeface="微软雅黑" panose="020B0503020204020204" pitchFamily="34" charset="-122"/>
              </a:rPr>
              <a:t>功能和安全要求的设备放在</a:t>
            </a:r>
            <a:r>
              <a:rPr lang="zh-CN" altLang="en-US" sz="2800">
                <a:solidFill>
                  <a:srgbClr val="FF0000"/>
                </a:solidFill>
                <a:latin typeface="微软雅黑" panose="020B0503020204020204" pitchFamily="34" charset="-122"/>
                <a:ea typeface="微软雅黑" panose="020B0503020204020204" pitchFamily="34" charset="-122"/>
              </a:rPr>
              <a:t>同一区域内</a:t>
            </a:r>
            <a:r>
              <a:rPr lang="zh-CN" altLang="en-US" sz="2800">
                <a:latin typeface="微软雅黑" panose="020B0503020204020204" pitchFamily="34" charset="-122"/>
                <a:ea typeface="微软雅黑" panose="020B0503020204020204" pitchFamily="34" charset="-122"/>
              </a:rPr>
              <a:t>，区域间通信靠</a:t>
            </a:r>
            <a:r>
              <a:rPr lang="zh-CN" altLang="en-US" sz="2800">
                <a:solidFill>
                  <a:srgbClr val="FF0000"/>
                </a:solidFill>
                <a:latin typeface="微软雅黑" panose="020B0503020204020204" pitchFamily="34" charset="-122"/>
                <a:ea typeface="微软雅黑" panose="020B0503020204020204" pitchFamily="34" charset="-122"/>
              </a:rPr>
              <a:t>专有管道</a:t>
            </a:r>
            <a:r>
              <a:rPr lang="zh-CN" altLang="en-US" sz="2800">
                <a:latin typeface="微软雅黑" panose="020B0503020204020204" pitchFamily="34" charset="-122"/>
                <a:ea typeface="微软雅黑" panose="020B0503020204020204" pitchFamily="34" charset="-122"/>
              </a:rPr>
              <a:t>执行，通过对管道的管理来阻挡非法通信，保护网络区域及其中的设备。其典型代表是加拿大 Byres Security 公司推出的 </a:t>
            </a:r>
            <a:r>
              <a:rPr lang="zh-CN" altLang="en-US" sz="2800">
                <a:solidFill>
                  <a:srgbClr val="FF0000"/>
                </a:solidFill>
                <a:latin typeface="微软雅黑" panose="020B0503020204020204" pitchFamily="34" charset="-122"/>
                <a:ea typeface="微软雅黑" panose="020B0503020204020204" pitchFamily="34" charset="-122"/>
              </a:rPr>
              <a:t>Tofino 工控系统信息安全解决方案</a:t>
            </a:r>
            <a:r>
              <a:rPr lang="zh-CN" altLang="en-US" sz="280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81170610"/>
      </p:ext>
    </p:extLst>
  </p:cSld>
  <p:clrMapOvr>
    <a:masterClrMapping/>
  </p:clrMapOvr>
  <p:transition>
    <p:wipe dir="r"/>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3740786" y="3937636"/>
            <a:ext cx="6530975" cy="1417955"/>
          </a:xfrm>
          <a:prstGeom prst="round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lang="zh-CN" altLang="en-US" sz="2400" dirty="0">
                <a:solidFill>
                  <a:srgbClr val="000000"/>
                </a:solidFill>
                <a:latin typeface="微软雅黑" panose="020B0503020204020204" pitchFamily="34" charset="-122"/>
                <a:ea typeface="微软雅黑" panose="020B0503020204020204" pitchFamily="34" charset="-122"/>
              </a:rPr>
              <a:t>对安全模块的配置和组态，并提供报警的显示、</a:t>
            </a:r>
          </a:p>
          <a:p>
            <a:pPr fontAlgn="base" latinLnBrk="1">
              <a:lnSpc>
                <a:spcPct val="80000"/>
              </a:lnSpc>
              <a:spcBef>
                <a:spcPct val="50000"/>
              </a:spcBef>
              <a:spcAft>
                <a:spcPct val="0"/>
              </a:spcAft>
              <a:buClr>
                <a:srgbClr val="FF0000"/>
              </a:buClr>
            </a:pPr>
            <a:r>
              <a:rPr lang="zh-CN" altLang="en-US" sz="2400" dirty="0">
                <a:solidFill>
                  <a:srgbClr val="000000"/>
                </a:solidFill>
                <a:latin typeface="微软雅黑" panose="020B0503020204020204" pitchFamily="34" charset="-122"/>
                <a:ea typeface="微软雅黑" panose="020B0503020204020204" pitchFamily="34" charset="-122"/>
              </a:rPr>
              <a:t>存储和分析</a:t>
            </a:r>
          </a:p>
        </p:txBody>
      </p:sp>
      <p:sp>
        <p:nvSpPr>
          <p:cNvPr id="3" name="矩形 2"/>
          <p:cNvSpPr/>
          <p:nvPr/>
        </p:nvSpPr>
        <p:spPr bwMode="auto">
          <a:xfrm>
            <a:off x="1696085" y="4003041"/>
            <a:ext cx="1856740" cy="522605"/>
          </a:xfrm>
          <a:prstGeom prst="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zh-CN" sz="2400" dirty="0">
                <a:solidFill>
                  <a:srgbClr val="000000"/>
                </a:solidFill>
                <a:latin typeface="微软雅黑" panose="020B0503020204020204" pitchFamily="34" charset="-122"/>
                <a:ea typeface="微软雅黑" panose="020B0503020204020204" pitchFamily="34" charset="-122"/>
              </a:rPr>
              <a:t>中央管理平台</a:t>
            </a:r>
          </a:p>
        </p:txBody>
      </p:sp>
      <p:sp>
        <p:nvSpPr>
          <p:cNvPr id="13" name="矩形 12"/>
          <p:cNvSpPr/>
          <p:nvPr/>
        </p:nvSpPr>
        <p:spPr bwMode="auto">
          <a:xfrm>
            <a:off x="1695451" y="3224531"/>
            <a:ext cx="1857375" cy="522605"/>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zh-CN" sz="2400" dirty="0">
                <a:solidFill>
                  <a:srgbClr val="000000"/>
                </a:solidFill>
                <a:latin typeface="微软雅黑" panose="020B0503020204020204" pitchFamily="34" charset="-122"/>
                <a:ea typeface="微软雅黑" panose="020B0503020204020204" pitchFamily="34" charset="-122"/>
              </a:rPr>
              <a:t>功能软插件</a:t>
            </a:r>
          </a:p>
        </p:txBody>
      </p:sp>
      <p:sp>
        <p:nvSpPr>
          <p:cNvPr id="14" name="矩形 13"/>
          <p:cNvSpPr/>
          <p:nvPr/>
        </p:nvSpPr>
        <p:spPr bwMode="auto">
          <a:xfrm>
            <a:off x="1695451" y="2435226"/>
            <a:ext cx="1857375" cy="522605"/>
          </a:xfrm>
          <a:prstGeom prst="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zh-CN" sz="2400" dirty="0">
                <a:solidFill>
                  <a:srgbClr val="000000"/>
                </a:solidFill>
                <a:latin typeface="微软雅黑" panose="020B0503020204020204" pitchFamily="34" charset="-122"/>
                <a:ea typeface="微软雅黑" panose="020B0503020204020204" pitchFamily="34" charset="-122"/>
              </a:rPr>
              <a:t>硬件隔离模块</a:t>
            </a:r>
          </a:p>
        </p:txBody>
      </p:sp>
      <p:sp>
        <p:nvSpPr>
          <p:cNvPr id="4" name="圆角矩形 3"/>
          <p:cNvSpPr/>
          <p:nvPr/>
        </p:nvSpPr>
        <p:spPr bwMode="auto">
          <a:xfrm>
            <a:off x="3740716" y="2400609"/>
            <a:ext cx="6531749" cy="587857"/>
          </a:xfrm>
          <a:prstGeom prst="round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lang="zh-CN" altLang="zh-CN" sz="2400" dirty="0">
                <a:solidFill>
                  <a:srgbClr val="000000"/>
                </a:solidFill>
                <a:latin typeface="微软雅黑" panose="020B0503020204020204" pitchFamily="34" charset="-122"/>
                <a:ea typeface="微软雅黑" panose="020B0503020204020204" pitchFamily="34" charset="-122"/>
              </a:rPr>
              <a:t>应用于受保护区域或设备的边界</a:t>
            </a:r>
          </a:p>
        </p:txBody>
      </p:sp>
      <p:sp>
        <p:nvSpPr>
          <p:cNvPr id="15" name="圆角矩形 14"/>
          <p:cNvSpPr/>
          <p:nvPr/>
        </p:nvSpPr>
        <p:spPr bwMode="auto">
          <a:xfrm>
            <a:off x="3740716" y="3192433"/>
            <a:ext cx="6531749" cy="587857"/>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altLang="zh-CN" sz="2400" dirty="0">
                <a:solidFill>
                  <a:srgbClr val="000000"/>
                </a:solidFill>
                <a:latin typeface="微软雅黑" panose="020B0503020204020204" pitchFamily="34" charset="-122"/>
                <a:ea typeface="微软雅黑" panose="020B0503020204020204" pitchFamily="34" charset="-122"/>
              </a:rPr>
              <a:t>对经过硬件模块的通信进行合法性</a:t>
            </a:r>
            <a:r>
              <a:rPr lang="zh-CN" altLang="en-US" sz="2400" dirty="0">
                <a:solidFill>
                  <a:srgbClr val="000000"/>
                </a:solidFill>
                <a:latin typeface="微软雅黑" panose="020B0503020204020204" pitchFamily="34" charset="-122"/>
                <a:ea typeface="微软雅黑" panose="020B0503020204020204" pitchFamily="34" charset="-122"/>
              </a:rPr>
              <a:t>过滤</a:t>
            </a:r>
          </a:p>
        </p:txBody>
      </p:sp>
      <p:sp>
        <p:nvSpPr>
          <p:cNvPr id="16" name="矩形 15"/>
          <p:cNvSpPr/>
          <p:nvPr/>
        </p:nvSpPr>
        <p:spPr>
          <a:xfrm>
            <a:off x="1936116" y="1394460"/>
            <a:ext cx="8335645" cy="586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600">
                <a:solidFill>
                  <a:srgbClr val="000000"/>
                </a:solidFill>
                <a:latin typeface="微软雅黑" panose="020B0503020204020204" pitchFamily="34" charset="-122"/>
                <a:ea typeface="微软雅黑" panose="020B0503020204020204" pitchFamily="34" charset="-122"/>
                <a:sym typeface="+mn-ea"/>
              </a:rPr>
              <a:t>Tofino 工控系统信息安全解决方案</a:t>
            </a:r>
            <a:endParaRPr lang="zh-CN" altLang="en-US" sz="3600" b="1" dirty="0">
              <a:solidFill>
                <a:srgbClr val="000000"/>
              </a:solidFill>
              <a:latin typeface="微软雅黑" panose="020B0503020204020204" pitchFamily="34" charset="-122"/>
              <a:ea typeface="微软雅黑" panose="020B0503020204020204" pitchFamily="34" charset="-122"/>
              <a:sym typeface="+mn-ea"/>
            </a:endParaRPr>
          </a:p>
        </p:txBody>
      </p:sp>
      <p:sp>
        <p:nvSpPr>
          <p:cNvPr id="65538" name="标题 1"/>
          <p:cNvSpPr>
            <a:spLocks noGrp="1"/>
          </p:cNvSpPr>
          <p:nvPr/>
        </p:nvSpPr>
        <p:spPr>
          <a:xfrm>
            <a:off x="2640014" y="115889"/>
            <a:ext cx="7488237" cy="604837"/>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000" b="0" baseline="0">
                <a:solidFill>
                  <a:schemeClr val="tx2"/>
                </a:solidFill>
                <a:latin typeface="Times New Roman" panose="02020603050405020304" pitchFamily="18" charset="0"/>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zh-CN" altLang="en-US" dirty="0">
                <a:solidFill>
                  <a:srgbClr val="000000"/>
                </a:solidFill>
              </a:rPr>
              <a:t>国外工控系统安全解决方案</a:t>
            </a:r>
          </a:p>
        </p:txBody>
      </p:sp>
      <p:sp>
        <p:nvSpPr>
          <p:cNvPr id="5" name="圆角矩形 4"/>
          <p:cNvSpPr/>
          <p:nvPr/>
        </p:nvSpPr>
        <p:spPr>
          <a:xfrm>
            <a:off x="1696085" y="5577205"/>
            <a:ext cx="1783080" cy="1007110"/>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600" dirty="0">
                <a:solidFill>
                  <a:srgbClr val="000000"/>
                </a:solidFill>
                <a:latin typeface="微软雅黑" panose="020B0503020204020204" pitchFamily="34" charset="-122"/>
                <a:ea typeface="微软雅黑" panose="020B0503020204020204" pitchFamily="34" charset="-122"/>
              </a:rPr>
              <a:t>特点</a:t>
            </a:r>
          </a:p>
        </p:txBody>
      </p:sp>
      <p:sp>
        <p:nvSpPr>
          <p:cNvPr id="6" name="圆角矩形 5"/>
          <p:cNvSpPr/>
          <p:nvPr/>
        </p:nvSpPr>
        <p:spPr>
          <a:xfrm>
            <a:off x="3740786" y="5577205"/>
            <a:ext cx="6530975" cy="1007110"/>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2400" dirty="0">
                <a:solidFill>
                  <a:srgbClr val="000000"/>
                </a:solidFill>
                <a:latin typeface="微软雅黑" panose="020B0503020204020204" pitchFamily="34" charset="-122"/>
                <a:ea typeface="微软雅黑" panose="020B0503020204020204" pitchFamily="34" charset="-122"/>
              </a:rPr>
              <a:t>是基于白名单原理，能够深入到协议和控制器模型的层次对网络进行交通管制。</a:t>
            </a:r>
          </a:p>
        </p:txBody>
      </p:sp>
    </p:spTree>
    <p:extLst>
      <p:ext uri="{BB962C8B-B14F-4D97-AF65-F5344CB8AC3E}">
        <p14:creationId xmlns:p14="http://schemas.microsoft.com/office/powerpoint/2010/main" val="1346988947"/>
      </p:ext>
    </p:extLst>
  </p:cSld>
  <p:clrMapOvr>
    <a:masterClrMapping/>
  </p:clrMapOvr>
  <p:transition>
    <p:wipe dir="r"/>
  </p:transitio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国外工控系统安全解决方案</a:t>
            </a:r>
          </a:p>
        </p:txBody>
      </p:sp>
      <p:sp>
        <p:nvSpPr>
          <p:cNvPr id="4" name="内容占位符 3"/>
          <p:cNvSpPr>
            <a:spLocks noGrp="1"/>
          </p:cNvSpPr>
          <p:nvPr>
            <p:ph idx="1"/>
          </p:nvPr>
        </p:nvSpPr>
        <p:spPr>
          <a:xfrm>
            <a:off x="2466340" y="955675"/>
            <a:ext cx="7469832" cy="5105400"/>
          </a:xfrm>
        </p:spPr>
        <p:txBody>
          <a:bodyPr/>
          <a:lstStyle/>
          <a:p>
            <a:r>
              <a:rPr lang="zh-CN" altLang="en-US">
                <a:latin typeface="微软雅黑" panose="020B0503020204020204" pitchFamily="34" charset="-122"/>
                <a:ea typeface="微软雅黑" panose="020B0503020204020204" pitchFamily="34" charset="-122"/>
                <a:sym typeface="+mn-ea"/>
              </a:rPr>
              <a:t>Tofino 工控系统信息安全解决方案</a:t>
            </a:r>
            <a:endParaRPr lang="zh-CN" altLang="en-US">
              <a:latin typeface="微软雅黑" panose="020B0503020204020204" pitchFamily="34" charset="-122"/>
              <a:ea typeface="微软雅黑" panose="020B0503020204020204" pitchFamily="34" charset="-122"/>
            </a:endParaRPr>
          </a:p>
          <a:p>
            <a:pPr marL="0" indent="0">
              <a:buNone/>
            </a:pPr>
            <a:endParaRPr lang="zh-CN" altLang="en-US" sz="28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stretch>
            <a:fillRect/>
          </a:stretch>
        </p:blipFill>
        <p:spPr>
          <a:xfrm>
            <a:off x="2910841" y="1547496"/>
            <a:ext cx="5996305" cy="5281295"/>
          </a:xfrm>
          <a:prstGeom prst="rect">
            <a:avLst/>
          </a:prstGeom>
        </p:spPr>
      </p:pic>
    </p:spTree>
    <p:extLst>
      <p:ext uri="{BB962C8B-B14F-4D97-AF65-F5344CB8AC3E}">
        <p14:creationId xmlns:p14="http://schemas.microsoft.com/office/powerpoint/2010/main" val="429991687"/>
      </p:ext>
    </p:extLst>
  </p:cSld>
  <p:clrMapOvr>
    <a:masterClrMapping/>
  </p:clrMapOvr>
  <p:transition>
    <p:wipe dir="r"/>
  </p:transition>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国外工控系统安全解决方案</a:t>
            </a:r>
          </a:p>
        </p:txBody>
      </p:sp>
      <p:sp>
        <p:nvSpPr>
          <p:cNvPr id="4" name="内容占位符 3"/>
          <p:cNvSpPr>
            <a:spLocks noGrp="1"/>
          </p:cNvSpPr>
          <p:nvPr>
            <p:ph idx="1"/>
          </p:nvPr>
        </p:nvSpPr>
        <p:spPr>
          <a:xfrm>
            <a:off x="2466340" y="955675"/>
            <a:ext cx="7469832" cy="5105400"/>
          </a:xfrm>
        </p:spPr>
        <p:txBody>
          <a:bodyPr/>
          <a:lstStyle/>
          <a:p>
            <a:r>
              <a:rPr lang="zh-CN" altLang="en-US">
                <a:latin typeface="微软雅黑" panose="020B0503020204020204" pitchFamily="34" charset="-122"/>
                <a:ea typeface="微软雅黑" panose="020B0503020204020204" pitchFamily="34" charset="-122"/>
                <a:sym typeface="+mn-ea"/>
              </a:rPr>
              <a:t>Tofino 工控系统信息安全解决方案</a:t>
            </a:r>
          </a:p>
          <a:p>
            <a:r>
              <a:rPr lang="zh-CN" altLang="en-US" sz="2800">
                <a:latin typeface="微软雅黑" panose="020B0503020204020204" pitchFamily="34" charset="-122"/>
                <a:ea typeface="微软雅黑" panose="020B0503020204020204" pitchFamily="34" charset="-122"/>
              </a:rPr>
              <a:t>因为所有的网络威胁最后都要经由</a:t>
            </a:r>
            <a:r>
              <a:rPr lang="zh-CN" altLang="en-US" sz="2800">
                <a:solidFill>
                  <a:srgbClr val="FF0000"/>
                </a:solidFill>
                <a:latin typeface="微软雅黑" panose="020B0503020204020204" pitchFamily="34" charset="-122"/>
                <a:ea typeface="微软雅黑" panose="020B0503020204020204" pitchFamily="34" charset="-122"/>
              </a:rPr>
              <a:t>通信</a:t>
            </a:r>
            <a:r>
              <a:rPr lang="zh-CN" altLang="en-US" sz="2800">
                <a:latin typeface="微软雅黑" panose="020B0503020204020204" pitchFamily="34" charset="-122"/>
                <a:ea typeface="微软雅黑" panose="020B0503020204020204" pitchFamily="34" charset="-122"/>
              </a:rPr>
              <a:t>来实现，而工控系统具有物理结构和通信模式相对固定的特点，所以主动隔离式是一种比较有效的解决方案，可以根据实际要求对工控系统进行灵活的信息安全防护。应用这种方案的关键是</a:t>
            </a:r>
            <a:r>
              <a:rPr lang="zh-CN" altLang="en-US" sz="2800">
                <a:solidFill>
                  <a:srgbClr val="FF0000"/>
                </a:solidFill>
                <a:latin typeface="微软雅黑" panose="020B0503020204020204" pitchFamily="34" charset="-122"/>
                <a:ea typeface="微软雅黑" panose="020B0503020204020204" pitchFamily="34" charset="-122"/>
              </a:rPr>
              <a:t>防护等级和安全区域</a:t>
            </a:r>
            <a:r>
              <a:rPr lang="zh-CN" altLang="en-US" sz="2800">
                <a:latin typeface="微软雅黑" panose="020B0503020204020204" pitchFamily="34" charset="-122"/>
                <a:ea typeface="微软雅黑" panose="020B0503020204020204" pitchFamily="34" charset="-122"/>
              </a:rPr>
              <a:t>的确定，需要寻求一个防护深度和成本的折中。</a:t>
            </a:r>
          </a:p>
          <a:p>
            <a:pPr marL="0" indent="0">
              <a:buNone/>
            </a:pPr>
            <a:endParaRPr lang="zh-CN" altLang="en-US" sz="2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3542761"/>
      </p:ext>
    </p:extLst>
  </p:cSld>
  <p:clrMapOvr>
    <a:masterClrMapping/>
  </p:clrMapOvr>
  <p:transition>
    <p:wipe dir="r"/>
  </p:transitio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国外工控系统安全解决方案</a:t>
            </a:r>
          </a:p>
        </p:txBody>
      </p:sp>
      <p:sp>
        <p:nvSpPr>
          <p:cNvPr id="4" name="内容占位符 3"/>
          <p:cNvSpPr>
            <a:spLocks noGrp="1"/>
          </p:cNvSpPr>
          <p:nvPr>
            <p:ph idx="1"/>
          </p:nvPr>
        </p:nvSpPr>
        <p:spPr>
          <a:xfrm>
            <a:off x="2492375" y="1231265"/>
            <a:ext cx="7469832" cy="5105400"/>
          </a:xfrm>
        </p:spPr>
        <p:txBody>
          <a:bodyPr/>
          <a:lstStyle/>
          <a:p>
            <a:r>
              <a:rPr lang="zh-CN" altLang="en-US">
                <a:latin typeface="微软雅黑" panose="020B0503020204020204" pitchFamily="34" charset="-122"/>
                <a:ea typeface="微软雅黑" panose="020B0503020204020204" pitchFamily="34" charset="-122"/>
                <a:sym typeface="+mn-ea"/>
              </a:rPr>
              <a:t>被动隔离式解决方案</a:t>
            </a:r>
            <a:endParaRPr lang="zh-CN" altLang="en-US">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被动检测式解决方案延续了 IT 系统的</a:t>
            </a:r>
            <a:r>
              <a:rPr lang="zh-CN" altLang="en-US" sz="2800">
                <a:solidFill>
                  <a:srgbClr val="FF0000"/>
                </a:solidFill>
                <a:latin typeface="微软雅黑" panose="020B0503020204020204" pitchFamily="34" charset="-122"/>
                <a:ea typeface="微软雅黑" panose="020B0503020204020204" pitchFamily="34" charset="-122"/>
              </a:rPr>
              <a:t>网络安全防护策略</a:t>
            </a:r>
            <a:r>
              <a:rPr lang="zh-CN" altLang="en-US" sz="2800">
                <a:latin typeface="微软雅黑" panose="020B0503020204020204" pitchFamily="34" charset="-122"/>
                <a:ea typeface="微软雅黑" panose="020B0503020204020204" pitchFamily="34" charset="-122"/>
              </a:rPr>
              <a:t>。由于 IT 系统具有结构、程序、通信多变的特点，所以除了身份认证、数据加密等技术以外，多采用病毒查杀、入侵检测等黑名单匹配的方式确定非法身份，通过</a:t>
            </a:r>
            <a:r>
              <a:rPr lang="zh-CN" altLang="en-US" sz="2800">
                <a:solidFill>
                  <a:srgbClr val="FF0000"/>
                </a:solidFill>
                <a:latin typeface="微软雅黑" panose="020B0503020204020204" pitchFamily="34" charset="-122"/>
                <a:ea typeface="微软雅黑" panose="020B0503020204020204" pitchFamily="34" charset="-122"/>
              </a:rPr>
              <a:t>多层次的部署</a:t>
            </a:r>
            <a:r>
              <a:rPr lang="zh-CN" altLang="en-US" sz="2800">
                <a:latin typeface="微软雅黑" panose="020B0503020204020204" pitchFamily="34" charset="-122"/>
                <a:ea typeface="微软雅黑" panose="020B0503020204020204" pitchFamily="34" charset="-122"/>
              </a:rPr>
              <a:t>来加强网络信息安全。其典型代表是美国</a:t>
            </a:r>
            <a:r>
              <a:rPr lang="zh-CN" altLang="en-US" sz="2800">
                <a:solidFill>
                  <a:srgbClr val="FF0000"/>
                </a:solidFill>
                <a:latin typeface="微软雅黑" panose="020B0503020204020204" pitchFamily="34" charset="-122"/>
                <a:ea typeface="微软雅黑" panose="020B0503020204020204" pitchFamily="34" charset="-122"/>
              </a:rPr>
              <a:t> Industrial De-fender 公司的工控系统信息安全解决方案</a:t>
            </a:r>
            <a:r>
              <a:rPr lang="zh-CN" altLang="en-US" sz="280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38210368"/>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1.1 </a:t>
            </a:r>
            <a:r>
              <a:rPr lang="zh-CN" altLang="en-US" sz="3600" b="0" dirty="0">
                <a:latin typeface="宋体" pitchFamily="2" charset="-122"/>
                <a:ea typeface="宋体" pitchFamily="2" charset="-122"/>
                <a:sym typeface="CMU Serif" charset="0"/>
              </a:rPr>
              <a:t>嵌入式系统的定义（续）</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B80C7F1F-7299-49E7-B706-7D3283D8C63F}"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48</a:t>
            </a:fld>
            <a:endParaRPr lang="en-US" altLang="zh-CN" b="1">
              <a:solidFill>
                <a:srgbClr val="FFFFFF"/>
              </a:solidFill>
            </a:endParaRP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104112" y="2172761"/>
            <a:ext cx="3168352" cy="3268430"/>
          </a:xfrm>
          <a:prstGeom prst="rect">
            <a:avLst/>
          </a:prstGeom>
          <a:noFill/>
          <a:ln w="28575">
            <a:solidFill>
              <a:srgbClr val="FFFFFF"/>
            </a:solidFill>
          </a:ln>
          <a:effectLst>
            <a:outerShdw blurRad="635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6"/>
          <p:cNvSpPr txBox="1"/>
          <p:nvPr/>
        </p:nvSpPr>
        <p:spPr>
          <a:xfrm>
            <a:off x="1991544" y="1187507"/>
            <a:ext cx="1939406" cy="401200"/>
          </a:xfrm>
          <a:prstGeom prst="rect">
            <a:avLst/>
          </a:prstGeom>
          <a:noFill/>
        </p:spPr>
        <p:txBody>
          <a:bodyPr wrap="square" rtlCol="0">
            <a:spAutoFit/>
          </a:bodyPr>
          <a:lstStyle/>
          <a:p>
            <a:pPr fontAlgn="base">
              <a:lnSpc>
                <a:spcPct val="130000"/>
              </a:lnSpc>
              <a:spcBef>
                <a:spcPct val="0"/>
              </a:spcBef>
              <a:spcAft>
                <a:spcPct val="0"/>
              </a:spcAft>
            </a:pPr>
            <a:r>
              <a:rPr lang="zh-CN" altLang="en-US" sz="1799" b="1" dirty="0">
                <a:solidFill>
                  <a:srgbClr val="5F5E5C"/>
                </a:solidFill>
                <a:latin typeface="宋体" pitchFamily="2" charset="-122"/>
                <a:ea typeface="宋体" pitchFamily="2" charset="-122"/>
              </a:rPr>
              <a:t>嵌入式系统：</a:t>
            </a:r>
          </a:p>
        </p:txBody>
      </p:sp>
      <p:grpSp>
        <p:nvGrpSpPr>
          <p:cNvPr id="19" name="组合 10"/>
          <p:cNvGrpSpPr/>
          <p:nvPr/>
        </p:nvGrpSpPr>
        <p:grpSpPr>
          <a:xfrm>
            <a:off x="2000320" y="1755701"/>
            <a:ext cx="4903405" cy="1380737"/>
            <a:chOff x="-155055" y="2770631"/>
            <a:chExt cx="7112019" cy="1841941"/>
          </a:xfrm>
        </p:grpSpPr>
        <p:sp>
          <p:nvSpPr>
            <p:cNvPr id="20" name="圆角矩形 11"/>
            <p:cNvSpPr/>
            <p:nvPr/>
          </p:nvSpPr>
          <p:spPr>
            <a:xfrm>
              <a:off x="-155055" y="2922831"/>
              <a:ext cx="7112019" cy="1689741"/>
            </a:xfrm>
            <a:prstGeom prst="roundRect">
              <a:avLst>
                <a:gd name="adj" fmla="val 4375"/>
              </a:avLst>
            </a:prstGeom>
            <a:solidFill>
              <a:srgbClr val="72BFC5"/>
            </a:solidFill>
            <a:ln w="25400" cap="flat" cmpd="sng" algn="ctr">
              <a:noFill/>
              <a:prstDash val="solid"/>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21" name="等腰三角形 12"/>
            <p:cNvSpPr/>
            <p:nvPr/>
          </p:nvSpPr>
          <p:spPr>
            <a:xfrm flipH="1">
              <a:off x="-48110" y="2770631"/>
              <a:ext cx="288032" cy="171464"/>
            </a:xfrm>
            <a:prstGeom prst="triangle">
              <a:avLst>
                <a:gd name="adj" fmla="val 0"/>
              </a:avLst>
            </a:prstGeom>
            <a:solidFill>
              <a:srgbClr val="72BFC5"/>
            </a:solidFill>
            <a:ln w="25400" cap="flat" cmpd="sng" algn="ctr">
              <a:noFill/>
              <a:prstDash val="solid"/>
            </a:ln>
            <a:effectLst/>
          </p:spPr>
          <p:txBody>
            <a:bodyPr rtlCol="0" anchor="ctr"/>
            <a:lstStyle/>
            <a:p>
              <a:pPr algn="ctr">
                <a:defRPr/>
              </a:pPr>
              <a:endParaRPr lang="zh-CN" altLang="en-US" kern="0">
                <a:solidFill>
                  <a:prstClr val="white"/>
                </a:solidFill>
                <a:latin typeface="微软雅黑" panose="020B0503020204020204" pitchFamily="34" charset="-122"/>
                <a:ea typeface="微软雅黑" panose="020B0503020204020204" pitchFamily="34" charset="-122"/>
              </a:endParaRPr>
            </a:p>
          </p:txBody>
        </p:sp>
        <p:sp>
          <p:nvSpPr>
            <p:cNvPr id="22" name="TextBox 6"/>
            <p:cNvSpPr txBox="1"/>
            <p:nvPr/>
          </p:nvSpPr>
          <p:spPr>
            <a:xfrm>
              <a:off x="-95097" y="3023321"/>
              <a:ext cx="7052061" cy="1496145"/>
            </a:xfrm>
            <a:prstGeom prst="rect">
              <a:avLst/>
            </a:prstGeom>
            <a:noFill/>
          </p:spPr>
          <p:txBody>
            <a:bodyPr wrap="square" rtlCol="0">
              <a:spAutoFit/>
            </a:bodyPr>
            <a:lstStyle/>
            <a:p>
              <a:pPr>
                <a:lnSpc>
                  <a:spcPct val="130000"/>
                </a:lnSpc>
                <a:defRPr/>
              </a:pPr>
              <a:r>
                <a:rPr lang="zh-CN" altLang="en-US" kern="0" dirty="0">
                  <a:solidFill>
                    <a:srgbClr val="FFFFFF">
                      <a:lumMod val="95000"/>
                    </a:srgbClr>
                  </a:solidFill>
                  <a:latin typeface="宋体" pitchFamily="2" charset="-122"/>
                  <a:ea typeface="宋体" pitchFamily="2" charset="-122"/>
                </a:rPr>
                <a:t>以应用为中心，以计算机技术为基础，软硬件可裁剪，适用于对</a:t>
              </a:r>
              <a:r>
                <a:rPr lang="zh-CN" altLang="en-US" kern="0" dirty="0">
                  <a:solidFill>
                    <a:srgbClr val="FF0000"/>
                  </a:solidFill>
                  <a:latin typeface="宋体" pitchFamily="2" charset="-122"/>
                  <a:ea typeface="宋体" pitchFamily="2" charset="-122"/>
                </a:rPr>
                <a:t>功能、可靠性、成本、体积、功耗有严格要求</a:t>
              </a:r>
              <a:r>
                <a:rPr lang="zh-CN" altLang="en-US" kern="0" dirty="0">
                  <a:solidFill>
                    <a:srgbClr val="FFFFFF">
                      <a:lumMod val="95000"/>
                    </a:srgbClr>
                  </a:solidFill>
                  <a:latin typeface="宋体" pitchFamily="2" charset="-122"/>
                  <a:ea typeface="宋体" pitchFamily="2" charset="-122"/>
                </a:rPr>
                <a:t>的专用计算机。</a:t>
              </a:r>
              <a:endParaRPr lang="zh-CN" altLang="zh-CN" sz="1799" kern="0" dirty="0">
                <a:solidFill>
                  <a:srgbClr val="FFFFFF">
                    <a:lumMod val="95000"/>
                  </a:srgbClr>
                </a:solidFill>
                <a:latin typeface="宋体" pitchFamily="2" charset="-122"/>
                <a:ea typeface="宋体" pitchFamily="2" charset="-122"/>
              </a:endParaRPr>
            </a:p>
          </p:txBody>
        </p:sp>
      </p:grpSp>
      <p:sp>
        <p:nvSpPr>
          <p:cNvPr id="23" name="TextBox 6"/>
          <p:cNvSpPr txBox="1"/>
          <p:nvPr/>
        </p:nvSpPr>
        <p:spPr>
          <a:xfrm>
            <a:off x="2002756" y="4504590"/>
            <a:ext cx="4887400" cy="1372683"/>
          </a:xfrm>
          <a:prstGeom prst="rect">
            <a:avLst/>
          </a:prstGeom>
          <a:noFill/>
        </p:spPr>
        <p:txBody>
          <a:bodyPr wrap="square" rtlCol="0">
            <a:spAutoFit/>
          </a:bodyPr>
          <a:lstStyle/>
          <a:p>
            <a:pPr algn="just" fontAlgn="base">
              <a:lnSpc>
                <a:spcPct val="130000"/>
              </a:lnSpc>
              <a:spcBef>
                <a:spcPct val="0"/>
              </a:spcBef>
              <a:spcAft>
                <a:spcPct val="0"/>
              </a:spcAft>
            </a:pPr>
            <a:r>
              <a:rPr lang="zh-CN" altLang="en-US" sz="1600" kern="0" dirty="0">
                <a:solidFill>
                  <a:srgbClr val="333399">
                    <a:lumMod val="60000"/>
                    <a:lumOff val="40000"/>
                  </a:srgbClr>
                </a:solidFill>
                <a:latin typeface="宋体" pitchFamily="2" charset="-122"/>
                <a:ea typeface="宋体" pitchFamily="2" charset="-122"/>
              </a:rPr>
              <a:t>嵌入式系统的部件根据主体设备及其</a:t>
            </a:r>
            <a:r>
              <a:rPr lang="zh-CN" altLang="en-US" sz="1600" kern="0" dirty="0">
                <a:solidFill>
                  <a:srgbClr val="FF0000"/>
                </a:solidFill>
                <a:latin typeface="宋体" pitchFamily="2" charset="-122"/>
                <a:ea typeface="宋体" pitchFamily="2" charset="-122"/>
              </a:rPr>
              <a:t>应用的需要</a:t>
            </a:r>
            <a:r>
              <a:rPr lang="zh-CN" altLang="en-US" sz="1600" kern="0" dirty="0">
                <a:solidFill>
                  <a:srgbClr val="333399">
                    <a:lumMod val="60000"/>
                    <a:lumOff val="40000"/>
                  </a:srgbClr>
                </a:solidFill>
                <a:latin typeface="宋体" pitchFamily="2" charset="-122"/>
                <a:ea typeface="宋体" pitchFamily="2" charset="-122"/>
              </a:rPr>
              <a:t>，</a:t>
            </a:r>
            <a:r>
              <a:rPr lang="zh-CN" altLang="en-US" sz="1600" kern="0" dirty="0">
                <a:solidFill>
                  <a:srgbClr val="FF0000"/>
                </a:solidFill>
                <a:latin typeface="宋体" pitchFamily="2" charset="-122"/>
                <a:ea typeface="宋体" pitchFamily="2" charset="-122"/>
              </a:rPr>
              <a:t>嵌入</a:t>
            </a:r>
            <a:r>
              <a:rPr lang="zh-CN" altLang="en-US" sz="1600" kern="0" dirty="0">
                <a:solidFill>
                  <a:srgbClr val="333399">
                    <a:lumMod val="60000"/>
                    <a:lumOff val="40000"/>
                  </a:srgbClr>
                </a:solidFill>
                <a:latin typeface="宋体" pitchFamily="2" charset="-122"/>
                <a:ea typeface="宋体" pitchFamily="2" charset="-122"/>
              </a:rPr>
              <a:t>在主体设备内部，不以独立设备的物理形态出现，发挥着运算、处理、存储及控制的作用，是“用于控制、监视或者辅助操作机器和设备的装置”。</a:t>
            </a:r>
            <a:endParaRPr lang="zh-CN" altLang="zh-CN" sz="1600" kern="0" dirty="0">
              <a:solidFill>
                <a:srgbClr val="333399">
                  <a:lumMod val="60000"/>
                  <a:lumOff val="40000"/>
                </a:srgbClr>
              </a:solidFill>
              <a:latin typeface="宋体" pitchFamily="2" charset="-122"/>
              <a:ea typeface="宋体" pitchFamily="2" charset="-122"/>
            </a:endParaRPr>
          </a:p>
        </p:txBody>
      </p:sp>
      <p:cxnSp>
        <p:nvCxnSpPr>
          <p:cNvPr id="24" name="直接连接符 19"/>
          <p:cNvCxnSpPr/>
          <p:nvPr/>
        </p:nvCxnSpPr>
        <p:spPr>
          <a:xfrm>
            <a:off x="2070112" y="4281981"/>
            <a:ext cx="4745968" cy="0"/>
          </a:xfrm>
          <a:prstGeom prst="line">
            <a:avLst/>
          </a:prstGeom>
          <a:solidFill>
            <a:srgbClr val="FFFFFF"/>
          </a:solidFill>
          <a:ln w="9525" cap="flat" cmpd="sng" algn="ctr">
            <a:solidFill>
              <a:srgbClr val="FFFFFF">
                <a:lumMod val="50000"/>
              </a:srgbClr>
            </a:solidFill>
            <a:prstDash val="solid"/>
          </a:ln>
          <a:effectLst/>
        </p:spPr>
      </p:cxnSp>
      <p:sp>
        <p:nvSpPr>
          <p:cNvPr id="25" name="矩形 1"/>
          <p:cNvSpPr/>
          <p:nvPr/>
        </p:nvSpPr>
        <p:spPr>
          <a:xfrm>
            <a:off x="2042133" y="3806976"/>
            <a:ext cx="2723823" cy="369332"/>
          </a:xfrm>
          <a:prstGeom prst="rect">
            <a:avLst/>
          </a:prstGeom>
        </p:spPr>
        <p:txBody>
          <a:bodyPr wrap="none">
            <a:spAutoFit/>
          </a:bodyPr>
          <a:lstStyle/>
          <a:p>
            <a:pPr fontAlgn="base">
              <a:spcBef>
                <a:spcPct val="0"/>
              </a:spcBef>
              <a:spcAft>
                <a:spcPct val="0"/>
              </a:spcAft>
            </a:pPr>
            <a:r>
              <a:rPr lang="zh-CN" altLang="en-US" b="1" dirty="0">
                <a:solidFill>
                  <a:srgbClr val="333399">
                    <a:lumMod val="60000"/>
                    <a:lumOff val="40000"/>
                  </a:srgbClr>
                </a:solidFill>
                <a:latin typeface="Arial" panose="020B0604020202020204" pitchFamily="34" charset="0"/>
                <a:ea typeface="宋体" pitchFamily="2" charset="-122"/>
              </a:rPr>
              <a:t>与常见计算机系统的区别</a:t>
            </a:r>
            <a:endParaRPr lang="zh-CN" altLang="en-US" dirty="0">
              <a:solidFill>
                <a:srgbClr val="333399">
                  <a:lumMod val="60000"/>
                  <a:lumOff val="40000"/>
                </a:srgbClr>
              </a:solidFill>
              <a:latin typeface="Arial" panose="020B0604020202020204" pitchFamily="34" charset="0"/>
              <a:ea typeface="宋体" pitchFamily="2" charset="-122"/>
            </a:endParaRPr>
          </a:p>
        </p:txBody>
      </p:sp>
    </p:spTree>
    <p:extLst>
      <p:ext uri="{BB962C8B-B14F-4D97-AF65-F5344CB8AC3E}">
        <p14:creationId xmlns:p14="http://schemas.microsoft.com/office/powerpoint/2010/main" val="755263249"/>
      </p:ext>
    </p:extLst>
  </p:cSld>
  <p:clrMapOvr>
    <a:masterClrMapping/>
  </p:clrMapOvr>
  <p:transitio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国外工控系统安全解决方案</a:t>
            </a:r>
          </a:p>
        </p:txBody>
      </p:sp>
      <p:sp>
        <p:nvSpPr>
          <p:cNvPr id="4" name="内容占位符 3"/>
          <p:cNvSpPr>
            <a:spLocks noGrp="1"/>
          </p:cNvSpPr>
          <p:nvPr>
            <p:ph idx="1"/>
          </p:nvPr>
        </p:nvSpPr>
        <p:spPr>
          <a:xfrm>
            <a:off x="2492375" y="1231265"/>
            <a:ext cx="7469832" cy="5105400"/>
          </a:xfrm>
        </p:spPr>
        <p:txBody>
          <a:bodyPr/>
          <a:lstStyle/>
          <a:p>
            <a:r>
              <a:rPr lang="zh-CN" altLang="en-US">
                <a:solidFill>
                  <a:schemeClr val="tx1"/>
                </a:solidFill>
                <a:latin typeface="微软雅黑" panose="020B0503020204020204" pitchFamily="34" charset="-122"/>
                <a:ea typeface="微软雅黑" panose="020B0503020204020204" pitchFamily="34" charset="-122"/>
                <a:sym typeface="+mn-ea"/>
              </a:rPr>
              <a:t>Industrial De-fender 解决方案</a:t>
            </a:r>
          </a:p>
          <a:p>
            <a:r>
              <a:rPr lang="zh-CN" altLang="en-US" sz="2800">
                <a:latin typeface="微软雅黑" panose="020B0503020204020204" pitchFamily="34" charset="-122"/>
                <a:ea typeface="微软雅黑" panose="020B0503020204020204" pitchFamily="34" charset="-122"/>
              </a:rPr>
              <a:t>Industrial Defender 解决方案主要面向</a:t>
            </a:r>
            <a:r>
              <a:rPr lang="zh-CN" altLang="en-US" sz="2800">
                <a:solidFill>
                  <a:srgbClr val="FF0000"/>
                </a:solidFill>
                <a:latin typeface="微软雅黑" panose="020B0503020204020204" pitchFamily="34" charset="-122"/>
                <a:ea typeface="微软雅黑" panose="020B0503020204020204" pitchFamily="34" charset="-122"/>
              </a:rPr>
              <a:t>安全要求较高的电力行业</a:t>
            </a:r>
            <a:r>
              <a:rPr lang="zh-CN" altLang="en-US" sz="2800">
                <a:latin typeface="微软雅黑" panose="020B0503020204020204" pitchFamily="34" charset="-122"/>
                <a:ea typeface="微软雅黑" panose="020B0503020204020204" pitchFamily="34" charset="-122"/>
              </a:rPr>
              <a:t>推出，包括统一威胁管理(UTM) 、主机入侵防护、网络入侵检测、访问管理、IP 网关和安全事件管理等部分。</a:t>
            </a:r>
          </a:p>
        </p:txBody>
      </p:sp>
    </p:spTree>
    <p:extLst>
      <p:ext uri="{BB962C8B-B14F-4D97-AF65-F5344CB8AC3E}">
        <p14:creationId xmlns:p14="http://schemas.microsoft.com/office/powerpoint/2010/main" val="3938155495"/>
      </p:ext>
    </p:extLst>
  </p:cSld>
  <p:clrMapOvr>
    <a:masterClrMapping/>
  </p:clrMapOvr>
  <p:transition>
    <p:wipe dir="r"/>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684020" y="3714115"/>
            <a:ext cx="1858010" cy="746760"/>
          </a:xfrm>
          <a:prstGeom prst="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en-US" sz="2400">
                <a:solidFill>
                  <a:srgbClr val="000000"/>
                </a:solidFill>
                <a:latin typeface="微软雅黑" panose="020B0503020204020204" pitchFamily="34" charset="-122"/>
                <a:ea typeface="微软雅黑" panose="020B0503020204020204" pitchFamily="34" charset="-122"/>
                <a:sym typeface="+mn-ea"/>
              </a:rPr>
              <a:t>网络入侵检测</a:t>
            </a:r>
            <a:endParaRPr lang="zh-CN" altLang="en-US" sz="2400" dirty="0">
              <a:solidFill>
                <a:srgbClr val="000000"/>
              </a:solidFill>
              <a:latin typeface="微软雅黑" panose="020B0503020204020204" pitchFamily="34" charset="-122"/>
              <a:ea typeface="微软雅黑" panose="020B0503020204020204" pitchFamily="34" charset="-122"/>
              <a:sym typeface="+mn-ea"/>
            </a:endParaRPr>
          </a:p>
        </p:txBody>
      </p:sp>
      <p:sp>
        <p:nvSpPr>
          <p:cNvPr id="13" name="矩形 12"/>
          <p:cNvSpPr/>
          <p:nvPr/>
        </p:nvSpPr>
        <p:spPr bwMode="auto">
          <a:xfrm>
            <a:off x="1684021" y="2924176"/>
            <a:ext cx="1857375" cy="522605"/>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en-US" sz="2400">
                <a:solidFill>
                  <a:srgbClr val="000000"/>
                </a:solidFill>
                <a:latin typeface="微软雅黑" panose="020B0503020204020204" pitchFamily="34" charset="-122"/>
                <a:ea typeface="微软雅黑" panose="020B0503020204020204" pitchFamily="34" charset="-122"/>
                <a:sym typeface="+mn-ea"/>
              </a:rPr>
              <a:t>主机入侵防护</a:t>
            </a: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1681481" y="1762761"/>
            <a:ext cx="1857375" cy="522605"/>
          </a:xfrm>
          <a:prstGeom prst="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en-US" sz="2400">
                <a:solidFill>
                  <a:srgbClr val="000000"/>
                </a:solidFill>
                <a:latin typeface="微软雅黑" panose="020B0503020204020204" pitchFamily="34" charset="-122"/>
                <a:ea typeface="微软雅黑" panose="020B0503020204020204" pitchFamily="34" charset="-122"/>
                <a:sym typeface="+mn-ea"/>
              </a:rPr>
              <a:t>统一威胁管理</a:t>
            </a:r>
            <a:endParaRPr lang="zh-CN" altLang="zh-CN" sz="2400" dirty="0">
              <a:solidFill>
                <a:srgbClr val="000000"/>
              </a:solidFill>
              <a:latin typeface="微软雅黑" panose="020B0503020204020204" pitchFamily="34" charset="-122"/>
              <a:ea typeface="微软雅黑" panose="020B0503020204020204" pitchFamily="34" charset="-122"/>
            </a:endParaRPr>
          </a:p>
        </p:txBody>
      </p:sp>
      <p:sp>
        <p:nvSpPr>
          <p:cNvPr id="4" name="圆角矩形 3"/>
          <p:cNvSpPr/>
          <p:nvPr/>
        </p:nvSpPr>
        <p:spPr bwMode="auto">
          <a:xfrm>
            <a:off x="3728085" y="1762760"/>
            <a:ext cx="6767830" cy="1007110"/>
          </a:xfrm>
          <a:prstGeom prst="round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lang="zh-CN" altLang="zh-CN" dirty="0">
                <a:solidFill>
                  <a:srgbClr val="000000"/>
                </a:solidFill>
                <a:latin typeface="微软雅黑" panose="020B0503020204020204" pitchFamily="34" charset="-122"/>
                <a:ea typeface="微软雅黑" panose="020B0503020204020204" pitchFamily="34" charset="-122"/>
              </a:rPr>
              <a:t>构成了安全防御的第 1 道防线，集成了防火墙、防毒墙入侵防御、</a:t>
            </a:r>
          </a:p>
          <a:p>
            <a:pPr fontAlgn="base" latinLnBrk="1">
              <a:lnSpc>
                <a:spcPct val="80000"/>
              </a:lnSpc>
              <a:spcBef>
                <a:spcPct val="50000"/>
              </a:spcBef>
              <a:spcAft>
                <a:spcPct val="0"/>
              </a:spcAft>
              <a:buClr>
                <a:srgbClr val="FF0000"/>
              </a:buClr>
            </a:pPr>
            <a:r>
              <a:rPr lang="zh-CN" altLang="zh-CN" dirty="0">
                <a:solidFill>
                  <a:srgbClr val="000000"/>
                </a:solidFill>
                <a:latin typeface="微软雅黑" panose="020B0503020204020204" pitchFamily="34" charset="-122"/>
                <a:ea typeface="微软雅黑" panose="020B0503020204020204" pitchFamily="34" charset="-122"/>
              </a:rPr>
              <a:t>远程访问身份验证和虚拟专用网络( VPN) 技术</a:t>
            </a:r>
          </a:p>
        </p:txBody>
      </p:sp>
      <p:sp>
        <p:nvSpPr>
          <p:cNvPr id="16" name="矩形 15"/>
          <p:cNvSpPr/>
          <p:nvPr/>
        </p:nvSpPr>
        <p:spPr>
          <a:xfrm>
            <a:off x="1928496" y="998855"/>
            <a:ext cx="8335645" cy="586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600">
                <a:solidFill>
                  <a:srgbClr val="000000"/>
                </a:solidFill>
                <a:latin typeface="微软雅黑" panose="020B0503020204020204" pitchFamily="34" charset="-122"/>
                <a:ea typeface="微软雅黑" panose="020B0503020204020204" pitchFamily="34" charset="-122"/>
                <a:sym typeface="+mn-ea"/>
              </a:rPr>
              <a:t>Industrial De-fender 解决方案</a:t>
            </a:r>
            <a:endParaRPr lang="zh-CN" altLang="en-US" sz="3600" b="1" dirty="0">
              <a:solidFill>
                <a:srgbClr val="000000"/>
              </a:solidFill>
              <a:latin typeface="微软雅黑" panose="020B0503020204020204" pitchFamily="34" charset="-122"/>
              <a:ea typeface="微软雅黑" panose="020B0503020204020204" pitchFamily="34" charset="-122"/>
              <a:sym typeface="+mn-ea"/>
            </a:endParaRPr>
          </a:p>
        </p:txBody>
      </p:sp>
      <p:sp>
        <p:nvSpPr>
          <p:cNvPr id="65538" name="标题 1"/>
          <p:cNvSpPr>
            <a:spLocks noGrp="1"/>
          </p:cNvSpPr>
          <p:nvPr/>
        </p:nvSpPr>
        <p:spPr>
          <a:xfrm>
            <a:off x="2626679" y="115889"/>
            <a:ext cx="7488237" cy="604837"/>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4000" b="0" baseline="0">
                <a:solidFill>
                  <a:schemeClr val="tx2"/>
                </a:solidFill>
                <a:latin typeface="Times New Roman" panose="02020603050405020304" pitchFamily="18" charset="0"/>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zh-CN" altLang="en-US" dirty="0">
                <a:solidFill>
                  <a:srgbClr val="000000"/>
                </a:solidFill>
              </a:rPr>
              <a:t>国外工控系统安全解决方案</a:t>
            </a:r>
          </a:p>
        </p:txBody>
      </p:sp>
      <p:sp>
        <p:nvSpPr>
          <p:cNvPr id="7" name="矩形 6"/>
          <p:cNvSpPr/>
          <p:nvPr/>
        </p:nvSpPr>
        <p:spPr bwMode="auto">
          <a:xfrm>
            <a:off x="1685290" y="5927726"/>
            <a:ext cx="1856740" cy="522605"/>
          </a:xfrm>
          <a:prstGeom prst="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en-US" sz="2400">
                <a:solidFill>
                  <a:srgbClr val="000000"/>
                </a:solidFill>
                <a:latin typeface="微软雅黑" panose="020B0503020204020204" pitchFamily="34" charset="-122"/>
                <a:ea typeface="微软雅黑" panose="020B0503020204020204" pitchFamily="34" charset="-122"/>
                <a:sym typeface="+mn-ea"/>
              </a:rPr>
              <a:t>安全事件管理</a:t>
            </a:r>
          </a:p>
        </p:txBody>
      </p:sp>
      <p:sp>
        <p:nvSpPr>
          <p:cNvPr id="8" name="矩形 7"/>
          <p:cNvSpPr/>
          <p:nvPr/>
        </p:nvSpPr>
        <p:spPr bwMode="auto">
          <a:xfrm>
            <a:off x="1681481" y="5039995"/>
            <a:ext cx="1857375" cy="586740"/>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en-US">
                <a:solidFill>
                  <a:srgbClr val="000000"/>
                </a:solidFill>
                <a:latin typeface="微软雅黑" panose="020B0503020204020204" pitchFamily="34" charset="-122"/>
                <a:ea typeface="微软雅黑" panose="020B0503020204020204" pitchFamily="34" charset="-122"/>
                <a:sym typeface="+mn-ea"/>
              </a:rPr>
              <a:t>访问管理和</a:t>
            </a:r>
            <a:r>
              <a:rPr lang="en-US" altLang="zh-CN">
                <a:solidFill>
                  <a:srgbClr val="000000"/>
                </a:solidFill>
                <a:latin typeface="微软雅黑" panose="020B0503020204020204" pitchFamily="34" charset="-122"/>
                <a:ea typeface="微软雅黑" panose="020B0503020204020204" pitchFamily="34" charset="-122"/>
                <a:sym typeface="+mn-ea"/>
              </a:rPr>
              <a:t>IP</a:t>
            </a:r>
            <a:r>
              <a:rPr lang="zh-CN" altLang="en-US">
                <a:solidFill>
                  <a:srgbClr val="000000"/>
                </a:solidFill>
                <a:latin typeface="微软雅黑" panose="020B0503020204020204" pitchFamily="34" charset="-122"/>
                <a:ea typeface="微软雅黑" panose="020B0503020204020204" pitchFamily="34" charset="-122"/>
                <a:sym typeface="+mn-ea"/>
              </a:rPr>
              <a:t>网管</a:t>
            </a:r>
            <a:endParaRPr lang="zh-CN" altLang="en-US" dirty="0">
              <a:solidFill>
                <a:srgbClr val="000000"/>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bwMode="auto">
          <a:xfrm>
            <a:off x="3732530" y="5039360"/>
            <a:ext cx="6762750" cy="588010"/>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sz="2400" dirty="0">
                <a:solidFill>
                  <a:srgbClr val="000000"/>
                </a:solidFill>
                <a:latin typeface="微软雅黑" panose="020B0503020204020204" pitchFamily="34" charset="-122"/>
                <a:ea typeface="微软雅黑" panose="020B0503020204020204" pitchFamily="34" charset="-122"/>
              </a:rPr>
              <a:t>保证了授权的远程访问和设备子站的安全接入</a:t>
            </a:r>
          </a:p>
        </p:txBody>
      </p:sp>
      <p:sp>
        <p:nvSpPr>
          <p:cNvPr id="10" name="圆角矩形 9"/>
          <p:cNvSpPr/>
          <p:nvPr/>
        </p:nvSpPr>
        <p:spPr bwMode="auto">
          <a:xfrm>
            <a:off x="3727450" y="5927725"/>
            <a:ext cx="6767830" cy="523240"/>
          </a:xfrm>
          <a:prstGeom prst="round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lang="zh-CN" altLang="en-US" sz="2400" dirty="0">
                <a:solidFill>
                  <a:srgbClr val="000000"/>
                </a:solidFill>
                <a:latin typeface="微软雅黑" panose="020B0503020204020204" pitchFamily="34" charset="-122"/>
                <a:ea typeface="微软雅黑" panose="020B0503020204020204" pitchFamily="34" charset="-122"/>
              </a:rPr>
              <a:t>对网络中的安全事件进行集中监视和管理</a:t>
            </a:r>
          </a:p>
        </p:txBody>
      </p:sp>
      <p:sp>
        <p:nvSpPr>
          <p:cNvPr id="11" name="圆角矩形 10"/>
          <p:cNvSpPr/>
          <p:nvPr/>
        </p:nvSpPr>
        <p:spPr bwMode="auto">
          <a:xfrm>
            <a:off x="3727450" y="3714116"/>
            <a:ext cx="6767830" cy="1059815"/>
          </a:xfrm>
          <a:prstGeom prst="round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lang="zh-CN" altLang="en-US" sz="2400" dirty="0">
                <a:solidFill>
                  <a:srgbClr val="000000"/>
                </a:solidFill>
                <a:latin typeface="微软雅黑" panose="020B0503020204020204" pitchFamily="34" charset="-122"/>
                <a:ea typeface="微软雅黑" panose="020B0503020204020204" pitchFamily="34" charset="-122"/>
              </a:rPr>
              <a:t>被动检测控制网络安全边界内所有的网络流量，</a:t>
            </a:r>
          </a:p>
          <a:p>
            <a:pPr fontAlgn="base" latinLnBrk="1">
              <a:lnSpc>
                <a:spcPct val="80000"/>
              </a:lnSpc>
              <a:spcBef>
                <a:spcPct val="50000"/>
              </a:spcBef>
              <a:spcAft>
                <a:spcPct val="0"/>
              </a:spcAft>
              <a:buClr>
                <a:srgbClr val="FF0000"/>
              </a:buClr>
            </a:pPr>
            <a:r>
              <a:rPr lang="zh-CN" altLang="en-US" sz="2400" dirty="0">
                <a:solidFill>
                  <a:srgbClr val="000000"/>
                </a:solidFill>
                <a:latin typeface="微软雅黑" panose="020B0503020204020204" pitchFamily="34" charset="-122"/>
                <a:ea typeface="微软雅黑" panose="020B0503020204020204" pitchFamily="34" charset="-122"/>
              </a:rPr>
              <a:t>能够检测到来自内部或外部的可疑活动</a:t>
            </a:r>
          </a:p>
        </p:txBody>
      </p:sp>
      <p:sp>
        <p:nvSpPr>
          <p:cNvPr id="12" name="圆角矩形 11"/>
          <p:cNvSpPr/>
          <p:nvPr/>
        </p:nvSpPr>
        <p:spPr bwMode="auto">
          <a:xfrm>
            <a:off x="3727450" y="2924175"/>
            <a:ext cx="6767830" cy="588010"/>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sz="2400" dirty="0">
                <a:solidFill>
                  <a:srgbClr val="000000"/>
                </a:solidFill>
                <a:latin typeface="微软雅黑" panose="020B0503020204020204" pitchFamily="34" charset="-122"/>
                <a:ea typeface="微软雅黑" panose="020B0503020204020204" pitchFamily="34" charset="-122"/>
              </a:rPr>
              <a:t>自动拦截所有未经授权的应用程序</a:t>
            </a:r>
          </a:p>
        </p:txBody>
      </p:sp>
    </p:spTree>
    <p:extLst>
      <p:ext uri="{BB962C8B-B14F-4D97-AF65-F5344CB8AC3E}">
        <p14:creationId xmlns:p14="http://schemas.microsoft.com/office/powerpoint/2010/main" val="1810322280"/>
      </p:ext>
    </p:extLst>
  </p:cSld>
  <p:clrMapOvr>
    <a:masterClrMapping/>
  </p:clrMapOvr>
  <p:transition>
    <p:wipe dir="r"/>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国外工控系统安全解决方案</a:t>
            </a:r>
          </a:p>
        </p:txBody>
      </p:sp>
      <p:sp>
        <p:nvSpPr>
          <p:cNvPr id="4" name="内容占位符 3"/>
          <p:cNvSpPr>
            <a:spLocks noGrp="1"/>
          </p:cNvSpPr>
          <p:nvPr>
            <p:ph idx="1"/>
          </p:nvPr>
        </p:nvSpPr>
        <p:spPr>
          <a:xfrm>
            <a:off x="2466340" y="955675"/>
            <a:ext cx="7469832" cy="5105400"/>
          </a:xfrm>
        </p:spPr>
        <p:txBody>
          <a:bodyPr/>
          <a:lstStyle/>
          <a:p>
            <a:pPr algn="ctr"/>
            <a:r>
              <a:rPr lang="zh-CN" altLang="en-US">
                <a:latin typeface="微软雅黑" panose="020B0503020204020204" pitchFamily="34" charset="-122"/>
                <a:ea typeface="微软雅黑" panose="020B0503020204020204" pitchFamily="34" charset="-122"/>
                <a:sym typeface="+mn-ea"/>
              </a:rPr>
              <a:t>Industrial De-fender 解决方案</a:t>
            </a:r>
            <a:endParaRPr lang="zh-CN" altLang="en-US" sz="28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stretch>
            <a:fillRect/>
          </a:stretch>
        </p:blipFill>
        <p:spPr>
          <a:xfrm>
            <a:off x="3676651" y="1466215"/>
            <a:ext cx="4838065" cy="5384800"/>
          </a:xfrm>
          <a:prstGeom prst="rect">
            <a:avLst/>
          </a:prstGeom>
        </p:spPr>
      </p:pic>
    </p:spTree>
    <p:extLst>
      <p:ext uri="{BB962C8B-B14F-4D97-AF65-F5344CB8AC3E}">
        <p14:creationId xmlns:p14="http://schemas.microsoft.com/office/powerpoint/2010/main" val="3858862300"/>
      </p:ext>
    </p:extLst>
  </p:cSld>
  <p:clrMapOvr>
    <a:masterClrMapping/>
  </p:clrMapOvr>
  <p:transition>
    <p:wipe dir="r"/>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国外工控系统安全解决方案</a:t>
            </a:r>
          </a:p>
        </p:txBody>
      </p:sp>
      <p:sp>
        <p:nvSpPr>
          <p:cNvPr id="4" name="内容占位符 3"/>
          <p:cNvSpPr>
            <a:spLocks noGrp="1"/>
          </p:cNvSpPr>
          <p:nvPr>
            <p:ph idx="1"/>
          </p:nvPr>
        </p:nvSpPr>
        <p:spPr>
          <a:xfrm>
            <a:off x="2492375" y="1231265"/>
            <a:ext cx="7469832" cy="5105400"/>
          </a:xfrm>
        </p:spPr>
        <p:txBody>
          <a:bodyPr/>
          <a:lstStyle/>
          <a:p>
            <a:r>
              <a:rPr lang="zh-CN" altLang="en-US">
                <a:latin typeface="微软雅黑" panose="020B0503020204020204" pitchFamily="34" charset="-122"/>
                <a:ea typeface="微软雅黑" panose="020B0503020204020204" pitchFamily="34" charset="-122"/>
                <a:sym typeface="+mn-ea"/>
              </a:rPr>
              <a:t>被动隔离式解决方案</a:t>
            </a:r>
            <a:endParaRPr lang="zh-CN" altLang="en-US">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被动检测式解决方案的主要硬件设备均部署于原有系统之外，且主机入侵防护功能通过代理终端以白名单技术实现，这些措施大大减少了对原有系统性能的影响，满足了工控系统可用性的要求。然而，由于网络威胁特征库的更新总存在滞后，所以基于黑名单技术的安全组件对于新出现的入侵行为不能及时做出响应。因此，一些新型病毒或黑客行为仍可能对工控系统造成危害。</a:t>
            </a:r>
          </a:p>
        </p:txBody>
      </p:sp>
    </p:spTree>
    <p:extLst>
      <p:ext uri="{BB962C8B-B14F-4D97-AF65-F5344CB8AC3E}">
        <p14:creationId xmlns:p14="http://schemas.microsoft.com/office/powerpoint/2010/main" val="3163905050"/>
      </p:ext>
    </p:extLst>
  </p:cSld>
  <p:clrMapOvr>
    <a:masterClrMapping/>
  </p:clrMapOvr>
  <p:transition>
    <p:wipe dir="r"/>
  </p:transition>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国外工控系统安全解决方案</a:t>
            </a:r>
          </a:p>
        </p:txBody>
      </p:sp>
      <p:sp>
        <p:nvSpPr>
          <p:cNvPr id="4" name="内容占位符 3"/>
          <p:cNvSpPr>
            <a:spLocks noGrp="1"/>
          </p:cNvSpPr>
          <p:nvPr>
            <p:ph idx="1"/>
          </p:nvPr>
        </p:nvSpPr>
        <p:spPr>
          <a:xfrm>
            <a:off x="2492375" y="1231265"/>
            <a:ext cx="7469832" cy="5105400"/>
          </a:xfrm>
        </p:spPr>
        <p:txBody>
          <a:bodyPr/>
          <a:lstStyle/>
          <a:p>
            <a:r>
              <a:rPr lang="zh-CN" altLang="en-US">
                <a:latin typeface="微软雅黑" panose="020B0503020204020204" pitchFamily="34" charset="-122"/>
                <a:ea typeface="微软雅黑" panose="020B0503020204020204" pitchFamily="34" charset="-122"/>
                <a:sym typeface="+mn-ea"/>
              </a:rPr>
              <a:t>主动隔离与被动隔离式解决方案比较</a:t>
            </a:r>
            <a:endParaRPr lang="zh-CN" altLang="en-US">
              <a:latin typeface="微软雅黑" panose="020B0503020204020204" pitchFamily="34" charset="-122"/>
              <a:ea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rPr>
              <a:t>相比较而言，</a:t>
            </a:r>
            <a:r>
              <a:rPr lang="zh-CN" altLang="en-US" sz="2800">
                <a:solidFill>
                  <a:srgbClr val="FF0000"/>
                </a:solidFill>
                <a:latin typeface="微软雅黑" panose="020B0503020204020204" pitchFamily="34" charset="-122"/>
                <a:ea typeface="微软雅黑" panose="020B0503020204020204" pitchFamily="34" charset="-122"/>
              </a:rPr>
              <a:t>主动隔离</a:t>
            </a:r>
            <a:r>
              <a:rPr lang="zh-CN" altLang="en-US" sz="2800">
                <a:latin typeface="微软雅黑" panose="020B0503020204020204" pitchFamily="34" charset="-122"/>
                <a:ea typeface="微软雅黑" panose="020B0503020204020204" pitchFamily="34" charset="-122"/>
              </a:rPr>
              <a:t>式方案主要对</a:t>
            </a:r>
            <a:r>
              <a:rPr lang="zh-CN" altLang="en-US" sz="2800">
                <a:solidFill>
                  <a:srgbClr val="FF0000"/>
                </a:solidFill>
                <a:latin typeface="微软雅黑" panose="020B0503020204020204" pitchFamily="34" charset="-122"/>
                <a:ea typeface="微软雅黑" panose="020B0503020204020204" pitchFamily="34" charset="-122"/>
              </a:rPr>
              <a:t>网络交通</a:t>
            </a:r>
            <a:r>
              <a:rPr lang="zh-CN" altLang="en-US" sz="2800">
                <a:latin typeface="微软雅黑" panose="020B0503020204020204" pitchFamily="34" charset="-122"/>
                <a:ea typeface="微软雅黑" panose="020B0503020204020204" pitchFamily="34" charset="-122"/>
              </a:rPr>
              <a:t>进行管理，而</a:t>
            </a:r>
            <a:r>
              <a:rPr lang="zh-CN" altLang="en-US" sz="2800">
                <a:solidFill>
                  <a:srgbClr val="FF0000"/>
                </a:solidFill>
                <a:latin typeface="微软雅黑" panose="020B0503020204020204" pitchFamily="34" charset="-122"/>
                <a:ea typeface="微软雅黑" panose="020B0503020204020204" pitchFamily="34" charset="-122"/>
              </a:rPr>
              <a:t>被动检测</a:t>
            </a:r>
            <a:r>
              <a:rPr lang="zh-CN" altLang="en-US" sz="2800">
                <a:latin typeface="微软雅黑" panose="020B0503020204020204" pitchFamily="34" charset="-122"/>
                <a:ea typeface="微软雅黑" panose="020B0503020204020204" pitchFamily="34" charset="-122"/>
              </a:rPr>
              <a:t>式方案更侧重于对</a:t>
            </a:r>
            <a:r>
              <a:rPr lang="zh-CN" altLang="en-US" sz="2800">
                <a:solidFill>
                  <a:srgbClr val="FF0000"/>
                </a:solidFill>
                <a:latin typeface="微软雅黑" panose="020B0503020204020204" pitchFamily="34" charset="-122"/>
                <a:ea typeface="微软雅黑" panose="020B0503020204020204" pitchFamily="34" charset="-122"/>
              </a:rPr>
              <a:t>应用程序</a:t>
            </a:r>
            <a:r>
              <a:rPr lang="zh-CN" altLang="en-US" sz="2800">
                <a:latin typeface="微软雅黑" panose="020B0503020204020204" pitchFamily="34" charset="-122"/>
                <a:ea typeface="微软雅黑" panose="020B0503020204020204" pitchFamily="34" charset="-122"/>
              </a:rPr>
              <a:t>的监控。二者都可以达到较好的安全防御效果，需要根据不同的行业领域或应用场景来选择应用。</a:t>
            </a:r>
          </a:p>
        </p:txBody>
      </p:sp>
    </p:spTree>
    <p:extLst>
      <p:ext uri="{BB962C8B-B14F-4D97-AF65-F5344CB8AC3E}">
        <p14:creationId xmlns:p14="http://schemas.microsoft.com/office/powerpoint/2010/main" val="1753252307"/>
      </p:ext>
    </p:extLst>
  </p:cSld>
  <p:clrMapOvr>
    <a:masterClrMapping/>
  </p:clrMapOvr>
  <p:transition>
    <p:wipe dir="r"/>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国内工控系统信息安全解决方案</a:t>
            </a:r>
          </a:p>
        </p:txBody>
      </p:sp>
      <p:sp>
        <p:nvSpPr>
          <p:cNvPr id="4" name="内容占位符 3"/>
          <p:cNvSpPr>
            <a:spLocks noGrp="1"/>
          </p:cNvSpPr>
          <p:nvPr>
            <p:ph idx="1"/>
          </p:nvPr>
        </p:nvSpPr>
        <p:spPr>
          <a:xfrm>
            <a:off x="2492375" y="1231265"/>
            <a:ext cx="7469832" cy="5105400"/>
          </a:xfrm>
        </p:spPr>
        <p:txBody>
          <a:bodyPr/>
          <a:lstStyle/>
          <a:p>
            <a:r>
              <a:rPr lang="zh-CN" altLang="en-US" sz="2800">
                <a:latin typeface="微软雅黑" panose="020B0503020204020204" pitchFamily="34" charset="-122"/>
                <a:ea typeface="微软雅黑" panose="020B0503020204020204" pitchFamily="34" charset="-122"/>
                <a:sym typeface="+mn-ea"/>
              </a:rPr>
              <a:t>Stuxnet 事件发生以后，国内工业领域相关科研机构针对控制系统信息安全这一新课题开展了研究工作，例如</a:t>
            </a:r>
            <a:r>
              <a:rPr lang="zh-CN" altLang="en-US" sz="2800">
                <a:solidFill>
                  <a:srgbClr val="FF0000"/>
                </a:solidFill>
                <a:latin typeface="微软雅黑" panose="020B0503020204020204" pitchFamily="34" charset="-122"/>
                <a:ea typeface="微软雅黑" panose="020B0503020204020204" pitchFamily="34" charset="-122"/>
                <a:sym typeface="+mn-ea"/>
              </a:rPr>
              <a:t>工控系统隔离装置</a:t>
            </a:r>
            <a:r>
              <a:rPr lang="zh-CN" altLang="en-US" sz="2800">
                <a:latin typeface="微软雅黑" panose="020B0503020204020204" pitchFamily="34" charset="-122"/>
                <a:ea typeface="微软雅黑" panose="020B0503020204020204" pitchFamily="34" charset="-122"/>
                <a:sym typeface="+mn-ea"/>
              </a:rPr>
              <a:t>以及</a:t>
            </a:r>
            <a:r>
              <a:rPr lang="zh-CN" altLang="en-US" sz="2800">
                <a:solidFill>
                  <a:srgbClr val="FF0000"/>
                </a:solidFill>
                <a:latin typeface="微软雅黑" panose="020B0503020204020204" pitchFamily="34" charset="-122"/>
                <a:ea typeface="微软雅黑" panose="020B0503020204020204" pitchFamily="34" charset="-122"/>
                <a:sym typeface="+mn-ea"/>
              </a:rPr>
              <a:t>基于工业模型的入侵检测系统</a:t>
            </a:r>
            <a:r>
              <a:rPr lang="zh-CN" altLang="en-US" sz="2800">
                <a:latin typeface="微软雅黑" panose="020B0503020204020204" pitchFamily="34" charset="-122"/>
                <a:ea typeface="微软雅黑" panose="020B0503020204020204" pitchFamily="34" charset="-122"/>
                <a:sym typeface="+mn-ea"/>
              </a:rPr>
              <a:t>等。工控系统信息安全已经成为国内工业领域关注的热点之一，但尚未形成统一的标准和成熟的产品。为了应对日益严峻的工业信息安全形势，各行业都在提出符合自身网络特点的解决方案。以我国</a:t>
            </a:r>
            <a:r>
              <a:rPr lang="zh-CN" altLang="en-US" sz="2800">
                <a:solidFill>
                  <a:srgbClr val="FF0000"/>
                </a:solidFill>
                <a:latin typeface="微软雅黑" panose="020B0503020204020204" pitchFamily="34" charset="-122"/>
                <a:ea typeface="微软雅黑" panose="020B0503020204020204" pitchFamily="34" charset="-122"/>
                <a:sym typeface="+mn-ea"/>
              </a:rPr>
              <a:t>冶金行业</a:t>
            </a:r>
            <a:r>
              <a:rPr lang="zh-CN" altLang="en-US" sz="2800">
                <a:latin typeface="微软雅黑" panose="020B0503020204020204" pitchFamily="34" charset="-122"/>
                <a:ea typeface="微软雅黑" panose="020B0503020204020204" pitchFamily="34" charset="-122"/>
                <a:sym typeface="+mn-ea"/>
              </a:rPr>
              <a:t>的工控系统信息安全综合解决方案为例。</a:t>
            </a:r>
          </a:p>
        </p:txBody>
      </p:sp>
    </p:spTree>
    <p:extLst>
      <p:ext uri="{BB962C8B-B14F-4D97-AF65-F5344CB8AC3E}">
        <p14:creationId xmlns:p14="http://schemas.microsoft.com/office/powerpoint/2010/main" val="3418594182"/>
      </p:ext>
    </p:extLst>
  </p:cSld>
  <p:clrMapOvr>
    <a:masterClrMapping/>
  </p:clrMapOvr>
  <p:transition>
    <p:wipe dir="r"/>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国内工控系统信息安全解决方案</a:t>
            </a:r>
          </a:p>
        </p:txBody>
      </p:sp>
      <p:sp>
        <p:nvSpPr>
          <p:cNvPr id="4" name="内容占位符 3"/>
          <p:cNvSpPr>
            <a:spLocks noGrp="1"/>
          </p:cNvSpPr>
          <p:nvPr>
            <p:ph idx="1"/>
          </p:nvPr>
        </p:nvSpPr>
        <p:spPr>
          <a:xfrm>
            <a:off x="2477770" y="1310005"/>
            <a:ext cx="7469832" cy="5105400"/>
          </a:xfrm>
        </p:spPr>
        <p:txBody>
          <a:bodyPr/>
          <a:lstStyle/>
          <a:p>
            <a:r>
              <a:rPr lang="zh-CN" altLang="en-US" sz="2800">
                <a:latin typeface="微软雅黑" panose="020B0503020204020204" pitchFamily="34" charset="-122"/>
                <a:ea typeface="微软雅黑" panose="020B0503020204020204" pitchFamily="34" charset="-122"/>
                <a:sym typeface="+mn-ea"/>
              </a:rPr>
              <a:t>我国冶金行业的工控系统信息安全解决方案</a:t>
            </a:r>
          </a:p>
          <a:p>
            <a:r>
              <a:rPr lang="zh-CN" altLang="en-US" sz="2800">
                <a:latin typeface="微软雅黑" panose="020B0503020204020204" pitchFamily="34" charset="-122"/>
                <a:ea typeface="微软雅黑" panose="020B0503020204020204" pitchFamily="34" charset="-122"/>
                <a:sym typeface="+mn-ea"/>
              </a:rPr>
              <a:t>解决方案主要从</a:t>
            </a:r>
            <a:r>
              <a:rPr lang="zh-CN" altLang="en-US" sz="2800">
                <a:solidFill>
                  <a:srgbClr val="FF0000"/>
                </a:solidFill>
                <a:latin typeface="微软雅黑" panose="020B0503020204020204" pitchFamily="34" charset="-122"/>
                <a:ea typeface="微软雅黑" panose="020B0503020204020204" pitchFamily="34" charset="-122"/>
                <a:sym typeface="+mn-ea"/>
              </a:rPr>
              <a:t>区域隔离、入侵检测、外设管理、安全运维 </a:t>
            </a:r>
            <a:r>
              <a:rPr lang="zh-CN" altLang="en-US" sz="2800">
                <a:latin typeface="微软雅黑" panose="020B0503020204020204" pitchFamily="34" charset="-122"/>
                <a:ea typeface="微软雅黑" panose="020B0503020204020204" pitchFamily="34" charset="-122"/>
                <a:sym typeface="+mn-ea"/>
              </a:rPr>
              <a:t>4方面出发。建立如下 3</a:t>
            </a:r>
          </a:p>
          <a:p>
            <a:r>
              <a:rPr lang="zh-CN" altLang="en-US" sz="2800">
                <a:latin typeface="微软雅黑" panose="020B0503020204020204" pitchFamily="34" charset="-122"/>
                <a:ea typeface="微软雅黑" panose="020B0503020204020204" pitchFamily="34" charset="-122"/>
                <a:sym typeface="+mn-ea"/>
              </a:rPr>
              <a:t> 个层次的纵深防御体系:</a:t>
            </a:r>
          </a:p>
        </p:txBody>
      </p:sp>
      <p:sp>
        <p:nvSpPr>
          <p:cNvPr id="3" name="圆角矩形 2"/>
          <p:cNvSpPr/>
          <p:nvPr/>
        </p:nvSpPr>
        <p:spPr>
          <a:xfrm>
            <a:off x="2640331" y="5826761"/>
            <a:ext cx="3072765" cy="70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7" name="圆角矩形 6"/>
          <p:cNvSpPr/>
          <p:nvPr/>
        </p:nvSpPr>
        <p:spPr>
          <a:xfrm>
            <a:off x="2640331" y="3509011"/>
            <a:ext cx="3072765" cy="70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8" name="圆角矩形 7"/>
          <p:cNvSpPr/>
          <p:nvPr/>
        </p:nvSpPr>
        <p:spPr>
          <a:xfrm>
            <a:off x="2640331" y="4674871"/>
            <a:ext cx="3072765" cy="708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9" name="文本框 8"/>
          <p:cNvSpPr txBox="1"/>
          <p:nvPr/>
        </p:nvSpPr>
        <p:spPr>
          <a:xfrm>
            <a:off x="2808606" y="5939156"/>
            <a:ext cx="3227705" cy="461665"/>
          </a:xfrm>
          <a:prstGeom prst="rect">
            <a:avLst/>
          </a:prstGeom>
          <a:noFill/>
        </p:spPr>
        <p:txBody>
          <a:bodyPr wrap="square" rtlCol="0">
            <a:spAutoFit/>
          </a:bodyPr>
          <a:lstStyle/>
          <a:p>
            <a:pPr fontAlgn="base">
              <a:spcBef>
                <a:spcPct val="0"/>
              </a:spcBef>
              <a:spcAft>
                <a:spcPct val="0"/>
              </a:spcAft>
            </a:pPr>
            <a:r>
              <a:rPr lang="zh-CN" altLang="en-US" sz="2400">
                <a:solidFill>
                  <a:srgbClr val="000000"/>
                </a:solidFill>
                <a:latin typeface="微软雅黑" panose="020B0503020204020204" pitchFamily="34" charset="-122"/>
                <a:ea typeface="微软雅黑" panose="020B0503020204020204" pitchFamily="34" charset="-122"/>
                <a:sym typeface="+mn-ea"/>
              </a:rPr>
              <a:t>第 1层，边界隔离</a:t>
            </a:r>
          </a:p>
        </p:txBody>
      </p:sp>
      <p:sp>
        <p:nvSpPr>
          <p:cNvPr id="10" name="文本框 9"/>
          <p:cNvSpPr txBox="1"/>
          <p:nvPr/>
        </p:nvSpPr>
        <p:spPr>
          <a:xfrm>
            <a:off x="2808605" y="4787266"/>
            <a:ext cx="2609850" cy="461665"/>
          </a:xfrm>
          <a:prstGeom prst="rect">
            <a:avLst/>
          </a:prstGeom>
          <a:noFill/>
        </p:spPr>
        <p:txBody>
          <a:bodyPr wrap="square" rtlCol="0">
            <a:spAutoFit/>
          </a:bodyPr>
          <a:lstStyle/>
          <a:p>
            <a:pPr fontAlgn="base">
              <a:spcBef>
                <a:spcPct val="0"/>
              </a:spcBef>
              <a:spcAft>
                <a:spcPct val="0"/>
              </a:spcAft>
            </a:pPr>
            <a:r>
              <a:rPr lang="zh-CN" altLang="en-US" sz="2400">
                <a:solidFill>
                  <a:srgbClr val="000000"/>
                </a:solidFill>
                <a:latin typeface="微软雅黑" panose="020B0503020204020204" pitchFamily="34" charset="-122"/>
                <a:ea typeface="微软雅黑" panose="020B0503020204020204" pitchFamily="34" charset="-122"/>
              </a:rPr>
              <a:t>第 2层，通信管理</a:t>
            </a:r>
          </a:p>
        </p:txBody>
      </p:sp>
      <p:sp>
        <p:nvSpPr>
          <p:cNvPr id="11" name="文本框 10"/>
          <p:cNvSpPr txBox="1"/>
          <p:nvPr/>
        </p:nvSpPr>
        <p:spPr>
          <a:xfrm>
            <a:off x="2808605" y="3621406"/>
            <a:ext cx="2760980" cy="461665"/>
          </a:xfrm>
          <a:prstGeom prst="rect">
            <a:avLst/>
          </a:prstGeom>
          <a:noFill/>
        </p:spPr>
        <p:txBody>
          <a:bodyPr wrap="square" rtlCol="0">
            <a:spAutoFit/>
          </a:bodyPr>
          <a:lstStyle/>
          <a:p>
            <a:pPr fontAlgn="base">
              <a:spcBef>
                <a:spcPct val="0"/>
              </a:spcBef>
              <a:spcAft>
                <a:spcPct val="0"/>
              </a:spcAft>
            </a:pPr>
            <a:r>
              <a:rPr lang="zh-CN" altLang="en-US" sz="2400">
                <a:solidFill>
                  <a:srgbClr val="000000"/>
                </a:solidFill>
                <a:latin typeface="微软雅黑" panose="020B0503020204020204" pitchFamily="34" charset="-122"/>
                <a:ea typeface="微软雅黑" panose="020B0503020204020204" pitchFamily="34" charset="-122"/>
              </a:rPr>
              <a:t>第 3层，主机防御</a:t>
            </a:r>
          </a:p>
        </p:txBody>
      </p:sp>
      <p:sp>
        <p:nvSpPr>
          <p:cNvPr id="13" name="线形标注 2 12"/>
          <p:cNvSpPr/>
          <p:nvPr/>
        </p:nvSpPr>
        <p:spPr>
          <a:xfrm>
            <a:off x="6974205" y="3267710"/>
            <a:ext cx="2592070" cy="2559050"/>
          </a:xfrm>
          <a:prstGeom prst="borderCallout2">
            <a:avLst>
              <a:gd name="adj1" fmla="val 19925"/>
              <a:gd name="adj2" fmla="val 1420"/>
              <a:gd name="adj3" fmla="val 21662"/>
              <a:gd name="adj4" fmla="val -16658"/>
              <a:gd name="adj5" fmla="val 112506"/>
              <a:gd name="adj6" fmla="val -4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14" name="文本框 13"/>
          <p:cNvSpPr txBox="1"/>
          <p:nvPr/>
        </p:nvSpPr>
        <p:spPr>
          <a:xfrm>
            <a:off x="7132320" y="3467735"/>
            <a:ext cx="2275840" cy="2030730"/>
          </a:xfrm>
          <a:prstGeom prst="rect">
            <a:avLst/>
          </a:prstGeom>
          <a:noFill/>
        </p:spPr>
        <p:txBody>
          <a:bodyPr wrap="square" rtlCol="0">
            <a:spAutoFit/>
          </a:bodyPr>
          <a:lstStyle/>
          <a:p>
            <a:pP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rPr>
              <a:t>在生产管理网与企业信息网的边界部署统一威胁管理( UTM) </a:t>
            </a:r>
          </a:p>
          <a:p>
            <a:pP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rPr>
              <a:t>系统。整合多种 IT 系统信息安全技术，</a:t>
            </a:r>
          </a:p>
          <a:p>
            <a:pP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rPr>
              <a:t>最大程度地阻挡来自</a:t>
            </a:r>
          </a:p>
          <a:p>
            <a:pPr fontAlgn="base">
              <a:spcBef>
                <a:spcPct val="0"/>
              </a:spcBef>
              <a:spcAft>
                <a:spcPct val="0"/>
              </a:spcAft>
            </a:pPr>
            <a:r>
              <a:rPr lang="zh-CN" altLang="en-US">
                <a:solidFill>
                  <a:srgbClr val="000000"/>
                </a:solidFill>
                <a:latin typeface="微软雅黑" panose="020B0503020204020204" pitchFamily="34" charset="-122"/>
                <a:ea typeface="微软雅黑" panose="020B0503020204020204" pitchFamily="34" charset="-122"/>
              </a:rPr>
              <a:t>信息网络的安全威胁。</a:t>
            </a:r>
          </a:p>
        </p:txBody>
      </p:sp>
      <p:sp>
        <p:nvSpPr>
          <p:cNvPr id="21" name="线形标注 1 20"/>
          <p:cNvSpPr/>
          <p:nvPr/>
        </p:nvSpPr>
        <p:spPr>
          <a:xfrm>
            <a:off x="6746875" y="3032126"/>
            <a:ext cx="3737610" cy="3160395"/>
          </a:xfrm>
          <a:prstGeom prst="borderCallout1">
            <a:avLst>
              <a:gd name="adj1" fmla="val 19228"/>
              <a:gd name="adj2" fmla="val 18"/>
              <a:gd name="adj3" fmla="val 53707"/>
              <a:gd name="adj4" fmla="val -28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22" name="文本框 21"/>
          <p:cNvSpPr txBox="1"/>
          <p:nvPr/>
        </p:nvSpPr>
        <p:spPr>
          <a:xfrm>
            <a:off x="6892926" y="3147060"/>
            <a:ext cx="3681095" cy="3161030"/>
          </a:xfrm>
          <a:prstGeom prst="rect">
            <a:avLst/>
          </a:prstGeom>
          <a:noFill/>
        </p:spPr>
        <p:txBody>
          <a:bodyPr wrap="square" rtlCol="0">
            <a:spAutoFit/>
          </a:bodyPr>
          <a:lstStyle/>
          <a:p>
            <a:pPr fontAlgn="base">
              <a:spcBef>
                <a:spcPct val="0"/>
              </a:spcBef>
              <a:spcAft>
                <a:spcPct val="0"/>
              </a:spcAft>
            </a:pPr>
            <a:r>
              <a:rPr lang="zh-CN" altLang="en-US" sz="2000">
                <a:solidFill>
                  <a:srgbClr val="000000"/>
                </a:solidFill>
                <a:latin typeface="微软雅黑" panose="020B0503020204020204" pitchFamily="34" charset="-122"/>
                <a:ea typeface="微软雅黑" panose="020B0503020204020204" pitchFamily="34" charset="-122"/>
                <a:sym typeface="+mn-ea"/>
              </a:rPr>
              <a:t>进行安全区域隔离和设备接入管理，阻断威胁传播途径。在各控制单元之间实行基于工控协议过滤和内容深度检查的安全通信管理。对控制网络中主机的存储、输入和输出设备，以及远程或本地接入网络的生产和维护设备进行身份认证和行为管理</a:t>
            </a:r>
            <a:endParaRPr lang="zh-CN" altLang="en-US" sz="2000">
              <a:solidFill>
                <a:srgbClr val="000000"/>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zh-CN" altLang="en-US" sz="2000">
              <a:solidFill>
                <a:srgbClr val="000000"/>
              </a:solidFill>
              <a:latin typeface="Arial" panose="020B0604020202020204" pitchFamily="34" charset="0"/>
              <a:ea typeface="宋体" panose="02010600030101010101" pitchFamily="2" charset="-122"/>
            </a:endParaRPr>
          </a:p>
        </p:txBody>
      </p:sp>
      <p:sp>
        <p:nvSpPr>
          <p:cNvPr id="24" name="线形标注 1 23"/>
          <p:cNvSpPr/>
          <p:nvPr/>
        </p:nvSpPr>
        <p:spPr>
          <a:xfrm>
            <a:off x="7087871" y="3509010"/>
            <a:ext cx="3292475" cy="2693670"/>
          </a:xfrm>
          <a:prstGeom prst="borderCallout1">
            <a:avLst>
              <a:gd name="adj1" fmla="val 24744"/>
              <a:gd name="adj2" fmla="val 503"/>
              <a:gd name="adj3" fmla="val 13814"/>
              <a:gd name="adj4" fmla="val -40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25" name="文本框 24"/>
          <p:cNvSpPr txBox="1"/>
          <p:nvPr/>
        </p:nvSpPr>
        <p:spPr>
          <a:xfrm>
            <a:off x="7162165" y="3621405"/>
            <a:ext cx="3144520" cy="2551430"/>
          </a:xfrm>
          <a:prstGeom prst="rect">
            <a:avLst/>
          </a:prstGeom>
          <a:noFill/>
        </p:spPr>
        <p:txBody>
          <a:bodyPr wrap="square" rtlCol="0">
            <a:spAutoFit/>
          </a:bodyPr>
          <a:lstStyle/>
          <a:p>
            <a:pPr fontAlgn="base">
              <a:spcBef>
                <a:spcPct val="0"/>
              </a:spcBef>
              <a:spcAft>
                <a:spcPct val="0"/>
              </a:spcAft>
            </a:pPr>
            <a:r>
              <a:rPr lang="zh-CN" altLang="en-US" sz="2000">
                <a:solidFill>
                  <a:srgbClr val="000000"/>
                </a:solidFill>
                <a:latin typeface="微软雅黑" panose="020B0503020204020204" pitchFamily="34" charset="-122"/>
                <a:ea typeface="微软雅黑" panose="020B0503020204020204" pitchFamily="34" charset="-122"/>
              </a:rPr>
              <a:t>部署主机入侵防御系统，消除已有安全隐患。在控制系统工作站运行基于白名单技术的终端应用管理，自动拦截所有未经授权的应用程序。同时，对生产管理网络进行病毒查杀和补丁加固。</a:t>
            </a:r>
          </a:p>
        </p:txBody>
      </p:sp>
      <p:sp>
        <p:nvSpPr>
          <p:cNvPr id="29" name="燕尾形 28"/>
          <p:cNvSpPr/>
          <p:nvPr/>
        </p:nvSpPr>
        <p:spPr>
          <a:xfrm>
            <a:off x="5842635" y="4354196"/>
            <a:ext cx="1083310" cy="134937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31" name="流程图: 可选过程 30"/>
          <p:cNvSpPr/>
          <p:nvPr/>
        </p:nvSpPr>
        <p:spPr>
          <a:xfrm>
            <a:off x="7119620" y="3011805"/>
            <a:ext cx="3488690" cy="367792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32" name="文本框 31"/>
          <p:cNvSpPr txBox="1"/>
          <p:nvPr/>
        </p:nvSpPr>
        <p:spPr>
          <a:xfrm>
            <a:off x="7211695" y="3117850"/>
            <a:ext cx="3304540" cy="3465830"/>
          </a:xfrm>
          <a:prstGeom prst="rect">
            <a:avLst/>
          </a:prstGeom>
          <a:noFill/>
        </p:spPr>
        <p:txBody>
          <a:bodyPr wrap="square" rtlCol="0">
            <a:spAutoFit/>
          </a:bodyPr>
          <a:lstStyle/>
          <a:p>
            <a:pPr fontAlgn="base">
              <a:spcBef>
                <a:spcPct val="0"/>
              </a:spcBef>
              <a:spcAft>
                <a:spcPct val="0"/>
              </a:spcAft>
            </a:pPr>
            <a:r>
              <a:rPr lang="zh-CN" altLang="en-US" sz="2000" dirty="0">
                <a:solidFill>
                  <a:srgbClr val="000000"/>
                </a:solidFill>
                <a:latin typeface="微软雅黑" panose="020B0503020204020204" pitchFamily="34" charset="-122"/>
                <a:ea typeface="微软雅黑" panose="020B0503020204020204" pitchFamily="34" charset="-122"/>
              </a:rPr>
              <a:t>最后，由统一的信息安全管理平台对所述防御体系进行实时监管。该平台支持网络安全设备的在线配置和组态，可视化地监督网络资产运行状况，能够及时发现和弥补安全漏洞。同时，可以提供详细的信息安全审计功能，通过对安全事件的跟踪和预警，为网络故障的及时排查和分析提供可靠依据。</a:t>
            </a:r>
          </a:p>
        </p:txBody>
      </p:sp>
    </p:spTree>
    <p:extLst>
      <p:ext uri="{BB962C8B-B14F-4D97-AF65-F5344CB8AC3E}">
        <p14:creationId xmlns:p14="http://schemas.microsoft.com/office/powerpoint/2010/main" val="14266984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ppt_x"/>
                                          </p:val>
                                        </p:tav>
                                      </p:tavLst>
                                    </p:anim>
                                    <p:anim calcmode="lin" valueType="num">
                                      <p:cBhvr additive="base">
                                        <p:cTn id="17" dur="500"/>
                                        <p:tgtEl>
                                          <p:spTgt spid="14"/>
                                        </p:tgtEl>
                                        <p:attrNameLst>
                                          <p:attrName>ppt_y</p:attrName>
                                        </p:attrNameLst>
                                      </p:cBhvr>
                                      <p:tavLst>
                                        <p:tav tm="0">
                                          <p:val>
                                            <p:strVal val="ppt_y"/>
                                          </p:val>
                                        </p:tav>
                                        <p:tav tm="100000">
                                          <p:val>
                                            <p:strVal val="1+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ppt_x"/>
                                          </p:val>
                                        </p:tav>
                                      </p:tavLst>
                                    </p:anim>
                                    <p:anim calcmode="lin" valueType="num">
                                      <p:cBhvr additive="base">
                                        <p:cTn id="21" dur="500"/>
                                        <p:tgtEl>
                                          <p:spTgt spid="13"/>
                                        </p:tgtEl>
                                        <p:attrNameLst>
                                          <p:attrName>ppt_y</p:attrName>
                                        </p:attrNameLst>
                                      </p:cBhvr>
                                      <p:tavLst>
                                        <p:tav tm="0">
                                          <p:val>
                                            <p:strVal val="ppt_y"/>
                                          </p:val>
                                        </p:tav>
                                        <p:tav tm="100000">
                                          <p:val>
                                            <p:strVal val="1+ppt_h/2"/>
                                          </p:val>
                                        </p:tav>
                                      </p:tavLst>
                                    </p:anim>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21"/>
                                        </p:tgtEl>
                                        <p:attrNameLst>
                                          <p:attrName>ppt_x</p:attrName>
                                        </p:attrNameLst>
                                      </p:cBhvr>
                                      <p:tavLst>
                                        <p:tav tm="0">
                                          <p:val>
                                            <p:strVal val="ppt_x"/>
                                          </p:val>
                                        </p:tav>
                                        <p:tav tm="100000">
                                          <p:val>
                                            <p:strVal val="ppt_x"/>
                                          </p:val>
                                        </p:tav>
                                      </p:tavLst>
                                    </p:anim>
                                    <p:anim calcmode="lin" valueType="num">
                                      <p:cBhvr additive="base">
                                        <p:cTn id="37" dur="500"/>
                                        <p:tgtEl>
                                          <p:spTgt spid="21"/>
                                        </p:tgtEl>
                                        <p:attrNameLst>
                                          <p:attrName>ppt_y</p:attrName>
                                        </p:attrNameLst>
                                      </p:cBhvr>
                                      <p:tavLst>
                                        <p:tav tm="0">
                                          <p:val>
                                            <p:strVal val="ppt_y"/>
                                          </p:val>
                                        </p:tav>
                                        <p:tav tm="100000">
                                          <p:val>
                                            <p:strVal val="1+ppt_h/2"/>
                                          </p:val>
                                        </p:tav>
                                      </p:tavLst>
                                    </p:anim>
                                    <p:set>
                                      <p:cBhvr>
                                        <p:cTn id="38" dur="1" fill="hold">
                                          <p:stCondLst>
                                            <p:cond delay="499"/>
                                          </p:stCondLst>
                                        </p:cTn>
                                        <p:tgtEl>
                                          <p:spTgt spid="21"/>
                                        </p:tgtEl>
                                        <p:attrNameLst>
                                          <p:attrName>style.visibility</p:attrName>
                                        </p:attrNameLst>
                                      </p:cBhvr>
                                      <p:to>
                                        <p:strVal val="hidden"/>
                                      </p:to>
                                    </p:set>
                                  </p:childTnLst>
                                </p:cTn>
                              </p:par>
                              <p:par>
                                <p:cTn id="39" presetID="2" presetClass="exit" presetSubtype="4" fill="hold" grpId="1" nodeType="withEffect">
                                  <p:stCondLst>
                                    <p:cond delay="0"/>
                                  </p:stCondLst>
                                  <p:childTnLst>
                                    <p:anim calcmode="lin" valueType="num">
                                      <p:cBhvr additive="base">
                                        <p:cTn id="40" dur="500"/>
                                        <p:tgtEl>
                                          <p:spTgt spid="22"/>
                                        </p:tgtEl>
                                        <p:attrNameLst>
                                          <p:attrName>ppt_x</p:attrName>
                                        </p:attrNameLst>
                                      </p:cBhvr>
                                      <p:tavLst>
                                        <p:tav tm="0">
                                          <p:val>
                                            <p:strVal val="ppt_x"/>
                                          </p:val>
                                        </p:tav>
                                        <p:tav tm="100000">
                                          <p:val>
                                            <p:strVal val="ppt_x"/>
                                          </p:val>
                                        </p:tav>
                                      </p:tavLst>
                                    </p:anim>
                                    <p:anim calcmode="lin" valueType="num">
                                      <p:cBhvr additive="base">
                                        <p:cTn id="41" dur="500"/>
                                        <p:tgtEl>
                                          <p:spTgt spid="22"/>
                                        </p:tgtEl>
                                        <p:attrNameLst>
                                          <p:attrName>ppt_y</p:attrName>
                                        </p:attrNameLst>
                                      </p:cBhvr>
                                      <p:tavLst>
                                        <p:tav tm="0">
                                          <p:val>
                                            <p:strVal val="ppt_y"/>
                                          </p:val>
                                        </p:tav>
                                        <p:tav tm="100000">
                                          <p:val>
                                            <p:strVal val="1+ppt_h/2"/>
                                          </p:val>
                                        </p:tav>
                                      </p:tavLst>
                                    </p:anim>
                                    <p:set>
                                      <p:cBhvr>
                                        <p:cTn id="42" dur="1" fill="hold">
                                          <p:stCondLst>
                                            <p:cond delay="499"/>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ppt_x"/>
                                          </p:val>
                                        </p:tav>
                                        <p:tav tm="100000">
                                          <p:val>
                                            <p:strVal val="#ppt_x"/>
                                          </p:val>
                                        </p:tav>
                                      </p:tavLst>
                                    </p:anim>
                                    <p:anim calcmode="lin" valueType="num">
                                      <p:cBhvr additive="base">
                                        <p:cTn id="5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grpId="1" nodeType="clickEffect">
                                  <p:stCondLst>
                                    <p:cond delay="0"/>
                                  </p:stCondLst>
                                  <p:childTnLst>
                                    <p:anim calcmode="lin" valueType="num">
                                      <p:cBhvr additive="base">
                                        <p:cTn id="56" dur="500"/>
                                        <p:tgtEl>
                                          <p:spTgt spid="24"/>
                                        </p:tgtEl>
                                        <p:attrNameLst>
                                          <p:attrName>ppt_x</p:attrName>
                                        </p:attrNameLst>
                                      </p:cBhvr>
                                      <p:tavLst>
                                        <p:tav tm="0">
                                          <p:val>
                                            <p:strVal val="ppt_x"/>
                                          </p:val>
                                        </p:tav>
                                        <p:tav tm="100000">
                                          <p:val>
                                            <p:strVal val="ppt_x"/>
                                          </p:val>
                                        </p:tav>
                                      </p:tavLst>
                                    </p:anim>
                                    <p:anim calcmode="lin" valueType="num">
                                      <p:cBhvr additive="base">
                                        <p:cTn id="57" dur="500"/>
                                        <p:tgtEl>
                                          <p:spTgt spid="24"/>
                                        </p:tgtEl>
                                        <p:attrNameLst>
                                          <p:attrName>ppt_y</p:attrName>
                                        </p:attrNameLst>
                                      </p:cBhvr>
                                      <p:tavLst>
                                        <p:tav tm="0">
                                          <p:val>
                                            <p:strVal val="ppt_y"/>
                                          </p:val>
                                        </p:tav>
                                        <p:tav tm="100000">
                                          <p:val>
                                            <p:strVal val="1+ppt_h/2"/>
                                          </p:val>
                                        </p:tav>
                                      </p:tavLst>
                                    </p:anim>
                                    <p:set>
                                      <p:cBhvr>
                                        <p:cTn id="58" dur="1" fill="hold">
                                          <p:stCondLst>
                                            <p:cond delay="499"/>
                                          </p:stCondLst>
                                        </p:cTn>
                                        <p:tgtEl>
                                          <p:spTgt spid="24"/>
                                        </p:tgtEl>
                                        <p:attrNameLst>
                                          <p:attrName>style.visibility</p:attrName>
                                        </p:attrNameLst>
                                      </p:cBhvr>
                                      <p:to>
                                        <p:strVal val="hidden"/>
                                      </p:to>
                                    </p:set>
                                  </p:childTnLst>
                                </p:cTn>
                              </p:par>
                              <p:par>
                                <p:cTn id="59" presetID="2" presetClass="exit" presetSubtype="4" fill="hold" grpId="1" nodeType="withEffect">
                                  <p:stCondLst>
                                    <p:cond delay="0"/>
                                  </p:stCondLst>
                                  <p:childTnLst>
                                    <p:anim calcmode="lin" valueType="num">
                                      <p:cBhvr additive="base">
                                        <p:cTn id="60" dur="500"/>
                                        <p:tgtEl>
                                          <p:spTgt spid="25"/>
                                        </p:tgtEl>
                                        <p:attrNameLst>
                                          <p:attrName>ppt_x</p:attrName>
                                        </p:attrNameLst>
                                      </p:cBhvr>
                                      <p:tavLst>
                                        <p:tav tm="0">
                                          <p:val>
                                            <p:strVal val="ppt_x"/>
                                          </p:val>
                                        </p:tav>
                                        <p:tav tm="100000">
                                          <p:val>
                                            <p:strVal val="ppt_x"/>
                                          </p:val>
                                        </p:tav>
                                      </p:tavLst>
                                    </p:anim>
                                    <p:anim calcmode="lin" valueType="num">
                                      <p:cBhvr additive="base">
                                        <p:cTn id="61" dur="500"/>
                                        <p:tgtEl>
                                          <p:spTgt spid="25"/>
                                        </p:tgtEl>
                                        <p:attrNameLst>
                                          <p:attrName>ppt_y</p:attrName>
                                        </p:attrNameLst>
                                      </p:cBhvr>
                                      <p:tavLst>
                                        <p:tav tm="0">
                                          <p:val>
                                            <p:strVal val="ppt_y"/>
                                          </p:val>
                                        </p:tav>
                                        <p:tav tm="100000">
                                          <p:val>
                                            <p:strVal val="1+ppt_h/2"/>
                                          </p:val>
                                        </p:tav>
                                      </p:tavLst>
                                    </p:anim>
                                    <p:set>
                                      <p:cBhvr>
                                        <p:cTn id="62" dur="1" fill="hold">
                                          <p:stCondLst>
                                            <p:cond delay="499"/>
                                          </p:stCondLst>
                                        </p:cTn>
                                        <p:tgtEl>
                                          <p:spTgt spid="2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500" fill="hold"/>
                                        <p:tgtEl>
                                          <p:spTgt spid="29"/>
                                        </p:tgtEl>
                                        <p:attrNameLst>
                                          <p:attrName>ppt_x</p:attrName>
                                        </p:attrNameLst>
                                      </p:cBhvr>
                                      <p:tavLst>
                                        <p:tav tm="0">
                                          <p:val>
                                            <p:strVal val="0-#ppt_w/2"/>
                                          </p:val>
                                        </p:tav>
                                        <p:tav tm="100000">
                                          <p:val>
                                            <p:strVal val="#ppt_x"/>
                                          </p:val>
                                        </p:tav>
                                      </p:tavLst>
                                    </p:anim>
                                    <p:anim calcmode="lin" valueType="num">
                                      <p:cBhvr additive="base">
                                        <p:cTn id="68" dur="500" fill="hold"/>
                                        <p:tgtEl>
                                          <p:spTgt spid="2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0-#ppt_w/2"/>
                                          </p:val>
                                        </p:tav>
                                        <p:tav tm="100000">
                                          <p:val>
                                            <p:strVal val="#ppt_x"/>
                                          </p:val>
                                        </p:tav>
                                      </p:tavLst>
                                    </p:anim>
                                    <p:anim calcmode="lin" valueType="num">
                                      <p:cBhvr additive="base">
                                        <p:cTn id="72" dur="500" fill="hold"/>
                                        <p:tgtEl>
                                          <p:spTgt spid="3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fill="hold"/>
                                        <p:tgtEl>
                                          <p:spTgt spid="32"/>
                                        </p:tgtEl>
                                        <p:attrNameLst>
                                          <p:attrName>ppt_x</p:attrName>
                                        </p:attrNameLst>
                                      </p:cBhvr>
                                      <p:tavLst>
                                        <p:tav tm="0">
                                          <p:val>
                                            <p:strVal val="0-#ppt_w/2"/>
                                          </p:val>
                                        </p:tav>
                                        <p:tav tm="100000">
                                          <p:val>
                                            <p:strVal val="#ppt_x"/>
                                          </p:val>
                                        </p:tav>
                                      </p:tavLst>
                                    </p:anim>
                                    <p:anim calcmode="lin" valueType="num">
                                      <p:cBhvr additive="base">
                                        <p:cTn id="76"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bldLvl="0" animBg="1"/>
      <p:bldP spid="14" grpId="0"/>
      <p:bldP spid="14" grpId="1"/>
      <p:bldP spid="21" grpId="0" animBg="1"/>
      <p:bldP spid="21" grpId="1" animBg="1"/>
      <p:bldP spid="22" grpId="0"/>
      <p:bldP spid="22" grpId="1"/>
      <p:bldP spid="24" grpId="0" animBg="1"/>
      <p:bldP spid="24" grpId="1" animBg="1"/>
      <p:bldP spid="25" grpId="0"/>
      <p:bldP spid="25" grpId="1"/>
      <p:bldP spid="29" grpId="0" animBg="1"/>
      <p:bldP spid="31" grpId="0" animBg="1"/>
      <p:bldP spid="32" grpId="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国内工控系统信息安全解决方案</a:t>
            </a:r>
          </a:p>
        </p:txBody>
      </p:sp>
      <p:sp>
        <p:nvSpPr>
          <p:cNvPr id="4" name="内容占位符 3"/>
          <p:cNvSpPr>
            <a:spLocks noGrp="1"/>
          </p:cNvSpPr>
          <p:nvPr>
            <p:ph idx="1"/>
          </p:nvPr>
        </p:nvSpPr>
        <p:spPr>
          <a:xfrm>
            <a:off x="2640330" y="1022985"/>
            <a:ext cx="7469832" cy="5105400"/>
          </a:xfrm>
        </p:spPr>
        <p:txBody>
          <a:bodyPr/>
          <a:lstStyle/>
          <a:p>
            <a:r>
              <a:rPr lang="zh-CN" altLang="en-US" sz="2800">
                <a:latin typeface="微软雅黑" panose="020B0503020204020204" pitchFamily="34" charset="-122"/>
                <a:ea typeface="微软雅黑" panose="020B0503020204020204" pitchFamily="34" charset="-122"/>
                <a:sym typeface="+mn-ea"/>
              </a:rPr>
              <a:t>我国冶金行业的工控系统信息安全解决方案</a:t>
            </a:r>
          </a:p>
        </p:txBody>
      </p:sp>
      <p:pic>
        <p:nvPicPr>
          <p:cNvPr id="2" name="图片 1"/>
          <p:cNvPicPr>
            <a:picLocks noChangeAspect="1"/>
          </p:cNvPicPr>
          <p:nvPr/>
        </p:nvPicPr>
        <p:blipFill>
          <a:blip r:embed="rId2" cstate="print"/>
          <a:stretch>
            <a:fillRect/>
          </a:stretch>
        </p:blipFill>
        <p:spPr>
          <a:xfrm>
            <a:off x="3641090" y="1562100"/>
            <a:ext cx="4551680" cy="5232400"/>
          </a:xfrm>
          <a:prstGeom prst="rect">
            <a:avLst/>
          </a:prstGeom>
        </p:spPr>
      </p:pic>
    </p:spTree>
    <p:extLst>
      <p:ext uri="{BB962C8B-B14F-4D97-AF65-F5344CB8AC3E}">
        <p14:creationId xmlns:p14="http://schemas.microsoft.com/office/powerpoint/2010/main" val="2307219592"/>
      </p:ext>
    </p:extLst>
  </p:cSld>
  <p:clrMapOvr>
    <a:masterClrMapping/>
  </p:clrMapOvr>
  <p:transition>
    <p:wipe dir="r"/>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国内工控系统信息安全解决方案</a:t>
            </a:r>
          </a:p>
        </p:txBody>
      </p:sp>
      <p:sp>
        <p:nvSpPr>
          <p:cNvPr id="4" name="内容占位符 3"/>
          <p:cNvSpPr>
            <a:spLocks noGrp="1"/>
          </p:cNvSpPr>
          <p:nvPr>
            <p:ph idx="1"/>
          </p:nvPr>
        </p:nvSpPr>
        <p:spPr>
          <a:xfrm>
            <a:off x="2640330" y="1022985"/>
            <a:ext cx="7469832" cy="5105400"/>
          </a:xfrm>
        </p:spPr>
        <p:txBody>
          <a:bodyPr/>
          <a:lstStyle/>
          <a:p>
            <a:r>
              <a:rPr lang="zh-CN" altLang="en-US" sz="2800" dirty="0">
                <a:latin typeface="微软雅黑" panose="020B0503020204020204" pitchFamily="34" charset="-122"/>
                <a:ea typeface="微软雅黑" panose="020B0503020204020204" pitchFamily="34" charset="-122"/>
                <a:sym typeface="+mn-ea"/>
              </a:rPr>
              <a:t>我国冶金行业的工控系统信息安全解决方案</a:t>
            </a:r>
          </a:p>
          <a:p>
            <a:r>
              <a:rPr lang="zh-CN" altLang="en-US" sz="2800" dirty="0">
                <a:latin typeface="微软雅黑" panose="020B0503020204020204" pitchFamily="34" charset="-122"/>
                <a:ea typeface="微软雅黑" panose="020B0503020204020204" pitchFamily="34" charset="-122"/>
                <a:sym typeface="+mn-ea"/>
              </a:rPr>
              <a:t>方案通过</a:t>
            </a:r>
            <a:r>
              <a:rPr lang="zh-CN" altLang="en-US" sz="2800" dirty="0">
                <a:solidFill>
                  <a:srgbClr val="FF0000"/>
                </a:solidFill>
                <a:latin typeface="微软雅黑" panose="020B0503020204020204" pitchFamily="34" charset="-122"/>
                <a:ea typeface="微软雅黑" panose="020B0503020204020204" pitchFamily="34" charset="-122"/>
                <a:sym typeface="+mn-ea"/>
              </a:rPr>
              <a:t>边界隔离、通信管理和主机防御 </a:t>
            </a:r>
            <a:r>
              <a:rPr lang="zh-CN" altLang="en-US" sz="2800" dirty="0">
                <a:latin typeface="微软雅黑" panose="020B0503020204020204" pitchFamily="34" charset="-122"/>
                <a:ea typeface="微软雅黑" panose="020B0503020204020204" pitchFamily="34" charset="-122"/>
                <a:sym typeface="+mn-ea"/>
              </a:rPr>
              <a:t>3个层次的深度防御，确保只有绝对必要的人员、设备和程序才能访问关键控制系统，符合工控系统信息安全定义的描述，同时也满足我国冶金行业控制系统的特点对信息安全防护的要求，具有一定的参考应用价值。</a:t>
            </a:r>
          </a:p>
        </p:txBody>
      </p:sp>
    </p:spTree>
    <p:extLst>
      <p:ext uri="{BB962C8B-B14F-4D97-AF65-F5344CB8AC3E}">
        <p14:creationId xmlns:p14="http://schemas.microsoft.com/office/powerpoint/2010/main" val="1849682871"/>
      </p:ext>
    </p:extLst>
  </p:cSld>
  <p:clrMapOvr>
    <a:masterClrMapping/>
  </p:clrMapOvr>
  <p:transition>
    <p:wipe dir="r"/>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国内工控系统信息安全解决方案</a:t>
            </a:r>
          </a:p>
        </p:txBody>
      </p:sp>
      <p:sp>
        <p:nvSpPr>
          <p:cNvPr id="4" name="内容占位符 3"/>
          <p:cNvSpPr>
            <a:spLocks noGrp="1"/>
          </p:cNvSpPr>
          <p:nvPr>
            <p:ph idx="1"/>
          </p:nvPr>
        </p:nvSpPr>
        <p:spPr>
          <a:xfrm>
            <a:off x="2360930" y="1052830"/>
            <a:ext cx="7469832" cy="5105400"/>
          </a:xfrm>
        </p:spPr>
        <p:txBody>
          <a:bodyPr/>
          <a:lstStyle/>
          <a:p>
            <a:r>
              <a:rPr lang="zh-CN" altLang="en-US" sz="2400">
                <a:latin typeface="微软雅黑" panose="020B0503020204020204" pitchFamily="34" charset="-122"/>
                <a:ea typeface="微软雅黑" panose="020B0503020204020204" pitchFamily="34" charset="-122"/>
                <a:sym typeface="+mn-ea"/>
              </a:rPr>
              <a:t>要充分应对目前面临的安全形势，这些还远远不够，需要从以下几方面作更多的努力:</a:t>
            </a:r>
          </a:p>
          <a:p>
            <a:r>
              <a:rPr lang="zh-CN" altLang="en-US" sz="2400">
                <a:latin typeface="微软雅黑" panose="020B0503020204020204" pitchFamily="34" charset="-122"/>
                <a:ea typeface="微软雅黑" panose="020B0503020204020204" pitchFamily="34" charset="-122"/>
                <a:sym typeface="+mn-ea"/>
              </a:rPr>
              <a:t>( 1) </a:t>
            </a:r>
            <a:r>
              <a:rPr lang="zh-CN" altLang="en-US" sz="2400">
                <a:solidFill>
                  <a:srgbClr val="FF0000"/>
                </a:solidFill>
                <a:latin typeface="微软雅黑" panose="020B0503020204020204" pitchFamily="34" charset="-122"/>
                <a:ea typeface="微软雅黑" panose="020B0503020204020204" pitchFamily="34" charset="-122"/>
                <a:sym typeface="+mn-ea"/>
              </a:rPr>
              <a:t>发展具有自主知识产权的安全产品。</a:t>
            </a:r>
            <a:r>
              <a:rPr lang="zh-CN" altLang="en-US" sz="2400">
                <a:latin typeface="微软雅黑" panose="020B0503020204020204" pitchFamily="34" charset="-122"/>
                <a:ea typeface="微软雅黑" panose="020B0503020204020204" pitchFamily="34" charset="-122"/>
                <a:sym typeface="+mn-ea"/>
              </a:rPr>
              <a:t>我国的工业信息安全产业还处于起步阶段，基础薄弱，水平不高，防护能力低于很多西方国家，关键技术和产品还受制于人。</a:t>
            </a:r>
          </a:p>
          <a:p>
            <a:r>
              <a:rPr lang="zh-CN" altLang="en-US" sz="2400">
                <a:latin typeface="微软雅黑" panose="020B0503020204020204" pitchFamily="34" charset="-122"/>
                <a:ea typeface="微软雅黑" panose="020B0503020204020204" pitchFamily="34" charset="-122"/>
                <a:sym typeface="+mn-ea"/>
              </a:rPr>
              <a:t>( 2) </a:t>
            </a:r>
            <a:r>
              <a:rPr lang="zh-CN" altLang="en-US" sz="2400">
                <a:solidFill>
                  <a:srgbClr val="FF0000"/>
                </a:solidFill>
                <a:latin typeface="微软雅黑" panose="020B0503020204020204" pitchFamily="34" charset="-122"/>
                <a:ea typeface="微软雅黑" panose="020B0503020204020204" pitchFamily="34" charset="-122"/>
                <a:sym typeface="+mn-ea"/>
              </a:rPr>
              <a:t>加快安全规范和技术标准的制定。</a:t>
            </a:r>
            <a:r>
              <a:rPr lang="zh-CN" altLang="en-US" sz="2400">
                <a:latin typeface="微软雅黑" panose="020B0503020204020204" pitchFamily="34" charset="-122"/>
                <a:ea typeface="微软雅黑" panose="020B0503020204020204" pitchFamily="34" charset="-122"/>
                <a:sym typeface="+mn-ea"/>
              </a:rPr>
              <a:t>工控系统信息安全标准将为政府和企业建立多层防御策略架构、进行风险评估提供指南和方向。</a:t>
            </a:r>
          </a:p>
          <a:p>
            <a:r>
              <a:rPr lang="zh-CN" altLang="en-US" sz="2400">
                <a:latin typeface="微软雅黑" panose="020B0503020204020204" pitchFamily="34" charset="-122"/>
                <a:ea typeface="微软雅黑" panose="020B0503020204020204" pitchFamily="34" charset="-122"/>
                <a:sym typeface="+mn-ea"/>
              </a:rPr>
              <a:t>( 3)</a:t>
            </a:r>
            <a:r>
              <a:rPr lang="zh-CN" altLang="en-US" sz="2400">
                <a:solidFill>
                  <a:srgbClr val="FF0000"/>
                </a:solidFill>
                <a:latin typeface="微软雅黑" panose="020B0503020204020204" pitchFamily="34" charset="-122"/>
                <a:ea typeface="微软雅黑" panose="020B0503020204020204" pitchFamily="34" charset="-122"/>
                <a:sym typeface="+mn-ea"/>
              </a:rPr>
              <a:t> 加强管理。</a:t>
            </a:r>
            <a:r>
              <a:rPr lang="zh-CN" altLang="en-US" sz="2400">
                <a:latin typeface="微软雅黑" panose="020B0503020204020204" pitchFamily="34" charset="-122"/>
                <a:ea typeface="微软雅黑" panose="020B0503020204020204" pitchFamily="34" charset="-122"/>
                <a:sym typeface="+mn-ea"/>
              </a:rPr>
              <a:t>最有效的信息安全防护并非仅仅依赖技术解决方案就能完成，其中 80% 要靠渗透到工控系统管理者、操作员日常工作中的安全管理制度。</a:t>
            </a:r>
          </a:p>
        </p:txBody>
      </p:sp>
    </p:spTree>
    <p:extLst>
      <p:ext uri="{BB962C8B-B14F-4D97-AF65-F5344CB8AC3E}">
        <p14:creationId xmlns:p14="http://schemas.microsoft.com/office/powerpoint/2010/main" val="4170760323"/>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DC80A081-523C-4B50-B69A-7BCCE0B28854}"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49</a:t>
            </a:fld>
            <a:endParaRPr lang="en-US" altLang="zh-CN" b="1">
              <a:solidFill>
                <a:srgbClr val="FFFFFF"/>
              </a:solidFill>
            </a:endParaRPr>
          </a:p>
        </p:txBody>
      </p:sp>
      <p:sp>
        <p:nvSpPr>
          <p:cNvPr id="20" name="椭圆 7"/>
          <p:cNvSpPr/>
          <p:nvPr/>
        </p:nvSpPr>
        <p:spPr>
          <a:xfrm>
            <a:off x="4954590" y="2874972"/>
            <a:ext cx="1317625" cy="1317625"/>
          </a:xfrm>
          <a:prstGeom prst="ellipse">
            <a:avLst/>
          </a:prstGeom>
          <a:solidFill>
            <a:srgbClr val="0099FF">
              <a:alpha val="70000"/>
            </a:srgbClr>
          </a:solidFill>
          <a:ln w="25400" cap="flat" cmpd="sng" algn="ctr">
            <a:noFill/>
            <a:prstDash val="solid"/>
          </a:ln>
          <a:effectLst/>
        </p:spPr>
        <p:txBody>
          <a:bodyPr anchor="ctr"/>
          <a:lstStyle/>
          <a:p>
            <a:pPr algn="ctr">
              <a:defRPr/>
            </a:pPr>
            <a:endParaRPr lang="zh-CN" altLang="en-US" kern="0">
              <a:solidFill>
                <a:srgbClr val="FFFFFF"/>
              </a:solidFill>
              <a:latin typeface="Arial"/>
              <a:ea typeface="宋体"/>
            </a:endParaRPr>
          </a:p>
        </p:txBody>
      </p:sp>
      <p:sp>
        <p:nvSpPr>
          <p:cNvPr id="21" name="TextBox 17"/>
          <p:cNvSpPr txBox="1">
            <a:spLocks noChangeArrowheads="1"/>
          </p:cNvSpPr>
          <p:nvPr/>
        </p:nvSpPr>
        <p:spPr bwMode="auto">
          <a:xfrm>
            <a:off x="4964115" y="3251209"/>
            <a:ext cx="117792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fontAlgn="base">
              <a:lnSpc>
                <a:spcPct val="130000"/>
              </a:lnSpc>
              <a:spcBef>
                <a:spcPct val="0"/>
              </a:spcBef>
              <a:spcAft>
                <a:spcPct val="0"/>
              </a:spcAft>
              <a:buNone/>
            </a:pPr>
            <a:r>
              <a:rPr lang="zh-CN" altLang="en-US" sz="2400" b="1" dirty="0">
                <a:solidFill>
                  <a:srgbClr val="FFFFFF"/>
                </a:solidFill>
                <a:latin typeface="宋体" pitchFamily="2" charset="-122"/>
              </a:rPr>
              <a:t>硬件</a:t>
            </a:r>
          </a:p>
        </p:txBody>
      </p:sp>
      <p:sp>
        <p:nvSpPr>
          <p:cNvPr id="22" name="椭圆 10"/>
          <p:cNvSpPr>
            <a:spLocks noChangeAspect="1"/>
          </p:cNvSpPr>
          <p:nvPr/>
        </p:nvSpPr>
        <p:spPr>
          <a:xfrm>
            <a:off x="6105525" y="2767022"/>
            <a:ext cx="1468438" cy="1470025"/>
          </a:xfrm>
          <a:prstGeom prst="ellipse">
            <a:avLst/>
          </a:prstGeom>
          <a:solidFill>
            <a:srgbClr val="FF0000">
              <a:alpha val="70000"/>
            </a:srgbClr>
          </a:solidFill>
          <a:ln w="25400" cap="flat" cmpd="sng" algn="ctr">
            <a:noFill/>
            <a:prstDash val="solid"/>
          </a:ln>
          <a:effectLst/>
        </p:spPr>
        <p:txBody>
          <a:bodyPr anchor="ctr"/>
          <a:lstStyle/>
          <a:p>
            <a:pPr algn="ctr">
              <a:defRPr/>
            </a:pPr>
            <a:endParaRPr lang="zh-CN" altLang="en-US" kern="0">
              <a:solidFill>
                <a:srgbClr val="FFFFFF"/>
              </a:solidFill>
              <a:latin typeface="Arial"/>
              <a:ea typeface="宋体"/>
            </a:endParaRPr>
          </a:p>
        </p:txBody>
      </p:sp>
      <p:sp>
        <p:nvSpPr>
          <p:cNvPr id="23" name="TextBox 17"/>
          <p:cNvSpPr txBox="1">
            <a:spLocks noChangeArrowheads="1"/>
          </p:cNvSpPr>
          <p:nvPr/>
        </p:nvSpPr>
        <p:spPr bwMode="auto">
          <a:xfrm>
            <a:off x="6235702" y="3209934"/>
            <a:ext cx="122872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fontAlgn="base">
              <a:lnSpc>
                <a:spcPct val="130000"/>
              </a:lnSpc>
              <a:spcBef>
                <a:spcPct val="0"/>
              </a:spcBef>
              <a:spcAft>
                <a:spcPct val="0"/>
              </a:spcAft>
              <a:buNone/>
            </a:pPr>
            <a:r>
              <a:rPr lang="zh-CN" altLang="en-US" sz="2400" b="1" dirty="0">
                <a:solidFill>
                  <a:srgbClr val="FFFFFF"/>
                </a:solidFill>
                <a:latin typeface="宋体" pitchFamily="2" charset="-122"/>
              </a:rPr>
              <a:t>软件</a:t>
            </a:r>
          </a:p>
        </p:txBody>
      </p:sp>
      <p:sp>
        <p:nvSpPr>
          <p:cNvPr id="24" name="TextBox 15"/>
          <p:cNvSpPr txBox="1"/>
          <p:nvPr/>
        </p:nvSpPr>
        <p:spPr>
          <a:xfrm>
            <a:off x="2295105" y="4520616"/>
            <a:ext cx="3368847" cy="1212640"/>
          </a:xfrm>
          <a:prstGeom prst="rect">
            <a:avLst/>
          </a:prstGeom>
          <a:noFill/>
        </p:spPr>
        <p:txBody>
          <a:bodyPr wrap="square">
            <a:spAutoFit/>
          </a:bodyPr>
          <a:lstStyle/>
          <a:p>
            <a:pPr algn="just" fontAlgn="base">
              <a:lnSpc>
                <a:spcPct val="130000"/>
              </a:lnSpc>
              <a:spcBef>
                <a:spcPct val="0"/>
              </a:spcBef>
              <a:spcAft>
                <a:spcPct val="0"/>
              </a:spcAft>
              <a:defRPr/>
            </a:pPr>
            <a:r>
              <a:rPr lang="zh-CN" altLang="en-US" sz="1400" dirty="0">
                <a:solidFill>
                  <a:srgbClr val="000000">
                    <a:lumMod val="65000"/>
                    <a:lumOff val="35000"/>
                  </a:srgbClr>
                </a:solidFill>
                <a:latin typeface="宋体" pitchFamily="2" charset="-122"/>
                <a:ea typeface="宋体" pitchFamily="2" charset="-122"/>
              </a:rPr>
              <a:t>常见组成部件有：微处理器、定时器、中断控制器、</a:t>
            </a:r>
            <a:r>
              <a:rPr lang="en-US" altLang="zh-CN" sz="1400" dirty="0">
                <a:solidFill>
                  <a:srgbClr val="000000">
                    <a:lumMod val="65000"/>
                    <a:lumOff val="35000"/>
                  </a:srgbClr>
                </a:solidFill>
                <a:latin typeface="宋体" pitchFamily="2" charset="-122"/>
                <a:ea typeface="宋体" pitchFamily="2" charset="-122"/>
              </a:rPr>
              <a:t>I/O</a:t>
            </a:r>
            <a:r>
              <a:rPr lang="zh-CN" altLang="en-US" sz="1400" dirty="0">
                <a:solidFill>
                  <a:srgbClr val="000000">
                    <a:lumMod val="65000"/>
                    <a:lumOff val="35000"/>
                  </a:srgbClr>
                </a:solidFill>
                <a:latin typeface="宋体" pitchFamily="2" charset="-122"/>
                <a:ea typeface="宋体" pitchFamily="2" charset="-122"/>
              </a:rPr>
              <a:t>设备、存储器、传感器、接口等。嵌入式硬件结构</a:t>
            </a:r>
            <a:r>
              <a:rPr lang="zh-CN" altLang="en-US" sz="1400" u="sng" dirty="0">
                <a:solidFill>
                  <a:srgbClr val="000000">
                    <a:lumMod val="65000"/>
                    <a:lumOff val="35000"/>
                  </a:srgbClr>
                </a:solidFill>
                <a:latin typeface="宋体" pitchFamily="2" charset="-122"/>
                <a:ea typeface="宋体" pitchFamily="2" charset="-122"/>
              </a:rPr>
              <a:t>以嵌入式处理器为核心</a:t>
            </a:r>
            <a:r>
              <a:rPr lang="zh-CN" altLang="en-US" sz="1400" dirty="0">
                <a:solidFill>
                  <a:srgbClr val="000000">
                    <a:lumMod val="65000"/>
                    <a:lumOff val="35000"/>
                  </a:srgbClr>
                </a:solidFill>
                <a:latin typeface="宋体" pitchFamily="2" charset="-122"/>
                <a:ea typeface="宋体" pitchFamily="2" charset="-122"/>
              </a:rPr>
              <a:t>，集成度高。</a:t>
            </a:r>
            <a:endParaRPr lang="zh-CN" altLang="zh-CN" sz="1400" b="1" dirty="0">
              <a:solidFill>
                <a:srgbClr val="000000">
                  <a:lumMod val="65000"/>
                  <a:lumOff val="35000"/>
                </a:srgbClr>
              </a:solidFill>
              <a:latin typeface="宋体" pitchFamily="2" charset="-122"/>
              <a:ea typeface="宋体" pitchFamily="2" charset="-122"/>
            </a:endParaRPr>
          </a:p>
        </p:txBody>
      </p:sp>
      <p:cxnSp>
        <p:nvCxnSpPr>
          <p:cNvPr id="25" name="直接连接符 4"/>
          <p:cNvCxnSpPr/>
          <p:nvPr/>
        </p:nvCxnSpPr>
        <p:spPr>
          <a:xfrm>
            <a:off x="2312990" y="4002095"/>
            <a:ext cx="2822575" cy="0"/>
          </a:xfrm>
          <a:prstGeom prst="line">
            <a:avLst/>
          </a:prstGeom>
          <a:noFill/>
          <a:ln w="19050" cap="flat" cmpd="sng" algn="ctr">
            <a:solidFill>
              <a:srgbClr val="0099FF"/>
            </a:solidFill>
            <a:prstDash val="solid"/>
            <a:headEnd type="diamond" w="lg" len="lg"/>
            <a:tailEnd w="lg" len="med"/>
          </a:ln>
          <a:effectLst/>
        </p:spPr>
      </p:cxnSp>
      <p:cxnSp>
        <p:nvCxnSpPr>
          <p:cNvPr id="26" name="直接连接符 19"/>
          <p:cNvCxnSpPr/>
          <p:nvPr/>
        </p:nvCxnSpPr>
        <p:spPr>
          <a:xfrm>
            <a:off x="7378700" y="4002095"/>
            <a:ext cx="2820988" cy="0"/>
          </a:xfrm>
          <a:prstGeom prst="line">
            <a:avLst/>
          </a:prstGeom>
          <a:noFill/>
          <a:ln w="19050" cap="flat" cmpd="sng" algn="ctr">
            <a:solidFill>
              <a:srgbClr val="C00000">
                <a:alpha val="70000"/>
              </a:srgbClr>
            </a:solidFill>
            <a:prstDash val="solid"/>
            <a:tailEnd type="diamond" w="lg" len="lg"/>
          </a:ln>
          <a:effectLst/>
        </p:spPr>
      </p:cxnSp>
      <p:sp>
        <p:nvSpPr>
          <p:cNvPr id="27" name="TextBox 15"/>
          <p:cNvSpPr txBox="1">
            <a:spLocks noChangeArrowheads="1"/>
          </p:cNvSpPr>
          <p:nvPr/>
        </p:nvSpPr>
        <p:spPr bwMode="auto">
          <a:xfrm>
            <a:off x="2441576" y="2868621"/>
            <a:ext cx="2286273" cy="89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fontAlgn="base">
              <a:lnSpc>
                <a:spcPct val="130000"/>
              </a:lnSpc>
              <a:spcBef>
                <a:spcPct val="0"/>
              </a:spcBef>
              <a:spcAft>
                <a:spcPct val="0"/>
              </a:spcAft>
              <a:buNone/>
            </a:pPr>
            <a:r>
              <a:rPr lang="zh-CN" altLang="en-US" sz="1400" dirty="0">
                <a:solidFill>
                  <a:srgbClr val="04AEDA"/>
                </a:solidFill>
                <a:latin typeface="宋体" pitchFamily="2" charset="-122"/>
              </a:rPr>
              <a:t>嵌入式硬件以芯片、模板、组件、控制器形式嵌于设备内部。</a:t>
            </a:r>
            <a:endParaRPr lang="zh-CN" altLang="zh-CN" sz="1400" dirty="0">
              <a:solidFill>
                <a:srgbClr val="04AEDA"/>
              </a:solidFill>
              <a:latin typeface="宋体" pitchFamily="2" charset="-122"/>
            </a:endParaRPr>
          </a:p>
        </p:txBody>
      </p:sp>
      <p:sp>
        <p:nvSpPr>
          <p:cNvPr id="28" name="TextBox 15"/>
          <p:cNvSpPr txBox="1">
            <a:spLocks noChangeArrowheads="1"/>
          </p:cNvSpPr>
          <p:nvPr/>
        </p:nvSpPr>
        <p:spPr bwMode="auto">
          <a:xfrm>
            <a:off x="7654132" y="2823031"/>
            <a:ext cx="2376488" cy="10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20000"/>
              </a:spcBef>
              <a:buFont typeface="Arial" panose="020B0604020202020204" pitchFamily="34" charset="0"/>
              <a:buNone/>
              <a:defRPr sz="1400">
                <a:solidFill>
                  <a:srgbClr val="FF0000"/>
                </a:solidFill>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fontAlgn="base">
              <a:lnSpc>
                <a:spcPct val="150000"/>
              </a:lnSpc>
              <a:spcAft>
                <a:spcPct val="0"/>
              </a:spcAft>
            </a:pPr>
            <a:r>
              <a:rPr lang="zh-CN" altLang="en-US" dirty="0">
                <a:solidFill>
                  <a:srgbClr val="04AEDA"/>
                </a:solidFill>
                <a:latin typeface="宋体" pitchFamily="2" charset="-122"/>
                <a:ea typeface="宋体" panose="02010600030101010101" pitchFamily="2" charset="-122"/>
                <a:sym typeface="Calibri" panose="020F0502020204030204" pitchFamily="34" charset="0"/>
              </a:rPr>
              <a:t>嵌入式软件包括（嵌入式操作系统）和各种应用软件，一般</a:t>
            </a:r>
            <a:r>
              <a:rPr lang="zh-CN" altLang="en-US" dirty="0">
                <a:latin typeface="宋体" pitchFamily="2" charset="-122"/>
                <a:ea typeface="宋体" panose="02010600030101010101" pitchFamily="2" charset="-122"/>
                <a:sym typeface="Calibri" panose="020F0502020204030204" pitchFamily="34" charset="0"/>
              </a:rPr>
              <a:t>固化</a:t>
            </a:r>
            <a:r>
              <a:rPr lang="zh-CN" altLang="en-US" dirty="0">
                <a:solidFill>
                  <a:srgbClr val="04AEDA"/>
                </a:solidFill>
                <a:latin typeface="宋体" pitchFamily="2" charset="-122"/>
                <a:ea typeface="宋体" panose="02010600030101010101" pitchFamily="2" charset="-122"/>
                <a:sym typeface="Calibri" panose="020F0502020204030204" pitchFamily="34" charset="0"/>
              </a:rPr>
              <a:t>在</a:t>
            </a:r>
            <a:r>
              <a:rPr lang="en-US" altLang="zh-CN" dirty="0">
                <a:solidFill>
                  <a:srgbClr val="04AEDA"/>
                </a:solidFill>
                <a:latin typeface="宋体" pitchFamily="2" charset="-122"/>
                <a:ea typeface="宋体" panose="02010600030101010101" pitchFamily="2" charset="-122"/>
                <a:sym typeface="Calibri" panose="020F0502020204030204" pitchFamily="34" charset="0"/>
              </a:rPr>
              <a:t>ROM</a:t>
            </a:r>
            <a:r>
              <a:rPr lang="zh-CN" altLang="en-US" dirty="0">
                <a:solidFill>
                  <a:srgbClr val="04AEDA"/>
                </a:solidFill>
                <a:latin typeface="宋体" pitchFamily="2" charset="-122"/>
                <a:ea typeface="宋体" panose="02010600030101010101" pitchFamily="2" charset="-122"/>
                <a:sym typeface="Calibri" panose="020F0502020204030204" pitchFamily="34" charset="0"/>
              </a:rPr>
              <a:t>或闪存中。</a:t>
            </a:r>
          </a:p>
        </p:txBody>
      </p:sp>
      <p:sp>
        <p:nvSpPr>
          <p:cNvPr id="29" name="TextBox 15"/>
          <p:cNvSpPr txBox="1"/>
          <p:nvPr/>
        </p:nvSpPr>
        <p:spPr>
          <a:xfrm>
            <a:off x="6913092" y="4460184"/>
            <a:ext cx="3311525" cy="1212640"/>
          </a:xfrm>
          <a:prstGeom prst="rect">
            <a:avLst/>
          </a:prstGeom>
          <a:noFill/>
        </p:spPr>
        <p:txBody>
          <a:bodyPr>
            <a:spAutoFit/>
          </a:bodyPr>
          <a:lstStyle/>
          <a:p>
            <a:pPr algn="just" fontAlgn="base">
              <a:lnSpc>
                <a:spcPct val="130000"/>
              </a:lnSpc>
              <a:spcBef>
                <a:spcPct val="0"/>
              </a:spcBef>
              <a:spcAft>
                <a:spcPct val="0"/>
              </a:spcAft>
              <a:defRPr/>
            </a:pPr>
            <a:r>
              <a:rPr lang="zh-CN" altLang="en-US" sz="1400" dirty="0">
                <a:solidFill>
                  <a:srgbClr val="000000">
                    <a:lumMod val="65000"/>
                    <a:lumOff val="35000"/>
                  </a:srgbClr>
                </a:solidFill>
                <a:latin typeface="宋体" pitchFamily="2" charset="-122"/>
                <a:ea typeface="宋体" pitchFamily="2" charset="-122"/>
              </a:rPr>
              <a:t>软件与外部硬件和设备联系紧密，具有灵活的适用性。由于嵌入式系统存储空间有限，</a:t>
            </a:r>
            <a:r>
              <a:rPr lang="zh-CN" altLang="en-US" sz="1400" dirty="0">
                <a:solidFill>
                  <a:srgbClr val="FF0000"/>
                </a:solidFill>
                <a:latin typeface="宋体" pitchFamily="2" charset="-122"/>
                <a:ea typeface="宋体" pitchFamily="2" charset="-122"/>
              </a:rPr>
              <a:t>要求软件代码紧凑、可靠，对实时性有严格要求</a:t>
            </a:r>
            <a:r>
              <a:rPr lang="zh-CN" altLang="en-US" sz="1400" dirty="0">
                <a:solidFill>
                  <a:srgbClr val="000000">
                    <a:lumMod val="65000"/>
                    <a:lumOff val="35000"/>
                  </a:srgbClr>
                </a:solidFill>
                <a:latin typeface="宋体" pitchFamily="2" charset="-122"/>
                <a:ea typeface="宋体" pitchFamily="2" charset="-122"/>
              </a:rPr>
              <a:t>。</a:t>
            </a:r>
            <a:endParaRPr lang="zh-CN" altLang="zh-CN" sz="1400" b="1" dirty="0">
              <a:solidFill>
                <a:srgbClr val="000000">
                  <a:lumMod val="65000"/>
                  <a:lumOff val="35000"/>
                </a:srgbClr>
              </a:solidFill>
              <a:latin typeface="宋体" pitchFamily="2" charset="-122"/>
              <a:ea typeface="宋体" pitchFamily="2" charset="-122"/>
            </a:endParaRPr>
          </a:p>
        </p:txBody>
      </p:sp>
      <p:pic>
        <p:nvPicPr>
          <p:cNvPr id="30"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465" y="1368433"/>
            <a:ext cx="1335087"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6"/>
          <p:cNvSpPr txBox="1"/>
          <p:nvPr/>
        </p:nvSpPr>
        <p:spPr>
          <a:xfrm>
            <a:off x="1890133" y="1414975"/>
            <a:ext cx="6264857" cy="504369"/>
          </a:xfrm>
          <a:prstGeom prst="rect">
            <a:avLst/>
          </a:prstGeom>
          <a:noFill/>
        </p:spPr>
        <p:txBody>
          <a:bodyPr wrap="square">
            <a:spAutoFit/>
          </a:bodyPr>
          <a:lstStyle/>
          <a:p>
            <a:pPr fontAlgn="base">
              <a:lnSpc>
                <a:spcPct val="130000"/>
              </a:lnSpc>
              <a:spcBef>
                <a:spcPct val="0"/>
              </a:spcBef>
              <a:spcAft>
                <a:spcPts val="450"/>
              </a:spcAft>
              <a:defRPr/>
            </a:pPr>
            <a:r>
              <a:rPr lang="zh-CN" altLang="en-US" sz="2400" dirty="0">
                <a:solidFill>
                  <a:srgbClr val="000000"/>
                </a:solidFill>
                <a:latin typeface="宋体" pitchFamily="2" charset="-122"/>
                <a:ea typeface="宋体" pitchFamily="2" charset="-122"/>
              </a:rPr>
              <a:t>嵌入式系统由嵌入式硬件与嵌入式软件组成</a:t>
            </a:r>
            <a:r>
              <a:rPr lang="zh-CN" altLang="en-US" sz="2099" dirty="0">
                <a:solidFill>
                  <a:srgbClr val="5F5E5C"/>
                </a:solidFill>
                <a:latin typeface="宋体" pitchFamily="2" charset="-122"/>
                <a:ea typeface="宋体" pitchFamily="2" charset="-122"/>
              </a:rPr>
              <a:t>：</a:t>
            </a:r>
            <a:endParaRPr lang="zh-CN" altLang="zh-CN" sz="2099" dirty="0">
              <a:solidFill>
                <a:srgbClr val="FFC000"/>
              </a:solidFill>
              <a:latin typeface="宋体" pitchFamily="2" charset="-122"/>
              <a:ea typeface="宋体" pitchFamily="2" charset="-122"/>
            </a:endParaRPr>
          </a:p>
        </p:txBody>
      </p:sp>
    </p:spTree>
    <p:extLst>
      <p:ext uri="{BB962C8B-B14F-4D97-AF65-F5344CB8AC3E}">
        <p14:creationId xmlns:p14="http://schemas.microsoft.com/office/powerpoint/2010/main" val="595523503"/>
      </p:ext>
    </p:extLst>
  </p:cSld>
  <p:clrMapOvr>
    <a:masterClrMapping/>
  </p:clrMapOvr>
  <p:transitio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2640014" y="115889"/>
            <a:ext cx="7488237" cy="604837"/>
          </a:xfrm>
        </p:spPr>
        <p:txBody>
          <a:bodyPr vert="horz" wrap="square" lIns="91440" tIns="45720" rIns="91440" bIns="45720" numCol="1" anchor="ctr" anchorCtr="0" compatLnSpc="1"/>
          <a:lstStyle/>
          <a:p>
            <a:r>
              <a:rPr lang="zh-CN" altLang="en-US" dirty="0"/>
              <a:t>国内工控系统信息安全解决方案</a:t>
            </a:r>
          </a:p>
        </p:txBody>
      </p:sp>
      <p:sp>
        <p:nvSpPr>
          <p:cNvPr id="4" name="内容占位符 3"/>
          <p:cNvSpPr>
            <a:spLocks noGrp="1"/>
          </p:cNvSpPr>
          <p:nvPr>
            <p:ph idx="1"/>
          </p:nvPr>
        </p:nvSpPr>
        <p:spPr>
          <a:xfrm>
            <a:off x="2360930" y="1052830"/>
            <a:ext cx="7469832" cy="5105400"/>
          </a:xfrm>
        </p:spPr>
        <p:txBody>
          <a:bodyPr/>
          <a:lstStyle/>
          <a:p>
            <a:r>
              <a:rPr lang="zh-CN" altLang="en-US" sz="2800">
                <a:latin typeface="微软雅黑" panose="020B0503020204020204" pitchFamily="34" charset="-122"/>
                <a:ea typeface="微软雅黑" panose="020B0503020204020204" pitchFamily="34" charset="-122"/>
                <a:sym typeface="+mn-ea"/>
              </a:rPr>
              <a:t>总之，21 世纪工业文明的特征是数字化、网络化和信息化，网络的快速发展为各种信息安全威胁打开了方便之门。面对越来越频繁发生的工业信息安全事件，当前首要的任务是充分认识到问题的迫切性和后果的严重性。同时，更要认识到工控系统信息安全不是一个单纯的技术问题，而是涉及到多方面的动态系统工程，需要在整个工业基础设施生命周期的各个阶段中持续实施，即所谓“</a:t>
            </a:r>
            <a:r>
              <a:rPr lang="zh-CN" altLang="en-US" sz="2800">
                <a:solidFill>
                  <a:srgbClr val="FF0000"/>
                </a:solidFill>
                <a:latin typeface="微软雅黑" panose="020B0503020204020204" pitchFamily="34" charset="-122"/>
                <a:ea typeface="微软雅黑" panose="020B0503020204020204" pitchFamily="34" charset="-122"/>
                <a:sym typeface="+mn-ea"/>
              </a:rPr>
              <a:t>安全不是一个结果，而是一个过程</a:t>
            </a:r>
            <a:r>
              <a:rPr lang="zh-CN" altLang="en-US" sz="2800">
                <a:latin typeface="微软雅黑" panose="020B0503020204020204" pitchFamily="34" charset="-122"/>
                <a:ea typeface="微软雅黑" panose="020B0503020204020204" pitchFamily="34" charset="-122"/>
                <a:sym typeface="+mn-ea"/>
              </a:rPr>
              <a:t>”。</a:t>
            </a:r>
          </a:p>
        </p:txBody>
      </p:sp>
    </p:spTree>
    <p:extLst>
      <p:ext uri="{BB962C8B-B14F-4D97-AF65-F5344CB8AC3E}">
        <p14:creationId xmlns:p14="http://schemas.microsoft.com/office/powerpoint/2010/main" val="3626210374"/>
      </p:ext>
    </p:extLst>
  </p:cSld>
  <p:clrMapOvr>
    <a:masterClrMapping/>
  </p:clrMapOvr>
  <p:transition>
    <p:wipe dir="r"/>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1524635" y="9525"/>
            <a:ext cx="9142730" cy="6838950"/>
          </a:xfrm>
          <a:prstGeom prst="rect">
            <a:avLst/>
          </a:prstGeom>
        </p:spPr>
      </p:pic>
      <p:sp>
        <p:nvSpPr>
          <p:cNvPr id="6" name="文本框 5"/>
          <p:cNvSpPr txBox="1"/>
          <p:nvPr/>
        </p:nvSpPr>
        <p:spPr>
          <a:xfrm>
            <a:off x="3146248" y="2534920"/>
            <a:ext cx="5900141" cy="1107996"/>
          </a:xfrm>
          <a:prstGeom prst="rect">
            <a:avLst/>
          </a:prstGeom>
          <a:noFill/>
        </p:spPr>
        <p:txBody>
          <a:bodyPr wrap="none" rtlCol="0">
            <a:spAutoFit/>
          </a:bodyPr>
          <a:lstStyle/>
          <a:p>
            <a:pPr algn="ctr" fontAlgn="base">
              <a:spcBef>
                <a:spcPct val="0"/>
              </a:spcBef>
              <a:spcAft>
                <a:spcPct val="0"/>
              </a:spcAft>
            </a:pPr>
            <a:r>
              <a:rPr lang="en-US" altLang="zh-CN" sz="6600">
                <a:solidFill>
                  <a:srgbClr val="000000"/>
                </a:solidFill>
                <a:latin typeface="微软雅黑" panose="020B0503020204020204" pitchFamily="34" charset="-122"/>
                <a:ea typeface="微软雅黑" panose="020B0503020204020204" pitchFamily="34" charset="-122"/>
              </a:rPr>
              <a:t>TrustZone</a:t>
            </a:r>
            <a:r>
              <a:rPr lang="zh-CN" altLang="en-US" sz="6600">
                <a:solidFill>
                  <a:srgbClr val="000000"/>
                </a:solidFill>
                <a:latin typeface="微软雅黑" panose="020B0503020204020204" pitchFamily="34" charset="-122"/>
                <a:ea typeface="微软雅黑" panose="020B0503020204020204" pitchFamily="34" charset="-122"/>
              </a:rPr>
              <a:t>技术</a:t>
            </a:r>
          </a:p>
        </p:txBody>
      </p:sp>
    </p:spTree>
    <p:extLst>
      <p:ext uri="{BB962C8B-B14F-4D97-AF65-F5344CB8AC3E}">
        <p14:creationId xmlns:p14="http://schemas.microsoft.com/office/powerpoint/2010/main" val="646162046"/>
      </p:ext>
    </p:extLst>
  </p:cSld>
  <p:clrMapOvr>
    <a:masterClrMapping/>
  </p:clrMapOvr>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14601"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3309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grpSp>
      <p:grpSp>
        <p:nvGrpSpPr>
          <p:cNvPr id="3" name="Group 6"/>
          <p:cNvGrpSpPr/>
          <p:nvPr/>
        </p:nvGrpSpPr>
        <p:grpSpPr bwMode="auto">
          <a:xfrm>
            <a:off x="3309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46" name="Line 10"/>
          <p:cNvSpPr>
            <a:spLocks noChangeShapeType="1"/>
          </p:cNvSpPr>
          <p:nvPr/>
        </p:nvSpPr>
        <p:spPr bwMode="auto">
          <a:xfrm>
            <a:off x="3919518" y="22955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sp>
        <p:nvSpPr>
          <p:cNvPr id="148" name="Text Box 12"/>
          <p:cNvSpPr txBox="1">
            <a:spLocks noChangeArrowheads="1"/>
          </p:cNvSpPr>
          <p:nvPr/>
        </p:nvSpPr>
        <p:spPr bwMode="gray">
          <a:xfrm>
            <a:off x="3506769" y="17843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0000"/>
                </a:solidFill>
                <a:latin typeface="Arial" panose="020B0604020202020204" pitchFamily="34" charset="0"/>
                <a:ea typeface="宋体" panose="02010600030101010101" pitchFamily="2" charset="-122"/>
              </a:rPr>
              <a:t>1</a:t>
            </a:r>
          </a:p>
        </p:txBody>
      </p:sp>
      <p:sp>
        <p:nvSpPr>
          <p:cNvPr id="149" name="Line 13"/>
          <p:cNvSpPr>
            <a:spLocks noChangeShapeType="1"/>
          </p:cNvSpPr>
          <p:nvPr/>
        </p:nvSpPr>
        <p:spPr bwMode="auto">
          <a:xfrm>
            <a:off x="3919518" y="32099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50" name="Text Box 14"/>
          <p:cNvSpPr txBox="1">
            <a:spLocks noChangeArrowheads="1"/>
          </p:cNvSpPr>
          <p:nvPr/>
        </p:nvSpPr>
        <p:spPr bwMode="auto">
          <a:xfrm>
            <a:off x="4719392" y="1784291"/>
            <a:ext cx="2906565" cy="461665"/>
          </a:xfrm>
          <a:prstGeom prst="rect">
            <a:avLst/>
          </a:prstGeom>
          <a:noFill/>
          <a:ln w="9525" algn="ctr">
            <a:noFill/>
            <a:miter lim="800000"/>
          </a:ln>
        </p:spPr>
        <p:txBody>
          <a:bodyPr wrap="none">
            <a:spAutoFit/>
          </a:bodyPr>
          <a:lstStyle/>
          <a:p>
            <a:pPr eaLnBrk="0" hangingPunct="0">
              <a:defRPr/>
            </a:pPr>
            <a:r>
              <a:rPr lang="en-US" altLang="zh-CN" sz="2400" kern="0" dirty="0">
                <a:solidFill>
                  <a:srgbClr val="FF0000"/>
                </a:solidFill>
                <a:latin typeface="微软雅黑" panose="020B0503020204020204" pitchFamily="34" charset="-122"/>
                <a:ea typeface="微软雅黑" panose="020B0503020204020204" pitchFamily="34" charset="-122"/>
              </a:rPr>
              <a:t>TrustZone</a:t>
            </a:r>
            <a:r>
              <a:rPr lang="zh-CN" altLang="en-US" sz="2400" kern="0" dirty="0">
                <a:solidFill>
                  <a:srgbClr val="FF0000"/>
                </a:solidFill>
                <a:latin typeface="微软雅黑" panose="020B0503020204020204" pitchFamily="34" charset="-122"/>
                <a:ea typeface="微软雅黑" panose="020B0503020204020204" pitchFamily="34" charset="-122"/>
              </a:rPr>
              <a:t>技术简介</a:t>
            </a:r>
          </a:p>
        </p:txBody>
      </p:sp>
      <p:sp>
        <p:nvSpPr>
          <p:cNvPr id="151" name="Text Box 15"/>
          <p:cNvSpPr txBox="1">
            <a:spLocks noChangeArrowheads="1"/>
          </p:cNvSpPr>
          <p:nvPr/>
        </p:nvSpPr>
        <p:spPr bwMode="gray">
          <a:xfrm>
            <a:off x="3506769" y="26987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2</a:t>
            </a:r>
          </a:p>
        </p:txBody>
      </p:sp>
      <p:grpSp>
        <p:nvGrpSpPr>
          <p:cNvPr id="4" name="Group 16"/>
          <p:cNvGrpSpPr/>
          <p:nvPr/>
        </p:nvGrpSpPr>
        <p:grpSpPr bwMode="auto">
          <a:xfrm>
            <a:off x="3309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grpSp>
        <p:nvGrpSpPr>
          <p:cNvPr id="5" name="Group 20"/>
          <p:cNvGrpSpPr/>
          <p:nvPr/>
        </p:nvGrpSpPr>
        <p:grpSpPr bwMode="auto">
          <a:xfrm>
            <a:off x="3309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60" name="Line 24"/>
          <p:cNvSpPr>
            <a:spLocks noChangeShapeType="1"/>
          </p:cNvSpPr>
          <p:nvPr/>
        </p:nvSpPr>
        <p:spPr bwMode="auto">
          <a:xfrm>
            <a:off x="3919518" y="41021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1" name="Text Box 25"/>
          <p:cNvSpPr txBox="1">
            <a:spLocks noChangeArrowheads="1"/>
          </p:cNvSpPr>
          <p:nvPr/>
        </p:nvSpPr>
        <p:spPr bwMode="auto">
          <a:xfrm>
            <a:off x="4719308" y="2672875"/>
            <a:ext cx="4445448" cy="461665"/>
          </a:xfrm>
          <a:prstGeom prst="rect">
            <a:avLst/>
          </a:prstGeom>
          <a:noFill/>
          <a:ln w="9525" algn="ctr">
            <a:noFill/>
            <a:miter lim="800000"/>
          </a:ln>
        </p:spPr>
        <p:txBody>
          <a:bodyPr wrap="none">
            <a:spAutoFit/>
          </a:bodyPr>
          <a:lstStyle/>
          <a:p>
            <a:pPr eaLnBrk="0" hangingPunct="0">
              <a:defRPr/>
            </a:pPr>
            <a:r>
              <a:rPr lang="en-US" altLang="zh-CN" sz="2400" kern="0" dirty="0">
                <a:solidFill>
                  <a:srgbClr val="000000"/>
                </a:solidFill>
                <a:latin typeface="微软雅黑" panose="020B0503020204020204" pitchFamily="34" charset="-122"/>
                <a:ea typeface="微软雅黑" panose="020B0503020204020204" pitchFamily="34" charset="-122"/>
              </a:rPr>
              <a:t>TrustZone</a:t>
            </a:r>
            <a:r>
              <a:rPr lang="zh-CN" altLang="en-US" sz="2400" kern="0" dirty="0">
                <a:solidFill>
                  <a:srgbClr val="000000"/>
                </a:solidFill>
                <a:latin typeface="微软雅黑" panose="020B0503020204020204" pitchFamily="34" charset="-122"/>
                <a:ea typeface="微软雅黑" panose="020B0503020204020204" pitchFamily="34" charset="-122"/>
              </a:rPr>
              <a:t>技术安全实现与应用</a:t>
            </a:r>
          </a:p>
        </p:txBody>
      </p:sp>
      <p:sp>
        <p:nvSpPr>
          <p:cNvPr id="162" name="Text Box 26"/>
          <p:cNvSpPr txBox="1">
            <a:spLocks noChangeArrowheads="1"/>
          </p:cNvSpPr>
          <p:nvPr/>
        </p:nvSpPr>
        <p:spPr bwMode="gray">
          <a:xfrm>
            <a:off x="3506769" y="35909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3</a:t>
            </a:r>
          </a:p>
        </p:txBody>
      </p:sp>
      <p:sp>
        <p:nvSpPr>
          <p:cNvPr id="163" name="Line 27"/>
          <p:cNvSpPr>
            <a:spLocks noChangeShapeType="1"/>
          </p:cNvSpPr>
          <p:nvPr/>
        </p:nvSpPr>
        <p:spPr bwMode="auto">
          <a:xfrm>
            <a:off x="3919518" y="50165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4" name="Text Box 28"/>
          <p:cNvSpPr txBox="1">
            <a:spLocks noChangeArrowheads="1"/>
          </p:cNvSpPr>
          <p:nvPr/>
        </p:nvSpPr>
        <p:spPr bwMode="auto">
          <a:xfrm>
            <a:off x="4719193" y="3624151"/>
            <a:ext cx="4182555" cy="461665"/>
          </a:xfrm>
          <a:prstGeom prst="rect">
            <a:avLst/>
          </a:prstGeom>
          <a:noFill/>
          <a:ln w="9525" algn="ctr">
            <a:noFill/>
            <a:miter lim="800000"/>
          </a:ln>
        </p:spPr>
        <p:txBody>
          <a:bodyPr wrap="none">
            <a:spAutoFit/>
          </a:bodyPr>
          <a:lstStyle/>
          <a:p>
            <a:pPr eaLnBrk="0" hangingPunct="0">
              <a:defRPr/>
            </a:pPr>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ARM </a:t>
            </a:r>
            <a:r>
              <a:rPr lang="en-US" altLang="zh-CN" sz="2400" dirty="0" err="1">
                <a:solidFill>
                  <a:srgbClr val="000000"/>
                </a:solidFill>
                <a:latin typeface="微软雅黑" panose="020B0503020204020204" pitchFamily="34" charset="-122"/>
                <a:ea typeface="微软雅黑" panose="020B0503020204020204" pitchFamily="34" charset="-122"/>
                <a:sym typeface="+mn-ea"/>
              </a:rPr>
              <a:t>Trustzone</a:t>
            </a:r>
            <a:r>
              <a:rPr lang="zh-CN" altLang="en-US" sz="2400" dirty="0">
                <a:solidFill>
                  <a:srgbClr val="000000"/>
                </a:solidFill>
                <a:latin typeface="微软雅黑" panose="020B0503020204020204" pitchFamily="34" charset="-122"/>
                <a:ea typeface="微软雅黑" panose="020B0503020204020204" pitchFamily="34" charset="-122"/>
                <a:sym typeface="+mn-ea"/>
              </a:rPr>
              <a:t>的</a:t>
            </a:r>
            <a:r>
              <a:rPr lang="en-US" altLang="zh-CN" sz="2400" dirty="0">
                <a:solidFill>
                  <a:srgbClr val="000000"/>
                </a:solidFill>
                <a:latin typeface="微软雅黑" panose="020B0503020204020204" pitchFamily="34" charset="-122"/>
                <a:ea typeface="微软雅黑" panose="020B0503020204020204" pitchFamily="34" charset="-122"/>
                <a:sym typeface="+mn-ea"/>
              </a:rPr>
              <a:t>STPM</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165" name="Text Box 29"/>
          <p:cNvSpPr txBox="1">
            <a:spLocks noChangeArrowheads="1"/>
          </p:cNvSpPr>
          <p:nvPr/>
        </p:nvSpPr>
        <p:spPr bwMode="gray">
          <a:xfrm>
            <a:off x="3506769" y="45053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4</a:t>
            </a:r>
          </a:p>
        </p:txBody>
      </p:sp>
      <p:sp>
        <p:nvSpPr>
          <p:cNvPr id="31" name="Text Box 28"/>
          <p:cNvSpPr txBox="1">
            <a:spLocks noChangeArrowheads="1"/>
          </p:cNvSpPr>
          <p:nvPr/>
        </p:nvSpPr>
        <p:spPr bwMode="auto">
          <a:xfrm>
            <a:off x="4720333" y="4406802"/>
            <a:ext cx="3230372" cy="461665"/>
          </a:xfrm>
          <a:prstGeom prst="rect">
            <a:avLst/>
          </a:prstGeom>
          <a:noFill/>
          <a:ln w="9525" algn="ctr">
            <a:noFill/>
            <a:miter lim="800000"/>
          </a:ln>
        </p:spPr>
        <p:txBody>
          <a:bodyPr wrap="none">
            <a:spAutoFit/>
          </a:bodyPr>
          <a:lstStyle/>
          <a:p>
            <a:pPr eaLnBrk="0" hangingPunct="0">
              <a:defRPr/>
            </a:pPr>
            <a:r>
              <a:rPr lang="en-US" altLang="zh-CN" sz="2400" dirty="0">
                <a:solidFill>
                  <a:srgbClr val="000000">
                    <a:lumMod val="90000"/>
                    <a:lumOff val="10000"/>
                  </a:srgbClr>
                </a:solidFill>
                <a:latin typeface="微软雅黑" panose="020B0503020204020204" pitchFamily="34" charset="-122"/>
                <a:ea typeface="微软雅黑" panose="020B0503020204020204" pitchFamily="34" charset="-122"/>
                <a:sym typeface="+mn-ea"/>
              </a:rPr>
              <a:t>ARM V8</a:t>
            </a:r>
            <a:r>
              <a:rPr lang="zh-CN" altLang="en-US" sz="2400" dirty="0">
                <a:solidFill>
                  <a:srgbClr val="000000">
                    <a:lumMod val="90000"/>
                    <a:lumOff val="10000"/>
                  </a:srgbClr>
                </a:solidFill>
                <a:latin typeface="微软雅黑" panose="020B0503020204020204" pitchFamily="34" charset="-122"/>
                <a:ea typeface="微软雅黑" panose="020B0503020204020204" pitchFamily="34" charset="-122"/>
                <a:sym typeface="+mn-ea"/>
              </a:rPr>
              <a:t>安全技术研究</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6891439"/>
      </p:ext>
    </p:extLst>
  </p:cSld>
  <p:clrMapOvr>
    <a:masterClrMapping/>
  </p:clrMapOvr>
  <p:transition/>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1.1</a:t>
            </a:r>
            <a:r>
              <a:rPr lang="zh-CN" altLang="en-US" sz="3200" dirty="0">
                <a:solidFill>
                  <a:srgbClr val="000000"/>
                </a:solidFill>
              </a:rPr>
              <a:t>TrustZone技术背景</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sz="2400" b="0" dirty="0" err="1">
                <a:solidFill>
                  <a:srgbClr val="000000"/>
                </a:solidFill>
                <a:latin typeface="楷体" pitchFamily="49" charset="-122"/>
                <a:ea typeface="楷体" pitchFamily="49" charset="-122"/>
              </a:rPr>
              <a:t>随着网络应用在嵌入式系统应用中的日益深入</a:t>
            </a:r>
            <a:r>
              <a:rPr lang="zh-CN" altLang="en-US" sz="2400" b="0" dirty="0">
                <a:solidFill>
                  <a:srgbClr val="000000"/>
                </a:solidFill>
                <a:latin typeface="楷体" pitchFamily="49" charset="-122"/>
                <a:ea typeface="楷体" pitchFamily="49" charset="-122"/>
              </a:rPr>
              <a:t>，</a:t>
            </a:r>
            <a:r>
              <a:rPr lang="en-US" altLang="zh-CN" sz="2400" b="0" dirty="0">
                <a:solidFill>
                  <a:srgbClr val="000000"/>
                </a:solidFill>
                <a:latin typeface="楷体" pitchFamily="49" charset="-122"/>
                <a:ea typeface="楷体" pitchFamily="49" charset="-122"/>
              </a:rPr>
              <a:t>使得嵌入式应用和设备变得越来越复杂，另外很多开发者都基于此平台进行开发，使系统极易受到恶意攻击，因此提供一套嵌入式系统安全解决方案的需求变得越发紧迫，也成为系统功能必备的要求</a:t>
            </a:r>
            <a:r>
              <a:rPr lang="zh-CN" altLang="en-US" sz="2400" b="0" dirty="0">
                <a:solidFill>
                  <a:srgbClr val="000000"/>
                </a:solidFill>
                <a:latin typeface="楷体" pitchFamily="49" charset="-122"/>
                <a:ea typeface="楷体" pitchFamily="49" charset="-122"/>
              </a:rPr>
              <a:t>。</a:t>
            </a:r>
            <a:r>
              <a:rPr lang="en-US" altLang="zh-CN" sz="2400" b="0" dirty="0" err="1">
                <a:solidFill>
                  <a:srgbClr val="000000"/>
                </a:solidFill>
                <a:latin typeface="楷体" pitchFamily="49" charset="-122"/>
                <a:ea typeface="楷体" pitchFamily="49" charset="-122"/>
              </a:rPr>
              <a:t>在安全支付、数字版权管理、企业服务和基于Web的服务等嵌入式应用中，</a:t>
            </a:r>
            <a:r>
              <a:rPr lang="en-US" altLang="zh-CN" sz="2400" b="0" dirty="0" err="1">
                <a:solidFill>
                  <a:srgbClr val="FF0000"/>
                </a:solidFill>
                <a:latin typeface="楷体" pitchFamily="49" charset="-122"/>
                <a:ea typeface="楷体" pitchFamily="49" charset="-122"/>
              </a:rPr>
              <a:t>安全性是消费者保护和商业价值内容保护的强制性要求</a:t>
            </a:r>
            <a:r>
              <a:rPr lang="zh-CN" altLang="en-US" sz="2400" b="0" dirty="0">
                <a:solidFill>
                  <a:srgbClr val="000000"/>
                </a:solidFill>
                <a:latin typeface="楷体" pitchFamily="49" charset="-122"/>
                <a:ea typeface="楷体" pitchFamily="49" charset="-122"/>
              </a:rPr>
              <a:t>。</a:t>
            </a:r>
          </a:p>
          <a:p>
            <a:pPr marL="0" indent="0">
              <a:buClr>
                <a:srgbClr val="333399"/>
              </a:buClr>
              <a:buNone/>
              <a:defRPr/>
            </a:pPr>
            <a:endParaRPr lang="zh-CN" altLang="en-US" b="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8294281"/>
      </p:ext>
    </p:extLst>
  </p:cSld>
  <p:clrMapOvr>
    <a:masterClrMapping/>
  </p:clrMapOvr>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1.1</a:t>
            </a:r>
            <a:r>
              <a:rPr lang="zh-CN" altLang="en-US" sz="3200" dirty="0">
                <a:solidFill>
                  <a:srgbClr val="000000"/>
                </a:solidFill>
              </a:rPr>
              <a:t>TrustZone技术背景</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sz="2000" b="0" dirty="0">
                <a:solidFill>
                  <a:srgbClr val="000000"/>
                </a:solidFill>
                <a:latin typeface="楷体" pitchFamily="49" charset="-122"/>
                <a:ea typeface="楷体" pitchFamily="49" charset="-122"/>
              </a:rPr>
              <a:t>业界主流嵌入式处理器IP供应商ARM公司提出的</a:t>
            </a:r>
            <a:r>
              <a:rPr lang="en-US" altLang="zh-CN" sz="2000" b="0" dirty="0">
                <a:solidFill>
                  <a:srgbClr val="FF0000"/>
                </a:solidFill>
                <a:latin typeface="楷体" pitchFamily="49" charset="-122"/>
                <a:ea typeface="楷体" pitchFamily="49" charset="-122"/>
              </a:rPr>
              <a:t>TrustZone技术</a:t>
            </a:r>
            <a:r>
              <a:rPr lang="en-US" altLang="zh-CN" sz="2000" b="0" dirty="0">
                <a:solidFill>
                  <a:srgbClr val="000000"/>
                </a:solidFill>
                <a:latin typeface="楷体" pitchFamily="49" charset="-122"/>
                <a:ea typeface="楷体" pitchFamily="49" charset="-122"/>
              </a:rPr>
              <a:t>实现了一套系统级安全解决方案，它是在</a:t>
            </a:r>
            <a:r>
              <a:rPr lang="en-US" altLang="zh-CN" sz="2000" b="0" dirty="0">
                <a:solidFill>
                  <a:srgbClr val="FF0000"/>
                </a:solidFill>
                <a:latin typeface="楷体" pitchFamily="49" charset="-122"/>
                <a:ea typeface="楷体" pitchFamily="49" charset="-122"/>
              </a:rPr>
              <a:t>尽量不影响原有处理器设计的情况下提高了系统的安全性</a:t>
            </a:r>
            <a:r>
              <a:rPr lang="zh-CN" altLang="en-US" sz="2000" b="0" dirty="0">
                <a:solidFill>
                  <a:srgbClr val="000000"/>
                </a:solidFill>
                <a:latin typeface="楷体" pitchFamily="49" charset="-122"/>
                <a:ea typeface="楷体" pitchFamily="49" charset="-122"/>
              </a:rPr>
              <a:t>。</a:t>
            </a:r>
          </a:p>
          <a:p>
            <a:pPr marL="0" indent="0">
              <a:buClr>
                <a:srgbClr val="333399"/>
              </a:buClr>
              <a:buNone/>
              <a:defRPr/>
            </a:pPr>
            <a:endParaRPr lang="en-US" altLang="zh-CN" sz="2000" b="0" dirty="0">
              <a:solidFill>
                <a:srgbClr val="0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stretch>
            <a:fillRect/>
          </a:stretch>
        </p:blipFill>
        <p:spPr>
          <a:xfrm>
            <a:off x="2844800" y="2633981"/>
            <a:ext cx="5102860" cy="3390265"/>
          </a:xfrm>
          <a:prstGeom prst="rect">
            <a:avLst/>
          </a:prstGeom>
        </p:spPr>
      </p:pic>
    </p:spTree>
    <p:extLst>
      <p:ext uri="{BB962C8B-B14F-4D97-AF65-F5344CB8AC3E}">
        <p14:creationId xmlns:p14="http://schemas.microsoft.com/office/powerpoint/2010/main" val="599866550"/>
      </p:ext>
    </p:extLst>
  </p:cSld>
  <p:clrMapOvr>
    <a:masterClrMapping/>
  </p:clrMapOvr>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1.2</a:t>
            </a:r>
            <a:r>
              <a:rPr lang="zh-CN" altLang="en-US" sz="3200" dirty="0">
                <a:solidFill>
                  <a:srgbClr val="000000"/>
                </a:solidFill>
              </a:rPr>
              <a:t>TrustZone概述</a:t>
            </a:r>
          </a:p>
        </p:txBody>
      </p:sp>
      <p:sp>
        <p:nvSpPr>
          <p:cNvPr id="8" name="内容占位符 2"/>
          <p:cNvSpPr>
            <a:spLocks noGrp="1"/>
          </p:cNvSpPr>
          <p:nvPr/>
        </p:nvSpPr>
        <p:spPr>
          <a:xfrm>
            <a:off x="1919536" y="1052736"/>
            <a:ext cx="8208912" cy="4968552"/>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zh-CN" altLang="en-US" b="0" dirty="0">
                <a:solidFill>
                  <a:srgbClr val="000000"/>
                </a:solidFill>
                <a:latin typeface="微软雅黑" panose="020B0503020204020204" pitchFamily="34" charset="-122"/>
                <a:ea typeface="微软雅黑" panose="020B0503020204020204" pitchFamily="34" charset="-122"/>
              </a:rPr>
              <a:t>什么是</a:t>
            </a:r>
            <a:r>
              <a:rPr lang="en-US" altLang="zh-CN" b="0" dirty="0" err="1">
                <a:solidFill>
                  <a:srgbClr val="000000"/>
                </a:solidFill>
                <a:latin typeface="微软雅黑" panose="020B0503020204020204" pitchFamily="34" charset="-122"/>
                <a:ea typeface="微软雅黑" panose="020B0503020204020204" pitchFamily="34" charset="-122"/>
              </a:rPr>
              <a:t>TrustZone</a:t>
            </a:r>
            <a:r>
              <a:rPr lang="zh-CN" altLang="en-US" b="0" dirty="0">
                <a:solidFill>
                  <a:srgbClr val="000000"/>
                </a:solidFill>
                <a:latin typeface="微软雅黑" panose="020B0503020204020204" pitchFamily="34" charset="-122"/>
                <a:ea typeface="微软雅黑" panose="020B0503020204020204" pitchFamily="34" charset="-122"/>
              </a:rPr>
              <a:t>？</a:t>
            </a:r>
          </a:p>
          <a:p>
            <a:pPr marL="0" indent="0">
              <a:buClr>
                <a:srgbClr val="333399"/>
              </a:buClr>
              <a:buNone/>
              <a:defRPr/>
            </a:pPr>
            <a:r>
              <a:rPr lang="zh-CN" altLang="en-US" sz="3200" b="0" dirty="0">
                <a:solidFill>
                  <a:srgbClr val="000000"/>
                </a:solidFill>
                <a:latin typeface="微软雅黑" panose="020B0503020204020204" pitchFamily="34" charset="-122"/>
                <a:ea typeface="微软雅黑" panose="020B0503020204020204" pitchFamily="34" charset="-122"/>
              </a:rPr>
              <a:t>    </a:t>
            </a:r>
            <a:r>
              <a:rPr lang="zh-CN" altLang="en-US" sz="2400" b="0" dirty="0">
                <a:solidFill>
                  <a:srgbClr val="FF0000"/>
                </a:solidFill>
                <a:latin typeface="楷体" pitchFamily="49" charset="-122"/>
                <a:ea typeface="楷体" pitchFamily="49" charset="-122"/>
              </a:rPr>
              <a:t>ARM TrustZone 技术是</a:t>
            </a:r>
            <a:r>
              <a:rPr lang="zh-CN" altLang="en-US" sz="2400" dirty="0">
                <a:solidFill>
                  <a:srgbClr val="FF0000"/>
                </a:solidFill>
                <a:latin typeface="楷体" pitchFamily="49" charset="-122"/>
                <a:ea typeface="楷体" pitchFamily="49" charset="-122"/>
              </a:rPr>
              <a:t>系统范围</a:t>
            </a:r>
            <a:r>
              <a:rPr lang="zh-CN" altLang="en-US" sz="2400" b="0" dirty="0">
                <a:solidFill>
                  <a:srgbClr val="FF0000"/>
                </a:solidFill>
                <a:latin typeface="楷体" pitchFamily="49" charset="-122"/>
                <a:ea typeface="楷体" pitchFamily="49" charset="-122"/>
              </a:rPr>
              <a:t>的安全方法</a:t>
            </a:r>
            <a:r>
              <a:rPr lang="zh-CN" altLang="en-US" sz="2400" b="0" dirty="0">
                <a:solidFill>
                  <a:srgbClr val="000000"/>
                </a:solidFill>
                <a:latin typeface="楷体" pitchFamily="49" charset="-122"/>
                <a:ea typeface="楷体" pitchFamily="49" charset="-122"/>
              </a:rPr>
              <a:t>，针对高性能计算平台上的大量应用，包括安全支付、数字版权管理 (DRM)、企业服务和基于 Web 的服务。</a:t>
            </a:r>
          </a:p>
          <a:p>
            <a:pPr marL="0" indent="0">
              <a:buClr>
                <a:srgbClr val="333399"/>
              </a:buClr>
              <a:buNone/>
              <a:defRPr/>
            </a:pPr>
            <a:r>
              <a:rPr lang="zh-CN" altLang="en-US" sz="2400" b="0" dirty="0">
                <a:solidFill>
                  <a:srgbClr val="000000"/>
                </a:solidFill>
                <a:latin typeface="楷体" pitchFamily="49" charset="-122"/>
                <a:ea typeface="楷体" pitchFamily="49" charset="-122"/>
              </a:rPr>
              <a:t>    TrustZone 技术与 Cortex™-A 处理器紧密集成，并通过 AMBA AXI 总线和特定的 TrustZone 系统 IP 块在系统中进行扩展。此系统方法意味着可以保护安全内存、加密块、键盘和屏幕等外设，从而可确保它们免遭软件攻击。</a:t>
            </a:r>
          </a:p>
          <a:p>
            <a:pPr marL="0" indent="0">
              <a:buClr>
                <a:srgbClr val="333399"/>
              </a:buClr>
              <a:buNone/>
              <a:defRPr/>
            </a:pPr>
            <a:endParaRPr lang="en-US" altLang="zh-CN" sz="2000" b="0" dirty="0">
              <a:solidFill>
                <a:srgbClr val="000000"/>
              </a:solidFill>
              <a:latin typeface="楷体" pitchFamily="49" charset="-122"/>
              <a:ea typeface="楷体" pitchFamily="49" charset="-122"/>
            </a:endParaRPr>
          </a:p>
        </p:txBody>
      </p:sp>
    </p:spTree>
    <p:extLst>
      <p:ext uri="{BB962C8B-B14F-4D97-AF65-F5344CB8AC3E}">
        <p14:creationId xmlns:p14="http://schemas.microsoft.com/office/powerpoint/2010/main" val="360475879"/>
      </p:ext>
    </p:extLst>
  </p:cSld>
  <p:clrMapOvr>
    <a:masterClrMapping/>
  </p:clrMapOvr>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sym typeface="+mn-ea"/>
              </a:rPr>
              <a:t>1.2</a:t>
            </a:r>
            <a:r>
              <a:rPr lang="zh-CN" altLang="en-US" sz="3200" dirty="0">
                <a:solidFill>
                  <a:srgbClr val="000000"/>
                </a:solidFill>
                <a:sym typeface="+mn-ea"/>
              </a:rPr>
              <a:t>TrustZone概述</a:t>
            </a:r>
            <a:endParaRPr lang="zh-CN" altLang="en-US" sz="3200" dirty="0">
              <a:solidFill>
                <a:srgbClr val="000000"/>
              </a:solidFill>
            </a:endParaRP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zh-CN" altLang="en-US" b="0" dirty="0">
                <a:solidFill>
                  <a:srgbClr val="000000"/>
                </a:solidFill>
                <a:latin typeface="微软雅黑" panose="020B0503020204020204" pitchFamily="34" charset="-122"/>
                <a:ea typeface="微软雅黑" panose="020B0503020204020204" pitchFamily="34" charset="-122"/>
              </a:rPr>
              <a:t>为什么选择</a:t>
            </a:r>
            <a:r>
              <a:rPr lang="en-US" altLang="zh-CN" b="0" dirty="0" err="1">
                <a:solidFill>
                  <a:srgbClr val="000000"/>
                </a:solidFill>
                <a:latin typeface="微软雅黑" panose="020B0503020204020204" pitchFamily="34" charset="-122"/>
                <a:ea typeface="微软雅黑" panose="020B0503020204020204" pitchFamily="34" charset="-122"/>
              </a:rPr>
              <a:t>TrustZone</a:t>
            </a:r>
            <a:r>
              <a:rPr lang="zh-CN" altLang="en-US" b="0" dirty="0">
                <a:solidFill>
                  <a:srgbClr val="000000"/>
                </a:solidFill>
                <a:latin typeface="微软雅黑" panose="020B0503020204020204" pitchFamily="34" charset="-122"/>
                <a:ea typeface="微软雅黑" panose="020B0503020204020204" pitchFamily="34" charset="-122"/>
              </a:rPr>
              <a:t>技术？</a:t>
            </a:r>
          </a:p>
          <a:p>
            <a:pPr marL="0" indent="0">
              <a:buClr>
                <a:srgbClr val="333399"/>
              </a:buClr>
              <a:buNone/>
              <a:defRPr/>
            </a:pPr>
            <a:r>
              <a:rPr lang="zh-CN" altLang="en-US" sz="2000" b="0" dirty="0">
                <a:solidFill>
                  <a:srgbClr val="000000"/>
                </a:solidFill>
                <a:latin typeface="微软雅黑" panose="020B0503020204020204" pitchFamily="34" charset="-122"/>
                <a:ea typeface="微软雅黑" panose="020B0503020204020204" pitchFamily="34" charset="-122"/>
              </a:rPr>
              <a:t>    </a:t>
            </a:r>
            <a:r>
              <a:rPr lang="en-US" altLang="zh-CN" sz="2000" b="0" dirty="0" err="1">
                <a:solidFill>
                  <a:srgbClr val="000000"/>
                </a:solidFill>
                <a:latin typeface="楷体" pitchFamily="49" charset="-122"/>
                <a:ea typeface="楷体" pitchFamily="49" charset="-122"/>
              </a:rPr>
              <a:t>TrustZone</a:t>
            </a:r>
            <a:r>
              <a:rPr lang="zh-CN" altLang="en-US" sz="2000" b="0" dirty="0">
                <a:solidFill>
                  <a:srgbClr val="000000"/>
                </a:solidFill>
                <a:latin typeface="楷体" pitchFamily="49" charset="-122"/>
                <a:ea typeface="楷体" pitchFamily="49" charset="-122"/>
              </a:rPr>
              <a:t>通过将保护措施集成到</a:t>
            </a:r>
            <a:r>
              <a:rPr lang="en-US" altLang="zh-CN" sz="2000" b="0" dirty="0">
                <a:solidFill>
                  <a:srgbClr val="000000"/>
                </a:solidFill>
                <a:latin typeface="楷体" pitchFamily="49" charset="-122"/>
                <a:ea typeface="楷体" pitchFamily="49" charset="-122"/>
              </a:rPr>
              <a:t>ARM</a:t>
            </a:r>
            <a:r>
              <a:rPr lang="zh-CN" altLang="en-US" sz="2000" b="0" dirty="0">
                <a:solidFill>
                  <a:srgbClr val="000000"/>
                </a:solidFill>
                <a:latin typeface="楷体" pitchFamily="49" charset="-122"/>
                <a:ea typeface="楷体" pitchFamily="49" charset="-122"/>
              </a:rPr>
              <a:t>处理器、总线架构和系统外设</a:t>
            </a:r>
            <a:r>
              <a:rPr lang="en-US" altLang="zh-CN" sz="2000" b="0" dirty="0">
                <a:solidFill>
                  <a:srgbClr val="000000"/>
                </a:solidFill>
                <a:latin typeface="楷体" pitchFamily="49" charset="-122"/>
                <a:ea typeface="楷体" pitchFamily="49" charset="-122"/>
              </a:rPr>
              <a:t>IP</a:t>
            </a:r>
            <a:r>
              <a:rPr lang="zh-CN" altLang="en-US" sz="2000" b="0" dirty="0">
                <a:solidFill>
                  <a:srgbClr val="000000"/>
                </a:solidFill>
                <a:latin typeface="楷体" pitchFamily="49" charset="-122"/>
                <a:ea typeface="楷体" pitchFamily="49" charset="-122"/>
              </a:rPr>
              <a:t>等措施来保证系统的安全性，并提供安全软件平台保证半导体厂商、原始设备制造商（</a:t>
            </a:r>
            <a:r>
              <a:rPr lang="en-US" altLang="zh-CN" sz="2000" b="0" dirty="0">
                <a:solidFill>
                  <a:srgbClr val="000000"/>
                </a:solidFill>
                <a:latin typeface="楷体" pitchFamily="49" charset="-122"/>
                <a:ea typeface="楷体" pitchFamily="49" charset="-122"/>
              </a:rPr>
              <a:t>OEM</a:t>
            </a:r>
            <a:r>
              <a:rPr lang="zh-CN" altLang="en-US" sz="2000" b="0" dirty="0">
                <a:solidFill>
                  <a:srgbClr val="000000"/>
                </a:solidFill>
                <a:latin typeface="楷体" pitchFamily="49" charset="-122"/>
                <a:ea typeface="楷体" pitchFamily="49" charset="-122"/>
              </a:rPr>
              <a:t>）和操作系统合作商可在一个共用的框架上扩展和开发自己的安全解决方案。也正是通过硬件和软件组件的合理配合，该技术</a:t>
            </a:r>
            <a:r>
              <a:rPr lang="zh-CN" altLang="en-US" sz="2000" b="0" dirty="0">
                <a:solidFill>
                  <a:srgbClr val="FF0000"/>
                </a:solidFill>
                <a:latin typeface="楷体" pitchFamily="49" charset="-122"/>
                <a:ea typeface="楷体" pitchFamily="49" charset="-122"/>
              </a:rPr>
              <a:t>提供了一个具有高度安全性的系统架构</a:t>
            </a:r>
            <a:r>
              <a:rPr lang="zh-CN" altLang="en-US" sz="2000" b="0" dirty="0">
                <a:solidFill>
                  <a:srgbClr val="000000"/>
                </a:solidFill>
                <a:latin typeface="楷体" pitchFamily="49" charset="-122"/>
                <a:ea typeface="楷体" pitchFamily="49" charset="-122"/>
              </a:rPr>
              <a:t>，而对于</a:t>
            </a:r>
            <a:r>
              <a:rPr lang="zh-CN" altLang="en-US" sz="2000" b="0" dirty="0">
                <a:solidFill>
                  <a:srgbClr val="FF0000"/>
                </a:solidFill>
                <a:latin typeface="楷体" pitchFamily="49" charset="-122"/>
                <a:ea typeface="楷体" pitchFamily="49" charset="-122"/>
              </a:rPr>
              <a:t>内核的功耗、性能和面积的影响微乎其微</a:t>
            </a:r>
            <a:r>
              <a:rPr lang="zh-CN" altLang="en-US" sz="2000" b="0" dirty="0">
                <a:solidFill>
                  <a:srgbClr val="000000"/>
                </a:solidFill>
                <a:latin typeface="楷体" pitchFamily="49" charset="-122"/>
                <a:ea typeface="楷体" pitchFamily="49" charset="-122"/>
              </a:rPr>
              <a:t>。此系统方法可以保护安全内存、加密块、键盘和显示器等外设，确保它们免遭软件攻击，并且能够建立一个</a:t>
            </a:r>
            <a:r>
              <a:rPr lang="zh-CN" altLang="en-US" sz="2000" b="0" dirty="0">
                <a:solidFill>
                  <a:srgbClr val="FF0000"/>
                </a:solidFill>
                <a:latin typeface="楷体" pitchFamily="49" charset="-122"/>
                <a:ea typeface="楷体" pitchFamily="49" charset="-122"/>
              </a:rPr>
              <a:t>隔离的可信执行环境</a:t>
            </a:r>
            <a:r>
              <a:rPr lang="zh-CN" altLang="en-US" sz="2000" b="0" dirty="0">
                <a:solidFill>
                  <a:srgbClr val="000000"/>
                </a:solidFill>
                <a:latin typeface="楷体" pitchFamily="49" charset="-122"/>
                <a:ea typeface="楷体" pitchFamily="49" charset="-122"/>
              </a:rPr>
              <a:t>，为安全敏感应用提供安全服务。</a:t>
            </a:r>
          </a:p>
          <a:p>
            <a:pPr marL="0" indent="0">
              <a:buClr>
                <a:srgbClr val="333399"/>
              </a:buClr>
              <a:buNone/>
              <a:defRPr/>
            </a:pPr>
            <a:endParaRPr lang="en-US" altLang="zh-CN" sz="2000" b="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2982688"/>
      </p:ext>
    </p:extLst>
  </p:cSld>
  <p:clrMapOvr>
    <a:masterClrMapping/>
  </p:clrMapOvr>
  <p:transition/>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14601"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3309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grpSp>
      <p:grpSp>
        <p:nvGrpSpPr>
          <p:cNvPr id="3" name="Group 6"/>
          <p:cNvGrpSpPr/>
          <p:nvPr/>
        </p:nvGrpSpPr>
        <p:grpSpPr bwMode="auto">
          <a:xfrm>
            <a:off x="3309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46" name="Line 10"/>
          <p:cNvSpPr>
            <a:spLocks noChangeShapeType="1"/>
          </p:cNvSpPr>
          <p:nvPr/>
        </p:nvSpPr>
        <p:spPr bwMode="auto">
          <a:xfrm>
            <a:off x="3919518" y="22955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sp>
        <p:nvSpPr>
          <p:cNvPr id="148" name="Text Box 12"/>
          <p:cNvSpPr txBox="1">
            <a:spLocks noChangeArrowheads="1"/>
          </p:cNvSpPr>
          <p:nvPr/>
        </p:nvSpPr>
        <p:spPr bwMode="gray">
          <a:xfrm>
            <a:off x="3506769" y="17843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1</a:t>
            </a:r>
          </a:p>
        </p:txBody>
      </p:sp>
      <p:sp>
        <p:nvSpPr>
          <p:cNvPr id="149" name="Line 13"/>
          <p:cNvSpPr>
            <a:spLocks noChangeShapeType="1"/>
          </p:cNvSpPr>
          <p:nvPr/>
        </p:nvSpPr>
        <p:spPr bwMode="auto">
          <a:xfrm>
            <a:off x="3919518" y="32099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50" name="Text Box 14"/>
          <p:cNvSpPr txBox="1">
            <a:spLocks noChangeArrowheads="1"/>
          </p:cNvSpPr>
          <p:nvPr/>
        </p:nvSpPr>
        <p:spPr bwMode="auto">
          <a:xfrm>
            <a:off x="4719392" y="1784291"/>
            <a:ext cx="2906565" cy="461665"/>
          </a:xfrm>
          <a:prstGeom prst="rect">
            <a:avLst/>
          </a:prstGeom>
          <a:noFill/>
          <a:ln w="9525" algn="ctr">
            <a:noFill/>
            <a:miter lim="800000"/>
          </a:ln>
        </p:spPr>
        <p:txBody>
          <a:bodyPr wrap="none">
            <a:spAutoFit/>
          </a:bodyPr>
          <a:lstStyle/>
          <a:p>
            <a:pPr eaLnBrk="0" hangingPunct="0">
              <a:defRPr/>
            </a:pPr>
            <a:r>
              <a:rPr lang="en-US" altLang="zh-CN" sz="2400" kern="0" dirty="0">
                <a:solidFill>
                  <a:srgbClr val="000000"/>
                </a:solidFill>
                <a:latin typeface="微软雅黑" panose="020B0503020204020204" pitchFamily="34" charset="-122"/>
                <a:ea typeface="微软雅黑" panose="020B0503020204020204" pitchFamily="34" charset="-122"/>
              </a:rPr>
              <a:t>TrustZone</a:t>
            </a:r>
            <a:r>
              <a:rPr lang="zh-CN" altLang="en-US" sz="2400" kern="0" dirty="0">
                <a:solidFill>
                  <a:srgbClr val="000000"/>
                </a:solidFill>
                <a:latin typeface="微软雅黑" panose="020B0503020204020204" pitchFamily="34" charset="-122"/>
                <a:ea typeface="微软雅黑" panose="020B0503020204020204" pitchFamily="34" charset="-122"/>
              </a:rPr>
              <a:t>技术简介</a:t>
            </a:r>
          </a:p>
        </p:txBody>
      </p:sp>
      <p:sp>
        <p:nvSpPr>
          <p:cNvPr id="151" name="Text Box 15"/>
          <p:cNvSpPr txBox="1">
            <a:spLocks noChangeArrowheads="1"/>
          </p:cNvSpPr>
          <p:nvPr/>
        </p:nvSpPr>
        <p:spPr bwMode="gray">
          <a:xfrm>
            <a:off x="3506769" y="26987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0000"/>
                </a:solidFill>
                <a:latin typeface="Arial" panose="020B0604020202020204" pitchFamily="34" charset="0"/>
                <a:ea typeface="宋体" panose="02010600030101010101" pitchFamily="2" charset="-122"/>
              </a:rPr>
              <a:t>2</a:t>
            </a:r>
          </a:p>
        </p:txBody>
      </p:sp>
      <p:grpSp>
        <p:nvGrpSpPr>
          <p:cNvPr id="4" name="Group 16"/>
          <p:cNvGrpSpPr/>
          <p:nvPr/>
        </p:nvGrpSpPr>
        <p:grpSpPr bwMode="auto">
          <a:xfrm>
            <a:off x="3309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grpSp>
        <p:nvGrpSpPr>
          <p:cNvPr id="5" name="Group 20"/>
          <p:cNvGrpSpPr/>
          <p:nvPr/>
        </p:nvGrpSpPr>
        <p:grpSpPr bwMode="auto">
          <a:xfrm>
            <a:off x="3309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60" name="Line 24"/>
          <p:cNvSpPr>
            <a:spLocks noChangeShapeType="1"/>
          </p:cNvSpPr>
          <p:nvPr/>
        </p:nvSpPr>
        <p:spPr bwMode="auto">
          <a:xfrm>
            <a:off x="3919518" y="41021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1" name="Text Box 25"/>
          <p:cNvSpPr txBox="1">
            <a:spLocks noChangeArrowheads="1"/>
          </p:cNvSpPr>
          <p:nvPr/>
        </p:nvSpPr>
        <p:spPr bwMode="auto">
          <a:xfrm>
            <a:off x="4719308" y="2672875"/>
            <a:ext cx="4445448" cy="461665"/>
          </a:xfrm>
          <a:prstGeom prst="rect">
            <a:avLst/>
          </a:prstGeom>
          <a:noFill/>
          <a:ln w="9525" algn="ctr">
            <a:noFill/>
            <a:miter lim="800000"/>
          </a:ln>
        </p:spPr>
        <p:txBody>
          <a:bodyPr wrap="none">
            <a:spAutoFit/>
          </a:bodyPr>
          <a:lstStyle/>
          <a:p>
            <a:pPr eaLnBrk="0" hangingPunct="0">
              <a:defRPr/>
            </a:pPr>
            <a:r>
              <a:rPr lang="en-US" altLang="zh-CN" sz="2400" kern="0" dirty="0">
                <a:solidFill>
                  <a:srgbClr val="FF0000"/>
                </a:solidFill>
                <a:latin typeface="微软雅黑" panose="020B0503020204020204" pitchFamily="34" charset="-122"/>
                <a:ea typeface="微软雅黑" panose="020B0503020204020204" pitchFamily="34" charset="-122"/>
              </a:rPr>
              <a:t>TrustZone</a:t>
            </a:r>
            <a:r>
              <a:rPr lang="zh-CN" altLang="en-US" sz="2400" kern="0" dirty="0">
                <a:solidFill>
                  <a:srgbClr val="FF0000"/>
                </a:solidFill>
                <a:latin typeface="微软雅黑" panose="020B0503020204020204" pitchFamily="34" charset="-122"/>
                <a:ea typeface="微软雅黑" panose="020B0503020204020204" pitchFamily="34" charset="-122"/>
              </a:rPr>
              <a:t>技术安全实现与应用</a:t>
            </a:r>
          </a:p>
        </p:txBody>
      </p:sp>
      <p:sp>
        <p:nvSpPr>
          <p:cNvPr id="162" name="Text Box 26"/>
          <p:cNvSpPr txBox="1">
            <a:spLocks noChangeArrowheads="1"/>
          </p:cNvSpPr>
          <p:nvPr/>
        </p:nvSpPr>
        <p:spPr bwMode="gray">
          <a:xfrm>
            <a:off x="3506769" y="35909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3</a:t>
            </a:r>
          </a:p>
        </p:txBody>
      </p:sp>
      <p:sp>
        <p:nvSpPr>
          <p:cNvPr id="163" name="Line 27"/>
          <p:cNvSpPr>
            <a:spLocks noChangeShapeType="1"/>
          </p:cNvSpPr>
          <p:nvPr/>
        </p:nvSpPr>
        <p:spPr bwMode="auto">
          <a:xfrm>
            <a:off x="3919518" y="50165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4" name="Text Box 28"/>
          <p:cNvSpPr txBox="1">
            <a:spLocks noChangeArrowheads="1"/>
          </p:cNvSpPr>
          <p:nvPr/>
        </p:nvSpPr>
        <p:spPr bwMode="auto">
          <a:xfrm>
            <a:off x="4719193" y="3624151"/>
            <a:ext cx="4182555" cy="461665"/>
          </a:xfrm>
          <a:prstGeom prst="rect">
            <a:avLst/>
          </a:prstGeom>
          <a:noFill/>
          <a:ln w="9525" algn="ctr">
            <a:noFill/>
            <a:miter lim="800000"/>
          </a:ln>
        </p:spPr>
        <p:txBody>
          <a:bodyPr wrap="none">
            <a:spAutoFit/>
          </a:bodyPr>
          <a:lstStyle/>
          <a:p>
            <a:pPr eaLnBrk="0" hangingPunct="0">
              <a:defRPr/>
            </a:pPr>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ARM </a:t>
            </a:r>
            <a:r>
              <a:rPr lang="en-US" altLang="zh-CN" sz="2400" dirty="0" err="1">
                <a:solidFill>
                  <a:srgbClr val="000000"/>
                </a:solidFill>
                <a:latin typeface="微软雅黑" panose="020B0503020204020204" pitchFamily="34" charset="-122"/>
                <a:ea typeface="微软雅黑" panose="020B0503020204020204" pitchFamily="34" charset="-122"/>
                <a:sym typeface="+mn-ea"/>
              </a:rPr>
              <a:t>Trustzone</a:t>
            </a:r>
            <a:r>
              <a:rPr lang="zh-CN" altLang="en-US" sz="2400" dirty="0">
                <a:solidFill>
                  <a:srgbClr val="000000"/>
                </a:solidFill>
                <a:latin typeface="微软雅黑" panose="020B0503020204020204" pitchFamily="34" charset="-122"/>
                <a:ea typeface="微软雅黑" panose="020B0503020204020204" pitchFamily="34" charset="-122"/>
                <a:sym typeface="+mn-ea"/>
              </a:rPr>
              <a:t>的</a:t>
            </a:r>
            <a:r>
              <a:rPr lang="en-US" altLang="zh-CN" sz="2400" dirty="0">
                <a:solidFill>
                  <a:srgbClr val="000000"/>
                </a:solidFill>
                <a:latin typeface="微软雅黑" panose="020B0503020204020204" pitchFamily="34" charset="-122"/>
                <a:ea typeface="微软雅黑" panose="020B0503020204020204" pitchFamily="34" charset="-122"/>
                <a:sym typeface="+mn-ea"/>
              </a:rPr>
              <a:t>STPM</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
        <p:nvSpPr>
          <p:cNvPr id="165" name="Text Box 29"/>
          <p:cNvSpPr txBox="1">
            <a:spLocks noChangeArrowheads="1"/>
          </p:cNvSpPr>
          <p:nvPr/>
        </p:nvSpPr>
        <p:spPr bwMode="gray">
          <a:xfrm>
            <a:off x="3506769" y="45053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4</a:t>
            </a:r>
          </a:p>
        </p:txBody>
      </p:sp>
      <p:sp>
        <p:nvSpPr>
          <p:cNvPr id="31" name="Text Box 28"/>
          <p:cNvSpPr txBox="1">
            <a:spLocks noChangeArrowheads="1"/>
          </p:cNvSpPr>
          <p:nvPr/>
        </p:nvSpPr>
        <p:spPr bwMode="auto">
          <a:xfrm>
            <a:off x="4720333" y="4406802"/>
            <a:ext cx="3230372" cy="461665"/>
          </a:xfrm>
          <a:prstGeom prst="rect">
            <a:avLst/>
          </a:prstGeom>
          <a:noFill/>
          <a:ln w="9525" algn="ctr">
            <a:noFill/>
            <a:miter lim="800000"/>
          </a:ln>
        </p:spPr>
        <p:txBody>
          <a:bodyPr wrap="none">
            <a:spAutoFit/>
          </a:bodyPr>
          <a:lstStyle/>
          <a:p>
            <a:pPr eaLnBrk="0" hangingPunct="0">
              <a:defRPr/>
            </a:pPr>
            <a:r>
              <a:rPr lang="en-US" altLang="zh-CN" sz="2400" dirty="0">
                <a:solidFill>
                  <a:srgbClr val="000000">
                    <a:lumMod val="90000"/>
                    <a:lumOff val="10000"/>
                  </a:srgbClr>
                </a:solidFill>
                <a:latin typeface="微软雅黑" panose="020B0503020204020204" pitchFamily="34" charset="-122"/>
                <a:ea typeface="微软雅黑" panose="020B0503020204020204" pitchFamily="34" charset="-122"/>
                <a:sym typeface="+mn-ea"/>
              </a:rPr>
              <a:t>ARM V8</a:t>
            </a:r>
            <a:r>
              <a:rPr lang="zh-CN" altLang="en-US" sz="2400" dirty="0">
                <a:solidFill>
                  <a:srgbClr val="000000">
                    <a:lumMod val="90000"/>
                    <a:lumOff val="10000"/>
                  </a:srgbClr>
                </a:solidFill>
                <a:latin typeface="微软雅黑" panose="020B0503020204020204" pitchFamily="34" charset="-122"/>
                <a:ea typeface="微软雅黑" panose="020B0503020204020204" pitchFamily="34" charset="-122"/>
                <a:sym typeface="+mn-ea"/>
              </a:rPr>
              <a:t>安全技术研究</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1152895"/>
      </p:ext>
    </p:extLst>
  </p:cSld>
  <p:clrMapOvr>
    <a:masterClrMapping/>
  </p:clrMapOvr>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sz="2400" b="0" dirty="0">
                <a:solidFill>
                  <a:srgbClr val="000000"/>
                </a:solidFill>
                <a:latin typeface="微软雅黑" panose="020B0503020204020204" pitchFamily="34" charset="-122"/>
                <a:ea typeface="微软雅黑" panose="020B0503020204020204" pitchFamily="34" charset="-122"/>
              </a:rPr>
              <a:t>从</a:t>
            </a:r>
            <a:r>
              <a:rPr lang="zh-CN" altLang="en-US" sz="2400" b="0" dirty="0">
                <a:solidFill>
                  <a:srgbClr val="000000"/>
                </a:solidFill>
                <a:latin typeface="微软雅黑" panose="020B0503020204020204" pitchFamily="34" charset="-122"/>
                <a:ea typeface="微软雅黑" panose="020B0503020204020204" pitchFamily="34" charset="-122"/>
              </a:rPr>
              <a:t>硬件</a:t>
            </a:r>
            <a:r>
              <a:rPr lang="en-US" altLang="zh-CN" sz="2400" b="0" dirty="0" err="1">
                <a:solidFill>
                  <a:srgbClr val="000000"/>
                </a:solidFill>
                <a:latin typeface="微软雅黑" panose="020B0503020204020204" pitchFamily="34" charset="-122"/>
                <a:ea typeface="微软雅黑" panose="020B0503020204020204" pitchFamily="34" charset="-122"/>
              </a:rPr>
              <a:t>架构</a:t>
            </a:r>
            <a:r>
              <a:rPr lang="zh-CN" altLang="en-US" sz="2400" b="0" dirty="0">
                <a:solidFill>
                  <a:srgbClr val="000000"/>
                </a:solidFill>
                <a:latin typeface="微软雅黑" panose="020B0503020204020204" pitchFamily="34" charset="-122"/>
                <a:ea typeface="微软雅黑" panose="020B0503020204020204" pitchFamily="34" charset="-122"/>
              </a:rPr>
              <a:t>角度</a:t>
            </a:r>
            <a:r>
              <a:rPr lang="en-US" altLang="zh-CN" sz="2400" b="0" dirty="0">
                <a:solidFill>
                  <a:srgbClr val="000000"/>
                </a:solidFill>
                <a:latin typeface="微软雅黑" panose="020B0503020204020204" pitchFamily="34" charset="-122"/>
                <a:ea typeface="微软雅黑" panose="020B0503020204020204" pitchFamily="34" charset="-122"/>
              </a:rPr>
              <a:t>看</a:t>
            </a:r>
          </a:p>
          <a:p>
            <a:pPr marL="0" indent="0">
              <a:buClr>
                <a:srgbClr val="333399"/>
              </a:buClr>
              <a:buNone/>
              <a:defRPr/>
            </a:pPr>
            <a:r>
              <a:rPr lang="en-US" altLang="zh-CN" sz="2000" b="0" dirty="0">
                <a:solidFill>
                  <a:srgbClr val="000000"/>
                </a:solidFill>
                <a:latin typeface="楷体" pitchFamily="49" charset="-122"/>
                <a:ea typeface="楷体" pitchFamily="49" charset="-122"/>
              </a:rPr>
              <a:t>      </a:t>
            </a:r>
            <a:r>
              <a:rPr lang="en-US" altLang="zh-CN" sz="1800" b="0" dirty="0">
                <a:solidFill>
                  <a:srgbClr val="000000"/>
                </a:solidFill>
                <a:latin typeface="楷体" pitchFamily="49" charset="-122"/>
                <a:ea typeface="楷体" pitchFamily="49" charset="-122"/>
              </a:rPr>
              <a:t>ARM公司的TrustZone技术对系统安全的解决方案是通过</a:t>
            </a:r>
            <a:r>
              <a:rPr lang="en-US" altLang="zh-CN" sz="1800" b="0" dirty="0">
                <a:solidFill>
                  <a:srgbClr val="FF0000"/>
                </a:solidFill>
                <a:latin typeface="楷体" pitchFamily="49" charset="-122"/>
                <a:ea typeface="楷体" pitchFamily="49" charset="-122"/>
              </a:rPr>
              <a:t>将保护措施集成到ARM处理器</a:t>
            </a:r>
            <a:r>
              <a:rPr lang="en-US" altLang="zh-CN" sz="1800" b="0" dirty="0">
                <a:solidFill>
                  <a:srgbClr val="000000"/>
                </a:solidFill>
                <a:latin typeface="楷体" pitchFamily="49" charset="-122"/>
                <a:ea typeface="楷体" pitchFamily="49" charset="-122"/>
              </a:rPr>
              <a:t>上，从ARMv7架构的处理器开始就已经集成了TrustZone技术（如下图所示），</a:t>
            </a:r>
            <a:r>
              <a:rPr lang="en-US" altLang="zh-CN" sz="1800" b="0" dirty="0" err="1">
                <a:solidFill>
                  <a:srgbClr val="FF0000"/>
                </a:solidFill>
                <a:latin typeface="楷体" pitchFamily="49" charset="-122"/>
                <a:ea typeface="楷体" pitchFamily="49" charset="-122"/>
              </a:rPr>
              <a:t>主要应用于Cortex</a:t>
            </a:r>
            <a:r>
              <a:rPr lang="en-US" altLang="zh-CN" sz="1800" b="0" dirty="0">
                <a:solidFill>
                  <a:srgbClr val="FF0000"/>
                </a:solidFill>
                <a:latin typeface="楷体" pitchFamily="49" charset="-122"/>
                <a:ea typeface="楷体" pitchFamily="49" charset="-122"/>
              </a:rPr>
              <a:t>-A 和 Cortex-M </a:t>
            </a:r>
            <a:r>
              <a:rPr lang="en-US" altLang="zh-CN" sz="1800" b="0" dirty="0" err="1">
                <a:solidFill>
                  <a:srgbClr val="FF0000"/>
                </a:solidFill>
                <a:latin typeface="楷体" pitchFamily="49" charset="-122"/>
                <a:ea typeface="楷体" pitchFamily="49" charset="-122"/>
              </a:rPr>
              <a:t>系列处理器</a:t>
            </a:r>
            <a:r>
              <a:rPr lang="en-US" altLang="zh-CN" sz="1800" b="0" dirty="0">
                <a:solidFill>
                  <a:srgbClr val="000000"/>
                </a:solidFill>
                <a:latin typeface="楷体" pitchFamily="49" charset="-122"/>
                <a:ea typeface="楷体" pitchFamily="49" charset="-122"/>
              </a:rPr>
              <a:t>。</a:t>
            </a:r>
          </a:p>
        </p:txBody>
      </p:sp>
      <p:pic>
        <p:nvPicPr>
          <p:cNvPr id="2" name="图片 2" descr="http://www.arm.com/zh/assets/images/roadmap/V5_to_V8_Architec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171826" y="3063241"/>
            <a:ext cx="5366385" cy="3649345"/>
          </a:xfrm>
          <a:prstGeom prst="rect">
            <a:avLst/>
          </a:prstGeom>
          <a:noFill/>
          <a:ln>
            <a:noFill/>
          </a:ln>
        </p:spPr>
      </p:pic>
    </p:spTree>
    <p:extLst>
      <p:ext uri="{BB962C8B-B14F-4D97-AF65-F5344CB8AC3E}">
        <p14:creationId xmlns:p14="http://schemas.microsoft.com/office/powerpoint/2010/main" val="4142227144"/>
      </p:ext>
    </p:extLst>
  </p:cSld>
  <p:clrMapOvr>
    <a:masterClrMapping/>
  </p:clrMapOvr>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sz="2000" b="0" dirty="0" err="1">
                <a:solidFill>
                  <a:srgbClr val="000000"/>
                </a:solidFill>
                <a:latin typeface="楷体" pitchFamily="49" charset="-122"/>
                <a:ea typeface="楷体" pitchFamily="49" charset="-122"/>
              </a:rPr>
              <a:t>TrustZone硬件架构如</a:t>
            </a:r>
            <a:r>
              <a:rPr lang="zh-CN" altLang="en-US" sz="2000" b="0" dirty="0">
                <a:solidFill>
                  <a:srgbClr val="000000"/>
                </a:solidFill>
                <a:latin typeface="楷体" pitchFamily="49" charset="-122"/>
                <a:ea typeface="楷体" pitchFamily="49" charset="-122"/>
              </a:rPr>
              <a:t>下图</a:t>
            </a:r>
            <a:r>
              <a:rPr lang="en-US" altLang="zh-CN" sz="2000" b="0" dirty="0" err="1">
                <a:solidFill>
                  <a:srgbClr val="000000"/>
                </a:solidFill>
                <a:latin typeface="楷体" pitchFamily="49" charset="-122"/>
                <a:ea typeface="楷体" pitchFamily="49" charset="-122"/>
              </a:rPr>
              <a:t>所示，它将</a:t>
            </a:r>
            <a:r>
              <a:rPr lang="en-US" altLang="zh-CN" sz="2000" b="0" dirty="0" err="1">
                <a:solidFill>
                  <a:srgbClr val="FF0000"/>
                </a:solidFill>
                <a:latin typeface="楷体" pitchFamily="49" charset="-122"/>
                <a:ea typeface="楷体" pitchFamily="49" charset="-122"/>
              </a:rPr>
              <a:t>CPU内核隔离成安全和普通两个区域</a:t>
            </a:r>
            <a:r>
              <a:rPr lang="en-US" altLang="zh-CN" sz="2000" b="0" dirty="0" err="1">
                <a:solidFill>
                  <a:srgbClr val="000000"/>
                </a:solidFill>
                <a:latin typeface="楷体" pitchFamily="49" charset="-122"/>
                <a:ea typeface="楷体" pitchFamily="49" charset="-122"/>
              </a:rPr>
              <a:t>，即单个的物理处理器包含了两个虚拟处理器核：</a:t>
            </a:r>
            <a:r>
              <a:rPr lang="en-US" altLang="zh-CN" sz="2000" b="0" dirty="0" err="1">
                <a:solidFill>
                  <a:srgbClr val="FF0000"/>
                </a:solidFill>
                <a:latin typeface="楷体" pitchFamily="49" charset="-122"/>
                <a:ea typeface="楷体" pitchFamily="49" charset="-122"/>
              </a:rPr>
              <a:t>安全处理器核和普通处理器核</a:t>
            </a:r>
            <a:r>
              <a:rPr lang="zh-CN" altLang="en-US" sz="2000" b="0" dirty="0">
                <a:solidFill>
                  <a:srgbClr val="000000"/>
                </a:solidFill>
                <a:latin typeface="楷体" pitchFamily="49" charset="-122"/>
                <a:ea typeface="楷体" pitchFamily="49" charset="-122"/>
              </a:rPr>
              <a:t>。</a:t>
            </a:r>
          </a:p>
        </p:txBody>
      </p:sp>
      <p:pic>
        <p:nvPicPr>
          <p:cNvPr id="28677" name="图片 28676" descr="C:\Documents and Settings\Jason\Application Data\Microsoft\Media Catalog\Copy of Trustzone.gif"/>
          <p:cNvPicPr>
            <a:picLocks noChangeAspect="1"/>
          </p:cNvPicPr>
          <p:nvPr/>
        </p:nvPicPr>
        <p:blipFill>
          <a:blip r:embed="rId2" cstate="print"/>
          <a:stretch>
            <a:fillRect/>
          </a:stretch>
        </p:blipFill>
        <p:spPr>
          <a:xfrm>
            <a:off x="2517141" y="2461260"/>
            <a:ext cx="7157085" cy="4302760"/>
          </a:xfrm>
          <a:prstGeom prst="rect">
            <a:avLst/>
          </a:prstGeom>
          <a:noFill/>
          <a:ln w="9525">
            <a:noFill/>
          </a:ln>
        </p:spPr>
      </p:pic>
    </p:spTree>
    <p:extLst>
      <p:ext uri="{BB962C8B-B14F-4D97-AF65-F5344CB8AC3E}">
        <p14:creationId xmlns:p14="http://schemas.microsoft.com/office/powerpoint/2010/main" val="14566770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47B79487-30D6-42D3-A50B-203AD38CAC79}"/>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嵌入式系统概论</a:t>
            </a:r>
            <a:endParaRPr lang="zh-CN" altLang="en-US" sz="4000"/>
          </a:p>
        </p:txBody>
      </p:sp>
      <p:sp>
        <p:nvSpPr>
          <p:cNvPr id="9219" name="内容占位符 2">
            <a:extLst>
              <a:ext uri="{FF2B5EF4-FFF2-40B4-BE49-F238E27FC236}">
                <a16:creationId xmlns:a16="http://schemas.microsoft.com/office/drawing/2014/main" id="{B718F7C6-9BDA-4FAC-B546-0F56CEEF727C}"/>
              </a:ext>
            </a:extLst>
          </p:cNvPr>
          <p:cNvSpPr>
            <a:spLocks noGrp="1" noChangeArrowheads="1"/>
          </p:cNvSpPr>
          <p:nvPr>
            <p:ph idx="1"/>
          </p:nvPr>
        </p:nvSpPr>
        <p:spPr>
          <a:xfrm>
            <a:off x="1774826" y="2017713"/>
            <a:ext cx="8704263" cy="4114800"/>
          </a:xfrm>
        </p:spPr>
        <p:txBody>
          <a:bodyPr/>
          <a:lstStyle/>
          <a:p>
            <a:r>
              <a:rPr lang="zh-CN" altLang="en-US" sz="2400" b="0" dirty="0">
                <a:latin typeface="楷体" panose="02010609060101010101" pitchFamily="49" charset="-122"/>
                <a:ea typeface="楷体" panose="02010609060101010101" pitchFamily="49" charset="-122"/>
              </a:rPr>
              <a:t>嵌入式微处理器的体系结构</a:t>
            </a:r>
            <a:endParaRPr lang="en-US" altLang="zh-CN" sz="2400" b="0" dirty="0">
              <a:latin typeface="楷体" panose="02010609060101010101" pitchFamily="49" charset="-122"/>
              <a:ea typeface="楷体" panose="02010609060101010101" pitchFamily="49" charset="-122"/>
            </a:endParaRPr>
          </a:p>
          <a:p>
            <a:pPr lvl="1"/>
            <a:r>
              <a:rPr lang="zh-CN" altLang="en-US" sz="2400" b="0" dirty="0">
                <a:solidFill>
                  <a:schemeClr val="tx1"/>
                </a:solidFill>
                <a:latin typeface="楷体" panose="02010609060101010101" pitchFamily="49" charset="-122"/>
                <a:ea typeface="楷体" panose="02010609060101010101" pitchFamily="49" charset="-122"/>
              </a:rPr>
              <a:t>冯</a:t>
            </a:r>
            <a:r>
              <a:rPr lang="en-US" altLang="zh-CN" sz="2400" b="0" dirty="0">
                <a:solidFill>
                  <a:schemeClr val="tx1"/>
                </a:solidFill>
                <a:latin typeface="楷体" panose="02010609060101010101" pitchFamily="49" charset="-122"/>
                <a:ea typeface="楷体" panose="02010609060101010101" pitchFamily="49" charset="-122"/>
              </a:rPr>
              <a:t>·</a:t>
            </a:r>
            <a:r>
              <a:rPr lang="zh-CN" altLang="en-US" sz="2400" b="0" dirty="0">
                <a:solidFill>
                  <a:schemeClr val="tx1"/>
                </a:solidFill>
                <a:latin typeface="楷体" panose="02010609060101010101" pitchFamily="49" charset="-122"/>
                <a:ea typeface="楷体" panose="02010609060101010101" pitchFamily="49" charset="-122"/>
              </a:rPr>
              <a:t>诺依曼</a:t>
            </a:r>
            <a:r>
              <a:rPr lang="en-US" altLang="zh-CN" sz="2400" b="0" dirty="0">
                <a:solidFill>
                  <a:schemeClr val="tx1"/>
                </a:solidFill>
                <a:latin typeface="楷体" panose="02010609060101010101" pitchFamily="49" charset="-122"/>
                <a:ea typeface="楷体" panose="02010609060101010101" pitchFamily="49" charset="-122"/>
              </a:rPr>
              <a:t>/</a:t>
            </a:r>
            <a:r>
              <a:rPr lang="zh-CN" altLang="en-US" sz="2400" b="0" dirty="0">
                <a:solidFill>
                  <a:schemeClr val="tx1"/>
                </a:solidFill>
                <a:latin typeface="楷体" panose="02010609060101010101" pitchFamily="49" charset="-122"/>
                <a:ea typeface="楷体" panose="02010609060101010101" pitchFamily="49" charset="-122"/>
              </a:rPr>
              <a:t>普林斯顿体系结构</a:t>
            </a:r>
            <a:endParaRPr lang="en-US" altLang="zh-CN" sz="2400" b="0" dirty="0">
              <a:solidFill>
                <a:schemeClr val="tx1"/>
              </a:solidFill>
              <a:latin typeface="楷体" panose="02010609060101010101" pitchFamily="49" charset="-122"/>
              <a:ea typeface="楷体" panose="02010609060101010101" pitchFamily="49" charset="-122"/>
            </a:endParaRPr>
          </a:p>
          <a:p>
            <a:pPr lvl="1"/>
            <a:r>
              <a:rPr lang="zh-CN" altLang="en-US" sz="2400" b="0" dirty="0">
                <a:solidFill>
                  <a:schemeClr val="tx1"/>
                </a:solidFill>
                <a:latin typeface="楷体" panose="02010609060101010101" pitchFamily="49" charset="-122"/>
                <a:ea typeface="楷体" panose="02010609060101010101" pitchFamily="49" charset="-122"/>
              </a:rPr>
              <a:t>哈佛体系结构</a:t>
            </a:r>
            <a:endParaRPr lang="en-US" altLang="zh-CN" sz="2400" b="0" dirty="0">
              <a:solidFill>
                <a:schemeClr val="tx1"/>
              </a:solidFill>
              <a:latin typeface="楷体" panose="02010609060101010101" pitchFamily="49" charset="-122"/>
              <a:ea typeface="楷体" panose="02010609060101010101" pitchFamily="49" charset="-122"/>
            </a:endParaRPr>
          </a:p>
          <a:p>
            <a:endParaRPr lang="zh-CN" altLang="en-US" sz="2400" b="0" dirty="0">
              <a:latin typeface="楷体" panose="02010609060101010101" pitchFamily="49" charset="-122"/>
              <a:ea typeface="楷体" panose="02010609060101010101" pitchFamily="49" charset="-122"/>
            </a:endParaRPr>
          </a:p>
        </p:txBody>
      </p:sp>
      <p:sp>
        <p:nvSpPr>
          <p:cNvPr id="9220" name="灯片编号占位符 3">
            <a:extLst>
              <a:ext uri="{FF2B5EF4-FFF2-40B4-BE49-F238E27FC236}">
                <a16:creationId xmlns:a16="http://schemas.microsoft.com/office/drawing/2014/main" id="{CB54770E-3E7F-4467-9A90-DD336FD127B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A2B97AC7-4798-4438-B13F-9CC388D4F4A0}"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5</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4140193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cs typeface="+mj-cs"/>
              </a:rPr>
              <a:t>嵌入式系统一般由嵌入式</a:t>
            </a:r>
            <a:r>
              <a:rPr lang="zh-CN" altLang="en-US" sz="2400" b="0" dirty="0">
                <a:solidFill>
                  <a:srgbClr val="FF0000"/>
                </a:solidFill>
                <a:latin typeface="宋体" pitchFamily="2" charset="-122"/>
                <a:ea typeface="宋体" pitchFamily="2" charset="-122"/>
                <a:cs typeface="+mj-cs"/>
              </a:rPr>
              <a:t>微处理器</a:t>
            </a:r>
            <a:r>
              <a:rPr lang="zh-CN" altLang="en-US" sz="2400" b="0" dirty="0">
                <a:solidFill>
                  <a:schemeClr val="tx1"/>
                </a:solidFill>
                <a:latin typeface="宋体" pitchFamily="2" charset="-122"/>
                <a:ea typeface="宋体" pitchFamily="2" charset="-122"/>
                <a:cs typeface="+mj-cs"/>
              </a:rPr>
              <a:t>、</a:t>
            </a:r>
            <a:r>
              <a:rPr lang="zh-CN" altLang="en-US" sz="2400" b="0" dirty="0">
                <a:solidFill>
                  <a:srgbClr val="FF0000"/>
                </a:solidFill>
                <a:latin typeface="宋体" pitchFamily="2" charset="-122"/>
                <a:ea typeface="宋体" pitchFamily="2" charset="-122"/>
                <a:cs typeface="+mj-cs"/>
              </a:rPr>
              <a:t>外围支撑硬件</a:t>
            </a:r>
            <a:r>
              <a:rPr lang="zh-CN" altLang="en-US" sz="2400" b="0" dirty="0">
                <a:solidFill>
                  <a:schemeClr val="tx1"/>
                </a:solidFill>
                <a:latin typeface="宋体" pitchFamily="2" charset="-122"/>
                <a:ea typeface="宋体" pitchFamily="2" charset="-122"/>
                <a:cs typeface="+mj-cs"/>
              </a:rPr>
              <a:t>、</a:t>
            </a:r>
            <a:r>
              <a:rPr lang="zh-CN" altLang="en-US" sz="2400" b="0" dirty="0">
                <a:solidFill>
                  <a:srgbClr val="FF0000"/>
                </a:solidFill>
                <a:latin typeface="宋体" pitchFamily="2" charset="-122"/>
                <a:ea typeface="宋体" pitchFamily="2" charset="-122"/>
                <a:cs typeface="+mj-cs"/>
              </a:rPr>
              <a:t>嵌入式实时操作系统</a:t>
            </a:r>
            <a:r>
              <a:rPr lang="zh-CN" altLang="en-US" sz="2400" b="0" dirty="0">
                <a:solidFill>
                  <a:schemeClr val="tx1"/>
                </a:solidFill>
                <a:latin typeface="宋体" pitchFamily="2" charset="-122"/>
                <a:ea typeface="宋体" pitchFamily="2" charset="-122"/>
                <a:cs typeface="+mj-cs"/>
              </a:rPr>
              <a:t>以及</a:t>
            </a:r>
            <a:r>
              <a:rPr lang="zh-CN" altLang="en-US" sz="2400" b="0" dirty="0">
                <a:solidFill>
                  <a:srgbClr val="FF0000"/>
                </a:solidFill>
                <a:latin typeface="宋体" pitchFamily="2" charset="-122"/>
                <a:ea typeface="宋体" pitchFamily="2" charset="-122"/>
                <a:cs typeface="+mj-cs"/>
              </a:rPr>
              <a:t>用户应用软件</a:t>
            </a:r>
            <a:r>
              <a:rPr lang="zh-CN" altLang="en-US" sz="2400" b="0" dirty="0">
                <a:solidFill>
                  <a:schemeClr val="tx1"/>
                </a:solidFill>
                <a:latin typeface="宋体" pitchFamily="2" charset="-122"/>
                <a:ea typeface="宋体" pitchFamily="2" charset="-122"/>
                <a:cs typeface="+mj-cs"/>
              </a:rPr>
              <a:t>四个部分组成。</a:t>
            </a:r>
            <a:endParaRPr lang="en-US" altLang="zh-CN" sz="2400" b="0" dirty="0">
              <a:solidFill>
                <a:schemeClr val="tx1"/>
              </a:solidFill>
              <a:latin typeface="宋体" pitchFamily="2" charset="-122"/>
              <a:ea typeface="宋体" pitchFamily="2" charset="-122"/>
              <a:cs typeface="+mj-cs"/>
            </a:endParaRPr>
          </a:p>
          <a:p>
            <a:r>
              <a:rPr lang="zh-CN" altLang="en-US" sz="2400" b="0" dirty="0">
                <a:solidFill>
                  <a:schemeClr val="tx1"/>
                </a:solidFill>
                <a:latin typeface="宋体" pitchFamily="2" charset="-122"/>
                <a:ea typeface="宋体" pitchFamily="2" charset="-122"/>
                <a:cs typeface="+mj-cs"/>
              </a:rPr>
              <a:t>嵌入式微处理器</a:t>
            </a:r>
          </a:p>
          <a:p>
            <a:pPr lvl="1"/>
            <a:r>
              <a:rPr lang="zh-CN" altLang="en-US" sz="2400" b="0" dirty="0">
                <a:latin typeface="宋体" pitchFamily="2" charset="-122"/>
                <a:ea typeface="宋体" pitchFamily="2" charset="-122"/>
                <a:cs typeface="+mj-cs"/>
              </a:rPr>
              <a:t>嵌入式微处理器通常把通用</a:t>
            </a:r>
            <a:r>
              <a:rPr lang="en-US" altLang="zh-CN" sz="2400" b="0" dirty="0">
                <a:latin typeface="宋体" pitchFamily="2" charset="-122"/>
                <a:ea typeface="宋体" pitchFamily="2" charset="-122"/>
                <a:cs typeface="+mj-cs"/>
              </a:rPr>
              <a:t>PC</a:t>
            </a:r>
            <a:r>
              <a:rPr lang="zh-CN" altLang="en-US" sz="2400" b="0" dirty="0">
                <a:latin typeface="宋体" pitchFamily="2" charset="-122"/>
                <a:ea typeface="宋体" pitchFamily="2" charset="-122"/>
                <a:cs typeface="+mj-cs"/>
              </a:rPr>
              <a:t>机中许多由板卡完成的任务集成到芯片内部，这样可以大幅减小系统的体积和功耗，具有</a:t>
            </a:r>
            <a:r>
              <a:rPr lang="zh-CN" altLang="en-US" sz="2400" b="0" dirty="0">
                <a:solidFill>
                  <a:srgbClr val="FF0000"/>
                </a:solidFill>
                <a:latin typeface="宋体" pitchFamily="2" charset="-122"/>
                <a:ea typeface="宋体" pitchFamily="2" charset="-122"/>
                <a:cs typeface="+mj-cs"/>
              </a:rPr>
              <a:t>重量轻、成本低、可靠性高</a:t>
            </a:r>
            <a:r>
              <a:rPr lang="zh-CN" altLang="en-US" sz="2400" b="0" dirty="0">
                <a:latin typeface="宋体" pitchFamily="2" charset="-122"/>
                <a:ea typeface="宋体" pitchFamily="2" charset="-122"/>
                <a:cs typeface="+mj-cs"/>
              </a:rPr>
              <a:t>等优点。</a:t>
            </a:r>
            <a:endParaRPr lang="en-US" altLang="zh-CN" sz="2400" b="0" dirty="0">
              <a:latin typeface="宋体" pitchFamily="2" charset="-122"/>
              <a:ea typeface="宋体" pitchFamily="2" charset="-122"/>
              <a:cs typeface="+mj-cs"/>
            </a:endParaRPr>
          </a:p>
          <a:p>
            <a:pPr lvl="1"/>
            <a:r>
              <a:rPr lang="zh-CN" altLang="en-US" sz="2400" b="0" dirty="0">
                <a:latin typeface="宋体" pitchFamily="2" charset="-122"/>
                <a:ea typeface="宋体" pitchFamily="2" charset="-122"/>
                <a:cs typeface="+mj-cs"/>
              </a:rPr>
              <a:t>由于嵌入式系统通常应用于比较恶劣的工作环境中，因此嵌入式微处理器在</a:t>
            </a:r>
            <a:r>
              <a:rPr lang="zh-CN" altLang="en-US" sz="2400" b="0" dirty="0">
                <a:solidFill>
                  <a:srgbClr val="FF0000"/>
                </a:solidFill>
                <a:latin typeface="宋体" pitchFamily="2" charset="-122"/>
                <a:ea typeface="宋体" pitchFamily="2" charset="-122"/>
                <a:cs typeface="+mj-cs"/>
              </a:rPr>
              <a:t>工作温度、电磁兼容性（</a:t>
            </a:r>
            <a:r>
              <a:rPr lang="en-US" altLang="zh-CN" sz="2400" b="0" dirty="0">
                <a:solidFill>
                  <a:srgbClr val="FF0000"/>
                </a:solidFill>
                <a:latin typeface="宋体" pitchFamily="2" charset="-122"/>
                <a:ea typeface="宋体" pitchFamily="2" charset="-122"/>
                <a:cs typeface="+mj-cs"/>
              </a:rPr>
              <a:t>EMC: Electro Magnetic Compatibility </a:t>
            </a:r>
            <a:r>
              <a:rPr lang="zh-CN" altLang="en-US" sz="2400" b="0" dirty="0">
                <a:solidFill>
                  <a:srgbClr val="FF0000"/>
                </a:solidFill>
                <a:latin typeface="宋体" pitchFamily="2" charset="-122"/>
                <a:ea typeface="宋体" pitchFamily="2" charset="-122"/>
                <a:cs typeface="+mj-cs"/>
              </a:rPr>
              <a:t>）及可靠性</a:t>
            </a:r>
            <a:r>
              <a:rPr lang="zh-CN" altLang="en-US" sz="2400" b="0" dirty="0">
                <a:latin typeface="宋体" pitchFamily="2" charset="-122"/>
                <a:ea typeface="宋体" pitchFamily="2" charset="-122"/>
                <a:cs typeface="+mj-cs"/>
              </a:rPr>
              <a:t>要求方面比较高。</a:t>
            </a:r>
            <a:endParaRPr lang="en-US" altLang="zh-CN" sz="2400" b="0" dirty="0">
              <a:latin typeface="宋体" pitchFamily="2" charset="-122"/>
              <a:ea typeface="宋体" pitchFamily="2" charset="-122"/>
              <a:cs typeface="+mj-cs"/>
            </a:endParaRPr>
          </a:p>
          <a:p>
            <a:pPr lvl="1"/>
            <a:r>
              <a:rPr lang="zh-CN" altLang="en-US" sz="2400" b="0" dirty="0">
                <a:latin typeface="宋体" pitchFamily="2" charset="-122"/>
                <a:ea typeface="宋体" pitchFamily="2" charset="-122"/>
                <a:cs typeface="+mj-cs"/>
              </a:rPr>
              <a:t>嵌入式微处理器可按数据总线宽度划分为</a:t>
            </a:r>
            <a:r>
              <a:rPr lang="en-US" altLang="zh-CN" sz="2400" b="0" dirty="0">
                <a:latin typeface="宋体" pitchFamily="2" charset="-122"/>
                <a:ea typeface="宋体" pitchFamily="2" charset="-122"/>
                <a:cs typeface="+mj-cs"/>
              </a:rPr>
              <a:t>8</a:t>
            </a:r>
            <a:r>
              <a:rPr lang="zh-CN" altLang="en-US" sz="2400" b="0" dirty="0">
                <a:latin typeface="宋体" pitchFamily="2" charset="-122"/>
                <a:ea typeface="宋体" pitchFamily="2" charset="-122"/>
                <a:cs typeface="+mj-cs"/>
              </a:rPr>
              <a:t>位、</a:t>
            </a:r>
            <a:r>
              <a:rPr lang="en-US" altLang="zh-CN" sz="2400" b="0" dirty="0">
                <a:latin typeface="宋体" pitchFamily="2" charset="-122"/>
                <a:ea typeface="宋体" pitchFamily="2" charset="-122"/>
                <a:cs typeface="+mj-cs"/>
              </a:rPr>
              <a:t>16</a:t>
            </a:r>
            <a:r>
              <a:rPr lang="zh-CN" altLang="en-US" sz="2400" b="0" dirty="0">
                <a:latin typeface="宋体" pitchFamily="2" charset="-122"/>
                <a:ea typeface="宋体" pitchFamily="2" charset="-122"/>
                <a:cs typeface="+mj-cs"/>
              </a:rPr>
              <a:t>位、</a:t>
            </a:r>
            <a:r>
              <a:rPr lang="en-US" altLang="zh-CN" sz="2400" b="0" dirty="0">
                <a:latin typeface="宋体" pitchFamily="2" charset="-122"/>
                <a:ea typeface="宋体" pitchFamily="2" charset="-122"/>
                <a:cs typeface="+mj-cs"/>
              </a:rPr>
              <a:t>32</a:t>
            </a:r>
            <a:r>
              <a:rPr lang="zh-CN" altLang="en-US" sz="2400" b="0" dirty="0">
                <a:latin typeface="宋体" pitchFamily="2" charset="-122"/>
                <a:ea typeface="宋体" pitchFamily="2" charset="-122"/>
                <a:cs typeface="+mj-cs"/>
              </a:rPr>
              <a:t>位和</a:t>
            </a:r>
            <a:r>
              <a:rPr lang="en-US" altLang="zh-CN" sz="2400" b="0" dirty="0">
                <a:latin typeface="宋体" pitchFamily="2" charset="-122"/>
                <a:ea typeface="宋体" pitchFamily="2" charset="-122"/>
                <a:cs typeface="+mj-cs"/>
              </a:rPr>
              <a:t>64</a:t>
            </a:r>
            <a:r>
              <a:rPr lang="zh-CN" altLang="en-US" sz="2400" b="0" dirty="0">
                <a:latin typeface="宋体" pitchFamily="2" charset="-122"/>
                <a:ea typeface="宋体" pitchFamily="2" charset="-122"/>
                <a:cs typeface="+mj-cs"/>
              </a:rPr>
              <a:t>位等不同类型，目前比较流行的有</a:t>
            </a:r>
            <a:r>
              <a:rPr lang="en-US" altLang="zh-CN" sz="2400" dirty="0">
                <a:solidFill>
                  <a:srgbClr val="FF0000"/>
                </a:solidFill>
                <a:latin typeface="宋体" pitchFamily="2" charset="-122"/>
                <a:ea typeface="宋体" pitchFamily="2" charset="-122"/>
                <a:cs typeface="+mj-cs"/>
              </a:rPr>
              <a:t>80C51</a:t>
            </a:r>
            <a:r>
              <a:rPr lang="zh-CN" altLang="en-US" sz="2400" dirty="0">
                <a:solidFill>
                  <a:srgbClr val="FF0000"/>
                </a:solidFill>
                <a:latin typeface="宋体" pitchFamily="2" charset="-122"/>
                <a:ea typeface="宋体" pitchFamily="2" charset="-122"/>
                <a:cs typeface="+mj-cs"/>
              </a:rPr>
              <a:t>、</a:t>
            </a:r>
            <a:r>
              <a:rPr lang="en-US" altLang="zh-CN" sz="2400" dirty="0">
                <a:solidFill>
                  <a:srgbClr val="FF0000"/>
                </a:solidFill>
                <a:latin typeface="宋体" pitchFamily="2" charset="-122"/>
                <a:ea typeface="宋体" pitchFamily="2" charset="-122"/>
                <a:cs typeface="+mj-cs"/>
              </a:rPr>
              <a:t>PIC</a:t>
            </a:r>
            <a:r>
              <a:rPr lang="zh-CN" altLang="en-US" sz="2400" dirty="0">
                <a:solidFill>
                  <a:srgbClr val="FF0000"/>
                </a:solidFill>
                <a:latin typeface="宋体" pitchFamily="2" charset="-122"/>
                <a:ea typeface="宋体" pitchFamily="2" charset="-122"/>
                <a:cs typeface="+mj-cs"/>
              </a:rPr>
              <a:t>、</a:t>
            </a:r>
            <a:r>
              <a:rPr lang="en-US" altLang="zh-CN" sz="2400" dirty="0">
                <a:solidFill>
                  <a:srgbClr val="FF0000"/>
                </a:solidFill>
                <a:latin typeface="宋体" pitchFamily="2" charset="-122"/>
                <a:ea typeface="宋体" pitchFamily="2" charset="-122"/>
                <a:cs typeface="+mj-cs"/>
              </a:rPr>
              <a:t>ARM</a:t>
            </a:r>
            <a:r>
              <a:rPr lang="zh-CN" altLang="en-US" sz="2400" b="0" dirty="0">
                <a:latin typeface="宋体" pitchFamily="2" charset="-122"/>
                <a:ea typeface="宋体" pitchFamily="2" charset="-122"/>
                <a:cs typeface="+mj-cs"/>
              </a:rPr>
              <a:t>等系列。</a:t>
            </a:r>
            <a:r>
              <a:rPr lang="zh-CN" altLang="en-US" sz="2400" dirty="0">
                <a:solidFill>
                  <a:srgbClr val="FF0000"/>
                </a:solidFill>
                <a:latin typeface="宋体" pitchFamily="2" charset="-122"/>
                <a:ea typeface="宋体" pitchFamily="2" charset="-122"/>
                <a:cs typeface="+mj-cs"/>
              </a:rPr>
              <a:t>主流是</a:t>
            </a:r>
            <a:r>
              <a:rPr lang="en-US" altLang="zh-CN" sz="2400" dirty="0">
                <a:solidFill>
                  <a:srgbClr val="FF0000"/>
                </a:solidFill>
                <a:latin typeface="宋体" pitchFamily="2" charset="-122"/>
                <a:ea typeface="宋体" pitchFamily="2" charset="-122"/>
              </a:rPr>
              <a:t>8</a:t>
            </a:r>
            <a:r>
              <a:rPr lang="zh-CN" altLang="en-US" sz="2400" dirty="0">
                <a:solidFill>
                  <a:srgbClr val="FF0000"/>
                </a:solidFill>
                <a:latin typeface="宋体" pitchFamily="2" charset="-122"/>
                <a:ea typeface="宋体" pitchFamily="2" charset="-122"/>
              </a:rPr>
              <a:t>位、</a:t>
            </a:r>
            <a:r>
              <a:rPr lang="en-US" altLang="zh-CN" sz="2400" dirty="0">
                <a:solidFill>
                  <a:srgbClr val="FF0000"/>
                </a:solidFill>
                <a:latin typeface="宋体" pitchFamily="2" charset="-122"/>
                <a:ea typeface="宋体" pitchFamily="2" charset="-122"/>
              </a:rPr>
              <a:t>32</a:t>
            </a:r>
            <a:r>
              <a:rPr lang="zh-CN" altLang="en-US" sz="2400" dirty="0">
                <a:solidFill>
                  <a:srgbClr val="FF0000"/>
                </a:solidFill>
                <a:latin typeface="宋体" pitchFamily="2" charset="-122"/>
                <a:ea typeface="宋体" pitchFamily="2" charset="-122"/>
              </a:rPr>
              <a:t>位</a:t>
            </a:r>
            <a:r>
              <a:rPr lang="zh-CN" altLang="en-US" sz="2400" b="0" dirty="0">
                <a:latin typeface="宋体" pitchFamily="2" charset="-122"/>
                <a:ea typeface="宋体" pitchFamily="2" charset="-122"/>
              </a:rPr>
              <a:t>。</a:t>
            </a:r>
            <a:endParaRPr lang="zh-CN" altLang="en-US" sz="2400" b="0" dirty="0">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spcAft>
                <a:spcPct val="0"/>
              </a:spcAft>
              <a:buClr>
                <a:srgbClr val="FFFFFF"/>
              </a:buClr>
              <a:defRPr/>
            </a:pPr>
            <a:fld id="{E723913B-75B0-4171-9CF9-75B45689044B}"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50</a:t>
            </a:fld>
            <a:endParaRPr lang="en-US" altLang="zh-CN" b="1">
              <a:solidFill>
                <a:srgbClr val="FFFFFF"/>
              </a:solidFill>
            </a:endParaRPr>
          </a:p>
        </p:txBody>
      </p:sp>
    </p:spTree>
    <p:extLst>
      <p:ext uri="{BB962C8B-B14F-4D97-AF65-F5344CB8AC3E}">
        <p14:creationId xmlns:p14="http://schemas.microsoft.com/office/powerpoint/2010/main" val="3379021648"/>
      </p:ext>
    </p:extLst>
  </p:cSld>
  <p:clrMapOvr>
    <a:masterClrMapping/>
  </p:clrMapOvr>
  <p:transitio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sp>
        <p:nvSpPr>
          <p:cNvPr id="8" name="内容占位符 2"/>
          <p:cNvSpPr>
            <a:spLocks noGrp="1"/>
          </p:cNvSpPr>
          <p:nvPr/>
        </p:nvSpPr>
        <p:spPr>
          <a:xfrm>
            <a:off x="2279650" y="1052514"/>
            <a:ext cx="7920806" cy="5184799"/>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zh-CN" altLang="en-US" sz="2400" b="0" dirty="0">
                <a:solidFill>
                  <a:srgbClr val="000000"/>
                </a:solidFill>
                <a:latin typeface="微软雅黑" panose="020B0503020204020204" pitchFamily="34" charset="-122"/>
                <a:ea typeface="微软雅黑" panose="020B0503020204020204" pitchFamily="34" charset="-122"/>
                <a:sym typeface="+mn-ea"/>
              </a:rPr>
              <a:t>使用这样的硬件架构有什么好处</a:t>
            </a:r>
            <a:r>
              <a:rPr lang="en-US" altLang="zh-CN" sz="2400" b="0" dirty="0">
                <a:solidFill>
                  <a:srgbClr val="000000"/>
                </a:solidFill>
                <a:latin typeface="微软雅黑" panose="020B0503020204020204" pitchFamily="34" charset="-122"/>
                <a:ea typeface="微软雅黑" panose="020B0503020204020204" pitchFamily="34" charset="-122"/>
                <a:sym typeface="+mn-ea"/>
              </a:rPr>
              <a:t>?</a:t>
            </a:r>
          </a:p>
          <a:p>
            <a:pPr marL="0" indent="0">
              <a:buClr>
                <a:srgbClr val="333399"/>
              </a:buClr>
              <a:buNone/>
              <a:defRPr/>
            </a:pPr>
            <a:r>
              <a:rPr lang="en-US" altLang="zh-CN" sz="1800" b="0" dirty="0">
                <a:solidFill>
                  <a:srgbClr val="000000"/>
                </a:solidFill>
                <a:latin typeface="微软雅黑" panose="020B0503020204020204" pitchFamily="34" charset="-122"/>
                <a:ea typeface="微软雅黑" panose="020B0503020204020204" pitchFamily="34" charset="-122"/>
                <a:sym typeface="+mn-ea"/>
              </a:rPr>
              <a:t>    </a:t>
            </a:r>
            <a:r>
              <a:rPr lang="en-US" altLang="zh-CN" sz="1800" b="0" dirty="0" err="1">
                <a:solidFill>
                  <a:srgbClr val="000000"/>
                </a:solidFill>
                <a:latin typeface="楷体" pitchFamily="49" charset="-122"/>
                <a:ea typeface="楷体" pitchFamily="49" charset="-122"/>
                <a:sym typeface="+mn-ea"/>
              </a:rPr>
              <a:t>这样单个处理器内核能够</a:t>
            </a:r>
            <a:r>
              <a:rPr lang="en-US" altLang="zh-CN" sz="1800" b="0" dirty="0" err="1">
                <a:solidFill>
                  <a:srgbClr val="FF0000"/>
                </a:solidFill>
                <a:latin typeface="楷体" pitchFamily="49" charset="-122"/>
                <a:ea typeface="楷体" pitchFamily="49" charset="-122"/>
                <a:sym typeface="+mn-ea"/>
              </a:rPr>
              <a:t>以时间片的方式</a:t>
            </a:r>
            <a:r>
              <a:rPr lang="en-US" altLang="zh-CN" sz="1800" b="0" dirty="0" err="1">
                <a:solidFill>
                  <a:srgbClr val="000000"/>
                </a:solidFill>
                <a:latin typeface="楷体" pitchFamily="49" charset="-122"/>
                <a:ea typeface="楷体" pitchFamily="49" charset="-122"/>
                <a:sym typeface="+mn-ea"/>
              </a:rPr>
              <a:t>安全有效地</a:t>
            </a:r>
            <a:r>
              <a:rPr lang="en-US" altLang="zh-CN" sz="1800" b="0" dirty="0" err="1">
                <a:solidFill>
                  <a:srgbClr val="FF0000"/>
                </a:solidFill>
                <a:latin typeface="楷体" pitchFamily="49" charset="-122"/>
                <a:ea typeface="楷体" pitchFamily="49" charset="-122"/>
                <a:sym typeface="+mn-ea"/>
              </a:rPr>
              <a:t>同时</a:t>
            </a:r>
            <a:r>
              <a:rPr lang="en-US" altLang="zh-CN" sz="1800" b="0" dirty="0" err="1">
                <a:solidFill>
                  <a:srgbClr val="000000"/>
                </a:solidFill>
                <a:latin typeface="楷体" pitchFamily="49" charset="-122"/>
                <a:ea typeface="楷体" pitchFamily="49" charset="-122"/>
                <a:sym typeface="+mn-ea"/>
              </a:rPr>
              <a:t>从普通区域和安全区域执行代码</a:t>
            </a:r>
            <a:r>
              <a:rPr lang="zh-CN" altLang="en-US" sz="1800" b="0" dirty="0">
                <a:solidFill>
                  <a:srgbClr val="000000"/>
                </a:solidFill>
                <a:latin typeface="楷体" pitchFamily="49" charset="-122"/>
                <a:ea typeface="楷体" pitchFamily="49" charset="-122"/>
                <a:sym typeface="+mn-ea"/>
              </a:rPr>
              <a:t>。</a:t>
            </a:r>
            <a:r>
              <a:rPr lang="en-US" altLang="zh-CN" sz="1800" b="0" dirty="0" err="1">
                <a:solidFill>
                  <a:srgbClr val="000000"/>
                </a:solidFill>
                <a:latin typeface="楷体" pitchFamily="49" charset="-122"/>
                <a:ea typeface="楷体" pitchFamily="49" charset="-122"/>
                <a:sym typeface="+mn-ea"/>
              </a:rPr>
              <a:t>这种虚拟化技术是在CPU设计时通过硬件扩展实现的，这些扩展可以保证安全内存和安全外设能够拒绝非安全事务的访问</a:t>
            </a:r>
            <a:r>
              <a:rPr lang="zh-CN" altLang="en-US" sz="1800" b="0" dirty="0">
                <a:solidFill>
                  <a:srgbClr val="000000"/>
                </a:solidFill>
                <a:latin typeface="楷体" pitchFamily="49" charset="-122"/>
                <a:ea typeface="楷体" pitchFamily="49" charset="-122"/>
                <a:sym typeface="+mn-ea"/>
              </a:rPr>
              <a:t>。</a:t>
            </a:r>
            <a:r>
              <a:rPr lang="en-US" altLang="zh-CN" sz="1800" b="0" dirty="0" err="1">
                <a:solidFill>
                  <a:srgbClr val="000000"/>
                </a:solidFill>
                <a:latin typeface="楷体" pitchFamily="49" charset="-122"/>
                <a:ea typeface="楷体" pitchFamily="49" charset="-122"/>
                <a:sym typeface="+mn-ea"/>
              </a:rPr>
              <a:t>因此，它们可以在正常操作系统中很好地隐藏和隔离自己，从而</a:t>
            </a:r>
            <a:r>
              <a:rPr lang="en-US" altLang="zh-CN" sz="1800" b="0" dirty="0" err="1">
                <a:solidFill>
                  <a:srgbClr val="FF0000"/>
                </a:solidFill>
                <a:latin typeface="楷体" pitchFamily="49" charset="-122"/>
                <a:ea typeface="楷体" pitchFamily="49" charset="-122"/>
                <a:sym typeface="+mn-ea"/>
              </a:rPr>
              <a:t>实现真正意义上的系统安全</a:t>
            </a:r>
            <a:r>
              <a:rPr lang="zh-CN" altLang="en-US" sz="1800" b="0" dirty="0">
                <a:solidFill>
                  <a:srgbClr val="000000"/>
                </a:solidFill>
                <a:latin typeface="楷体" pitchFamily="49" charset="-122"/>
                <a:ea typeface="楷体" pitchFamily="49" charset="-122"/>
                <a:sym typeface="+mn-ea"/>
              </a:rPr>
              <a:t>。</a:t>
            </a:r>
            <a:r>
              <a:rPr lang="en-US" altLang="zh-CN" sz="1800" b="0" dirty="0" err="1">
                <a:solidFill>
                  <a:srgbClr val="000000"/>
                </a:solidFill>
                <a:latin typeface="楷体" pitchFamily="49" charset="-122"/>
                <a:ea typeface="楷体" pitchFamily="49" charset="-122"/>
                <a:sym typeface="+mn-ea"/>
              </a:rPr>
              <a:t>这样，便</a:t>
            </a:r>
            <a:r>
              <a:rPr lang="en-US" altLang="zh-CN" sz="1800" b="0" dirty="0" err="1">
                <a:solidFill>
                  <a:srgbClr val="FF0000"/>
                </a:solidFill>
                <a:latin typeface="楷体" pitchFamily="49" charset="-122"/>
                <a:ea typeface="楷体" pitchFamily="49" charset="-122"/>
                <a:sym typeface="+mn-ea"/>
              </a:rPr>
              <a:t>无需使用专用安全处理器内核</a:t>
            </a:r>
            <a:r>
              <a:rPr lang="en-US" altLang="zh-CN" sz="1800" b="0" dirty="0" err="1">
                <a:solidFill>
                  <a:srgbClr val="000000"/>
                </a:solidFill>
                <a:latin typeface="楷体" pitchFamily="49" charset="-122"/>
                <a:ea typeface="楷体" pitchFamily="49" charset="-122"/>
                <a:sym typeface="+mn-ea"/>
              </a:rPr>
              <a:t>，从而节省了芯片面积和功耗</a:t>
            </a:r>
            <a:r>
              <a:rPr lang="en-US" altLang="zh-CN" sz="1800" b="0" dirty="0">
                <a:solidFill>
                  <a:srgbClr val="000000"/>
                </a:solidFill>
                <a:latin typeface="楷体" pitchFamily="49" charset="-122"/>
                <a:ea typeface="楷体" pitchFamily="49" charset="-122"/>
                <a:sym typeface="+mn-ea"/>
              </a:rPr>
              <a:t>。</a:t>
            </a:r>
            <a:endParaRPr lang="zh-CN" altLang="en-US" sz="1800" b="0" dirty="0">
              <a:solidFill>
                <a:srgbClr val="000000"/>
              </a:solidFill>
              <a:latin typeface="楷体" pitchFamily="49" charset="-122"/>
              <a:ea typeface="楷体" pitchFamily="49" charset="-122"/>
              <a:sym typeface="+mn-ea"/>
            </a:endParaRPr>
          </a:p>
        </p:txBody>
      </p:sp>
      <p:pic>
        <p:nvPicPr>
          <p:cNvPr id="3" name="Picture 2"/>
          <p:cNvPicPr>
            <a:picLocks noChangeAspect="1" noChangeArrowheads="1"/>
          </p:cNvPicPr>
          <p:nvPr/>
        </p:nvPicPr>
        <p:blipFill>
          <a:blip r:embed="rId2" cstate="print"/>
          <a:srcRect/>
          <a:stretch>
            <a:fillRect/>
          </a:stretch>
        </p:blipFill>
        <p:spPr bwMode="auto">
          <a:xfrm>
            <a:off x="2711626" y="3861048"/>
            <a:ext cx="5328591" cy="2436265"/>
          </a:xfrm>
          <a:prstGeom prst="rect">
            <a:avLst/>
          </a:prstGeom>
          <a:noFill/>
          <a:ln w="9525">
            <a:noFill/>
            <a:miter lim="800000"/>
            <a:headEnd/>
            <a:tailEnd/>
          </a:ln>
        </p:spPr>
      </p:pic>
    </p:spTree>
    <p:extLst>
      <p:ext uri="{BB962C8B-B14F-4D97-AF65-F5344CB8AC3E}">
        <p14:creationId xmlns:p14="http://schemas.microsoft.com/office/powerpoint/2010/main" val="2936555540"/>
      </p:ext>
    </p:extLst>
  </p:cSld>
  <p:clrMapOvr>
    <a:masterClrMapping/>
  </p:clrMapOvr>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sz="2400" b="0" dirty="0" err="1">
                <a:solidFill>
                  <a:srgbClr val="000000"/>
                </a:solidFill>
                <a:latin typeface="微软雅黑" panose="020B0503020204020204" pitchFamily="34" charset="-122"/>
                <a:ea typeface="微软雅黑" panose="020B0503020204020204" pitchFamily="34" charset="-122"/>
                <a:sym typeface="+mn-ea"/>
              </a:rPr>
              <a:t>高性能安全软件与普通区域操作环境</a:t>
            </a:r>
            <a:r>
              <a:rPr lang="zh-CN" altLang="en-US" sz="2400" b="0" dirty="0">
                <a:solidFill>
                  <a:srgbClr val="000000"/>
                </a:solidFill>
                <a:latin typeface="微软雅黑" panose="020B0503020204020204" pitchFamily="34" charset="-122"/>
                <a:ea typeface="微软雅黑" panose="020B0503020204020204" pitchFamily="34" charset="-122"/>
                <a:sym typeface="+mn-ea"/>
              </a:rPr>
              <a:t>如何同时</a:t>
            </a:r>
            <a:r>
              <a:rPr lang="en-US" altLang="zh-CN" sz="2400" b="0" dirty="0" err="1">
                <a:solidFill>
                  <a:srgbClr val="000000"/>
                </a:solidFill>
                <a:latin typeface="微软雅黑" panose="020B0503020204020204" pitchFamily="34" charset="-122"/>
                <a:ea typeface="微软雅黑" panose="020B0503020204020204" pitchFamily="34" charset="-122"/>
                <a:sym typeface="+mn-ea"/>
              </a:rPr>
              <a:t>运行</a:t>
            </a:r>
            <a:r>
              <a:rPr lang="zh-CN" altLang="en-US" sz="2400" b="0" dirty="0">
                <a:solidFill>
                  <a:srgbClr val="000000"/>
                </a:solidFill>
                <a:latin typeface="微软雅黑" panose="020B0503020204020204" pitchFamily="34" charset="-122"/>
                <a:ea typeface="微软雅黑" panose="020B0503020204020204" pitchFamily="34" charset="-122"/>
                <a:sym typeface="+mn-ea"/>
              </a:rPr>
              <a:t>？</a:t>
            </a:r>
            <a:r>
              <a:rPr lang="en-US" altLang="zh-CN" sz="1800" b="0" dirty="0">
                <a:solidFill>
                  <a:srgbClr val="000000"/>
                </a:solidFill>
                <a:latin typeface="微软雅黑" panose="020B0503020204020204" pitchFamily="34" charset="-122"/>
                <a:ea typeface="微软雅黑" panose="020B0503020204020204" pitchFamily="34" charset="-122"/>
                <a:sym typeface="+mn-ea"/>
              </a:rPr>
              <a:t>    </a:t>
            </a:r>
            <a:r>
              <a:rPr lang="en-US" altLang="zh-CN" sz="1800" b="0" dirty="0" err="1">
                <a:solidFill>
                  <a:srgbClr val="000000"/>
                </a:solidFill>
                <a:latin typeface="楷体" pitchFamily="49" charset="-122"/>
                <a:ea typeface="楷体" pitchFamily="49" charset="-122"/>
                <a:sym typeface="+mn-ea"/>
              </a:rPr>
              <a:t>引入一个特殊的机制</a:t>
            </a:r>
            <a:r>
              <a:rPr lang="en-US" altLang="zh-CN" sz="1800" b="0" dirty="0">
                <a:solidFill>
                  <a:srgbClr val="000000"/>
                </a:solidFill>
                <a:latin typeface="楷体" pitchFamily="49" charset="-122"/>
                <a:ea typeface="楷体" pitchFamily="49" charset="-122"/>
                <a:sym typeface="+mn-ea"/>
              </a:rPr>
              <a:t>——</a:t>
            </a:r>
            <a:r>
              <a:rPr lang="en-US" altLang="zh-CN" sz="1800" b="0" dirty="0" err="1">
                <a:solidFill>
                  <a:srgbClr val="FF0000"/>
                </a:solidFill>
                <a:latin typeface="楷体" pitchFamily="49" charset="-122"/>
                <a:ea typeface="楷体" pitchFamily="49" charset="-122"/>
                <a:sym typeface="+mn-ea"/>
              </a:rPr>
              <a:t>监控模式</a:t>
            </a:r>
            <a:r>
              <a:rPr lang="en-US" altLang="zh-CN" sz="1800" b="0" dirty="0" err="1">
                <a:solidFill>
                  <a:srgbClr val="000000"/>
                </a:solidFill>
                <a:latin typeface="楷体" pitchFamily="49" charset="-122"/>
                <a:ea typeface="楷体" pitchFamily="49" charset="-122"/>
                <a:sym typeface="+mn-ea"/>
              </a:rPr>
              <a:t>，监控模式是管理安全与普通处理器状态切换的一个强大的安全网关</a:t>
            </a:r>
            <a:r>
              <a:rPr lang="zh-CN" altLang="en-US" sz="1800" b="0" dirty="0">
                <a:solidFill>
                  <a:srgbClr val="000000"/>
                </a:solidFill>
                <a:latin typeface="楷体" pitchFamily="49" charset="-122"/>
                <a:ea typeface="楷体" pitchFamily="49" charset="-122"/>
                <a:sym typeface="+mn-ea"/>
              </a:rPr>
              <a:t>。</a:t>
            </a:r>
            <a:r>
              <a:rPr lang="en-US" altLang="zh-CN" sz="1800" b="0" dirty="0">
                <a:solidFill>
                  <a:srgbClr val="000000"/>
                </a:solidFill>
                <a:latin typeface="楷体" pitchFamily="49" charset="-122"/>
                <a:ea typeface="楷体" pitchFamily="49" charset="-122"/>
                <a:sym typeface="+mn-ea"/>
              </a:rPr>
              <a:t>在大多数设计中，它的功能类似传统操作系统的上下文切换，确保切换时能安全的保存处理器切换前的环境，并且能够在切换后的环境正确的恢复系统运行。</a:t>
            </a:r>
            <a:endParaRPr lang="zh-CN" altLang="en-US" sz="1800" b="0" dirty="0">
              <a:solidFill>
                <a:srgbClr val="000000"/>
              </a:solidFill>
              <a:latin typeface="楷体" pitchFamily="49" charset="-122"/>
              <a:ea typeface="楷体" pitchFamily="49" charset="-122"/>
              <a:sym typeface="+mn-ea"/>
            </a:endParaRPr>
          </a:p>
        </p:txBody>
      </p:sp>
      <p:pic>
        <p:nvPicPr>
          <p:cNvPr id="2" name="图片 1"/>
          <p:cNvPicPr>
            <a:picLocks noChangeAspect="1"/>
          </p:cNvPicPr>
          <p:nvPr/>
        </p:nvPicPr>
        <p:blipFill>
          <a:blip r:embed="rId2" cstate="print"/>
          <a:stretch>
            <a:fillRect/>
          </a:stretch>
        </p:blipFill>
        <p:spPr>
          <a:xfrm>
            <a:off x="3134361" y="3366136"/>
            <a:ext cx="6374765" cy="3432175"/>
          </a:xfrm>
          <a:prstGeom prst="rect">
            <a:avLst/>
          </a:prstGeom>
        </p:spPr>
      </p:pic>
    </p:spTree>
    <p:extLst>
      <p:ext uri="{BB962C8B-B14F-4D97-AF65-F5344CB8AC3E}">
        <p14:creationId xmlns:p14="http://schemas.microsoft.com/office/powerpoint/2010/main" val="238781691"/>
      </p:ext>
    </p:extLst>
  </p:cSld>
  <p:clrMapOvr>
    <a:masterClrMapping/>
  </p:clrMapOvr>
  <p:transition/>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sp>
        <p:nvSpPr>
          <p:cNvPr id="8" name="内容占位符 2"/>
          <p:cNvSpPr>
            <a:spLocks noGrp="1"/>
          </p:cNvSpPr>
          <p:nvPr/>
        </p:nvSpPr>
        <p:spPr>
          <a:xfrm>
            <a:off x="2279650" y="780099"/>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zh-CN" altLang="en-US" sz="2400" b="0" dirty="0">
                <a:solidFill>
                  <a:srgbClr val="000000"/>
                </a:solidFill>
                <a:latin typeface="微软雅黑" panose="020B0503020204020204" pitchFamily="34" charset="-122"/>
                <a:ea typeface="微软雅黑" panose="020B0503020204020204" pitchFamily="34" charset="-122"/>
                <a:sym typeface="+mn-ea"/>
              </a:rPr>
              <a:t>普通环境和安全环境如何进入监控模式？</a:t>
            </a:r>
            <a:r>
              <a:rPr lang="en-US" altLang="zh-CN" sz="1800" b="0" dirty="0">
                <a:solidFill>
                  <a:srgbClr val="000000"/>
                </a:solidFill>
                <a:latin typeface="微软雅黑" panose="020B0503020204020204" pitchFamily="34" charset="-122"/>
                <a:ea typeface="微软雅黑" panose="020B0503020204020204" pitchFamily="34" charset="-122"/>
                <a:sym typeface="+mn-ea"/>
              </a:rPr>
              <a:t>   </a:t>
            </a:r>
          </a:p>
          <a:p>
            <a:pPr>
              <a:buClr>
                <a:srgbClr val="333399"/>
              </a:buClr>
              <a:defRPr/>
            </a:pPr>
            <a:r>
              <a:rPr lang="en-US" altLang="zh-CN" sz="1800" b="0" dirty="0">
                <a:solidFill>
                  <a:srgbClr val="000000"/>
                </a:solidFill>
                <a:latin typeface="楷体" pitchFamily="49" charset="-122"/>
                <a:ea typeface="楷体" pitchFamily="49" charset="-122"/>
                <a:sym typeface="+mn-ea"/>
              </a:rPr>
              <a:t>     </a:t>
            </a:r>
            <a:r>
              <a:rPr lang="en-US" altLang="zh-CN" sz="1800" b="0" dirty="0" err="1">
                <a:solidFill>
                  <a:srgbClr val="000000"/>
                </a:solidFill>
                <a:latin typeface="楷体" pitchFamily="49" charset="-122"/>
                <a:ea typeface="楷体" pitchFamily="49" charset="-122"/>
                <a:sym typeface="+mn-ea"/>
              </a:rPr>
              <a:t>普通环境想要进入监控模式是严格被控制的，仅能通过以下的方式：</a:t>
            </a:r>
            <a:r>
              <a:rPr lang="en-US" altLang="zh-CN" sz="1800" b="0" dirty="0" err="1">
                <a:solidFill>
                  <a:srgbClr val="FF0000"/>
                </a:solidFill>
                <a:latin typeface="楷体" pitchFamily="49" charset="-122"/>
                <a:ea typeface="楷体" pitchFamily="49" charset="-122"/>
                <a:sym typeface="+mn-ea"/>
              </a:rPr>
              <a:t>中断</a:t>
            </a:r>
            <a:r>
              <a:rPr lang="en-US" altLang="zh-CN" sz="1800" b="0" dirty="0" err="1">
                <a:solidFill>
                  <a:srgbClr val="000000"/>
                </a:solidFill>
                <a:latin typeface="楷体" pitchFamily="49" charset="-122"/>
                <a:ea typeface="楷体" pitchFamily="49" charset="-122"/>
                <a:sym typeface="+mn-ea"/>
              </a:rPr>
              <a:t>、</a:t>
            </a:r>
            <a:r>
              <a:rPr lang="en-US" altLang="zh-CN" sz="1800" b="0" dirty="0" err="1">
                <a:solidFill>
                  <a:srgbClr val="FF0000"/>
                </a:solidFill>
                <a:latin typeface="楷体" pitchFamily="49" charset="-122"/>
                <a:ea typeface="楷体" pitchFamily="49" charset="-122"/>
                <a:sym typeface="+mn-ea"/>
              </a:rPr>
              <a:t>外部中断</a:t>
            </a:r>
            <a:r>
              <a:rPr lang="en-US" altLang="zh-CN" sz="1800" b="0" dirty="0" err="1">
                <a:solidFill>
                  <a:srgbClr val="000000"/>
                </a:solidFill>
                <a:latin typeface="楷体" pitchFamily="49" charset="-122"/>
                <a:ea typeface="楷体" pitchFamily="49" charset="-122"/>
                <a:sym typeface="+mn-ea"/>
              </a:rPr>
              <a:t>或</a:t>
            </a:r>
            <a:r>
              <a:rPr lang="en-US" altLang="zh-CN" sz="1800" b="0" dirty="0" err="1">
                <a:solidFill>
                  <a:srgbClr val="FF0000"/>
                </a:solidFill>
                <a:latin typeface="楷体" pitchFamily="49" charset="-122"/>
                <a:ea typeface="楷体" pitchFamily="49" charset="-122"/>
                <a:sym typeface="+mn-ea"/>
              </a:rPr>
              <a:t>直接调用SMC</a:t>
            </a:r>
            <a:r>
              <a:rPr lang="en-US" altLang="zh-CN" sz="1800" b="0" dirty="0" err="1">
                <a:solidFill>
                  <a:srgbClr val="000000"/>
                </a:solidFill>
                <a:latin typeface="楷体" pitchFamily="49" charset="-122"/>
                <a:ea typeface="楷体" pitchFamily="49" charset="-122"/>
                <a:sym typeface="+mn-ea"/>
              </a:rPr>
              <a:t>（Secure</a:t>
            </a:r>
            <a:r>
              <a:rPr lang="en-US" altLang="zh-CN" sz="1800" b="0" dirty="0">
                <a:solidFill>
                  <a:srgbClr val="000000"/>
                </a:solidFill>
                <a:latin typeface="楷体" pitchFamily="49" charset="-122"/>
                <a:ea typeface="楷体" pitchFamily="49" charset="-122"/>
                <a:sym typeface="+mn-ea"/>
              </a:rPr>
              <a:t> Monitor </a:t>
            </a:r>
            <a:r>
              <a:rPr lang="en-US" altLang="zh-CN" sz="1800" b="0" dirty="0" err="1">
                <a:solidFill>
                  <a:srgbClr val="000000"/>
                </a:solidFill>
                <a:latin typeface="楷体" pitchFamily="49" charset="-122"/>
                <a:ea typeface="楷体" pitchFamily="49" charset="-122"/>
                <a:sym typeface="+mn-ea"/>
              </a:rPr>
              <a:t>Call）指令</a:t>
            </a:r>
            <a:r>
              <a:rPr lang="zh-CN" altLang="en-US" sz="1800" b="0" dirty="0">
                <a:solidFill>
                  <a:srgbClr val="000000"/>
                </a:solidFill>
                <a:latin typeface="楷体" pitchFamily="49" charset="-122"/>
                <a:ea typeface="楷体" pitchFamily="49" charset="-122"/>
                <a:sym typeface="+mn-ea"/>
              </a:rPr>
              <a:t>。</a:t>
            </a:r>
            <a:r>
              <a:rPr lang="en-US" altLang="zh-CN" sz="1800" b="0" dirty="0" err="1">
                <a:solidFill>
                  <a:srgbClr val="000000"/>
                </a:solidFill>
                <a:latin typeface="楷体" pitchFamily="49" charset="-122"/>
                <a:ea typeface="楷体" pitchFamily="49" charset="-122"/>
                <a:sym typeface="+mn-ea"/>
              </a:rPr>
              <a:t>而安全环境进入监控模式则更加灵活些，可以直接通过写</a:t>
            </a:r>
            <a:r>
              <a:rPr lang="en-US" altLang="zh-CN" sz="1800" b="0" dirty="0" err="1">
                <a:solidFill>
                  <a:srgbClr val="FF0000"/>
                </a:solidFill>
                <a:latin typeface="楷体" pitchFamily="49" charset="-122"/>
                <a:ea typeface="楷体" pitchFamily="49" charset="-122"/>
                <a:sym typeface="+mn-ea"/>
              </a:rPr>
              <a:t>程序状态寄存器</a:t>
            </a:r>
            <a:r>
              <a:rPr lang="en-US" altLang="zh-CN" sz="1800" b="0" dirty="0" err="1">
                <a:solidFill>
                  <a:srgbClr val="000000"/>
                </a:solidFill>
                <a:latin typeface="楷体" pitchFamily="49" charset="-122"/>
                <a:ea typeface="楷体" pitchFamily="49" charset="-122"/>
                <a:sym typeface="+mn-ea"/>
              </a:rPr>
              <a:t>（Current</a:t>
            </a:r>
            <a:r>
              <a:rPr lang="en-US" altLang="zh-CN" sz="1800" b="0" dirty="0">
                <a:solidFill>
                  <a:srgbClr val="000000"/>
                </a:solidFill>
                <a:latin typeface="楷体" pitchFamily="49" charset="-122"/>
                <a:ea typeface="楷体" pitchFamily="49" charset="-122"/>
                <a:sym typeface="+mn-ea"/>
              </a:rPr>
              <a:t> Program Status Register</a:t>
            </a:r>
            <a:r>
              <a:rPr lang="zh-CN" altLang="en-US" sz="1800" b="0" dirty="0">
                <a:solidFill>
                  <a:srgbClr val="000000"/>
                </a:solidFill>
                <a:latin typeface="楷体" pitchFamily="49" charset="-122"/>
                <a:ea typeface="楷体" pitchFamily="49" charset="-122"/>
                <a:sym typeface="+mn-ea"/>
              </a:rPr>
              <a:t>，</a:t>
            </a:r>
            <a:r>
              <a:rPr lang="en-US" altLang="zh-CN" sz="1800" b="0" dirty="0">
                <a:solidFill>
                  <a:srgbClr val="000000"/>
                </a:solidFill>
                <a:latin typeface="楷体" pitchFamily="49" charset="-122"/>
                <a:ea typeface="楷体" pitchFamily="49" charset="-122"/>
                <a:sym typeface="+mn-ea"/>
              </a:rPr>
              <a:t>CPSR），</a:t>
            </a:r>
            <a:r>
              <a:rPr lang="en-US" altLang="zh-CN" sz="1800" b="0" dirty="0" err="1">
                <a:solidFill>
                  <a:srgbClr val="000000"/>
                </a:solidFill>
                <a:latin typeface="楷体" pitchFamily="49" charset="-122"/>
                <a:ea typeface="楷体" pitchFamily="49" charset="-122"/>
                <a:sym typeface="+mn-ea"/>
              </a:rPr>
              <a:t>另外也可通过</a:t>
            </a:r>
            <a:r>
              <a:rPr lang="en-US" altLang="zh-CN" sz="1800" b="0" dirty="0" err="1">
                <a:solidFill>
                  <a:srgbClr val="FF0000"/>
                </a:solidFill>
                <a:latin typeface="楷体" pitchFamily="49" charset="-122"/>
                <a:ea typeface="楷体" pitchFamily="49" charset="-122"/>
                <a:sym typeface="+mn-ea"/>
              </a:rPr>
              <a:t>异常机制</a:t>
            </a:r>
            <a:r>
              <a:rPr lang="en-US" altLang="zh-CN" sz="1800" b="0" dirty="0" err="1">
                <a:solidFill>
                  <a:srgbClr val="000000"/>
                </a:solidFill>
                <a:latin typeface="楷体" pitchFamily="49" charset="-122"/>
                <a:ea typeface="楷体" pitchFamily="49" charset="-122"/>
                <a:sym typeface="+mn-ea"/>
              </a:rPr>
              <a:t>切换到普通环境</a:t>
            </a:r>
            <a:r>
              <a:rPr lang="zh-CN" altLang="en-US" sz="1800" b="0" dirty="0">
                <a:solidFill>
                  <a:srgbClr val="000000"/>
                </a:solidFill>
                <a:latin typeface="楷体" pitchFamily="49" charset="-122"/>
                <a:ea typeface="楷体" pitchFamily="49" charset="-122"/>
                <a:sym typeface="+mn-ea"/>
              </a:rPr>
              <a:t>。</a:t>
            </a:r>
          </a:p>
        </p:txBody>
      </p:sp>
      <p:pic>
        <p:nvPicPr>
          <p:cNvPr id="5" name="图片 4"/>
          <p:cNvPicPr>
            <a:picLocks noChangeAspect="1"/>
          </p:cNvPicPr>
          <p:nvPr/>
        </p:nvPicPr>
        <p:blipFill>
          <a:blip r:embed="rId2" cstate="print"/>
          <a:stretch>
            <a:fillRect/>
          </a:stretch>
        </p:blipFill>
        <p:spPr>
          <a:xfrm>
            <a:off x="2348230" y="3488055"/>
            <a:ext cx="7181850" cy="3357880"/>
          </a:xfrm>
          <a:prstGeom prst="rect">
            <a:avLst/>
          </a:prstGeom>
        </p:spPr>
      </p:pic>
    </p:spTree>
    <p:extLst>
      <p:ext uri="{BB962C8B-B14F-4D97-AF65-F5344CB8AC3E}">
        <p14:creationId xmlns:p14="http://schemas.microsoft.com/office/powerpoint/2010/main" val="3016332056"/>
      </p:ext>
    </p:extLst>
  </p:cSld>
  <p:clrMapOvr>
    <a:masterClrMapping/>
  </p:clrMapOvr>
  <p:transition/>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sp>
        <p:nvSpPr>
          <p:cNvPr id="8" name="内容占位符 2"/>
          <p:cNvSpPr>
            <a:spLocks noGrp="1"/>
          </p:cNvSpPr>
          <p:nvPr/>
        </p:nvSpPr>
        <p:spPr>
          <a:xfrm>
            <a:off x="2190115"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b="0" dirty="0" err="1">
                <a:solidFill>
                  <a:srgbClr val="000000"/>
                </a:solidFill>
                <a:latin typeface="微软雅黑" panose="020B0503020204020204" pitchFamily="34" charset="-122"/>
                <a:ea typeface="微软雅黑" panose="020B0503020204020204" pitchFamily="34" charset="-122"/>
                <a:sym typeface="+mn-ea"/>
              </a:rPr>
              <a:t>TrustZone技术</a:t>
            </a:r>
            <a:r>
              <a:rPr lang="zh-CN" altLang="en-US" b="0" dirty="0">
                <a:solidFill>
                  <a:srgbClr val="000000"/>
                </a:solidFill>
                <a:latin typeface="微软雅黑" panose="020B0503020204020204" pitchFamily="34" charset="-122"/>
                <a:ea typeface="微软雅黑" panose="020B0503020204020204" pitchFamily="34" charset="-122"/>
                <a:sym typeface="+mn-ea"/>
              </a:rPr>
              <a:t>硬件架构</a:t>
            </a:r>
            <a:r>
              <a:rPr lang="en-US" altLang="zh-CN" b="0" dirty="0">
                <a:solidFill>
                  <a:srgbClr val="000000"/>
                </a:solidFill>
                <a:latin typeface="微软雅黑" panose="020B0503020204020204" pitchFamily="34" charset="-122"/>
                <a:ea typeface="微软雅黑" panose="020B0503020204020204" pitchFamily="34" charset="-122"/>
                <a:sym typeface="+mn-ea"/>
              </a:rPr>
              <a:t>——</a:t>
            </a:r>
            <a:r>
              <a:rPr lang="zh-CN" altLang="en-US" b="0" dirty="0">
                <a:solidFill>
                  <a:srgbClr val="000000"/>
                </a:solidFill>
                <a:latin typeface="微软雅黑" panose="020B0503020204020204" pitchFamily="34" charset="-122"/>
                <a:ea typeface="微软雅黑" panose="020B0503020204020204" pitchFamily="34" charset="-122"/>
                <a:sym typeface="+mn-ea"/>
              </a:rPr>
              <a:t>安全中断</a:t>
            </a:r>
          </a:p>
          <a:p>
            <a:pPr>
              <a:buClr>
                <a:srgbClr val="333399"/>
              </a:buClr>
              <a:defRPr/>
            </a:pPr>
            <a:r>
              <a:rPr lang="en-US" altLang="zh-CN" sz="2400" b="0" dirty="0" err="1">
                <a:solidFill>
                  <a:srgbClr val="000000"/>
                </a:solidFill>
                <a:latin typeface="楷体" pitchFamily="49" charset="-122"/>
                <a:ea typeface="楷体" pitchFamily="49" charset="-122"/>
                <a:sym typeface="+mn-ea"/>
              </a:rPr>
              <a:t>中断是保证安全环境的重要一环，可以防止恶意软件通过进入中断向量的方法来对系统进行一系列的破坏</a:t>
            </a:r>
            <a:r>
              <a:rPr lang="zh-CN" altLang="en-US" sz="2400" b="0" dirty="0">
                <a:solidFill>
                  <a:srgbClr val="000000"/>
                </a:solidFill>
                <a:latin typeface="楷体" pitchFamily="49" charset="-122"/>
                <a:ea typeface="楷体" pitchFamily="49" charset="-122"/>
                <a:sym typeface="+mn-ea"/>
              </a:rPr>
              <a:t>。</a:t>
            </a:r>
            <a:r>
              <a:rPr lang="en-US" altLang="zh-CN" sz="2400" b="0" dirty="0">
                <a:solidFill>
                  <a:srgbClr val="000000"/>
                </a:solidFill>
                <a:latin typeface="楷体" pitchFamily="49" charset="-122"/>
                <a:ea typeface="楷体" pitchFamily="49" charset="-122"/>
                <a:sym typeface="+mn-ea"/>
              </a:rPr>
              <a:t>为此，对中断控制进行了扩展，普通环境和安全环境分别采用中断输入</a:t>
            </a:r>
            <a:r>
              <a:rPr lang="en-US" altLang="zh-CN" sz="2400" b="0" dirty="0">
                <a:solidFill>
                  <a:srgbClr val="FF0000"/>
                </a:solidFill>
                <a:latin typeface="楷体" pitchFamily="49" charset="-122"/>
                <a:ea typeface="楷体" pitchFamily="49" charset="-122"/>
                <a:sym typeface="+mn-ea"/>
              </a:rPr>
              <a:t>IRQ</a:t>
            </a:r>
            <a:r>
              <a:rPr lang="en-US" altLang="zh-CN" sz="2400" b="0" dirty="0">
                <a:solidFill>
                  <a:srgbClr val="000000"/>
                </a:solidFill>
                <a:latin typeface="楷体" pitchFamily="49" charset="-122"/>
                <a:ea typeface="楷体" pitchFamily="49" charset="-122"/>
                <a:sym typeface="+mn-ea"/>
              </a:rPr>
              <a:t>和</a:t>
            </a:r>
            <a:r>
              <a:rPr lang="en-US" altLang="zh-CN" sz="2400" b="0" dirty="0">
                <a:solidFill>
                  <a:srgbClr val="FF0000"/>
                </a:solidFill>
                <a:latin typeface="楷体" pitchFamily="49" charset="-122"/>
                <a:ea typeface="楷体" pitchFamily="49" charset="-122"/>
                <a:sym typeface="+mn-ea"/>
              </a:rPr>
              <a:t>FIQ</a:t>
            </a:r>
            <a:r>
              <a:rPr lang="en-US" altLang="zh-CN" sz="2400" b="0" dirty="0">
                <a:solidFill>
                  <a:srgbClr val="000000"/>
                </a:solidFill>
                <a:latin typeface="楷体" pitchFamily="49" charset="-122"/>
                <a:ea typeface="楷体" pitchFamily="49" charset="-122"/>
                <a:sym typeface="+mn-ea"/>
              </a:rPr>
              <a:t>作为</a:t>
            </a:r>
            <a:r>
              <a:rPr lang="en-US" altLang="zh-CN" sz="2400" b="0" dirty="0">
                <a:solidFill>
                  <a:srgbClr val="FF0000"/>
                </a:solidFill>
                <a:latin typeface="楷体" pitchFamily="49" charset="-122"/>
                <a:ea typeface="楷体" pitchFamily="49" charset="-122"/>
                <a:sym typeface="+mn-ea"/>
              </a:rPr>
              <a:t>中断源</a:t>
            </a:r>
            <a:r>
              <a:rPr lang="en-US" altLang="zh-CN" sz="2400" b="0" dirty="0">
                <a:solidFill>
                  <a:srgbClr val="000000"/>
                </a:solidFill>
                <a:latin typeface="楷体" pitchFamily="49" charset="-122"/>
                <a:ea typeface="楷体" pitchFamily="49" charset="-122"/>
                <a:sym typeface="+mn-ea"/>
              </a:rPr>
              <a:t>，如果中断发生在相应的执行环境，则不需要进行执行环境的切换</a:t>
            </a:r>
            <a:r>
              <a:rPr lang="zh-CN" altLang="en-US" sz="2400" b="0" dirty="0">
                <a:solidFill>
                  <a:srgbClr val="000000"/>
                </a:solidFill>
                <a:latin typeface="楷体" pitchFamily="49" charset="-122"/>
                <a:ea typeface="楷体" pitchFamily="49" charset="-122"/>
                <a:sym typeface="+mn-ea"/>
              </a:rPr>
              <a:t>。</a:t>
            </a:r>
            <a:r>
              <a:rPr lang="en-US" altLang="zh-CN" sz="2400" b="0" dirty="0" err="1">
                <a:solidFill>
                  <a:srgbClr val="000000"/>
                </a:solidFill>
                <a:latin typeface="楷体" pitchFamily="49" charset="-122"/>
                <a:ea typeface="楷体" pitchFamily="49" charset="-122"/>
                <a:sym typeface="+mn-ea"/>
              </a:rPr>
              <a:t>否则，由监控器来切换执行环境，且执行监控器代码时将中断关闭</a:t>
            </a:r>
            <a:r>
              <a:rPr lang="zh-CN" altLang="en-US" sz="2400" b="0" dirty="0">
                <a:solidFill>
                  <a:srgbClr val="000000"/>
                </a:solidFill>
                <a:latin typeface="楷体" pitchFamily="49" charset="-122"/>
                <a:ea typeface="楷体" pitchFamily="49" charset="-122"/>
                <a:sym typeface="+mn-ea"/>
              </a:rPr>
              <a:t>。</a:t>
            </a:r>
          </a:p>
        </p:txBody>
      </p:sp>
    </p:spTree>
    <p:extLst>
      <p:ext uri="{BB962C8B-B14F-4D97-AF65-F5344CB8AC3E}">
        <p14:creationId xmlns:p14="http://schemas.microsoft.com/office/powerpoint/2010/main" val="1711941855"/>
      </p:ext>
    </p:extLst>
  </p:cSld>
  <p:clrMapOvr>
    <a:masterClrMapping/>
  </p:clrMapOvr>
  <p:transition/>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sp>
        <p:nvSpPr>
          <p:cNvPr id="8" name="内容占位符 2"/>
          <p:cNvSpPr>
            <a:spLocks noGrp="1"/>
          </p:cNvSpPr>
          <p:nvPr/>
        </p:nvSpPr>
        <p:spPr>
          <a:xfrm>
            <a:off x="2190115"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b="0">
                <a:solidFill>
                  <a:srgbClr val="000000"/>
                </a:solidFill>
                <a:latin typeface="微软雅黑" panose="020B0503020204020204" pitchFamily="34" charset="-122"/>
                <a:ea typeface="微软雅黑" panose="020B0503020204020204" pitchFamily="34" charset="-122"/>
                <a:sym typeface="+mn-ea"/>
              </a:rPr>
              <a:t>TrustZone技术</a:t>
            </a:r>
            <a:r>
              <a:rPr lang="zh-CN" altLang="en-US" b="0">
                <a:solidFill>
                  <a:srgbClr val="000000"/>
                </a:solidFill>
                <a:latin typeface="微软雅黑" panose="020B0503020204020204" pitchFamily="34" charset="-122"/>
                <a:ea typeface="微软雅黑" panose="020B0503020204020204" pitchFamily="34" charset="-122"/>
                <a:sym typeface="+mn-ea"/>
              </a:rPr>
              <a:t>硬件架构</a:t>
            </a:r>
            <a:r>
              <a:rPr lang="en-US" altLang="zh-CN" b="0">
                <a:solidFill>
                  <a:srgbClr val="000000"/>
                </a:solidFill>
                <a:latin typeface="微软雅黑" panose="020B0503020204020204" pitchFamily="34" charset="-122"/>
                <a:ea typeface="微软雅黑" panose="020B0503020204020204" pitchFamily="34" charset="-122"/>
                <a:sym typeface="+mn-ea"/>
              </a:rPr>
              <a:t>——</a:t>
            </a:r>
            <a:r>
              <a:rPr lang="zh-CN" altLang="en-US" b="0">
                <a:solidFill>
                  <a:srgbClr val="000000"/>
                </a:solidFill>
                <a:latin typeface="微软雅黑" panose="020B0503020204020204" pitchFamily="34" charset="-122"/>
                <a:ea typeface="微软雅黑" panose="020B0503020204020204" pitchFamily="34" charset="-122"/>
                <a:sym typeface="+mn-ea"/>
              </a:rPr>
              <a:t>安全中断</a:t>
            </a:r>
          </a:p>
          <a:p>
            <a:pPr marL="0" indent="0">
              <a:buClr>
                <a:srgbClr val="333399"/>
              </a:buClr>
              <a:buNone/>
              <a:defRPr/>
            </a:pPr>
            <a:endParaRPr lang="zh-CN" altLang="en-US" sz="2400" b="0">
              <a:solidFill>
                <a:srgbClr val="000000"/>
              </a:solidFill>
              <a:latin typeface="微软雅黑" panose="020B0503020204020204" pitchFamily="34" charset="-122"/>
              <a:ea typeface="微软雅黑" panose="020B0503020204020204" pitchFamily="34" charset="-122"/>
              <a:sym typeface="+mn-ea"/>
            </a:endParaRPr>
          </a:p>
        </p:txBody>
      </p:sp>
      <p:pic>
        <p:nvPicPr>
          <p:cNvPr id="3" name="图片 -2147482609" descr="IMG_258"/>
          <p:cNvPicPr>
            <a:picLocks noChangeAspect="1"/>
          </p:cNvPicPr>
          <p:nvPr/>
        </p:nvPicPr>
        <p:blipFill>
          <a:blip r:embed="rId2" cstate="print"/>
          <a:stretch>
            <a:fillRect/>
          </a:stretch>
        </p:blipFill>
        <p:spPr>
          <a:xfrm>
            <a:off x="2621915" y="1880870"/>
            <a:ext cx="6948170" cy="3790950"/>
          </a:xfrm>
          <a:prstGeom prst="rect">
            <a:avLst/>
          </a:prstGeom>
          <a:noFill/>
          <a:ln w="9525">
            <a:noFill/>
          </a:ln>
        </p:spPr>
      </p:pic>
      <p:sp>
        <p:nvSpPr>
          <p:cNvPr id="2" name="文本框 1"/>
          <p:cNvSpPr txBox="1"/>
          <p:nvPr/>
        </p:nvSpPr>
        <p:spPr>
          <a:xfrm>
            <a:off x="2621916" y="5805806"/>
            <a:ext cx="7074485" cy="461665"/>
          </a:xfrm>
          <a:prstGeom prst="rect">
            <a:avLst/>
          </a:prstGeom>
          <a:noFill/>
          <a:ln w="9525">
            <a:noFill/>
          </a:ln>
        </p:spPr>
        <p:txBody>
          <a:bodyPr wrap="square">
            <a:spAutoFit/>
          </a:bodyPr>
          <a:lstStyle/>
          <a:p>
            <a:pPr fontAlgn="base">
              <a:spcBef>
                <a:spcPct val="0"/>
              </a:spcBef>
              <a:spcAft>
                <a:spcPct val="0"/>
              </a:spcAft>
            </a:pPr>
            <a:r>
              <a:rPr lang="zh-CN" altLang="en-US" sz="2400" dirty="0">
                <a:solidFill>
                  <a:srgbClr val="2E2E2E"/>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上图展现了</a:t>
            </a:r>
            <a:r>
              <a:rPr lang="en-US" altLang="zh-CN" sz="2400" dirty="0">
                <a:solidFill>
                  <a:srgbClr val="2E2E2E"/>
                </a:solidFill>
                <a:highlight>
                  <a:srgbClr val="FFFFFF"/>
                </a:highlight>
                <a:latin typeface="微软雅黑" panose="020B0503020204020204" pitchFamily="34" charset="-122"/>
                <a:ea typeface="微软雅黑" panose="020B0503020204020204" pitchFamily="34" charset="-122"/>
                <a:cs typeface="Calibri" panose="020F0502020204030204" charset="0"/>
              </a:rPr>
              <a:t>IRQ</a:t>
            </a:r>
            <a:r>
              <a:rPr lang="zh-CN" altLang="en-US" sz="2400" dirty="0">
                <a:solidFill>
                  <a:srgbClr val="2E2E2E"/>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配置为</a:t>
            </a:r>
            <a:r>
              <a:rPr lang="en-US" altLang="zh-CN" sz="2400" dirty="0">
                <a:solidFill>
                  <a:srgbClr val="2E2E2E"/>
                </a:solidFill>
                <a:highlight>
                  <a:srgbClr val="FFFFFF"/>
                </a:highlight>
                <a:latin typeface="微软雅黑" panose="020B0503020204020204" pitchFamily="34" charset="-122"/>
                <a:ea typeface="微软雅黑" panose="020B0503020204020204" pitchFamily="34" charset="-122"/>
                <a:cs typeface="Calibri" panose="020F0502020204030204" charset="0"/>
              </a:rPr>
              <a:t>NS(Non-Secure)</a:t>
            </a:r>
            <a:r>
              <a:rPr lang="zh-CN" altLang="en-US" sz="2400" dirty="0">
                <a:solidFill>
                  <a:srgbClr val="2E2E2E"/>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中断的情况</a:t>
            </a:r>
          </a:p>
        </p:txBody>
      </p:sp>
    </p:spTree>
    <p:extLst>
      <p:ext uri="{BB962C8B-B14F-4D97-AF65-F5344CB8AC3E}">
        <p14:creationId xmlns:p14="http://schemas.microsoft.com/office/powerpoint/2010/main" val="2597618661"/>
      </p:ext>
    </p:extLst>
  </p:cSld>
  <p:clrMapOvr>
    <a:masterClrMapping/>
  </p:clrMapOvr>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b="0" dirty="0" err="1">
                <a:solidFill>
                  <a:srgbClr val="000000"/>
                </a:solidFill>
                <a:latin typeface="楷体" pitchFamily="49" charset="-122"/>
                <a:ea typeface="楷体" pitchFamily="49" charset="-122"/>
                <a:sym typeface="+mn-ea"/>
              </a:rPr>
              <a:t>从数据存储的角度看</a:t>
            </a:r>
            <a:endParaRPr lang="en-US" altLang="zh-CN" b="0" dirty="0">
              <a:solidFill>
                <a:srgbClr val="000000"/>
              </a:solidFill>
              <a:latin typeface="楷体" pitchFamily="49" charset="-122"/>
              <a:ea typeface="楷体" pitchFamily="49" charset="-122"/>
              <a:sym typeface="+mn-ea"/>
            </a:endParaRPr>
          </a:p>
          <a:p>
            <a:pPr>
              <a:buClr>
                <a:srgbClr val="333399"/>
              </a:buClr>
              <a:defRPr/>
            </a:pPr>
            <a:r>
              <a:rPr lang="en-US" altLang="zh-CN" sz="2000" b="0" dirty="0">
                <a:solidFill>
                  <a:srgbClr val="000000"/>
                </a:solidFill>
                <a:latin typeface="楷体" pitchFamily="49" charset="-122"/>
                <a:ea typeface="楷体" pitchFamily="49" charset="-122"/>
                <a:sym typeface="+mn-ea"/>
              </a:rPr>
              <a:t>TrustZone技术</a:t>
            </a:r>
            <a:r>
              <a:rPr lang="en-US" altLang="zh-CN" sz="2000" b="0" dirty="0">
                <a:solidFill>
                  <a:srgbClr val="FF0000"/>
                </a:solidFill>
                <a:latin typeface="楷体" pitchFamily="49" charset="-122"/>
                <a:ea typeface="楷体" pitchFamily="49" charset="-122"/>
                <a:sym typeface="+mn-ea"/>
              </a:rPr>
              <a:t>对内存进行了隔离</a:t>
            </a:r>
            <a:r>
              <a:rPr lang="en-US" altLang="zh-CN" sz="2000" b="0" dirty="0">
                <a:solidFill>
                  <a:srgbClr val="000000"/>
                </a:solidFill>
                <a:latin typeface="楷体" pitchFamily="49" charset="-122"/>
                <a:ea typeface="楷体" pitchFamily="49" charset="-122"/>
                <a:sym typeface="+mn-ea"/>
              </a:rPr>
              <a:t>，CPU在TEE和REE下执行进程时有各自独立的物理地址空间，通过</a:t>
            </a:r>
            <a:r>
              <a:rPr lang="en-US" altLang="zh-CN" sz="2000" b="0" dirty="0">
                <a:solidFill>
                  <a:srgbClr val="FF0000"/>
                </a:solidFill>
                <a:latin typeface="楷体" pitchFamily="49" charset="-122"/>
                <a:ea typeface="楷体" pitchFamily="49" charset="-122"/>
                <a:sym typeface="+mn-ea"/>
              </a:rPr>
              <a:t>地址空间控制器</a:t>
            </a:r>
            <a:r>
              <a:rPr lang="en-US" altLang="zh-CN" sz="2000" b="0" dirty="0">
                <a:solidFill>
                  <a:srgbClr val="000000"/>
                </a:solidFill>
                <a:latin typeface="楷体" pitchFamily="49" charset="-122"/>
                <a:ea typeface="楷体" pitchFamily="49" charset="-122"/>
                <a:sym typeface="+mn-ea"/>
              </a:rPr>
              <a:t>（TrustZone Address Space </a:t>
            </a:r>
            <a:r>
              <a:rPr lang="en-US" altLang="zh-CN" sz="2000" b="0" dirty="0" err="1">
                <a:solidFill>
                  <a:srgbClr val="000000"/>
                </a:solidFill>
                <a:latin typeface="楷体" pitchFamily="49" charset="-122"/>
                <a:ea typeface="楷体" pitchFamily="49" charset="-122"/>
                <a:sym typeface="+mn-ea"/>
              </a:rPr>
              <a:t>Controller，TZASC</a:t>
            </a:r>
            <a:r>
              <a:rPr lang="en-US" altLang="zh-CN" sz="2000" b="0" dirty="0">
                <a:solidFill>
                  <a:srgbClr val="000000"/>
                </a:solidFill>
                <a:latin typeface="楷体" pitchFamily="49" charset="-122"/>
                <a:ea typeface="楷体" pitchFamily="49" charset="-122"/>
                <a:sym typeface="+mn-ea"/>
              </a:rPr>
              <a:t> ） </a:t>
            </a:r>
            <a:r>
              <a:rPr lang="en-US" altLang="zh-CN" sz="2000" b="0" dirty="0" err="1">
                <a:solidFill>
                  <a:srgbClr val="000000"/>
                </a:solidFill>
                <a:latin typeface="楷体" pitchFamily="49" charset="-122"/>
                <a:ea typeface="楷体" pitchFamily="49" charset="-122"/>
                <a:sym typeface="+mn-ea"/>
              </a:rPr>
              <a:t>和</a:t>
            </a:r>
            <a:r>
              <a:rPr lang="en-US" altLang="zh-CN" sz="2000" b="0" dirty="0" err="1">
                <a:solidFill>
                  <a:srgbClr val="FF0000"/>
                </a:solidFill>
                <a:latin typeface="楷体" pitchFamily="49" charset="-122"/>
                <a:ea typeface="楷体" pitchFamily="49" charset="-122"/>
                <a:sym typeface="+mn-ea"/>
              </a:rPr>
              <a:t>存储适配器</a:t>
            </a:r>
            <a:r>
              <a:rPr lang="en-US" altLang="zh-CN" sz="2000" b="0" dirty="0">
                <a:solidFill>
                  <a:srgbClr val="000000"/>
                </a:solidFill>
                <a:latin typeface="楷体" pitchFamily="49" charset="-122"/>
                <a:ea typeface="楷体" pitchFamily="49" charset="-122"/>
                <a:sym typeface="+mn-ea"/>
              </a:rPr>
              <a:t>(</a:t>
            </a:r>
            <a:r>
              <a:rPr lang="en-US" altLang="zh-CN" sz="2000" b="0" dirty="0" err="1">
                <a:solidFill>
                  <a:srgbClr val="000000"/>
                </a:solidFill>
                <a:latin typeface="楷体" pitchFamily="49" charset="-122"/>
                <a:ea typeface="楷体" pitchFamily="49" charset="-122"/>
                <a:sym typeface="+mn-ea"/>
              </a:rPr>
              <a:t>TrustZone</a:t>
            </a:r>
            <a:r>
              <a:rPr lang="en-US" altLang="zh-CN" sz="2000" b="0" dirty="0">
                <a:solidFill>
                  <a:srgbClr val="000000"/>
                </a:solidFill>
                <a:latin typeface="楷体" pitchFamily="49" charset="-122"/>
                <a:ea typeface="楷体" pitchFamily="49" charset="-122"/>
                <a:sym typeface="+mn-ea"/>
              </a:rPr>
              <a:t> Memory </a:t>
            </a:r>
            <a:r>
              <a:rPr lang="en-US" altLang="zh-CN" sz="2000" b="0" dirty="0" err="1">
                <a:solidFill>
                  <a:srgbClr val="000000"/>
                </a:solidFill>
                <a:latin typeface="楷体" pitchFamily="49" charset="-122"/>
                <a:ea typeface="楷体" pitchFamily="49" charset="-122"/>
                <a:sym typeface="+mn-ea"/>
              </a:rPr>
              <a:t>Adapter，TZMA</a:t>
            </a:r>
            <a:r>
              <a:rPr lang="en-US" altLang="zh-CN" sz="2000" b="0" dirty="0">
                <a:solidFill>
                  <a:srgbClr val="000000"/>
                </a:solidFill>
                <a:latin typeface="楷体" pitchFamily="49" charset="-122"/>
                <a:ea typeface="楷体" pitchFamily="49" charset="-122"/>
                <a:sym typeface="+mn-ea"/>
              </a:rPr>
              <a:t>)</a:t>
            </a:r>
            <a:r>
              <a:rPr lang="en-US" altLang="zh-CN" sz="2000" b="0" dirty="0" err="1">
                <a:solidFill>
                  <a:srgbClr val="000000"/>
                </a:solidFill>
                <a:latin typeface="楷体" pitchFamily="49" charset="-122"/>
                <a:ea typeface="楷体" pitchFamily="49" charset="-122"/>
                <a:sym typeface="+mn-ea"/>
              </a:rPr>
              <a:t>实现安全区域划分（前者是AXI</a:t>
            </a:r>
            <a:r>
              <a:rPr lang="en-US" altLang="zh-CN" sz="2000" b="0" dirty="0">
                <a:solidFill>
                  <a:srgbClr val="000000"/>
                </a:solidFill>
                <a:latin typeface="楷体" pitchFamily="49" charset="-122"/>
                <a:ea typeface="楷体" pitchFamily="49" charset="-122"/>
                <a:sym typeface="+mn-ea"/>
              </a:rPr>
              <a:t> 总线的一个主设备，用来将它的从设备的地址空间划分为一系列内存区间，通过运行在安全环境的安全软件可以将这些区间配置为安全或非安全；后者则负责对片上静态内存RAM </a:t>
            </a:r>
            <a:r>
              <a:rPr lang="en-US" altLang="zh-CN" sz="2000" b="0" dirty="0" err="1">
                <a:solidFill>
                  <a:srgbClr val="000000"/>
                </a:solidFill>
                <a:latin typeface="楷体" pitchFamily="49" charset="-122"/>
                <a:ea typeface="楷体" pitchFamily="49" charset="-122"/>
                <a:sym typeface="+mn-ea"/>
              </a:rPr>
              <a:t>或片上ROM</a:t>
            </a:r>
            <a:r>
              <a:rPr lang="en-US" altLang="zh-CN" sz="2000" b="0" dirty="0">
                <a:solidFill>
                  <a:srgbClr val="000000"/>
                </a:solidFill>
                <a:latin typeface="楷体" pitchFamily="49" charset="-122"/>
                <a:ea typeface="楷体" pitchFamily="49" charset="-122"/>
                <a:sym typeface="+mn-ea"/>
              </a:rPr>
              <a:t> </a:t>
            </a:r>
            <a:r>
              <a:rPr lang="en-US" altLang="zh-CN" sz="2000" b="0" dirty="0" err="1">
                <a:solidFill>
                  <a:srgbClr val="000000"/>
                </a:solidFill>
                <a:latin typeface="楷体" pitchFamily="49" charset="-122"/>
                <a:ea typeface="楷体" pitchFamily="49" charset="-122"/>
                <a:sym typeface="+mn-ea"/>
              </a:rPr>
              <a:t>进行安全分区</a:t>
            </a:r>
            <a:r>
              <a:rPr lang="en-US" altLang="zh-CN" sz="2000" b="0" dirty="0">
                <a:solidFill>
                  <a:srgbClr val="000000"/>
                </a:solidFill>
                <a:latin typeface="楷体" pitchFamily="49" charset="-122"/>
                <a:ea typeface="楷体" pitchFamily="49" charset="-122"/>
                <a:sym typeface="+mn-ea"/>
              </a:rPr>
              <a:t>），</a:t>
            </a:r>
            <a:r>
              <a:rPr lang="en-US" altLang="zh-CN" sz="2000" b="0" dirty="0" err="1">
                <a:solidFill>
                  <a:srgbClr val="000000"/>
                </a:solidFill>
                <a:latin typeface="楷体" pitchFamily="49" charset="-122"/>
                <a:ea typeface="楷体" pitchFamily="49" charset="-122"/>
                <a:sym typeface="+mn-ea"/>
              </a:rPr>
              <a:t>REE只能访问普通环境对应的物理地址空间，TEE可以访问两个环境的物理地址空间</a:t>
            </a:r>
            <a:r>
              <a:rPr lang="en-US" altLang="zh-CN" sz="2000" b="0" dirty="0">
                <a:solidFill>
                  <a:srgbClr val="000000"/>
                </a:solidFill>
                <a:latin typeface="楷体" pitchFamily="49" charset="-122"/>
                <a:ea typeface="楷体" pitchFamily="49" charset="-122"/>
                <a:sym typeface="+mn-ea"/>
              </a:rPr>
              <a:t>。</a:t>
            </a:r>
          </a:p>
        </p:txBody>
      </p:sp>
    </p:spTree>
    <p:extLst>
      <p:ext uri="{BB962C8B-B14F-4D97-AF65-F5344CB8AC3E}">
        <p14:creationId xmlns:p14="http://schemas.microsoft.com/office/powerpoint/2010/main" val="1794677559"/>
      </p:ext>
    </p:extLst>
  </p:cSld>
  <p:clrMapOvr>
    <a:masterClrMapping/>
  </p:clrMapOvr>
  <p:transition/>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pic>
        <p:nvPicPr>
          <p:cNvPr id="4" name="图片 5"/>
          <p:cNvPicPr/>
          <p:nvPr/>
        </p:nvPicPr>
        <p:blipFill>
          <a:blip r:embed="rId2" cstate="print"/>
          <a:stretch>
            <a:fillRect/>
          </a:stretch>
        </p:blipFill>
        <p:spPr>
          <a:xfrm>
            <a:off x="2074827" y="1124744"/>
            <a:ext cx="8064896" cy="5112568"/>
          </a:xfrm>
          <a:prstGeom prst="rect">
            <a:avLst/>
          </a:prstGeom>
        </p:spPr>
      </p:pic>
    </p:spTree>
    <p:extLst>
      <p:ext uri="{BB962C8B-B14F-4D97-AF65-F5344CB8AC3E}">
        <p14:creationId xmlns:p14="http://schemas.microsoft.com/office/powerpoint/2010/main" val="3143843227"/>
      </p:ext>
    </p:extLst>
  </p:cSld>
  <p:clrMapOvr>
    <a:masterClrMapping/>
  </p:clrMapOvr>
  <p:transition/>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pic>
        <p:nvPicPr>
          <p:cNvPr id="442370" name="Picture 2" descr="TrustZone-Tier-3-l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2" y="1412776"/>
            <a:ext cx="8856984" cy="414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347417"/>
      </p:ext>
    </p:extLst>
  </p:cSld>
  <p:clrMapOvr>
    <a:masterClrMapping/>
  </p:clrMapOvr>
  <p:transition/>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pic>
        <p:nvPicPr>
          <p:cNvPr id="5" name="图片 6"/>
          <p:cNvPicPr/>
          <p:nvPr/>
        </p:nvPicPr>
        <p:blipFill>
          <a:blip r:embed="rId2" cstate="print"/>
          <a:stretch>
            <a:fillRect/>
          </a:stretch>
        </p:blipFill>
        <p:spPr>
          <a:xfrm>
            <a:off x="2135560" y="1196752"/>
            <a:ext cx="7848872" cy="4824536"/>
          </a:xfrm>
          <a:prstGeom prst="rect">
            <a:avLst/>
          </a:prstGeom>
        </p:spPr>
      </p:pic>
    </p:spTree>
    <p:extLst>
      <p:ext uri="{BB962C8B-B14F-4D97-AF65-F5344CB8AC3E}">
        <p14:creationId xmlns:p14="http://schemas.microsoft.com/office/powerpoint/2010/main" val="3505724271"/>
      </p:ext>
    </p:extLst>
  </p:cSld>
  <p:clrMapOvr>
    <a:masterClrMapping/>
  </p:clrMapOvr>
  <p:transitio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2.1</a:t>
            </a:r>
            <a:r>
              <a:rPr lang="zh-CN" altLang="en-US" sz="3200" dirty="0">
                <a:solidFill>
                  <a:srgbClr val="000000"/>
                </a:solidFill>
              </a:rPr>
              <a:t>TrustZone技术的硬件架构</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sz="2400" b="0" dirty="0" err="1">
                <a:solidFill>
                  <a:srgbClr val="000000"/>
                </a:solidFill>
                <a:latin typeface="楷体" pitchFamily="49" charset="-122"/>
                <a:ea typeface="楷体" pitchFamily="49" charset="-122"/>
                <a:sym typeface="+mn-ea"/>
              </a:rPr>
              <a:t>TrustZone技术硬件</a:t>
            </a:r>
            <a:r>
              <a:rPr lang="zh-CN" altLang="en-US" sz="2400" b="0" dirty="0">
                <a:solidFill>
                  <a:srgbClr val="000000"/>
                </a:solidFill>
                <a:latin typeface="楷体" pitchFamily="49" charset="-122"/>
                <a:ea typeface="楷体" pitchFamily="49" charset="-122"/>
                <a:sym typeface="+mn-ea"/>
              </a:rPr>
              <a:t>架构</a:t>
            </a:r>
            <a:r>
              <a:rPr lang="en-US" altLang="zh-CN" sz="2400" b="0" dirty="0">
                <a:solidFill>
                  <a:srgbClr val="000000"/>
                </a:solidFill>
                <a:latin typeface="楷体" pitchFamily="49" charset="-122"/>
                <a:ea typeface="楷体" pitchFamily="49" charset="-122"/>
                <a:sym typeface="+mn-ea"/>
              </a:rPr>
              <a:t>——</a:t>
            </a:r>
            <a:r>
              <a:rPr lang="en-US" altLang="zh-CN" sz="2400" b="0" dirty="0" err="1">
                <a:solidFill>
                  <a:srgbClr val="000000"/>
                </a:solidFill>
                <a:latin typeface="楷体" pitchFamily="49" charset="-122"/>
                <a:ea typeface="楷体" pitchFamily="49" charset="-122"/>
                <a:sym typeface="+mn-ea"/>
              </a:rPr>
              <a:t>安全扩展</a:t>
            </a:r>
            <a:r>
              <a:rPr lang="en-US" altLang="zh-CN" sz="2400" b="0" dirty="0">
                <a:solidFill>
                  <a:srgbClr val="000000"/>
                </a:solidFill>
                <a:latin typeface="楷体" pitchFamily="49" charset="-122"/>
                <a:ea typeface="楷体" pitchFamily="49" charset="-122"/>
                <a:sym typeface="+mn-ea"/>
              </a:rPr>
              <a:t>   </a:t>
            </a:r>
          </a:p>
          <a:p>
            <a:pPr>
              <a:buClr>
                <a:srgbClr val="333399"/>
              </a:buClr>
              <a:defRPr/>
            </a:pPr>
            <a:r>
              <a:rPr lang="en-US" altLang="zh-CN" sz="2400" b="0" dirty="0" err="1">
                <a:solidFill>
                  <a:srgbClr val="000000"/>
                </a:solidFill>
                <a:latin typeface="楷体" pitchFamily="49" charset="-122"/>
                <a:ea typeface="楷体" pitchFamily="49" charset="-122"/>
                <a:sym typeface="+mn-ea"/>
              </a:rPr>
              <a:t>TrustZone技术在硬件安全扩展具有较明显的优势，它能够为</a:t>
            </a:r>
            <a:r>
              <a:rPr lang="en-US" altLang="zh-CN" sz="2400" b="0" dirty="0" err="1">
                <a:solidFill>
                  <a:srgbClr val="FF0000"/>
                </a:solidFill>
                <a:latin typeface="楷体" pitchFamily="49" charset="-122"/>
                <a:ea typeface="楷体" pitchFamily="49" charset="-122"/>
                <a:sym typeface="+mn-ea"/>
              </a:rPr>
              <a:t>在其上运行的操作系统</a:t>
            </a:r>
            <a:r>
              <a:rPr lang="en-US" altLang="zh-CN" sz="2400" b="0" dirty="0" err="1">
                <a:solidFill>
                  <a:srgbClr val="000000"/>
                </a:solidFill>
                <a:latin typeface="楷体" pitchFamily="49" charset="-122"/>
                <a:ea typeface="楷体" pitchFamily="49" charset="-122"/>
                <a:sym typeface="+mn-ea"/>
              </a:rPr>
              <a:t>，比如Palm</a:t>
            </a:r>
            <a:r>
              <a:rPr lang="en-US" altLang="zh-CN" sz="2400" b="0" dirty="0">
                <a:solidFill>
                  <a:srgbClr val="000000"/>
                </a:solidFill>
                <a:latin typeface="楷体" pitchFamily="49" charset="-122"/>
                <a:ea typeface="楷体" pitchFamily="49" charset="-122"/>
                <a:sym typeface="+mn-ea"/>
              </a:rPr>
              <a:t> </a:t>
            </a:r>
            <a:r>
              <a:rPr lang="en-US" altLang="zh-CN" sz="2400" b="0" dirty="0" err="1">
                <a:solidFill>
                  <a:srgbClr val="000000"/>
                </a:solidFill>
                <a:latin typeface="楷体" pitchFamily="49" charset="-122"/>
                <a:ea typeface="楷体" pitchFamily="49" charset="-122"/>
                <a:sym typeface="+mn-ea"/>
              </a:rPr>
              <a:t>OS、Linux</a:t>
            </a:r>
            <a:r>
              <a:rPr lang="zh-CN" altLang="en-US" sz="2400" b="0" dirty="0">
                <a:solidFill>
                  <a:srgbClr val="000000"/>
                </a:solidFill>
                <a:latin typeface="楷体" pitchFamily="49" charset="-122"/>
                <a:ea typeface="楷体" pitchFamily="49" charset="-122"/>
                <a:sym typeface="+mn-ea"/>
              </a:rPr>
              <a:t>、</a:t>
            </a:r>
            <a:r>
              <a:rPr lang="en-US" altLang="zh-CN" sz="2400" b="0" dirty="0" err="1">
                <a:solidFill>
                  <a:srgbClr val="000000"/>
                </a:solidFill>
                <a:latin typeface="楷体" pitchFamily="49" charset="-122"/>
                <a:ea typeface="楷体" pitchFamily="49" charset="-122"/>
                <a:sym typeface="+mn-ea"/>
              </a:rPr>
              <a:t>Symbian</a:t>
            </a:r>
            <a:r>
              <a:rPr lang="en-US" altLang="zh-CN" sz="2400" b="0" dirty="0">
                <a:solidFill>
                  <a:srgbClr val="000000"/>
                </a:solidFill>
                <a:latin typeface="楷体" pitchFamily="49" charset="-122"/>
                <a:ea typeface="楷体" pitchFamily="49" charset="-122"/>
                <a:sym typeface="+mn-ea"/>
              </a:rPr>
              <a:t> </a:t>
            </a:r>
            <a:r>
              <a:rPr lang="en-US" altLang="zh-CN" sz="2400" b="0" dirty="0" err="1">
                <a:solidFill>
                  <a:srgbClr val="000000"/>
                </a:solidFill>
                <a:latin typeface="楷体" pitchFamily="49" charset="-122"/>
                <a:ea typeface="楷体" pitchFamily="49" charset="-122"/>
                <a:sym typeface="+mn-ea"/>
              </a:rPr>
              <a:t>OS和Windows</a:t>
            </a:r>
            <a:r>
              <a:rPr lang="en-US" altLang="zh-CN" sz="2400" b="0" dirty="0">
                <a:solidFill>
                  <a:srgbClr val="000000"/>
                </a:solidFill>
                <a:latin typeface="楷体" pitchFamily="49" charset="-122"/>
                <a:ea typeface="楷体" pitchFamily="49" charset="-122"/>
                <a:sym typeface="+mn-ea"/>
              </a:rPr>
              <a:t> CE等，提供一个系统范围的安全硬件架构基础，而</a:t>
            </a:r>
            <a:r>
              <a:rPr lang="en-US" altLang="zh-CN" sz="2400" b="0" dirty="0">
                <a:solidFill>
                  <a:srgbClr val="FF0000"/>
                </a:solidFill>
                <a:latin typeface="楷体" pitchFamily="49" charset="-122"/>
                <a:ea typeface="楷体" pitchFamily="49" charset="-122"/>
                <a:sym typeface="+mn-ea"/>
              </a:rPr>
              <a:t>对系统的功耗、性能和面积的影响很小</a:t>
            </a:r>
            <a:r>
              <a:rPr lang="en-US" altLang="zh-CN" sz="2400" b="0" dirty="0">
                <a:solidFill>
                  <a:srgbClr val="000000"/>
                </a:solidFill>
                <a:latin typeface="楷体" pitchFamily="49" charset="-122"/>
                <a:ea typeface="楷体" pitchFamily="49" charset="-122"/>
                <a:sym typeface="+mn-ea"/>
              </a:rPr>
              <a:t>，并已作为一个开放式安全架构和可信硬件平台受到业界的广泛认可</a:t>
            </a:r>
            <a:r>
              <a:rPr lang="zh-CN" altLang="en-US" sz="2400" b="0" dirty="0">
                <a:solidFill>
                  <a:srgbClr val="000000"/>
                </a:solidFill>
                <a:latin typeface="楷体" pitchFamily="49" charset="-122"/>
                <a:ea typeface="楷体" pitchFamily="49" charset="-122"/>
                <a:sym typeface="+mn-ea"/>
              </a:rPr>
              <a:t>。</a:t>
            </a:r>
          </a:p>
        </p:txBody>
      </p:sp>
    </p:spTree>
    <p:extLst>
      <p:ext uri="{BB962C8B-B14F-4D97-AF65-F5344CB8AC3E}">
        <p14:creationId xmlns:p14="http://schemas.microsoft.com/office/powerpoint/2010/main" val="401305593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sym typeface="CMU Serif" charset="0"/>
              </a:rPr>
              <a:t>1.2 </a:t>
            </a:r>
            <a:r>
              <a:rPr lang="zh-CN" altLang="en-US" b="0" dirty="0">
                <a:latin typeface="宋体" pitchFamily="2" charset="-122"/>
                <a:ea typeface="宋体" pitchFamily="2" charset="-122"/>
                <a:sym typeface="CMU Serif" charset="0"/>
              </a:rPr>
              <a:t>嵌入式系统的组成</a:t>
            </a:r>
            <a:r>
              <a:rPr lang="en-US" altLang="zh-CN" b="0" dirty="0">
                <a:latin typeface="宋体" pitchFamily="2" charset="-122"/>
                <a:ea typeface="宋体" pitchFamily="2" charset="-122"/>
                <a:sym typeface="CMU Serif" charset="0"/>
              </a:rPr>
              <a:t>(</a:t>
            </a:r>
            <a:r>
              <a:rPr lang="zh-CN" altLang="en-US" b="0" dirty="0">
                <a:latin typeface="宋体" pitchFamily="2" charset="-122"/>
                <a:ea typeface="宋体" pitchFamily="2" charset="-122"/>
                <a:sym typeface="CMU Serif" charset="0"/>
              </a:rPr>
              <a:t>续</a:t>
            </a:r>
            <a:r>
              <a:rPr lang="en-US" altLang="zh-CN" b="0" dirty="0">
                <a:latin typeface="宋体" pitchFamily="2" charset="-122"/>
                <a:ea typeface="宋体" pitchFamily="2" charset="-122"/>
                <a:sym typeface="CMU Serif" charset="0"/>
              </a:rPr>
              <a:t>)</a:t>
            </a:r>
            <a:endParaRPr lang="zh-CN" altLang="en-US" dirty="0"/>
          </a:p>
        </p:txBody>
      </p:sp>
      <p:sp>
        <p:nvSpPr>
          <p:cNvPr id="3" name="内容占位符 2"/>
          <p:cNvSpPr>
            <a:spLocks noGrp="1"/>
          </p:cNvSpPr>
          <p:nvPr>
            <p:ph idx="1"/>
          </p:nvPr>
        </p:nvSpPr>
        <p:spPr/>
        <p:txBody>
          <a:bodyPr/>
          <a:lstStyle/>
          <a:p>
            <a:r>
              <a:rPr lang="zh-CN" altLang="en-US" sz="2800" b="0" dirty="0">
                <a:solidFill>
                  <a:srgbClr val="FF0000"/>
                </a:solidFill>
                <a:latin typeface="宋体" pitchFamily="2" charset="-122"/>
                <a:ea typeface="宋体" pitchFamily="2" charset="-122"/>
              </a:rPr>
              <a:t>电磁兼容性</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EMC: Electro Magnetic Compatibility</a:t>
            </a:r>
            <a:r>
              <a:rPr lang="zh-CN" altLang="en-US" sz="2400" b="0" dirty="0">
                <a:solidFill>
                  <a:schemeClr val="tx1"/>
                </a:solidFill>
                <a:latin typeface="宋体" pitchFamily="2" charset="-122"/>
                <a:ea typeface="宋体" pitchFamily="2" charset="-122"/>
              </a:rPr>
              <a:t>）包含两个要素：</a:t>
            </a:r>
            <a:endParaRPr lang="en-US" altLang="zh-CN" sz="2400" b="0" dirty="0">
              <a:solidFill>
                <a:schemeClr val="tx1"/>
              </a:solidFill>
              <a:latin typeface="宋体" pitchFamily="2" charset="-122"/>
              <a:ea typeface="宋体" pitchFamily="2" charset="-122"/>
            </a:endParaRPr>
          </a:p>
          <a:p>
            <a:pPr>
              <a:buNone/>
            </a:pPr>
            <a:r>
              <a:rPr lang="en-US" altLang="zh-CN" sz="2400" b="0" dirty="0">
                <a:solidFill>
                  <a:schemeClr val="tx1"/>
                </a:solidFill>
                <a:latin typeface="宋体" pitchFamily="2" charset="-122"/>
                <a:ea typeface="宋体" pitchFamily="2" charset="-122"/>
              </a:rPr>
              <a:t>1</a:t>
            </a:r>
            <a:r>
              <a:rPr lang="zh-CN" altLang="en-US" sz="2400" b="0" dirty="0">
                <a:solidFill>
                  <a:schemeClr val="tx1"/>
                </a:solidFill>
                <a:latin typeface="宋体" pitchFamily="2" charset="-122"/>
                <a:ea typeface="宋体" pitchFamily="2" charset="-122"/>
              </a:rPr>
              <a:t>、能在一定的干扰环境下工作；</a:t>
            </a:r>
            <a:endParaRPr lang="en-US" altLang="zh-CN" sz="2400" b="0" dirty="0">
              <a:solidFill>
                <a:schemeClr val="tx1"/>
              </a:solidFill>
              <a:latin typeface="宋体" pitchFamily="2" charset="-122"/>
              <a:ea typeface="宋体" pitchFamily="2" charset="-122"/>
            </a:endParaRPr>
          </a:p>
          <a:p>
            <a:pPr>
              <a:buNone/>
            </a:pPr>
            <a:r>
              <a:rPr lang="en-US" altLang="zh-CN" sz="2400" b="0" dirty="0">
                <a:solidFill>
                  <a:schemeClr val="tx1"/>
                </a:solidFill>
                <a:latin typeface="宋体" pitchFamily="2" charset="-122"/>
                <a:ea typeface="宋体" pitchFamily="2" charset="-122"/>
              </a:rPr>
              <a:t>2</a:t>
            </a:r>
            <a:r>
              <a:rPr lang="zh-CN" altLang="en-US" sz="2400" b="0" dirty="0">
                <a:solidFill>
                  <a:schemeClr val="tx1"/>
                </a:solidFill>
                <a:latin typeface="宋体" pitchFamily="2" charset="-122"/>
                <a:ea typeface="宋体" pitchFamily="2" charset="-122"/>
              </a:rPr>
              <a:t>、不产生不可容忍的干扰。</a:t>
            </a:r>
            <a:endParaRPr lang="en-US" altLang="zh-CN" sz="2400" b="0" dirty="0">
              <a:solidFill>
                <a:schemeClr val="tx1"/>
              </a:solidFill>
              <a:latin typeface="宋体" pitchFamily="2" charset="-122"/>
              <a:ea typeface="宋体" pitchFamily="2" charset="-122"/>
            </a:endParaRPr>
          </a:p>
          <a:p>
            <a:endParaRPr lang="zh-CN" altLang="en-US" sz="2400" dirty="0">
              <a:solidFill>
                <a:schemeClr val="tx1"/>
              </a:solidFill>
            </a:endParaRPr>
          </a:p>
        </p:txBody>
      </p:sp>
      <p:sp>
        <p:nvSpPr>
          <p:cNvPr id="4" name="日期占位符 3"/>
          <p:cNvSpPr>
            <a:spLocks noGrp="1"/>
          </p:cNvSpPr>
          <p:nvPr>
            <p:ph type="dt" sz="half" idx="10"/>
          </p:nvPr>
        </p:nvSpPr>
        <p:spPr/>
        <p:txBody>
          <a:bodyPr/>
          <a:lstStyle/>
          <a:p>
            <a:pPr>
              <a:spcAft>
                <a:spcPct val="0"/>
              </a:spcAft>
              <a:buClr>
                <a:srgbClr val="FFFFFF"/>
              </a:buClr>
              <a:defRPr/>
            </a:pPr>
            <a:fld id="{47C6E98C-4601-47B0-B566-86B703EBC40A}"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51</a:t>
            </a:fld>
            <a:endParaRPr lang="en-US" altLang="zh-CN" b="1">
              <a:solidFill>
                <a:srgbClr val="FFFFFF"/>
              </a:solidFill>
            </a:endParaRPr>
          </a:p>
        </p:txBody>
      </p:sp>
    </p:spTree>
    <p:extLst>
      <p:ext uri="{BB962C8B-B14F-4D97-AF65-F5344CB8AC3E}">
        <p14:creationId xmlns:p14="http://schemas.microsoft.com/office/powerpoint/2010/main" val="1002436149"/>
      </p:ext>
    </p:extLst>
  </p:cSld>
  <p:clrMapOvr>
    <a:masterClrMapping/>
  </p:clrMapOvr>
  <p:transitio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2.2</a:t>
            </a:r>
            <a:r>
              <a:rPr lang="zh-CN" altLang="en-US" sz="3200" dirty="0">
                <a:solidFill>
                  <a:srgbClr val="000000"/>
                </a:solidFill>
              </a:rPr>
              <a:t>TrustZone技术的软件架构</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sz="2400" b="0">
                <a:solidFill>
                  <a:srgbClr val="000000"/>
                </a:solidFill>
                <a:latin typeface="微软雅黑" panose="020B0503020204020204" pitchFamily="34" charset="-122"/>
                <a:ea typeface="微软雅黑" panose="020B0503020204020204" pitchFamily="34" charset="-122"/>
                <a:sym typeface="+mn-ea"/>
              </a:rPr>
              <a:t>TrustZone技术</a:t>
            </a:r>
            <a:r>
              <a:rPr lang="zh-CN" altLang="en-US" sz="2400" b="0">
                <a:solidFill>
                  <a:srgbClr val="000000"/>
                </a:solidFill>
                <a:latin typeface="微软雅黑" panose="020B0503020204020204" pitchFamily="34" charset="-122"/>
                <a:ea typeface="微软雅黑" panose="020B0503020204020204" pitchFamily="34" charset="-122"/>
                <a:sym typeface="+mn-ea"/>
              </a:rPr>
              <a:t>软件架构图</a:t>
            </a:r>
          </a:p>
        </p:txBody>
      </p:sp>
      <p:pic>
        <p:nvPicPr>
          <p:cNvPr id="3" name="图片 -2147482613" descr="IMG_257"/>
          <p:cNvPicPr>
            <a:picLocks noChangeAspect="1"/>
          </p:cNvPicPr>
          <p:nvPr/>
        </p:nvPicPr>
        <p:blipFill>
          <a:blip r:embed="rId2" cstate="print"/>
          <a:stretch>
            <a:fillRect/>
          </a:stretch>
        </p:blipFill>
        <p:spPr>
          <a:xfrm>
            <a:off x="2380616" y="1759585"/>
            <a:ext cx="7174865" cy="4170680"/>
          </a:xfrm>
          <a:prstGeom prst="rect">
            <a:avLst/>
          </a:prstGeom>
          <a:noFill/>
          <a:ln w="9525">
            <a:noFill/>
          </a:ln>
        </p:spPr>
      </p:pic>
      <p:sp>
        <p:nvSpPr>
          <p:cNvPr id="2" name="文本框 1"/>
          <p:cNvSpPr txBox="1"/>
          <p:nvPr/>
        </p:nvSpPr>
        <p:spPr>
          <a:xfrm>
            <a:off x="1686560" y="5930265"/>
            <a:ext cx="8905002" cy="400110"/>
          </a:xfrm>
          <a:prstGeom prst="rect">
            <a:avLst/>
          </a:prstGeom>
          <a:noFill/>
        </p:spPr>
        <p:txBody>
          <a:bodyPr wrap="none" rtlCol="0">
            <a:spAutoFit/>
          </a:bodyPr>
          <a:lstStyle/>
          <a:p>
            <a:pPr fontAlgn="base">
              <a:spcBef>
                <a:spcPct val="0"/>
              </a:spcBef>
              <a:spcAft>
                <a:spcPct val="0"/>
              </a:spcAft>
            </a:pPr>
            <a:r>
              <a:rPr lang="zh-CN" altLang="en-US" sz="2000" dirty="0">
                <a:solidFill>
                  <a:srgbClr val="000000"/>
                </a:solidFill>
                <a:latin typeface="楷体" pitchFamily="49" charset="-122"/>
                <a:ea typeface="楷体" pitchFamily="49" charset="-122"/>
              </a:rPr>
              <a:t>安全世界的执行环境要管理用户模式的服务和应用，并给它们提供编程接口。</a:t>
            </a:r>
          </a:p>
        </p:txBody>
      </p:sp>
    </p:spTree>
    <p:extLst>
      <p:ext uri="{BB962C8B-B14F-4D97-AF65-F5344CB8AC3E}">
        <p14:creationId xmlns:p14="http://schemas.microsoft.com/office/powerpoint/2010/main" val="2212072074"/>
      </p:ext>
    </p:extLst>
  </p:cSld>
  <p:clrMapOvr>
    <a:masterClrMapping/>
  </p:clrMapOvr>
  <p:transitio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2.2</a:t>
            </a:r>
            <a:r>
              <a:rPr lang="zh-CN" altLang="en-US" sz="3200" dirty="0">
                <a:solidFill>
                  <a:srgbClr val="000000"/>
                </a:solidFill>
              </a:rPr>
              <a:t>TrustZone技术的软件架构</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Clr>
                <a:srgbClr val="333399"/>
              </a:buClr>
              <a:buNone/>
              <a:defRPr/>
            </a:pPr>
            <a:endParaRPr lang="en-US" altLang="zh-CN" sz="1600" b="0" dirty="0">
              <a:solidFill>
                <a:srgbClr val="000000"/>
              </a:solidFill>
              <a:latin typeface="微软雅黑" panose="020B0503020204020204" pitchFamily="34" charset="-122"/>
              <a:ea typeface="微软雅黑" panose="020B0503020204020204" pitchFamily="34" charset="-122"/>
              <a:sym typeface="+mn-ea"/>
            </a:endParaRPr>
          </a:p>
          <a:p>
            <a:pPr>
              <a:buClr>
                <a:srgbClr val="333399"/>
              </a:buClr>
              <a:defRPr/>
            </a:pPr>
            <a:r>
              <a:rPr lang="en-US" altLang="zh-CN" sz="2400" b="0" dirty="0" err="1">
                <a:solidFill>
                  <a:srgbClr val="000000"/>
                </a:solidFill>
                <a:latin typeface="楷体" pitchFamily="49" charset="-122"/>
                <a:ea typeface="楷体" pitchFamily="49" charset="-122"/>
                <a:sym typeface="+mn-ea"/>
              </a:rPr>
              <a:t>为了实现安全性的要求，TrustZone形成了TOS和ROS同时运行在CPU上的两套操作系统</a:t>
            </a:r>
            <a:r>
              <a:rPr lang="en-US" altLang="zh-CN" sz="2400" b="0" dirty="0">
                <a:solidFill>
                  <a:srgbClr val="000000"/>
                </a:solidFill>
                <a:latin typeface="楷体" pitchFamily="49" charset="-122"/>
                <a:ea typeface="楷体" pitchFamily="49" charset="-122"/>
                <a:sym typeface="+mn-ea"/>
              </a:rPr>
              <a:t>。TrustZone启动时，</a:t>
            </a:r>
            <a:r>
              <a:rPr lang="en-US" altLang="zh-CN" sz="2400" b="0" dirty="0">
                <a:solidFill>
                  <a:srgbClr val="FF0000"/>
                </a:solidFill>
                <a:latin typeface="楷体" pitchFamily="49" charset="-122"/>
                <a:ea typeface="楷体" pitchFamily="49" charset="-122"/>
                <a:sym typeface="+mn-ea"/>
              </a:rPr>
              <a:t>安全引导程序</a:t>
            </a:r>
            <a:r>
              <a:rPr lang="en-US" altLang="zh-CN" sz="2400" b="0" dirty="0">
                <a:solidFill>
                  <a:srgbClr val="000000"/>
                </a:solidFill>
                <a:latin typeface="楷体" pitchFamily="49" charset="-122"/>
                <a:ea typeface="楷体" pitchFamily="49" charset="-122"/>
                <a:sym typeface="+mn-ea"/>
              </a:rPr>
              <a:t>从SoC的Rom中运行，进入TEE执行环境初始化，并启动TOS，逐级检查TOS各阶段的关键代码以保证TOS完整性；随后运行REE的引导程序，并启动ROS，至此完成整个系统的安全引导过程。</a:t>
            </a:r>
          </a:p>
        </p:txBody>
      </p:sp>
    </p:spTree>
    <p:extLst>
      <p:ext uri="{BB962C8B-B14F-4D97-AF65-F5344CB8AC3E}">
        <p14:creationId xmlns:p14="http://schemas.microsoft.com/office/powerpoint/2010/main" val="674265281"/>
      </p:ext>
    </p:extLst>
  </p:cSld>
  <p:clrMapOvr>
    <a:masterClrMapping/>
  </p:clrMapOvr>
  <p:transitio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2.2</a:t>
            </a:r>
            <a:r>
              <a:rPr lang="zh-CN" altLang="en-US" sz="3200" dirty="0">
                <a:solidFill>
                  <a:srgbClr val="000000"/>
                </a:solidFill>
              </a:rPr>
              <a:t>TrustZone技术的软件架构</a:t>
            </a: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sz="2400" b="0">
                <a:solidFill>
                  <a:srgbClr val="000000"/>
                </a:solidFill>
                <a:latin typeface="微软雅黑" panose="020B0503020204020204" pitchFamily="34" charset="-122"/>
                <a:ea typeface="微软雅黑" panose="020B0503020204020204" pitchFamily="34" charset="-122"/>
                <a:sym typeface="+mn-ea"/>
              </a:rPr>
              <a:t>TrustZone</a:t>
            </a:r>
            <a:r>
              <a:rPr lang="zh-CN" altLang="en-US" sz="2400" b="0">
                <a:solidFill>
                  <a:srgbClr val="000000"/>
                </a:solidFill>
                <a:latin typeface="微软雅黑" panose="020B0503020204020204" pitchFamily="34" charset="-122"/>
                <a:ea typeface="微软雅黑" panose="020B0503020204020204" pitchFamily="34" charset="-122"/>
                <a:sym typeface="+mn-ea"/>
              </a:rPr>
              <a:t>安全启动顺序</a:t>
            </a:r>
          </a:p>
        </p:txBody>
      </p:sp>
      <p:pic>
        <p:nvPicPr>
          <p:cNvPr id="2" name="图片 -2147482610" descr="IMG_260"/>
          <p:cNvPicPr>
            <a:picLocks noChangeAspect="1"/>
          </p:cNvPicPr>
          <p:nvPr/>
        </p:nvPicPr>
        <p:blipFill>
          <a:blip r:embed="rId2" cstate="print"/>
          <a:stretch>
            <a:fillRect/>
          </a:stretch>
        </p:blipFill>
        <p:spPr>
          <a:xfrm>
            <a:off x="2926080" y="1720851"/>
            <a:ext cx="5618192" cy="4703287"/>
          </a:xfrm>
          <a:prstGeom prst="rect">
            <a:avLst/>
          </a:prstGeom>
          <a:noFill/>
          <a:ln w="9525">
            <a:noFill/>
          </a:ln>
        </p:spPr>
      </p:pic>
    </p:spTree>
    <p:extLst>
      <p:ext uri="{BB962C8B-B14F-4D97-AF65-F5344CB8AC3E}">
        <p14:creationId xmlns:p14="http://schemas.microsoft.com/office/powerpoint/2010/main" val="130321124"/>
      </p:ext>
    </p:extLst>
  </p:cSld>
  <p:clrMapOvr>
    <a:masterClrMapping/>
  </p:clrMapOvr>
  <p:transitio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2.3</a:t>
            </a:r>
            <a:r>
              <a:rPr lang="zh-CN" altLang="en-US" sz="3200" dirty="0">
                <a:solidFill>
                  <a:srgbClr val="000000"/>
                </a:solidFill>
              </a:rPr>
              <a:t>TrustZone技术实现机制与实现方式</a:t>
            </a:r>
          </a:p>
        </p:txBody>
      </p:sp>
      <p:sp>
        <p:nvSpPr>
          <p:cNvPr id="8" name="内容占位符 2"/>
          <p:cNvSpPr>
            <a:spLocks noGrp="1"/>
          </p:cNvSpPr>
          <p:nvPr/>
        </p:nvSpPr>
        <p:spPr>
          <a:xfrm>
            <a:off x="2279651" y="1052831"/>
            <a:ext cx="7812405" cy="50958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en-US" altLang="zh-CN" sz="2400" b="0" dirty="0" err="1">
                <a:solidFill>
                  <a:srgbClr val="000000"/>
                </a:solidFill>
                <a:latin typeface="微软雅黑" panose="020B0503020204020204" pitchFamily="34" charset="-122"/>
                <a:ea typeface="微软雅黑" panose="020B0503020204020204" pitchFamily="34" charset="-122"/>
                <a:sym typeface="+mn-ea"/>
              </a:rPr>
              <a:t>TrustZone</a:t>
            </a:r>
            <a:r>
              <a:rPr lang="zh-CN" altLang="en-US" sz="2400" b="0" dirty="0">
                <a:solidFill>
                  <a:srgbClr val="000000"/>
                </a:solidFill>
                <a:latin typeface="微软雅黑" panose="020B0503020204020204" pitchFamily="34" charset="-122"/>
                <a:ea typeface="微软雅黑" panose="020B0503020204020204" pitchFamily="34" charset="-122"/>
                <a:sym typeface="+mn-ea"/>
              </a:rPr>
              <a:t>完整性安全策略</a:t>
            </a:r>
          </a:p>
          <a:p>
            <a:pPr marL="0" indent="0">
              <a:buClr>
                <a:srgbClr val="333399"/>
              </a:buClr>
              <a:buNone/>
              <a:defRPr/>
            </a:pPr>
            <a:r>
              <a:rPr lang="zh-CN" altLang="en-US" sz="2400" b="0" dirty="0">
                <a:solidFill>
                  <a:srgbClr val="000000"/>
                </a:solidFill>
                <a:latin typeface="楷体" pitchFamily="49" charset="-122"/>
                <a:ea typeface="楷体" pitchFamily="49" charset="-122"/>
                <a:sym typeface="+mn-ea"/>
              </a:rPr>
              <a:t>为在 </a:t>
            </a:r>
            <a:r>
              <a:rPr lang="en-US" altLang="zh-CN" sz="2400" b="0" dirty="0">
                <a:solidFill>
                  <a:srgbClr val="000000"/>
                </a:solidFill>
                <a:latin typeface="楷体" pitchFamily="49" charset="-122"/>
                <a:ea typeface="楷体" pitchFamily="49" charset="-122"/>
                <a:sym typeface="+mn-ea"/>
              </a:rPr>
              <a:t>ROS</a:t>
            </a:r>
            <a:r>
              <a:rPr lang="zh-CN" altLang="en-US" sz="2400" b="0" dirty="0">
                <a:solidFill>
                  <a:srgbClr val="000000"/>
                </a:solidFill>
                <a:latin typeface="楷体" pitchFamily="49" charset="-122"/>
                <a:ea typeface="楷体" pitchFamily="49" charset="-122"/>
                <a:sym typeface="+mn-ea"/>
              </a:rPr>
              <a:t>中实现安全性，该技术针对攻击方式提供</a:t>
            </a:r>
            <a:r>
              <a:rPr lang="zh-CN" altLang="en-US" sz="2400" b="0" dirty="0">
                <a:solidFill>
                  <a:srgbClr val="FF0000"/>
                </a:solidFill>
                <a:latin typeface="楷体" pitchFamily="49" charset="-122"/>
                <a:ea typeface="楷体" pitchFamily="49" charset="-122"/>
                <a:sym typeface="+mn-ea"/>
              </a:rPr>
              <a:t>３种</a:t>
            </a:r>
            <a:r>
              <a:rPr lang="zh-CN" altLang="en-US" sz="2400" b="0" dirty="0">
                <a:solidFill>
                  <a:srgbClr val="000000"/>
                </a:solidFill>
                <a:latin typeface="楷体" pitchFamily="49" charset="-122"/>
                <a:ea typeface="楷体" pitchFamily="49" charset="-122"/>
                <a:sym typeface="+mn-ea"/>
              </a:rPr>
              <a:t>方式的完整性安全策略：</a:t>
            </a:r>
            <a:r>
              <a:rPr lang="zh-CN" altLang="en-US" sz="2400" b="0" dirty="0">
                <a:solidFill>
                  <a:srgbClr val="FF0000"/>
                </a:solidFill>
                <a:latin typeface="楷体" pitchFamily="49" charset="-122"/>
                <a:ea typeface="楷体" pitchFamily="49" charset="-122"/>
                <a:sym typeface="+mn-ea"/>
              </a:rPr>
              <a:t>首先</a:t>
            </a:r>
            <a:r>
              <a:rPr lang="zh-CN" altLang="en-US" sz="2400" b="0" dirty="0">
                <a:solidFill>
                  <a:srgbClr val="000000"/>
                </a:solidFill>
                <a:latin typeface="楷体" pitchFamily="49" charset="-122"/>
                <a:ea typeface="楷体" pitchFamily="49" charset="-122"/>
                <a:sym typeface="+mn-ea"/>
              </a:rPr>
              <a:t>，它会先从片内执行引导程序完成系统安全状态的配置才启动操作系统，只有通过安全验证的模块才允许被加载；</a:t>
            </a:r>
            <a:r>
              <a:rPr lang="zh-CN" altLang="en-US" sz="2400" b="0" dirty="0">
                <a:solidFill>
                  <a:srgbClr val="FF0000"/>
                </a:solidFill>
                <a:latin typeface="楷体" pitchFamily="49" charset="-122"/>
                <a:ea typeface="楷体" pitchFamily="49" charset="-122"/>
                <a:sym typeface="+mn-ea"/>
              </a:rPr>
              <a:t>其次</a:t>
            </a:r>
            <a:r>
              <a:rPr lang="zh-CN" altLang="en-US" sz="2400" b="0" dirty="0">
                <a:solidFill>
                  <a:srgbClr val="000000"/>
                </a:solidFill>
                <a:latin typeface="楷体" pitchFamily="49" charset="-122"/>
                <a:ea typeface="楷体" pitchFamily="49" charset="-122"/>
                <a:sym typeface="+mn-ea"/>
              </a:rPr>
              <a:t>，在系统运行期间，由</a:t>
            </a:r>
            <a:r>
              <a:rPr lang="en-US" altLang="zh-CN" sz="2400" b="0" dirty="0" err="1">
                <a:solidFill>
                  <a:srgbClr val="000000"/>
                </a:solidFill>
                <a:latin typeface="楷体" pitchFamily="49" charset="-122"/>
                <a:ea typeface="楷体" pitchFamily="49" charset="-122"/>
                <a:sym typeface="+mn-ea"/>
              </a:rPr>
              <a:t>TrustZone</a:t>
            </a:r>
            <a:r>
              <a:rPr lang="zh-CN" altLang="en-US" sz="2400" b="0" dirty="0">
                <a:solidFill>
                  <a:srgbClr val="000000"/>
                </a:solidFill>
                <a:latin typeface="楷体" pitchFamily="49" charset="-122"/>
                <a:ea typeface="楷体" pitchFamily="49" charset="-122"/>
                <a:sym typeface="+mn-ea"/>
              </a:rPr>
              <a:t>技术提供的安全代码区会处理普通代码区的安全请求，在处理之前把安全请求保存在共享内存中，当安全检测通过后请求会被处理；</a:t>
            </a:r>
            <a:r>
              <a:rPr lang="zh-CN" altLang="en-US" sz="2400" b="0" dirty="0">
                <a:solidFill>
                  <a:srgbClr val="FF0000"/>
                </a:solidFill>
                <a:latin typeface="楷体" pitchFamily="49" charset="-122"/>
                <a:ea typeface="楷体" pitchFamily="49" charset="-122"/>
                <a:sym typeface="+mn-ea"/>
              </a:rPr>
              <a:t>最后</a:t>
            </a:r>
            <a:r>
              <a:rPr lang="zh-CN" altLang="en-US" sz="2400" b="0" dirty="0">
                <a:solidFill>
                  <a:srgbClr val="000000"/>
                </a:solidFill>
                <a:latin typeface="楷体" pitchFamily="49" charset="-122"/>
                <a:ea typeface="楷体" pitchFamily="49" charset="-122"/>
                <a:sym typeface="+mn-ea"/>
              </a:rPr>
              <a:t>，一组受限的、可信的进程可以在远离</a:t>
            </a:r>
            <a:r>
              <a:rPr lang="en-US" altLang="zh-CN" sz="2400" b="0" dirty="0">
                <a:solidFill>
                  <a:srgbClr val="000000"/>
                </a:solidFill>
                <a:latin typeface="楷体" pitchFamily="49" charset="-122"/>
                <a:ea typeface="楷体" pitchFamily="49" charset="-122"/>
                <a:sym typeface="+mn-ea"/>
              </a:rPr>
              <a:t>ROS</a:t>
            </a:r>
            <a:r>
              <a:rPr lang="zh-CN" altLang="en-US" sz="2400" b="0" dirty="0">
                <a:solidFill>
                  <a:srgbClr val="000000"/>
                </a:solidFill>
                <a:latin typeface="楷体" pitchFamily="49" charset="-122"/>
                <a:ea typeface="楷体" pitchFamily="49" charset="-122"/>
                <a:sym typeface="+mn-ea"/>
              </a:rPr>
              <a:t>的私有空间内安全地执行。</a:t>
            </a:r>
            <a:endParaRPr lang="en-US" altLang="zh-CN" sz="2400" b="0" dirty="0">
              <a:solidFill>
                <a:srgbClr val="000000"/>
              </a:solidFill>
              <a:latin typeface="楷体" pitchFamily="49" charset="-122"/>
              <a:ea typeface="楷体" pitchFamily="49" charset="-122"/>
              <a:sym typeface="+mn-ea"/>
            </a:endParaRPr>
          </a:p>
        </p:txBody>
      </p:sp>
    </p:spTree>
    <p:extLst>
      <p:ext uri="{BB962C8B-B14F-4D97-AF65-F5344CB8AC3E}">
        <p14:creationId xmlns:p14="http://schemas.microsoft.com/office/powerpoint/2010/main" val="2674807286"/>
      </p:ext>
    </p:extLst>
  </p:cSld>
  <p:clrMapOvr>
    <a:masterClrMapping/>
  </p:clrMapOvr>
  <p:transitio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sym typeface="+mn-ea"/>
              </a:rPr>
              <a:t>2.4</a:t>
            </a:r>
            <a:r>
              <a:rPr lang="zh-CN" altLang="en-US" sz="3200" dirty="0">
                <a:solidFill>
                  <a:srgbClr val="000000"/>
                </a:solidFill>
                <a:sym typeface="+mn-ea"/>
              </a:rPr>
              <a:t>TrustZone应用</a:t>
            </a:r>
            <a:endParaRPr lang="en-US" altLang="zh-CN" sz="3200" dirty="0">
              <a:solidFill>
                <a:srgbClr val="000000"/>
              </a:solidFill>
              <a:sym typeface="+mn-ea"/>
            </a:endParaRP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zh-CN" altLang="en-US" b="0">
                <a:solidFill>
                  <a:srgbClr val="000000"/>
                </a:solidFill>
                <a:latin typeface="微软雅黑" panose="020B0503020204020204" pitchFamily="34" charset="-122"/>
                <a:ea typeface="微软雅黑" panose="020B0503020204020204" pitchFamily="34" charset="-122"/>
              </a:rPr>
              <a:t>T</a:t>
            </a:r>
            <a:r>
              <a:rPr lang="en-US" altLang="zh-CN" b="0">
                <a:solidFill>
                  <a:srgbClr val="000000"/>
                </a:solidFill>
                <a:latin typeface="微软雅黑" panose="020B0503020204020204" pitchFamily="34" charset="-122"/>
                <a:ea typeface="微软雅黑" panose="020B0503020204020204" pitchFamily="34" charset="-122"/>
              </a:rPr>
              <a:t>rustZone</a:t>
            </a:r>
            <a:r>
              <a:rPr lang="zh-CN" altLang="en-US" b="0">
                <a:solidFill>
                  <a:srgbClr val="000000"/>
                </a:solidFill>
                <a:latin typeface="微软雅黑" panose="020B0503020204020204" pitchFamily="34" charset="-122"/>
                <a:ea typeface="微软雅黑" panose="020B0503020204020204" pitchFamily="34" charset="-122"/>
              </a:rPr>
              <a:t>技术就在身边</a:t>
            </a:r>
          </a:p>
          <a:p>
            <a:pPr marL="0" indent="0">
              <a:buClr>
                <a:srgbClr val="333399"/>
              </a:buClr>
              <a:buNone/>
              <a:defRPr/>
            </a:pPr>
            <a:r>
              <a:rPr lang="zh-CN" altLang="en-US" b="0">
                <a:solidFill>
                  <a:srgbClr val="000000"/>
                </a:solidFill>
                <a:latin typeface="微软雅黑" panose="020B0503020204020204" pitchFamily="34" charset="-122"/>
                <a:ea typeface="微软雅黑" panose="020B0503020204020204" pitchFamily="34" charset="-122"/>
              </a:rPr>
              <a:t>    </a:t>
            </a:r>
            <a:r>
              <a:rPr lang="en-US" altLang="zh-CN">
                <a:solidFill>
                  <a:srgbClr val="000000"/>
                </a:solidFill>
                <a:latin typeface="Arial"/>
                <a:ea typeface="宋体"/>
                <a:sym typeface="+mn-ea"/>
              </a:rPr>
              <a:t>Samsung KNOX </a:t>
            </a:r>
            <a:endParaRPr lang="zh-CN" altLang="en-US" dirty="0">
              <a:solidFill>
                <a:srgbClr val="000000"/>
              </a:solidFill>
              <a:latin typeface="Arial"/>
              <a:ea typeface="宋体"/>
              <a:sym typeface="+mn-ea"/>
            </a:endParaRPr>
          </a:p>
          <a:p>
            <a:pPr marL="0" indent="0">
              <a:buClr>
                <a:srgbClr val="333399"/>
              </a:buClr>
              <a:buNone/>
              <a:defRPr/>
            </a:pPr>
            <a:endParaRPr lang="en-US" altLang="zh-CN" sz="2000" b="0">
              <a:solidFill>
                <a:srgbClr val="00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stretch>
            <a:fillRect/>
          </a:stretch>
        </p:blipFill>
        <p:spPr>
          <a:xfrm>
            <a:off x="2794000" y="2934336"/>
            <a:ext cx="6723380" cy="3218815"/>
          </a:xfrm>
          <a:prstGeom prst="rect">
            <a:avLst/>
          </a:prstGeom>
        </p:spPr>
      </p:pic>
    </p:spTree>
    <p:extLst>
      <p:ext uri="{BB962C8B-B14F-4D97-AF65-F5344CB8AC3E}">
        <p14:creationId xmlns:p14="http://schemas.microsoft.com/office/powerpoint/2010/main" val="537392817"/>
      </p:ext>
    </p:extLst>
  </p:cSld>
  <p:clrMapOvr>
    <a:masterClrMapping/>
  </p:clrMapOvr>
  <p:transitio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sym typeface="+mn-ea"/>
              </a:rPr>
              <a:t>2.4</a:t>
            </a:r>
            <a:r>
              <a:rPr lang="zh-CN" altLang="en-US" sz="3200" dirty="0">
                <a:solidFill>
                  <a:srgbClr val="000000"/>
                </a:solidFill>
                <a:sym typeface="+mn-ea"/>
              </a:rPr>
              <a:t>TrustZone应用</a:t>
            </a:r>
            <a:endParaRPr lang="en-US" altLang="zh-CN" sz="3200" dirty="0">
              <a:solidFill>
                <a:srgbClr val="000000"/>
              </a:solidFill>
              <a:sym typeface="+mn-ea"/>
            </a:endParaRPr>
          </a:p>
        </p:txBody>
      </p:sp>
      <p:sp>
        <p:nvSpPr>
          <p:cNvPr id="8" name="内容占位符 2"/>
          <p:cNvSpPr>
            <a:spLocks noGrp="1"/>
          </p:cNvSpPr>
          <p:nvPr/>
        </p:nvSpPr>
        <p:spPr>
          <a:xfrm>
            <a:off x="2279650" y="105251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zh-CN" altLang="en-US" b="0" dirty="0">
                <a:solidFill>
                  <a:srgbClr val="000000"/>
                </a:solidFill>
                <a:latin typeface="微软雅黑" panose="020B0503020204020204" pitchFamily="34" charset="-122"/>
                <a:ea typeface="微软雅黑" panose="020B0503020204020204" pitchFamily="34" charset="-122"/>
                <a:sym typeface="+mn-ea"/>
              </a:rPr>
              <a:t>三星</a:t>
            </a:r>
            <a:r>
              <a:rPr lang="en-US" altLang="zh-CN" b="0" dirty="0">
                <a:solidFill>
                  <a:srgbClr val="000000"/>
                </a:solidFill>
                <a:latin typeface="微软雅黑" panose="020B0503020204020204" pitchFamily="34" charset="-122"/>
                <a:ea typeface="微软雅黑" panose="020B0503020204020204" pitchFamily="34" charset="-122"/>
                <a:sym typeface="+mn-ea"/>
              </a:rPr>
              <a:t>KNOX</a:t>
            </a:r>
            <a:r>
              <a:rPr lang="zh-CN" altLang="en-US" b="0" dirty="0">
                <a:solidFill>
                  <a:srgbClr val="000000"/>
                </a:solidFill>
                <a:latin typeface="微软雅黑" panose="020B0503020204020204" pitchFamily="34" charset="-122"/>
                <a:ea typeface="微软雅黑" panose="020B0503020204020204" pitchFamily="34" charset="-122"/>
                <a:sym typeface="+mn-ea"/>
              </a:rPr>
              <a:t>为什么引入</a:t>
            </a:r>
            <a:r>
              <a:rPr lang="en-US" altLang="zh-CN" b="0" dirty="0">
                <a:solidFill>
                  <a:srgbClr val="000000"/>
                </a:solidFill>
                <a:latin typeface="微软雅黑" panose="020B0503020204020204" pitchFamily="34" charset="-122"/>
                <a:ea typeface="微软雅黑" panose="020B0503020204020204" pitchFamily="34" charset="-122"/>
                <a:sym typeface="+mn-ea"/>
              </a:rPr>
              <a:t>TrustZone</a:t>
            </a:r>
            <a:r>
              <a:rPr lang="zh-CN" altLang="en-US" b="0" dirty="0">
                <a:solidFill>
                  <a:srgbClr val="000000"/>
                </a:solidFill>
                <a:latin typeface="微软雅黑" panose="020B0503020204020204" pitchFamily="34" charset="-122"/>
                <a:ea typeface="微软雅黑" panose="020B0503020204020204" pitchFamily="34" charset="-122"/>
                <a:sym typeface="+mn-ea"/>
              </a:rPr>
              <a:t>？</a:t>
            </a:r>
          </a:p>
          <a:p>
            <a:pPr marL="0" indent="0">
              <a:buClr>
                <a:srgbClr val="333399"/>
              </a:buClr>
              <a:buNone/>
              <a:defRPr/>
            </a:pPr>
            <a:endParaRPr lang="en-US" altLang="zh-CN" sz="2000" b="0">
              <a:solidFill>
                <a:srgbClr val="000000"/>
              </a:solidFill>
              <a:latin typeface="微软雅黑" panose="020B0503020204020204" pitchFamily="34" charset="-122"/>
              <a:ea typeface="微软雅黑" panose="020B0503020204020204" pitchFamily="34" charset="-122"/>
            </a:endParaRPr>
          </a:p>
        </p:txBody>
      </p:sp>
      <p:sp>
        <p:nvSpPr>
          <p:cNvPr id="2" name="Rectangle 1"/>
          <p:cNvSpPr/>
          <p:nvPr/>
        </p:nvSpPr>
        <p:spPr>
          <a:xfrm>
            <a:off x="2319655" y="2000250"/>
            <a:ext cx="7772400" cy="2154436"/>
          </a:xfrm>
          <a:prstGeom prst="rect">
            <a:avLst/>
          </a:prstGeom>
        </p:spPr>
        <p:txBody>
          <a:bodyPr wrap="square">
            <a:spAutoFit/>
          </a:bodyPr>
          <a:lstStyle/>
          <a:p>
            <a:pPr fontAlgn="base">
              <a:spcBef>
                <a:spcPct val="0"/>
              </a:spcBef>
              <a:spcAft>
                <a:spcPts val="2000"/>
              </a:spcAft>
            </a:pPr>
            <a:r>
              <a:rPr lang="zh-CN" altLang="en-US" sz="2000" dirty="0">
                <a:solidFill>
                  <a:prstClr val="black"/>
                </a:solidFill>
                <a:latin typeface="楷体" pitchFamily="49" charset="-122"/>
                <a:ea typeface="楷体" pitchFamily="49" charset="-122"/>
                <a:cs typeface="Arial" panose="020B0604020202020204" pitchFamily="34" charset="0"/>
              </a:rPr>
              <a:t>在企业中安卓系统不被采用的</a:t>
            </a:r>
            <a:r>
              <a:rPr lang="en-US" altLang="zh-CN" sz="2000" dirty="0">
                <a:solidFill>
                  <a:prstClr val="black"/>
                </a:solidFill>
                <a:latin typeface="楷体" pitchFamily="49" charset="-122"/>
                <a:ea typeface="楷体" pitchFamily="49" charset="-122"/>
                <a:cs typeface="Arial" panose="020B0604020202020204" pitchFamily="34" charset="0"/>
              </a:rPr>
              <a:t>3</a:t>
            </a:r>
            <a:r>
              <a:rPr lang="zh-CN" altLang="en-US" sz="2000" dirty="0">
                <a:solidFill>
                  <a:prstClr val="black"/>
                </a:solidFill>
                <a:latin typeface="楷体" pitchFamily="49" charset="-122"/>
                <a:ea typeface="楷体" pitchFamily="49" charset="-122"/>
                <a:cs typeface="Arial" panose="020B0604020202020204" pitchFamily="34" charset="0"/>
              </a:rPr>
              <a:t>大原因</a:t>
            </a:r>
            <a:r>
              <a:rPr lang="en-US" altLang="zh-CN" sz="2400" dirty="0">
                <a:solidFill>
                  <a:prstClr val="black"/>
                </a:solidFill>
                <a:latin typeface="楷体" pitchFamily="49" charset="-122"/>
                <a:ea typeface="楷体" pitchFamily="49" charset="-122"/>
                <a:cs typeface="Arial" panose="020B0604020202020204" pitchFamily="34" charset="0"/>
              </a:rPr>
              <a:t>:</a:t>
            </a:r>
          </a:p>
          <a:p>
            <a:pPr marL="633730" indent="-443230" fontAlgn="base">
              <a:spcBef>
                <a:spcPct val="0"/>
              </a:spcBef>
              <a:spcAft>
                <a:spcPts val="2000"/>
              </a:spcAft>
              <a:buFont typeface="Wingdings" panose="05000000000000000000" pitchFamily="2" charset="2"/>
              <a:buAutoNum type="circleNumWdBlackPlain"/>
            </a:pPr>
            <a:r>
              <a:rPr lang="zh-CN" altLang="en-US" sz="2000" dirty="0">
                <a:solidFill>
                  <a:prstClr val="black"/>
                </a:solidFill>
                <a:latin typeface="楷体" pitchFamily="49" charset="-122"/>
                <a:ea typeface="楷体" pitchFamily="49" charset="-122"/>
                <a:cs typeface="Arial" panose="020B0604020202020204" pitchFamily="34" charset="0"/>
              </a:rPr>
              <a:t>操作系统易被攻击</a:t>
            </a:r>
          </a:p>
          <a:p>
            <a:pPr marL="633730" indent="-443230" fontAlgn="base">
              <a:spcBef>
                <a:spcPct val="0"/>
              </a:spcBef>
              <a:spcAft>
                <a:spcPts val="2000"/>
              </a:spcAft>
              <a:buFont typeface="Wingdings" panose="05000000000000000000" pitchFamily="2" charset="2"/>
              <a:buAutoNum type="circleNumWdBlackPlain"/>
            </a:pPr>
            <a:r>
              <a:rPr lang="zh-CN" altLang="en-US" sz="2000" dirty="0">
                <a:solidFill>
                  <a:prstClr val="black"/>
                </a:solidFill>
                <a:latin typeface="楷体" pitchFamily="49" charset="-122"/>
                <a:ea typeface="楷体" pitchFamily="49" charset="-122"/>
                <a:cs typeface="Arial" panose="020B0604020202020204" pitchFamily="34" charset="0"/>
              </a:rPr>
              <a:t>对于数据泄露缺乏保护机制</a:t>
            </a:r>
          </a:p>
          <a:p>
            <a:pPr marL="633730" indent="-443230" fontAlgn="base">
              <a:spcBef>
                <a:spcPct val="0"/>
              </a:spcBef>
              <a:spcAft>
                <a:spcPts val="2000"/>
              </a:spcAft>
              <a:buFont typeface="Wingdings" panose="05000000000000000000" pitchFamily="2" charset="2"/>
              <a:buAutoNum type="circleNumWdBlackPlain"/>
            </a:pPr>
            <a:r>
              <a:rPr lang="zh-CN" altLang="en-US" sz="2000" dirty="0">
                <a:solidFill>
                  <a:prstClr val="black"/>
                </a:solidFill>
                <a:latin typeface="楷体" pitchFamily="49" charset="-122"/>
                <a:ea typeface="楷体" pitchFamily="49" charset="-122"/>
                <a:cs typeface="Arial" panose="020B0604020202020204" pitchFamily="34" charset="0"/>
              </a:rPr>
              <a:t>非常有限的控制及管理策略</a:t>
            </a:r>
          </a:p>
        </p:txBody>
      </p:sp>
      <p:pic>
        <p:nvPicPr>
          <p:cNvPr id="4" name="图片 3"/>
          <p:cNvPicPr>
            <a:picLocks noChangeAspect="1"/>
          </p:cNvPicPr>
          <p:nvPr/>
        </p:nvPicPr>
        <p:blipFill>
          <a:blip r:embed="rId2" cstate="print"/>
          <a:stretch>
            <a:fillRect/>
          </a:stretch>
        </p:blipFill>
        <p:spPr>
          <a:xfrm>
            <a:off x="2279650" y="4361180"/>
            <a:ext cx="5866130" cy="2344420"/>
          </a:xfrm>
          <a:prstGeom prst="rect">
            <a:avLst/>
          </a:prstGeom>
        </p:spPr>
      </p:pic>
    </p:spTree>
    <p:extLst>
      <p:ext uri="{BB962C8B-B14F-4D97-AF65-F5344CB8AC3E}">
        <p14:creationId xmlns:p14="http://schemas.microsoft.com/office/powerpoint/2010/main" val="2982620952"/>
      </p:ext>
    </p:extLst>
  </p:cSld>
  <p:clrMapOvr>
    <a:masterClrMapping/>
  </p:clrMapOvr>
  <p:transition/>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E9FF3124-0A41-4C8B-A9C1-E4EA63CDDCA0}" type="slidenum">
              <a:rPr lang="en-US">
                <a:latin typeface="Arial" panose="020B0604020202020204" pitchFamily="34" charset="0"/>
                <a:cs typeface="Arial" panose="020B0604020202020204" pitchFamily="34" charset="0"/>
              </a:rPr>
              <a:pPr/>
              <a:t>516</a:t>
            </a:fld>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3101" y="2232660"/>
            <a:ext cx="2466975" cy="1847850"/>
          </a:xfrm>
          <a:prstGeom prst="rect">
            <a:avLst/>
          </a:prstGeom>
        </p:spPr>
      </p:pic>
      <p:sp>
        <p:nvSpPr>
          <p:cNvPr id="7" name="TextBox 6"/>
          <p:cNvSpPr txBox="1"/>
          <p:nvPr/>
        </p:nvSpPr>
        <p:spPr>
          <a:xfrm>
            <a:off x="2281552" y="1533481"/>
            <a:ext cx="1107996" cy="369332"/>
          </a:xfrm>
          <a:prstGeom prst="rect">
            <a:avLst/>
          </a:prstGeom>
          <a:noFill/>
        </p:spPr>
        <p:txBody>
          <a:bodyPr wrap="none" rtlCol="0">
            <a:spAutoFit/>
          </a:bodyPr>
          <a:lstStyle/>
          <a:p>
            <a:pPr fontAlgn="base">
              <a:spcBef>
                <a:spcPct val="0"/>
              </a:spcBef>
              <a:spcAft>
                <a:spcPct val="0"/>
              </a:spcAft>
            </a:pPr>
            <a:r>
              <a:rPr lang="zh-CN" altLang="en-US" dirty="0">
                <a:solidFill>
                  <a:srgbClr val="000000"/>
                </a:solidFill>
                <a:latin typeface="楷体" pitchFamily="49" charset="-122"/>
                <a:ea typeface="楷体" pitchFamily="49" charset="-122"/>
              </a:rPr>
              <a:t>谷歌安卓</a:t>
            </a:r>
            <a:endParaRPr lang="en-US" dirty="0">
              <a:solidFill>
                <a:srgbClr val="000000"/>
              </a:solidFill>
              <a:latin typeface="楷体" pitchFamily="49" charset="-122"/>
              <a:ea typeface="楷体" pitchFamily="49" charset="-122"/>
            </a:endParaRPr>
          </a:p>
        </p:txBody>
      </p:sp>
      <p:sp>
        <p:nvSpPr>
          <p:cNvPr id="8" name="TextBox 7"/>
          <p:cNvSpPr txBox="1"/>
          <p:nvPr/>
        </p:nvSpPr>
        <p:spPr>
          <a:xfrm>
            <a:off x="1736395" y="4194854"/>
            <a:ext cx="2744422" cy="1146810"/>
          </a:xfrm>
          <a:prstGeom prst="rect">
            <a:avLst/>
          </a:prstGeom>
          <a:noFill/>
        </p:spPr>
        <p:txBody>
          <a:bodyPr wrap="square" rtlCol="0">
            <a:spAutoFit/>
          </a:bodyPr>
          <a:lstStyle/>
          <a:p>
            <a:pPr marL="285750" indent="-285750" fontAlgn="base">
              <a:spcBef>
                <a:spcPct val="0"/>
              </a:spcBef>
              <a:spcAft>
                <a:spcPct val="0"/>
              </a:spcAft>
              <a:buFont typeface="Arial" panose="020B0604020202020204" pitchFamily="34" charset="0"/>
              <a:buChar char="•"/>
            </a:pPr>
            <a:r>
              <a:rPr lang="zh-CN" altLang="en-US" dirty="0">
                <a:solidFill>
                  <a:srgbClr val="000000"/>
                </a:solidFill>
                <a:latin typeface="楷体" pitchFamily="49" charset="-122"/>
                <a:ea typeface="楷体" pitchFamily="49" charset="-122"/>
              </a:rPr>
              <a:t>缺乏安全性</a:t>
            </a:r>
            <a:endParaRPr lang="en-US" dirty="0">
              <a:solidFill>
                <a:srgbClr val="000000"/>
              </a:solidFill>
              <a:latin typeface="楷体" pitchFamily="49" charset="-122"/>
              <a:ea typeface="楷体" pitchFamily="49" charset="-122"/>
            </a:endParaRPr>
          </a:p>
          <a:p>
            <a:pPr marL="285750" indent="-285750" fontAlgn="base">
              <a:spcBef>
                <a:spcPct val="0"/>
              </a:spcBef>
              <a:spcAft>
                <a:spcPct val="0"/>
              </a:spcAft>
              <a:buFont typeface="Arial" panose="020B0604020202020204" pitchFamily="34" charset="0"/>
              <a:buChar char="•"/>
            </a:pPr>
            <a:r>
              <a:rPr lang="zh-CN" altLang="en-US" dirty="0">
                <a:solidFill>
                  <a:srgbClr val="000000"/>
                </a:solidFill>
                <a:latin typeface="楷体" pitchFamily="49" charset="-122"/>
                <a:ea typeface="楷体" pitchFamily="49" charset="-122"/>
              </a:rPr>
              <a:t>开源的平台</a:t>
            </a:r>
            <a:endParaRPr lang="en-US" dirty="0">
              <a:solidFill>
                <a:srgbClr val="000000"/>
              </a:solidFill>
              <a:latin typeface="楷体" pitchFamily="49" charset="-122"/>
              <a:ea typeface="楷体" pitchFamily="49" charset="-122"/>
            </a:endParaRPr>
          </a:p>
          <a:p>
            <a:pPr marL="285750" indent="-285750" fontAlgn="base">
              <a:spcBef>
                <a:spcPct val="0"/>
              </a:spcBef>
              <a:spcAft>
                <a:spcPct val="0"/>
              </a:spcAft>
              <a:buFont typeface="Arial" panose="020B0604020202020204" pitchFamily="34" charset="0"/>
              <a:buChar char="•"/>
            </a:pPr>
            <a:r>
              <a:rPr lang="zh-CN" altLang="en-US" dirty="0">
                <a:solidFill>
                  <a:srgbClr val="000000"/>
                </a:solidFill>
                <a:latin typeface="楷体" pitchFamily="49" charset="-122"/>
                <a:ea typeface="楷体" pitchFamily="49" charset="-122"/>
              </a:rPr>
              <a:t>病毒</a:t>
            </a:r>
            <a:endParaRPr lang="en-US" dirty="0">
              <a:solidFill>
                <a:srgbClr val="000000"/>
              </a:solidFill>
              <a:latin typeface="楷体" pitchFamily="49" charset="-122"/>
              <a:ea typeface="楷体" pitchFamily="49" charset="-122"/>
            </a:endParaRPr>
          </a:p>
          <a:p>
            <a:pPr marL="285750" indent="-285750" fontAlgn="base">
              <a:spcBef>
                <a:spcPct val="0"/>
              </a:spcBef>
              <a:spcAft>
                <a:spcPct val="0"/>
              </a:spcAft>
              <a:buFont typeface="Arial" panose="020B0604020202020204" pitchFamily="34" charset="0"/>
              <a:buChar char="•"/>
            </a:pPr>
            <a:endParaRPr lang="en-US" sz="1400" dirty="0">
              <a:solidFill>
                <a:srgbClr val="000000"/>
              </a:solidFill>
              <a:latin typeface="微软雅黑" panose="020B0503020204020204" pitchFamily="34" charset="-122"/>
              <a:ea typeface="微软雅黑" panose="020B0503020204020204" pitchFamily="34" charset="-122"/>
            </a:endParaRPr>
          </a:p>
        </p:txBody>
      </p:sp>
      <p:sp>
        <p:nvSpPr>
          <p:cNvPr id="11" name="Plus 10"/>
          <p:cNvSpPr/>
          <p:nvPr/>
        </p:nvSpPr>
        <p:spPr>
          <a:xfrm>
            <a:off x="3968614" y="2929287"/>
            <a:ext cx="441522" cy="407194"/>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FFFFFF"/>
              </a:solidFill>
              <a:latin typeface="Arial"/>
              <a:ea typeface="宋体"/>
            </a:endParaRPr>
          </a:p>
        </p:txBody>
      </p:sp>
      <p:sp>
        <p:nvSpPr>
          <p:cNvPr id="13" name="Equal 12"/>
          <p:cNvSpPr/>
          <p:nvPr/>
        </p:nvSpPr>
        <p:spPr>
          <a:xfrm>
            <a:off x="6799923" y="2966014"/>
            <a:ext cx="457200" cy="341758"/>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srgbClr val="000000"/>
              </a:solidFill>
              <a:latin typeface="Arial"/>
              <a:ea typeface="宋体"/>
            </a:endParaRPr>
          </a:p>
        </p:txBody>
      </p:sp>
      <p:sp>
        <p:nvSpPr>
          <p:cNvPr id="72" name="TextBox 71"/>
          <p:cNvSpPr txBox="1"/>
          <p:nvPr/>
        </p:nvSpPr>
        <p:spPr>
          <a:xfrm>
            <a:off x="2826710" y="5749125"/>
            <a:ext cx="6178751" cy="400110"/>
          </a:xfrm>
          <a:prstGeom prst="rect">
            <a:avLst/>
          </a:prstGeom>
          <a:noFill/>
        </p:spPr>
        <p:txBody>
          <a:bodyPr wrap="square" rtlCol="0">
            <a:spAutoFit/>
          </a:bodyPr>
          <a:lstStyle/>
          <a:p>
            <a:pPr algn="ctr" fontAlgn="base">
              <a:spcBef>
                <a:spcPct val="0"/>
              </a:spcBef>
              <a:spcAft>
                <a:spcPct val="0"/>
              </a:spcAft>
            </a:pPr>
            <a:r>
              <a:rPr lang="en-US" sz="2000" dirty="0">
                <a:solidFill>
                  <a:srgbClr val="002060"/>
                </a:solidFill>
                <a:latin typeface="楷体" pitchFamily="49" charset="-122"/>
                <a:ea typeface="楷体" pitchFamily="49" charset="-122"/>
              </a:rPr>
              <a:t>KNOX </a:t>
            </a:r>
            <a:r>
              <a:rPr lang="zh-CN" altLang="en-US" sz="2000" dirty="0">
                <a:solidFill>
                  <a:srgbClr val="002060"/>
                </a:solidFill>
                <a:latin typeface="楷体" pitchFamily="49" charset="-122"/>
                <a:ea typeface="楷体" pitchFamily="49" charset="-122"/>
              </a:rPr>
              <a:t>是三星提供的安全安卓平台 </a:t>
            </a:r>
            <a:r>
              <a:rPr lang="en-US" altLang="zh-CN" sz="2000" dirty="0">
                <a:solidFill>
                  <a:srgbClr val="002060"/>
                </a:solidFill>
                <a:latin typeface="楷体" pitchFamily="49" charset="-122"/>
                <a:ea typeface="楷体" pitchFamily="49" charset="-122"/>
              </a:rPr>
              <a:t>!</a:t>
            </a:r>
            <a:endParaRPr lang="en-US" sz="2000" dirty="0">
              <a:solidFill>
                <a:srgbClr val="002060"/>
              </a:solidFill>
              <a:latin typeface="楷体" pitchFamily="49" charset="-122"/>
              <a:ea typeface="楷体" pitchFamily="49" charset="-122"/>
            </a:endParaRPr>
          </a:p>
        </p:txBody>
      </p:sp>
      <p:sp>
        <p:nvSpPr>
          <p:cNvPr id="73" name="Rectangle 72"/>
          <p:cNvSpPr/>
          <p:nvPr/>
        </p:nvSpPr>
        <p:spPr>
          <a:xfrm>
            <a:off x="4343401" y="4194854"/>
            <a:ext cx="2755509" cy="1482090"/>
          </a:xfrm>
          <a:prstGeom prst="rect">
            <a:avLst/>
          </a:prstGeom>
        </p:spPr>
        <p:txBody>
          <a:bodyPr wrap="square">
            <a:spAutoFit/>
          </a:bodyPr>
          <a:lstStyle/>
          <a:p>
            <a:pPr marL="285750" indent="-285750" fontAlgn="base">
              <a:spcBef>
                <a:spcPct val="0"/>
              </a:spcBef>
              <a:spcAft>
                <a:spcPct val="0"/>
              </a:spcAft>
              <a:buFont typeface="Arial" panose="020B0604020202020204" pitchFamily="34" charset="0"/>
              <a:buChar char="•"/>
            </a:pPr>
            <a:r>
              <a:rPr lang="zh-CN" altLang="en-US" dirty="0">
                <a:solidFill>
                  <a:srgbClr val="000000"/>
                </a:solidFill>
                <a:latin typeface="楷体" pitchFamily="49" charset="-122"/>
                <a:ea typeface="楷体" pitchFamily="49" charset="-122"/>
              </a:rPr>
              <a:t>安全性增强</a:t>
            </a:r>
            <a:endParaRPr lang="en-US" dirty="0">
              <a:solidFill>
                <a:srgbClr val="000000"/>
              </a:solidFill>
              <a:latin typeface="楷体" pitchFamily="49" charset="-122"/>
              <a:ea typeface="楷体" pitchFamily="49" charset="-122"/>
            </a:endParaRPr>
          </a:p>
          <a:p>
            <a:pPr marL="285750" indent="-285750" fontAlgn="base">
              <a:spcBef>
                <a:spcPct val="0"/>
              </a:spcBef>
              <a:spcAft>
                <a:spcPct val="0"/>
              </a:spcAft>
              <a:buFont typeface="Arial" panose="020B0604020202020204" pitchFamily="34" charset="0"/>
              <a:buChar char="•"/>
            </a:pPr>
            <a:r>
              <a:rPr lang="en-US" dirty="0">
                <a:solidFill>
                  <a:srgbClr val="000000"/>
                </a:solidFill>
                <a:latin typeface="楷体" pitchFamily="49" charset="-122"/>
                <a:ea typeface="楷体" pitchFamily="49" charset="-122"/>
              </a:rPr>
              <a:t>MDM</a:t>
            </a:r>
          </a:p>
          <a:p>
            <a:pPr marL="285750" indent="-285750" fontAlgn="base">
              <a:spcBef>
                <a:spcPct val="0"/>
              </a:spcBef>
              <a:spcAft>
                <a:spcPct val="0"/>
              </a:spcAft>
              <a:buFont typeface="Arial" panose="020B0604020202020204" pitchFamily="34" charset="0"/>
              <a:buChar char="•"/>
            </a:pPr>
            <a:r>
              <a:rPr lang="zh-CN" altLang="en-US" dirty="0">
                <a:solidFill>
                  <a:srgbClr val="000000"/>
                </a:solidFill>
                <a:latin typeface="楷体" pitchFamily="49" charset="-122"/>
                <a:ea typeface="楷体" pitchFamily="49" charset="-122"/>
              </a:rPr>
              <a:t>可管理性</a:t>
            </a:r>
            <a:endParaRPr lang="en-US" dirty="0">
              <a:solidFill>
                <a:srgbClr val="000000"/>
              </a:solidFill>
              <a:latin typeface="楷体" pitchFamily="49" charset="-122"/>
              <a:ea typeface="楷体" pitchFamily="49" charset="-122"/>
            </a:endParaRPr>
          </a:p>
          <a:p>
            <a:pPr marL="285750" indent="-285750" fontAlgn="base">
              <a:spcBef>
                <a:spcPct val="0"/>
              </a:spcBef>
              <a:spcAft>
                <a:spcPct val="0"/>
              </a:spcAft>
              <a:buFont typeface="Arial" panose="020B0604020202020204" pitchFamily="34" charset="0"/>
              <a:buChar char="•"/>
            </a:pPr>
            <a:r>
              <a:rPr lang="zh-CN" altLang="en-US" dirty="0">
                <a:solidFill>
                  <a:srgbClr val="000000"/>
                </a:solidFill>
                <a:latin typeface="楷体" pitchFamily="49" charset="-122"/>
                <a:ea typeface="楷体" pitchFamily="49" charset="-122"/>
              </a:rPr>
              <a:t>内核的完整性</a:t>
            </a:r>
            <a:endParaRPr lang="en-US" dirty="0">
              <a:solidFill>
                <a:srgbClr val="000000"/>
              </a:solidFill>
              <a:latin typeface="楷体" pitchFamily="49" charset="-122"/>
              <a:ea typeface="楷体" pitchFamily="49" charset="-122"/>
            </a:endParaRPr>
          </a:p>
          <a:p>
            <a:pPr marL="285750" indent="-285750" fontAlgn="base">
              <a:spcBef>
                <a:spcPct val="0"/>
              </a:spcBef>
              <a:spcAft>
                <a:spcPct val="0"/>
              </a:spcAft>
              <a:buFont typeface="Arial" panose="020B0604020202020204" pitchFamily="34" charset="0"/>
              <a:buChar char="•"/>
            </a:pPr>
            <a:r>
              <a:rPr lang="zh-CN" altLang="en-US" dirty="0">
                <a:solidFill>
                  <a:srgbClr val="000000"/>
                </a:solidFill>
                <a:latin typeface="楷体" pitchFamily="49" charset="-122"/>
                <a:ea typeface="楷体" pitchFamily="49" charset="-122"/>
              </a:rPr>
              <a:t>经过安全性验证</a:t>
            </a:r>
            <a:endParaRPr lang="en-US" dirty="0">
              <a:solidFill>
                <a:srgbClr val="000000"/>
              </a:solidFill>
              <a:latin typeface="楷体" pitchFamily="49" charset="-122"/>
              <a:ea typeface="楷体" pitchFamily="49" charset="-122"/>
            </a:endParaRPr>
          </a:p>
        </p:txBody>
      </p:sp>
      <p:pic>
        <p:nvPicPr>
          <p:cNvPr id="1030"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0952"/>
          <a:stretch>
            <a:fillRect/>
          </a:stretch>
        </p:blipFill>
        <p:spPr bwMode="auto">
          <a:xfrm>
            <a:off x="7381240" y="830799"/>
            <a:ext cx="2868914" cy="465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0817" y="2142135"/>
            <a:ext cx="2184400" cy="1574304"/>
          </a:xfrm>
          <a:prstGeom prst="rect">
            <a:avLst/>
          </a:prstGeom>
        </p:spPr>
      </p:pic>
      <p:sp>
        <p:nvSpPr>
          <p:cNvPr id="81" name="TextBox 80"/>
          <p:cNvSpPr txBox="1"/>
          <p:nvPr/>
        </p:nvSpPr>
        <p:spPr>
          <a:xfrm>
            <a:off x="4548539" y="1533481"/>
            <a:ext cx="2492990" cy="369332"/>
          </a:xfrm>
          <a:prstGeom prst="rect">
            <a:avLst/>
          </a:prstGeom>
          <a:noFill/>
        </p:spPr>
        <p:txBody>
          <a:bodyPr wrap="none" rtlCol="0">
            <a:spAutoFit/>
          </a:bodyPr>
          <a:lstStyle/>
          <a:p>
            <a:pPr fontAlgn="base">
              <a:spcBef>
                <a:spcPct val="0"/>
              </a:spcBef>
              <a:spcAft>
                <a:spcPct val="0"/>
              </a:spcAft>
            </a:pPr>
            <a:r>
              <a:rPr lang="en-US" dirty="0">
                <a:solidFill>
                  <a:srgbClr val="000000"/>
                </a:solidFill>
                <a:latin typeface="楷体" pitchFamily="49" charset="-122"/>
                <a:ea typeface="楷体" pitchFamily="49" charset="-122"/>
              </a:rPr>
              <a:t>Samsung </a:t>
            </a:r>
            <a:r>
              <a:rPr lang="zh-CN" altLang="en-US" dirty="0">
                <a:solidFill>
                  <a:srgbClr val="000000"/>
                </a:solidFill>
                <a:latin typeface="楷体" pitchFamily="49" charset="-122"/>
                <a:ea typeface="楷体" pitchFamily="49" charset="-122"/>
              </a:rPr>
              <a:t>安全 </a:t>
            </a:r>
            <a:r>
              <a:rPr lang="en-US" dirty="0">
                <a:solidFill>
                  <a:srgbClr val="000000"/>
                </a:solidFill>
                <a:latin typeface="楷体" pitchFamily="49" charset="-122"/>
                <a:ea typeface="楷体" pitchFamily="49" charset="-122"/>
              </a:rPr>
              <a:t>Android</a:t>
            </a:r>
          </a:p>
        </p:txBody>
      </p:sp>
      <p:sp>
        <p:nvSpPr>
          <p:cNvPr id="9" name="TextBox 8"/>
          <p:cNvSpPr txBox="1"/>
          <p:nvPr/>
        </p:nvSpPr>
        <p:spPr>
          <a:xfrm>
            <a:off x="7620000" y="4724401"/>
            <a:ext cx="2438400" cy="276999"/>
          </a:xfrm>
          <a:prstGeom prst="rect">
            <a:avLst/>
          </a:prstGeom>
          <a:solidFill>
            <a:srgbClr val="002060"/>
          </a:solidFill>
        </p:spPr>
        <p:txBody>
          <a:bodyPr wrap="square" rtlCol="0">
            <a:spAutoFit/>
          </a:bodyPr>
          <a:lstStyle/>
          <a:p>
            <a:pPr fontAlgn="base">
              <a:spcBef>
                <a:spcPct val="0"/>
              </a:spcBef>
              <a:spcAft>
                <a:spcPct val="0"/>
              </a:spcAft>
            </a:pPr>
            <a:r>
              <a:rPr lang="zh-CN" altLang="en-US" sz="1200" b="1" dirty="0">
                <a:solidFill>
                  <a:srgbClr val="FFFFFF"/>
                </a:solidFill>
                <a:latin typeface="Arial" panose="020B0604020202020204" pitchFamily="34" charset="0"/>
                <a:ea typeface="宋体" panose="02010600030101010101" pitchFamily="2" charset="-122"/>
              </a:rPr>
              <a:t>基于</a:t>
            </a:r>
            <a:r>
              <a:rPr lang="en-US" altLang="zh-CN" sz="1200" b="1" dirty="0" err="1">
                <a:solidFill>
                  <a:srgbClr val="FFFFFF"/>
                </a:solidFill>
                <a:latin typeface="Arial" panose="020B0604020202020204" pitchFamily="34" charset="0"/>
                <a:ea typeface="宋体" panose="02010600030101010101" pitchFamily="2" charset="-122"/>
              </a:rPr>
              <a:t>TrustZone</a:t>
            </a:r>
            <a:r>
              <a:rPr lang="zh-CN" altLang="en-US" sz="1200" b="1" dirty="0">
                <a:solidFill>
                  <a:srgbClr val="FFFFFF"/>
                </a:solidFill>
                <a:latin typeface="Arial" panose="020B0604020202020204" pitchFamily="34" charset="0"/>
                <a:ea typeface="宋体" panose="02010600030101010101" pitchFamily="2" charset="-122"/>
              </a:rPr>
              <a:t>的硬件设计</a:t>
            </a:r>
            <a:endParaRPr lang="zh-CN" altLang="en-US" b="1" dirty="0">
              <a:solidFill>
                <a:srgbClr val="FFFFFF"/>
              </a:solidFill>
              <a:latin typeface="Arial" panose="020B0604020202020204" pitchFamily="34" charset="0"/>
              <a:ea typeface="宋体" panose="02010600030101010101" pitchFamily="2" charset="-122"/>
            </a:endParaRPr>
          </a:p>
        </p:txBody>
      </p:sp>
      <p:sp>
        <p:nvSpPr>
          <p:cNvPr id="17" name="TextBox 16"/>
          <p:cNvSpPr txBox="1"/>
          <p:nvPr/>
        </p:nvSpPr>
        <p:spPr>
          <a:xfrm>
            <a:off x="7620000" y="4194855"/>
            <a:ext cx="2438400" cy="461665"/>
          </a:xfrm>
          <a:prstGeom prst="rect">
            <a:avLst/>
          </a:prstGeom>
          <a:solidFill>
            <a:srgbClr val="002060"/>
          </a:solidFill>
        </p:spPr>
        <p:txBody>
          <a:bodyPr wrap="square" rtlCol="0">
            <a:spAutoFit/>
          </a:bodyPr>
          <a:lstStyle/>
          <a:p>
            <a:pPr algn="ctr" fontAlgn="base">
              <a:spcBef>
                <a:spcPct val="0"/>
              </a:spcBef>
              <a:spcAft>
                <a:spcPct val="0"/>
              </a:spcAft>
            </a:pPr>
            <a:r>
              <a:rPr lang="zh-CN" altLang="en-US" sz="1200" b="1" dirty="0">
                <a:solidFill>
                  <a:srgbClr val="FFFFFF"/>
                </a:solidFill>
                <a:latin typeface="Arial" panose="020B0604020202020204" pitchFamily="34" charset="0"/>
                <a:ea typeface="宋体" panose="02010600030101010101" pitchFamily="2" charset="-122"/>
              </a:rPr>
              <a:t>可信任启动</a:t>
            </a:r>
            <a:endParaRPr lang="en-US" altLang="zh-CN" sz="1200" b="1" dirty="0">
              <a:solidFill>
                <a:srgbClr val="FFFFFF"/>
              </a:solidFill>
              <a:latin typeface="Arial" panose="020B0604020202020204" pitchFamily="34" charset="0"/>
              <a:ea typeface="宋体" panose="02010600030101010101" pitchFamily="2" charset="-122"/>
            </a:endParaRPr>
          </a:p>
          <a:p>
            <a:pPr algn="ctr" fontAlgn="base">
              <a:spcBef>
                <a:spcPct val="0"/>
              </a:spcBef>
              <a:spcAft>
                <a:spcPct val="0"/>
              </a:spcAft>
            </a:pPr>
            <a:r>
              <a:rPr lang="zh-CN" altLang="en-US" sz="1200" b="1" dirty="0">
                <a:solidFill>
                  <a:srgbClr val="FFFFFF"/>
                </a:solidFill>
                <a:latin typeface="Arial" panose="020B0604020202020204" pitchFamily="34" charset="0"/>
                <a:ea typeface="宋体" panose="02010600030101010101" pitchFamily="2" charset="-122"/>
              </a:rPr>
              <a:t>安全启动</a:t>
            </a:r>
          </a:p>
        </p:txBody>
      </p:sp>
      <p:sp>
        <p:nvSpPr>
          <p:cNvPr id="19" name="TextBox 18"/>
          <p:cNvSpPr txBox="1"/>
          <p:nvPr/>
        </p:nvSpPr>
        <p:spPr>
          <a:xfrm>
            <a:off x="7596250" y="3292088"/>
            <a:ext cx="2438400" cy="276999"/>
          </a:xfrm>
          <a:prstGeom prst="rect">
            <a:avLst/>
          </a:prstGeom>
          <a:solidFill>
            <a:srgbClr val="002060"/>
          </a:solidFill>
        </p:spPr>
        <p:txBody>
          <a:bodyPr wrap="square" rtlCol="0">
            <a:spAutoFit/>
          </a:bodyPr>
          <a:lstStyle/>
          <a:p>
            <a:pPr algn="ctr" fontAlgn="base">
              <a:spcBef>
                <a:spcPct val="0"/>
              </a:spcBef>
              <a:spcAft>
                <a:spcPct val="0"/>
              </a:spcAft>
            </a:pPr>
            <a:r>
              <a:rPr lang="zh-CN" altLang="en-US" sz="1200" b="1" dirty="0">
                <a:solidFill>
                  <a:srgbClr val="FFFFFF"/>
                </a:solidFill>
                <a:latin typeface="Arial" panose="020B0604020202020204" pitchFamily="34" charset="0"/>
                <a:ea typeface="宋体" panose="02010600030101010101" pitchFamily="2" charset="-122"/>
              </a:rPr>
              <a:t>安全性增强的</a:t>
            </a:r>
            <a:r>
              <a:rPr lang="en-US" altLang="zh-CN" sz="1200" b="1" dirty="0">
                <a:solidFill>
                  <a:srgbClr val="FFFFFF"/>
                </a:solidFill>
                <a:latin typeface="Arial" panose="020B0604020202020204" pitchFamily="34" charset="0"/>
                <a:ea typeface="宋体" panose="02010600030101010101" pitchFamily="2" charset="-122"/>
              </a:rPr>
              <a:t>Android</a:t>
            </a:r>
          </a:p>
        </p:txBody>
      </p:sp>
      <p:sp>
        <p:nvSpPr>
          <p:cNvPr id="20" name="TextBox 19"/>
          <p:cNvSpPr txBox="1"/>
          <p:nvPr/>
        </p:nvSpPr>
        <p:spPr>
          <a:xfrm>
            <a:off x="7596250" y="2742993"/>
            <a:ext cx="2438400" cy="369332"/>
          </a:xfrm>
          <a:prstGeom prst="rect">
            <a:avLst/>
          </a:prstGeom>
          <a:solidFill>
            <a:schemeClr val="tx2">
              <a:lumMod val="60000"/>
              <a:lumOff val="40000"/>
            </a:schemeClr>
          </a:solidFill>
        </p:spPr>
        <p:txBody>
          <a:bodyPr wrap="square" rtlCol="0">
            <a:spAutoFit/>
          </a:bodyPr>
          <a:lstStyle/>
          <a:p>
            <a:pPr algn="ctr" fontAlgn="base">
              <a:spcBef>
                <a:spcPct val="0"/>
              </a:spcBef>
              <a:spcAft>
                <a:spcPct val="0"/>
              </a:spcAft>
            </a:pPr>
            <a:r>
              <a:rPr lang="en-US" altLang="zh-CN" b="1" dirty="0">
                <a:solidFill>
                  <a:srgbClr val="FFFFFF"/>
                </a:solidFill>
                <a:latin typeface="Arial" panose="020B0604020202020204" pitchFamily="34" charset="0"/>
                <a:ea typeface="宋体" panose="02010600030101010101" pitchFamily="2" charset="-122"/>
              </a:rPr>
              <a:t>KNOX Android </a:t>
            </a:r>
            <a:r>
              <a:rPr lang="zh-CN" altLang="en-US" b="1" dirty="0">
                <a:solidFill>
                  <a:srgbClr val="FFFFFF"/>
                </a:solidFill>
                <a:latin typeface="Arial" panose="020B0604020202020204" pitchFamily="34" charset="0"/>
                <a:ea typeface="宋体" panose="02010600030101010101" pitchFamily="2" charset="-122"/>
              </a:rPr>
              <a:t>框架</a:t>
            </a:r>
            <a:endParaRPr lang="en-US" altLang="zh-CN" sz="2800" b="1" dirty="0">
              <a:solidFill>
                <a:srgbClr val="FFFFFF"/>
              </a:solidFill>
              <a:latin typeface="Arial" panose="020B0604020202020204" pitchFamily="34" charset="0"/>
              <a:ea typeface="宋体" panose="02010600030101010101" pitchFamily="2" charset="-122"/>
            </a:endParaRPr>
          </a:p>
        </p:txBody>
      </p:sp>
      <p:sp>
        <p:nvSpPr>
          <p:cNvPr id="21" name="TextBox 20"/>
          <p:cNvSpPr txBox="1"/>
          <p:nvPr/>
        </p:nvSpPr>
        <p:spPr>
          <a:xfrm>
            <a:off x="7696200" y="2271149"/>
            <a:ext cx="2209800" cy="307777"/>
          </a:xfrm>
          <a:prstGeom prst="rect">
            <a:avLst/>
          </a:prstGeom>
          <a:solidFill>
            <a:srgbClr val="00B050"/>
          </a:solidFill>
        </p:spPr>
        <p:txBody>
          <a:bodyPr wrap="square" rtlCol="0">
            <a:spAutoFit/>
          </a:bodyPr>
          <a:lstStyle/>
          <a:p>
            <a:pPr algn="ctr" fontAlgn="base">
              <a:spcBef>
                <a:spcPct val="0"/>
              </a:spcBef>
              <a:spcAft>
                <a:spcPct val="0"/>
              </a:spcAft>
            </a:pPr>
            <a:r>
              <a:rPr lang="en-US" altLang="zh-CN" sz="1400" b="1" dirty="0">
                <a:solidFill>
                  <a:srgbClr val="FFFFFF"/>
                </a:solidFill>
                <a:latin typeface="Arial" panose="020B0604020202020204" pitchFamily="34" charset="0"/>
                <a:ea typeface="宋体" panose="02010600030101010101" pitchFamily="2" charset="-122"/>
              </a:rPr>
              <a:t>KNOX </a:t>
            </a:r>
            <a:r>
              <a:rPr lang="zh-CN" altLang="en-US" sz="1400" b="1" dirty="0">
                <a:solidFill>
                  <a:srgbClr val="FFFFFF"/>
                </a:solidFill>
                <a:latin typeface="Arial" panose="020B0604020202020204" pitchFamily="34" charset="0"/>
                <a:ea typeface="宋体" panose="02010600030101010101" pitchFamily="2" charset="-122"/>
              </a:rPr>
              <a:t>容器</a:t>
            </a:r>
            <a:endParaRPr lang="en-US" altLang="zh-CN" sz="2000" b="1" dirty="0">
              <a:solidFill>
                <a:srgbClr val="FFFFFF"/>
              </a:solidFill>
              <a:latin typeface="Arial" panose="020B0604020202020204" pitchFamily="34" charset="0"/>
              <a:ea typeface="宋体" panose="02010600030101010101" pitchFamily="2" charset="-122"/>
            </a:endParaRPr>
          </a:p>
        </p:txBody>
      </p:sp>
      <p:sp>
        <p:nvSpPr>
          <p:cNvPr id="10" name="标题 1"/>
          <p:cNvSpPr txBox="1"/>
          <p:nvPr/>
        </p:nvSpPr>
        <p:spPr>
          <a:xfrm>
            <a:off x="2189687" y="43225"/>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sym typeface="+mn-ea"/>
              </a:rPr>
              <a:t>2.4</a:t>
            </a:r>
            <a:r>
              <a:rPr lang="zh-CN" altLang="en-US" sz="3200" dirty="0">
                <a:solidFill>
                  <a:srgbClr val="000000"/>
                </a:solidFill>
                <a:sym typeface="+mn-ea"/>
              </a:rPr>
              <a:t>TrustZone应用</a:t>
            </a:r>
            <a:endParaRPr lang="en-US" altLang="zh-CN" sz="3200" dirty="0">
              <a:solidFill>
                <a:srgbClr val="000000"/>
              </a:solidFill>
              <a:sym typeface="+mn-ea"/>
            </a:endParaRPr>
          </a:p>
        </p:txBody>
      </p:sp>
      <p:sp>
        <p:nvSpPr>
          <p:cNvPr id="14" name="文本框 13"/>
          <p:cNvSpPr txBox="1"/>
          <p:nvPr/>
        </p:nvSpPr>
        <p:spPr>
          <a:xfrm>
            <a:off x="2515871" y="920115"/>
            <a:ext cx="3057247" cy="523220"/>
          </a:xfrm>
          <a:prstGeom prst="rect">
            <a:avLst/>
          </a:prstGeom>
          <a:noFill/>
        </p:spPr>
        <p:txBody>
          <a:bodyPr wrap="none" rtlCol="0">
            <a:spAutoFit/>
          </a:bodyPr>
          <a:lstStyle/>
          <a:p>
            <a:pPr fontAlgn="base">
              <a:spcBef>
                <a:spcPct val="0"/>
              </a:spcBef>
              <a:spcAft>
                <a:spcPct val="0"/>
              </a:spcAft>
            </a:pPr>
            <a:r>
              <a:rPr lang="zh-CN" altLang="en-US" sz="2800" dirty="0">
                <a:solidFill>
                  <a:srgbClr val="000000"/>
                </a:solidFill>
                <a:latin typeface="楷体" pitchFamily="49" charset="-122"/>
                <a:ea typeface="楷体" pitchFamily="49" charset="-122"/>
              </a:rPr>
              <a:t>三星</a:t>
            </a:r>
            <a:r>
              <a:rPr lang="en-US" altLang="zh-CN" sz="2800" dirty="0">
                <a:solidFill>
                  <a:srgbClr val="000000"/>
                </a:solidFill>
                <a:latin typeface="楷体" pitchFamily="49" charset="-122"/>
                <a:ea typeface="楷体" pitchFamily="49" charset="-122"/>
              </a:rPr>
              <a:t>KNOX</a:t>
            </a:r>
            <a:r>
              <a:rPr lang="zh-CN" altLang="en-US" sz="2800" dirty="0">
                <a:solidFill>
                  <a:srgbClr val="000000"/>
                </a:solidFill>
                <a:latin typeface="楷体" pitchFamily="49" charset="-122"/>
                <a:ea typeface="楷体" pitchFamily="49" charset="-122"/>
              </a:rPr>
              <a:t>是什么？</a:t>
            </a:r>
          </a:p>
        </p:txBody>
      </p:sp>
    </p:spTree>
    <p:custDataLst>
      <p:tags r:id="rId1"/>
    </p:custDataLst>
    <p:extLst>
      <p:ext uri="{BB962C8B-B14F-4D97-AF65-F5344CB8AC3E}">
        <p14:creationId xmlns:p14="http://schemas.microsoft.com/office/powerpoint/2010/main" val="2513150363"/>
      </p:ext>
    </p:extLst>
  </p:cSld>
  <p:clrMapOvr>
    <a:masterClrMapping/>
  </p:clrMapOvr>
  <p:transition/>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sym typeface="+mn-ea"/>
              </a:rPr>
              <a:t>2.4</a:t>
            </a:r>
            <a:r>
              <a:rPr lang="zh-CN" altLang="en-US" sz="3200" dirty="0">
                <a:solidFill>
                  <a:srgbClr val="000000"/>
                </a:solidFill>
                <a:sym typeface="+mn-ea"/>
              </a:rPr>
              <a:t>TrustZone应用</a:t>
            </a:r>
            <a:endParaRPr lang="en-US" altLang="zh-CN" sz="3200" dirty="0">
              <a:solidFill>
                <a:srgbClr val="000000"/>
              </a:solidFill>
              <a:sym typeface="+mn-ea"/>
            </a:endParaRPr>
          </a:p>
        </p:txBody>
      </p:sp>
      <p:pic>
        <p:nvPicPr>
          <p:cNvPr id="2051" name="Picture 1" descr="Description: http://androidsecurity.weebly.com/uploads/8/9/8/9/8989523/7784425_ori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8601" y="2012950"/>
            <a:ext cx="6505575" cy="334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224905" y="5435978"/>
            <a:ext cx="1219200" cy="369332"/>
          </a:xfrm>
          <a:prstGeom prst="rect">
            <a:avLst/>
          </a:prstGeom>
          <a:solidFill>
            <a:schemeClr val="bg1"/>
          </a:solidFill>
          <a:ln>
            <a:solidFill>
              <a:schemeClr val="bg1"/>
            </a:solidFill>
          </a:ln>
        </p:spPr>
        <p:txBody>
          <a:bodyPr wrap="square" rtlCol="0">
            <a:spAutoFit/>
          </a:bodyPr>
          <a:lstStyle/>
          <a:p>
            <a:pPr fontAlgn="base">
              <a:spcBef>
                <a:spcPct val="0"/>
              </a:spcBef>
              <a:spcAft>
                <a:spcPct val="0"/>
              </a:spcAft>
            </a:pPr>
            <a:r>
              <a:rPr lang="zh-CN" altLang="en-US" dirty="0">
                <a:solidFill>
                  <a:srgbClr val="000000"/>
                </a:solidFill>
                <a:latin typeface="楷体" pitchFamily="49" charset="-122"/>
                <a:ea typeface="楷体" pitchFamily="49" charset="-122"/>
              </a:rPr>
              <a:t>普通领域</a:t>
            </a:r>
          </a:p>
        </p:txBody>
      </p:sp>
      <p:sp>
        <p:nvSpPr>
          <p:cNvPr id="11" name="TextBox 10"/>
          <p:cNvSpPr txBox="1"/>
          <p:nvPr/>
        </p:nvSpPr>
        <p:spPr>
          <a:xfrm>
            <a:off x="7928987" y="5436317"/>
            <a:ext cx="1219200" cy="369332"/>
          </a:xfrm>
          <a:prstGeom prst="rect">
            <a:avLst/>
          </a:prstGeom>
          <a:solidFill>
            <a:schemeClr val="bg1"/>
          </a:solidFill>
          <a:ln>
            <a:solidFill>
              <a:schemeClr val="bg1"/>
            </a:solidFill>
          </a:ln>
        </p:spPr>
        <p:txBody>
          <a:bodyPr wrap="square" rtlCol="0">
            <a:spAutoFit/>
          </a:bodyPr>
          <a:lstStyle/>
          <a:p>
            <a:pPr fontAlgn="base">
              <a:spcBef>
                <a:spcPct val="0"/>
              </a:spcBef>
              <a:spcAft>
                <a:spcPct val="0"/>
              </a:spcAft>
            </a:pPr>
            <a:r>
              <a:rPr lang="zh-CN" altLang="en-US" dirty="0">
                <a:solidFill>
                  <a:srgbClr val="000000"/>
                </a:solidFill>
                <a:latin typeface="楷体" pitchFamily="49" charset="-122"/>
                <a:ea typeface="楷体" pitchFamily="49" charset="-122"/>
              </a:rPr>
              <a:t>安全领域</a:t>
            </a:r>
          </a:p>
        </p:txBody>
      </p:sp>
      <p:sp>
        <p:nvSpPr>
          <p:cNvPr id="9" name="TextBox 8"/>
          <p:cNvSpPr txBox="1"/>
          <p:nvPr/>
        </p:nvSpPr>
        <p:spPr>
          <a:xfrm>
            <a:off x="6930390" y="5922645"/>
            <a:ext cx="3072130"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楷体" pitchFamily="49" charset="-122"/>
                <a:ea typeface="楷体" pitchFamily="49" charset="-122"/>
              </a:rPr>
              <a:t>有</a:t>
            </a:r>
            <a:r>
              <a:rPr lang="en-US" altLang="zh-CN" dirty="0" err="1">
                <a:solidFill>
                  <a:srgbClr val="000000"/>
                </a:solidFill>
                <a:latin typeface="楷体" pitchFamily="49" charset="-122"/>
                <a:ea typeface="楷体" pitchFamily="49" charset="-122"/>
              </a:rPr>
              <a:t>TrustZone</a:t>
            </a:r>
            <a:endParaRPr lang="zh-CN" altLang="en-US" dirty="0">
              <a:solidFill>
                <a:srgbClr val="000000"/>
              </a:solidFill>
              <a:latin typeface="楷体" pitchFamily="49" charset="-122"/>
              <a:ea typeface="楷体" pitchFamily="49" charset="-122"/>
            </a:endParaRPr>
          </a:p>
        </p:txBody>
      </p:sp>
      <p:sp>
        <p:nvSpPr>
          <p:cNvPr id="6" name="TextBox 5"/>
          <p:cNvSpPr txBox="1"/>
          <p:nvPr/>
        </p:nvSpPr>
        <p:spPr>
          <a:xfrm>
            <a:off x="3051810" y="5436235"/>
            <a:ext cx="2557780"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楷体" pitchFamily="49" charset="-122"/>
                <a:ea typeface="楷体" pitchFamily="49" charset="-122"/>
              </a:rPr>
              <a:t>无</a:t>
            </a:r>
            <a:r>
              <a:rPr lang="en-US" altLang="zh-CN" dirty="0" err="1">
                <a:solidFill>
                  <a:srgbClr val="000000"/>
                </a:solidFill>
                <a:latin typeface="楷体" pitchFamily="49" charset="-122"/>
                <a:ea typeface="楷体" pitchFamily="49" charset="-122"/>
              </a:rPr>
              <a:t>TrustZone</a:t>
            </a:r>
            <a:endParaRPr lang="zh-CN" altLang="en-US" dirty="0">
              <a:solidFill>
                <a:srgbClr val="000000"/>
              </a:solidFill>
              <a:latin typeface="楷体" pitchFamily="49" charset="-122"/>
              <a:ea typeface="楷体" pitchFamily="49" charset="-122"/>
            </a:endParaRPr>
          </a:p>
        </p:txBody>
      </p:sp>
      <p:sp>
        <p:nvSpPr>
          <p:cNvPr id="4" name="内容占位符 2"/>
          <p:cNvSpPr>
            <a:spLocks noGrp="1"/>
          </p:cNvSpPr>
          <p:nvPr/>
        </p:nvSpPr>
        <p:spPr>
          <a:xfrm>
            <a:off x="2190115" y="1169354"/>
            <a:ext cx="7812088" cy="4752975"/>
          </a:xfrm>
          <a:prstGeom prst="rect">
            <a:avLst/>
          </a:prstGeom>
          <a:noFill/>
          <a:ln w="9525">
            <a:noFill/>
          </a:ln>
        </p:spPr>
        <p:txBody>
          <a:bodyPr vert="horz" wrap="square" lIns="91440" tIns="45720" rIns="91440" bIns="45720" numCol="1" anchor="t" anchorCtr="0" compatLnSpc="1"/>
          <a:lstStyle>
            <a:lvl1pPr marL="469900" indent="-469900" algn="l" rtl="0" eaLnBrk="1" fontAlgn="base" hangingPunct="1">
              <a:lnSpc>
                <a:spcPct val="150000"/>
              </a:lnSpc>
              <a:spcBef>
                <a:spcPct val="20000"/>
              </a:spcBef>
              <a:spcAft>
                <a:spcPct val="0"/>
              </a:spcAft>
              <a:buClr>
                <a:schemeClr val="accent2"/>
              </a:buClr>
              <a:buFont typeface="Wingdings" panose="05000000000000000000" pitchFamily="2" charset="2"/>
              <a:buChar char="o"/>
              <a:defRPr lang="en-US" altLang="zh-CN" sz="2800" b="1" kern="1200" dirty="0" smtClean="0">
                <a:solidFill>
                  <a:schemeClr val="tx1"/>
                </a:solidFill>
                <a:latin typeface="+mn-lt"/>
                <a:ea typeface="+mn-ea"/>
                <a:cs typeface="+mn-cs"/>
              </a:defRPr>
            </a:lvl1pPr>
            <a:lvl2pPr marL="742950" indent="-285750" algn="l" rtl="0" eaLnBrk="0" fontAlgn="base" hangingPunct="0">
              <a:lnSpc>
                <a:spcPct val="150000"/>
              </a:lnSpc>
              <a:spcBef>
                <a:spcPct val="20000"/>
              </a:spcBef>
              <a:spcAft>
                <a:spcPct val="0"/>
              </a:spcAft>
              <a:buClr>
                <a:srgbClr val="C00000"/>
              </a:buClr>
              <a:buFont typeface="Wingdings" panose="05000000000000000000" pitchFamily="2" charset="2"/>
              <a:buChar char="n"/>
              <a:defRPr lang="zh-CN" altLang="en-US" sz="2400" kern="1200" dirty="0" smtClean="0">
                <a:solidFill>
                  <a:schemeClr val="tx1"/>
                </a:solidFill>
                <a:latin typeface="+mn-ea"/>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mn-ea"/>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800" b="1" kern="1200">
                <a:solidFill>
                  <a:schemeClr val="tx1"/>
                </a:solidFill>
                <a:latin typeface="+mn-ea"/>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1600" b="1" kern="1200">
                <a:solidFill>
                  <a:schemeClr val="tx1"/>
                </a:solidFill>
                <a:latin typeface="+mn-ea"/>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333399"/>
              </a:buClr>
              <a:defRPr/>
            </a:pPr>
            <a:r>
              <a:rPr lang="zh-CN" altLang="en-US" b="0" dirty="0">
                <a:solidFill>
                  <a:srgbClr val="000000"/>
                </a:solidFill>
                <a:latin typeface="楷体" pitchFamily="49" charset="-122"/>
                <a:ea typeface="楷体" pitchFamily="49" charset="-122"/>
                <a:sym typeface="+mn-ea"/>
              </a:rPr>
              <a:t>三星</a:t>
            </a:r>
            <a:r>
              <a:rPr lang="en-US" altLang="zh-CN" b="0" dirty="0">
                <a:solidFill>
                  <a:srgbClr val="000000"/>
                </a:solidFill>
                <a:latin typeface="楷体" pitchFamily="49" charset="-122"/>
                <a:ea typeface="楷体" pitchFamily="49" charset="-122"/>
                <a:sym typeface="+mn-ea"/>
              </a:rPr>
              <a:t>KNOX-----ARM </a:t>
            </a:r>
            <a:r>
              <a:rPr lang="en-US" altLang="zh-CN" b="0" dirty="0" err="1">
                <a:solidFill>
                  <a:srgbClr val="000000"/>
                </a:solidFill>
                <a:latin typeface="楷体" pitchFamily="49" charset="-122"/>
                <a:ea typeface="楷体" pitchFamily="49" charset="-122"/>
                <a:sym typeface="+mn-ea"/>
              </a:rPr>
              <a:t>TrustZone</a:t>
            </a:r>
            <a:endParaRPr lang="en-US" altLang="zh-CN" b="0" baseline="60000" dirty="0">
              <a:solidFill>
                <a:srgbClr val="000000"/>
              </a:solidFill>
              <a:latin typeface="楷体" pitchFamily="49" charset="-122"/>
              <a:ea typeface="楷体" pitchFamily="49" charset="-122"/>
            </a:endParaRPr>
          </a:p>
          <a:p>
            <a:pPr>
              <a:buClr>
                <a:srgbClr val="333399"/>
              </a:buClr>
              <a:defRPr/>
            </a:pPr>
            <a:endParaRPr lang="zh-CN" altLang="en-US" b="0" dirty="0">
              <a:solidFill>
                <a:srgbClr val="000000"/>
              </a:solidFill>
              <a:latin typeface="微软雅黑" panose="020B0503020204020204" pitchFamily="34" charset="-122"/>
              <a:ea typeface="微软雅黑" panose="020B0503020204020204" pitchFamily="34" charset="-122"/>
            </a:endParaRPr>
          </a:p>
          <a:p>
            <a:pPr marL="0" indent="0">
              <a:buClr>
                <a:srgbClr val="333399"/>
              </a:buClr>
              <a:buNone/>
              <a:defRPr/>
            </a:pPr>
            <a:r>
              <a:rPr lang="zh-CN" altLang="en-US" b="0" dirty="0">
                <a:solidFill>
                  <a:srgbClr val="000000"/>
                </a:solidFill>
                <a:latin typeface="微软雅黑" panose="020B0503020204020204" pitchFamily="34" charset="-122"/>
                <a:ea typeface="微软雅黑" panose="020B0503020204020204" pitchFamily="34" charset="-122"/>
              </a:rPr>
              <a:t>    </a:t>
            </a:r>
            <a:endParaRPr lang="en-US" altLang="zh-CN" sz="2000" b="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4306474"/>
      </p:ext>
    </p:extLst>
  </p:cSld>
  <p:clrMapOvr>
    <a:masterClrMapping/>
  </p:clrMapOvr>
  <p:transition/>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14601"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3309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grpSp>
      <p:grpSp>
        <p:nvGrpSpPr>
          <p:cNvPr id="3" name="Group 6"/>
          <p:cNvGrpSpPr/>
          <p:nvPr/>
        </p:nvGrpSpPr>
        <p:grpSpPr bwMode="auto">
          <a:xfrm>
            <a:off x="3309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46" name="Line 10"/>
          <p:cNvSpPr>
            <a:spLocks noChangeShapeType="1"/>
          </p:cNvSpPr>
          <p:nvPr/>
        </p:nvSpPr>
        <p:spPr bwMode="auto">
          <a:xfrm>
            <a:off x="3919518" y="22955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sp>
        <p:nvSpPr>
          <p:cNvPr id="148" name="Text Box 12"/>
          <p:cNvSpPr txBox="1">
            <a:spLocks noChangeArrowheads="1"/>
          </p:cNvSpPr>
          <p:nvPr/>
        </p:nvSpPr>
        <p:spPr bwMode="gray">
          <a:xfrm>
            <a:off x="3506769" y="17843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1</a:t>
            </a:r>
          </a:p>
        </p:txBody>
      </p:sp>
      <p:sp>
        <p:nvSpPr>
          <p:cNvPr id="149" name="Line 13"/>
          <p:cNvSpPr>
            <a:spLocks noChangeShapeType="1"/>
          </p:cNvSpPr>
          <p:nvPr/>
        </p:nvSpPr>
        <p:spPr bwMode="auto">
          <a:xfrm>
            <a:off x="3919518" y="32099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50" name="Text Box 14"/>
          <p:cNvSpPr txBox="1">
            <a:spLocks noChangeArrowheads="1"/>
          </p:cNvSpPr>
          <p:nvPr/>
        </p:nvSpPr>
        <p:spPr bwMode="auto">
          <a:xfrm>
            <a:off x="4719392" y="1784291"/>
            <a:ext cx="2906565" cy="461665"/>
          </a:xfrm>
          <a:prstGeom prst="rect">
            <a:avLst/>
          </a:prstGeom>
          <a:noFill/>
          <a:ln w="9525" algn="ctr">
            <a:noFill/>
            <a:miter lim="800000"/>
          </a:ln>
        </p:spPr>
        <p:txBody>
          <a:bodyPr wrap="none">
            <a:spAutoFit/>
          </a:bodyPr>
          <a:lstStyle/>
          <a:p>
            <a:pPr eaLnBrk="0" hangingPunct="0">
              <a:defRPr/>
            </a:pPr>
            <a:r>
              <a:rPr lang="en-US" altLang="zh-CN" sz="2400" kern="0" dirty="0">
                <a:solidFill>
                  <a:srgbClr val="000000"/>
                </a:solidFill>
                <a:latin typeface="微软雅黑" panose="020B0503020204020204" pitchFamily="34" charset="-122"/>
                <a:ea typeface="微软雅黑" panose="020B0503020204020204" pitchFamily="34" charset="-122"/>
              </a:rPr>
              <a:t>TrustZone</a:t>
            </a:r>
            <a:r>
              <a:rPr lang="zh-CN" altLang="en-US" sz="2400" kern="0" dirty="0">
                <a:solidFill>
                  <a:srgbClr val="000000"/>
                </a:solidFill>
                <a:latin typeface="微软雅黑" panose="020B0503020204020204" pitchFamily="34" charset="-122"/>
                <a:ea typeface="微软雅黑" panose="020B0503020204020204" pitchFamily="34" charset="-122"/>
              </a:rPr>
              <a:t>技术简介</a:t>
            </a:r>
          </a:p>
        </p:txBody>
      </p:sp>
      <p:sp>
        <p:nvSpPr>
          <p:cNvPr id="151" name="Text Box 15"/>
          <p:cNvSpPr txBox="1">
            <a:spLocks noChangeArrowheads="1"/>
          </p:cNvSpPr>
          <p:nvPr/>
        </p:nvSpPr>
        <p:spPr bwMode="gray">
          <a:xfrm>
            <a:off x="3506769" y="26987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2</a:t>
            </a:r>
          </a:p>
        </p:txBody>
      </p:sp>
      <p:grpSp>
        <p:nvGrpSpPr>
          <p:cNvPr id="4" name="Group 16"/>
          <p:cNvGrpSpPr/>
          <p:nvPr/>
        </p:nvGrpSpPr>
        <p:grpSpPr bwMode="auto">
          <a:xfrm>
            <a:off x="3309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grpSp>
        <p:nvGrpSpPr>
          <p:cNvPr id="5" name="Group 20"/>
          <p:cNvGrpSpPr/>
          <p:nvPr/>
        </p:nvGrpSpPr>
        <p:grpSpPr bwMode="auto">
          <a:xfrm>
            <a:off x="3309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60" name="Line 24"/>
          <p:cNvSpPr>
            <a:spLocks noChangeShapeType="1"/>
          </p:cNvSpPr>
          <p:nvPr/>
        </p:nvSpPr>
        <p:spPr bwMode="auto">
          <a:xfrm>
            <a:off x="3919518" y="41021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1" name="Text Box 25"/>
          <p:cNvSpPr txBox="1">
            <a:spLocks noChangeArrowheads="1"/>
          </p:cNvSpPr>
          <p:nvPr/>
        </p:nvSpPr>
        <p:spPr bwMode="auto">
          <a:xfrm>
            <a:off x="4719308" y="2672875"/>
            <a:ext cx="4445448" cy="461665"/>
          </a:xfrm>
          <a:prstGeom prst="rect">
            <a:avLst/>
          </a:prstGeom>
          <a:noFill/>
          <a:ln w="9525" algn="ctr">
            <a:noFill/>
            <a:miter lim="800000"/>
          </a:ln>
        </p:spPr>
        <p:txBody>
          <a:bodyPr wrap="none">
            <a:spAutoFit/>
          </a:bodyPr>
          <a:lstStyle/>
          <a:p>
            <a:pPr eaLnBrk="0" hangingPunct="0">
              <a:defRPr/>
            </a:pPr>
            <a:r>
              <a:rPr lang="en-US" altLang="zh-CN" sz="2400" kern="0" dirty="0">
                <a:solidFill>
                  <a:srgbClr val="000000"/>
                </a:solidFill>
                <a:latin typeface="微软雅黑" panose="020B0503020204020204" pitchFamily="34" charset="-122"/>
                <a:ea typeface="微软雅黑" panose="020B0503020204020204" pitchFamily="34" charset="-122"/>
              </a:rPr>
              <a:t>TrustZone</a:t>
            </a:r>
            <a:r>
              <a:rPr lang="zh-CN" altLang="en-US" sz="2400" kern="0" dirty="0">
                <a:solidFill>
                  <a:srgbClr val="000000"/>
                </a:solidFill>
                <a:latin typeface="微软雅黑" panose="020B0503020204020204" pitchFamily="34" charset="-122"/>
                <a:ea typeface="微软雅黑" panose="020B0503020204020204" pitchFamily="34" charset="-122"/>
              </a:rPr>
              <a:t>技术安全实现与应用</a:t>
            </a:r>
          </a:p>
        </p:txBody>
      </p:sp>
      <p:sp>
        <p:nvSpPr>
          <p:cNvPr id="162" name="Text Box 26"/>
          <p:cNvSpPr txBox="1">
            <a:spLocks noChangeArrowheads="1"/>
          </p:cNvSpPr>
          <p:nvPr/>
        </p:nvSpPr>
        <p:spPr bwMode="gray">
          <a:xfrm>
            <a:off x="3506769" y="35909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0000"/>
                </a:solidFill>
                <a:latin typeface="Arial" panose="020B0604020202020204" pitchFamily="34" charset="0"/>
                <a:ea typeface="宋体" panose="02010600030101010101" pitchFamily="2" charset="-122"/>
              </a:rPr>
              <a:t>3</a:t>
            </a:r>
          </a:p>
        </p:txBody>
      </p:sp>
      <p:sp>
        <p:nvSpPr>
          <p:cNvPr id="163" name="Line 27"/>
          <p:cNvSpPr>
            <a:spLocks noChangeShapeType="1"/>
          </p:cNvSpPr>
          <p:nvPr/>
        </p:nvSpPr>
        <p:spPr bwMode="auto">
          <a:xfrm>
            <a:off x="3919518" y="50165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4" name="Text Box 28"/>
          <p:cNvSpPr txBox="1">
            <a:spLocks noChangeArrowheads="1"/>
          </p:cNvSpPr>
          <p:nvPr/>
        </p:nvSpPr>
        <p:spPr bwMode="auto">
          <a:xfrm>
            <a:off x="4719193" y="3624151"/>
            <a:ext cx="4182555" cy="461665"/>
          </a:xfrm>
          <a:prstGeom prst="rect">
            <a:avLst/>
          </a:prstGeom>
          <a:noFill/>
          <a:ln w="9525" algn="ctr">
            <a:noFill/>
            <a:miter lim="800000"/>
          </a:ln>
        </p:spPr>
        <p:txBody>
          <a:bodyPr wrap="none">
            <a:spAutoFit/>
          </a:bodyPr>
          <a:lstStyle/>
          <a:p>
            <a:pPr eaLnBrk="0" hangingPunct="0">
              <a:defRPr/>
            </a:pPr>
            <a:r>
              <a:rPr lang="zh-CN" altLang="en-US" sz="2400" dirty="0">
                <a:solidFill>
                  <a:srgbClr val="FF0000"/>
                </a:solidFill>
                <a:latin typeface="微软雅黑" panose="020B0503020204020204" pitchFamily="34" charset="-122"/>
                <a:ea typeface="微软雅黑" panose="020B0503020204020204" pitchFamily="34" charset="-122"/>
                <a:sym typeface="+mn-ea"/>
              </a:rPr>
              <a:t>基于</a:t>
            </a:r>
            <a:r>
              <a:rPr lang="en-US" altLang="zh-CN" sz="2400" dirty="0">
                <a:solidFill>
                  <a:srgbClr val="FF0000"/>
                </a:solidFill>
                <a:latin typeface="微软雅黑" panose="020B0503020204020204" pitchFamily="34" charset="-122"/>
                <a:ea typeface="微软雅黑" panose="020B0503020204020204" pitchFamily="34" charset="-122"/>
                <a:sym typeface="+mn-ea"/>
              </a:rPr>
              <a:t>ARM </a:t>
            </a:r>
            <a:r>
              <a:rPr lang="en-US" altLang="zh-CN" sz="2400" dirty="0" err="1">
                <a:solidFill>
                  <a:srgbClr val="FF0000"/>
                </a:solidFill>
                <a:latin typeface="微软雅黑" panose="020B0503020204020204" pitchFamily="34" charset="-122"/>
                <a:ea typeface="微软雅黑" panose="020B0503020204020204" pitchFamily="34" charset="-122"/>
                <a:sym typeface="+mn-ea"/>
              </a:rPr>
              <a:t>Trustzone</a:t>
            </a:r>
            <a:r>
              <a:rPr lang="zh-CN" altLang="en-US" sz="2400" dirty="0">
                <a:solidFill>
                  <a:srgbClr val="FF0000"/>
                </a:solidFill>
                <a:latin typeface="微软雅黑" panose="020B0503020204020204" pitchFamily="34" charset="-122"/>
                <a:ea typeface="微软雅黑" panose="020B0503020204020204" pitchFamily="34" charset="-122"/>
                <a:sym typeface="+mn-ea"/>
              </a:rPr>
              <a:t>的</a:t>
            </a:r>
            <a:r>
              <a:rPr lang="en-US" altLang="zh-CN" sz="2400" dirty="0">
                <a:solidFill>
                  <a:srgbClr val="FF0000"/>
                </a:solidFill>
                <a:latin typeface="微软雅黑" panose="020B0503020204020204" pitchFamily="34" charset="-122"/>
                <a:ea typeface="微软雅黑" panose="020B0503020204020204" pitchFamily="34" charset="-122"/>
                <a:sym typeface="+mn-ea"/>
              </a:rPr>
              <a:t>STPM</a:t>
            </a:r>
            <a:endParaRPr lang="en-US" altLang="zh-CN" sz="2400" kern="0" dirty="0">
              <a:solidFill>
                <a:srgbClr val="FF0000"/>
              </a:solidFill>
              <a:latin typeface="微软雅黑" panose="020B0503020204020204" pitchFamily="34" charset="-122"/>
              <a:ea typeface="微软雅黑" panose="020B0503020204020204" pitchFamily="34" charset="-122"/>
              <a:sym typeface="+mn-ea"/>
            </a:endParaRPr>
          </a:p>
        </p:txBody>
      </p:sp>
      <p:sp>
        <p:nvSpPr>
          <p:cNvPr id="165" name="Text Box 29"/>
          <p:cNvSpPr txBox="1">
            <a:spLocks noChangeArrowheads="1"/>
          </p:cNvSpPr>
          <p:nvPr/>
        </p:nvSpPr>
        <p:spPr bwMode="gray">
          <a:xfrm>
            <a:off x="3506769" y="45053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4</a:t>
            </a:r>
          </a:p>
        </p:txBody>
      </p:sp>
      <p:sp>
        <p:nvSpPr>
          <p:cNvPr id="31" name="Text Box 28"/>
          <p:cNvSpPr txBox="1">
            <a:spLocks noChangeArrowheads="1"/>
          </p:cNvSpPr>
          <p:nvPr/>
        </p:nvSpPr>
        <p:spPr bwMode="auto">
          <a:xfrm>
            <a:off x="4720333" y="4406802"/>
            <a:ext cx="3230372" cy="461665"/>
          </a:xfrm>
          <a:prstGeom prst="rect">
            <a:avLst/>
          </a:prstGeom>
          <a:noFill/>
          <a:ln w="9525" algn="ctr">
            <a:noFill/>
            <a:miter lim="800000"/>
          </a:ln>
        </p:spPr>
        <p:txBody>
          <a:bodyPr wrap="none">
            <a:spAutoFit/>
          </a:bodyPr>
          <a:lstStyle/>
          <a:p>
            <a:pPr eaLnBrk="0" hangingPunct="0">
              <a:defRPr/>
            </a:pPr>
            <a:r>
              <a:rPr lang="en-US" altLang="zh-CN" sz="2400" dirty="0">
                <a:solidFill>
                  <a:srgbClr val="000000">
                    <a:lumMod val="90000"/>
                    <a:lumOff val="10000"/>
                  </a:srgbClr>
                </a:solidFill>
                <a:latin typeface="微软雅黑" panose="020B0503020204020204" pitchFamily="34" charset="-122"/>
                <a:ea typeface="微软雅黑" panose="020B0503020204020204" pitchFamily="34" charset="-122"/>
                <a:sym typeface="+mn-ea"/>
              </a:rPr>
              <a:t>ARM V8</a:t>
            </a:r>
            <a:r>
              <a:rPr lang="zh-CN" altLang="en-US" sz="2400" dirty="0">
                <a:solidFill>
                  <a:srgbClr val="000000">
                    <a:lumMod val="90000"/>
                    <a:lumOff val="10000"/>
                  </a:srgbClr>
                </a:solidFill>
                <a:latin typeface="微软雅黑" panose="020B0503020204020204" pitchFamily="34" charset="-122"/>
                <a:ea typeface="微软雅黑" panose="020B0503020204020204" pitchFamily="34" charset="-122"/>
                <a:sym typeface="+mn-ea"/>
              </a:rPr>
              <a:t>安全技术研究</a:t>
            </a:r>
            <a:endParaRPr lang="zh-CN" altLang="en-US" sz="2400" kern="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8221901"/>
      </p:ext>
    </p:extLst>
  </p:cSld>
  <p:clrMapOvr>
    <a:masterClrMapping/>
  </p:clrMapOvr>
  <p:transition/>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3740716" y="3937820"/>
            <a:ext cx="6531749" cy="587857"/>
          </a:xfrm>
          <a:prstGeom prst="round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lang="zh-CN" altLang="zh-CN" sz="1600" dirty="0">
                <a:solidFill>
                  <a:srgbClr val="000000"/>
                </a:solidFill>
                <a:latin typeface="微软雅黑" panose="020B0503020204020204" pitchFamily="34" charset="-122"/>
                <a:ea typeface="微软雅黑" panose="020B0503020204020204" pitchFamily="34" charset="-122"/>
              </a:rPr>
              <a:t>是一种具有传染性、破坏性的手机程序</a:t>
            </a:r>
            <a:r>
              <a:rPr lang="zh-CN" altLang="en-US" sz="1600" dirty="0">
                <a:solidFill>
                  <a:srgbClr val="000000"/>
                </a:solidFill>
                <a:latin typeface="微软雅黑" panose="020B0503020204020204" pitchFamily="34" charset="-122"/>
                <a:ea typeface="微软雅黑" panose="020B0503020204020204" pitchFamily="34" charset="-122"/>
              </a:rPr>
              <a:t>，</a:t>
            </a:r>
            <a:r>
              <a:rPr lang="zh-CN" altLang="zh-CN" sz="1600" dirty="0">
                <a:solidFill>
                  <a:srgbClr val="000000"/>
                </a:solidFill>
                <a:latin typeface="微软雅黑" panose="020B0503020204020204" pitchFamily="34" charset="-122"/>
                <a:ea typeface="微软雅黑" panose="020B0503020204020204" pitchFamily="34" charset="-122"/>
              </a:rPr>
              <a:t>导致使用者无法正常使用手机</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3740716" y="4735077"/>
            <a:ext cx="6531749" cy="587857"/>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fontAlgn="base" latinLnBrk="1">
              <a:lnSpc>
                <a:spcPct val="80000"/>
              </a:lnSpc>
              <a:spcBef>
                <a:spcPct val="0"/>
              </a:spcBef>
              <a:spcAft>
                <a:spcPct val="0"/>
              </a:spcAft>
              <a:buClr>
                <a:srgbClr val="FF0000"/>
              </a:buClr>
            </a:pPr>
            <a:r>
              <a:rPr lang="zh-CN" altLang="zh-CN" sz="1600" dirty="0">
                <a:solidFill>
                  <a:srgbClr val="000000"/>
                </a:solidFill>
                <a:latin typeface="微软雅黑" panose="020B0503020204020204" pitchFamily="34" charset="-122"/>
                <a:ea typeface="微软雅黑" panose="020B0503020204020204" pitchFamily="34" charset="-122"/>
              </a:rPr>
              <a:t>连接不安全网络，导致用户位置信息、账户密码等重要隐私信息被窃取。</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3" name="矩形 2"/>
          <p:cNvSpPr/>
          <p:nvPr/>
        </p:nvSpPr>
        <p:spPr bwMode="auto">
          <a:xfrm>
            <a:off x="1918856" y="4003136"/>
            <a:ext cx="1502303" cy="522540"/>
          </a:xfrm>
          <a:prstGeom prst="rect">
            <a:avLst/>
          </a:prstGeom>
          <a:ln w="12700">
            <a:solidFill>
              <a:schemeClr val="accent5">
                <a:lumMod val="50000"/>
              </a:schemeClr>
            </a:solidFill>
            <a:headEnd type="none" w="med" len="med"/>
            <a:tailEnd type="none" w="med" len="sm"/>
          </a:ln>
        </p:spPr>
        <p:style>
          <a:lnRef idx="2">
            <a:schemeClr val="accent1">
              <a:shade val="50000"/>
            </a:schemeClr>
          </a:lnRef>
          <a:fillRef idx="1">
            <a:schemeClr val="accent1"/>
          </a:fillRef>
          <a:effectRef idx="0">
            <a:schemeClr val="accent1"/>
          </a:effectRef>
          <a:fontRef idx="minor">
            <a:schemeClr val="lt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zh-CN" dirty="0">
                <a:solidFill>
                  <a:srgbClr val="000000"/>
                </a:solidFill>
                <a:latin typeface="微软雅黑" panose="020B0503020204020204" pitchFamily="34" charset="-122"/>
                <a:ea typeface="微软雅黑" panose="020B0503020204020204" pitchFamily="34" charset="-122"/>
              </a:rPr>
              <a:t>手机病毒</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1918856" y="4786946"/>
            <a:ext cx="1502303" cy="522540"/>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zh-CN" dirty="0">
                <a:solidFill>
                  <a:srgbClr val="000000"/>
                </a:solidFill>
                <a:latin typeface="微软雅黑" panose="020B0503020204020204" pitchFamily="34" charset="-122"/>
                <a:ea typeface="微软雅黑" panose="020B0503020204020204" pitchFamily="34" charset="-122"/>
              </a:rPr>
              <a:t>网络威胁</a:t>
            </a:r>
            <a:endParaRPr lang="zh-CN" altLang="en-US" sz="1815" dirty="0">
              <a:solidFill>
                <a:srgbClr val="000000"/>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1918856" y="5523582"/>
            <a:ext cx="1502303" cy="522540"/>
          </a:xfrm>
          <a:prstGeom prst="rect">
            <a:avLst/>
          </a:prstGeom>
          <a:solidFill>
            <a:srgbClr val="E9D8F0"/>
          </a:solidFill>
          <a:ln w="12700" cap="flat" cmpd="sng" algn="ctr">
            <a:solidFill>
              <a:schemeClr val="tx1"/>
            </a:solidFill>
            <a:prstDash val="solid"/>
            <a:round/>
            <a:headEnd type="none" w="med" len="med"/>
            <a:tailEnd type="none" w="med" len="sm"/>
          </a:ln>
          <a:effectLst/>
        </p:spPr>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zh-CN" dirty="0">
                <a:solidFill>
                  <a:srgbClr val="000000"/>
                </a:solidFill>
                <a:latin typeface="微软雅黑" panose="020B0503020204020204" pitchFamily="34" charset="-122"/>
                <a:ea typeface="微软雅黑" panose="020B0503020204020204" pitchFamily="34" charset="-122"/>
              </a:rPr>
              <a:t>操作系统漏洞</a:t>
            </a:r>
            <a:endParaRPr lang="zh-CN" altLang="en-US" sz="1815" dirty="0">
              <a:solidFill>
                <a:srgbClr val="000000"/>
              </a:solidFill>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3740716" y="5505440"/>
            <a:ext cx="6531749" cy="587857"/>
          </a:xfrm>
          <a:prstGeom prst="roundRect">
            <a:avLst/>
          </a:prstGeom>
          <a:solidFill>
            <a:srgbClr val="E9D8F0"/>
          </a:solidFill>
          <a:ln w="12700" cap="flat" cmpd="sng" algn="ctr">
            <a:solidFill>
              <a:schemeClr val="tx1"/>
            </a:solidFill>
            <a:prstDash val="solid"/>
            <a:round/>
            <a:headEnd type="none" w="med" len="med"/>
            <a:tailEnd type="none" w="med" len="sm"/>
          </a:ln>
          <a:effectLst/>
        </p:spPr>
        <p:txBody>
          <a:bodyPr vert="horz" wrap="none" lIns="82944" tIns="41472" rIns="82944" bIns="41472" numCol="1" rtlCol="0" anchor="ctr" anchorCtr="0" compatLnSpc="1"/>
          <a:lstStyle/>
          <a:p>
            <a:pPr fontAlgn="base">
              <a:spcBef>
                <a:spcPct val="0"/>
              </a:spcBef>
              <a:spcAft>
                <a:spcPct val="0"/>
              </a:spcAft>
            </a:pPr>
            <a:endParaRPr lang="en-US" altLang="zh-CN" sz="1600" dirty="0">
              <a:solidFill>
                <a:srgbClr val="000000"/>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zh-CN" sz="1600" dirty="0">
                <a:solidFill>
                  <a:srgbClr val="000000"/>
                </a:solidFill>
                <a:latin typeface="微软雅黑" panose="020B0503020204020204" pitchFamily="34" charset="-122"/>
                <a:ea typeface="微软雅黑" panose="020B0503020204020204" pitchFamily="34" charset="-122"/>
              </a:rPr>
              <a:t>当前流行的智能手机操作系统</a:t>
            </a:r>
            <a:r>
              <a:rPr lang="zh-CN" altLang="en-US" sz="1600" dirty="0">
                <a:solidFill>
                  <a:srgbClr val="000000"/>
                </a:solidFill>
                <a:latin typeface="微软雅黑" panose="020B0503020204020204" pitchFamily="34" charset="-122"/>
                <a:ea typeface="微软雅黑" panose="020B0503020204020204" pitchFamily="34" charset="-122"/>
              </a:rPr>
              <a:t>基本</a:t>
            </a:r>
            <a:r>
              <a:rPr lang="zh-CN" altLang="zh-CN" sz="1600" dirty="0">
                <a:solidFill>
                  <a:srgbClr val="000000"/>
                </a:solidFill>
                <a:latin typeface="微软雅黑" panose="020B0503020204020204" pitchFamily="34" charset="-122"/>
                <a:ea typeface="微软雅黑" panose="020B0503020204020204" pitchFamily="34" charset="-122"/>
              </a:rPr>
              <a:t>都存在着较多的安全漏洞。</a:t>
            </a:r>
            <a:endParaRPr lang="zh-CN" altLang="en-US" sz="1600" dirty="0">
              <a:solidFill>
                <a:srgbClr val="000000"/>
              </a:solidFill>
              <a:latin typeface="微软雅黑" panose="020B0503020204020204" pitchFamily="34" charset="-122"/>
              <a:ea typeface="微软雅黑" panose="020B0503020204020204" pitchFamily="34" charset="-122"/>
            </a:endParaRPr>
          </a:p>
          <a:p>
            <a:pPr fontAlgn="base">
              <a:spcBef>
                <a:spcPct val="0"/>
              </a:spcBef>
              <a:spcAft>
                <a:spcPct val="0"/>
              </a:spcAft>
            </a:pP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1918856" y="3219326"/>
            <a:ext cx="1502303" cy="522540"/>
          </a:xfrm>
          <a:prstGeom prst="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zh-CN" dirty="0">
                <a:solidFill>
                  <a:srgbClr val="000000"/>
                </a:solidFill>
                <a:latin typeface="微软雅黑" panose="020B0503020204020204" pitchFamily="34" charset="-122"/>
                <a:ea typeface="微软雅黑" panose="020B0503020204020204" pitchFamily="34" charset="-122"/>
              </a:rPr>
              <a:t>恶意软件</a:t>
            </a:r>
            <a:endParaRPr lang="zh-CN" altLang="en-US" sz="1815"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1918856" y="2435516"/>
            <a:ext cx="1502303" cy="522540"/>
          </a:xfrm>
          <a:prstGeom prst="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algn="ctr" fontAlgn="base" latinLnBrk="1">
              <a:lnSpc>
                <a:spcPct val="80000"/>
              </a:lnSpc>
              <a:spcBef>
                <a:spcPct val="50000"/>
              </a:spcBef>
              <a:spcAft>
                <a:spcPct val="0"/>
              </a:spcAft>
              <a:buClr>
                <a:srgbClr val="FF0000"/>
              </a:buClr>
            </a:pPr>
            <a:r>
              <a:rPr lang="zh-CN" altLang="zh-CN" dirty="0">
                <a:solidFill>
                  <a:srgbClr val="000000"/>
                </a:solidFill>
                <a:latin typeface="微软雅黑" panose="020B0503020204020204" pitchFamily="34" charset="-122"/>
                <a:ea typeface="微软雅黑" panose="020B0503020204020204" pitchFamily="34" charset="-122"/>
              </a:rPr>
              <a:t>物理安全</a:t>
            </a:r>
            <a:endParaRPr lang="zh-CN" altLang="en-US" sz="1815" dirty="0">
              <a:solidFill>
                <a:srgbClr val="000000"/>
              </a:solidFill>
              <a:latin typeface="微软雅黑" panose="020B0503020204020204" pitchFamily="34" charset="-122"/>
              <a:ea typeface="微软雅黑" panose="020B0503020204020204" pitchFamily="34" charset="-122"/>
            </a:endParaRPr>
          </a:p>
        </p:txBody>
      </p:sp>
      <p:sp>
        <p:nvSpPr>
          <p:cNvPr id="4" name="圆角矩形 3"/>
          <p:cNvSpPr/>
          <p:nvPr/>
        </p:nvSpPr>
        <p:spPr bwMode="auto">
          <a:xfrm>
            <a:off x="3740716" y="2400609"/>
            <a:ext cx="6531749" cy="587857"/>
          </a:xfrm>
          <a:prstGeom prst="roundRect">
            <a:avLst/>
          </a:prstGeom>
          <a:ln>
            <a:headEnd type="none" w="med" len="med"/>
            <a:tailEnd type="none" w="med" len="sm"/>
          </a:ln>
        </p:spPr>
        <p:style>
          <a:lnRef idx="1">
            <a:schemeClr val="accent1"/>
          </a:lnRef>
          <a:fillRef idx="2">
            <a:schemeClr val="accent1"/>
          </a:fillRef>
          <a:effectRef idx="1">
            <a:schemeClr val="accent1"/>
          </a:effectRef>
          <a:fontRef idx="minor">
            <a:schemeClr val="dk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lang="zh-CN" altLang="zh-CN" sz="1600" dirty="0">
                <a:solidFill>
                  <a:srgbClr val="000000"/>
                </a:solidFill>
                <a:latin typeface="微软雅黑" panose="020B0503020204020204" pitchFamily="34" charset="-122"/>
                <a:ea typeface="微软雅黑" panose="020B0503020204020204" pitchFamily="34" charset="-122"/>
              </a:rPr>
              <a:t>一旦设备丢失，所有的用户数据都将不攻自破</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5" name="圆角矩形 14"/>
          <p:cNvSpPr/>
          <p:nvPr/>
        </p:nvSpPr>
        <p:spPr bwMode="auto">
          <a:xfrm>
            <a:off x="3740716" y="3192433"/>
            <a:ext cx="6531749" cy="587857"/>
          </a:xfrm>
          <a:prstGeom prst="roundRect">
            <a:avLst/>
          </a:prstGeom>
          <a:ln>
            <a:headEnd type="none" w="med" len="med"/>
            <a:tailEnd type="none" w="med" len="sm"/>
          </a:ln>
        </p:spPr>
        <p:style>
          <a:lnRef idx="1">
            <a:schemeClr val="accent2"/>
          </a:lnRef>
          <a:fillRef idx="2">
            <a:schemeClr val="accent2"/>
          </a:fillRef>
          <a:effectRef idx="1">
            <a:schemeClr val="accent2"/>
          </a:effectRef>
          <a:fontRef idx="minor">
            <a:schemeClr val="dk1"/>
          </a:fontRef>
        </p:style>
        <p:txBody>
          <a:bodyPr vert="horz" wrap="none" lIns="82944" tIns="41472" rIns="82944" bIns="41472" numCol="1" rtlCol="0" anchor="ctr" anchorCtr="0" compatLnSpc="1"/>
          <a:lstStyle/>
          <a:p>
            <a:pPr fontAlgn="base" latinLnBrk="1">
              <a:lnSpc>
                <a:spcPct val="80000"/>
              </a:lnSpc>
              <a:spcBef>
                <a:spcPct val="50000"/>
              </a:spcBef>
              <a:spcAft>
                <a:spcPct val="0"/>
              </a:spcAft>
              <a:buClr>
                <a:srgbClr val="FF0000"/>
              </a:buClr>
            </a:pPr>
            <a:r>
              <a:rPr lang="zh-CN" altLang="zh-CN" sz="1600" dirty="0">
                <a:solidFill>
                  <a:srgbClr val="000000"/>
                </a:solidFill>
                <a:latin typeface="微软雅黑" panose="020B0503020204020204" pitchFamily="34" charset="-122"/>
                <a:ea typeface="微软雅黑" panose="020B0503020204020204" pitchFamily="34" charset="-122"/>
              </a:rPr>
              <a:t>重新打包应用软件，在其中嵌入恶意代码或利用</a:t>
            </a:r>
            <a:r>
              <a:rPr lang="en-US" altLang="zh-CN" sz="1600" dirty="0">
                <a:solidFill>
                  <a:srgbClr val="000000"/>
                </a:solidFill>
                <a:latin typeface="微软雅黑" panose="020B0503020204020204" pitchFamily="34" charset="-122"/>
                <a:ea typeface="微软雅黑" panose="020B0503020204020204" pitchFamily="34" charset="-122"/>
              </a:rPr>
              <a:t>root</a:t>
            </a:r>
            <a:r>
              <a:rPr lang="zh-CN" altLang="zh-CN" sz="1600" dirty="0">
                <a:solidFill>
                  <a:srgbClr val="000000"/>
                </a:solidFill>
                <a:latin typeface="微软雅黑" panose="020B0503020204020204" pitchFamily="34" charset="-122"/>
                <a:ea typeface="微软雅黑" panose="020B0503020204020204" pitchFamily="34" charset="-122"/>
              </a:rPr>
              <a:t>权限进行恶意行为</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7" name="标题 1"/>
          <p:cNvSpPr txBox="1"/>
          <p:nvPr/>
        </p:nvSpPr>
        <p:spPr>
          <a:xfrm>
            <a:off x="2044272" y="188640"/>
            <a:ext cx="8948272" cy="787680"/>
          </a:xfrm>
          <a:prstGeom prst="rect">
            <a:avLst/>
          </a:prstGeom>
          <a:noFill/>
          <a:ln w="9525">
            <a:noFill/>
            <a:miter lim="800000"/>
          </a:ln>
        </p:spPr>
        <p:txBody>
          <a:bodyPr vert="horz" wrap="square" lIns="82944" tIns="41472" rIns="82944" bIns="41472" numCol="1" anchor="ctr" anchorCtr="0" compatLnSpc="1"/>
          <a:lstStyle>
            <a:defPPr>
              <a:defRPr lang="ko-KR"/>
            </a:defPPr>
            <a:lvl1pPr eaLnBrk="0" latinLnBrk="1" hangingPunct="0">
              <a:defRPr sz="3000">
                <a:solidFill>
                  <a:schemeClr val="bg1"/>
                </a:solidFill>
                <a:latin typeface="黑体" panose="02010609060101010101" pitchFamily="2" charset="-122"/>
                <a:ea typeface="黑体" panose="02010609060101010101" pitchFamily="2" charset="-122"/>
                <a:cs typeface="+mj-cs"/>
              </a:defRPr>
            </a:lvl1pPr>
            <a:lvl2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eaLnBrk="0" latinLnBrk="1" hangingPunct="0">
              <a:defRPr sz="4400">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6pPr>
            <a:lvl7pPr marL="9144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7pPr>
            <a:lvl8pPr marL="13716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8pPr>
            <a:lvl9pPr marL="1828800" algn="ctr" fontAlgn="base" latinLnBrk="1">
              <a:spcBef>
                <a:spcPct val="0"/>
              </a:spcBef>
              <a:spcAft>
                <a:spcPct val="0"/>
              </a:spcAft>
              <a:defRPr sz="3600">
                <a:solidFill>
                  <a:schemeClr val="tx2"/>
                </a:solidFill>
                <a:latin typeface="Gulim" panose="020B0600000101010101" pitchFamily="50" charset="-127"/>
                <a:ea typeface="Gulim" panose="020B0600000101010101" pitchFamily="50" charset="-127"/>
                <a:cs typeface="Tahoma" panose="020B0604030504040204" pitchFamily="34" charset="0"/>
              </a:defRPr>
            </a:lvl9pPr>
          </a:lstStyle>
          <a:p>
            <a:pPr fontAlgn="base">
              <a:spcBef>
                <a:spcPct val="0"/>
              </a:spcBef>
              <a:spcAft>
                <a:spcPct val="0"/>
              </a:spcAft>
            </a:pPr>
            <a:r>
              <a:rPr lang="en-US" altLang="zh-CN" sz="3200" dirty="0">
                <a:solidFill>
                  <a:srgbClr val="000000"/>
                </a:solidFill>
              </a:rPr>
              <a:t>3.1.1 </a:t>
            </a:r>
            <a:r>
              <a:rPr lang="zh-CN" altLang="en-US" sz="3200" dirty="0">
                <a:solidFill>
                  <a:srgbClr val="000000"/>
                </a:solidFill>
              </a:rPr>
              <a:t>背景</a:t>
            </a:r>
          </a:p>
        </p:txBody>
      </p:sp>
      <p:sp>
        <p:nvSpPr>
          <p:cNvPr id="16" name="矩形 15"/>
          <p:cNvSpPr/>
          <p:nvPr/>
        </p:nvSpPr>
        <p:spPr>
          <a:xfrm>
            <a:off x="1936116" y="1394460"/>
            <a:ext cx="6426835" cy="586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sz="3600" b="1" dirty="0">
                <a:solidFill>
                  <a:srgbClr val="FFFFFF"/>
                </a:solidFill>
                <a:latin typeface="Arial"/>
                <a:ea typeface="宋体"/>
              </a:rPr>
              <a:t>移动终端面临的安全问题</a:t>
            </a:r>
          </a:p>
        </p:txBody>
      </p:sp>
    </p:spTree>
    <p:extLst>
      <p:ext uri="{BB962C8B-B14F-4D97-AF65-F5344CB8AC3E}">
        <p14:creationId xmlns:p14="http://schemas.microsoft.com/office/powerpoint/2010/main" val="182664184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000" dirty="0">
                <a:solidFill>
                  <a:schemeClr val="tx1"/>
                </a:solidFill>
                <a:latin typeface="宋体" pitchFamily="2" charset="-122"/>
                <a:ea typeface="宋体" pitchFamily="2" charset="-122"/>
                <a:cs typeface="+mj-cs"/>
              </a:rPr>
              <a:t>嵌入式微处理器的体系结构</a:t>
            </a:r>
            <a:endParaRPr lang="en-US" altLang="zh-CN" sz="2000" dirty="0">
              <a:solidFill>
                <a:schemeClr val="tx1"/>
              </a:solidFill>
              <a:latin typeface="宋体" pitchFamily="2" charset="-122"/>
              <a:ea typeface="宋体" pitchFamily="2" charset="-122"/>
              <a:cs typeface="+mj-cs"/>
            </a:endParaRPr>
          </a:p>
          <a:p>
            <a:pPr lvl="1"/>
            <a:r>
              <a:rPr lang="zh-CN" altLang="en-US" sz="2000" dirty="0">
                <a:latin typeface="宋体" pitchFamily="2" charset="-122"/>
                <a:ea typeface="宋体" pitchFamily="2" charset="-122"/>
                <a:cs typeface="+mj-cs"/>
              </a:rPr>
              <a:t>冯</a:t>
            </a:r>
            <a:r>
              <a:rPr lang="en-US" altLang="zh-CN" sz="2000" dirty="0">
                <a:latin typeface="宋体" pitchFamily="2" charset="-122"/>
                <a:ea typeface="宋体" pitchFamily="2" charset="-122"/>
                <a:cs typeface="+mj-cs"/>
              </a:rPr>
              <a:t>·</a:t>
            </a:r>
            <a:r>
              <a:rPr lang="zh-CN" altLang="en-US" sz="2000" dirty="0">
                <a:latin typeface="宋体" pitchFamily="2" charset="-122"/>
                <a:ea typeface="宋体" pitchFamily="2" charset="-122"/>
                <a:cs typeface="+mj-cs"/>
              </a:rPr>
              <a:t>诺依曼 </a:t>
            </a:r>
            <a:r>
              <a:rPr lang="en-US" altLang="zh-CN" sz="2000" dirty="0">
                <a:latin typeface="宋体" pitchFamily="2" charset="-122"/>
                <a:ea typeface="宋体" pitchFamily="2" charset="-122"/>
                <a:cs typeface="+mj-cs"/>
              </a:rPr>
              <a:t>(von </a:t>
            </a:r>
            <a:r>
              <a:rPr lang="en-US" altLang="zh-CN" sz="2000" dirty="0" err="1">
                <a:latin typeface="宋体" pitchFamily="2" charset="-122"/>
                <a:ea typeface="宋体" pitchFamily="2" charset="-122"/>
                <a:cs typeface="+mj-cs"/>
              </a:rPr>
              <a:t>neumann</a:t>
            </a:r>
            <a:r>
              <a:rPr lang="en-US" altLang="zh-CN" sz="2000" dirty="0">
                <a:latin typeface="宋体" pitchFamily="2" charset="-122"/>
                <a:ea typeface="宋体" pitchFamily="2" charset="-122"/>
                <a:cs typeface="+mj-cs"/>
              </a:rPr>
              <a:t>)/</a:t>
            </a:r>
            <a:r>
              <a:rPr lang="zh-CN" altLang="en-US" sz="2000" dirty="0">
                <a:latin typeface="宋体" pitchFamily="2" charset="-122"/>
                <a:ea typeface="宋体" pitchFamily="2" charset="-122"/>
                <a:cs typeface="+mj-cs"/>
              </a:rPr>
              <a:t>普林斯顿</a:t>
            </a:r>
            <a:r>
              <a:rPr lang="en-US" altLang="zh-CN" sz="2000" dirty="0">
                <a:latin typeface="宋体" pitchFamily="2" charset="-122"/>
                <a:ea typeface="宋体" pitchFamily="2" charset="-122"/>
                <a:cs typeface="+mj-cs"/>
              </a:rPr>
              <a:t>(Princeton)</a:t>
            </a:r>
            <a:r>
              <a:rPr lang="zh-CN" altLang="en-US" sz="2000" dirty="0">
                <a:latin typeface="宋体" pitchFamily="2" charset="-122"/>
                <a:ea typeface="宋体" pitchFamily="2" charset="-122"/>
                <a:cs typeface="+mj-cs"/>
              </a:rPr>
              <a:t>体系结构</a:t>
            </a:r>
            <a:endParaRPr lang="en-US" altLang="zh-CN" sz="2000" dirty="0">
              <a:latin typeface="宋体" pitchFamily="2" charset="-122"/>
              <a:ea typeface="宋体" pitchFamily="2" charset="-122"/>
              <a:cs typeface="+mj-cs"/>
            </a:endParaRPr>
          </a:p>
          <a:p>
            <a:pPr lvl="2"/>
            <a:r>
              <a:rPr lang="zh-CN" altLang="en-US" sz="2000" b="0" dirty="0">
                <a:latin typeface="宋体" pitchFamily="2" charset="-122"/>
                <a:ea typeface="宋体" pitchFamily="2" charset="-122"/>
              </a:rPr>
              <a:t>程序存储器和数据存储器</a:t>
            </a:r>
            <a:r>
              <a:rPr lang="zh-CN" altLang="en-US" sz="2000" b="0" dirty="0">
                <a:latin typeface="宋体" pitchFamily="2" charset="-122"/>
                <a:ea typeface="宋体" pitchFamily="2" charset="-122"/>
                <a:cs typeface="+mj-cs"/>
              </a:rPr>
              <a:t>共用一个存储空间，</a:t>
            </a:r>
            <a:r>
              <a:rPr lang="zh-CN" altLang="en-US" sz="2000" b="0" dirty="0">
                <a:solidFill>
                  <a:srgbClr val="FF0000"/>
                </a:solidFill>
                <a:latin typeface="宋体" pitchFamily="2" charset="-122"/>
                <a:ea typeface="宋体" pitchFamily="2" charset="-122"/>
                <a:cs typeface="+mj-cs"/>
              </a:rPr>
              <a:t>统一编址</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采用统一的地址及数据总线，指令和数据的宽度相同；</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使用灵活（例如 代码远程更新</a:t>
            </a:r>
            <a:r>
              <a:rPr lang="en-US" altLang="zh-CN" sz="2000" b="0" dirty="0">
                <a:solidFill>
                  <a:srgbClr val="FF0000"/>
                </a:solidFill>
                <a:latin typeface="宋体" pitchFamily="2" charset="-122"/>
                <a:ea typeface="宋体" pitchFamily="2" charset="-122"/>
                <a:cs typeface="+mj-cs"/>
              </a:rPr>
              <a:t>OTA</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1"/>
            <a:r>
              <a:rPr lang="zh-CN" altLang="en-US" sz="2000" dirty="0">
                <a:latin typeface="宋体" pitchFamily="2" charset="-122"/>
                <a:ea typeface="宋体" pitchFamily="2" charset="-122"/>
                <a:cs typeface="+mj-cs"/>
              </a:rPr>
              <a:t>哈佛体系结构</a:t>
            </a:r>
            <a:endParaRPr lang="en-US" altLang="zh-CN" sz="200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程序存储器和数据存储器是</a:t>
            </a:r>
            <a:r>
              <a:rPr lang="zh-CN" altLang="en-US" sz="2000" b="0" dirty="0">
                <a:solidFill>
                  <a:srgbClr val="FF0000"/>
                </a:solidFill>
                <a:latin typeface="宋体" pitchFamily="2" charset="-122"/>
                <a:ea typeface="宋体" pitchFamily="2" charset="-122"/>
                <a:cs typeface="+mj-cs"/>
              </a:rPr>
              <a:t>独立编址</a:t>
            </a:r>
            <a:r>
              <a:rPr lang="zh-CN" altLang="en-US" sz="2000" b="0" dirty="0">
                <a:latin typeface="宋体" pitchFamily="2" charset="-122"/>
                <a:ea typeface="宋体" pitchFamily="2" charset="-122"/>
                <a:cs typeface="+mj-cs"/>
              </a:rPr>
              <a:t>的</a:t>
            </a:r>
            <a:r>
              <a:rPr lang="zh-CN" altLang="en-US" sz="2000" b="0" dirty="0">
                <a:latin typeface="宋体" pitchFamily="2" charset="-122"/>
                <a:ea typeface="宋体" pitchFamily="2" charset="-122"/>
              </a:rPr>
              <a:t>两个存储空间</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这种分离的程序总线和数据总线可允许在一个机器周期内同时获取指令码（程序存储器）和操作数（数据存储器），从而</a:t>
            </a:r>
            <a:r>
              <a:rPr lang="zh-CN" altLang="en-US" sz="2000" b="0" dirty="0">
                <a:solidFill>
                  <a:srgbClr val="FF0000"/>
                </a:solidFill>
                <a:latin typeface="宋体" pitchFamily="2" charset="-122"/>
                <a:ea typeface="宋体" pitchFamily="2" charset="-122"/>
                <a:cs typeface="+mj-cs"/>
              </a:rPr>
              <a:t>提高执行速度，提高数据的吞吐率，</a:t>
            </a:r>
            <a:r>
              <a:rPr lang="zh-CN" altLang="en-US" sz="2000" dirty="0">
                <a:solidFill>
                  <a:srgbClr val="FF0000"/>
                </a:solidFill>
                <a:latin typeface="宋体" pitchFamily="2" charset="-122"/>
                <a:ea typeface="宋体" pitchFamily="2" charset="-122"/>
                <a:cs typeface="+mj-cs"/>
              </a:rPr>
              <a:t>可靠性高</a:t>
            </a:r>
            <a:r>
              <a:rPr lang="zh-CN" altLang="en-US" sz="1800" b="0" dirty="0">
                <a:latin typeface="宋体" pitchFamily="2" charset="-122"/>
                <a:ea typeface="宋体" pitchFamily="2" charset="-122"/>
                <a:cs typeface="+mj-cs"/>
              </a:rPr>
              <a:t>（大部分</a:t>
            </a:r>
            <a:r>
              <a:rPr lang="zh-CN" altLang="en-US" sz="1800" b="0" dirty="0">
                <a:latin typeface="宋体" pitchFamily="2" charset="-122"/>
                <a:ea typeface="宋体" pitchFamily="2" charset="-122"/>
              </a:rPr>
              <a:t>程序存储器</a:t>
            </a:r>
            <a:r>
              <a:rPr lang="zh-CN" altLang="en-US" sz="1800" b="0" dirty="0">
                <a:latin typeface="宋体" pitchFamily="2" charset="-122"/>
                <a:ea typeface="宋体" pitchFamily="2" charset="-122"/>
                <a:cs typeface="+mj-cs"/>
              </a:rPr>
              <a:t>是只读存储器）</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1"/>
            <a:r>
              <a:rPr lang="zh-CN" altLang="en-US" sz="2000" dirty="0">
                <a:latin typeface="宋体" pitchFamily="2" charset="-122"/>
                <a:ea typeface="宋体" pitchFamily="2" charset="-122"/>
                <a:cs typeface="+mj-cs"/>
                <a:hlinkClick r:id="rId2"/>
              </a:rPr>
              <a:t>改进的哈佛体系结构</a:t>
            </a:r>
            <a:r>
              <a:rPr lang="en-US" altLang="zh-CN" sz="2000" dirty="0">
                <a:latin typeface="宋体" pitchFamily="2" charset="-122"/>
                <a:ea typeface="宋体" pitchFamily="2" charset="-122"/>
                <a:cs typeface="+mj-cs"/>
                <a:hlinkClick r:id="rId2"/>
              </a:rPr>
              <a:t>(</a:t>
            </a:r>
            <a:r>
              <a:rPr lang="zh-CN" altLang="en-US" sz="2000" dirty="0">
                <a:latin typeface="宋体" pitchFamily="2" charset="-122"/>
                <a:ea typeface="宋体" pitchFamily="2" charset="-122"/>
                <a:cs typeface="+mj-cs"/>
                <a:hlinkClick r:id="rId2"/>
              </a:rPr>
              <a:t>超哈佛</a:t>
            </a:r>
            <a:r>
              <a:rPr lang="en-US" altLang="zh-CN" sz="2000" dirty="0">
                <a:latin typeface="宋体" pitchFamily="2" charset="-122"/>
                <a:ea typeface="宋体" pitchFamily="2" charset="-122"/>
                <a:cs typeface="+mj-cs"/>
                <a:hlinkClick r:id="rId2"/>
              </a:rPr>
              <a:t>)</a:t>
            </a:r>
            <a:r>
              <a:rPr lang="zh-CN" altLang="en-US" sz="2000" dirty="0">
                <a:latin typeface="宋体" pitchFamily="2" charset="-122"/>
                <a:ea typeface="宋体" pitchFamily="2" charset="-122"/>
                <a:cs typeface="+mj-cs"/>
                <a:hlinkClick r:id="rId2"/>
              </a:rPr>
              <a:t>与哈佛架构不同点</a:t>
            </a:r>
            <a:r>
              <a:rPr lang="zh-CN" altLang="en-US" sz="2000" dirty="0">
                <a:latin typeface="宋体" pitchFamily="2" charset="-122"/>
                <a:ea typeface="宋体" pitchFamily="2" charset="-122"/>
                <a:cs typeface="+mj-cs"/>
              </a:rPr>
              <a:t>，</a:t>
            </a:r>
            <a:r>
              <a:rPr lang="zh-CN" altLang="en-US" sz="2000" dirty="0">
                <a:latin typeface="宋体" pitchFamily="2" charset="-122"/>
                <a:ea typeface="宋体" pitchFamily="2" charset="-122"/>
                <a:cs typeface="+mj-cs"/>
                <a:hlinkClick r:id="rId3"/>
              </a:rPr>
              <a:t>链接</a:t>
            </a:r>
            <a:r>
              <a:rPr lang="en-US" altLang="zh-CN" sz="2000" dirty="0">
                <a:latin typeface="宋体" pitchFamily="2" charset="-122"/>
                <a:ea typeface="宋体" pitchFamily="2" charset="-122"/>
                <a:cs typeface="+mj-cs"/>
                <a:hlinkClick r:id="rId3"/>
              </a:rPr>
              <a:t>2</a:t>
            </a:r>
            <a:endParaRPr lang="en-US" altLang="zh-CN" sz="200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第一种修改放宽了指令和数据之间严格分离的这一特征</a:t>
            </a:r>
            <a:r>
              <a:rPr lang="en-US" altLang="zh-CN" sz="2000" b="0" dirty="0">
                <a:latin typeface="宋体" pitchFamily="2" charset="-122"/>
                <a:ea typeface="宋体" pitchFamily="2" charset="-122"/>
                <a:cs typeface="+mj-cs"/>
              </a:rPr>
              <a:t>(</a:t>
            </a:r>
            <a:r>
              <a:rPr lang="zh-CN" altLang="en-US" sz="2000" b="0" dirty="0">
                <a:latin typeface="宋体" pitchFamily="2" charset="-122"/>
                <a:ea typeface="宋体" pitchFamily="2" charset="-122"/>
                <a:cs typeface="+mj-cs"/>
              </a:rPr>
              <a:t>例如由公共地址空间支持的单独指令和数据高速缓存</a:t>
            </a:r>
            <a:r>
              <a:rPr lang="en-US" altLang="zh-CN" sz="2000" b="0" dirty="0">
                <a:latin typeface="宋体" pitchFamily="2" charset="-122"/>
                <a:ea typeface="宋体" pitchFamily="2" charset="-122"/>
                <a:cs typeface="+mj-cs"/>
              </a:rPr>
              <a:t>)</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另一种修改提供了指令存储器</a:t>
            </a:r>
            <a:r>
              <a:rPr lang="en-US" altLang="zh-CN" sz="2000" b="0" dirty="0">
                <a:latin typeface="宋体" pitchFamily="2" charset="-122"/>
                <a:ea typeface="宋体" pitchFamily="2" charset="-122"/>
                <a:cs typeface="+mj-cs"/>
              </a:rPr>
              <a:t>(</a:t>
            </a:r>
            <a:r>
              <a:rPr lang="zh-CN" altLang="en-US" sz="2000" b="0" dirty="0">
                <a:latin typeface="宋体" pitchFamily="2" charset="-122"/>
                <a:ea typeface="宋体" pitchFamily="2" charset="-122"/>
                <a:cs typeface="+mj-cs"/>
              </a:rPr>
              <a:t>例如</a:t>
            </a:r>
            <a:r>
              <a:rPr lang="en-US" altLang="zh-CN" sz="2000" b="0" dirty="0">
                <a:latin typeface="宋体" pitchFamily="2" charset="-122"/>
                <a:ea typeface="宋体" pitchFamily="2" charset="-122"/>
                <a:cs typeface="+mj-cs"/>
              </a:rPr>
              <a:t>ROM</a:t>
            </a:r>
            <a:r>
              <a:rPr lang="zh-CN" altLang="en-US" sz="2000" b="0" dirty="0">
                <a:latin typeface="宋体" pitchFamily="2" charset="-122"/>
                <a:ea typeface="宋体" pitchFamily="2" charset="-122"/>
                <a:cs typeface="+mj-cs"/>
              </a:rPr>
              <a:t>或闪存</a:t>
            </a:r>
            <a:r>
              <a:rPr lang="en-US" altLang="zh-CN" sz="2000" b="0" dirty="0">
                <a:latin typeface="宋体" pitchFamily="2" charset="-122"/>
                <a:ea typeface="宋体" pitchFamily="2" charset="-122"/>
                <a:cs typeface="+mj-cs"/>
              </a:rPr>
              <a:t>)</a:t>
            </a:r>
            <a:r>
              <a:rPr lang="zh-CN" altLang="en-US" sz="2000" b="0" dirty="0">
                <a:latin typeface="宋体" pitchFamily="2" charset="-122"/>
                <a:ea typeface="宋体" pitchFamily="2" charset="-122"/>
                <a:cs typeface="+mj-cs"/>
              </a:rPr>
              <a:t>与</a:t>
            </a:r>
            <a:r>
              <a:rPr lang="en-US" altLang="zh-CN" sz="2000" b="0" dirty="0">
                <a:latin typeface="宋体" pitchFamily="2" charset="-122"/>
                <a:ea typeface="宋体" pitchFamily="2" charset="-122"/>
                <a:cs typeface="+mj-cs"/>
              </a:rPr>
              <a:t>CPU</a:t>
            </a:r>
            <a:r>
              <a:rPr lang="zh-CN" altLang="en-US" sz="2000" b="0" dirty="0">
                <a:latin typeface="宋体" pitchFamily="2" charset="-122"/>
                <a:ea typeface="宋体" pitchFamily="2" charset="-122"/>
                <a:cs typeface="+mj-cs"/>
              </a:rPr>
              <a:t>之间的通路，以允许来自指令存储器的字被视为只读数据</a:t>
            </a:r>
            <a:endParaRPr lang="en-US" altLang="zh-CN" sz="2000" b="0" dirty="0">
              <a:latin typeface="宋体" pitchFamily="2" charset="-122"/>
              <a:ea typeface="宋体" pitchFamily="2" charset="-122"/>
              <a:cs typeface="+mj-cs"/>
            </a:endParaRPr>
          </a:p>
          <a:p>
            <a:pPr lvl="2">
              <a:buNone/>
            </a:pPr>
            <a:endParaRPr lang="en-US" altLang="zh-CN" sz="2000" b="0" dirty="0">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spcAft>
                <a:spcPct val="0"/>
              </a:spcAft>
              <a:buClr>
                <a:srgbClr val="FFFFFF"/>
              </a:buClr>
              <a:defRPr/>
            </a:pPr>
            <a:fld id="{204B322E-19CF-46B5-A8CA-30EBA1B42907}"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52</a:t>
            </a:fld>
            <a:endParaRPr lang="en-US" altLang="zh-CN" b="1">
              <a:solidFill>
                <a:srgbClr val="FFFFFF"/>
              </a:solidFill>
            </a:endParaRPr>
          </a:p>
        </p:txBody>
      </p:sp>
    </p:spTree>
    <p:extLst>
      <p:ext uri="{BB962C8B-B14F-4D97-AF65-F5344CB8AC3E}">
        <p14:creationId xmlns:p14="http://schemas.microsoft.com/office/powerpoint/2010/main" val="3625831300"/>
      </p:ext>
    </p:extLst>
  </p:cSld>
  <p:clrMapOvr>
    <a:masterClrMapping/>
  </p:clrMapOvr>
  <p:transitio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4"/>
          <p:cNvSpPr>
            <a:spLocks noChangeArrowheads="1"/>
          </p:cNvSpPr>
          <p:nvPr/>
        </p:nvSpPr>
        <p:spPr bwMode="auto">
          <a:xfrm rot="10800000">
            <a:off x="2674851" y="2194577"/>
            <a:ext cx="1009650" cy="586351"/>
          </a:xfrm>
          <a:prstGeom prst="upArrow">
            <a:avLst>
              <a:gd name="adj1" fmla="val 40300"/>
              <a:gd name="adj2" fmla="val 36257"/>
            </a:avLst>
          </a:prstGeom>
          <a:gradFill rotWithShape="1">
            <a:gsLst>
              <a:gs pos="0">
                <a:schemeClr val="accent5">
                  <a:lumMod val="50000"/>
                </a:schemeClr>
              </a:gs>
              <a:gs pos="100000">
                <a:srgbClr val="FFFFFF"/>
              </a:gs>
            </a:gsLst>
            <a:lin ang="5400000" scaled="0"/>
          </a:gradFill>
          <a:ln>
            <a:noFill/>
          </a:ln>
        </p:spPr>
        <p:txBody>
          <a:bodyPr wrap="none" anchor="ctr"/>
          <a:lstStyle/>
          <a:p>
            <a:pPr algn="ctr" fontAlgn="base" latinLnBrk="1">
              <a:lnSpc>
                <a:spcPct val="80000"/>
              </a:lnSpc>
              <a:spcBef>
                <a:spcPct val="50000"/>
              </a:spcBef>
              <a:spcAft>
                <a:spcPct val="0"/>
              </a:spcAft>
              <a:buClr>
                <a:srgbClr val="FF0000"/>
              </a:buClr>
            </a:pPr>
            <a:endParaRPr lang="zh-CN" altLang="en-US" b="1">
              <a:solidFill>
                <a:srgbClr val="000000"/>
              </a:solidFill>
              <a:latin typeface="Gulim" panose="020B0600000101010101" pitchFamily="50" charset="-127"/>
              <a:ea typeface="Gulim" panose="020B0600000101010101" pitchFamily="50" charset="-127"/>
            </a:endParaRPr>
          </a:p>
        </p:txBody>
      </p:sp>
      <p:sp>
        <p:nvSpPr>
          <p:cNvPr id="12" name="AutoShape 14"/>
          <p:cNvSpPr>
            <a:spLocks noChangeArrowheads="1"/>
          </p:cNvSpPr>
          <p:nvPr/>
        </p:nvSpPr>
        <p:spPr bwMode="auto">
          <a:xfrm rot="10800000">
            <a:off x="5446390" y="2176841"/>
            <a:ext cx="1009650" cy="604087"/>
          </a:xfrm>
          <a:prstGeom prst="upArrow">
            <a:avLst>
              <a:gd name="adj1" fmla="val 40300"/>
              <a:gd name="adj2" fmla="val 36257"/>
            </a:avLst>
          </a:prstGeom>
          <a:gradFill rotWithShape="1">
            <a:gsLst>
              <a:gs pos="0">
                <a:schemeClr val="accent5">
                  <a:lumMod val="50000"/>
                </a:schemeClr>
              </a:gs>
              <a:gs pos="100000">
                <a:srgbClr val="FFFFFF"/>
              </a:gs>
            </a:gsLst>
            <a:lin ang="5400000" scaled="0"/>
          </a:gradFill>
          <a:ln>
            <a:noFill/>
          </a:ln>
        </p:spPr>
        <p:txBody>
          <a:bodyPr wrap="none" anchor="ctr"/>
          <a:lstStyle/>
          <a:p>
            <a:pPr algn="ctr" fontAlgn="base" latinLnBrk="1">
              <a:lnSpc>
                <a:spcPct val="80000"/>
              </a:lnSpc>
              <a:spcBef>
                <a:spcPct val="50000"/>
              </a:spcBef>
              <a:spcAft>
                <a:spcPct val="0"/>
              </a:spcAft>
              <a:buClr>
                <a:srgbClr val="FF0000"/>
              </a:buClr>
            </a:pPr>
            <a:endParaRPr lang="zh-CN" altLang="en-US" b="1">
              <a:solidFill>
                <a:srgbClr val="000000"/>
              </a:solidFill>
              <a:latin typeface="Gulim" panose="020B0600000101010101" pitchFamily="50" charset="-127"/>
              <a:ea typeface="Gulim" panose="020B0600000101010101" pitchFamily="50" charset="-127"/>
            </a:endParaRPr>
          </a:p>
        </p:txBody>
      </p:sp>
      <p:sp>
        <p:nvSpPr>
          <p:cNvPr id="13" name="AutoShape 14"/>
          <p:cNvSpPr>
            <a:spLocks noChangeArrowheads="1"/>
          </p:cNvSpPr>
          <p:nvPr/>
        </p:nvSpPr>
        <p:spPr bwMode="auto">
          <a:xfrm rot="10800000">
            <a:off x="8360675" y="2194577"/>
            <a:ext cx="1009650" cy="586350"/>
          </a:xfrm>
          <a:prstGeom prst="upArrow">
            <a:avLst>
              <a:gd name="adj1" fmla="val 40300"/>
              <a:gd name="adj2" fmla="val 36257"/>
            </a:avLst>
          </a:prstGeom>
          <a:gradFill rotWithShape="1">
            <a:gsLst>
              <a:gs pos="0">
                <a:schemeClr val="accent5">
                  <a:lumMod val="50000"/>
                </a:schemeClr>
              </a:gs>
              <a:gs pos="100000">
                <a:srgbClr val="FFFFFF"/>
              </a:gs>
            </a:gsLst>
            <a:lin ang="5400000" scaled="0"/>
          </a:gradFill>
          <a:ln>
            <a:noFill/>
          </a:ln>
        </p:spPr>
        <p:txBody>
          <a:bodyPr wrap="none" anchor="ctr"/>
          <a:lstStyle/>
          <a:p>
            <a:pPr algn="ctr" fontAlgn="base" latinLnBrk="1">
              <a:lnSpc>
                <a:spcPct val="80000"/>
              </a:lnSpc>
              <a:spcBef>
                <a:spcPct val="50000"/>
              </a:spcBef>
              <a:spcAft>
                <a:spcPct val="0"/>
              </a:spcAft>
              <a:buClr>
                <a:srgbClr val="FF0000"/>
              </a:buClr>
            </a:pPr>
            <a:endParaRPr lang="zh-CN" altLang="en-US" b="1">
              <a:solidFill>
                <a:srgbClr val="000000"/>
              </a:solidFill>
              <a:latin typeface="Gulim" panose="020B0600000101010101" pitchFamily="50" charset="-127"/>
              <a:ea typeface="Gulim" panose="020B0600000101010101" pitchFamily="50" charset="-127"/>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2079" y="3965512"/>
            <a:ext cx="1656183" cy="1263688"/>
          </a:xfrm>
          <a:prstGeom prst="rect">
            <a:avLst/>
          </a:prstGeom>
        </p:spPr>
      </p:pic>
      <p:sp>
        <p:nvSpPr>
          <p:cNvPr id="4" name="圆角矩形 3"/>
          <p:cNvSpPr/>
          <p:nvPr/>
        </p:nvSpPr>
        <p:spPr>
          <a:xfrm>
            <a:off x="3831326" y="5776466"/>
            <a:ext cx="4352907" cy="601525"/>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a:solidFill>
                  <a:srgbClr val="000000"/>
                </a:solidFill>
                <a:latin typeface="楷体" pitchFamily="49" charset="-122"/>
                <a:ea typeface="楷体" pitchFamily="49" charset="-122"/>
              </a:rPr>
              <a:t>采用软件方式实现</a:t>
            </a:r>
            <a:r>
              <a:rPr lang="en-US" altLang="zh-CN" dirty="0">
                <a:solidFill>
                  <a:srgbClr val="000000"/>
                </a:solidFill>
                <a:latin typeface="楷体" pitchFamily="49" charset="-122"/>
                <a:ea typeface="楷体" pitchFamily="49" charset="-122"/>
              </a:rPr>
              <a:t>TPM</a:t>
            </a:r>
            <a:r>
              <a:rPr lang="zh-CN" altLang="en-US" dirty="0">
                <a:solidFill>
                  <a:srgbClr val="000000"/>
                </a:solidFill>
                <a:latin typeface="楷体" pitchFamily="49" charset="-122"/>
                <a:ea typeface="楷体" pitchFamily="49" charset="-122"/>
              </a:rPr>
              <a:t>（</a:t>
            </a:r>
            <a:r>
              <a:rPr lang="en-US" altLang="zh-CN" dirty="0">
                <a:solidFill>
                  <a:srgbClr val="000000"/>
                </a:solidFill>
                <a:latin typeface="楷体" pitchFamily="49" charset="-122"/>
                <a:ea typeface="楷体" pitchFamily="49" charset="-122"/>
              </a:rPr>
              <a:t>STPM</a:t>
            </a:r>
            <a:r>
              <a:rPr lang="zh-CN" altLang="en-US" dirty="0">
                <a:solidFill>
                  <a:srgbClr val="000000"/>
                </a:solidFill>
                <a:latin typeface="楷体" pitchFamily="49" charset="-122"/>
                <a:ea typeface="楷体" pitchFamily="49" charset="-122"/>
              </a:rPr>
              <a:t>）</a:t>
            </a:r>
          </a:p>
        </p:txBody>
      </p:sp>
      <p:sp>
        <p:nvSpPr>
          <p:cNvPr id="6" name="左大括号 4"/>
          <p:cNvSpPr/>
          <p:nvPr/>
        </p:nvSpPr>
        <p:spPr bwMode="auto">
          <a:xfrm rot="5400000" flipH="1">
            <a:off x="5867638" y="2414868"/>
            <a:ext cx="413173" cy="6060739"/>
          </a:xfrm>
          <a:prstGeom prst="leftBrace">
            <a:avLst>
              <a:gd name="adj1" fmla="val 190253"/>
              <a:gd name="adj2" fmla="val 51583"/>
            </a:avLst>
          </a:prstGeom>
          <a:gradFill rotWithShape="1">
            <a:gsLst>
              <a:gs pos="0">
                <a:schemeClr val="accent5">
                  <a:lumMod val="50000"/>
                </a:schemeClr>
              </a:gs>
              <a:gs pos="37000">
                <a:schemeClr val="accent5">
                  <a:lumMod val="75000"/>
                </a:schemeClr>
              </a:gs>
              <a:gs pos="100000">
                <a:srgbClr val="FFFFFF"/>
              </a:gs>
            </a:gsLst>
            <a:lin ang="0" scaled="1"/>
          </a:gradFill>
          <a:ln>
            <a:noFill/>
          </a:ln>
        </p:spPr>
        <p:txBody>
          <a:bodyPr wrap="none" anchor="ctr"/>
          <a:lstStyle>
            <a:lvl1pPr>
              <a:spcBef>
                <a:spcPct val="20000"/>
              </a:spcBef>
              <a:buClr>
                <a:srgbClr val="7A0000"/>
              </a:buClr>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7A0000"/>
              </a:buClr>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rgbClr val="7A0000"/>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Clr>
                <a:srgbClr val="7A0000"/>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rgbClr val="7A0000"/>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9pPr>
          </a:lstStyle>
          <a:p>
            <a:pPr algn="ctr" fontAlgn="base" latinLnBrk="1">
              <a:lnSpc>
                <a:spcPct val="80000"/>
              </a:lnSpc>
              <a:spcBef>
                <a:spcPct val="50000"/>
              </a:spcBef>
              <a:spcAft>
                <a:spcPct val="0"/>
              </a:spcAft>
              <a:buClr>
                <a:srgbClr val="FF0000"/>
              </a:buClr>
              <a:buNone/>
            </a:pPr>
            <a:endParaRPr lang="zh-CN" altLang="en-US" sz="1800" b="1">
              <a:solidFill>
                <a:srgbClr val="000000"/>
              </a:solidFill>
              <a:latin typeface="Gulim" panose="020B0600000101010101" pitchFamily="50" charset="-127"/>
              <a:ea typeface="Gulim" panose="020B0600000101010101" pitchFamily="50" charset="-127"/>
              <a:sym typeface="Gulim" panose="020B0600000101010101" pitchFamily="50" charset="-127"/>
            </a:endParaRPr>
          </a:p>
        </p:txBody>
      </p:sp>
      <p:sp>
        <p:nvSpPr>
          <p:cNvPr id="7" name="圆角矩形 6"/>
          <p:cNvSpPr/>
          <p:nvPr/>
        </p:nvSpPr>
        <p:spPr>
          <a:xfrm>
            <a:off x="2508598" y="1799237"/>
            <a:ext cx="1283147" cy="441540"/>
          </a:xfrm>
          <a:prstGeom prst="roundRect">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成本</a:t>
            </a:r>
          </a:p>
        </p:txBody>
      </p:sp>
      <p:sp>
        <p:nvSpPr>
          <p:cNvPr id="8" name="圆角矩形 7"/>
          <p:cNvSpPr/>
          <p:nvPr/>
        </p:nvSpPr>
        <p:spPr>
          <a:xfrm>
            <a:off x="5231905" y="1806104"/>
            <a:ext cx="1426679" cy="470768"/>
          </a:xfrm>
          <a:prstGeom prst="roundRect">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负载</a:t>
            </a:r>
          </a:p>
        </p:txBody>
      </p:sp>
      <p:sp>
        <p:nvSpPr>
          <p:cNvPr id="10" name="圆角矩形 9"/>
          <p:cNvSpPr/>
          <p:nvPr/>
        </p:nvSpPr>
        <p:spPr>
          <a:xfrm>
            <a:off x="8184232" y="1806104"/>
            <a:ext cx="1264640" cy="434673"/>
          </a:xfrm>
          <a:prstGeom prst="roundRect">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架构</a:t>
            </a:r>
          </a:p>
        </p:txBody>
      </p:sp>
      <p:sp>
        <p:nvSpPr>
          <p:cNvPr id="14" name="圆角矩形 13"/>
          <p:cNvSpPr/>
          <p:nvPr/>
        </p:nvSpPr>
        <p:spPr>
          <a:xfrm>
            <a:off x="2207568" y="2852936"/>
            <a:ext cx="1944216" cy="1013708"/>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a:solidFill>
                  <a:srgbClr val="000000"/>
                </a:solidFill>
                <a:latin typeface="楷体" pitchFamily="49" charset="-122"/>
                <a:ea typeface="楷体" pitchFamily="49" charset="-122"/>
              </a:rPr>
              <a:t>在移动设备中增加</a:t>
            </a:r>
            <a:r>
              <a:rPr lang="en-US" altLang="zh-CN" dirty="0">
                <a:solidFill>
                  <a:srgbClr val="000000"/>
                </a:solidFill>
                <a:latin typeface="楷体" pitchFamily="49" charset="-122"/>
                <a:ea typeface="楷体" pitchFamily="49" charset="-122"/>
              </a:rPr>
              <a:t>TPM</a:t>
            </a:r>
            <a:r>
              <a:rPr lang="zh-CN" altLang="en-US" dirty="0">
                <a:solidFill>
                  <a:srgbClr val="000000"/>
                </a:solidFill>
                <a:latin typeface="楷体" pitchFamily="49" charset="-122"/>
                <a:ea typeface="楷体" pitchFamily="49" charset="-122"/>
              </a:rPr>
              <a:t>芯片，成本大大增长</a:t>
            </a:r>
          </a:p>
        </p:txBody>
      </p:sp>
      <p:sp>
        <p:nvSpPr>
          <p:cNvPr id="15" name="圆角矩形 14"/>
          <p:cNvSpPr/>
          <p:nvPr/>
        </p:nvSpPr>
        <p:spPr>
          <a:xfrm>
            <a:off x="4813338" y="2859804"/>
            <a:ext cx="2290293" cy="1006841"/>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a:solidFill>
                  <a:srgbClr val="000000"/>
                </a:solidFill>
                <a:latin typeface="楷体" pitchFamily="49" charset="-122"/>
                <a:ea typeface="楷体" pitchFamily="49" charset="-122"/>
              </a:rPr>
              <a:t>增加硬件芯片会加大</a:t>
            </a:r>
            <a:r>
              <a:rPr lang="zh-CN" altLang="zh-CN" dirty="0">
                <a:solidFill>
                  <a:srgbClr val="000000"/>
                </a:solidFill>
                <a:latin typeface="楷体" pitchFamily="49" charset="-122"/>
                <a:ea typeface="楷体" pitchFamily="49" charset="-122"/>
              </a:rPr>
              <a:t>移动设备的资源消耗</a:t>
            </a:r>
            <a:r>
              <a:rPr lang="zh-CN" altLang="en-US" dirty="0">
                <a:solidFill>
                  <a:srgbClr val="000000"/>
                </a:solidFill>
                <a:latin typeface="楷体" pitchFamily="49" charset="-122"/>
                <a:ea typeface="楷体" pitchFamily="49" charset="-122"/>
              </a:rPr>
              <a:t>与负载</a:t>
            </a:r>
          </a:p>
        </p:txBody>
      </p:sp>
      <p:sp>
        <p:nvSpPr>
          <p:cNvPr id="16" name="圆角矩形 15"/>
          <p:cNvSpPr/>
          <p:nvPr/>
        </p:nvSpPr>
        <p:spPr>
          <a:xfrm>
            <a:off x="7896200" y="2859803"/>
            <a:ext cx="2232248" cy="983190"/>
          </a:xfrm>
          <a:prstGeom prst="roundRect">
            <a:avLst/>
          </a:prstGeom>
          <a:solidFill>
            <a:srgbClr val="FCE3B2"/>
          </a:solidFill>
          <a:ln>
            <a:solidFill>
              <a:srgbClr val="FD69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a:solidFill>
                  <a:srgbClr val="000000"/>
                </a:solidFill>
                <a:latin typeface="楷体" pitchFamily="49" charset="-122"/>
                <a:ea typeface="楷体" pitchFamily="49" charset="-122"/>
              </a:rPr>
              <a:t>增加芯片需要修改原来的硬件架构</a:t>
            </a:r>
          </a:p>
        </p:txBody>
      </p:sp>
      <p:sp>
        <p:nvSpPr>
          <p:cNvPr id="19"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solidFill>
                  <a:srgbClr val="000000"/>
                </a:solidFill>
              </a:rPr>
              <a:t>3.1.2 </a:t>
            </a:r>
            <a:r>
              <a:rPr lang="zh-CN" altLang="en-US" sz="3200" kern="0" dirty="0">
                <a:solidFill>
                  <a:srgbClr val="000000"/>
                </a:solidFill>
              </a:rPr>
              <a:t>方案</a:t>
            </a:r>
            <a:r>
              <a:rPr lang="en-US" altLang="zh-CN" sz="3200" kern="0" dirty="0">
                <a:solidFill>
                  <a:srgbClr val="000000"/>
                </a:solidFill>
              </a:rPr>
              <a:t>--</a:t>
            </a:r>
            <a:r>
              <a:rPr lang="zh-CN" altLang="en-US" sz="3200" kern="0" dirty="0">
                <a:solidFill>
                  <a:srgbClr val="000000"/>
                </a:solidFill>
              </a:rPr>
              <a:t>采用</a:t>
            </a:r>
            <a:r>
              <a:rPr lang="en-US" altLang="zh-CN" sz="3200" kern="0" dirty="0">
                <a:solidFill>
                  <a:srgbClr val="000000"/>
                </a:solidFill>
              </a:rPr>
              <a:t>STPM</a:t>
            </a:r>
            <a:endParaRPr lang="zh-CN" altLang="en-US" sz="3200" kern="0" dirty="0">
              <a:solidFill>
                <a:srgbClr val="000000"/>
              </a:solidFill>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5250" y="4046314"/>
            <a:ext cx="2003225" cy="1182887"/>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7848" y="4077288"/>
            <a:ext cx="1684640" cy="1151912"/>
          </a:xfrm>
          <a:prstGeom prst="rect">
            <a:avLst/>
          </a:prstGeom>
        </p:spPr>
      </p:pic>
      <p:sp>
        <p:nvSpPr>
          <p:cNvPr id="22" name="TextBox 6"/>
          <p:cNvSpPr txBox="1"/>
          <p:nvPr/>
        </p:nvSpPr>
        <p:spPr>
          <a:xfrm>
            <a:off x="3404608" y="1064350"/>
            <a:ext cx="5067657" cy="435697"/>
          </a:xfrm>
          <a:prstGeom prst="rect">
            <a:avLst/>
          </a:prstGeom>
          <a:noFill/>
        </p:spPr>
        <p:txBody>
          <a:bodyPr wrap="square" rtlCol="0">
            <a:spAutoFit/>
          </a:bodyPr>
          <a:lstStyle/>
          <a:p>
            <a:pPr fontAlgn="base">
              <a:lnSpc>
                <a:spcPct val="130000"/>
              </a:lnSpc>
              <a:spcBef>
                <a:spcPct val="0"/>
              </a:spcBef>
              <a:spcAft>
                <a:spcPts val="600"/>
              </a:spcAft>
            </a:pPr>
            <a:r>
              <a:rPr lang="zh-CN" altLang="en-US" sz="2000" dirty="0">
                <a:solidFill>
                  <a:srgbClr val="45A2A9"/>
                </a:solidFill>
                <a:latin typeface="楷体" pitchFamily="49" charset="-122"/>
                <a:ea typeface="楷体" pitchFamily="49" charset="-122"/>
              </a:rPr>
              <a:t>在移动设备中加入</a:t>
            </a:r>
            <a:r>
              <a:rPr lang="en-US" altLang="zh-CN" sz="2000" dirty="0">
                <a:solidFill>
                  <a:srgbClr val="45A2A9"/>
                </a:solidFill>
                <a:latin typeface="楷体" pitchFamily="49" charset="-122"/>
                <a:ea typeface="楷体" pitchFamily="49" charset="-122"/>
              </a:rPr>
              <a:t>TPM</a:t>
            </a:r>
            <a:r>
              <a:rPr lang="zh-CN" altLang="en-US" sz="2000" dirty="0">
                <a:solidFill>
                  <a:srgbClr val="45A2A9"/>
                </a:solidFill>
                <a:latin typeface="楷体" pitchFamily="49" charset="-122"/>
                <a:ea typeface="楷体" pitchFamily="49" charset="-122"/>
              </a:rPr>
              <a:t>芯片存在以下问题</a:t>
            </a:r>
            <a:endParaRPr lang="zh-CN" altLang="zh-CN" sz="2000" dirty="0">
              <a:solidFill>
                <a:srgbClr val="45A2A9"/>
              </a:solidFill>
              <a:latin typeface="楷体" pitchFamily="49" charset="-122"/>
              <a:ea typeface="楷体" pitchFamily="49" charset="-122"/>
            </a:endParaRPr>
          </a:p>
        </p:txBody>
      </p:sp>
    </p:spTree>
    <p:extLst>
      <p:ext uri="{BB962C8B-B14F-4D97-AF65-F5344CB8AC3E}">
        <p14:creationId xmlns:p14="http://schemas.microsoft.com/office/powerpoint/2010/main" val="725162699"/>
      </p:ext>
    </p:extLst>
  </p:cSld>
  <p:clrMapOvr>
    <a:masterClrMapping/>
  </p:clrMapOvr>
  <p:transition/>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1955097" y="2566478"/>
            <a:ext cx="3805978" cy="3022762"/>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a typeface="宋体"/>
            </a:endParaRPr>
          </a:p>
        </p:txBody>
      </p:sp>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8803" y="2545441"/>
            <a:ext cx="1090232" cy="1083723"/>
          </a:xfrm>
          <a:prstGeom prst="rect">
            <a:avLst/>
          </a:prstGeom>
          <a:solidFill>
            <a:schemeClr val="bg1"/>
          </a:solidFill>
        </p:spPr>
      </p:pic>
      <p:sp>
        <p:nvSpPr>
          <p:cNvPr id="41" name="TextBox 6"/>
          <p:cNvSpPr txBox="1"/>
          <p:nvPr/>
        </p:nvSpPr>
        <p:spPr>
          <a:xfrm>
            <a:off x="1928711" y="908867"/>
            <a:ext cx="7194271" cy="1516380"/>
          </a:xfrm>
          <a:prstGeom prst="rect">
            <a:avLst/>
          </a:prstGeom>
          <a:noFill/>
        </p:spPr>
        <p:txBody>
          <a:bodyPr wrap="square" rtlCol="0">
            <a:spAutoFit/>
          </a:bodyPr>
          <a:lstStyle/>
          <a:p>
            <a:pPr fontAlgn="base">
              <a:lnSpc>
                <a:spcPct val="130000"/>
              </a:lnSpc>
              <a:spcBef>
                <a:spcPct val="0"/>
              </a:spcBef>
              <a:spcAft>
                <a:spcPts val="450"/>
              </a:spcAft>
            </a:pPr>
            <a:r>
              <a:rPr lang="zh-CN" altLang="en-US" sz="2400" dirty="0">
                <a:solidFill>
                  <a:srgbClr val="000000"/>
                </a:solidFill>
                <a:latin typeface="楷体" pitchFamily="49" charset="-122"/>
                <a:ea typeface="楷体" pitchFamily="49" charset="-122"/>
              </a:rPr>
              <a:t>在移动设备中通过软件方式实现</a:t>
            </a:r>
            <a:r>
              <a:rPr lang="en-US" altLang="zh-CN" sz="2400" dirty="0">
                <a:solidFill>
                  <a:srgbClr val="000000"/>
                </a:solidFill>
                <a:latin typeface="楷体" pitchFamily="49" charset="-122"/>
                <a:ea typeface="楷体" pitchFamily="49" charset="-122"/>
              </a:rPr>
              <a:t>TPM</a:t>
            </a:r>
            <a:r>
              <a:rPr lang="zh-CN" altLang="en-US" sz="2400" dirty="0">
                <a:solidFill>
                  <a:srgbClr val="000000"/>
                </a:solidFill>
                <a:latin typeface="楷体" pitchFamily="49" charset="-122"/>
                <a:ea typeface="楷体" pitchFamily="49" charset="-122"/>
              </a:rPr>
              <a:t>芯片的功能，可在不增加额外硬件设备的基础上，保证系统安全性。但仅采用</a:t>
            </a:r>
            <a:r>
              <a:rPr lang="en-US" altLang="zh-CN" sz="2400" dirty="0">
                <a:solidFill>
                  <a:srgbClr val="000000"/>
                </a:solidFill>
                <a:latin typeface="楷体" pitchFamily="49" charset="-122"/>
                <a:ea typeface="楷体" pitchFamily="49" charset="-122"/>
              </a:rPr>
              <a:t>STPM</a:t>
            </a:r>
            <a:r>
              <a:rPr lang="zh-CN" altLang="en-US" sz="2400" dirty="0">
                <a:solidFill>
                  <a:srgbClr val="000000"/>
                </a:solidFill>
                <a:latin typeface="楷体" pitchFamily="49" charset="-122"/>
                <a:ea typeface="楷体" pitchFamily="49" charset="-122"/>
              </a:rPr>
              <a:t>也存在一些不足。</a:t>
            </a:r>
            <a:endParaRPr lang="zh-CN" altLang="en-US" sz="2400" b="1" dirty="0">
              <a:solidFill>
                <a:srgbClr val="000000"/>
              </a:solidFill>
              <a:latin typeface="楷体" pitchFamily="49" charset="-122"/>
              <a:ea typeface="楷体" pitchFamily="49" charset="-122"/>
            </a:endParaRPr>
          </a:p>
        </p:txBody>
      </p:sp>
      <p:sp>
        <p:nvSpPr>
          <p:cNvPr id="46" name="Text Box 44"/>
          <p:cNvSpPr txBox="1">
            <a:spLocks noChangeArrowheads="1"/>
          </p:cNvSpPr>
          <p:nvPr/>
        </p:nvSpPr>
        <p:spPr bwMode="auto">
          <a:xfrm>
            <a:off x="2461842" y="3068960"/>
            <a:ext cx="3202110" cy="1705852"/>
          </a:xfrm>
          <a:prstGeom prst="rect">
            <a:avLst/>
          </a:prstGeom>
          <a:noFill/>
          <a:ln>
            <a:noFill/>
          </a:ln>
          <a:effectLst/>
          <a:extLst>
            <a:ext uri="{909E8E84-426E-40DD-AFC4-6F175D3DCCD1}">
              <a14:hiddenFill xmlns:a14="http://schemas.microsoft.com/office/drawing/2010/main">
                <a:solidFill>
                  <a:srgbClr val="FFFFFF">
                    <a:alpha val="3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indent="457200" defTabSz="720725">
              <a:lnSpc>
                <a:spcPct val="135000"/>
              </a:lnSpc>
              <a:defRPr sz="1600">
                <a:solidFill>
                  <a:schemeClr val="bg1">
                    <a:lumMod val="50000"/>
                  </a:schemeClr>
                </a:solidFill>
                <a:latin typeface="微软雅黑" panose="020B0503020204020204" pitchFamily="34" charset="-122"/>
                <a:ea typeface="微软雅黑" panose="020B0503020204020204" pitchFamily="34" charset="-122"/>
              </a:defRPr>
            </a:lvl1pPr>
            <a:lvl2pPr defTabSz="720725" eaLnBrk="0" hangingPunct="0">
              <a:defRPr sz="1600">
                <a:latin typeface="Arial" panose="020B0604020202020204" pitchFamily="34" charset="0"/>
                <a:ea typeface="宋体" panose="02010600030101010101" pitchFamily="2" charset="-122"/>
              </a:defRPr>
            </a:lvl2pPr>
            <a:lvl3pPr defTabSz="720725" eaLnBrk="0" hangingPunct="0">
              <a:defRPr sz="1600">
                <a:latin typeface="Arial" panose="020B0604020202020204" pitchFamily="34" charset="0"/>
                <a:ea typeface="宋体" panose="02010600030101010101" pitchFamily="2" charset="-122"/>
              </a:defRPr>
            </a:lvl3pPr>
            <a:lvl4pPr defTabSz="720725" eaLnBrk="0" hangingPunct="0">
              <a:defRPr sz="1600">
                <a:latin typeface="Arial" panose="020B0604020202020204" pitchFamily="34" charset="0"/>
                <a:ea typeface="宋体" panose="02010600030101010101" pitchFamily="2" charset="-122"/>
              </a:defRPr>
            </a:lvl4pPr>
            <a:lvl5pPr defTabSz="720725" eaLnBrk="0" hangingPunct="0">
              <a:defRPr sz="1600">
                <a:latin typeface="Arial" panose="020B0604020202020204" pitchFamily="34" charset="0"/>
                <a:ea typeface="宋体" panose="02010600030101010101" pitchFamily="2" charset="-122"/>
              </a:defRPr>
            </a:lvl5pPr>
            <a:lvl6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6pPr>
            <a:lvl7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7pPr>
            <a:lvl8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8pPr>
            <a:lvl9pPr defTabSz="720725" eaLnBrk="0" fontAlgn="base" hangingPunct="0">
              <a:spcBef>
                <a:spcPct val="0"/>
              </a:spcBef>
              <a:spcAft>
                <a:spcPct val="0"/>
              </a:spcAft>
              <a:defRPr sz="1600">
                <a:latin typeface="Arial" panose="020B0604020202020204" pitchFamily="34" charset="0"/>
                <a:ea typeface="宋体" panose="02010600030101010101" pitchFamily="2" charset="-122"/>
              </a:defRPr>
            </a:lvl9pPr>
          </a:lstStyle>
          <a:p>
            <a:pPr indent="0" algn="just" fontAlgn="base">
              <a:spcBef>
                <a:spcPct val="0"/>
              </a:spcBef>
              <a:spcAft>
                <a:spcPct val="0"/>
              </a:spcAft>
            </a:pPr>
            <a:r>
              <a:rPr lang="zh-CN" altLang="en-US" dirty="0">
                <a:solidFill>
                  <a:srgbClr val="FF0000"/>
                </a:solidFill>
                <a:latin typeface="楷体" pitchFamily="49" charset="-122"/>
                <a:ea typeface="楷体" pitchFamily="49" charset="-122"/>
              </a:rPr>
              <a:t>无法保证操作系统中各软件的运行时安全，如果攻击者直接在运行时进行破解，直接访问内存中用户解密过的东西，那使用</a:t>
            </a:r>
            <a:r>
              <a:rPr lang="en-US" altLang="zh-CN" dirty="0">
                <a:solidFill>
                  <a:srgbClr val="FF0000"/>
                </a:solidFill>
                <a:latin typeface="楷体" pitchFamily="49" charset="-122"/>
                <a:ea typeface="楷体" pitchFamily="49" charset="-122"/>
              </a:rPr>
              <a:t>STPM</a:t>
            </a:r>
            <a:r>
              <a:rPr lang="zh-CN" altLang="en-US" dirty="0">
                <a:solidFill>
                  <a:srgbClr val="FF0000"/>
                </a:solidFill>
                <a:latin typeface="楷体" pitchFamily="49" charset="-122"/>
                <a:ea typeface="楷体" pitchFamily="49" charset="-122"/>
              </a:rPr>
              <a:t>对隐私数据进行加密就形同虚设。</a:t>
            </a:r>
          </a:p>
        </p:txBody>
      </p:sp>
      <p:sp>
        <p:nvSpPr>
          <p:cNvPr id="47" name="TextBox 6"/>
          <p:cNvSpPr txBox="1"/>
          <p:nvPr/>
        </p:nvSpPr>
        <p:spPr>
          <a:xfrm rot="18836568">
            <a:off x="1712683" y="2811392"/>
            <a:ext cx="1279517" cy="369332"/>
          </a:xfrm>
          <a:prstGeom prst="rect">
            <a:avLst/>
          </a:prstGeom>
          <a:noFill/>
        </p:spPr>
        <p:txBody>
          <a:bodyPr wrap="none" rtlCol="0">
            <a:spAutoFit/>
          </a:bodyPr>
          <a:lstStyle/>
          <a:p>
            <a:pPr fontAlgn="base">
              <a:spcBef>
                <a:spcPct val="0"/>
              </a:spcBef>
              <a:spcAft>
                <a:spcPct val="0"/>
              </a:spcAft>
            </a:pPr>
            <a:r>
              <a:rPr lang="en-US" altLang="zh-CN" dirty="0">
                <a:solidFill>
                  <a:srgbClr val="FFFFFF"/>
                </a:solidFill>
                <a:latin typeface="微软雅黑" panose="020B0503020204020204" pitchFamily="34" charset="-122"/>
                <a:ea typeface="微软雅黑" panose="020B0503020204020204" pitchFamily="34" charset="-122"/>
              </a:rPr>
              <a:t>STPM</a:t>
            </a:r>
            <a:r>
              <a:rPr lang="zh-CN" altLang="en-US" dirty="0">
                <a:solidFill>
                  <a:srgbClr val="FFFFFF"/>
                </a:solidFill>
                <a:latin typeface="微软雅黑" panose="020B0503020204020204" pitchFamily="34" charset="-122"/>
                <a:ea typeface="微软雅黑" panose="020B0503020204020204" pitchFamily="34" charset="-122"/>
              </a:rPr>
              <a:t>缺点</a:t>
            </a:r>
            <a:endParaRPr lang="en-US" dirty="0">
              <a:solidFill>
                <a:srgbClr val="FFFFFF"/>
              </a:solidFill>
              <a:latin typeface="微软雅黑" panose="020B0503020204020204" pitchFamily="34" charset="-122"/>
              <a:ea typeface="微软雅黑" panose="020B0503020204020204" pitchFamily="34" charset="-122"/>
            </a:endParaRPr>
          </a:p>
        </p:txBody>
      </p:sp>
      <p:cxnSp>
        <p:nvCxnSpPr>
          <p:cNvPr id="48" name="直接连接符 47"/>
          <p:cNvCxnSpPr/>
          <p:nvPr/>
        </p:nvCxnSpPr>
        <p:spPr>
          <a:xfrm flipV="1">
            <a:off x="6202765" y="2924945"/>
            <a:ext cx="3637652" cy="18255"/>
          </a:xfrm>
          <a:prstGeom prst="lin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6363336" y="2943225"/>
            <a:ext cx="3860165" cy="3261360"/>
          </a:xfrm>
          <a:prstGeom prst="rect">
            <a:avLst/>
          </a:prstGeom>
        </p:spPr>
        <p:txBody>
          <a:bodyPr wrap="square">
            <a:spAutoFit/>
          </a:bodyPr>
          <a:lstStyle/>
          <a:p>
            <a:pPr marL="213995" indent="-213995" algn="just" fontAlgn="base">
              <a:lnSpc>
                <a:spcPct val="130000"/>
              </a:lnSpc>
              <a:spcBef>
                <a:spcPts val="450"/>
              </a:spcBef>
              <a:spcAft>
                <a:spcPts val="450"/>
              </a:spcAft>
              <a:buFont typeface="Wingdings" panose="05000000000000000000" pitchFamily="2" charset="2"/>
              <a:buChar char="q"/>
            </a:pPr>
            <a:r>
              <a:rPr lang="zh-CN" altLang="en-US" sz="2000" dirty="0">
                <a:solidFill>
                  <a:srgbClr val="000000"/>
                </a:solidFill>
                <a:latin typeface="楷体" pitchFamily="49" charset="-122"/>
                <a:ea typeface="楷体" pitchFamily="49" charset="-122"/>
              </a:rPr>
              <a:t>可以保证运行时安全。即使攻击者</a:t>
            </a:r>
            <a:r>
              <a:rPr lang="en-US" altLang="zh-CN" sz="2000" dirty="0">
                <a:solidFill>
                  <a:srgbClr val="000000"/>
                </a:solidFill>
                <a:latin typeface="楷体" pitchFamily="49" charset="-122"/>
                <a:ea typeface="楷体" pitchFamily="49" charset="-122"/>
              </a:rPr>
              <a:t>root</a:t>
            </a:r>
            <a:r>
              <a:rPr lang="zh-CN" altLang="en-US" sz="2000" dirty="0">
                <a:solidFill>
                  <a:srgbClr val="000000"/>
                </a:solidFill>
                <a:latin typeface="楷体" pitchFamily="49" charset="-122"/>
                <a:ea typeface="楷体" pitchFamily="49" charset="-122"/>
              </a:rPr>
              <a:t>了用户设备，也不能访问</a:t>
            </a:r>
            <a:r>
              <a:rPr lang="en-US" altLang="zh-CN" sz="2000" dirty="0" err="1">
                <a:solidFill>
                  <a:srgbClr val="000000"/>
                </a:solidFill>
                <a:latin typeface="楷体" pitchFamily="49" charset="-122"/>
                <a:ea typeface="楷体" pitchFamily="49" charset="-122"/>
              </a:rPr>
              <a:t>trustzone</a:t>
            </a:r>
            <a:r>
              <a:rPr lang="zh-CN" altLang="en-US" sz="2000" dirty="0">
                <a:solidFill>
                  <a:srgbClr val="000000"/>
                </a:solidFill>
                <a:latin typeface="楷体" pitchFamily="49" charset="-122"/>
                <a:ea typeface="楷体" pitchFamily="49" charset="-122"/>
              </a:rPr>
              <a:t>中隔离保护的数据，只有生产者自己写的“</a:t>
            </a:r>
            <a:r>
              <a:rPr lang="en-US" altLang="zh-CN" sz="2000" dirty="0">
                <a:solidFill>
                  <a:srgbClr val="000000"/>
                </a:solidFill>
                <a:latin typeface="楷体" pitchFamily="49" charset="-122"/>
                <a:ea typeface="楷体" pitchFamily="49" charset="-122"/>
              </a:rPr>
              <a:t>trust”</a:t>
            </a:r>
            <a:r>
              <a:rPr lang="zh-CN" altLang="en-US" sz="2000" dirty="0">
                <a:solidFill>
                  <a:srgbClr val="000000"/>
                </a:solidFill>
                <a:latin typeface="楷体" pitchFamily="49" charset="-122"/>
                <a:ea typeface="楷体" pitchFamily="49" charset="-122"/>
              </a:rPr>
              <a:t>代码模块才可以访问。并且它含有一整套</a:t>
            </a:r>
            <a:r>
              <a:rPr lang="en-US" altLang="zh-CN" sz="2000" dirty="0">
                <a:solidFill>
                  <a:srgbClr val="000000"/>
                </a:solidFill>
                <a:latin typeface="楷体" pitchFamily="49" charset="-122"/>
                <a:ea typeface="楷体" pitchFamily="49" charset="-122"/>
              </a:rPr>
              <a:t>secure boot</a:t>
            </a:r>
            <a:r>
              <a:rPr lang="zh-CN" altLang="en-US" sz="2000" dirty="0">
                <a:solidFill>
                  <a:srgbClr val="000000"/>
                </a:solidFill>
                <a:latin typeface="楷体" pitchFamily="49" charset="-122"/>
                <a:ea typeface="楷体" pitchFamily="49" charset="-122"/>
              </a:rPr>
              <a:t>技术，保证攻击者无法篡改代码</a:t>
            </a:r>
            <a:r>
              <a:rPr lang="en-US" altLang="zh-CN" sz="2000" dirty="0">
                <a:solidFill>
                  <a:srgbClr val="000000"/>
                </a:solidFill>
                <a:latin typeface="楷体" pitchFamily="49" charset="-122"/>
                <a:ea typeface="楷体" pitchFamily="49" charset="-122"/>
              </a:rPr>
              <a:t>image</a:t>
            </a:r>
            <a:r>
              <a:rPr lang="zh-CN" altLang="en-US" sz="2000" dirty="0">
                <a:solidFill>
                  <a:srgbClr val="000000"/>
                </a:solidFill>
                <a:latin typeface="楷体" pitchFamily="49" charset="-122"/>
                <a:ea typeface="楷体" pitchFamily="49" charset="-122"/>
              </a:rPr>
              <a:t>。</a:t>
            </a:r>
          </a:p>
        </p:txBody>
      </p:sp>
      <p:sp>
        <p:nvSpPr>
          <p:cNvPr id="13" name="矩形 12"/>
          <p:cNvSpPr/>
          <p:nvPr/>
        </p:nvSpPr>
        <p:spPr>
          <a:xfrm>
            <a:off x="3289150" y="404664"/>
            <a:ext cx="532713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14"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solidFill>
                  <a:srgbClr val="000000"/>
                </a:solidFill>
              </a:rPr>
              <a:t>3.1.2 </a:t>
            </a:r>
            <a:r>
              <a:rPr lang="zh-CN" altLang="en-US" sz="3200" kern="0" dirty="0">
                <a:solidFill>
                  <a:srgbClr val="000000"/>
                </a:solidFill>
              </a:rPr>
              <a:t>方案</a:t>
            </a:r>
            <a:r>
              <a:rPr lang="en-US" altLang="zh-CN" sz="3200" kern="0" dirty="0">
                <a:solidFill>
                  <a:srgbClr val="000000"/>
                </a:solidFill>
              </a:rPr>
              <a:t>—</a:t>
            </a:r>
            <a:r>
              <a:rPr lang="zh-CN" altLang="en-US" sz="3200" kern="0" dirty="0">
                <a:solidFill>
                  <a:srgbClr val="000000"/>
                </a:solidFill>
              </a:rPr>
              <a:t>引入</a:t>
            </a:r>
            <a:r>
              <a:rPr lang="en-US" altLang="zh-CN" sz="3200" kern="0" dirty="0" err="1">
                <a:solidFill>
                  <a:srgbClr val="000000"/>
                </a:solidFill>
              </a:rPr>
              <a:t>Trustzone</a:t>
            </a:r>
            <a:endParaRPr lang="zh-CN" altLang="en-US" sz="3200" kern="0" dirty="0">
              <a:solidFill>
                <a:srgbClr val="000000"/>
              </a:solidFill>
            </a:endParaRPr>
          </a:p>
        </p:txBody>
      </p:sp>
      <p:sp>
        <p:nvSpPr>
          <p:cNvPr id="15" name="矩形 14"/>
          <p:cNvSpPr/>
          <p:nvPr/>
        </p:nvSpPr>
        <p:spPr>
          <a:xfrm>
            <a:off x="6363336" y="2224405"/>
            <a:ext cx="4058285" cy="6096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zh-CN" altLang="en-US" sz="2400" b="1" dirty="0">
                <a:solidFill>
                  <a:srgbClr val="FFFFFF"/>
                </a:solidFill>
                <a:latin typeface="Arial"/>
                <a:ea typeface="宋体"/>
              </a:rPr>
              <a:t>引入</a:t>
            </a:r>
            <a:r>
              <a:rPr lang="en-US" altLang="zh-CN" sz="2400" b="1" dirty="0">
                <a:solidFill>
                  <a:srgbClr val="FFFFFF"/>
                </a:solidFill>
                <a:latin typeface="Arial"/>
                <a:ea typeface="宋体"/>
              </a:rPr>
              <a:t>ARM </a:t>
            </a:r>
            <a:r>
              <a:rPr lang="en-US" altLang="zh-CN" sz="2400" b="1" dirty="0" err="1">
                <a:solidFill>
                  <a:srgbClr val="FFFFFF"/>
                </a:solidFill>
                <a:latin typeface="Arial"/>
                <a:ea typeface="宋体"/>
              </a:rPr>
              <a:t>Trustzone</a:t>
            </a:r>
            <a:r>
              <a:rPr lang="zh-CN" altLang="en-US" sz="2400" b="1" dirty="0">
                <a:solidFill>
                  <a:srgbClr val="FFFFFF"/>
                </a:solidFill>
                <a:latin typeface="Arial"/>
                <a:ea typeface="宋体"/>
              </a:rPr>
              <a:t>技术</a:t>
            </a:r>
          </a:p>
        </p:txBody>
      </p:sp>
    </p:spTree>
    <p:extLst>
      <p:ext uri="{BB962C8B-B14F-4D97-AF65-F5344CB8AC3E}">
        <p14:creationId xmlns:p14="http://schemas.microsoft.com/office/powerpoint/2010/main" val="533956797"/>
      </p:ext>
    </p:extLst>
  </p:cSld>
  <p:clrMapOvr>
    <a:masterClrMapping/>
  </p:clrMapOvr>
  <p:transition/>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ChangeArrowheads="1"/>
          </p:cNvSpPr>
          <p:nvPr/>
        </p:nvSpPr>
        <p:spPr bwMode="auto">
          <a:xfrm>
            <a:off x="1524002" y="138225"/>
            <a:ext cx="167573" cy="360753"/>
          </a:xfrm>
          <a:prstGeom prst="rect">
            <a:avLst/>
          </a:prstGeom>
          <a:noFill/>
          <a:ln w="9525">
            <a:noFill/>
            <a:miter lim="800000"/>
          </a:ln>
          <a:effectLst/>
        </p:spPr>
        <p:txBody>
          <a:bodyPr vert="horz" wrap="none" lIns="82944" tIns="41472" rIns="82944" bIns="41472"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33188" name="Rectangle 4"/>
          <p:cNvSpPr>
            <a:spLocks noChangeArrowheads="1"/>
          </p:cNvSpPr>
          <p:nvPr/>
        </p:nvSpPr>
        <p:spPr bwMode="auto">
          <a:xfrm>
            <a:off x="1524002" y="138225"/>
            <a:ext cx="167573" cy="360753"/>
          </a:xfrm>
          <a:prstGeom prst="rect">
            <a:avLst/>
          </a:prstGeom>
          <a:noFill/>
          <a:ln w="9525">
            <a:noFill/>
            <a:miter lim="800000"/>
          </a:ln>
          <a:effectLst/>
        </p:spPr>
        <p:txBody>
          <a:bodyPr vert="horz" wrap="none" lIns="82944" tIns="41472" rIns="82944" bIns="41472"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33190" name="Rectangle 6"/>
          <p:cNvSpPr>
            <a:spLocks noChangeArrowheads="1"/>
          </p:cNvSpPr>
          <p:nvPr/>
        </p:nvSpPr>
        <p:spPr bwMode="auto">
          <a:xfrm>
            <a:off x="1524002" y="138225"/>
            <a:ext cx="167573" cy="360753"/>
          </a:xfrm>
          <a:prstGeom prst="rect">
            <a:avLst/>
          </a:prstGeom>
          <a:noFill/>
          <a:ln w="9525">
            <a:noFill/>
            <a:miter lim="800000"/>
          </a:ln>
          <a:effectLst/>
        </p:spPr>
        <p:txBody>
          <a:bodyPr vert="horz" wrap="none" lIns="82944" tIns="41472" rIns="82944" bIns="41472"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35236" name="Rectangle 4"/>
          <p:cNvSpPr>
            <a:spLocks noChangeArrowheads="1"/>
          </p:cNvSpPr>
          <p:nvPr/>
        </p:nvSpPr>
        <p:spPr bwMode="auto">
          <a:xfrm>
            <a:off x="1524002" y="138225"/>
            <a:ext cx="167573" cy="360753"/>
          </a:xfrm>
          <a:prstGeom prst="rect">
            <a:avLst/>
          </a:prstGeom>
          <a:noFill/>
          <a:ln w="9525">
            <a:noFill/>
            <a:miter lim="800000"/>
          </a:ln>
          <a:effectLst/>
        </p:spPr>
        <p:txBody>
          <a:bodyPr vert="horz" wrap="none" lIns="82944" tIns="41472" rIns="82944" bIns="41472"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37284" name="Rectangle 4"/>
          <p:cNvSpPr>
            <a:spLocks noChangeArrowheads="1"/>
          </p:cNvSpPr>
          <p:nvPr/>
        </p:nvSpPr>
        <p:spPr bwMode="auto">
          <a:xfrm>
            <a:off x="1524002" y="138225"/>
            <a:ext cx="167573" cy="360753"/>
          </a:xfrm>
          <a:prstGeom prst="rect">
            <a:avLst/>
          </a:prstGeom>
          <a:noFill/>
          <a:ln w="9525">
            <a:noFill/>
            <a:miter lim="800000"/>
          </a:ln>
          <a:effectLst/>
        </p:spPr>
        <p:txBody>
          <a:bodyPr vert="horz" wrap="none" lIns="82944" tIns="41472" rIns="82944" bIns="41472"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52" name="下箭头 51"/>
          <p:cNvSpPr/>
          <p:nvPr/>
        </p:nvSpPr>
        <p:spPr>
          <a:xfrm flipV="1">
            <a:off x="4986242" y="5026429"/>
            <a:ext cx="533695" cy="387751"/>
          </a:xfrm>
          <a:prstGeom prst="downArrow">
            <a:avLst>
              <a:gd name="adj1" fmla="val 33871"/>
              <a:gd name="adj2" fmla="val 40075"/>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zh-CN" altLang="en-US" kern="0" dirty="0">
              <a:solidFill>
                <a:sysClr val="windowText" lastClr="000000"/>
              </a:solidFill>
              <a:latin typeface="Calibri" panose="020F0502020204030204"/>
              <a:ea typeface="宋体" panose="02010600030101010101" pitchFamily="2" charset="-122"/>
            </a:endParaRPr>
          </a:p>
        </p:txBody>
      </p:sp>
      <p:sp>
        <p:nvSpPr>
          <p:cNvPr id="53" name="矩形 52"/>
          <p:cNvSpPr/>
          <p:nvPr/>
        </p:nvSpPr>
        <p:spPr>
          <a:xfrm>
            <a:off x="1853680" y="5472935"/>
            <a:ext cx="8510898" cy="855963"/>
          </a:xfrm>
          <a:prstGeom prst="rect">
            <a:avLst/>
          </a:prstGeom>
          <a:noFill/>
          <a:ln w="9525" algn="ctr">
            <a:solidFill>
              <a:srgbClr val="0070C0"/>
            </a:solidFill>
            <a:prstDash val="dash"/>
            <a:round/>
          </a:ln>
          <a:effectLst>
            <a:glow rad="228600">
              <a:schemeClr val="accent1">
                <a:satMod val="175000"/>
                <a:alpha val="40000"/>
              </a:schemeClr>
            </a:glow>
            <a:reflection blurRad="6350" stA="52000" endA="300" endPos="35000" dir="5400000" sy="-100000" algn="bl" rotWithShape="0"/>
          </a:effectLst>
        </p:spPr>
        <p:txBody>
          <a:bodyPr wrap="square" lIns="180000" rIns="180000" anchor="ctr" anchorCtr="0">
            <a:noAutofit/>
          </a:bodyPr>
          <a:lstStyle/>
          <a:p>
            <a:pPr>
              <a:lnSpc>
                <a:spcPct val="150000"/>
              </a:lnSpc>
            </a:pPr>
            <a:endParaRPr lang="zh-CN" altLang="en-US" kern="0">
              <a:solidFill>
                <a:srgbClr val="BBE0E3">
                  <a:lumMod val="50000"/>
                </a:srgbClr>
              </a:solidFill>
              <a:latin typeface="Arial" panose="020B0604020202020204" pitchFamily="34" charset="0"/>
              <a:ea typeface="微软雅黑" panose="020B0503020204020204" pitchFamily="34" charset="-122"/>
            </a:endParaRPr>
          </a:p>
        </p:txBody>
      </p:sp>
      <p:sp>
        <p:nvSpPr>
          <p:cNvPr id="55" name="矩形 54"/>
          <p:cNvSpPr/>
          <p:nvPr/>
        </p:nvSpPr>
        <p:spPr>
          <a:xfrm>
            <a:off x="2141856" y="5685791"/>
            <a:ext cx="3615055" cy="462915"/>
          </a:xfrm>
          <a:prstGeom prst="rect">
            <a:avLst/>
          </a:prstGeom>
          <a:gradFill rotWithShape="1">
            <a:gsLst>
              <a:gs pos="0">
                <a:srgbClr val="AAD057">
                  <a:tint val="50000"/>
                  <a:satMod val="300000"/>
                </a:srgbClr>
              </a:gs>
              <a:gs pos="35000">
                <a:srgbClr val="AAD057">
                  <a:tint val="37000"/>
                  <a:satMod val="300000"/>
                </a:srgbClr>
              </a:gs>
              <a:gs pos="100000">
                <a:srgbClr val="AAD057">
                  <a:tint val="15000"/>
                  <a:satMod val="350000"/>
                </a:srgbClr>
              </a:gs>
            </a:gsLst>
            <a:lin ang="16200000" scaled="1"/>
          </a:gradFill>
          <a:ln w="9525" cap="flat" cmpd="sng" algn="ctr">
            <a:solidFill>
              <a:srgbClr val="AAD057">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zh-CN" sz="2000" b="1" kern="0" dirty="0">
                <a:solidFill>
                  <a:sysClr val="windowText" lastClr="000000"/>
                </a:solidFill>
                <a:latin typeface="楷体" pitchFamily="49" charset="-122"/>
                <a:ea typeface="楷体" pitchFamily="49" charset="-122"/>
              </a:rPr>
              <a:t>ARM </a:t>
            </a:r>
            <a:r>
              <a:rPr lang="en-US" altLang="zh-CN" sz="2000" b="1" kern="0" dirty="0" err="1">
                <a:solidFill>
                  <a:sysClr val="windowText" lastClr="000000"/>
                </a:solidFill>
                <a:latin typeface="楷体" pitchFamily="49" charset="-122"/>
                <a:ea typeface="楷体" pitchFamily="49" charset="-122"/>
              </a:rPr>
              <a:t>Trustzone</a:t>
            </a:r>
            <a:r>
              <a:rPr lang="zh-CN" altLang="en-US" sz="2000" b="1" kern="0" dirty="0">
                <a:solidFill>
                  <a:sysClr val="windowText" lastClr="000000"/>
                </a:solidFill>
                <a:latin typeface="楷体" pitchFamily="49" charset="-122"/>
                <a:ea typeface="楷体" pitchFamily="49" charset="-122"/>
              </a:rPr>
              <a:t>技术</a:t>
            </a:r>
          </a:p>
        </p:txBody>
      </p:sp>
      <p:sp>
        <p:nvSpPr>
          <p:cNvPr id="56" name="下箭头 55"/>
          <p:cNvSpPr/>
          <p:nvPr/>
        </p:nvSpPr>
        <p:spPr>
          <a:xfrm rot="16200000">
            <a:off x="6041773" y="5479592"/>
            <a:ext cx="438439" cy="849854"/>
          </a:xfrm>
          <a:prstGeom prst="down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57" name="矩形 56"/>
          <p:cNvSpPr/>
          <p:nvPr/>
        </p:nvSpPr>
        <p:spPr>
          <a:xfrm>
            <a:off x="6992932" y="5586746"/>
            <a:ext cx="3135516" cy="722630"/>
          </a:xfrm>
          <a:prstGeom prst="rect">
            <a:avLst/>
          </a:prstGeom>
        </p:spPr>
        <p:txBody>
          <a:bodyPr wrap="square">
            <a:spAutoFit/>
          </a:bodyPr>
          <a:lstStyle/>
          <a:p>
            <a:pPr>
              <a:defRPr/>
            </a:pPr>
            <a:r>
              <a:rPr lang="zh-CN" altLang="en-US" sz="2000" kern="0" dirty="0">
                <a:solidFill>
                  <a:srgbClr val="002A56">
                    <a:lumMod val="75000"/>
                    <a:lumOff val="25000"/>
                  </a:srgbClr>
                </a:solidFill>
                <a:latin typeface="楷体" pitchFamily="49" charset="-122"/>
                <a:ea typeface="楷体" pitchFamily="49" charset="-122"/>
              </a:rPr>
              <a:t>在</a:t>
            </a:r>
            <a:r>
              <a:rPr lang="en-US" altLang="zh-CN" sz="2000" kern="0" dirty="0">
                <a:solidFill>
                  <a:srgbClr val="002A56">
                    <a:lumMod val="75000"/>
                    <a:lumOff val="25000"/>
                  </a:srgbClr>
                </a:solidFill>
                <a:latin typeface="楷体" pitchFamily="49" charset="-122"/>
                <a:ea typeface="楷体" pitchFamily="49" charset="-122"/>
              </a:rPr>
              <a:t>CPU </a:t>
            </a:r>
            <a:r>
              <a:rPr lang="zh-CN" altLang="zh-CN" sz="2000" kern="0" dirty="0">
                <a:solidFill>
                  <a:srgbClr val="002A56">
                    <a:lumMod val="75000"/>
                    <a:lumOff val="25000"/>
                  </a:srgbClr>
                </a:solidFill>
                <a:latin typeface="楷体" pitchFamily="49" charset="-122"/>
                <a:ea typeface="楷体" pitchFamily="49" charset="-122"/>
              </a:rPr>
              <a:t>中加入域隔离功能</a:t>
            </a:r>
            <a:r>
              <a:rPr lang="zh-CN" altLang="en-US" sz="2000" kern="0" dirty="0">
                <a:solidFill>
                  <a:srgbClr val="002A56">
                    <a:lumMod val="75000"/>
                    <a:lumOff val="25000"/>
                  </a:srgbClr>
                </a:solidFill>
                <a:latin typeface="楷体" pitchFamily="49" charset="-122"/>
                <a:ea typeface="楷体" pitchFamily="49" charset="-122"/>
              </a:rPr>
              <a:t>，区分普通世界与安全世界</a:t>
            </a:r>
          </a:p>
        </p:txBody>
      </p:sp>
      <p:sp>
        <p:nvSpPr>
          <p:cNvPr id="28" name="矩形 27"/>
          <p:cNvSpPr/>
          <p:nvPr/>
        </p:nvSpPr>
        <p:spPr>
          <a:xfrm>
            <a:off x="1997266" y="1276124"/>
            <a:ext cx="1927479" cy="582287"/>
          </a:xfrm>
          <a:prstGeom prst="rect">
            <a:avLst/>
          </a:prstGeom>
          <a:gradFill rotWithShape="1">
            <a:gsLst>
              <a:gs pos="0">
                <a:srgbClr val="AAD057">
                  <a:tint val="50000"/>
                  <a:satMod val="300000"/>
                </a:srgbClr>
              </a:gs>
              <a:gs pos="35000">
                <a:srgbClr val="AAD057">
                  <a:tint val="37000"/>
                  <a:satMod val="300000"/>
                </a:srgbClr>
              </a:gs>
              <a:gs pos="100000">
                <a:srgbClr val="AAD057">
                  <a:tint val="15000"/>
                  <a:satMod val="350000"/>
                </a:srgbClr>
              </a:gs>
            </a:gsLst>
            <a:lin ang="16200000" scaled="1"/>
          </a:gradFill>
          <a:ln w="9525" cap="flat" cmpd="sng" algn="ctr">
            <a:solidFill>
              <a:srgbClr val="AAD057">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a:solidFill>
                  <a:sysClr val="windowText" lastClr="000000"/>
                </a:solidFill>
                <a:latin typeface="楷体" pitchFamily="49" charset="-122"/>
                <a:ea typeface="楷体" pitchFamily="49" charset="-122"/>
              </a:rPr>
              <a:t>安全监控</a:t>
            </a:r>
          </a:p>
        </p:txBody>
      </p:sp>
      <p:sp>
        <p:nvSpPr>
          <p:cNvPr id="29" name="矩形 28"/>
          <p:cNvSpPr/>
          <p:nvPr/>
        </p:nvSpPr>
        <p:spPr>
          <a:xfrm>
            <a:off x="4172853" y="1276124"/>
            <a:ext cx="1856295" cy="582287"/>
          </a:xfrm>
          <a:prstGeom prst="rect">
            <a:avLst/>
          </a:prstGeom>
          <a:gradFill rotWithShape="1">
            <a:gsLst>
              <a:gs pos="0">
                <a:srgbClr val="5392CF">
                  <a:tint val="50000"/>
                  <a:satMod val="300000"/>
                </a:srgbClr>
              </a:gs>
              <a:gs pos="35000">
                <a:srgbClr val="5392CF">
                  <a:tint val="37000"/>
                  <a:satMod val="300000"/>
                </a:srgbClr>
              </a:gs>
              <a:gs pos="100000">
                <a:srgbClr val="5392CF">
                  <a:tint val="15000"/>
                  <a:satMod val="350000"/>
                </a:srgbClr>
              </a:gs>
            </a:gsLst>
            <a:lin ang="16200000" scaled="1"/>
          </a:gradFill>
          <a:ln w="9525" cap="flat" cmpd="sng" algn="ctr">
            <a:solidFill>
              <a:srgbClr val="5392C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a:solidFill>
                  <a:sysClr val="windowText" lastClr="000000"/>
                </a:solidFill>
                <a:latin typeface="楷体" pitchFamily="49" charset="-122"/>
                <a:ea typeface="楷体" pitchFamily="49" charset="-122"/>
              </a:rPr>
              <a:t>安全世界进</a:t>
            </a:r>
            <a:r>
              <a:rPr lang="en-US" altLang="zh-CN" b="1" kern="0" dirty="0">
                <a:solidFill>
                  <a:sysClr val="windowText" lastClr="000000"/>
                </a:solidFill>
                <a:latin typeface="楷体" pitchFamily="49" charset="-122"/>
                <a:ea typeface="楷体" pitchFamily="49" charset="-122"/>
              </a:rPr>
              <a:t>\</a:t>
            </a:r>
            <a:r>
              <a:rPr lang="zh-CN" altLang="en-US" b="1" kern="0" dirty="0">
                <a:solidFill>
                  <a:sysClr val="windowText" lastClr="000000"/>
                </a:solidFill>
                <a:latin typeface="楷体" pitchFamily="49" charset="-122"/>
                <a:ea typeface="楷体" pitchFamily="49" charset="-122"/>
              </a:rPr>
              <a:t>出</a:t>
            </a:r>
          </a:p>
        </p:txBody>
      </p:sp>
      <p:sp>
        <p:nvSpPr>
          <p:cNvPr id="30" name="矩形 29"/>
          <p:cNvSpPr/>
          <p:nvPr/>
        </p:nvSpPr>
        <p:spPr>
          <a:xfrm>
            <a:off x="6203175" y="1276124"/>
            <a:ext cx="1895614" cy="582287"/>
          </a:xfrm>
          <a:prstGeom prst="rect">
            <a:avLst/>
          </a:prstGeom>
          <a:gradFill rotWithShape="1">
            <a:gsLst>
              <a:gs pos="0">
                <a:srgbClr val="A172B2">
                  <a:tint val="50000"/>
                  <a:satMod val="300000"/>
                </a:srgbClr>
              </a:gs>
              <a:gs pos="35000">
                <a:srgbClr val="A172B2">
                  <a:tint val="37000"/>
                  <a:satMod val="300000"/>
                </a:srgbClr>
              </a:gs>
              <a:gs pos="100000">
                <a:srgbClr val="A172B2">
                  <a:tint val="15000"/>
                  <a:satMod val="350000"/>
                </a:srgbClr>
              </a:gs>
            </a:gsLst>
            <a:lin ang="16200000" scaled="1"/>
          </a:gradFill>
          <a:ln w="9525" cap="flat" cmpd="sng" algn="ctr">
            <a:solidFill>
              <a:srgbClr val="A172B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zh-CN" altLang="en-US" b="1" kern="0" dirty="0">
                <a:solidFill>
                  <a:sysClr val="windowText" lastClr="000000"/>
                </a:solidFill>
                <a:latin typeface="楷体" pitchFamily="49" charset="-122"/>
                <a:ea typeface="楷体" pitchFamily="49" charset="-122"/>
              </a:rPr>
              <a:t>内存屏蔽</a:t>
            </a:r>
          </a:p>
        </p:txBody>
      </p:sp>
      <p:sp>
        <p:nvSpPr>
          <p:cNvPr id="31" name="同侧圆角矩形 30"/>
          <p:cNvSpPr/>
          <p:nvPr/>
        </p:nvSpPr>
        <p:spPr>
          <a:xfrm>
            <a:off x="1847528" y="1124745"/>
            <a:ext cx="6414864" cy="3829676"/>
          </a:xfrm>
          <a:prstGeom prst="round2SameRect">
            <a:avLst>
              <a:gd name="adj1" fmla="val 8574"/>
              <a:gd name="adj2" fmla="val 0"/>
            </a:avLst>
          </a:prstGeom>
          <a:noFill/>
          <a:ln w="38100" cap="flat" cmpd="sng" algn="ctr">
            <a:solidFill>
              <a:srgbClr val="FAA819"/>
            </a:solidFill>
            <a:prstDash val="dash"/>
          </a:ln>
          <a:effectLst/>
        </p:spPr>
        <p:txBody>
          <a:bodyPr rtlCol="0" anchor="ctr"/>
          <a:lstStyle/>
          <a:p>
            <a:pPr algn="ctr">
              <a:defRPr/>
            </a:pPr>
            <a:endParaRPr lang="zh-CN" altLang="en-US" sz="1400" kern="0">
              <a:solidFill>
                <a:sysClr val="window" lastClr="FFFFFF"/>
              </a:solidFill>
              <a:latin typeface="Calibri" panose="020F0502020204030204"/>
              <a:ea typeface="宋体" panose="02010600030101010101" pitchFamily="2" charset="-122"/>
            </a:endParaRPr>
          </a:p>
        </p:txBody>
      </p:sp>
      <p:sp>
        <p:nvSpPr>
          <p:cNvPr id="32" name="矩形 31"/>
          <p:cNvSpPr/>
          <p:nvPr/>
        </p:nvSpPr>
        <p:spPr>
          <a:xfrm>
            <a:off x="1997266" y="2036946"/>
            <a:ext cx="1922063" cy="2775737"/>
          </a:xfrm>
          <a:prstGeom prst="rect">
            <a:avLst/>
          </a:prstGeom>
          <a:solidFill>
            <a:sysClr val="window" lastClr="FFFFFF"/>
          </a:solidFill>
          <a:ln w="25400" cap="flat" cmpd="sng" algn="ctr">
            <a:solidFill>
              <a:srgbClr val="AAD057"/>
            </a:solidFill>
            <a:prstDash val="sysDot"/>
          </a:ln>
          <a:effectLst/>
        </p:spPr>
        <p:txBody>
          <a:bodyPr rtlCol="0" anchor="ctr"/>
          <a:lstStyle/>
          <a:p>
            <a:pPr>
              <a:buFont typeface="Wingdings" panose="05000000000000000000" pitchFamily="2" charset="2"/>
              <a:buChar char="Ø"/>
              <a:defRPr/>
            </a:pPr>
            <a:endParaRPr lang="en-US" altLang="zh-CN" sz="2000" kern="0" dirty="0">
              <a:solidFill>
                <a:srgbClr val="000000"/>
              </a:solidFill>
              <a:latin typeface="微软雅黑" panose="020B0503020204020204" pitchFamily="34" charset="-122"/>
              <a:ea typeface="微软雅黑" panose="020B0503020204020204" pitchFamily="34" charset="-122"/>
            </a:endParaRPr>
          </a:p>
          <a:p>
            <a:pPr>
              <a:defRPr/>
            </a:pPr>
            <a:endParaRPr lang="en-US" altLang="zh-CN" sz="2000" kern="0" dirty="0">
              <a:solidFill>
                <a:srgbClr val="000000"/>
              </a:solidFill>
              <a:latin typeface="微软雅黑" panose="020B0503020204020204" pitchFamily="34" charset="-122"/>
              <a:ea typeface="微软雅黑" panose="020B0503020204020204" pitchFamily="34" charset="-122"/>
            </a:endParaRPr>
          </a:p>
          <a:p>
            <a:pPr>
              <a:defRPr/>
            </a:pPr>
            <a:endParaRPr lang="en-US" altLang="zh-CN" sz="2000" kern="0" dirty="0">
              <a:solidFill>
                <a:srgbClr val="000000"/>
              </a:solidFill>
              <a:latin typeface="微软雅黑" panose="020B0503020204020204" pitchFamily="34" charset="-122"/>
              <a:ea typeface="微软雅黑" panose="020B0503020204020204" pitchFamily="34" charset="-122"/>
            </a:endParaRPr>
          </a:p>
          <a:p>
            <a:pPr>
              <a:defRPr/>
            </a:pPr>
            <a:endParaRPr lang="en-US" altLang="zh-CN" sz="2000" kern="0" dirty="0">
              <a:solidFill>
                <a:srgbClr val="000000"/>
              </a:solidFill>
              <a:latin typeface="微软雅黑" panose="020B0503020204020204" pitchFamily="34" charset="-122"/>
              <a:ea typeface="微软雅黑" panose="020B0503020204020204" pitchFamily="34" charset="-122"/>
            </a:endParaRPr>
          </a:p>
          <a:p>
            <a:pPr>
              <a:defRPr/>
            </a:pPr>
            <a:endParaRPr lang="en-US" altLang="zh-CN" sz="2000" kern="0" dirty="0">
              <a:solidFill>
                <a:srgbClr val="000000"/>
              </a:solidFill>
              <a:latin typeface="微软雅黑" panose="020B0503020204020204" pitchFamily="34" charset="-122"/>
              <a:ea typeface="微软雅黑" panose="020B0503020204020204" pitchFamily="34" charset="-122"/>
            </a:endParaRPr>
          </a:p>
          <a:p>
            <a:pPr>
              <a:defRPr/>
            </a:pPr>
            <a:endParaRPr lang="en-US" altLang="zh-CN" sz="2000" kern="0" dirty="0">
              <a:solidFill>
                <a:srgbClr val="0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defRPr/>
            </a:pPr>
            <a:r>
              <a:rPr lang="zh-CN" altLang="en-US" sz="2000" kern="0" dirty="0">
                <a:solidFill>
                  <a:srgbClr val="000000"/>
                </a:solidFill>
                <a:latin typeface="楷体" pitchFamily="49" charset="-122"/>
                <a:ea typeface="楷体" pitchFamily="49" charset="-122"/>
              </a:rPr>
              <a:t>安全状态切换</a:t>
            </a:r>
          </a:p>
          <a:p>
            <a:pPr>
              <a:buFont typeface="Wingdings" panose="05000000000000000000" pitchFamily="2" charset="2"/>
              <a:buChar char="Ø"/>
              <a:defRPr/>
            </a:pPr>
            <a:r>
              <a:rPr lang="zh-CN" altLang="en-US" sz="2000" kern="0" dirty="0">
                <a:solidFill>
                  <a:srgbClr val="000000"/>
                </a:solidFill>
                <a:latin typeface="楷体" pitchFamily="49" charset="-122"/>
                <a:ea typeface="楷体" pitchFamily="49" charset="-122"/>
              </a:rPr>
              <a:t>指令访问权限</a:t>
            </a:r>
          </a:p>
          <a:p>
            <a:pPr>
              <a:buFont typeface="Wingdings" panose="05000000000000000000" pitchFamily="2" charset="2"/>
              <a:buChar char="Ø"/>
              <a:defRPr/>
            </a:pPr>
            <a:r>
              <a:rPr lang="zh-CN" altLang="en-US" sz="2000" kern="0" dirty="0">
                <a:solidFill>
                  <a:srgbClr val="000000"/>
                </a:solidFill>
                <a:latin typeface="楷体" pitchFamily="49" charset="-122"/>
                <a:ea typeface="楷体" pitchFamily="49" charset="-122"/>
              </a:rPr>
              <a:t>数据访问权限</a:t>
            </a:r>
          </a:p>
          <a:p>
            <a:pPr>
              <a:buFont typeface="Wingdings" panose="05000000000000000000" pitchFamily="2" charset="2"/>
              <a:buChar char="Ø"/>
              <a:defRPr/>
            </a:pPr>
            <a:endParaRPr lang="zh-CN" altLang="en-US" sz="2000" kern="0" dirty="0">
              <a:solidFill>
                <a:srgbClr val="000000"/>
              </a:solidFill>
              <a:latin typeface="微软雅黑" panose="020B0503020204020204" pitchFamily="34" charset="-122"/>
              <a:ea typeface="微软雅黑" panose="020B0503020204020204" pitchFamily="34" charset="-122"/>
            </a:endParaRPr>
          </a:p>
          <a:p>
            <a:pPr>
              <a:defRPr/>
            </a:pPr>
            <a:endParaRPr lang="zh-CN" altLang="en-US" sz="2000" kern="0" dirty="0">
              <a:solidFill>
                <a:srgbClr val="000000"/>
              </a:solidFill>
              <a:latin typeface="微软雅黑" panose="020B0503020204020204" pitchFamily="34" charset="-122"/>
              <a:ea typeface="微软雅黑" panose="020B0503020204020204" pitchFamily="34" charset="-122"/>
            </a:endParaRPr>
          </a:p>
        </p:txBody>
      </p:sp>
      <p:sp>
        <p:nvSpPr>
          <p:cNvPr id="33" name="矩形 32"/>
          <p:cNvSpPr/>
          <p:nvPr/>
        </p:nvSpPr>
        <p:spPr>
          <a:xfrm>
            <a:off x="4172853" y="2036946"/>
            <a:ext cx="1876083" cy="2775737"/>
          </a:xfrm>
          <a:prstGeom prst="rect">
            <a:avLst/>
          </a:prstGeom>
          <a:solidFill>
            <a:sysClr val="window" lastClr="FFFFFF"/>
          </a:solidFill>
          <a:ln w="25400" cap="flat" cmpd="sng" algn="ctr">
            <a:solidFill>
              <a:srgbClr val="AAD057"/>
            </a:solidFill>
            <a:prstDash val="sysDot"/>
          </a:ln>
          <a:effectLst/>
        </p:spPr>
        <p:txBody>
          <a:bodyPr rtlCol="0" anchor="ctr"/>
          <a:lstStyle/>
          <a:p>
            <a:pPr>
              <a:defRPr/>
            </a:pPr>
            <a:r>
              <a:rPr lang="en-US" altLang="zh-CN" kern="0" dirty="0">
                <a:solidFill>
                  <a:srgbClr val="000000"/>
                </a:solidFill>
                <a:latin typeface="微软雅黑" panose="020B0503020204020204" pitchFamily="34" charset="-122"/>
                <a:ea typeface="微软雅黑" panose="020B0503020204020204" pitchFamily="34" charset="-122"/>
              </a:rPr>
              <a:t>    </a:t>
            </a:r>
            <a:r>
              <a:rPr lang="en-US" altLang="zh-CN" kern="0" dirty="0">
                <a:solidFill>
                  <a:srgbClr val="000000"/>
                </a:solidFill>
                <a:latin typeface="楷体" pitchFamily="49" charset="-122"/>
                <a:ea typeface="楷体" pitchFamily="49" charset="-122"/>
              </a:rPr>
              <a:t>ARM</a:t>
            </a:r>
            <a:r>
              <a:rPr lang="zh-CN" altLang="zh-CN" kern="0" dirty="0">
                <a:solidFill>
                  <a:srgbClr val="000000"/>
                </a:solidFill>
                <a:latin typeface="楷体" pitchFamily="49" charset="-122"/>
                <a:ea typeface="楷体" pitchFamily="49" charset="-122"/>
              </a:rPr>
              <a:t>平台首先从安全世界启动，</a:t>
            </a:r>
            <a:r>
              <a:rPr lang="zh-CN" altLang="en-US" kern="0" dirty="0">
                <a:solidFill>
                  <a:srgbClr val="000000"/>
                </a:solidFill>
                <a:latin typeface="楷体" pitchFamily="49" charset="-122"/>
                <a:ea typeface="楷体" pitchFamily="49" charset="-122"/>
              </a:rPr>
              <a:t>系统</a:t>
            </a:r>
            <a:r>
              <a:rPr lang="zh-CN" altLang="zh-CN" kern="0" dirty="0">
                <a:solidFill>
                  <a:srgbClr val="000000"/>
                </a:solidFill>
                <a:latin typeface="楷体" pitchFamily="49" charset="-122"/>
                <a:ea typeface="楷体" pitchFamily="49" charset="-122"/>
              </a:rPr>
              <a:t>固件为</a:t>
            </a:r>
            <a:r>
              <a:rPr lang="en-US" altLang="zh-CN" kern="0" dirty="0">
                <a:solidFill>
                  <a:srgbClr val="000000"/>
                </a:solidFill>
                <a:latin typeface="楷体" pitchFamily="49" charset="-122"/>
                <a:ea typeface="楷体" pitchFamily="49" charset="-122"/>
              </a:rPr>
              <a:t>TZ</a:t>
            </a:r>
            <a:r>
              <a:rPr lang="zh-CN" altLang="zh-CN" kern="0" dirty="0">
                <a:solidFill>
                  <a:srgbClr val="000000"/>
                </a:solidFill>
                <a:latin typeface="楷体" pitchFamily="49" charset="-122"/>
                <a:ea typeface="楷体" pitchFamily="49" charset="-122"/>
              </a:rPr>
              <a:t>分配内存，并初始化所有安全代码，然后将控制权移交给可能有不可信代码的普通世界</a:t>
            </a:r>
            <a:r>
              <a:rPr lang="zh-CN" altLang="zh-CN" dirty="0">
                <a:solidFill>
                  <a:srgbClr val="000000"/>
                </a:solidFill>
                <a:latin typeface="楷体" pitchFamily="49" charset="-122"/>
                <a:ea typeface="楷体" pitchFamily="49" charset="-122"/>
              </a:rPr>
              <a:t>。</a:t>
            </a:r>
            <a:endParaRPr lang="zh-CN" altLang="zh-CN" kern="0" dirty="0">
              <a:solidFill>
                <a:srgbClr val="000000"/>
              </a:solidFill>
              <a:latin typeface="楷体" pitchFamily="49" charset="-122"/>
              <a:ea typeface="楷体" pitchFamily="49" charset="-122"/>
            </a:endParaRPr>
          </a:p>
        </p:txBody>
      </p:sp>
      <p:sp>
        <p:nvSpPr>
          <p:cNvPr id="34" name="矩形 33"/>
          <p:cNvSpPr/>
          <p:nvPr/>
        </p:nvSpPr>
        <p:spPr>
          <a:xfrm>
            <a:off x="6221331" y="2036946"/>
            <a:ext cx="1877459" cy="2775737"/>
          </a:xfrm>
          <a:prstGeom prst="rect">
            <a:avLst/>
          </a:prstGeom>
          <a:solidFill>
            <a:sysClr val="window" lastClr="FFFFFF"/>
          </a:solidFill>
          <a:ln w="25400" cap="flat" cmpd="sng" algn="ctr">
            <a:solidFill>
              <a:srgbClr val="AAD057"/>
            </a:solidFill>
            <a:prstDash val="sysDot"/>
          </a:ln>
          <a:effectLst/>
        </p:spPr>
        <p:txBody>
          <a:bodyPr rtlCol="0" anchor="ctr"/>
          <a:lstStyle/>
          <a:p>
            <a:pPr>
              <a:defRPr/>
            </a:pPr>
            <a:r>
              <a:rPr lang="en-US" altLang="zh-CN" kern="0" dirty="0">
                <a:solidFill>
                  <a:srgbClr val="000000"/>
                </a:solidFill>
                <a:latin typeface="楷体" pitchFamily="49" charset="-122"/>
                <a:ea typeface="楷体" pitchFamily="49" charset="-122"/>
              </a:rPr>
              <a:t>  </a:t>
            </a:r>
            <a:r>
              <a:rPr lang="en-US" altLang="zh-CN" sz="2000" kern="0" dirty="0">
                <a:solidFill>
                  <a:srgbClr val="000000"/>
                </a:solidFill>
                <a:latin typeface="楷体" pitchFamily="49" charset="-122"/>
                <a:ea typeface="楷体" pitchFamily="49" charset="-122"/>
              </a:rPr>
              <a:t>  </a:t>
            </a:r>
            <a:r>
              <a:rPr lang="zh-CN" altLang="zh-CN" sz="2000" kern="0" dirty="0">
                <a:solidFill>
                  <a:srgbClr val="000000"/>
                </a:solidFill>
                <a:latin typeface="楷体" pitchFamily="49" charset="-122"/>
                <a:ea typeface="楷体" pitchFamily="49" charset="-122"/>
              </a:rPr>
              <a:t>运行在安全</a:t>
            </a:r>
            <a:r>
              <a:rPr lang="zh-CN" altLang="en-US" sz="2000" kern="0" dirty="0">
                <a:solidFill>
                  <a:srgbClr val="000000"/>
                </a:solidFill>
                <a:latin typeface="楷体" pitchFamily="49" charset="-122"/>
                <a:ea typeface="楷体" pitchFamily="49" charset="-122"/>
              </a:rPr>
              <a:t>世界</a:t>
            </a:r>
            <a:r>
              <a:rPr lang="zh-CN" altLang="zh-CN" sz="2000" kern="0" dirty="0">
                <a:solidFill>
                  <a:srgbClr val="000000"/>
                </a:solidFill>
                <a:latin typeface="楷体" pitchFamily="49" charset="-122"/>
                <a:ea typeface="楷体" pitchFamily="49" charset="-122"/>
              </a:rPr>
              <a:t>里的软件可以指定一部分内存仅可被安全世界访问，</a:t>
            </a:r>
            <a:r>
              <a:rPr lang="zh-CN" altLang="en-US" sz="2000" kern="0" dirty="0">
                <a:solidFill>
                  <a:srgbClr val="000000"/>
                </a:solidFill>
                <a:latin typeface="楷体" pitchFamily="49" charset="-122"/>
                <a:ea typeface="楷体" pitchFamily="49" charset="-122"/>
              </a:rPr>
              <a:t>而</a:t>
            </a:r>
            <a:r>
              <a:rPr lang="zh-CN" altLang="zh-CN" sz="2000" kern="0" dirty="0">
                <a:solidFill>
                  <a:srgbClr val="000000"/>
                </a:solidFill>
                <a:latin typeface="楷体" pitchFamily="49" charset="-122"/>
                <a:ea typeface="楷体" pitchFamily="49" charset="-122"/>
              </a:rPr>
              <a:t>不能被系统的其余部分访问</a:t>
            </a:r>
          </a:p>
        </p:txBody>
      </p:sp>
      <p:cxnSp>
        <p:nvCxnSpPr>
          <p:cNvPr id="42" name="直接连接符 41"/>
          <p:cNvCxnSpPr/>
          <p:nvPr/>
        </p:nvCxnSpPr>
        <p:spPr>
          <a:xfrm>
            <a:off x="4056834" y="1198112"/>
            <a:ext cx="0" cy="3815065"/>
          </a:xfrm>
          <a:prstGeom prst="line">
            <a:avLst/>
          </a:prstGeom>
          <a:noFill/>
          <a:ln w="22225" cap="flat" cmpd="sng" algn="ctr">
            <a:solidFill>
              <a:srgbClr val="DE8848"/>
            </a:solidFill>
            <a:prstDash val="dash"/>
            <a:miter lim="800000"/>
          </a:ln>
          <a:effectLst/>
        </p:spPr>
      </p:cxnSp>
      <p:cxnSp>
        <p:nvCxnSpPr>
          <p:cNvPr id="43" name="直接连接符 42"/>
          <p:cNvCxnSpPr/>
          <p:nvPr/>
        </p:nvCxnSpPr>
        <p:spPr>
          <a:xfrm>
            <a:off x="6145165" y="1198112"/>
            <a:ext cx="0" cy="3741699"/>
          </a:xfrm>
          <a:prstGeom prst="line">
            <a:avLst/>
          </a:prstGeom>
          <a:noFill/>
          <a:ln w="22225" cap="flat" cmpd="sng" algn="ctr">
            <a:solidFill>
              <a:srgbClr val="DE8848"/>
            </a:solidFill>
            <a:prstDash val="dash"/>
            <a:miter lim="800000"/>
          </a:ln>
          <a:effectLst/>
        </p:spPr>
      </p:cxnSp>
      <p:sp>
        <p:nvSpPr>
          <p:cNvPr id="49" name="右箭头 48"/>
          <p:cNvSpPr/>
          <p:nvPr/>
        </p:nvSpPr>
        <p:spPr>
          <a:xfrm>
            <a:off x="8342103" y="2176982"/>
            <a:ext cx="720080" cy="1783956"/>
          </a:xfrm>
          <a:prstGeom prst="rightArrow">
            <a:avLst>
              <a:gd name="adj1" fmla="val 49645"/>
              <a:gd name="adj2" fmla="val 51338"/>
            </a:avLst>
          </a:prstGeom>
          <a:gradFill rotWithShape="1">
            <a:gsLst>
              <a:gs pos="0">
                <a:srgbClr val="6AB843">
                  <a:tint val="50000"/>
                  <a:satMod val="300000"/>
                </a:srgbClr>
              </a:gs>
              <a:gs pos="35000">
                <a:srgbClr val="6AB843">
                  <a:tint val="37000"/>
                  <a:satMod val="300000"/>
                </a:srgbClr>
              </a:gs>
              <a:gs pos="100000">
                <a:srgbClr val="6AB843">
                  <a:tint val="15000"/>
                  <a:satMod val="350000"/>
                </a:srgbClr>
              </a:gs>
            </a:gsLst>
            <a:lin ang="16200000" scaled="1"/>
          </a:gradFill>
          <a:ln w="9525" cap="flat" cmpd="sng" algn="ctr">
            <a:solidFill>
              <a:srgbClr val="6AB843">
                <a:shade val="95000"/>
                <a:satMod val="105000"/>
              </a:srgbClr>
            </a:solidFill>
            <a:prstDash val="solid"/>
          </a:ln>
          <a:effectLst>
            <a:outerShdw blurRad="40000" dist="20000" dir="5400000" rotWithShape="0">
              <a:srgbClr val="000000">
                <a:alpha val="38000"/>
              </a:srgbClr>
            </a:outerShdw>
          </a:effectLst>
        </p:spPr>
        <p:txBody>
          <a:bodyPr rtlCol="0" anchor="ctr"/>
          <a:lstStyle/>
          <a:p>
            <a:pPr fontAlgn="base">
              <a:spcBef>
                <a:spcPct val="0"/>
              </a:spcBef>
              <a:spcAft>
                <a:spcPct val="0"/>
              </a:spcAft>
            </a:pPr>
            <a:endParaRPr lang="zh-CN" altLang="en-US" kern="0" dirty="0">
              <a:solidFill>
                <a:srgbClr val="000000"/>
              </a:solidFill>
              <a:latin typeface="微软雅黑" panose="020B0503020204020204" pitchFamily="34" charset="-122"/>
              <a:ea typeface="微软雅黑" panose="020B0503020204020204" pitchFamily="34" charset="-122"/>
            </a:endParaRPr>
          </a:p>
        </p:txBody>
      </p:sp>
      <p:sp>
        <p:nvSpPr>
          <p:cNvPr id="50" name="剪去对角的矩形 49"/>
          <p:cNvSpPr/>
          <p:nvPr/>
        </p:nvSpPr>
        <p:spPr>
          <a:xfrm>
            <a:off x="9062085" y="1628775"/>
            <a:ext cx="1612900" cy="2880360"/>
          </a:xfrm>
          <a:prstGeom prst="snip2DiagRect">
            <a:avLst/>
          </a:prstGeom>
          <a:gradFill rotWithShape="1">
            <a:gsLst>
              <a:gs pos="0">
                <a:srgbClr val="7CC7F1">
                  <a:shade val="93000"/>
                  <a:satMod val="130000"/>
                </a:srgbClr>
              </a:gs>
              <a:gs pos="100000">
                <a:srgbClr val="5392CF">
                  <a:lumMod val="20000"/>
                  <a:lumOff val="80000"/>
                </a:srgbClr>
              </a:gs>
            </a:gsLst>
            <a:lin ang="16200000" scaled="0"/>
          </a:gradFill>
          <a:ln w="9525" cap="flat" cmpd="sng" algn="ctr">
            <a:solidFill>
              <a:srgbClr val="7CC7F1">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lnSpc>
                <a:spcPct val="150000"/>
              </a:lnSpc>
              <a:defRPr/>
            </a:pPr>
            <a:r>
              <a:rPr lang="zh-CN" altLang="zh-CN" kern="0" dirty="0">
                <a:solidFill>
                  <a:srgbClr val="000000"/>
                </a:solidFill>
                <a:latin typeface="楷体" pitchFamily="49" charset="-122"/>
                <a:ea typeface="楷体" pitchFamily="49" charset="-122"/>
              </a:rPr>
              <a:t>提供代码隔离环境和安全服务以构建安全可信环境</a:t>
            </a:r>
            <a:r>
              <a:rPr lang="zh-CN" altLang="en-US" kern="0" dirty="0">
                <a:solidFill>
                  <a:srgbClr val="000000"/>
                </a:solidFill>
                <a:latin typeface="楷体" pitchFamily="49" charset="-122"/>
                <a:ea typeface="楷体" pitchFamily="49" charset="-122"/>
              </a:rPr>
              <a:t>。</a:t>
            </a:r>
          </a:p>
          <a:p>
            <a:pPr algn="ctr">
              <a:defRPr/>
            </a:pPr>
            <a:endParaRPr lang="zh-CN" altLang="en-US" kern="0" dirty="0">
              <a:solidFill>
                <a:srgbClr val="000000"/>
              </a:solidFill>
              <a:latin typeface="楷体" pitchFamily="49" charset="-122"/>
              <a:ea typeface="楷体" pitchFamily="49" charset="-122"/>
            </a:endParaRPr>
          </a:p>
        </p:txBody>
      </p:sp>
      <p:sp>
        <p:nvSpPr>
          <p:cNvPr id="2" name="文本框 1"/>
          <p:cNvSpPr txBox="1"/>
          <p:nvPr/>
        </p:nvSpPr>
        <p:spPr>
          <a:xfrm>
            <a:off x="1977297" y="2176316"/>
            <a:ext cx="1983309" cy="1323439"/>
          </a:xfrm>
          <a:prstGeom prst="rect">
            <a:avLst/>
          </a:prstGeom>
          <a:noFill/>
        </p:spPr>
        <p:txBody>
          <a:bodyPr wrap="square" rtlCol="0">
            <a:spAutoFit/>
          </a:bodyPr>
          <a:lstStyle/>
          <a:p>
            <a:pPr fontAlgn="base">
              <a:spcBef>
                <a:spcPct val="0"/>
              </a:spcBef>
              <a:spcAft>
                <a:spcPct val="0"/>
              </a:spcAft>
            </a:pPr>
            <a:r>
              <a:rPr lang="zh-CN" altLang="en-US" sz="2000" kern="0" dirty="0">
                <a:solidFill>
                  <a:srgbClr val="000000"/>
                </a:solidFill>
                <a:latin typeface="楷体" pitchFamily="49" charset="-122"/>
                <a:ea typeface="楷体" pitchFamily="49" charset="-122"/>
              </a:rPr>
              <a:t>普通世界</a:t>
            </a:r>
            <a:r>
              <a:rPr lang="en-US" altLang="zh-CN" sz="2000" kern="0" dirty="0">
                <a:solidFill>
                  <a:srgbClr val="000000"/>
                </a:solidFill>
                <a:latin typeface="楷体" pitchFamily="49" charset="-122"/>
                <a:ea typeface="楷体" pitchFamily="49" charset="-122"/>
              </a:rPr>
              <a:t>\</a:t>
            </a:r>
            <a:r>
              <a:rPr lang="zh-CN" altLang="en-US" sz="2000" kern="0" dirty="0">
                <a:solidFill>
                  <a:srgbClr val="000000"/>
                </a:solidFill>
                <a:latin typeface="楷体" pitchFamily="49" charset="-122"/>
                <a:ea typeface="楷体" pitchFamily="49" charset="-122"/>
              </a:rPr>
              <a:t>安全世界调用</a:t>
            </a:r>
            <a:r>
              <a:rPr lang="en-US" altLang="zh-CN" sz="2000" kern="0" dirty="0">
                <a:solidFill>
                  <a:srgbClr val="000000"/>
                </a:solidFill>
                <a:latin typeface="楷体" pitchFamily="49" charset="-122"/>
                <a:ea typeface="楷体" pitchFamily="49" charset="-122"/>
              </a:rPr>
              <a:t>SMC</a:t>
            </a:r>
            <a:r>
              <a:rPr lang="zh-CN" altLang="en-US" sz="2000" kern="0" dirty="0">
                <a:solidFill>
                  <a:srgbClr val="000000"/>
                </a:solidFill>
                <a:latin typeface="楷体" pitchFamily="49" charset="-122"/>
                <a:ea typeface="楷体" pitchFamily="49" charset="-122"/>
              </a:rPr>
              <a:t>指令进入监控模式，实现：</a:t>
            </a:r>
          </a:p>
        </p:txBody>
      </p:sp>
      <p:sp>
        <p:nvSpPr>
          <p:cNvPr id="25"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solidFill>
                  <a:srgbClr val="000000"/>
                </a:solidFill>
              </a:rPr>
              <a:t>3.1.2 </a:t>
            </a:r>
            <a:r>
              <a:rPr lang="zh-CN" altLang="en-US" sz="3200" kern="0" dirty="0">
                <a:solidFill>
                  <a:srgbClr val="000000"/>
                </a:solidFill>
              </a:rPr>
              <a:t>方案</a:t>
            </a:r>
            <a:r>
              <a:rPr lang="en-US" altLang="zh-CN" sz="3200" kern="0" dirty="0">
                <a:solidFill>
                  <a:srgbClr val="000000"/>
                </a:solidFill>
              </a:rPr>
              <a:t>—</a:t>
            </a:r>
            <a:r>
              <a:rPr lang="en-US" altLang="zh-CN" sz="3200" kern="0" dirty="0" err="1">
                <a:solidFill>
                  <a:srgbClr val="000000"/>
                </a:solidFill>
              </a:rPr>
              <a:t>Trustzone</a:t>
            </a:r>
            <a:r>
              <a:rPr lang="zh-CN" altLang="en-US" sz="3200" kern="0" dirty="0">
                <a:solidFill>
                  <a:srgbClr val="000000"/>
                </a:solidFill>
              </a:rPr>
              <a:t>实现</a:t>
            </a:r>
          </a:p>
        </p:txBody>
      </p:sp>
    </p:spTree>
    <p:extLst>
      <p:ext uri="{BB962C8B-B14F-4D97-AF65-F5344CB8AC3E}">
        <p14:creationId xmlns:p14="http://schemas.microsoft.com/office/powerpoint/2010/main" val="4108579165"/>
      </p:ext>
    </p:extLst>
  </p:cSld>
  <p:clrMapOvr>
    <a:masterClrMapping/>
  </p:clrMapOvr>
  <p:transitio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881995" y="3889928"/>
            <a:ext cx="5184576" cy="2131361"/>
          </a:xfrm>
          <a:prstGeom prst="rect">
            <a:avLst/>
          </a:prstGeom>
          <a:solidFill>
            <a:sysClr val="window" lastClr="FFFFFF"/>
          </a:solidFill>
          <a:ln w="19050" cap="flat" cmpd="sng" algn="ctr">
            <a:solidFill>
              <a:srgbClr val="FAA819"/>
            </a:solidFill>
            <a:prstDash val="dashDot"/>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20" name="矩形 19"/>
          <p:cNvSpPr/>
          <p:nvPr/>
        </p:nvSpPr>
        <p:spPr>
          <a:xfrm>
            <a:off x="1881995" y="1412776"/>
            <a:ext cx="5184576" cy="1933131"/>
          </a:xfrm>
          <a:prstGeom prst="rect">
            <a:avLst/>
          </a:prstGeom>
          <a:solidFill>
            <a:sysClr val="window" lastClr="FFFFFF"/>
          </a:solidFill>
          <a:ln w="19050" cap="flat" cmpd="sng" algn="ctr">
            <a:solidFill>
              <a:srgbClr val="FAA819"/>
            </a:solidFill>
            <a:prstDash val="dashDot"/>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21" name="圆角矩形 20"/>
          <p:cNvSpPr/>
          <p:nvPr/>
        </p:nvSpPr>
        <p:spPr>
          <a:xfrm>
            <a:off x="3709670" y="1682115"/>
            <a:ext cx="3357880" cy="613410"/>
          </a:xfrm>
          <a:prstGeom prst="roundRect">
            <a:avLst/>
          </a:prstGeom>
          <a:gradFill rotWithShape="1">
            <a:gsLst>
              <a:gs pos="0">
                <a:srgbClr val="A172B2">
                  <a:tint val="50000"/>
                  <a:satMod val="300000"/>
                </a:srgbClr>
              </a:gs>
              <a:gs pos="35000">
                <a:srgbClr val="A172B2">
                  <a:tint val="37000"/>
                  <a:satMod val="300000"/>
                </a:srgbClr>
              </a:gs>
              <a:gs pos="100000">
                <a:srgbClr val="A172B2">
                  <a:tint val="15000"/>
                  <a:satMod val="350000"/>
                </a:srgbClr>
              </a:gs>
            </a:gsLst>
            <a:lin ang="16200000" scaled="1"/>
          </a:gradFill>
          <a:ln w="9525" cap="flat" cmpd="sng" algn="ctr">
            <a:solidFill>
              <a:srgbClr val="A172B2">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pPr>
            <a:r>
              <a:rPr lang="en-US" altLang="zh-CN" sz="3200" dirty="0">
                <a:solidFill>
                  <a:srgbClr val="000000"/>
                </a:solidFill>
                <a:latin typeface="楷体" pitchFamily="49" charset="-122"/>
                <a:ea typeface="楷体" pitchFamily="49" charset="-122"/>
              </a:rPr>
              <a:t>TPM</a:t>
            </a:r>
            <a:r>
              <a:rPr lang="zh-CN" altLang="en-US" sz="3200" dirty="0">
                <a:solidFill>
                  <a:srgbClr val="000000"/>
                </a:solidFill>
                <a:latin typeface="楷体" pitchFamily="49" charset="-122"/>
                <a:ea typeface="楷体" pitchFamily="49" charset="-122"/>
              </a:rPr>
              <a:t>安全功能</a:t>
            </a:r>
          </a:p>
        </p:txBody>
      </p:sp>
      <p:sp>
        <p:nvSpPr>
          <p:cNvPr id="22" name="圆角矩形 21"/>
          <p:cNvSpPr/>
          <p:nvPr/>
        </p:nvSpPr>
        <p:spPr>
          <a:xfrm>
            <a:off x="3709670" y="2648585"/>
            <a:ext cx="3356610" cy="565150"/>
          </a:xfrm>
          <a:prstGeom prst="roundRect">
            <a:avLst/>
          </a:prstGeom>
          <a:gradFill rotWithShape="1">
            <a:gsLst>
              <a:gs pos="0">
                <a:srgbClr val="7CC7F1">
                  <a:tint val="50000"/>
                  <a:satMod val="300000"/>
                </a:srgbClr>
              </a:gs>
              <a:gs pos="35000">
                <a:srgbClr val="7CC7F1">
                  <a:tint val="37000"/>
                  <a:satMod val="300000"/>
                </a:srgbClr>
              </a:gs>
              <a:gs pos="100000">
                <a:srgbClr val="7CC7F1">
                  <a:tint val="15000"/>
                  <a:satMod val="350000"/>
                </a:srgbClr>
              </a:gs>
            </a:gsLst>
            <a:lin ang="16200000" scaled="1"/>
          </a:gradFill>
          <a:ln w="9525" cap="flat" cmpd="sng" algn="ctr">
            <a:solidFill>
              <a:srgbClr val="7CC7F1">
                <a:shade val="95000"/>
                <a:satMod val="105000"/>
              </a:srgbClr>
            </a:solidFill>
            <a:prstDash val="solid"/>
          </a:ln>
          <a:effectLst>
            <a:outerShdw blurRad="40000" dist="20000" dir="5400000" rotWithShape="0">
              <a:srgbClr val="000000">
                <a:alpha val="38000"/>
              </a:srgbClr>
            </a:outerShdw>
          </a:effectLst>
        </p:spPr>
        <p:txBody>
          <a:bodyPr rtlCol="0" anchor="ctr"/>
          <a:lstStyle/>
          <a:p>
            <a:pPr fontAlgn="base">
              <a:spcBef>
                <a:spcPct val="0"/>
              </a:spcBef>
              <a:spcAft>
                <a:spcPct val="0"/>
              </a:spcAft>
            </a:pPr>
            <a:r>
              <a:rPr lang="zh-CN" altLang="en-US" sz="2000" dirty="0">
                <a:solidFill>
                  <a:srgbClr val="000000"/>
                </a:solidFill>
                <a:latin typeface="楷体" pitchFamily="49" charset="-122"/>
                <a:ea typeface="楷体" pitchFamily="49" charset="-122"/>
              </a:rPr>
              <a:t>可信启动、安全存储等功能</a:t>
            </a:r>
          </a:p>
        </p:txBody>
      </p:sp>
      <p:sp>
        <p:nvSpPr>
          <p:cNvPr id="23" name="单圆角矩形 22"/>
          <p:cNvSpPr/>
          <p:nvPr/>
        </p:nvSpPr>
        <p:spPr>
          <a:xfrm>
            <a:off x="1907540" y="1894206"/>
            <a:ext cx="1645920" cy="969645"/>
          </a:xfrm>
          <a:prstGeom prst="snipRoundRect">
            <a:avLst>
              <a:gd name="adj1" fmla="val 0"/>
              <a:gd name="adj2" fmla="val 21545"/>
            </a:avLst>
          </a:prstGeom>
          <a:gradFill rotWithShape="1">
            <a:gsLst>
              <a:gs pos="0">
                <a:srgbClr val="7659A6">
                  <a:tint val="50000"/>
                  <a:satMod val="300000"/>
                </a:srgbClr>
              </a:gs>
              <a:gs pos="35000">
                <a:srgbClr val="7659A6">
                  <a:tint val="37000"/>
                  <a:satMod val="300000"/>
                </a:srgbClr>
              </a:gs>
              <a:gs pos="100000">
                <a:srgbClr val="7659A6">
                  <a:tint val="15000"/>
                  <a:satMod val="350000"/>
                </a:srgbClr>
              </a:gs>
            </a:gsLst>
            <a:lin ang="16200000" scaled="1"/>
          </a:gradFill>
          <a:ln w="9525" cap="flat" cmpd="sng" algn="ctr">
            <a:solidFill>
              <a:srgbClr val="7659A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pPr>
            <a:r>
              <a:rPr lang="en-US" altLang="zh-CN" sz="2400" dirty="0">
                <a:solidFill>
                  <a:srgbClr val="000000"/>
                </a:solidFill>
                <a:latin typeface="楷体" pitchFamily="49" charset="-122"/>
                <a:ea typeface="楷体" pitchFamily="49" charset="-122"/>
              </a:rPr>
              <a:t>TCG</a:t>
            </a:r>
            <a:r>
              <a:rPr lang="zh-CN" altLang="en-US" sz="2400" dirty="0">
                <a:solidFill>
                  <a:srgbClr val="000000"/>
                </a:solidFill>
                <a:latin typeface="楷体" pitchFamily="49" charset="-122"/>
                <a:ea typeface="楷体" pitchFamily="49" charset="-122"/>
              </a:rPr>
              <a:t>可信计算思想</a:t>
            </a:r>
          </a:p>
        </p:txBody>
      </p:sp>
      <p:sp>
        <p:nvSpPr>
          <p:cNvPr id="26" name="单圆角矩形 25"/>
          <p:cNvSpPr/>
          <p:nvPr/>
        </p:nvSpPr>
        <p:spPr>
          <a:xfrm>
            <a:off x="1907541" y="4486276"/>
            <a:ext cx="1646555" cy="925195"/>
          </a:xfrm>
          <a:prstGeom prst="snipRoundRect">
            <a:avLst>
              <a:gd name="adj1" fmla="val 0"/>
              <a:gd name="adj2" fmla="val 29595"/>
            </a:avLst>
          </a:prstGeom>
          <a:gradFill rotWithShape="1">
            <a:gsLst>
              <a:gs pos="0">
                <a:srgbClr val="7659A6">
                  <a:tint val="50000"/>
                  <a:satMod val="300000"/>
                </a:srgbClr>
              </a:gs>
              <a:gs pos="35000">
                <a:srgbClr val="7659A6">
                  <a:tint val="37000"/>
                  <a:satMod val="300000"/>
                </a:srgbClr>
              </a:gs>
              <a:gs pos="100000">
                <a:srgbClr val="7659A6">
                  <a:tint val="15000"/>
                  <a:satMod val="350000"/>
                </a:srgbClr>
              </a:gs>
            </a:gsLst>
            <a:lin ang="16200000" scaled="1"/>
          </a:gradFill>
          <a:ln w="9525" cap="flat" cmpd="sng" algn="ctr">
            <a:solidFill>
              <a:srgbClr val="7659A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zh-CN" altLang="en-US" sz="2400" kern="0" dirty="0">
                <a:solidFill>
                  <a:srgbClr val="000000"/>
                </a:solidFill>
                <a:latin typeface="楷体" pitchFamily="49" charset="-122"/>
                <a:ea typeface="楷体" pitchFamily="49" charset="-122"/>
                <a:cs typeface="Arial" panose="020B0604020202020204" pitchFamily="34" charset="0"/>
              </a:rPr>
              <a:t>隔离思想</a:t>
            </a:r>
          </a:p>
        </p:txBody>
      </p:sp>
      <p:sp>
        <p:nvSpPr>
          <p:cNvPr id="27" name="右箭头 26"/>
          <p:cNvSpPr/>
          <p:nvPr/>
        </p:nvSpPr>
        <p:spPr>
          <a:xfrm>
            <a:off x="7067813" y="3213612"/>
            <a:ext cx="996022" cy="790465"/>
          </a:xfrm>
          <a:prstGeom prst="rightArrow">
            <a:avLst>
              <a:gd name="adj1" fmla="val 52475"/>
              <a:gd name="adj2" fmla="val 50090"/>
            </a:avLst>
          </a:prstGeom>
          <a:gradFill rotWithShape="1">
            <a:gsLst>
              <a:gs pos="0">
                <a:srgbClr val="6AB843">
                  <a:tint val="50000"/>
                  <a:satMod val="300000"/>
                </a:srgbClr>
              </a:gs>
              <a:gs pos="35000">
                <a:srgbClr val="6AB843">
                  <a:tint val="37000"/>
                  <a:satMod val="300000"/>
                </a:srgbClr>
              </a:gs>
              <a:gs pos="100000">
                <a:srgbClr val="6AB843">
                  <a:tint val="15000"/>
                  <a:satMod val="350000"/>
                </a:srgbClr>
              </a:gs>
            </a:gsLst>
            <a:lin ang="16200000" scaled="1"/>
          </a:gradFill>
          <a:ln w="9525" cap="flat" cmpd="sng" algn="ctr">
            <a:solidFill>
              <a:srgbClr val="6AB84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zh-CN" altLang="en-US" kern="0" dirty="0">
              <a:solidFill>
                <a:sysClr val="windowText" lastClr="000000"/>
              </a:solidFill>
              <a:latin typeface="Calibri" panose="020F0502020204030204"/>
              <a:ea typeface="宋体" panose="02010600030101010101" pitchFamily="2" charset="-122"/>
            </a:endParaRPr>
          </a:p>
        </p:txBody>
      </p:sp>
      <p:sp>
        <p:nvSpPr>
          <p:cNvPr id="28" name="剪去对角的矩形 27"/>
          <p:cNvSpPr/>
          <p:nvPr/>
        </p:nvSpPr>
        <p:spPr>
          <a:xfrm>
            <a:off x="8063866" y="1930400"/>
            <a:ext cx="2566035" cy="2997200"/>
          </a:xfrm>
          <a:prstGeom prst="snip2DiagRect">
            <a:avLst/>
          </a:prstGeom>
          <a:gradFill rotWithShape="1">
            <a:gsLst>
              <a:gs pos="0">
                <a:srgbClr val="7CC7F1">
                  <a:shade val="51000"/>
                  <a:satMod val="130000"/>
                </a:srgbClr>
              </a:gs>
              <a:gs pos="42000">
                <a:srgbClr val="7CC7F1">
                  <a:shade val="93000"/>
                  <a:satMod val="130000"/>
                </a:srgbClr>
              </a:gs>
              <a:gs pos="91000">
                <a:srgbClr val="5392CF">
                  <a:lumMod val="20000"/>
                  <a:lumOff val="80000"/>
                </a:srgbClr>
              </a:gs>
            </a:gsLst>
            <a:lin ang="16200000" scaled="0"/>
          </a:gradFill>
          <a:ln w="9525" cap="flat" cmpd="sng" algn="ctr">
            <a:solidFill>
              <a:srgbClr val="7CC7F1">
                <a:shade val="95000"/>
                <a:satMod val="105000"/>
              </a:srgbClr>
            </a:solidFill>
            <a:prstDash val="solid"/>
          </a:ln>
          <a:effectLst>
            <a:outerShdw blurRad="40000" dist="23000" dir="5400000" rotWithShape="0">
              <a:srgbClr val="000000">
                <a:alpha val="35000"/>
              </a:srgbClr>
            </a:outerShdw>
          </a:effectLst>
        </p:spPr>
        <p:txBody>
          <a:bodyPr rtlCol="0" anchor="ctr"/>
          <a:lstStyle/>
          <a:p>
            <a:pPr>
              <a:defRPr/>
            </a:pPr>
            <a:r>
              <a:rPr lang="zh-CN" altLang="en-US" sz="3200" dirty="0">
                <a:solidFill>
                  <a:srgbClr val="DAEDEF">
                    <a:lumMod val="10000"/>
                  </a:srgbClr>
                </a:solidFill>
                <a:latin typeface="楷体" pitchFamily="49" charset="-122"/>
                <a:ea typeface="楷体" pitchFamily="49" charset="-122"/>
              </a:rPr>
              <a:t>基于</a:t>
            </a:r>
            <a:r>
              <a:rPr lang="en-US" altLang="zh-CN" sz="3200" dirty="0" err="1">
                <a:solidFill>
                  <a:srgbClr val="DAEDEF">
                    <a:lumMod val="10000"/>
                  </a:srgbClr>
                </a:solidFill>
                <a:latin typeface="楷体" pitchFamily="49" charset="-122"/>
                <a:ea typeface="楷体" pitchFamily="49" charset="-122"/>
              </a:rPr>
              <a:t>Trustzone</a:t>
            </a:r>
            <a:r>
              <a:rPr lang="zh-CN" altLang="en-US" sz="3200" dirty="0">
                <a:solidFill>
                  <a:srgbClr val="DAEDEF">
                    <a:lumMod val="10000"/>
                  </a:srgbClr>
                </a:solidFill>
                <a:latin typeface="楷体" pitchFamily="49" charset="-122"/>
                <a:ea typeface="楷体" pitchFamily="49" charset="-122"/>
              </a:rPr>
              <a:t>的</a:t>
            </a:r>
            <a:r>
              <a:rPr lang="en-US" altLang="zh-CN" sz="3200" dirty="0">
                <a:solidFill>
                  <a:srgbClr val="DAEDEF">
                    <a:lumMod val="10000"/>
                  </a:srgbClr>
                </a:solidFill>
                <a:latin typeface="楷体" pitchFamily="49" charset="-122"/>
                <a:ea typeface="楷体" pitchFamily="49" charset="-122"/>
              </a:rPr>
              <a:t>STPM</a:t>
            </a:r>
            <a:r>
              <a:rPr lang="zh-CN" altLang="en-US" sz="3200" dirty="0">
                <a:solidFill>
                  <a:srgbClr val="DAEDEF">
                    <a:lumMod val="10000"/>
                  </a:srgbClr>
                </a:solidFill>
                <a:latin typeface="楷体" pitchFamily="49" charset="-122"/>
                <a:ea typeface="楷体" pitchFamily="49" charset="-122"/>
              </a:rPr>
              <a:t>实现</a:t>
            </a:r>
            <a:endParaRPr lang="zh-CN" altLang="en-US" sz="3200" kern="0" dirty="0">
              <a:solidFill>
                <a:srgbClr val="DAEDEF">
                  <a:lumMod val="10000"/>
                </a:srgbClr>
              </a:solidFill>
              <a:latin typeface="楷体" pitchFamily="49" charset="-122"/>
              <a:ea typeface="楷体" pitchFamily="49" charset="-122"/>
            </a:endParaRPr>
          </a:p>
        </p:txBody>
      </p:sp>
      <p:sp>
        <p:nvSpPr>
          <p:cNvPr id="30" name="圆角矩形 29"/>
          <p:cNvSpPr/>
          <p:nvPr/>
        </p:nvSpPr>
        <p:spPr>
          <a:xfrm>
            <a:off x="3709670" y="4293235"/>
            <a:ext cx="3356610" cy="571500"/>
          </a:xfrm>
          <a:prstGeom prst="roundRect">
            <a:avLst/>
          </a:prstGeom>
          <a:gradFill rotWithShape="1">
            <a:gsLst>
              <a:gs pos="0">
                <a:srgbClr val="AAD057">
                  <a:tint val="50000"/>
                  <a:satMod val="300000"/>
                </a:srgbClr>
              </a:gs>
              <a:gs pos="35000">
                <a:srgbClr val="AAD057">
                  <a:tint val="37000"/>
                  <a:satMod val="300000"/>
                </a:srgbClr>
              </a:gs>
              <a:gs pos="100000">
                <a:srgbClr val="AAD057">
                  <a:tint val="15000"/>
                  <a:satMod val="350000"/>
                </a:srgbClr>
              </a:gs>
            </a:gsLst>
            <a:lin ang="16200000" scaled="1"/>
          </a:gradFill>
          <a:ln w="9525" cap="flat" cmpd="sng" algn="ctr">
            <a:solidFill>
              <a:srgbClr val="AAD057">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zh-CN" sz="2800" dirty="0" err="1">
                <a:solidFill>
                  <a:srgbClr val="000000"/>
                </a:solidFill>
                <a:latin typeface="楷体" pitchFamily="49" charset="-122"/>
                <a:ea typeface="楷体" pitchFamily="49" charset="-122"/>
              </a:rPr>
              <a:t>Trustzone</a:t>
            </a:r>
            <a:r>
              <a:rPr lang="zh-CN" altLang="en-US" sz="2800" dirty="0">
                <a:solidFill>
                  <a:srgbClr val="000000"/>
                </a:solidFill>
                <a:latin typeface="楷体" pitchFamily="49" charset="-122"/>
                <a:ea typeface="楷体" pitchFamily="49" charset="-122"/>
              </a:rPr>
              <a:t>技术</a:t>
            </a:r>
            <a:endParaRPr lang="zh-CN" altLang="en-US" sz="2800" kern="0" dirty="0">
              <a:solidFill>
                <a:srgbClr val="000000"/>
              </a:solidFill>
              <a:latin typeface="楷体" pitchFamily="49" charset="-122"/>
              <a:ea typeface="楷体" pitchFamily="49" charset="-122"/>
              <a:cs typeface="Arial" panose="020B0604020202020204" pitchFamily="34" charset="0"/>
            </a:endParaRPr>
          </a:p>
        </p:txBody>
      </p:sp>
      <p:sp>
        <p:nvSpPr>
          <p:cNvPr id="33" name="圆角矩形 32"/>
          <p:cNvSpPr/>
          <p:nvPr/>
        </p:nvSpPr>
        <p:spPr>
          <a:xfrm>
            <a:off x="3709670" y="5068571"/>
            <a:ext cx="3356610" cy="696595"/>
          </a:xfrm>
          <a:prstGeom prst="roundRect">
            <a:avLst/>
          </a:prstGeom>
          <a:gradFill rotWithShape="1">
            <a:gsLst>
              <a:gs pos="0">
                <a:srgbClr val="7CC7F1">
                  <a:tint val="50000"/>
                  <a:satMod val="300000"/>
                </a:srgbClr>
              </a:gs>
              <a:gs pos="35000">
                <a:srgbClr val="7CC7F1">
                  <a:tint val="37000"/>
                  <a:satMod val="300000"/>
                </a:srgbClr>
              </a:gs>
              <a:gs pos="100000">
                <a:srgbClr val="7CC7F1">
                  <a:tint val="15000"/>
                  <a:satMod val="350000"/>
                </a:srgbClr>
              </a:gs>
            </a:gsLst>
            <a:lin ang="16200000" scaled="1"/>
          </a:gradFill>
          <a:ln w="9525" cap="flat" cmpd="sng" algn="ctr">
            <a:solidFill>
              <a:srgbClr val="7CC7F1">
                <a:shade val="95000"/>
                <a:satMod val="105000"/>
              </a:srgbClr>
            </a:solidFill>
            <a:prstDash val="solid"/>
          </a:ln>
          <a:effectLst>
            <a:outerShdw blurRad="40000" dist="20000" dir="5400000" rotWithShape="0">
              <a:srgbClr val="000000">
                <a:alpha val="38000"/>
              </a:srgbClr>
            </a:outerShdw>
          </a:effectLst>
        </p:spPr>
        <p:txBody>
          <a:bodyPr rtlCol="0" anchor="ctr"/>
          <a:lstStyle/>
          <a:p>
            <a:pPr fontAlgn="base">
              <a:spcBef>
                <a:spcPct val="0"/>
              </a:spcBef>
              <a:spcAft>
                <a:spcPct val="0"/>
              </a:spcAft>
            </a:pPr>
            <a:r>
              <a:rPr lang="zh-CN" altLang="en-US" sz="2000" dirty="0">
                <a:solidFill>
                  <a:srgbClr val="000000"/>
                </a:solidFill>
                <a:latin typeface="楷体" pitchFamily="49" charset="-122"/>
                <a:ea typeface="楷体" pitchFamily="49" charset="-122"/>
              </a:rPr>
              <a:t>普通世界与安全世界的隔离</a:t>
            </a:r>
          </a:p>
        </p:txBody>
      </p:sp>
      <p:sp>
        <p:nvSpPr>
          <p:cNvPr id="34" name="加号 33"/>
          <p:cNvSpPr/>
          <p:nvPr/>
        </p:nvSpPr>
        <p:spPr>
          <a:xfrm>
            <a:off x="4186251" y="3345907"/>
            <a:ext cx="648072" cy="544020"/>
          </a:xfrm>
          <a:prstGeom prst="mathPlus">
            <a:avLst/>
          </a:prstGeom>
          <a:solidFill>
            <a:srgbClr val="45A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14" name="标题 1"/>
          <p:cNvSpPr txBox="1"/>
          <p:nvPr/>
        </p:nvSpPr>
        <p:spPr>
          <a:xfrm>
            <a:off x="2135506" y="299085"/>
            <a:ext cx="7994015"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solidFill>
                  <a:srgbClr val="000000"/>
                </a:solidFill>
              </a:rPr>
              <a:t>3.1.2 </a:t>
            </a:r>
            <a:r>
              <a:rPr lang="zh-CN" altLang="en-US" sz="3200" kern="0" dirty="0">
                <a:solidFill>
                  <a:srgbClr val="000000"/>
                </a:solidFill>
              </a:rPr>
              <a:t>项目方案</a:t>
            </a:r>
            <a:r>
              <a:rPr lang="en-US" altLang="zh-CN" sz="3200" kern="0" dirty="0">
                <a:solidFill>
                  <a:srgbClr val="000000"/>
                </a:solidFill>
              </a:rPr>
              <a:t>--</a:t>
            </a:r>
            <a:r>
              <a:rPr lang="zh-CN" altLang="en-US" sz="3200" kern="0" dirty="0">
                <a:solidFill>
                  <a:srgbClr val="000000"/>
                </a:solidFill>
              </a:rPr>
              <a:t>基于</a:t>
            </a:r>
            <a:r>
              <a:rPr lang="en-US" altLang="zh-CN" sz="3200" kern="0" dirty="0" err="1">
                <a:solidFill>
                  <a:srgbClr val="000000"/>
                </a:solidFill>
              </a:rPr>
              <a:t>Trustzone</a:t>
            </a:r>
            <a:r>
              <a:rPr lang="zh-CN" altLang="en-US" sz="3200" kern="0" dirty="0">
                <a:solidFill>
                  <a:srgbClr val="000000"/>
                </a:solidFill>
              </a:rPr>
              <a:t>的</a:t>
            </a:r>
            <a:r>
              <a:rPr lang="en-US" altLang="zh-CN" sz="3200" kern="0" dirty="0">
                <a:solidFill>
                  <a:srgbClr val="000000"/>
                </a:solidFill>
              </a:rPr>
              <a:t>STPM</a:t>
            </a:r>
            <a:endParaRPr lang="zh-CN" altLang="en-US" sz="3200" kern="0" dirty="0">
              <a:solidFill>
                <a:srgbClr val="000000"/>
              </a:solidFill>
            </a:endParaRPr>
          </a:p>
        </p:txBody>
      </p:sp>
    </p:spTree>
    <p:extLst>
      <p:ext uri="{BB962C8B-B14F-4D97-AF65-F5344CB8AC3E}">
        <p14:creationId xmlns:p14="http://schemas.microsoft.com/office/powerpoint/2010/main" val="3746726948"/>
      </p:ext>
    </p:extLst>
  </p:cSld>
  <p:clrMapOvr>
    <a:masterClrMapping/>
  </p:clrMapOvr>
  <p:transition/>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68540" y="476672"/>
            <a:ext cx="32655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25"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dirty="0">
                <a:solidFill>
                  <a:srgbClr val="000000"/>
                </a:solidFill>
                <a:latin typeface="Times New Roman" panose="02020603050405020304" pitchFamily="18" charset="0"/>
              </a:rPr>
              <a:t>3.2.1 </a:t>
            </a:r>
            <a:r>
              <a:rPr lang="zh-CN" altLang="en-US" sz="3200" dirty="0">
                <a:solidFill>
                  <a:srgbClr val="000000"/>
                </a:solidFill>
                <a:latin typeface="Times New Roman" panose="02020603050405020304" pitchFamily="18" charset="0"/>
              </a:rPr>
              <a:t>总体思路</a:t>
            </a:r>
          </a:p>
        </p:txBody>
      </p:sp>
      <p:sp>
        <p:nvSpPr>
          <p:cNvPr id="26" name="文本框 25"/>
          <p:cNvSpPr txBox="1"/>
          <p:nvPr/>
        </p:nvSpPr>
        <p:spPr>
          <a:xfrm>
            <a:off x="5450526" y="2063889"/>
            <a:ext cx="4010850" cy="3931920"/>
          </a:xfrm>
          <a:prstGeom prst="rect">
            <a:avLst/>
          </a:prstGeom>
          <a:noFill/>
        </p:spPr>
        <p:txBody>
          <a:bodyPr wrap="square" rtlCol="0">
            <a:spAutoFit/>
          </a:bodyPr>
          <a:lstStyle/>
          <a:p>
            <a:pPr algn="just" fontAlgn="base">
              <a:lnSpc>
                <a:spcPct val="150000"/>
              </a:lnSpc>
              <a:spcBef>
                <a:spcPct val="0"/>
              </a:spcBef>
              <a:spcAft>
                <a:spcPct val="0"/>
              </a:spcAft>
            </a:pPr>
            <a:r>
              <a:rPr lang="zh-CN" altLang="en-US" sz="2800" dirty="0">
                <a:solidFill>
                  <a:srgbClr val="000000">
                    <a:lumMod val="85000"/>
                    <a:lumOff val="15000"/>
                  </a:srgbClr>
                </a:solidFill>
                <a:latin typeface="楷体" pitchFamily="49" charset="-122"/>
                <a:ea typeface="楷体" pitchFamily="49" charset="-122"/>
              </a:rPr>
              <a:t>    用户</a:t>
            </a:r>
            <a:r>
              <a:rPr lang="en-US" altLang="zh-CN" sz="2800" dirty="0">
                <a:solidFill>
                  <a:srgbClr val="000000">
                    <a:lumMod val="85000"/>
                    <a:lumOff val="15000"/>
                  </a:srgbClr>
                </a:solidFill>
                <a:latin typeface="楷体" pitchFamily="49" charset="-122"/>
                <a:ea typeface="楷体" pitchFamily="49" charset="-122"/>
              </a:rPr>
              <a:t>APP</a:t>
            </a:r>
            <a:r>
              <a:rPr lang="zh-CN" altLang="en-US" sz="2800" dirty="0">
                <a:solidFill>
                  <a:srgbClr val="000000">
                    <a:lumMod val="85000"/>
                    <a:lumOff val="15000"/>
                  </a:srgbClr>
                </a:solidFill>
                <a:latin typeface="楷体" pitchFamily="49" charset="-122"/>
                <a:ea typeface="楷体" pitchFamily="49" charset="-122"/>
              </a:rPr>
              <a:t>发出调用</a:t>
            </a:r>
            <a:r>
              <a:rPr lang="en-US" altLang="zh-CN" sz="2800" dirty="0">
                <a:solidFill>
                  <a:srgbClr val="000000">
                    <a:lumMod val="85000"/>
                    <a:lumOff val="15000"/>
                  </a:srgbClr>
                </a:solidFill>
                <a:latin typeface="楷体" pitchFamily="49" charset="-122"/>
                <a:ea typeface="楷体" pitchFamily="49" charset="-122"/>
              </a:rPr>
              <a:t>TPM</a:t>
            </a:r>
            <a:r>
              <a:rPr lang="zh-CN" altLang="en-US" sz="2800" dirty="0">
                <a:solidFill>
                  <a:srgbClr val="000000">
                    <a:lumMod val="85000"/>
                    <a:lumOff val="15000"/>
                  </a:srgbClr>
                </a:solidFill>
                <a:latin typeface="楷体" pitchFamily="49" charset="-122"/>
                <a:ea typeface="楷体" pitchFamily="49" charset="-122"/>
              </a:rPr>
              <a:t>功能的指令，通过</a:t>
            </a:r>
            <a:r>
              <a:rPr lang="en-US" altLang="zh-CN" sz="2800" dirty="0">
                <a:solidFill>
                  <a:srgbClr val="000000">
                    <a:lumMod val="85000"/>
                    <a:lumOff val="15000"/>
                  </a:srgbClr>
                </a:solidFill>
                <a:latin typeface="楷体" pitchFamily="49" charset="-122"/>
                <a:ea typeface="楷体" pitchFamily="49" charset="-122"/>
              </a:rPr>
              <a:t>TSS</a:t>
            </a:r>
            <a:r>
              <a:rPr lang="zh-CN" altLang="en-US" sz="2800" dirty="0">
                <a:solidFill>
                  <a:srgbClr val="000000">
                    <a:lumMod val="85000"/>
                    <a:lumOff val="15000"/>
                  </a:srgbClr>
                </a:solidFill>
                <a:latin typeface="楷体" pitchFamily="49" charset="-122"/>
                <a:ea typeface="楷体" pitchFamily="49" charset="-122"/>
              </a:rPr>
              <a:t>软件栈传送给物理硬件</a:t>
            </a:r>
            <a:r>
              <a:rPr lang="en-US" altLang="zh-CN" sz="2800" dirty="0">
                <a:solidFill>
                  <a:srgbClr val="000000">
                    <a:lumMod val="85000"/>
                    <a:lumOff val="15000"/>
                  </a:srgbClr>
                </a:solidFill>
                <a:latin typeface="楷体" pitchFamily="49" charset="-122"/>
                <a:ea typeface="楷体" pitchFamily="49" charset="-122"/>
              </a:rPr>
              <a:t>TPM</a:t>
            </a:r>
            <a:r>
              <a:rPr lang="zh-CN" altLang="en-US" sz="2800" dirty="0">
                <a:solidFill>
                  <a:srgbClr val="000000">
                    <a:lumMod val="85000"/>
                    <a:lumOff val="15000"/>
                  </a:srgbClr>
                </a:solidFill>
                <a:latin typeface="楷体" pitchFamily="49" charset="-122"/>
                <a:ea typeface="楷体" pitchFamily="49" charset="-122"/>
              </a:rPr>
              <a:t>芯片，</a:t>
            </a:r>
            <a:r>
              <a:rPr lang="en-US" altLang="zh-CN" sz="2800" dirty="0">
                <a:solidFill>
                  <a:srgbClr val="000000">
                    <a:lumMod val="85000"/>
                    <a:lumOff val="15000"/>
                  </a:srgbClr>
                </a:solidFill>
                <a:latin typeface="楷体" pitchFamily="49" charset="-122"/>
                <a:ea typeface="楷体" pitchFamily="49" charset="-122"/>
              </a:rPr>
              <a:t>TPM</a:t>
            </a:r>
            <a:r>
              <a:rPr lang="zh-CN" altLang="en-US" sz="2800" dirty="0">
                <a:solidFill>
                  <a:srgbClr val="000000">
                    <a:lumMod val="85000"/>
                    <a:lumOff val="15000"/>
                  </a:srgbClr>
                </a:solidFill>
                <a:latin typeface="楷体" pitchFamily="49" charset="-122"/>
                <a:ea typeface="楷体" pitchFamily="49" charset="-122"/>
              </a:rPr>
              <a:t>接受消息并处理，将结果通过</a:t>
            </a:r>
            <a:r>
              <a:rPr lang="en-US" altLang="zh-CN" sz="2800" dirty="0">
                <a:solidFill>
                  <a:srgbClr val="000000">
                    <a:lumMod val="85000"/>
                    <a:lumOff val="15000"/>
                  </a:srgbClr>
                </a:solidFill>
                <a:latin typeface="楷体" pitchFamily="49" charset="-122"/>
                <a:ea typeface="楷体" pitchFamily="49" charset="-122"/>
              </a:rPr>
              <a:t>TSS</a:t>
            </a:r>
            <a:r>
              <a:rPr lang="zh-CN" altLang="en-US" sz="2800" dirty="0">
                <a:solidFill>
                  <a:srgbClr val="000000">
                    <a:lumMod val="85000"/>
                    <a:lumOff val="15000"/>
                  </a:srgbClr>
                </a:solidFill>
                <a:latin typeface="楷体" pitchFamily="49" charset="-122"/>
                <a:ea typeface="楷体" pitchFamily="49" charset="-122"/>
              </a:rPr>
              <a:t>返回给用户。</a:t>
            </a:r>
          </a:p>
        </p:txBody>
      </p:sp>
      <p:graphicFrame>
        <p:nvGraphicFramePr>
          <p:cNvPr id="4" name="对象 3"/>
          <p:cNvGraphicFramePr>
            <a:graphicFrameLocks noChangeAspect="1"/>
          </p:cNvGraphicFramePr>
          <p:nvPr/>
        </p:nvGraphicFramePr>
        <p:xfrm>
          <a:off x="2295526" y="2063751"/>
          <a:ext cx="2613025" cy="4364355"/>
        </p:xfrm>
        <a:graphic>
          <a:graphicData uri="http://schemas.openxmlformats.org/presentationml/2006/ole">
            <mc:AlternateContent xmlns:mc="http://schemas.openxmlformats.org/markup-compatibility/2006">
              <mc:Choice xmlns:v="urn:schemas-microsoft-com:vml" Requires="v">
                <p:oleObj name="Visio" r:id="rId3" imgW="1847939" imgH="3086100" progId="">
                  <p:embed/>
                </p:oleObj>
              </mc:Choice>
              <mc:Fallback>
                <p:oleObj name="Visio" r:id="rId3" imgW="1847939" imgH="3086100" progId="">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526" y="2063751"/>
                        <a:ext cx="2613025" cy="4364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组合 2"/>
          <p:cNvGrpSpPr/>
          <p:nvPr/>
        </p:nvGrpSpPr>
        <p:grpSpPr>
          <a:xfrm>
            <a:off x="2135560" y="1275116"/>
            <a:ext cx="7927340" cy="452328"/>
            <a:chOff x="323528" y="1288509"/>
            <a:chExt cx="7563701" cy="507831"/>
          </a:xfrm>
        </p:grpSpPr>
        <p:sp>
          <p:nvSpPr>
            <p:cNvPr id="10" name="矩形 9"/>
            <p:cNvSpPr/>
            <p:nvPr/>
          </p:nvSpPr>
          <p:spPr>
            <a:xfrm>
              <a:off x="867601" y="1291361"/>
              <a:ext cx="7019628" cy="5047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en-US" altLang="zh-CN" sz="2400" dirty="0">
                  <a:solidFill>
                    <a:srgbClr val="FFFFFF"/>
                  </a:solidFill>
                  <a:latin typeface="微软雅黑" panose="020B0503020204020204" pitchFamily="34" charset="-122"/>
                  <a:ea typeface="微软雅黑" panose="020B0503020204020204" pitchFamily="34" charset="-122"/>
                </a:rPr>
                <a:t>  </a:t>
              </a:r>
              <a:r>
                <a:rPr lang="zh-CN" altLang="en-US" sz="2400" dirty="0">
                  <a:solidFill>
                    <a:srgbClr val="FFFFFF"/>
                  </a:solidFill>
                  <a:latin typeface="微软雅黑" panose="020B0503020204020204" pitchFamily="34" charset="-122"/>
                  <a:ea typeface="微软雅黑" panose="020B0503020204020204" pitchFamily="34" charset="-122"/>
                </a:rPr>
                <a:t>物理</a:t>
              </a:r>
              <a:r>
                <a:rPr lang="en-US" altLang="zh-CN" sz="2400" dirty="0">
                  <a:solidFill>
                    <a:srgbClr val="FFFFFF"/>
                  </a:solidFill>
                  <a:latin typeface="微软雅黑" panose="020B0503020204020204" pitchFamily="34" charset="-122"/>
                  <a:ea typeface="微软雅黑" panose="020B0503020204020204" pitchFamily="34" charset="-122"/>
                </a:rPr>
                <a:t>TPM</a:t>
              </a:r>
              <a:r>
                <a:rPr lang="zh-CN" altLang="en-US" sz="2400" dirty="0">
                  <a:solidFill>
                    <a:srgbClr val="FFFFFF"/>
                  </a:solidFill>
                  <a:latin typeface="微软雅黑" panose="020B0503020204020204" pitchFamily="34" charset="-122"/>
                  <a:ea typeface="微软雅黑" panose="020B0503020204020204" pitchFamily="34" charset="-122"/>
                </a:rPr>
                <a:t>调用</a:t>
              </a:r>
            </a:p>
          </p:txBody>
        </p:sp>
        <p:sp>
          <p:nvSpPr>
            <p:cNvPr id="18"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fontAlgn="base">
                <a:lnSpc>
                  <a:spcPct val="150000"/>
                </a:lnSpc>
                <a:spcBef>
                  <a:spcPct val="0"/>
                </a:spcBef>
                <a:spcAft>
                  <a:spcPct val="0"/>
                </a:spcAft>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01</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2892687808"/>
      </p:ext>
    </p:extLst>
  </p:cSld>
  <p:clrMapOvr>
    <a:masterClrMapping/>
  </p:clrMapOvr>
  <p:transitio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68540" y="476672"/>
            <a:ext cx="32655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25"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dirty="0">
                <a:solidFill>
                  <a:srgbClr val="000000"/>
                </a:solidFill>
                <a:latin typeface="Times New Roman" panose="02020603050405020304" pitchFamily="18" charset="0"/>
              </a:rPr>
              <a:t>3.2.1 </a:t>
            </a:r>
            <a:r>
              <a:rPr lang="zh-CN" altLang="en-US" sz="3200" dirty="0">
                <a:solidFill>
                  <a:srgbClr val="000000"/>
                </a:solidFill>
                <a:latin typeface="Times New Roman" panose="02020603050405020304" pitchFamily="18" charset="0"/>
              </a:rPr>
              <a:t>总体思路</a:t>
            </a:r>
          </a:p>
        </p:txBody>
      </p:sp>
      <p:sp>
        <p:nvSpPr>
          <p:cNvPr id="26" name="文本框 25"/>
          <p:cNvSpPr txBox="1"/>
          <p:nvPr/>
        </p:nvSpPr>
        <p:spPr>
          <a:xfrm>
            <a:off x="7604761" y="2218055"/>
            <a:ext cx="2999105" cy="3749040"/>
          </a:xfrm>
          <a:prstGeom prst="rect">
            <a:avLst/>
          </a:prstGeom>
          <a:noFill/>
        </p:spPr>
        <p:txBody>
          <a:bodyPr wrap="square" rtlCol="0">
            <a:spAutoFit/>
          </a:bodyPr>
          <a:lstStyle/>
          <a:p>
            <a:pPr algn="just" fontAlgn="base">
              <a:lnSpc>
                <a:spcPct val="150000"/>
              </a:lnSpc>
              <a:spcBef>
                <a:spcPct val="0"/>
              </a:spcBef>
              <a:spcAft>
                <a:spcPct val="0"/>
              </a:spcAft>
            </a:pPr>
            <a:r>
              <a:rPr lang="zh-CN" altLang="en-US" sz="2000" dirty="0">
                <a:solidFill>
                  <a:srgbClr val="000000">
                    <a:lumMod val="85000"/>
                    <a:lumOff val="15000"/>
                  </a:srgbClr>
                </a:solidFill>
                <a:latin typeface="楷体" pitchFamily="49" charset="-122"/>
                <a:ea typeface="楷体" pitchFamily="49" charset="-122"/>
              </a:rPr>
              <a:t>     </a:t>
            </a:r>
            <a:r>
              <a:rPr lang="en-US" altLang="zh-CN" sz="2000" dirty="0" err="1">
                <a:solidFill>
                  <a:srgbClr val="000000">
                    <a:lumMod val="85000"/>
                    <a:lumOff val="15000"/>
                  </a:srgbClr>
                </a:solidFill>
                <a:latin typeface="楷体" pitchFamily="49" charset="-122"/>
                <a:ea typeface="楷体" pitchFamily="49" charset="-122"/>
              </a:rPr>
              <a:t>Trustzone</a:t>
            </a:r>
            <a:r>
              <a:rPr lang="zh-CN" altLang="en-US" sz="2000" dirty="0">
                <a:solidFill>
                  <a:srgbClr val="000000">
                    <a:lumMod val="85000"/>
                    <a:lumOff val="15000"/>
                  </a:srgbClr>
                </a:solidFill>
                <a:latin typeface="楷体" pitchFamily="49" charset="-122"/>
                <a:ea typeface="楷体" pitchFamily="49" charset="-122"/>
              </a:rPr>
              <a:t>提供安全隔离机制，安全世界和普通世界通过</a:t>
            </a:r>
            <a:r>
              <a:rPr lang="en-US" altLang="zh-CN" sz="2000" dirty="0">
                <a:solidFill>
                  <a:srgbClr val="000000">
                    <a:lumMod val="85000"/>
                    <a:lumOff val="15000"/>
                  </a:srgbClr>
                </a:solidFill>
                <a:latin typeface="楷体" pitchFamily="49" charset="-122"/>
                <a:ea typeface="楷体" pitchFamily="49" charset="-122"/>
              </a:rPr>
              <a:t>Trusted Application</a:t>
            </a:r>
            <a:r>
              <a:rPr lang="zh-CN" altLang="en-US" sz="2000" dirty="0">
                <a:solidFill>
                  <a:srgbClr val="000000">
                    <a:lumMod val="85000"/>
                    <a:lumOff val="15000"/>
                  </a:srgbClr>
                </a:solidFill>
                <a:latin typeface="楷体" pitchFamily="49" charset="-122"/>
                <a:ea typeface="楷体" pitchFamily="49" charset="-122"/>
              </a:rPr>
              <a:t>传递消息进行通信。为在</a:t>
            </a:r>
            <a:r>
              <a:rPr lang="en-US" altLang="zh-CN" sz="2000" dirty="0">
                <a:solidFill>
                  <a:srgbClr val="000000">
                    <a:lumMod val="85000"/>
                    <a:lumOff val="15000"/>
                  </a:srgbClr>
                </a:solidFill>
                <a:latin typeface="楷体" pitchFamily="49" charset="-122"/>
                <a:ea typeface="楷体" pitchFamily="49" charset="-122"/>
              </a:rPr>
              <a:t>arm</a:t>
            </a:r>
            <a:r>
              <a:rPr lang="zh-CN" altLang="en-US" sz="2000" dirty="0">
                <a:solidFill>
                  <a:srgbClr val="000000">
                    <a:lumMod val="85000"/>
                    <a:lumOff val="15000"/>
                  </a:srgbClr>
                </a:solidFill>
                <a:latin typeface="楷体" pitchFamily="49" charset="-122"/>
                <a:ea typeface="楷体" pitchFamily="49" charset="-122"/>
              </a:rPr>
              <a:t>架构中实现可信</a:t>
            </a:r>
            <a:r>
              <a:rPr lang="en-US" altLang="zh-CN" sz="2000" dirty="0">
                <a:solidFill>
                  <a:srgbClr val="000000">
                    <a:lumMod val="85000"/>
                    <a:lumOff val="15000"/>
                  </a:srgbClr>
                </a:solidFill>
                <a:latin typeface="楷体" pitchFamily="49" charset="-122"/>
                <a:ea typeface="楷体" pitchFamily="49" charset="-122"/>
              </a:rPr>
              <a:t>STPM</a:t>
            </a:r>
            <a:r>
              <a:rPr lang="zh-CN" altLang="en-US" sz="2000" dirty="0">
                <a:solidFill>
                  <a:srgbClr val="000000">
                    <a:lumMod val="85000"/>
                    <a:lumOff val="15000"/>
                  </a:srgbClr>
                </a:solidFill>
                <a:latin typeface="楷体" pitchFamily="49" charset="-122"/>
                <a:ea typeface="楷体" pitchFamily="49" charset="-122"/>
              </a:rPr>
              <a:t>，考虑将其主体功能加入</a:t>
            </a:r>
            <a:r>
              <a:rPr lang="en-US" altLang="zh-CN" sz="2000" dirty="0">
                <a:solidFill>
                  <a:srgbClr val="000000">
                    <a:lumMod val="85000"/>
                    <a:lumOff val="15000"/>
                  </a:srgbClr>
                </a:solidFill>
                <a:latin typeface="楷体" pitchFamily="49" charset="-122"/>
                <a:ea typeface="楷体" pitchFamily="49" charset="-122"/>
              </a:rPr>
              <a:t>Secure World</a:t>
            </a:r>
            <a:r>
              <a:rPr lang="zh-CN" altLang="en-US" sz="2000" dirty="0">
                <a:solidFill>
                  <a:srgbClr val="000000">
                    <a:lumMod val="85000"/>
                    <a:lumOff val="15000"/>
                  </a:srgbClr>
                </a:solidFill>
                <a:latin typeface="楷体" pitchFamily="49" charset="-122"/>
                <a:ea typeface="楷体" pitchFamily="49" charset="-122"/>
              </a:rPr>
              <a:t>的内核中。</a:t>
            </a:r>
          </a:p>
        </p:txBody>
      </p:sp>
      <p:grpSp>
        <p:nvGrpSpPr>
          <p:cNvPr id="3" name="组合 2"/>
          <p:cNvGrpSpPr/>
          <p:nvPr/>
        </p:nvGrpSpPr>
        <p:grpSpPr>
          <a:xfrm>
            <a:off x="2135560" y="1275116"/>
            <a:ext cx="7848872" cy="452328"/>
            <a:chOff x="323528" y="1288509"/>
            <a:chExt cx="7488832" cy="507831"/>
          </a:xfrm>
        </p:grpSpPr>
        <p:sp>
          <p:nvSpPr>
            <p:cNvPr id="10" name="矩形 9"/>
            <p:cNvSpPr/>
            <p:nvPr/>
          </p:nvSpPr>
          <p:spPr>
            <a:xfrm>
              <a:off x="867589" y="1291026"/>
              <a:ext cx="6944771"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en-US" altLang="zh-CN" sz="2400" dirty="0">
                  <a:solidFill>
                    <a:srgbClr val="FFFFFF"/>
                  </a:solidFill>
                  <a:latin typeface="微软雅黑" panose="020B0503020204020204" pitchFamily="34" charset="-122"/>
                  <a:ea typeface="微软雅黑" panose="020B0503020204020204" pitchFamily="34" charset="-122"/>
                </a:rPr>
                <a:t>  </a:t>
              </a:r>
              <a:r>
                <a:rPr lang="en-US" altLang="zh-CN" sz="2400" dirty="0" err="1">
                  <a:solidFill>
                    <a:srgbClr val="FFFFFF"/>
                  </a:solidFill>
                  <a:latin typeface="微软雅黑" panose="020B0503020204020204" pitchFamily="34" charset="-122"/>
                  <a:ea typeface="微软雅黑" panose="020B0503020204020204" pitchFamily="34" charset="-122"/>
                </a:rPr>
                <a:t>Trustzone</a:t>
              </a:r>
              <a:r>
                <a:rPr lang="zh-CN" altLang="en-US" sz="2400" dirty="0">
                  <a:solidFill>
                    <a:srgbClr val="FFFFFF"/>
                  </a:solidFill>
                  <a:latin typeface="微软雅黑" panose="020B0503020204020204" pitchFamily="34" charset="-122"/>
                  <a:ea typeface="微软雅黑" panose="020B0503020204020204" pitchFamily="34" charset="-122"/>
                </a:rPr>
                <a:t>架构</a:t>
              </a:r>
            </a:p>
          </p:txBody>
        </p:sp>
        <p:sp>
          <p:nvSpPr>
            <p:cNvPr id="18"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fontAlgn="base">
                <a:lnSpc>
                  <a:spcPct val="150000"/>
                </a:lnSpc>
                <a:spcBef>
                  <a:spcPct val="0"/>
                </a:spcBef>
                <a:spcAft>
                  <a:spcPct val="0"/>
                </a:spcAft>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02</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
        <p:nvSpPr>
          <p:cNvPr id="5" name="Rectangle 2"/>
          <p:cNvSpPr>
            <a:spLocks noChangeArrowheads="1"/>
          </p:cNvSpPr>
          <p:nvPr/>
        </p:nvSpPr>
        <p:spPr bwMode="auto">
          <a:xfrm>
            <a:off x="2135561" y="209220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graphicFrame>
        <p:nvGraphicFramePr>
          <p:cNvPr id="6" name="对象 5"/>
          <p:cNvGraphicFramePr>
            <a:graphicFrameLocks noChangeAspect="1"/>
          </p:cNvGraphicFramePr>
          <p:nvPr/>
        </p:nvGraphicFramePr>
        <p:xfrm>
          <a:off x="1607820" y="2153285"/>
          <a:ext cx="5996940" cy="3878580"/>
        </p:xfrm>
        <a:graphic>
          <a:graphicData uri="http://schemas.openxmlformats.org/presentationml/2006/ole">
            <mc:AlternateContent xmlns:mc="http://schemas.openxmlformats.org/markup-compatibility/2006">
              <mc:Choice xmlns:v="urn:schemas-microsoft-com:vml" Requires="v">
                <p:oleObj name="Visio" r:id="rId3" imgW="8181994" imgH="5296017" progId="">
                  <p:embed/>
                </p:oleObj>
              </mc:Choice>
              <mc:Fallback>
                <p:oleObj name="Visio" r:id="rId3" imgW="8181994" imgH="5296017" progId="">
                  <p:embed/>
                  <p:pic>
                    <p:nvPicPr>
                      <p:cNvPr id="6"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820" y="2153285"/>
                        <a:ext cx="5996940" cy="38785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2945203"/>
      </p:ext>
    </p:extLst>
  </p:cSld>
  <p:clrMapOvr>
    <a:masterClrMapping/>
  </p:clrMapOvr>
  <p:transition/>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68540" y="476672"/>
            <a:ext cx="32655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25"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dirty="0">
                <a:solidFill>
                  <a:srgbClr val="000000"/>
                </a:solidFill>
                <a:latin typeface="Times New Roman" panose="02020603050405020304" pitchFamily="18" charset="0"/>
              </a:rPr>
              <a:t>3.2.1 </a:t>
            </a:r>
            <a:r>
              <a:rPr lang="zh-CN" altLang="en-US" sz="3200" dirty="0">
                <a:solidFill>
                  <a:srgbClr val="000000"/>
                </a:solidFill>
                <a:latin typeface="Times New Roman" panose="02020603050405020304" pitchFamily="18" charset="0"/>
              </a:rPr>
              <a:t>总体思路</a:t>
            </a:r>
          </a:p>
        </p:txBody>
      </p:sp>
      <p:sp>
        <p:nvSpPr>
          <p:cNvPr id="26" name="文本框 25"/>
          <p:cNvSpPr txBox="1"/>
          <p:nvPr/>
        </p:nvSpPr>
        <p:spPr>
          <a:xfrm>
            <a:off x="2135268" y="1596192"/>
            <a:ext cx="7632848" cy="2286000"/>
          </a:xfrm>
          <a:prstGeom prst="rect">
            <a:avLst/>
          </a:prstGeom>
          <a:noFill/>
        </p:spPr>
        <p:txBody>
          <a:bodyPr wrap="square" rtlCol="0">
            <a:spAutoFit/>
          </a:bodyPr>
          <a:lstStyle/>
          <a:p>
            <a:pPr algn="just" fontAlgn="base">
              <a:lnSpc>
                <a:spcPct val="150000"/>
              </a:lnSpc>
              <a:spcBef>
                <a:spcPct val="0"/>
              </a:spcBef>
              <a:spcAft>
                <a:spcPct val="0"/>
              </a:spcAft>
            </a:pPr>
            <a:r>
              <a:rPr lang="zh-CN" altLang="en-US" sz="2400" dirty="0">
                <a:solidFill>
                  <a:srgbClr val="000000">
                    <a:lumMod val="85000"/>
                    <a:lumOff val="15000"/>
                  </a:srgbClr>
                </a:solidFill>
                <a:latin typeface="微软雅黑" panose="020B0503020204020204" pitchFamily="34" charset="-122"/>
                <a:ea typeface="微软雅黑" panose="020B0503020204020204" pitchFamily="34" charset="-122"/>
              </a:rPr>
              <a:t>     </a:t>
            </a:r>
            <a:r>
              <a:rPr lang="zh-CN" altLang="en-US" sz="2400" dirty="0">
                <a:solidFill>
                  <a:srgbClr val="000000">
                    <a:lumMod val="85000"/>
                    <a:lumOff val="15000"/>
                  </a:srgbClr>
                </a:solidFill>
                <a:latin typeface="楷体" pitchFamily="49" charset="-122"/>
                <a:ea typeface="楷体" pitchFamily="49" charset="-122"/>
              </a:rPr>
              <a:t>针对</a:t>
            </a:r>
            <a:r>
              <a:rPr lang="en-US" altLang="zh-CN" sz="2400" dirty="0">
                <a:solidFill>
                  <a:srgbClr val="000000">
                    <a:lumMod val="85000"/>
                    <a:lumOff val="15000"/>
                  </a:srgbClr>
                </a:solidFill>
                <a:latin typeface="楷体" pitchFamily="49" charset="-122"/>
                <a:ea typeface="楷体" pitchFamily="49" charset="-122"/>
              </a:rPr>
              <a:t>ARM</a:t>
            </a:r>
            <a:r>
              <a:rPr lang="zh-CN" altLang="en-US" sz="2400" dirty="0">
                <a:solidFill>
                  <a:srgbClr val="000000">
                    <a:lumMod val="85000"/>
                    <a:lumOff val="15000"/>
                  </a:srgbClr>
                </a:solidFill>
                <a:latin typeface="楷体" pitchFamily="49" charset="-122"/>
                <a:ea typeface="楷体" pitchFamily="49" charset="-122"/>
              </a:rPr>
              <a:t> </a:t>
            </a:r>
            <a:r>
              <a:rPr lang="en-US" altLang="zh-CN" sz="2400" dirty="0" err="1">
                <a:solidFill>
                  <a:srgbClr val="000000">
                    <a:lumMod val="85000"/>
                    <a:lumOff val="15000"/>
                  </a:srgbClr>
                </a:solidFill>
                <a:latin typeface="楷体" pitchFamily="49" charset="-122"/>
                <a:ea typeface="楷体" pitchFamily="49" charset="-122"/>
              </a:rPr>
              <a:t>trustzone</a:t>
            </a:r>
            <a:r>
              <a:rPr lang="en-US" altLang="zh-CN" sz="2400" dirty="0">
                <a:solidFill>
                  <a:srgbClr val="000000">
                    <a:lumMod val="85000"/>
                    <a:lumOff val="15000"/>
                  </a:srgbClr>
                </a:solidFill>
                <a:latin typeface="楷体" pitchFamily="49" charset="-122"/>
                <a:ea typeface="楷体" pitchFamily="49" charset="-122"/>
              </a:rPr>
              <a:t> </a:t>
            </a:r>
            <a:r>
              <a:rPr lang="zh-CN" altLang="en-US" sz="2400" dirty="0">
                <a:solidFill>
                  <a:srgbClr val="000000">
                    <a:lumMod val="85000"/>
                    <a:lumOff val="15000"/>
                  </a:srgbClr>
                </a:solidFill>
                <a:latin typeface="楷体" pitchFamily="49" charset="-122"/>
                <a:ea typeface="楷体" pitchFamily="49" charset="-122"/>
              </a:rPr>
              <a:t>安全架构，修改</a:t>
            </a:r>
            <a:r>
              <a:rPr lang="en-US" altLang="zh-CN" sz="2400" dirty="0">
                <a:solidFill>
                  <a:srgbClr val="000000">
                    <a:lumMod val="85000"/>
                    <a:lumOff val="15000"/>
                  </a:srgbClr>
                </a:solidFill>
                <a:latin typeface="楷体" pitchFamily="49" charset="-122"/>
                <a:ea typeface="楷体" pitchFamily="49" charset="-122"/>
              </a:rPr>
              <a:t>TPM</a:t>
            </a:r>
            <a:r>
              <a:rPr lang="zh-CN" altLang="en-US" sz="2400" dirty="0">
                <a:solidFill>
                  <a:srgbClr val="000000">
                    <a:lumMod val="85000"/>
                    <a:lumOff val="15000"/>
                  </a:srgbClr>
                </a:solidFill>
                <a:latin typeface="楷体" pitchFamily="49" charset="-122"/>
                <a:ea typeface="楷体" pitchFamily="49" charset="-122"/>
              </a:rPr>
              <a:t>架构，将</a:t>
            </a:r>
            <a:r>
              <a:rPr lang="en-US" altLang="zh-CN" sz="2400" dirty="0">
                <a:solidFill>
                  <a:srgbClr val="000000">
                    <a:lumMod val="85000"/>
                    <a:lumOff val="15000"/>
                  </a:srgbClr>
                </a:solidFill>
                <a:latin typeface="楷体" pitchFamily="49" charset="-122"/>
                <a:ea typeface="楷体" pitchFamily="49" charset="-122"/>
              </a:rPr>
              <a:t>TSS</a:t>
            </a:r>
            <a:r>
              <a:rPr lang="zh-CN" altLang="en-US" sz="2400" dirty="0">
                <a:solidFill>
                  <a:srgbClr val="000000">
                    <a:lumMod val="85000"/>
                    <a:lumOff val="15000"/>
                  </a:srgbClr>
                </a:solidFill>
                <a:latin typeface="楷体" pitchFamily="49" charset="-122"/>
                <a:ea typeface="楷体" pitchFamily="49" charset="-122"/>
              </a:rPr>
              <a:t>部署在普通世界，</a:t>
            </a:r>
            <a:r>
              <a:rPr lang="en-US" altLang="zh-CN" sz="2400" dirty="0" err="1">
                <a:solidFill>
                  <a:srgbClr val="000000">
                    <a:lumMod val="85000"/>
                    <a:lumOff val="15000"/>
                  </a:srgbClr>
                </a:solidFill>
                <a:latin typeface="楷体" pitchFamily="49" charset="-122"/>
                <a:ea typeface="楷体" pitchFamily="49" charset="-122"/>
              </a:rPr>
              <a:t>sTPM</a:t>
            </a:r>
            <a:r>
              <a:rPr lang="zh-CN" altLang="en-US" sz="2400" dirty="0">
                <a:solidFill>
                  <a:srgbClr val="000000">
                    <a:lumMod val="85000"/>
                    <a:lumOff val="15000"/>
                  </a:srgbClr>
                </a:solidFill>
                <a:latin typeface="楷体" pitchFamily="49" charset="-122"/>
                <a:ea typeface="楷体" pitchFamily="49" charset="-122"/>
              </a:rPr>
              <a:t>部署在安全世界，这两者通过</a:t>
            </a:r>
            <a:r>
              <a:rPr lang="en-US" altLang="zh-CN" sz="2400" dirty="0" err="1">
                <a:solidFill>
                  <a:srgbClr val="000000">
                    <a:lumMod val="85000"/>
                    <a:lumOff val="15000"/>
                  </a:srgbClr>
                </a:solidFill>
                <a:latin typeface="楷体" pitchFamily="49" charset="-122"/>
                <a:ea typeface="楷体" pitchFamily="49" charset="-122"/>
              </a:rPr>
              <a:t>trustzone</a:t>
            </a:r>
            <a:r>
              <a:rPr lang="zh-CN" altLang="en-US" sz="2400" dirty="0">
                <a:solidFill>
                  <a:srgbClr val="000000">
                    <a:lumMod val="85000"/>
                    <a:lumOff val="15000"/>
                  </a:srgbClr>
                </a:solidFill>
                <a:latin typeface="楷体" pitchFamily="49" charset="-122"/>
                <a:ea typeface="楷体" pitchFamily="49" charset="-122"/>
              </a:rPr>
              <a:t>普通世界和安全世界通信方式进行通信，并利用</a:t>
            </a:r>
            <a:r>
              <a:rPr lang="en-US" altLang="zh-CN" sz="2400" dirty="0" err="1">
                <a:solidFill>
                  <a:srgbClr val="000000">
                    <a:lumMod val="85000"/>
                    <a:lumOff val="15000"/>
                  </a:srgbClr>
                </a:solidFill>
                <a:latin typeface="楷体" pitchFamily="49" charset="-122"/>
                <a:ea typeface="楷体" pitchFamily="49" charset="-122"/>
              </a:rPr>
              <a:t>tz</a:t>
            </a:r>
            <a:r>
              <a:rPr lang="zh-CN" altLang="en-US" sz="2400" dirty="0">
                <a:solidFill>
                  <a:srgbClr val="000000">
                    <a:lumMod val="85000"/>
                    <a:lumOff val="15000"/>
                  </a:srgbClr>
                </a:solidFill>
                <a:latin typeface="楷体" pitchFamily="49" charset="-122"/>
                <a:ea typeface="楷体" pitchFamily="49" charset="-122"/>
              </a:rPr>
              <a:t>的安全隔离机制保证</a:t>
            </a:r>
            <a:r>
              <a:rPr lang="en-US" altLang="zh-CN" sz="2400" dirty="0" err="1">
                <a:solidFill>
                  <a:srgbClr val="000000">
                    <a:lumMod val="85000"/>
                    <a:lumOff val="15000"/>
                  </a:srgbClr>
                </a:solidFill>
                <a:latin typeface="楷体" pitchFamily="49" charset="-122"/>
                <a:ea typeface="楷体" pitchFamily="49" charset="-122"/>
              </a:rPr>
              <a:t>sTPM</a:t>
            </a:r>
            <a:r>
              <a:rPr lang="zh-CN" altLang="en-US" sz="2400" dirty="0">
                <a:solidFill>
                  <a:srgbClr val="000000">
                    <a:lumMod val="85000"/>
                    <a:lumOff val="15000"/>
                  </a:srgbClr>
                </a:solidFill>
                <a:latin typeface="楷体" pitchFamily="49" charset="-122"/>
                <a:ea typeface="楷体" pitchFamily="49" charset="-122"/>
              </a:rPr>
              <a:t>运行时安全。</a:t>
            </a:r>
          </a:p>
        </p:txBody>
      </p:sp>
      <p:graphicFrame>
        <p:nvGraphicFramePr>
          <p:cNvPr id="4" name="对象 3"/>
          <p:cNvGraphicFramePr>
            <a:graphicFrameLocks noChangeAspect="1"/>
          </p:cNvGraphicFramePr>
          <p:nvPr/>
        </p:nvGraphicFramePr>
        <p:xfrm>
          <a:off x="1686560" y="3882390"/>
          <a:ext cx="1781810" cy="2975610"/>
        </p:xfrm>
        <a:graphic>
          <a:graphicData uri="http://schemas.openxmlformats.org/presentationml/2006/ole">
            <mc:AlternateContent xmlns:mc="http://schemas.openxmlformats.org/markup-compatibility/2006">
              <mc:Choice xmlns:v="urn:schemas-microsoft-com:vml" Requires="v">
                <p:oleObj name="Visio" r:id="rId3" imgW="1847939" imgH="3086100" progId="">
                  <p:embed/>
                </p:oleObj>
              </mc:Choice>
              <mc:Fallback>
                <p:oleObj name="Visio" r:id="rId3" imgW="1847939" imgH="3086100" progId="">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560" y="3882390"/>
                        <a:ext cx="1781810" cy="2975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nvGraphicFramePr>
        <p:xfrm>
          <a:off x="4129406" y="3538856"/>
          <a:ext cx="6815455" cy="3137535"/>
        </p:xfrm>
        <a:graphic>
          <a:graphicData uri="http://schemas.openxmlformats.org/presentationml/2006/ole">
            <mc:AlternateContent xmlns:mc="http://schemas.openxmlformats.org/markup-compatibility/2006">
              <mc:Choice xmlns:v="urn:schemas-microsoft-com:vml" Requires="v">
                <p:oleObj name="Visio" r:id="rId5" imgW="5762483" imgH="2705217" progId="">
                  <p:embed/>
                </p:oleObj>
              </mc:Choice>
              <mc:Fallback>
                <p:oleObj name="Visio" r:id="rId5" imgW="5762483" imgH="2705217" progId="">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9406" y="3538856"/>
                        <a:ext cx="6815455" cy="31375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右箭头 7"/>
          <p:cNvSpPr/>
          <p:nvPr/>
        </p:nvSpPr>
        <p:spPr>
          <a:xfrm>
            <a:off x="3468327" y="4756127"/>
            <a:ext cx="895355" cy="804856"/>
          </a:xfrm>
          <a:prstGeom prst="rightArrow">
            <a:avLst>
              <a:gd name="adj1" fmla="val 46103"/>
              <a:gd name="adj2" fmla="val 34434"/>
            </a:avLst>
          </a:prstGeom>
          <a:gradFill rotWithShape="1">
            <a:gsLst>
              <a:gs pos="0">
                <a:srgbClr val="6AB843">
                  <a:tint val="50000"/>
                  <a:satMod val="300000"/>
                </a:srgbClr>
              </a:gs>
              <a:gs pos="35000">
                <a:srgbClr val="6AB843">
                  <a:tint val="37000"/>
                  <a:satMod val="300000"/>
                </a:srgbClr>
              </a:gs>
              <a:gs pos="100000">
                <a:srgbClr val="6AB843">
                  <a:tint val="15000"/>
                  <a:satMod val="350000"/>
                </a:srgbClr>
              </a:gs>
            </a:gsLst>
            <a:lin ang="16200000" scaled="1"/>
          </a:gradFill>
          <a:ln w="9525" cap="flat" cmpd="sng" algn="ctr">
            <a:solidFill>
              <a:srgbClr val="6AB843">
                <a:shade val="95000"/>
                <a:satMod val="105000"/>
              </a:srgbClr>
            </a:solidFill>
            <a:prstDash val="solid"/>
          </a:ln>
          <a:effectLst>
            <a:outerShdw blurRad="40000" dist="20000" dir="5400000" rotWithShape="0">
              <a:srgbClr val="000000">
                <a:alpha val="38000"/>
              </a:srgbClr>
            </a:outerShdw>
          </a:effectLst>
        </p:spPr>
        <p:txBody>
          <a:bodyPr rtlCol="0" anchor="ctr"/>
          <a:lstStyle/>
          <a:p>
            <a:pPr fontAlgn="base">
              <a:spcBef>
                <a:spcPct val="0"/>
              </a:spcBef>
              <a:spcAft>
                <a:spcPct val="0"/>
              </a:spcAft>
            </a:pPr>
            <a:endParaRPr lang="zh-CN" altLang="en-US" kern="0"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135560" y="1275116"/>
            <a:ext cx="7848872" cy="452328"/>
            <a:chOff x="323528" y="1288509"/>
            <a:chExt cx="7488832" cy="507831"/>
          </a:xfrm>
        </p:grpSpPr>
        <p:sp>
          <p:nvSpPr>
            <p:cNvPr id="10" name="矩形 9"/>
            <p:cNvSpPr/>
            <p:nvPr/>
          </p:nvSpPr>
          <p:spPr>
            <a:xfrm>
              <a:off x="867589" y="1291026"/>
              <a:ext cx="6944771"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en-US" altLang="zh-CN" dirty="0">
                  <a:solidFill>
                    <a:srgbClr val="FFFFFF"/>
                  </a:solidFill>
                  <a:latin typeface="微软雅黑" panose="020B0503020204020204" pitchFamily="34" charset="-122"/>
                  <a:ea typeface="微软雅黑" panose="020B0503020204020204" pitchFamily="34" charset="-122"/>
                </a:rPr>
                <a:t>  </a:t>
              </a:r>
              <a:r>
                <a:rPr lang="zh-CN" altLang="en-US" dirty="0">
                  <a:solidFill>
                    <a:srgbClr val="FFFFFF"/>
                  </a:solidFill>
                  <a:latin typeface="微软雅黑" panose="020B0503020204020204" pitchFamily="34" charset="-122"/>
                  <a:ea typeface="微软雅黑" panose="020B0503020204020204" pitchFamily="34" charset="-122"/>
                </a:rPr>
                <a:t>整体架构</a:t>
              </a:r>
            </a:p>
          </p:txBody>
        </p:sp>
        <p:sp>
          <p:nvSpPr>
            <p:cNvPr id="18"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fontAlgn="base">
                <a:lnSpc>
                  <a:spcPct val="150000"/>
                </a:lnSpc>
                <a:spcBef>
                  <a:spcPct val="0"/>
                </a:spcBef>
                <a:spcAft>
                  <a:spcPct val="0"/>
                </a:spcAft>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03</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2239525925"/>
      </p:ext>
    </p:extLst>
  </p:cSld>
  <p:clrMapOvr>
    <a:masterClrMapping/>
  </p:clrMapOvr>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68540" y="476672"/>
            <a:ext cx="326552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25"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dirty="0">
                <a:solidFill>
                  <a:srgbClr val="000000"/>
                </a:solidFill>
                <a:latin typeface="Times New Roman" panose="02020603050405020304" pitchFamily="18" charset="0"/>
              </a:rPr>
              <a:t>3.2.1 </a:t>
            </a:r>
            <a:r>
              <a:rPr lang="zh-CN" altLang="en-US" sz="3200" dirty="0">
                <a:solidFill>
                  <a:srgbClr val="000000"/>
                </a:solidFill>
                <a:latin typeface="Times New Roman" panose="02020603050405020304" pitchFamily="18" charset="0"/>
              </a:rPr>
              <a:t>总体思路</a:t>
            </a:r>
          </a:p>
        </p:txBody>
      </p:sp>
      <p:sp>
        <p:nvSpPr>
          <p:cNvPr id="26" name="文本框 25"/>
          <p:cNvSpPr txBox="1"/>
          <p:nvPr/>
        </p:nvSpPr>
        <p:spPr>
          <a:xfrm>
            <a:off x="2280112" y="1727602"/>
            <a:ext cx="7631931" cy="1754326"/>
          </a:xfrm>
          <a:prstGeom prst="rect">
            <a:avLst/>
          </a:prstGeom>
          <a:noFill/>
        </p:spPr>
        <p:txBody>
          <a:bodyPr wrap="square" rtlCol="0">
            <a:spAutoFit/>
          </a:bodyPr>
          <a:lstStyle/>
          <a:p>
            <a:pPr marL="285750" indent="-285750" fontAlgn="base">
              <a:lnSpc>
                <a:spcPct val="150000"/>
              </a:lnSpc>
              <a:spcBef>
                <a:spcPct val="0"/>
              </a:spcBef>
              <a:spcAft>
                <a:spcPct val="0"/>
              </a:spcAft>
              <a:buFont typeface="Wingdings" panose="05000000000000000000" pitchFamily="2" charset="2"/>
              <a:buChar char="Ø"/>
            </a:pPr>
            <a:r>
              <a:rPr lang="en-US" altLang="zh-CN" dirty="0" err="1">
                <a:solidFill>
                  <a:srgbClr val="000000">
                    <a:lumMod val="85000"/>
                    <a:lumOff val="15000"/>
                  </a:srgbClr>
                </a:solidFill>
                <a:latin typeface="楷体" pitchFamily="49" charset="-122"/>
                <a:ea typeface="楷体" pitchFamily="49" charset="-122"/>
              </a:rPr>
              <a:t>sTPM</a:t>
            </a:r>
            <a:r>
              <a:rPr lang="zh-CN" altLang="en-US" dirty="0">
                <a:solidFill>
                  <a:srgbClr val="000000">
                    <a:lumMod val="85000"/>
                    <a:lumOff val="15000"/>
                  </a:srgbClr>
                </a:solidFill>
                <a:latin typeface="楷体" pitchFamily="49" charset="-122"/>
                <a:ea typeface="楷体" pitchFamily="49" charset="-122"/>
              </a:rPr>
              <a:t>运行在</a:t>
            </a:r>
            <a:r>
              <a:rPr lang="en-US" altLang="zh-CN" dirty="0">
                <a:solidFill>
                  <a:srgbClr val="000000">
                    <a:lumMod val="85000"/>
                    <a:lumOff val="15000"/>
                  </a:srgbClr>
                </a:solidFill>
                <a:latin typeface="楷体" pitchFamily="49" charset="-122"/>
                <a:ea typeface="楷体" pitchFamily="49" charset="-122"/>
              </a:rPr>
              <a:t>secure </a:t>
            </a:r>
            <a:r>
              <a:rPr lang="en-US" altLang="zh-CN" dirty="0" err="1">
                <a:solidFill>
                  <a:srgbClr val="000000">
                    <a:lumMod val="85000"/>
                    <a:lumOff val="15000"/>
                  </a:srgbClr>
                </a:solidFill>
                <a:latin typeface="楷体" pitchFamily="49" charset="-122"/>
                <a:ea typeface="楷体" pitchFamily="49" charset="-122"/>
              </a:rPr>
              <a:t>os</a:t>
            </a:r>
            <a:r>
              <a:rPr lang="zh-CN" altLang="en-US" dirty="0">
                <a:solidFill>
                  <a:srgbClr val="000000">
                    <a:lumMod val="85000"/>
                    <a:lumOff val="15000"/>
                  </a:srgbClr>
                </a:solidFill>
                <a:latin typeface="楷体" pitchFamily="49" charset="-122"/>
                <a:ea typeface="楷体" pitchFamily="49" charset="-122"/>
              </a:rPr>
              <a:t>之上，提供完整的</a:t>
            </a:r>
            <a:r>
              <a:rPr lang="en-US" altLang="zh-CN" dirty="0">
                <a:solidFill>
                  <a:srgbClr val="000000">
                    <a:lumMod val="85000"/>
                    <a:lumOff val="15000"/>
                  </a:srgbClr>
                </a:solidFill>
                <a:latin typeface="楷体" pitchFamily="49" charset="-122"/>
                <a:ea typeface="楷体" pitchFamily="49" charset="-122"/>
              </a:rPr>
              <a:t>TPM</a:t>
            </a:r>
            <a:r>
              <a:rPr lang="zh-CN" altLang="en-US" dirty="0">
                <a:solidFill>
                  <a:srgbClr val="000000">
                    <a:lumMod val="85000"/>
                    <a:lumOff val="15000"/>
                  </a:srgbClr>
                </a:solidFill>
                <a:latin typeface="楷体" pitchFamily="49" charset="-122"/>
                <a:ea typeface="楷体" pitchFamily="49" charset="-122"/>
              </a:rPr>
              <a:t>功能，如加解密、度量等。</a:t>
            </a:r>
          </a:p>
          <a:p>
            <a:pPr marL="285750" indent="-285750" fontAlgn="base">
              <a:lnSpc>
                <a:spcPct val="150000"/>
              </a:lnSpc>
              <a:spcBef>
                <a:spcPct val="0"/>
              </a:spcBef>
              <a:spcAft>
                <a:spcPct val="0"/>
              </a:spcAft>
              <a:buFont typeface="Wingdings" panose="05000000000000000000" pitchFamily="2" charset="2"/>
              <a:buChar char="Ø"/>
            </a:pPr>
            <a:r>
              <a:rPr lang="en-US" altLang="zh-CN" dirty="0">
                <a:solidFill>
                  <a:srgbClr val="000000">
                    <a:lumMod val="85000"/>
                    <a:lumOff val="15000"/>
                  </a:srgbClr>
                </a:solidFill>
                <a:latin typeface="楷体" pitchFamily="49" charset="-122"/>
                <a:ea typeface="楷体" pitchFamily="49" charset="-122"/>
              </a:rPr>
              <a:t>TSS</a:t>
            </a:r>
            <a:r>
              <a:rPr lang="zh-CN" altLang="en-US" dirty="0">
                <a:solidFill>
                  <a:srgbClr val="000000">
                    <a:lumMod val="85000"/>
                    <a:lumOff val="15000"/>
                  </a:srgbClr>
                </a:solidFill>
                <a:latin typeface="楷体" pitchFamily="49" charset="-122"/>
                <a:ea typeface="楷体" pitchFamily="49" charset="-122"/>
              </a:rPr>
              <a:t>运行在普通世界，提供调用</a:t>
            </a:r>
            <a:r>
              <a:rPr lang="en-US" altLang="zh-CN" dirty="0">
                <a:solidFill>
                  <a:srgbClr val="000000">
                    <a:lumMod val="85000"/>
                    <a:lumOff val="15000"/>
                  </a:srgbClr>
                </a:solidFill>
                <a:latin typeface="楷体" pitchFamily="49" charset="-122"/>
                <a:ea typeface="楷体" pitchFamily="49" charset="-122"/>
              </a:rPr>
              <a:t>TPM</a:t>
            </a:r>
            <a:r>
              <a:rPr lang="zh-CN" altLang="en-US" dirty="0">
                <a:solidFill>
                  <a:srgbClr val="000000">
                    <a:lumMod val="85000"/>
                    <a:lumOff val="15000"/>
                  </a:srgbClr>
                </a:solidFill>
                <a:latin typeface="楷体" pitchFamily="49" charset="-122"/>
                <a:ea typeface="楷体" pitchFamily="49" charset="-122"/>
              </a:rPr>
              <a:t>的标准</a:t>
            </a:r>
            <a:r>
              <a:rPr lang="en-US" altLang="zh-CN" dirty="0">
                <a:solidFill>
                  <a:srgbClr val="000000">
                    <a:lumMod val="85000"/>
                    <a:lumOff val="15000"/>
                  </a:srgbClr>
                </a:solidFill>
                <a:latin typeface="楷体" pitchFamily="49" charset="-122"/>
                <a:ea typeface="楷体" pitchFamily="49" charset="-122"/>
              </a:rPr>
              <a:t>API</a:t>
            </a:r>
            <a:r>
              <a:rPr lang="zh-CN" altLang="en-US" dirty="0">
                <a:solidFill>
                  <a:srgbClr val="000000">
                    <a:lumMod val="85000"/>
                    <a:lumOff val="15000"/>
                  </a:srgbClr>
                </a:solidFill>
                <a:latin typeface="楷体" pitchFamily="49" charset="-122"/>
                <a:ea typeface="楷体" pitchFamily="49" charset="-122"/>
              </a:rPr>
              <a:t>，供上层用户调用。</a:t>
            </a:r>
          </a:p>
          <a:p>
            <a:pPr marL="285750" indent="-285750" fontAlgn="base">
              <a:lnSpc>
                <a:spcPct val="150000"/>
              </a:lnSpc>
              <a:spcBef>
                <a:spcPct val="0"/>
              </a:spcBef>
              <a:spcAft>
                <a:spcPct val="0"/>
              </a:spcAft>
              <a:buFont typeface="Wingdings" panose="05000000000000000000" pitchFamily="2" charset="2"/>
              <a:buChar char="Ø"/>
            </a:pPr>
            <a:r>
              <a:rPr lang="en-US" altLang="zh-CN" dirty="0">
                <a:solidFill>
                  <a:srgbClr val="000000">
                    <a:lumMod val="85000"/>
                    <a:lumOff val="15000"/>
                  </a:srgbClr>
                </a:solidFill>
                <a:latin typeface="楷体" pitchFamily="49" charset="-122"/>
                <a:ea typeface="楷体" pitchFamily="49" charset="-122"/>
              </a:rPr>
              <a:t>TSS</a:t>
            </a:r>
            <a:r>
              <a:rPr lang="zh-CN" altLang="en-US" dirty="0">
                <a:solidFill>
                  <a:srgbClr val="000000">
                    <a:lumMod val="85000"/>
                    <a:lumOff val="15000"/>
                  </a:srgbClr>
                </a:solidFill>
                <a:latin typeface="楷体" pitchFamily="49" charset="-122"/>
                <a:ea typeface="楷体" pitchFamily="49" charset="-122"/>
              </a:rPr>
              <a:t>与</a:t>
            </a:r>
            <a:r>
              <a:rPr lang="en-US" altLang="zh-CN" dirty="0" err="1">
                <a:solidFill>
                  <a:srgbClr val="000000">
                    <a:lumMod val="85000"/>
                    <a:lumOff val="15000"/>
                  </a:srgbClr>
                </a:solidFill>
                <a:latin typeface="楷体" pitchFamily="49" charset="-122"/>
                <a:ea typeface="楷体" pitchFamily="49" charset="-122"/>
              </a:rPr>
              <a:t>sTPM</a:t>
            </a:r>
            <a:r>
              <a:rPr lang="zh-CN" altLang="en-US" dirty="0">
                <a:solidFill>
                  <a:srgbClr val="000000">
                    <a:lumMod val="85000"/>
                    <a:lumOff val="15000"/>
                  </a:srgbClr>
                </a:solidFill>
                <a:latin typeface="楷体" pitchFamily="49" charset="-122"/>
                <a:ea typeface="楷体" pitchFamily="49" charset="-122"/>
              </a:rPr>
              <a:t>通过</a:t>
            </a:r>
            <a:r>
              <a:rPr lang="en-US" altLang="zh-CN" dirty="0">
                <a:solidFill>
                  <a:srgbClr val="000000">
                    <a:lumMod val="85000"/>
                    <a:lumOff val="15000"/>
                  </a:srgbClr>
                </a:solidFill>
                <a:latin typeface="楷体" pitchFamily="49" charset="-122"/>
                <a:ea typeface="楷体" pitchFamily="49" charset="-122"/>
              </a:rPr>
              <a:t>Trusted Application</a:t>
            </a:r>
            <a:r>
              <a:rPr lang="zh-CN" altLang="en-US" dirty="0">
                <a:solidFill>
                  <a:srgbClr val="000000">
                    <a:lumMod val="85000"/>
                    <a:lumOff val="15000"/>
                  </a:srgbClr>
                </a:solidFill>
                <a:latin typeface="楷体" pitchFamily="49" charset="-122"/>
                <a:ea typeface="楷体" pitchFamily="49" charset="-122"/>
              </a:rPr>
              <a:t>通信。</a:t>
            </a:r>
          </a:p>
          <a:p>
            <a:pPr marL="285750" indent="-285750" fontAlgn="base">
              <a:lnSpc>
                <a:spcPct val="150000"/>
              </a:lnSpc>
              <a:spcBef>
                <a:spcPct val="0"/>
              </a:spcBef>
              <a:spcAft>
                <a:spcPct val="0"/>
              </a:spcAft>
              <a:buFont typeface="Wingdings" panose="05000000000000000000" pitchFamily="2" charset="2"/>
              <a:buChar char="Ø"/>
            </a:pPr>
            <a:r>
              <a:rPr lang="en-US" altLang="zh-CN" dirty="0">
                <a:solidFill>
                  <a:srgbClr val="000000">
                    <a:lumMod val="85000"/>
                    <a:lumOff val="15000"/>
                  </a:srgbClr>
                </a:solidFill>
                <a:latin typeface="楷体" pitchFamily="49" charset="-122"/>
                <a:ea typeface="楷体" pitchFamily="49" charset="-122"/>
              </a:rPr>
              <a:t> </a:t>
            </a:r>
            <a:r>
              <a:rPr lang="zh-CN" altLang="en-US" dirty="0">
                <a:solidFill>
                  <a:srgbClr val="000000">
                    <a:lumMod val="85000"/>
                    <a:lumOff val="15000"/>
                  </a:srgbClr>
                </a:solidFill>
                <a:latin typeface="楷体" pitchFamily="49" charset="-122"/>
                <a:ea typeface="楷体" pitchFamily="49" charset="-122"/>
              </a:rPr>
              <a:t>在普通世界增加安全存储，保证</a:t>
            </a:r>
            <a:r>
              <a:rPr lang="en-US" altLang="zh-CN" dirty="0" err="1">
                <a:solidFill>
                  <a:srgbClr val="000000">
                    <a:lumMod val="85000"/>
                    <a:lumOff val="15000"/>
                  </a:srgbClr>
                </a:solidFill>
                <a:latin typeface="楷体" pitchFamily="49" charset="-122"/>
                <a:ea typeface="楷体" pitchFamily="49" charset="-122"/>
              </a:rPr>
              <a:t>sTPM</a:t>
            </a:r>
            <a:r>
              <a:rPr lang="zh-CN" altLang="en-US" dirty="0">
                <a:solidFill>
                  <a:srgbClr val="000000">
                    <a:lumMod val="85000"/>
                    <a:lumOff val="15000"/>
                  </a:srgbClr>
                </a:solidFill>
                <a:latin typeface="楷体" pitchFamily="49" charset="-122"/>
                <a:ea typeface="楷体" pitchFamily="49" charset="-122"/>
              </a:rPr>
              <a:t>及系统的隐私数据安全。</a:t>
            </a:r>
          </a:p>
        </p:txBody>
      </p:sp>
      <p:grpSp>
        <p:nvGrpSpPr>
          <p:cNvPr id="10" name="组合 9"/>
          <p:cNvGrpSpPr/>
          <p:nvPr/>
        </p:nvGrpSpPr>
        <p:grpSpPr>
          <a:xfrm>
            <a:off x="2135560" y="1275116"/>
            <a:ext cx="7848872" cy="452328"/>
            <a:chOff x="323528" y="1288509"/>
            <a:chExt cx="7488832" cy="507831"/>
          </a:xfrm>
        </p:grpSpPr>
        <p:sp>
          <p:nvSpPr>
            <p:cNvPr id="11" name="矩形 10"/>
            <p:cNvSpPr/>
            <p:nvPr/>
          </p:nvSpPr>
          <p:spPr>
            <a:xfrm>
              <a:off x="867589" y="1291026"/>
              <a:ext cx="6944771"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en-US" altLang="zh-CN" dirty="0">
                  <a:solidFill>
                    <a:srgbClr val="FFFFFF"/>
                  </a:solidFill>
                  <a:latin typeface="微软雅黑" panose="020B0503020204020204" pitchFamily="34" charset="-122"/>
                  <a:ea typeface="微软雅黑" panose="020B0503020204020204" pitchFamily="34" charset="-122"/>
                </a:rPr>
                <a:t>  </a:t>
              </a:r>
              <a:r>
                <a:rPr lang="en-US" altLang="zh-CN" dirty="0" err="1">
                  <a:solidFill>
                    <a:srgbClr val="FFFFFF"/>
                  </a:solidFill>
                  <a:latin typeface="微软雅黑" panose="020B0503020204020204" pitchFamily="34" charset="-122"/>
                  <a:ea typeface="微软雅黑" panose="020B0503020204020204" pitchFamily="34" charset="-122"/>
                </a:rPr>
                <a:t>sTPM</a:t>
              </a:r>
              <a:r>
                <a:rPr lang="zh-CN" altLang="en-US" dirty="0">
                  <a:solidFill>
                    <a:srgbClr val="FFFFFF"/>
                  </a:solidFill>
                  <a:latin typeface="微软雅黑" panose="020B0503020204020204" pitchFamily="34" charset="-122"/>
                  <a:ea typeface="微软雅黑" panose="020B0503020204020204" pitchFamily="34" charset="-122"/>
                </a:rPr>
                <a:t>与</a:t>
              </a:r>
              <a:r>
                <a:rPr lang="en-US" altLang="zh-CN" dirty="0">
                  <a:solidFill>
                    <a:srgbClr val="FFFFFF"/>
                  </a:solidFill>
                  <a:latin typeface="微软雅黑" panose="020B0503020204020204" pitchFamily="34" charset="-122"/>
                  <a:ea typeface="微软雅黑" panose="020B0503020204020204" pitchFamily="34" charset="-122"/>
                </a:rPr>
                <a:t>TSS</a:t>
              </a:r>
            </a:p>
          </p:txBody>
        </p:sp>
        <p:sp>
          <p:nvSpPr>
            <p:cNvPr id="12"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fontAlgn="base">
                <a:lnSpc>
                  <a:spcPct val="150000"/>
                </a:lnSpc>
                <a:spcBef>
                  <a:spcPct val="0"/>
                </a:spcBef>
                <a:spcAft>
                  <a:spcPct val="0"/>
                </a:spcAft>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04 </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graphicFrame>
        <p:nvGraphicFramePr>
          <p:cNvPr id="13" name="对象 12"/>
          <p:cNvGraphicFramePr>
            <a:graphicFrameLocks noChangeAspect="1"/>
          </p:cNvGraphicFramePr>
          <p:nvPr/>
        </p:nvGraphicFramePr>
        <p:xfrm>
          <a:off x="2135505" y="3881120"/>
          <a:ext cx="6530340" cy="3006090"/>
        </p:xfrm>
        <a:graphic>
          <a:graphicData uri="http://schemas.openxmlformats.org/presentationml/2006/ole">
            <mc:AlternateContent xmlns:mc="http://schemas.openxmlformats.org/markup-compatibility/2006">
              <mc:Choice xmlns:v="urn:schemas-microsoft-com:vml" Requires="v">
                <p:oleObj name="Visio" r:id="rId2" imgW="5762483" imgH="2705217" progId="">
                  <p:embed/>
                </p:oleObj>
              </mc:Choice>
              <mc:Fallback>
                <p:oleObj name="Visio" r:id="rId2" imgW="5762483" imgH="2705217" progId="">
                  <p:embed/>
                  <p:pic>
                    <p:nvPicPr>
                      <p:cNvPr id="13" name="对象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05" y="3881120"/>
                        <a:ext cx="6530340" cy="30060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67560854"/>
      </p:ext>
    </p:extLst>
  </p:cSld>
  <p:clrMapOvr>
    <a:masterClrMapping/>
  </p:clrMapOvr>
  <p:transition/>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207569" y="1739624"/>
            <a:ext cx="754887" cy="4071966"/>
          </a:xfrm>
          <a:prstGeom prst="rect">
            <a:avLst/>
          </a:prstGeom>
          <a:noFill/>
        </p:spPr>
        <p:txBody>
          <a:bodyPr vert="eaVert" wrap="square" rtlCol="0">
            <a:spAutoFit/>
          </a:bodyPr>
          <a:lstStyle/>
          <a:p>
            <a:pPr fontAlgn="base">
              <a:lnSpc>
                <a:spcPct val="150000"/>
              </a:lnSpc>
              <a:spcBef>
                <a:spcPct val="0"/>
              </a:spcBef>
              <a:spcAft>
                <a:spcPct val="0"/>
              </a:spcAft>
            </a:pPr>
            <a:r>
              <a:rPr lang="zh-CN" altLang="en-US" sz="28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rgbClr val="000000"/>
                </a:solidFill>
                <a:latin typeface="楷体" pitchFamily="49" charset="-122"/>
                <a:ea typeface="楷体" pitchFamily="49" charset="-122"/>
                <a:cs typeface="Times New Roman" panose="02020603050405020304" pitchFamily="18" charset="0"/>
              </a:rPr>
              <a:t>系 统 整 体 架 构</a:t>
            </a:r>
            <a:endParaRPr lang="zh-CN" altLang="en-US" sz="2400" dirty="0">
              <a:solidFill>
                <a:srgbClr val="000000"/>
              </a:solidFill>
              <a:latin typeface="楷体" pitchFamily="49" charset="-122"/>
              <a:ea typeface="楷体" pitchFamily="49" charset="-122"/>
              <a:cs typeface="宋体" panose="02010600030101010101" pitchFamily="2" charset="-122"/>
            </a:endParaRPr>
          </a:p>
        </p:txBody>
      </p:sp>
      <p:sp>
        <p:nvSpPr>
          <p:cNvPr id="12" name="标题 1"/>
          <p:cNvSpPr>
            <a:spLocks noGrp="1"/>
          </p:cNvSpPr>
          <p:nvPr>
            <p:ph type="title"/>
          </p:nvPr>
        </p:nvSpPr>
        <p:spPr>
          <a:xfrm>
            <a:off x="2135560" y="309562"/>
            <a:ext cx="7325816" cy="609600"/>
          </a:xfrm>
        </p:spPr>
        <p:txBody>
          <a:bodyPr/>
          <a:lstStyle/>
          <a:p>
            <a:r>
              <a:rPr lang="en-US" altLang="zh-CN" sz="3200" dirty="0"/>
              <a:t>3.2.1 </a:t>
            </a:r>
            <a:r>
              <a:rPr lang="zh-CN" altLang="en-US" sz="3200" dirty="0"/>
              <a:t>总体实现框架</a:t>
            </a:r>
          </a:p>
        </p:txBody>
      </p:sp>
      <p:sp>
        <p:nvSpPr>
          <p:cNvPr id="272386" name="Rectangle 2"/>
          <p:cNvSpPr>
            <a:spLocks noChangeArrowheads="1"/>
          </p:cNvSpPr>
          <p:nvPr/>
        </p:nvSpPr>
        <p:spPr bwMode="auto">
          <a:xfrm>
            <a:off x="1524001" y="43934"/>
            <a:ext cx="184731" cy="369332"/>
          </a:xfrm>
          <a:prstGeom prst="rect">
            <a:avLst/>
          </a:prstGeom>
          <a:noFill/>
          <a:ln w="9525">
            <a:noFill/>
            <a:miter lim="800000"/>
          </a:ln>
          <a:effec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6" name="圆角矩形 15"/>
          <p:cNvSpPr/>
          <p:nvPr/>
        </p:nvSpPr>
        <p:spPr>
          <a:xfrm>
            <a:off x="2135506" y="5085081"/>
            <a:ext cx="8307705" cy="1279525"/>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p>
            <a:pPr>
              <a:lnSpc>
                <a:spcPct val="150000"/>
              </a:lnSpc>
            </a:pPr>
            <a:r>
              <a:rPr lang="zh-CN" altLang="en-US" sz="1400" kern="0" dirty="0">
                <a:solidFill>
                  <a:srgbClr val="000000"/>
                </a:solidFill>
                <a:latin typeface="楷体" pitchFamily="49" charset="-122"/>
                <a:ea typeface="楷体" pitchFamily="49" charset="-122"/>
              </a:rPr>
              <a:t>在普通世界，移植入</a:t>
            </a:r>
            <a:r>
              <a:rPr lang="en-US" altLang="zh-CN" sz="1400" kern="0" dirty="0">
                <a:solidFill>
                  <a:srgbClr val="000000"/>
                </a:solidFill>
                <a:latin typeface="楷体" pitchFamily="49" charset="-122"/>
                <a:ea typeface="楷体" pitchFamily="49" charset="-122"/>
              </a:rPr>
              <a:t>TSS2.0</a:t>
            </a:r>
            <a:r>
              <a:rPr lang="zh-CN" altLang="en-US" sz="1400" kern="0" dirty="0">
                <a:solidFill>
                  <a:srgbClr val="000000"/>
                </a:solidFill>
                <a:latin typeface="楷体" pitchFamily="49" charset="-122"/>
                <a:ea typeface="楷体" pitchFamily="49" charset="-122"/>
              </a:rPr>
              <a:t>整体的功能，其通过</a:t>
            </a:r>
            <a:r>
              <a:rPr lang="en-US" altLang="zh-CN" sz="1400" kern="0" dirty="0" err="1">
                <a:solidFill>
                  <a:srgbClr val="000000"/>
                </a:solidFill>
                <a:latin typeface="楷体" pitchFamily="49" charset="-122"/>
                <a:ea typeface="楷体" pitchFamily="49" charset="-122"/>
              </a:rPr>
              <a:t>TABDaemon</a:t>
            </a:r>
            <a:r>
              <a:rPr lang="zh-CN" altLang="en-US" sz="1400" kern="0" dirty="0">
                <a:solidFill>
                  <a:srgbClr val="000000"/>
                </a:solidFill>
                <a:latin typeface="楷体" pitchFamily="49" charset="-122"/>
                <a:ea typeface="楷体" pitchFamily="49" charset="-122"/>
              </a:rPr>
              <a:t>与安全世界交互传递命令；</a:t>
            </a:r>
          </a:p>
          <a:p>
            <a:pPr>
              <a:lnSpc>
                <a:spcPct val="150000"/>
              </a:lnSpc>
            </a:pPr>
            <a:r>
              <a:rPr lang="zh-CN" altLang="en-US" sz="1400" kern="0" dirty="0">
                <a:solidFill>
                  <a:srgbClr val="000000"/>
                </a:solidFill>
                <a:latin typeface="楷体" pitchFamily="49" charset="-122"/>
                <a:ea typeface="楷体" pitchFamily="49" charset="-122"/>
              </a:rPr>
              <a:t>在安全世界，用户空间建立</a:t>
            </a:r>
            <a:r>
              <a:rPr lang="en-US" altLang="zh-CN" sz="1400" kern="0" dirty="0">
                <a:solidFill>
                  <a:srgbClr val="000000"/>
                </a:solidFill>
                <a:latin typeface="楷体" pitchFamily="49" charset="-122"/>
                <a:ea typeface="楷体" pitchFamily="49" charset="-122"/>
              </a:rPr>
              <a:t>TPM_TA</a:t>
            </a:r>
            <a:r>
              <a:rPr lang="zh-CN" altLang="en-US" sz="1400" kern="0" dirty="0">
                <a:solidFill>
                  <a:srgbClr val="000000"/>
                </a:solidFill>
                <a:latin typeface="楷体" pitchFamily="49" charset="-122"/>
                <a:ea typeface="楷体" pitchFamily="49" charset="-122"/>
              </a:rPr>
              <a:t>，用于接收</a:t>
            </a:r>
            <a:r>
              <a:rPr lang="en-US" altLang="zh-CN" sz="1400" kern="0" dirty="0">
                <a:solidFill>
                  <a:srgbClr val="000000"/>
                </a:solidFill>
                <a:latin typeface="楷体" pitchFamily="49" charset="-122"/>
                <a:ea typeface="楷体" pitchFamily="49" charset="-122"/>
              </a:rPr>
              <a:t>TEE core</a:t>
            </a:r>
            <a:r>
              <a:rPr lang="zh-CN" altLang="en-US" sz="1400" kern="0" dirty="0">
                <a:solidFill>
                  <a:srgbClr val="000000"/>
                </a:solidFill>
                <a:latin typeface="楷体" pitchFamily="49" charset="-122"/>
                <a:ea typeface="楷体" pitchFamily="49" charset="-122"/>
              </a:rPr>
              <a:t>转发的普通世界来的</a:t>
            </a:r>
            <a:r>
              <a:rPr lang="en-US" altLang="zh-CN" sz="1400" kern="0" dirty="0">
                <a:solidFill>
                  <a:srgbClr val="000000"/>
                </a:solidFill>
                <a:latin typeface="楷体" pitchFamily="49" charset="-122"/>
                <a:ea typeface="楷体" pitchFamily="49" charset="-122"/>
              </a:rPr>
              <a:t>SMC</a:t>
            </a:r>
            <a:r>
              <a:rPr lang="zh-CN" altLang="en-US" sz="1400" kern="0" dirty="0">
                <a:solidFill>
                  <a:srgbClr val="000000"/>
                </a:solidFill>
                <a:latin typeface="楷体" pitchFamily="49" charset="-122"/>
                <a:ea typeface="楷体" pitchFamily="49" charset="-122"/>
              </a:rPr>
              <a:t>调用指令；</a:t>
            </a:r>
          </a:p>
          <a:p>
            <a:pPr>
              <a:lnSpc>
                <a:spcPct val="150000"/>
              </a:lnSpc>
            </a:pPr>
            <a:r>
              <a:rPr lang="en-US" altLang="zh-CN" sz="1400" kern="0" dirty="0">
                <a:solidFill>
                  <a:srgbClr val="000000"/>
                </a:solidFill>
                <a:latin typeface="楷体" pitchFamily="49" charset="-122"/>
                <a:ea typeface="楷体" pitchFamily="49" charset="-122"/>
              </a:rPr>
              <a:t>                      </a:t>
            </a:r>
            <a:r>
              <a:rPr lang="zh-CN" altLang="en-US" sz="1400" kern="0" dirty="0">
                <a:solidFill>
                  <a:srgbClr val="000000"/>
                </a:solidFill>
                <a:latin typeface="楷体" pitchFamily="49" charset="-122"/>
                <a:ea typeface="楷体" pitchFamily="49" charset="-122"/>
              </a:rPr>
              <a:t>将</a:t>
            </a:r>
            <a:r>
              <a:rPr lang="en-US" altLang="zh-CN" sz="1400" kern="0" dirty="0">
                <a:solidFill>
                  <a:srgbClr val="000000"/>
                </a:solidFill>
                <a:latin typeface="楷体" pitchFamily="49" charset="-122"/>
                <a:ea typeface="楷体" pitchFamily="49" charset="-122"/>
              </a:rPr>
              <a:t>tpm2.0</a:t>
            </a:r>
            <a:r>
              <a:rPr lang="zh-CN" altLang="en-US" sz="1400" kern="0" dirty="0">
                <a:solidFill>
                  <a:srgbClr val="000000"/>
                </a:solidFill>
                <a:latin typeface="楷体" pitchFamily="49" charset="-122"/>
                <a:ea typeface="楷体" pitchFamily="49" charset="-122"/>
              </a:rPr>
              <a:t>和</a:t>
            </a:r>
            <a:r>
              <a:rPr lang="en-US" altLang="zh-CN" sz="1400" kern="0" dirty="0" err="1">
                <a:solidFill>
                  <a:srgbClr val="000000"/>
                </a:solidFill>
                <a:latin typeface="楷体" pitchFamily="49" charset="-122"/>
                <a:ea typeface="楷体" pitchFamily="49" charset="-122"/>
              </a:rPr>
              <a:t>openssl</a:t>
            </a:r>
            <a:r>
              <a:rPr lang="zh-CN" altLang="en-US" sz="1400" kern="0" dirty="0">
                <a:solidFill>
                  <a:srgbClr val="000000"/>
                </a:solidFill>
                <a:latin typeface="楷体" pitchFamily="49" charset="-122"/>
                <a:ea typeface="楷体" pitchFamily="49" charset="-122"/>
              </a:rPr>
              <a:t>封装成两个静态库放入安全世界的内核空间中。</a:t>
            </a:r>
          </a:p>
        </p:txBody>
      </p:sp>
      <p:pic>
        <p:nvPicPr>
          <p:cNvPr id="4" name="图片 3"/>
          <p:cNvPicPr>
            <a:picLocks noChangeAspect="1"/>
          </p:cNvPicPr>
          <p:nvPr/>
        </p:nvPicPr>
        <p:blipFill>
          <a:blip r:embed="rId2" cstate="print"/>
          <a:stretch>
            <a:fillRect/>
          </a:stretch>
        </p:blipFill>
        <p:spPr>
          <a:xfrm>
            <a:off x="3046730" y="992506"/>
            <a:ext cx="6873240" cy="3979545"/>
          </a:xfrm>
          <a:prstGeom prst="rect">
            <a:avLst/>
          </a:prstGeom>
        </p:spPr>
      </p:pic>
    </p:spTree>
    <p:extLst>
      <p:ext uri="{BB962C8B-B14F-4D97-AF65-F5344CB8AC3E}">
        <p14:creationId xmlns:p14="http://schemas.microsoft.com/office/powerpoint/2010/main" val="2038020614"/>
      </p:ext>
    </p:extLst>
  </p:cSld>
  <p:clrMapOvr>
    <a:masterClrMapping/>
  </p:clrMapOvr>
  <p:transition/>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135560" y="260648"/>
            <a:ext cx="7325816" cy="609600"/>
          </a:xfrm>
        </p:spPr>
        <p:txBody>
          <a:bodyPr/>
          <a:lstStyle/>
          <a:p>
            <a:r>
              <a:rPr lang="en-US" altLang="zh-CN" sz="3200" dirty="0"/>
              <a:t>3.3.1 </a:t>
            </a:r>
            <a:r>
              <a:rPr lang="zh-CN" altLang="en-US" sz="3200" dirty="0"/>
              <a:t>安全世界添加</a:t>
            </a:r>
            <a:r>
              <a:rPr lang="en-US" altLang="zh-CN" sz="3200" dirty="0"/>
              <a:t>STPM</a:t>
            </a:r>
            <a:endParaRPr lang="zh-CN" altLang="en-US" sz="3200" dirty="0"/>
          </a:p>
        </p:txBody>
      </p:sp>
      <p:sp>
        <p:nvSpPr>
          <p:cNvPr id="272386" name="Rectangle 2"/>
          <p:cNvSpPr>
            <a:spLocks noChangeArrowheads="1"/>
          </p:cNvSpPr>
          <p:nvPr/>
        </p:nvSpPr>
        <p:spPr bwMode="auto">
          <a:xfrm>
            <a:off x="1524001" y="43934"/>
            <a:ext cx="184731" cy="369332"/>
          </a:xfrm>
          <a:prstGeom prst="rect">
            <a:avLst/>
          </a:prstGeom>
          <a:noFill/>
          <a:ln w="9525">
            <a:noFill/>
            <a:miter lim="800000"/>
          </a:ln>
          <a:effec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4" name="TextBox 6"/>
          <p:cNvSpPr txBox="1"/>
          <p:nvPr/>
        </p:nvSpPr>
        <p:spPr>
          <a:xfrm>
            <a:off x="2855106" y="953846"/>
            <a:ext cx="2376512" cy="417358"/>
          </a:xfrm>
          <a:prstGeom prst="rect">
            <a:avLst/>
          </a:prstGeom>
          <a:noFill/>
        </p:spPr>
        <p:txBody>
          <a:bodyPr wrap="square">
            <a:spAutoFit/>
          </a:bodyPr>
          <a:lstStyle/>
          <a:p>
            <a:pPr algn="ctr" fontAlgn="base">
              <a:lnSpc>
                <a:spcPct val="130000"/>
              </a:lnSpc>
              <a:spcBef>
                <a:spcPct val="0"/>
              </a:spcBef>
              <a:spcAft>
                <a:spcPts val="450"/>
              </a:spcAft>
              <a:defRPr/>
            </a:pPr>
            <a:r>
              <a:rPr lang="zh-CN" altLang="en-US" b="1" dirty="0">
                <a:solidFill>
                  <a:srgbClr val="5F5E5C"/>
                </a:solidFill>
                <a:latin typeface="微软雅黑" panose="020B0503020204020204" pitchFamily="34" charset="-122"/>
                <a:ea typeface="微软雅黑" panose="020B0503020204020204" pitchFamily="34" charset="-122"/>
              </a:rPr>
              <a:t>原始</a:t>
            </a:r>
            <a:r>
              <a:rPr lang="en-US" altLang="zh-CN" b="1" dirty="0">
                <a:solidFill>
                  <a:srgbClr val="5F5E5C"/>
                </a:solidFill>
                <a:latin typeface="微软雅黑" panose="020B0503020204020204" pitchFamily="34" charset="-122"/>
                <a:ea typeface="微软雅黑" panose="020B0503020204020204" pitchFamily="34" charset="-122"/>
              </a:rPr>
              <a:t>TPM emulator </a:t>
            </a:r>
            <a:endParaRPr lang="zh-CN" altLang="zh-CN" b="1" dirty="0">
              <a:solidFill>
                <a:srgbClr val="FFC000"/>
              </a:solidFill>
              <a:latin typeface="微软雅黑" panose="020B0503020204020204" pitchFamily="34" charset="-122"/>
              <a:ea typeface="微软雅黑" panose="020B0503020204020204" pitchFamily="34" charset="-122"/>
            </a:endParaRPr>
          </a:p>
        </p:txBody>
      </p:sp>
      <p:sp>
        <p:nvSpPr>
          <p:cNvPr id="6" name="文本框 3"/>
          <p:cNvSpPr txBox="1">
            <a:spLocks noChangeArrowheads="1"/>
          </p:cNvSpPr>
          <p:nvPr/>
        </p:nvSpPr>
        <p:spPr bwMode="auto">
          <a:xfrm>
            <a:off x="2135505" y="4406900"/>
            <a:ext cx="8290560" cy="2113280"/>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defPPr>
              <a:defRPr lang="zh-CN"/>
            </a:defPPr>
            <a:lvl1pPr fontAlgn="auto">
              <a:lnSpc>
                <a:spcPct val="150000"/>
              </a:lnSpc>
              <a:spcBef>
                <a:spcPts val="0"/>
              </a:spcBef>
              <a:spcAft>
                <a:spcPts val="0"/>
              </a:spcAft>
              <a:defRPr sz="1400" kern="0">
                <a:solidFill>
                  <a:srgbClr val="45A2A9"/>
                </a:solidFill>
                <a:ea typeface="微软雅黑" panose="020B0503020204020204" pitchFamily="34" charset="-122"/>
              </a:defRPr>
            </a:lvl1pPr>
          </a:lstStyle>
          <a:p>
            <a:pPr indent="457200"/>
            <a:r>
              <a:rPr lang="zh-CN" altLang="en-US" sz="1800" dirty="0">
                <a:solidFill>
                  <a:srgbClr val="000000"/>
                </a:solidFill>
                <a:latin typeface="楷体" pitchFamily="49" charset="-122"/>
                <a:ea typeface="楷体" pitchFamily="49" charset="-122"/>
              </a:rPr>
              <a:t>原始</a:t>
            </a:r>
            <a:r>
              <a:rPr lang="en-US" altLang="zh-CN" sz="1800" dirty="0">
                <a:solidFill>
                  <a:srgbClr val="000000"/>
                </a:solidFill>
                <a:latin typeface="楷体" pitchFamily="49" charset="-122"/>
                <a:ea typeface="楷体" pitchFamily="49" charset="-122"/>
              </a:rPr>
              <a:t>TPM Emulator</a:t>
            </a:r>
            <a:r>
              <a:rPr lang="zh-CN" altLang="en-US" sz="1800" dirty="0">
                <a:solidFill>
                  <a:srgbClr val="000000"/>
                </a:solidFill>
                <a:latin typeface="楷体" pitchFamily="49" charset="-122"/>
                <a:ea typeface="楷体" pitchFamily="49" charset="-122"/>
              </a:rPr>
              <a:t>中，</a:t>
            </a:r>
            <a:r>
              <a:rPr lang="en-US" altLang="zh-CN" sz="1800" dirty="0">
                <a:solidFill>
                  <a:srgbClr val="000000"/>
                </a:solidFill>
                <a:latin typeface="楷体" pitchFamily="49" charset="-122"/>
                <a:ea typeface="楷体" pitchFamily="49" charset="-122"/>
              </a:rPr>
              <a:t>Simulator</a:t>
            </a:r>
            <a:r>
              <a:rPr lang="zh-CN" altLang="en-US" sz="1800" dirty="0">
                <a:solidFill>
                  <a:srgbClr val="000000"/>
                </a:solidFill>
                <a:latin typeface="楷体" pitchFamily="49" charset="-122"/>
                <a:ea typeface="楷体" pitchFamily="49" charset="-122"/>
              </a:rPr>
              <a:t>主要负责通过</a:t>
            </a:r>
            <a:r>
              <a:rPr lang="en-US" altLang="zh-CN" sz="1800" dirty="0">
                <a:solidFill>
                  <a:srgbClr val="000000"/>
                </a:solidFill>
                <a:latin typeface="楷体" pitchFamily="49" charset="-122"/>
                <a:ea typeface="楷体" pitchFamily="49" charset="-122"/>
              </a:rPr>
              <a:t>socket</a:t>
            </a:r>
            <a:r>
              <a:rPr lang="zh-CN" altLang="en-US" sz="1800" dirty="0">
                <a:solidFill>
                  <a:srgbClr val="000000"/>
                </a:solidFill>
                <a:latin typeface="楷体" pitchFamily="49" charset="-122"/>
                <a:ea typeface="楷体" pitchFamily="49" charset="-122"/>
              </a:rPr>
              <a:t>接受</a:t>
            </a:r>
            <a:r>
              <a:rPr lang="en-US" altLang="zh-CN" sz="1800" dirty="0">
                <a:solidFill>
                  <a:srgbClr val="000000"/>
                </a:solidFill>
                <a:latin typeface="楷体" pitchFamily="49" charset="-122"/>
                <a:ea typeface="楷体" pitchFamily="49" charset="-122"/>
              </a:rPr>
              <a:t>TSS</a:t>
            </a:r>
            <a:r>
              <a:rPr lang="zh-CN" altLang="en-US" sz="1800" dirty="0">
                <a:solidFill>
                  <a:srgbClr val="000000"/>
                </a:solidFill>
                <a:latin typeface="楷体" pitchFamily="49" charset="-122"/>
                <a:ea typeface="楷体" pitchFamily="49" charset="-122"/>
              </a:rPr>
              <a:t>发送过来的命令，解析该命令并调用</a:t>
            </a:r>
            <a:r>
              <a:rPr lang="en-US" altLang="zh-CN" sz="1800" dirty="0">
                <a:solidFill>
                  <a:srgbClr val="000000"/>
                </a:solidFill>
                <a:latin typeface="楷体" pitchFamily="49" charset="-122"/>
                <a:ea typeface="楷体" pitchFamily="49" charset="-122"/>
              </a:rPr>
              <a:t>platform</a:t>
            </a:r>
            <a:r>
              <a:rPr lang="zh-CN" altLang="en-US" sz="1800" dirty="0">
                <a:solidFill>
                  <a:srgbClr val="000000"/>
                </a:solidFill>
                <a:latin typeface="楷体" pitchFamily="49" charset="-122"/>
                <a:ea typeface="楷体" pitchFamily="49" charset="-122"/>
              </a:rPr>
              <a:t>和</a:t>
            </a:r>
            <a:r>
              <a:rPr lang="en-US" altLang="zh-CN" sz="1800" dirty="0" err="1">
                <a:solidFill>
                  <a:srgbClr val="000000"/>
                </a:solidFill>
                <a:latin typeface="楷体" pitchFamily="49" charset="-122"/>
                <a:ea typeface="楷体" pitchFamily="49" charset="-122"/>
              </a:rPr>
              <a:t>tpm</a:t>
            </a:r>
            <a:r>
              <a:rPr lang="zh-CN" altLang="en-US" sz="1800" dirty="0">
                <a:solidFill>
                  <a:srgbClr val="000000"/>
                </a:solidFill>
                <a:latin typeface="楷体" pitchFamily="49" charset="-122"/>
                <a:ea typeface="楷体" pitchFamily="49" charset="-122"/>
              </a:rPr>
              <a:t>实现相应的功能。</a:t>
            </a:r>
          </a:p>
          <a:p>
            <a:pPr indent="457200"/>
            <a:r>
              <a:rPr lang="zh-CN" altLang="en-US" sz="1800" dirty="0">
                <a:solidFill>
                  <a:srgbClr val="000000"/>
                </a:solidFill>
                <a:latin typeface="楷体" pitchFamily="49" charset="-122"/>
                <a:ea typeface="楷体" pitchFamily="49" charset="-122"/>
              </a:rPr>
              <a:t>由于普通世界和安全世界间交互不支持使用普通的</a:t>
            </a:r>
            <a:r>
              <a:rPr lang="en-US" altLang="zh-CN" sz="1800" dirty="0">
                <a:solidFill>
                  <a:srgbClr val="000000"/>
                </a:solidFill>
                <a:latin typeface="楷体" pitchFamily="49" charset="-122"/>
                <a:ea typeface="楷体" pitchFamily="49" charset="-122"/>
              </a:rPr>
              <a:t>socket</a:t>
            </a:r>
            <a:r>
              <a:rPr lang="zh-CN" altLang="en-US" sz="1800" dirty="0">
                <a:solidFill>
                  <a:srgbClr val="000000"/>
                </a:solidFill>
                <a:latin typeface="楷体" pitchFamily="49" charset="-122"/>
                <a:ea typeface="楷体" pitchFamily="49" charset="-122"/>
              </a:rPr>
              <a:t>，于是在实现</a:t>
            </a:r>
            <a:r>
              <a:rPr lang="en-US" altLang="zh-CN" sz="1800" dirty="0">
                <a:solidFill>
                  <a:srgbClr val="000000"/>
                </a:solidFill>
                <a:latin typeface="楷体" pitchFamily="49" charset="-122"/>
                <a:ea typeface="楷体" pitchFamily="49" charset="-122"/>
              </a:rPr>
              <a:t>STPM</a:t>
            </a:r>
            <a:r>
              <a:rPr lang="zh-CN" altLang="en-US" sz="1800" dirty="0">
                <a:solidFill>
                  <a:srgbClr val="000000"/>
                </a:solidFill>
                <a:latin typeface="楷体" pitchFamily="49" charset="-122"/>
                <a:ea typeface="楷体" pitchFamily="49" charset="-122"/>
              </a:rPr>
              <a:t>时，重新编写了一个</a:t>
            </a:r>
            <a:r>
              <a:rPr lang="en-US" altLang="zh-CN" sz="1800" dirty="0">
                <a:solidFill>
                  <a:srgbClr val="000000"/>
                </a:solidFill>
                <a:latin typeface="楷体" pitchFamily="49" charset="-122"/>
                <a:ea typeface="楷体" pitchFamily="49" charset="-122"/>
              </a:rPr>
              <a:t>STPM</a:t>
            </a:r>
            <a:r>
              <a:rPr lang="zh-CN" altLang="en-US" sz="1800" dirty="0">
                <a:solidFill>
                  <a:srgbClr val="000000"/>
                </a:solidFill>
                <a:latin typeface="楷体" pitchFamily="49" charset="-122"/>
                <a:ea typeface="楷体" pitchFamily="49" charset="-122"/>
              </a:rPr>
              <a:t>专用</a:t>
            </a:r>
            <a:r>
              <a:rPr lang="en-US" altLang="zh-CN" sz="1800" dirty="0">
                <a:solidFill>
                  <a:srgbClr val="000000"/>
                </a:solidFill>
                <a:latin typeface="楷体" pitchFamily="49" charset="-122"/>
                <a:ea typeface="楷体" pitchFamily="49" charset="-122"/>
              </a:rPr>
              <a:t>TA</a:t>
            </a:r>
            <a:r>
              <a:rPr lang="zh-CN" altLang="en-US" sz="1800" dirty="0">
                <a:solidFill>
                  <a:srgbClr val="000000"/>
                </a:solidFill>
                <a:latin typeface="楷体" pitchFamily="49" charset="-122"/>
                <a:ea typeface="楷体" pitchFamily="49" charset="-122"/>
              </a:rPr>
              <a:t>，完成原</a:t>
            </a:r>
            <a:r>
              <a:rPr lang="en-US" altLang="zh-CN" sz="1800" dirty="0">
                <a:solidFill>
                  <a:srgbClr val="000000"/>
                </a:solidFill>
                <a:latin typeface="楷体" pitchFamily="49" charset="-122"/>
                <a:ea typeface="楷体" pitchFamily="49" charset="-122"/>
              </a:rPr>
              <a:t>Simulator</a:t>
            </a:r>
            <a:r>
              <a:rPr lang="zh-CN" altLang="en-US" sz="1800" dirty="0">
                <a:solidFill>
                  <a:srgbClr val="000000"/>
                </a:solidFill>
                <a:latin typeface="楷体" pitchFamily="49" charset="-122"/>
                <a:ea typeface="楷体" pitchFamily="49" charset="-122"/>
              </a:rPr>
              <a:t>的通信和命令转发功能，并将其从</a:t>
            </a:r>
            <a:r>
              <a:rPr lang="en-US" altLang="zh-CN" sz="1800" dirty="0" err="1">
                <a:solidFill>
                  <a:srgbClr val="000000"/>
                </a:solidFill>
                <a:latin typeface="楷体" pitchFamily="49" charset="-122"/>
                <a:ea typeface="楷体" pitchFamily="49" charset="-122"/>
              </a:rPr>
              <a:t>sTPM</a:t>
            </a:r>
            <a:r>
              <a:rPr lang="zh-CN" altLang="en-US" sz="1800" dirty="0">
                <a:solidFill>
                  <a:srgbClr val="000000"/>
                </a:solidFill>
                <a:latin typeface="楷体" pitchFamily="49" charset="-122"/>
                <a:ea typeface="楷体" pitchFamily="49" charset="-122"/>
              </a:rPr>
              <a:t>中分离出来。</a:t>
            </a:r>
          </a:p>
        </p:txBody>
      </p:sp>
      <p:pic>
        <p:nvPicPr>
          <p:cNvPr id="2" name="图片 1"/>
          <p:cNvPicPr>
            <a:picLocks noChangeAspect="1"/>
          </p:cNvPicPr>
          <p:nvPr/>
        </p:nvPicPr>
        <p:blipFill>
          <a:blip r:embed="rId2" cstate="print"/>
          <a:stretch>
            <a:fillRect/>
          </a:stretch>
        </p:blipFill>
        <p:spPr>
          <a:xfrm>
            <a:off x="2284730" y="1518286"/>
            <a:ext cx="3517900" cy="2797175"/>
          </a:xfrm>
          <a:prstGeom prst="rect">
            <a:avLst/>
          </a:prstGeom>
        </p:spPr>
      </p:pic>
      <p:sp>
        <p:nvSpPr>
          <p:cNvPr id="9" name="右箭头 8"/>
          <p:cNvSpPr/>
          <p:nvPr/>
        </p:nvSpPr>
        <p:spPr>
          <a:xfrm>
            <a:off x="5900457" y="2514333"/>
            <a:ext cx="895355" cy="804856"/>
          </a:xfrm>
          <a:prstGeom prst="rightArrow">
            <a:avLst>
              <a:gd name="adj1" fmla="val 46103"/>
              <a:gd name="adj2" fmla="val 34434"/>
            </a:avLst>
          </a:prstGeom>
          <a:gradFill rotWithShape="1">
            <a:gsLst>
              <a:gs pos="0">
                <a:srgbClr val="6AB843">
                  <a:tint val="50000"/>
                  <a:satMod val="300000"/>
                </a:srgbClr>
              </a:gs>
              <a:gs pos="35000">
                <a:srgbClr val="6AB843">
                  <a:tint val="37000"/>
                  <a:satMod val="300000"/>
                </a:srgbClr>
              </a:gs>
              <a:gs pos="100000">
                <a:srgbClr val="6AB843">
                  <a:tint val="15000"/>
                  <a:satMod val="350000"/>
                </a:srgbClr>
              </a:gs>
            </a:gsLst>
            <a:lin ang="16200000" scaled="1"/>
          </a:gradFill>
          <a:ln w="9525" cap="flat" cmpd="sng" algn="ctr">
            <a:solidFill>
              <a:srgbClr val="6AB843">
                <a:shade val="95000"/>
                <a:satMod val="105000"/>
              </a:srgbClr>
            </a:solidFill>
            <a:prstDash val="solid"/>
          </a:ln>
          <a:effectLst>
            <a:outerShdw blurRad="40000" dist="20000" dir="5400000" rotWithShape="0">
              <a:srgbClr val="000000">
                <a:alpha val="38000"/>
              </a:srgbClr>
            </a:outerShdw>
          </a:effectLst>
        </p:spPr>
        <p:txBody>
          <a:bodyPr rtlCol="0" anchor="ctr"/>
          <a:lstStyle/>
          <a:p>
            <a:pPr fontAlgn="base">
              <a:spcBef>
                <a:spcPct val="0"/>
              </a:spcBef>
              <a:spcAft>
                <a:spcPct val="0"/>
              </a:spcAft>
            </a:pPr>
            <a:endParaRPr lang="zh-CN" altLang="en-US" kern="0" dirty="0">
              <a:solidFill>
                <a:srgbClr val="000000"/>
              </a:solidFill>
              <a:latin typeface="微软雅黑" panose="020B0503020204020204" pitchFamily="34" charset="-122"/>
              <a:ea typeface="微软雅黑" panose="020B0503020204020204" pitchFamily="34" charset="-122"/>
            </a:endParaRPr>
          </a:p>
        </p:txBody>
      </p:sp>
      <p:sp>
        <p:nvSpPr>
          <p:cNvPr id="11" name="TextBox 6"/>
          <p:cNvSpPr txBox="1"/>
          <p:nvPr/>
        </p:nvSpPr>
        <p:spPr>
          <a:xfrm>
            <a:off x="7220173" y="953846"/>
            <a:ext cx="2376512" cy="417358"/>
          </a:xfrm>
          <a:prstGeom prst="rect">
            <a:avLst/>
          </a:prstGeom>
          <a:noFill/>
        </p:spPr>
        <p:txBody>
          <a:bodyPr wrap="square">
            <a:spAutoFit/>
          </a:bodyPr>
          <a:lstStyle/>
          <a:p>
            <a:pPr algn="ctr" fontAlgn="base">
              <a:lnSpc>
                <a:spcPct val="130000"/>
              </a:lnSpc>
              <a:spcBef>
                <a:spcPct val="0"/>
              </a:spcBef>
              <a:spcAft>
                <a:spcPts val="450"/>
              </a:spcAft>
              <a:defRPr/>
            </a:pPr>
            <a:r>
              <a:rPr lang="zh-CN" altLang="en-US" b="1" dirty="0">
                <a:solidFill>
                  <a:srgbClr val="5F5E5C"/>
                </a:solidFill>
                <a:latin typeface="微软雅黑" panose="020B0503020204020204" pitchFamily="34" charset="-122"/>
                <a:ea typeface="微软雅黑" panose="020B0503020204020204" pitchFamily="34" charset="-122"/>
              </a:rPr>
              <a:t>修改后的</a:t>
            </a:r>
            <a:r>
              <a:rPr lang="en-US" altLang="zh-CN" b="1" dirty="0">
                <a:solidFill>
                  <a:srgbClr val="5F5E5C"/>
                </a:solidFill>
                <a:latin typeface="微软雅黑" panose="020B0503020204020204" pitchFamily="34" charset="-122"/>
                <a:ea typeface="微软雅黑" panose="020B0503020204020204" pitchFamily="34" charset="-122"/>
              </a:rPr>
              <a:t>STPM </a:t>
            </a:r>
            <a:endParaRPr lang="zh-CN" altLang="zh-CN" b="1" dirty="0">
              <a:solidFill>
                <a:srgbClr val="FFC000"/>
              </a:solidFill>
              <a:latin typeface="微软雅黑" panose="020B0503020204020204" pitchFamily="34" charset="-122"/>
              <a:ea typeface="微软雅黑" panose="020B0503020204020204" pitchFamily="34" charset="-122"/>
            </a:endParaRPr>
          </a:p>
        </p:txBody>
      </p:sp>
      <p:sp>
        <p:nvSpPr>
          <p:cNvPr id="3" name="Rectangle 2"/>
          <p:cNvSpPr>
            <a:spLocks noChangeArrowheads="1"/>
          </p:cNvSpPr>
          <p:nvPr/>
        </p:nvSpPr>
        <p:spPr bwMode="auto">
          <a:xfrm>
            <a:off x="3935761" y="109811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graphicFrame>
        <p:nvGraphicFramePr>
          <p:cNvPr id="5" name="对象 4"/>
          <p:cNvGraphicFramePr>
            <a:graphicFrameLocks noChangeAspect="1"/>
          </p:cNvGraphicFramePr>
          <p:nvPr/>
        </p:nvGraphicFramePr>
        <p:xfrm>
          <a:off x="6893560" y="1518286"/>
          <a:ext cx="3369310" cy="2797175"/>
        </p:xfrm>
        <a:graphic>
          <a:graphicData uri="http://schemas.openxmlformats.org/presentationml/2006/ole">
            <mc:AlternateContent xmlns:mc="http://schemas.openxmlformats.org/markup-compatibility/2006">
              <mc:Choice xmlns:v="urn:schemas-microsoft-com:vml" Requires="v">
                <p:oleObj name="Visio" r:id="rId3" imgW="3981243" imgH="3305293" progId="">
                  <p:embed/>
                </p:oleObj>
              </mc:Choice>
              <mc:Fallback>
                <p:oleObj name="Visio" r:id="rId3" imgW="3981243" imgH="3305293" progId="">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3560" y="1518286"/>
                        <a:ext cx="3369310" cy="279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1584256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嵌入式微处理器</a:t>
            </a:r>
            <a:r>
              <a:rPr lang="zh-CN" altLang="en-US" sz="2400" b="0" dirty="0">
                <a:solidFill>
                  <a:schemeClr val="tx1"/>
                </a:solidFill>
                <a:latin typeface="宋体" pitchFamily="2" charset="-122"/>
                <a:ea typeface="宋体" pitchFamily="2" charset="-122"/>
                <a:cs typeface="+mj-cs"/>
              </a:rPr>
              <a:t>指令系统</a:t>
            </a:r>
            <a:endParaRPr lang="en-US" altLang="zh-CN" sz="2400" b="0" dirty="0">
              <a:solidFill>
                <a:schemeClr val="tx1"/>
              </a:solidFill>
              <a:latin typeface="宋体" pitchFamily="2" charset="-122"/>
              <a:ea typeface="宋体" pitchFamily="2" charset="-122"/>
              <a:cs typeface="+mj-cs"/>
            </a:endParaRPr>
          </a:p>
          <a:p>
            <a:pPr lvl="1"/>
            <a:r>
              <a:rPr lang="zh-CN" altLang="en-US" sz="2400" dirty="0">
                <a:latin typeface="宋体" pitchFamily="2" charset="-122"/>
                <a:ea typeface="宋体" pitchFamily="2" charset="-122"/>
                <a:cs typeface="+mj-cs"/>
              </a:rPr>
              <a:t>复杂指令集系统</a:t>
            </a:r>
            <a:r>
              <a:rPr lang="en-US" altLang="zh-CN" sz="2000" b="0" dirty="0">
                <a:latin typeface="宋体" pitchFamily="2" charset="-122"/>
                <a:ea typeface="宋体" pitchFamily="2" charset="-122"/>
                <a:cs typeface="+mj-cs"/>
              </a:rPr>
              <a:t>(Complex Instruction Set Computer, </a:t>
            </a:r>
            <a:r>
              <a:rPr lang="en-US" altLang="zh-CN" sz="2000" dirty="0">
                <a:latin typeface="宋体" pitchFamily="2" charset="-122"/>
                <a:ea typeface="宋体" pitchFamily="2" charset="-122"/>
                <a:cs typeface="+mj-cs"/>
              </a:rPr>
              <a:t>CISC</a:t>
            </a:r>
            <a:r>
              <a:rPr lang="en-US" altLang="zh-CN" sz="2000" b="0" dirty="0">
                <a:latin typeface="宋体" pitchFamily="2" charset="-122"/>
                <a:ea typeface="宋体" pitchFamily="2" charset="-122"/>
                <a:cs typeface="+mj-cs"/>
              </a:rPr>
              <a:t>)</a:t>
            </a:r>
          </a:p>
          <a:p>
            <a:pPr lvl="2"/>
            <a:r>
              <a:rPr lang="zh-CN" altLang="en-US" sz="2000" b="0" dirty="0">
                <a:latin typeface="宋体" pitchFamily="2" charset="-122"/>
                <a:ea typeface="宋体" pitchFamily="2" charset="-122"/>
                <a:cs typeface="+mj-cs"/>
              </a:rPr>
              <a:t>早期的计算机采用复杂指令集计算机</a:t>
            </a:r>
            <a:r>
              <a:rPr lang="en-US" altLang="zh-CN" sz="2000" b="0" dirty="0">
                <a:latin typeface="宋体" pitchFamily="2" charset="-122"/>
                <a:ea typeface="宋体" pitchFamily="2" charset="-122"/>
                <a:cs typeface="+mj-cs"/>
              </a:rPr>
              <a:t>(</a:t>
            </a:r>
            <a:r>
              <a:rPr lang="en-US" altLang="zh-CN" sz="2000" dirty="0">
                <a:latin typeface="宋体" pitchFamily="2" charset="-122"/>
                <a:ea typeface="宋体" pitchFamily="2" charset="-122"/>
                <a:cs typeface="+mj-cs"/>
              </a:rPr>
              <a:t>CISC)</a:t>
            </a:r>
            <a:r>
              <a:rPr lang="zh-CN" altLang="en-US" sz="2000" b="0" dirty="0">
                <a:latin typeface="宋体" pitchFamily="2" charset="-122"/>
                <a:ea typeface="宋体" pitchFamily="2" charset="-122"/>
                <a:cs typeface="+mj-cs"/>
              </a:rPr>
              <a:t>体系，如</a:t>
            </a:r>
            <a:r>
              <a:rPr lang="en-US" altLang="zh-CN" sz="2000" b="0" dirty="0">
                <a:latin typeface="宋体" pitchFamily="2" charset="-122"/>
                <a:ea typeface="宋体" pitchFamily="2" charset="-122"/>
                <a:cs typeface="+mj-cs"/>
              </a:rPr>
              <a:t>Intel</a:t>
            </a:r>
            <a:r>
              <a:rPr lang="zh-CN" altLang="en-US" sz="2000" b="0" dirty="0">
                <a:latin typeface="宋体" pitchFamily="2" charset="-122"/>
                <a:ea typeface="宋体" pitchFamily="2" charset="-122"/>
                <a:cs typeface="+mj-cs"/>
              </a:rPr>
              <a:t>公司从</a:t>
            </a:r>
            <a:r>
              <a:rPr lang="en-US" altLang="zh-CN" sz="2000" b="0" dirty="0">
                <a:latin typeface="宋体" pitchFamily="2" charset="-122"/>
                <a:ea typeface="宋体" pitchFamily="2" charset="-122"/>
                <a:cs typeface="+mj-cs"/>
              </a:rPr>
              <a:t>8086</a:t>
            </a:r>
            <a:r>
              <a:rPr lang="zh-CN" altLang="en-US" sz="2000" b="0" dirty="0">
                <a:latin typeface="宋体" pitchFamily="2" charset="-122"/>
                <a:ea typeface="宋体" pitchFamily="2" charset="-122"/>
                <a:cs typeface="+mj-cs"/>
              </a:rPr>
              <a:t>到</a:t>
            </a:r>
            <a:r>
              <a:rPr lang="en-US" altLang="zh-CN" sz="2000" b="0" dirty="0">
                <a:latin typeface="宋体" pitchFamily="2" charset="-122"/>
                <a:ea typeface="宋体" pitchFamily="2" charset="-122"/>
                <a:cs typeface="+mj-cs"/>
              </a:rPr>
              <a:t>Pentium</a:t>
            </a:r>
            <a:r>
              <a:rPr lang="zh-CN" altLang="en-US" sz="2000" b="0" dirty="0">
                <a:latin typeface="宋体" pitchFamily="2" charset="-122"/>
                <a:ea typeface="宋体" pitchFamily="2" charset="-122"/>
                <a:cs typeface="+mj-cs"/>
              </a:rPr>
              <a:t>系列</a:t>
            </a:r>
            <a:r>
              <a:rPr lang="en-US" altLang="zh-CN" sz="2000" b="0" dirty="0">
                <a:latin typeface="宋体" pitchFamily="2" charset="-122"/>
                <a:ea typeface="宋体" pitchFamily="2" charset="-122"/>
                <a:cs typeface="+mj-cs"/>
              </a:rPr>
              <a:t>CPU</a:t>
            </a:r>
          </a:p>
          <a:p>
            <a:pPr lvl="2"/>
            <a:r>
              <a:rPr lang="zh-CN" altLang="en-US" sz="2000" b="0" dirty="0">
                <a:latin typeface="宋体" pitchFamily="2" charset="-122"/>
                <a:ea typeface="宋体" pitchFamily="2" charset="-122"/>
                <a:cs typeface="+mj-cs"/>
              </a:rPr>
              <a:t>采用</a:t>
            </a:r>
            <a:r>
              <a:rPr lang="en-US" altLang="zh-CN" sz="2000" dirty="0">
                <a:latin typeface="宋体" pitchFamily="2" charset="-122"/>
                <a:ea typeface="宋体" pitchFamily="2" charset="-122"/>
                <a:cs typeface="+mj-cs"/>
              </a:rPr>
              <a:t>CISC</a:t>
            </a:r>
            <a:r>
              <a:rPr lang="zh-CN" altLang="en-US" sz="2000" b="0" dirty="0">
                <a:latin typeface="宋体" pitchFamily="2" charset="-122"/>
                <a:ea typeface="宋体" pitchFamily="2" charset="-122"/>
                <a:cs typeface="+mj-cs"/>
              </a:rPr>
              <a:t>体系结构的计算机各种</a:t>
            </a:r>
            <a:r>
              <a:rPr lang="zh-CN" altLang="en-US" sz="2000" b="0" dirty="0">
                <a:solidFill>
                  <a:srgbClr val="FF0000"/>
                </a:solidFill>
                <a:latin typeface="宋体" pitchFamily="2" charset="-122"/>
                <a:ea typeface="宋体" pitchFamily="2" charset="-122"/>
                <a:cs typeface="+mj-cs"/>
              </a:rPr>
              <a:t>指令的使用频率相差悬殊。</a:t>
            </a:r>
            <a:r>
              <a:rPr lang="zh-CN" altLang="en-US" sz="2000" b="0" dirty="0">
                <a:latin typeface="宋体" pitchFamily="2" charset="-122"/>
                <a:ea typeface="宋体" pitchFamily="2" charset="-122"/>
                <a:cs typeface="+mj-cs"/>
              </a:rPr>
              <a:t>统计表明，大概有</a:t>
            </a:r>
            <a:r>
              <a:rPr lang="en-US" altLang="zh-CN" sz="2000" b="0" dirty="0">
                <a:solidFill>
                  <a:srgbClr val="FF0000"/>
                </a:solidFill>
                <a:latin typeface="宋体" pitchFamily="2" charset="-122"/>
                <a:ea typeface="宋体" pitchFamily="2" charset="-122"/>
                <a:cs typeface="+mj-cs"/>
              </a:rPr>
              <a:t>20%</a:t>
            </a:r>
            <a:r>
              <a:rPr lang="zh-CN" altLang="en-US" sz="2000" b="0" dirty="0">
                <a:solidFill>
                  <a:srgbClr val="FF0000"/>
                </a:solidFill>
                <a:latin typeface="宋体" pitchFamily="2" charset="-122"/>
                <a:ea typeface="宋体" pitchFamily="2" charset="-122"/>
                <a:cs typeface="+mj-cs"/>
              </a:rPr>
              <a:t>的比较简单的指令被反复使用</a:t>
            </a:r>
            <a:r>
              <a:rPr lang="zh-CN" altLang="en-US" sz="2000" b="0" dirty="0">
                <a:latin typeface="宋体" pitchFamily="2" charset="-122"/>
                <a:ea typeface="宋体" pitchFamily="2" charset="-122"/>
                <a:cs typeface="+mj-cs"/>
              </a:rPr>
              <a:t>，使用量约占整个程序的</a:t>
            </a:r>
            <a:r>
              <a:rPr lang="en-US" altLang="zh-CN" sz="2000" b="0" dirty="0">
                <a:solidFill>
                  <a:srgbClr val="FF0000"/>
                </a:solidFill>
                <a:latin typeface="宋体" pitchFamily="2" charset="-122"/>
                <a:ea typeface="宋体" pitchFamily="2" charset="-122"/>
                <a:cs typeface="+mj-cs"/>
              </a:rPr>
              <a:t>80%</a:t>
            </a:r>
            <a:r>
              <a:rPr lang="zh-CN" altLang="en-US" sz="2000" b="0" dirty="0">
                <a:latin typeface="宋体" pitchFamily="2" charset="-122"/>
                <a:ea typeface="宋体" pitchFamily="2" charset="-122"/>
                <a:cs typeface="+mj-cs"/>
              </a:rPr>
              <a:t>；而有</a:t>
            </a:r>
            <a:r>
              <a:rPr lang="en-US" altLang="zh-CN" sz="2000" b="0" dirty="0">
                <a:latin typeface="宋体" pitchFamily="2" charset="-122"/>
                <a:ea typeface="宋体" pitchFamily="2" charset="-122"/>
                <a:cs typeface="+mj-cs"/>
              </a:rPr>
              <a:t>80%</a:t>
            </a:r>
            <a:r>
              <a:rPr lang="zh-CN" altLang="en-US" sz="2000" b="0" dirty="0">
                <a:latin typeface="宋体" pitchFamily="2" charset="-122"/>
                <a:ea typeface="宋体" pitchFamily="2" charset="-122"/>
                <a:cs typeface="+mj-cs"/>
              </a:rPr>
              <a:t>左右的指令则很少使用，其使用量约占整个程序的</a:t>
            </a:r>
            <a:r>
              <a:rPr lang="en-US" altLang="zh-CN" sz="2000" b="0" dirty="0">
                <a:latin typeface="宋体" pitchFamily="2" charset="-122"/>
                <a:ea typeface="宋体" pitchFamily="2" charset="-122"/>
                <a:cs typeface="+mj-cs"/>
              </a:rPr>
              <a:t>20%</a:t>
            </a:r>
            <a:r>
              <a:rPr lang="zh-CN" altLang="en-US" sz="2000" b="0" dirty="0">
                <a:latin typeface="宋体" pitchFamily="2" charset="-122"/>
                <a:ea typeface="宋体" pitchFamily="2" charset="-122"/>
                <a:cs typeface="+mj-cs"/>
              </a:rPr>
              <a:t>，即</a:t>
            </a:r>
            <a:r>
              <a:rPr lang="zh-CN" altLang="en-US" sz="2000" dirty="0">
                <a:solidFill>
                  <a:srgbClr val="FF0000"/>
                </a:solidFill>
                <a:latin typeface="宋体" pitchFamily="2" charset="-122"/>
                <a:ea typeface="宋体" pitchFamily="2" charset="-122"/>
                <a:cs typeface="+mj-cs"/>
              </a:rPr>
              <a:t>指令的</a:t>
            </a:r>
            <a:r>
              <a:rPr lang="en-US" altLang="zh-CN" sz="2000" dirty="0">
                <a:solidFill>
                  <a:srgbClr val="FF0000"/>
                </a:solidFill>
                <a:latin typeface="宋体" pitchFamily="2" charset="-122"/>
                <a:ea typeface="宋体" pitchFamily="2" charset="-122"/>
                <a:cs typeface="+mj-cs"/>
              </a:rPr>
              <a:t>2/8</a:t>
            </a:r>
            <a:r>
              <a:rPr lang="zh-CN" altLang="en-US" sz="2000" dirty="0">
                <a:solidFill>
                  <a:srgbClr val="FF0000"/>
                </a:solidFill>
                <a:latin typeface="宋体" pitchFamily="2" charset="-122"/>
                <a:ea typeface="宋体" pitchFamily="2" charset="-122"/>
                <a:cs typeface="+mj-cs"/>
              </a:rPr>
              <a:t>规律</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在</a:t>
            </a:r>
            <a:r>
              <a:rPr lang="en-US" altLang="zh-CN" sz="2000" dirty="0">
                <a:latin typeface="宋体" pitchFamily="2" charset="-122"/>
                <a:ea typeface="宋体" pitchFamily="2" charset="-122"/>
                <a:cs typeface="+mj-cs"/>
              </a:rPr>
              <a:t>CISC</a:t>
            </a:r>
            <a:r>
              <a:rPr lang="zh-CN" altLang="en-US" sz="2000" b="0" dirty="0">
                <a:latin typeface="宋体" pitchFamily="2" charset="-122"/>
                <a:ea typeface="宋体" pitchFamily="2" charset="-122"/>
                <a:cs typeface="+mj-cs"/>
              </a:rPr>
              <a:t>中，为了支持目标程序的优化，支持高级语言和编译程序，增加了许多复杂的指令，用一条指令来代替一串指令，</a:t>
            </a:r>
            <a:r>
              <a:rPr lang="zh-CN" altLang="en-US" sz="2000" b="0" dirty="0">
                <a:solidFill>
                  <a:srgbClr val="FF0000"/>
                </a:solidFill>
                <a:latin typeface="宋体" pitchFamily="2" charset="-122"/>
                <a:ea typeface="宋体" pitchFamily="2" charset="-122"/>
                <a:cs typeface="+mj-cs"/>
              </a:rPr>
              <a:t>简化了软件设计，却增加了硬件的复杂程度。而且</a:t>
            </a:r>
            <a:r>
              <a:rPr lang="zh-CN" altLang="en-US" sz="2000" dirty="0">
                <a:solidFill>
                  <a:srgbClr val="FF0000"/>
                </a:solidFill>
                <a:latin typeface="宋体" pitchFamily="2" charset="-122"/>
                <a:ea typeface="宋体" pitchFamily="2" charset="-122"/>
                <a:cs typeface="+mj-cs"/>
              </a:rPr>
              <a:t>这些复杂指令并不等于有利于缩短程序的执行时间。</a:t>
            </a:r>
            <a:endParaRPr lang="en-US" altLang="zh-CN" sz="2000" dirty="0">
              <a:solidFill>
                <a:srgbClr val="FF0000"/>
              </a:solidFill>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在</a:t>
            </a:r>
            <a:r>
              <a:rPr lang="en-US" altLang="zh-CN" sz="2000" b="0" dirty="0">
                <a:latin typeface="宋体" pitchFamily="2" charset="-122"/>
                <a:ea typeface="宋体" pitchFamily="2" charset="-122"/>
                <a:cs typeface="+mj-cs"/>
              </a:rPr>
              <a:t>VLSI(Very-large-scale integration)</a:t>
            </a:r>
            <a:r>
              <a:rPr lang="zh-CN" altLang="en-US" sz="2000" b="0" dirty="0">
                <a:latin typeface="宋体" pitchFamily="2" charset="-122"/>
                <a:ea typeface="宋体" pitchFamily="2" charset="-122"/>
                <a:cs typeface="+mj-cs"/>
              </a:rPr>
              <a:t>制造工艺中要求</a:t>
            </a:r>
            <a:r>
              <a:rPr lang="en-US" altLang="zh-CN" sz="2000" b="0" dirty="0">
                <a:latin typeface="宋体" pitchFamily="2" charset="-122"/>
                <a:ea typeface="宋体" pitchFamily="2" charset="-122"/>
                <a:cs typeface="+mj-cs"/>
              </a:rPr>
              <a:t>CPU</a:t>
            </a:r>
            <a:r>
              <a:rPr lang="zh-CN" altLang="en-US" sz="2000" b="0" dirty="0">
                <a:latin typeface="宋体" pitchFamily="2" charset="-122"/>
                <a:ea typeface="宋体" pitchFamily="2" charset="-122"/>
                <a:cs typeface="+mj-cs"/>
              </a:rPr>
              <a:t>控制逻辑具有规整性，而</a:t>
            </a:r>
            <a:r>
              <a:rPr lang="en-US" altLang="zh-CN" sz="2000" b="0" dirty="0">
                <a:solidFill>
                  <a:srgbClr val="FF0000"/>
                </a:solidFill>
                <a:latin typeface="宋体" pitchFamily="2" charset="-122"/>
                <a:ea typeface="宋体" pitchFamily="2" charset="-122"/>
                <a:cs typeface="+mj-cs"/>
              </a:rPr>
              <a:t>CISC</a:t>
            </a:r>
            <a:r>
              <a:rPr lang="zh-CN" altLang="en-US" sz="2000" b="0" dirty="0">
                <a:solidFill>
                  <a:srgbClr val="FF0000"/>
                </a:solidFill>
                <a:latin typeface="宋体" pitchFamily="2" charset="-122"/>
                <a:ea typeface="宋体" pitchFamily="2" charset="-122"/>
                <a:cs typeface="+mj-cs"/>
              </a:rPr>
              <a:t>为了实现大量复杂的指令，控制逻辑极不规整，给</a:t>
            </a:r>
            <a:r>
              <a:rPr lang="en-US" altLang="zh-CN" sz="2000" b="0" dirty="0">
                <a:solidFill>
                  <a:srgbClr val="FF0000"/>
                </a:solidFill>
                <a:latin typeface="宋体" pitchFamily="2" charset="-122"/>
                <a:ea typeface="宋体" pitchFamily="2" charset="-122"/>
                <a:cs typeface="+mj-cs"/>
              </a:rPr>
              <a:t>VLSI</a:t>
            </a:r>
            <a:r>
              <a:rPr lang="zh-CN" altLang="en-US" sz="2000" b="0" dirty="0">
                <a:solidFill>
                  <a:srgbClr val="FF0000"/>
                </a:solidFill>
                <a:latin typeface="宋体" pitchFamily="2" charset="-122"/>
                <a:ea typeface="宋体" pitchFamily="2" charset="-122"/>
                <a:cs typeface="+mj-cs"/>
              </a:rPr>
              <a:t>工艺造成很大困难</a:t>
            </a:r>
          </a:p>
        </p:txBody>
      </p:sp>
      <p:sp>
        <p:nvSpPr>
          <p:cNvPr id="4" name="Date Placeholder 3"/>
          <p:cNvSpPr>
            <a:spLocks noGrp="1"/>
          </p:cNvSpPr>
          <p:nvPr>
            <p:ph type="dt" sz="half" idx="10"/>
          </p:nvPr>
        </p:nvSpPr>
        <p:spPr/>
        <p:txBody>
          <a:bodyPr/>
          <a:lstStyle/>
          <a:p>
            <a:pPr>
              <a:spcAft>
                <a:spcPct val="0"/>
              </a:spcAft>
              <a:buClr>
                <a:srgbClr val="FFFFFF"/>
              </a:buClr>
              <a:defRPr/>
            </a:pPr>
            <a:fld id="{92B6A223-1A84-4D6A-97AA-4D8B57F1CDF0}"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53</a:t>
            </a:fld>
            <a:endParaRPr lang="en-US" altLang="zh-CN" b="1">
              <a:solidFill>
                <a:srgbClr val="FFFFFF"/>
              </a:solidFill>
            </a:endParaRPr>
          </a:p>
        </p:txBody>
      </p:sp>
    </p:spTree>
    <p:extLst>
      <p:ext uri="{BB962C8B-B14F-4D97-AF65-F5344CB8AC3E}">
        <p14:creationId xmlns:p14="http://schemas.microsoft.com/office/powerpoint/2010/main" val="309985729"/>
      </p:ext>
    </p:extLst>
  </p:cSld>
  <p:clrMapOvr>
    <a:masterClrMapping/>
  </p:clrMapOvr>
  <p:transitio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135560" y="260648"/>
            <a:ext cx="7325816" cy="609600"/>
          </a:xfrm>
        </p:spPr>
        <p:txBody>
          <a:bodyPr/>
          <a:lstStyle/>
          <a:p>
            <a:r>
              <a:rPr lang="en-US" altLang="zh-CN" sz="3200" dirty="0"/>
              <a:t>3.3.1 </a:t>
            </a:r>
            <a:r>
              <a:rPr lang="zh-CN" altLang="en-US" sz="3200" dirty="0"/>
              <a:t>安全世界添加</a:t>
            </a:r>
            <a:r>
              <a:rPr lang="en-US" altLang="zh-CN" sz="3200" dirty="0"/>
              <a:t>STPM</a:t>
            </a:r>
            <a:endParaRPr lang="zh-CN" altLang="en-US" sz="3200" dirty="0"/>
          </a:p>
        </p:txBody>
      </p:sp>
      <p:sp>
        <p:nvSpPr>
          <p:cNvPr id="272386" name="Rectangle 2"/>
          <p:cNvSpPr>
            <a:spLocks noChangeArrowheads="1"/>
          </p:cNvSpPr>
          <p:nvPr/>
        </p:nvSpPr>
        <p:spPr bwMode="auto">
          <a:xfrm>
            <a:off x="1524001" y="43934"/>
            <a:ext cx="184731" cy="369332"/>
          </a:xfrm>
          <a:prstGeom prst="rect">
            <a:avLst/>
          </a:prstGeom>
          <a:noFill/>
          <a:ln w="9525">
            <a:noFill/>
            <a:miter lim="800000"/>
          </a:ln>
          <a:effec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0" name="TextBox 10"/>
          <p:cNvSpPr txBox="1"/>
          <p:nvPr/>
        </p:nvSpPr>
        <p:spPr>
          <a:xfrm>
            <a:off x="2135505" y="1919606"/>
            <a:ext cx="3999230" cy="1509395"/>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defPPr>
              <a:defRPr lang="zh-CN"/>
            </a:defPPr>
            <a:lvl1pPr indent="457200" fontAlgn="auto">
              <a:lnSpc>
                <a:spcPct val="150000"/>
              </a:lnSpc>
              <a:spcBef>
                <a:spcPts val="0"/>
              </a:spcBef>
              <a:spcAft>
                <a:spcPts val="0"/>
              </a:spcAft>
              <a:defRPr sz="1400" kern="0">
                <a:solidFill>
                  <a:srgbClr val="45A2A9"/>
                </a:solidFill>
                <a:ea typeface="微软雅黑" panose="020B0503020204020204" pitchFamily="34" charset="-122"/>
              </a:defRPr>
            </a:lvl1pPr>
          </a:lstStyle>
          <a:p>
            <a:r>
              <a:rPr lang="en-US" altLang="zh-CN" sz="1800" dirty="0">
                <a:solidFill>
                  <a:srgbClr val="000000"/>
                </a:solidFill>
                <a:latin typeface="楷体" pitchFamily="49" charset="-122"/>
                <a:ea typeface="楷体" pitchFamily="49" charset="-122"/>
              </a:rPr>
              <a:t>STPM</a:t>
            </a:r>
            <a:r>
              <a:rPr lang="zh-CN" altLang="en-US" sz="1800" dirty="0">
                <a:solidFill>
                  <a:srgbClr val="000000"/>
                </a:solidFill>
                <a:latin typeface="楷体" pitchFamily="49" charset="-122"/>
                <a:ea typeface="楷体" pitchFamily="49" charset="-122"/>
              </a:rPr>
              <a:t>模块负责接收上层</a:t>
            </a:r>
            <a:r>
              <a:rPr lang="en-US" altLang="zh-CN" sz="1800" dirty="0">
                <a:solidFill>
                  <a:srgbClr val="000000"/>
                </a:solidFill>
                <a:latin typeface="楷体" pitchFamily="49" charset="-122"/>
                <a:ea typeface="楷体" pitchFamily="49" charset="-122"/>
              </a:rPr>
              <a:t>TA</a:t>
            </a:r>
            <a:r>
              <a:rPr lang="zh-CN" altLang="en-US" sz="1800" dirty="0">
                <a:solidFill>
                  <a:srgbClr val="000000"/>
                </a:solidFill>
                <a:latin typeface="楷体" pitchFamily="49" charset="-122"/>
                <a:ea typeface="楷体" pitchFamily="49" charset="-122"/>
              </a:rPr>
              <a:t>传递的</a:t>
            </a:r>
            <a:r>
              <a:rPr lang="en-US" altLang="zh-CN" sz="1800" dirty="0">
                <a:solidFill>
                  <a:srgbClr val="000000"/>
                </a:solidFill>
                <a:latin typeface="楷体" pitchFamily="49" charset="-122"/>
                <a:ea typeface="楷体" pitchFamily="49" charset="-122"/>
              </a:rPr>
              <a:t>TPM</a:t>
            </a:r>
            <a:r>
              <a:rPr lang="zh-CN" altLang="en-US" sz="1800" dirty="0">
                <a:solidFill>
                  <a:srgbClr val="000000"/>
                </a:solidFill>
                <a:latin typeface="楷体" pitchFamily="49" charset="-122"/>
                <a:ea typeface="楷体" pitchFamily="49" charset="-122"/>
              </a:rPr>
              <a:t>调用命令，经过处理返回最终结果。</a:t>
            </a:r>
          </a:p>
        </p:txBody>
      </p:sp>
      <p:grpSp>
        <p:nvGrpSpPr>
          <p:cNvPr id="13" name="组合 12"/>
          <p:cNvGrpSpPr/>
          <p:nvPr/>
        </p:nvGrpSpPr>
        <p:grpSpPr>
          <a:xfrm>
            <a:off x="2135505" y="1340486"/>
            <a:ext cx="3999230" cy="507999"/>
            <a:chOff x="5205873" y="1988840"/>
            <a:chExt cx="3182551" cy="507830"/>
          </a:xfrm>
        </p:grpSpPr>
        <p:sp>
          <p:nvSpPr>
            <p:cNvPr id="14" name="TextBox 47"/>
            <p:cNvSpPr txBox="1"/>
            <p:nvPr/>
          </p:nvSpPr>
          <p:spPr>
            <a:xfrm>
              <a:off x="5205873" y="1988840"/>
              <a:ext cx="390507" cy="451705"/>
            </a:xfrm>
            <a:prstGeom prst="rect">
              <a:avLst/>
            </a:prstGeom>
            <a:solidFill>
              <a:schemeClr val="accent4">
                <a:lumMod val="50000"/>
                <a:lumOff val="50000"/>
              </a:schemeClr>
            </a:solidFill>
          </p:spPr>
          <p:txBody>
            <a:bodyPr wrap="square" lIns="180000" rtlCol="0">
              <a:spAutoFit/>
            </a:bodyPr>
            <a:lstStyle/>
            <a:p>
              <a:pPr marL="285750" indent="-285750" algn="ctr" fontAlgn="base">
                <a:lnSpc>
                  <a:spcPct val="150000"/>
                </a:lnSpc>
                <a:spcBef>
                  <a:spcPct val="0"/>
                </a:spcBef>
                <a:spcAft>
                  <a:spcPct val="0"/>
                </a:spcAft>
                <a:buFont typeface="Wingdings" panose="05000000000000000000" pitchFamily="2" charset="2"/>
                <a:buChar char="Ø"/>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 </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15" name="矩形 14"/>
            <p:cNvSpPr/>
            <p:nvPr/>
          </p:nvSpPr>
          <p:spPr>
            <a:xfrm>
              <a:off x="5558318" y="1991081"/>
              <a:ext cx="2830106" cy="5055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zh-CN" altLang="en-US" sz="2000" dirty="0">
                  <a:solidFill>
                    <a:srgbClr val="FFFFFF"/>
                  </a:solidFill>
                  <a:latin typeface="微软雅黑" panose="020B0503020204020204" pitchFamily="34" charset="-122"/>
                  <a:ea typeface="微软雅黑" panose="020B0503020204020204" pitchFamily="34" charset="-122"/>
                </a:rPr>
                <a:t> </a:t>
              </a:r>
              <a:r>
                <a:rPr lang="en-US" altLang="zh-CN" sz="2000" dirty="0">
                  <a:solidFill>
                    <a:srgbClr val="FFFFFF"/>
                  </a:solidFill>
                  <a:latin typeface="微软雅黑" panose="020B0503020204020204" pitchFamily="34" charset="-122"/>
                  <a:ea typeface="微软雅黑" panose="020B0503020204020204" pitchFamily="34" charset="-122"/>
                </a:rPr>
                <a:t>STPM</a:t>
              </a:r>
              <a:r>
                <a:rPr lang="zh-CN" altLang="en-US" sz="2000" dirty="0">
                  <a:solidFill>
                    <a:srgbClr val="FFFFFF"/>
                  </a:solidFill>
                  <a:latin typeface="微软雅黑" panose="020B0503020204020204" pitchFamily="34" charset="-122"/>
                  <a:ea typeface="微软雅黑" panose="020B0503020204020204" pitchFamily="34" charset="-122"/>
                </a:rPr>
                <a:t>模块</a:t>
              </a:r>
            </a:p>
          </p:txBody>
        </p:sp>
      </p:grpSp>
      <p:pic>
        <p:nvPicPr>
          <p:cNvPr id="5" name="图片 4"/>
          <p:cNvPicPr>
            <a:picLocks noChangeAspect="1"/>
          </p:cNvPicPr>
          <p:nvPr/>
        </p:nvPicPr>
        <p:blipFill>
          <a:blip r:embed="rId2" cstate="print"/>
          <a:stretch>
            <a:fillRect/>
          </a:stretch>
        </p:blipFill>
        <p:spPr>
          <a:xfrm>
            <a:off x="6134735" y="1343026"/>
            <a:ext cx="4505960" cy="4989195"/>
          </a:xfrm>
          <a:prstGeom prst="rect">
            <a:avLst/>
          </a:prstGeom>
        </p:spPr>
      </p:pic>
      <p:sp>
        <p:nvSpPr>
          <p:cNvPr id="16" name="文本框 3"/>
          <p:cNvSpPr txBox="1">
            <a:spLocks noChangeArrowheads="1"/>
          </p:cNvSpPr>
          <p:nvPr/>
        </p:nvSpPr>
        <p:spPr bwMode="auto">
          <a:xfrm>
            <a:off x="2135505" y="3500756"/>
            <a:ext cx="3999230" cy="2924175"/>
          </a:xfrm>
          <a:prstGeom prst="roundRect">
            <a:avLst/>
          </a:prstGeom>
          <a:noFill/>
          <a:ln w="9525" algn="ctr">
            <a:solidFill>
              <a:srgbClr val="FF0000"/>
            </a:solidFill>
            <a:round/>
          </a:ln>
          <a:effectLst>
            <a:glow rad="228600">
              <a:srgbClr val="FFD5D5">
                <a:alpha val="40000"/>
              </a:srgbClr>
            </a:glow>
          </a:effectLst>
        </p:spPr>
        <p:txBody>
          <a:bodyPr wrap="square" lIns="180000" rIns="180000" anchor="ctr" anchorCtr="0">
            <a:noAutofit/>
          </a:bodyPr>
          <a:lstStyle>
            <a:defPPr>
              <a:defRPr lang="zh-CN"/>
            </a:defPPr>
            <a:lvl1pPr algn="just" fontAlgn="auto">
              <a:lnSpc>
                <a:spcPct val="150000"/>
              </a:lnSpc>
              <a:spcBef>
                <a:spcPts val="0"/>
              </a:spcBef>
              <a:spcAft>
                <a:spcPts val="0"/>
              </a:spcAft>
              <a:defRPr sz="1600" kern="0">
                <a:solidFill>
                  <a:srgbClr val="45A2A9"/>
                </a:solidFill>
                <a:ea typeface="微软雅黑" panose="020B0503020204020204" pitchFamily="34" charset="-122"/>
              </a:defRPr>
            </a:lvl1pPr>
          </a:lstStyle>
          <a:p>
            <a:r>
              <a:rPr lang="zh-CN" altLang="en-US" sz="1800" dirty="0">
                <a:solidFill>
                  <a:srgbClr val="FF0000"/>
                </a:solidFill>
                <a:latin typeface="楷体" pitchFamily="49" charset="-122"/>
                <a:ea typeface="楷体" pitchFamily="49" charset="-122"/>
              </a:rPr>
              <a:t>主要工作：</a:t>
            </a:r>
          </a:p>
          <a:p>
            <a:pPr marL="285750" indent="-285750">
              <a:buFont typeface="Wingdings" panose="05000000000000000000" pitchFamily="2" charset="2"/>
              <a:buChar char="l"/>
            </a:pPr>
            <a:r>
              <a:rPr lang="zh-CN" altLang="en-US" sz="1800" dirty="0">
                <a:solidFill>
                  <a:srgbClr val="FF0000"/>
                </a:solidFill>
                <a:latin typeface="楷体" pitchFamily="49" charset="-122"/>
                <a:ea typeface="楷体" pitchFamily="49" charset="-122"/>
              </a:rPr>
              <a:t>在</a:t>
            </a:r>
            <a:r>
              <a:rPr lang="en-US" altLang="zh-CN" sz="1800" dirty="0">
                <a:solidFill>
                  <a:srgbClr val="FF0000"/>
                </a:solidFill>
                <a:latin typeface="楷体" pitchFamily="49" charset="-122"/>
                <a:ea typeface="楷体" pitchFamily="49" charset="-122"/>
              </a:rPr>
              <a:t>TEE</a:t>
            </a:r>
            <a:r>
              <a:rPr lang="zh-CN" altLang="en-US" sz="1800" dirty="0">
                <a:solidFill>
                  <a:srgbClr val="FF0000"/>
                </a:solidFill>
                <a:latin typeface="楷体" pitchFamily="49" charset="-122"/>
                <a:ea typeface="楷体" pitchFamily="49" charset="-122"/>
              </a:rPr>
              <a:t>内核中，添加</a:t>
            </a:r>
            <a:r>
              <a:rPr lang="en-US" altLang="zh-CN" sz="1800" dirty="0" err="1">
                <a:solidFill>
                  <a:srgbClr val="FF0000"/>
                </a:solidFill>
                <a:latin typeface="楷体" pitchFamily="49" charset="-122"/>
                <a:ea typeface="楷体" pitchFamily="49" charset="-122"/>
              </a:rPr>
              <a:t>openssl</a:t>
            </a:r>
            <a:r>
              <a:rPr lang="zh-CN" altLang="en-US" sz="1800" dirty="0">
                <a:solidFill>
                  <a:srgbClr val="FF0000"/>
                </a:solidFill>
                <a:latin typeface="楷体" pitchFamily="49" charset="-122"/>
                <a:ea typeface="楷体" pitchFamily="49" charset="-122"/>
              </a:rPr>
              <a:t>加密库选项，满足</a:t>
            </a:r>
            <a:r>
              <a:rPr lang="en-US" altLang="zh-CN" sz="1800" dirty="0">
                <a:solidFill>
                  <a:srgbClr val="FF0000"/>
                </a:solidFill>
                <a:latin typeface="楷体" pitchFamily="49" charset="-122"/>
                <a:ea typeface="楷体" pitchFamily="49" charset="-122"/>
              </a:rPr>
              <a:t>STPM</a:t>
            </a:r>
            <a:r>
              <a:rPr lang="zh-CN" altLang="en-US" sz="1800" dirty="0">
                <a:solidFill>
                  <a:srgbClr val="FF0000"/>
                </a:solidFill>
                <a:latin typeface="楷体" pitchFamily="49" charset="-122"/>
                <a:ea typeface="楷体" pitchFamily="49" charset="-122"/>
              </a:rPr>
              <a:t>调用需求。</a:t>
            </a:r>
          </a:p>
          <a:p>
            <a:pPr marL="285750" indent="-285750">
              <a:buFont typeface="Wingdings" panose="05000000000000000000" pitchFamily="2" charset="2"/>
              <a:buChar char="l"/>
            </a:pPr>
            <a:r>
              <a:rPr lang="zh-CN" altLang="en-US" sz="1800" dirty="0">
                <a:solidFill>
                  <a:srgbClr val="FF0000"/>
                </a:solidFill>
                <a:latin typeface="楷体" pitchFamily="49" charset="-122"/>
                <a:ea typeface="楷体" pitchFamily="49" charset="-122"/>
              </a:rPr>
              <a:t>修改</a:t>
            </a:r>
            <a:r>
              <a:rPr lang="en-US" altLang="zh-CN" sz="1800" dirty="0" err="1">
                <a:solidFill>
                  <a:srgbClr val="FF0000"/>
                </a:solidFill>
                <a:latin typeface="楷体" pitchFamily="49" charset="-122"/>
                <a:ea typeface="楷体" pitchFamily="49" charset="-122"/>
              </a:rPr>
              <a:t>makefile</a:t>
            </a:r>
            <a:r>
              <a:rPr lang="zh-CN" altLang="en-US" sz="1800" dirty="0">
                <a:solidFill>
                  <a:srgbClr val="FF0000"/>
                </a:solidFill>
                <a:latin typeface="楷体" pitchFamily="49" charset="-122"/>
                <a:ea typeface="楷体" pitchFamily="49" charset="-122"/>
              </a:rPr>
              <a:t>，重新编译</a:t>
            </a:r>
            <a:r>
              <a:rPr lang="en-US" altLang="zh-CN" sz="1800" dirty="0">
                <a:solidFill>
                  <a:srgbClr val="FF0000"/>
                </a:solidFill>
                <a:latin typeface="楷体" pitchFamily="49" charset="-122"/>
                <a:ea typeface="楷体" pitchFamily="49" charset="-122"/>
              </a:rPr>
              <a:t>STPM2.0</a:t>
            </a:r>
            <a:r>
              <a:rPr lang="zh-CN" altLang="en-US" sz="1800" dirty="0">
                <a:solidFill>
                  <a:srgbClr val="FF0000"/>
                </a:solidFill>
                <a:latin typeface="楷体" pitchFamily="49" charset="-122"/>
                <a:ea typeface="楷体" pitchFamily="49" charset="-122"/>
              </a:rPr>
              <a:t>，将其作为静态库添加到</a:t>
            </a:r>
            <a:r>
              <a:rPr lang="en-US" altLang="zh-CN" sz="1800" dirty="0">
                <a:solidFill>
                  <a:srgbClr val="FF0000"/>
                </a:solidFill>
                <a:latin typeface="楷体" pitchFamily="49" charset="-122"/>
                <a:ea typeface="楷体" pitchFamily="49" charset="-122"/>
              </a:rPr>
              <a:t>TEE</a:t>
            </a:r>
            <a:r>
              <a:rPr lang="zh-CN" altLang="en-US" sz="1800" dirty="0">
                <a:solidFill>
                  <a:srgbClr val="FF0000"/>
                </a:solidFill>
                <a:latin typeface="楷体" pitchFamily="49" charset="-122"/>
                <a:ea typeface="楷体" pitchFamily="49" charset="-122"/>
              </a:rPr>
              <a:t>内核。</a:t>
            </a:r>
          </a:p>
        </p:txBody>
      </p:sp>
    </p:spTree>
    <p:extLst>
      <p:ext uri="{BB962C8B-B14F-4D97-AF65-F5344CB8AC3E}">
        <p14:creationId xmlns:p14="http://schemas.microsoft.com/office/powerpoint/2010/main" val="2141003513"/>
      </p:ext>
    </p:extLst>
  </p:cSld>
  <p:clrMapOvr>
    <a:masterClrMapping/>
  </p:clrMapOvr>
  <p:transition/>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135560" y="260648"/>
            <a:ext cx="7325816" cy="609600"/>
          </a:xfrm>
        </p:spPr>
        <p:txBody>
          <a:bodyPr/>
          <a:lstStyle/>
          <a:p>
            <a:r>
              <a:rPr lang="en-US" altLang="zh-CN" sz="3200" dirty="0"/>
              <a:t>3.3.1 </a:t>
            </a:r>
            <a:r>
              <a:rPr lang="zh-CN" altLang="en-US" sz="3200" dirty="0"/>
              <a:t>安全世界添加</a:t>
            </a:r>
            <a:r>
              <a:rPr lang="en-US" altLang="zh-CN" sz="3200" dirty="0"/>
              <a:t>STPM</a:t>
            </a:r>
            <a:endParaRPr lang="zh-CN" altLang="en-US" sz="3200" dirty="0"/>
          </a:p>
        </p:txBody>
      </p:sp>
      <p:sp>
        <p:nvSpPr>
          <p:cNvPr id="272386" name="Rectangle 2"/>
          <p:cNvSpPr>
            <a:spLocks noChangeArrowheads="1"/>
          </p:cNvSpPr>
          <p:nvPr/>
        </p:nvSpPr>
        <p:spPr bwMode="auto">
          <a:xfrm>
            <a:off x="1524001" y="43934"/>
            <a:ext cx="184731" cy="369332"/>
          </a:xfrm>
          <a:prstGeom prst="rect">
            <a:avLst/>
          </a:prstGeom>
          <a:noFill/>
          <a:ln w="9525">
            <a:noFill/>
            <a:miter lim="800000"/>
          </a:ln>
          <a:effec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8" name="TextBox 10"/>
          <p:cNvSpPr txBox="1"/>
          <p:nvPr/>
        </p:nvSpPr>
        <p:spPr>
          <a:xfrm>
            <a:off x="2029460" y="1763396"/>
            <a:ext cx="4066540" cy="1663065"/>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defPPr>
              <a:defRPr lang="zh-CN"/>
            </a:defPPr>
            <a:lvl1pPr indent="457200" fontAlgn="auto">
              <a:lnSpc>
                <a:spcPct val="150000"/>
              </a:lnSpc>
              <a:spcBef>
                <a:spcPts val="0"/>
              </a:spcBef>
              <a:spcAft>
                <a:spcPts val="0"/>
              </a:spcAft>
              <a:defRPr sz="1400" kern="0">
                <a:solidFill>
                  <a:srgbClr val="45A2A9"/>
                </a:solidFill>
                <a:ea typeface="微软雅黑" panose="020B0503020204020204" pitchFamily="34" charset="-122"/>
              </a:defRPr>
            </a:lvl1pPr>
          </a:lstStyle>
          <a:p>
            <a:r>
              <a:rPr lang="en-US" altLang="zh-CN" sz="1800" dirty="0">
                <a:solidFill>
                  <a:srgbClr val="000000"/>
                </a:solidFill>
                <a:latin typeface="楷体" pitchFamily="49" charset="-122"/>
                <a:ea typeface="楷体" pitchFamily="49" charset="-122"/>
              </a:rPr>
              <a:t>STPM_TA</a:t>
            </a:r>
            <a:r>
              <a:rPr lang="zh-CN" altLang="en-US" sz="1800" dirty="0">
                <a:solidFill>
                  <a:srgbClr val="000000"/>
                </a:solidFill>
                <a:latin typeface="楷体" pitchFamily="49" charset="-122"/>
                <a:ea typeface="楷体" pitchFamily="49" charset="-122"/>
              </a:rPr>
              <a:t>负责接收普通世界发送的命令，并将其通过安全世界内部接口，传递给内核态的</a:t>
            </a:r>
            <a:r>
              <a:rPr lang="en-US" altLang="zh-CN" sz="1800" dirty="0">
                <a:solidFill>
                  <a:srgbClr val="000000"/>
                </a:solidFill>
                <a:latin typeface="楷体" pitchFamily="49" charset="-122"/>
                <a:ea typeface="楷体" pitchFamily="49" charset="-122"/>
              </a:rPr>
              <a:t>STPM</a:t>
            </a:r>
            <a:r>
              <a:rPr lang="zh-CN" altLang="en-US" sz="1800" dirty="0">
                <a:solidFill>
                  <a:srgbClr val="000000"/>
                </a:solidFill>
                <a:latin typeface="楷体" pitchFamily="49" charset="-122"/>
                <a:ea typeface="楷体" pitchFamily="49" charset="-122"/>
              </a:rPr>
              <a:t>模块</a:t>
            </a:r>
            <a:r>
              <a:rPr lang="en-US" altLang="zh-CN" sz="1800" dirty="0">
                <a:solidFill>
                  <a:srgbClr val="000000"/>
                </a:solidFill>
                <a:latin typeface="楷体" pitchFamily="49" charset="-122"/>
                <a:ea typeface="楷体" pitchFamily="49" charset="-122"/>
              </a:rPr>
              <a:t> </a:t>
            </a:r>
            <a:r>
              <a:rPr lang="zh-CN" altLang="en-US" sz="1800" dirty="0">
                <a:solidFill>
                  <a:srgbClr val="000000"/>
                </a:solidFill>
                <a:latin typeface="楷体" pitchFamily="49" charset="-122"/>
                <a:ea typeface="楷体" pitchFamily="49" charset="-122"/>
              </a:rPr>
              <a:t>。</a:t>
            </a:r>
          </a:p>
        </p:txBody>
      </p:sp>
      <p:grpSp>
        <p:nvGrpSpPr>
          <p:cNvPr id="6" name="组合 5"/>
          <p:cNvGrpSpPr/>
          <p:nvPr/>
        </p:nvGrpSpPr>
        <p:grpSpPr>
          <a:xfrm>
            <a:off x="2151380" y="1116331"/>
            <a:ext cx="3944620" cy="507999"/>
            <a:chOff x="5205873" y="1988840"/>
            <a:chExt cx="3182551" cy="507830"/>
          </a:xfrm>
        </p:grpSpPr>
        <p:sp>
          <p:nvSpPr>
            <p:cNvPr id="7" name="TextBox 47"/>
            <p:cNvSpPr txBox="1"/>
            <p:nvPr/>
          </p:nvSpPr>
          <p:spPr>
            <a:xfrm>
              <a:off x="5205873" y="1988840"/>
              <a:ext cx="390507" cy="451705"/>
            </a:xfrm>
            <a:prstGeom prst="rect">
              <a:avLst/>
            </a:prstGeom>
            <a:solidFill>
              <a:schemeClr val="accent4">
                <a:lumMod val="50000"/>
                <a:lumOff val="50000"/>
              </a:schemeClr>
            </a:solidFill>
          </p:spPr>
          <p:txBody>
            <a:bodyPr wrap="square" lIns="180000" rtlCol="0">
              <a:spAutoFit/>
            </a:bodyPr>
            <a:lstStyle/>
            <a:p>
              <a:pPr marL="285750" indent="-285750" algn="ctr" fontAlgn="base">
                <a:lnSpc>
                  <a:spcPct val="150000"/>
                </a:lnSpc>
                <a:spcBef>
                  <a:spcPct val="0"/>
                </a:spcBef>
                <a:spcAft>
                  <a:spcPct val="0"/>
                </a:spcAft>
                <a:buFont typeface="Wingdings" panose="05000000000000000000" pitchFamily="2" charset="2"/>
                <a:buChar char="Ø"/>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 </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9" name="矩形 8"/>
            <p:cNvSpPr/>
            <p:nvPr/>
          </p:nvSpPr>
          <p:spPr>
            <a:xfrm>
              <a:off x="5558318" y="1991081"/>
              <a:ext cx="2830106" cy="5055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zh-CN" altLang="en-US" sz="2000" dirty="0">
                  <a:solidFill>
                    <a:srgbClr val="FFFFFF"/>
                  </a:solidFill>
                  <a:latin typeface="微软雅黑" panose="020B0503020204020204" pitchFamily="34" charset="-122"/>
                  <a:ea typeface="微软雅黑" panose="020B0503020204020204" pitchFamily="34" charset="-122"/>
                </a:rPr>
                <a:t> </a:t>
              </a:r>
              <a:r>
                <a:rPr lang="en-US" altLang="zh-CN" sz="2000" dirty="0">
                  <a:solidFill>
                    <a:srgbClr val="FFFFFF"/>
                  </a:solidFill>
                  <a:latin typeface="微软雅黑" panose="020B0503020204020204" pitchFamily="34" charset="-122"/>
                  <a:ea typeface="微软雅黑" panose="020B0503020204020204" pitchFamily="34" charset="-122"/>
                </a:rPr>
                <a:t>STPM</a:t>
              </a:r>
              <a:r>
                <a:rPr lang="zh-CN" altLang="en-US" sz="2000" dirty="0">
                  <a:solidFill>
                    <a:srgbClr val="FFFFFF"/>
                  </a:solidFill>
                  <a:latin typeface="微软雅黑" panose="020B0503020204020204" pitchFamily="34" charset="-122"/>
                  <a:ea typeface="微软雅黑" panose="020B0503020204020204" pitchFamily="34" charset="-122"/>
                </a:rPr>
                <a:t>可信应用模块</a:t>
              </a:r>
            </a:p>
          </p:txBody>
        </p:sp>
      </p:grpSp>
      <p:pic>
        <p:nvPicPr>
          <p:cNvPr id="2" name="图片 1"/>
          <p:cNvPicPr>
            <a:picLocks noChangeAspect="1"/>
          </p:cNvPicPr>
          <p:nvPr/>
        </p:nvPicPr>
        <p:blipFill>
          <a:blip r:embed="rId2" cstate="print"/>
          <a:stretch>
            <a:fillRect/>
          </a:stretch>
        </p:blipFill>
        <p:spPr>
          <a:xfrm>
            <a:off x="6096000" y="1343660"/>
            <a:ext cx="4572000" cy="5062220"/>
          </a:xfrm>
          <a:prstGeom prst="rect">
            <a:avLst/>
          </a:prstGeom>
        </p:spPr>
      </p:pic>
      <p:sp>
        <p:nvSpPr>
          <p:cNvPr id="10" name="文本框 3"/>
          <p:cNvSpPr txBox="1">
            <a:spLocks noChangeArrowheads="1"/>
          </p:cNvSpPr>
          <p:nvPr/>
        </p:nvSpPr>
        <p:spPr bwMode="auto">
          <a:xfrm>
            <a:off x="2029460" y="3566160"/>
            <a:ext cx="4066540" cy="3230880"/>
          </a:xfrm>
          <a:prstGeom prst="roundRect">
            <a:avLst/>
          </a:prstGeom>
          <a:noFill/>
          <a:ln w="9525" algn="ctr">
            <a:solidFill>
              <a:srgbClr val="FF0000"/>
            </a:solidFill>
            <a:round/>
          </a:ln>
          <a:effectLst>
            <a:glow rad="228600">
              <a:srgbClr val="FFD5D5">
                <a:alpha val="40000"/>
              </a:srgbClr>
            </a:glow>
          </a:effectLst>
        </p:spPr>
        <p:txBody>
          <a:bodyPr wrap="square" lIns="180000" rIns="180000" anchor="ctr" anchorCtr="0">
            <a:noAutofit/>
          </a:bodyPr>
          <a:lstStyle>
            <a:defPPr>
              <a:defRPr lang="zh-CN"/>
            </a:defPPr>
            <a:lvl1pPr algn="just" fontAlgn="auto">
              <a:lnSpc>
                <a:spcPct val="150000"/>
              </a:lnSpc>
              <a:spcBef>
                <a:spcPts val="0"/>
              </a:spcBef>
              <a:spcAft>
                <a:spcPts val="0"/>
              </a:spcAft>
              <a:defRPr sz="1600" kern="0">
                <a:solidFill>
                  <a:srgbClr val="45A2A9"/>
                </a:solidFill>
                <a:ea typeface="微软雅黑" panose="020B0503020204020204" pitchFamily="34" charset="-122"/>
              </a:defRPr>
            </a:lvl1pPr>
          </a:lstStyle>
          <a:p>
            <a:r>
              <a:rPr lang="zh-CN" altLang="en-US" sz="1800" dirty="0">
                <a:solidFill>
                  <a:srgbClr val="FF0000"/>
                </a:solidFill>
                <a:latin typeface="楷体" pitchFamily="49" charset="-122"/>
                <a:ea typeface="楷体" pitchFamily="49" charset="-122"/>
              </a:rPr>
              <a:t>主要工作：</a:t>
            </a:r>
          </a:p>
          <a:p>
            <a:pPr marL="285750" indent="-285750">
              <a:buFont typeface="Wingdings" panose="05000000000000000000" pitchFamily="2" charset="2"/>
              <a:buChar char="l"/>
            </a:pPr>
            <a:r>
              <a:rPr lang="zh-CN" altLang="en-US" sz="1800" dirty="0">
                <a:solidFill>
                  <a:srgbClr val="FF0000"/>
                </a:solidFill>
                <a:latin typeface="楷体" pitchFamily="49" charset="-122"/>
                <a:ea typeface="楷体" pitchFamily="49" charset="-122"/>
              </a:rPr>
              <a:t>分析原始</a:t>
            </a:r>
            <a:r>
              <a:rPr lang="en-US" altLang="zh-CN" sz="1800" dirty="0">
                <a:solidFill>
                  <a:srgbClr val="FF0000"/>
                </a:solidFill>
                <a:latin typeface="楷体" pitchFamily="49" charset="-122"/>
                <a:ea typeface="楷体" pitchFamily="49" charset="-122"/>
              </a:rPr>
              <a:t>TPM Emulator</a:t>
            </a:r>
            <a:r>
              <a:rPr lang="zh-CN" altLang="en-US" sz="1800" dirty="0">
                <a:solidFill>
                  <a:srgbClr val="FF0000"/>
                </a:solidFill>
                <a:latin typeface="楷体" pitchFamily="49" charset="-122"/>
                <a:ea typeface="楷体" pitchFamily="49" charset="-122"/>
              </a:rPr>
              <a:t>中</a:t>
            </a:r>
            <a:r>
              <a:rPr lang="en-US" altLang="zh-CN" sz="1800" dirty="0">
                <a:solidFill>
                  <a:srgbClr val="FF0000"/>
                </a:solidFill>
                <a:latin typeface="楷体" pitchFamily="49" charset="-122"/>
                <a:ea typeface="楷体" pitchFamily="49" charset="-122"/>
              </a:rPr>
              <a:t>Simulator</a:t>
            </a:r>
            <a:r>
              <a:rPr lang="zh-CN" altLang="en-US" sz="1800" dirty="0">
                <a:solidFill>
                  <a:srgbClr val="FF0000"/>
                </a:solidFill>
                <a:latin typeface="楷体" pitchFamily="49" charset="-122"/>
                <a:ea typeface="楷体" pitchFamily="49" charset="-122"/>
              </a:rPr>
              <a:t>的功能。</a:t>
            </a:r>
          </a:p>
          <a:p>
            <a:pPr marL="285750" indent="-285750">
              <a:buFont typeface="Wingdings" panose="05000000000000000000" pitchFamily="2" charset="2"/>
              <a:buChar char="l"/>
            </a:pPr>
            <a:r>
              <a:rPr lang="zh-CN" altLang="en-US" sz="1800" dirty="0">
                <a:solidFill>
                  <a:srgbClr val="FF0000"/>
                </a:solidFill>
                <a:latin typeface="楷体" pitchFamily="49" charset="-122"/>
                <a:ea typeface="楷体" pitchFamily="49" charset="-122"/>
              </a:rPr>
              <a:t>编写</a:t>
            </a:r>
            <a:r>
              <a:rPr lang="en-US" altLang="zh-CN" sz="1800" dirty="0">
                <a:solidFill>
                  <a:srgbClr val="FF0000"/>
                </a:solidFill>
                <a:latin typeface="楷体" pitchFamily="49" charset="-122"/>
                <a:ea typeface="楷体" pitchFamily="49" charset="-122"/>
              </a:rPr>
              <a:t>STPM_TA</a:t>
            </a:r>
            <a:r>
              <a:rPr lang="zh-CN" altLang="en-US" sz="1800" dirty="0">
                <a:solidFill>
                  <a:srgbClr val="FF0000"/>
                </a:solidFill>
                <a:latin typeface="楷体" pitchFamily="49" charset="-122"/>
                <a:ea typeface="楷体" pitchFamily="49" charset="-122"/>
              </a:rPr>
              <a:t>，用符合</a:t>
            </a:r>
            <a:r>
              <a:rPr lang="en-US" altLang="zh-CN" sz="1800" dirty="0">
                <a:solidFill>
                  <a:srgbClr val="FF0000"/>
                </a:solidFill>
                <a:latin typeface="楷体" pitchFamily="49" charset="-122"/>
                <a:ea typeface="楷体" pitchFamily="49" charset="-122"/>
              </a:rPr>
              <a:t>TEE</a:t>
            </a:r>
            <a:r>
              <a:rPr lang="zh-CN" altLang="en-US" sz="1800" dirty="0">
                <a:solidFill>
                  <a:srgbClr val="FF0000"/>
                </a:solidFill>
                <a:latin typeface="楷体" pitchFamily="49" charset="-122"/>
                <a:ea typeface="楷体" pitchFamily="49" charset="-122"/>
              </a:rPr>
              <a:t>规范的通信方式代替</a:t>
            </a:r>
            <a:r>
              <a:rPr lang="en-US" altLang="zh-CN" sz="1800" dirty="0">
                <a:solidFill>
                  <a:srgbClr val="FF0000"/>
                </a:solidFill>
                <a:latin typeface="楷体" pitchFamily="49" charset="-122"/>
                <a:ea typeface="楷体" pitchFamily="49" charset="-122"/>
              </a:rPr>
              <a:t>socket</a:t>
            </a:r>
            <a:r>
              <a:rPr lang="zh-CN" altLang="en-US" sz="1800" dirty="0">
                <a:solidFill>
                  <a:srgbClr val="FF0000"/>
                </a:solidFill>
                <a:latin typeface="楷体" pitchFamily="49" charset="-122"/>
                <a:ea typeface="楷体" pitchFamily="49" charset="-122"/>
              </a:rPr>
              <a:t>通信。</a:t>
            </a:r>
          </a:p>
          <a:p>
            <a:pPr marL="285750" indent="-285750">
              <a:buFont typeface="Wingdings" panose="05000000000000000000" pitchFamily="2" charset="2"/>
              <a:buChar char="l"/>
            </a:pPr>
            <a:r>
              <a:rPr lang="zh-CN" altLang="en-US" sz="1800" dirty="0">
                <a:solidFill>
                  <a:srgbClr val="FF0000"/>
                </a:solidFill>
                <a:latin typeface="楷体" pitchFamily="49" charset="-122"/>
                <a:ea typeface="楷体" pitchFamily="49" charset="-122"/>
              </a:rPr>
              <a:t>在</a:t>
            </a:r>
            <a:r>
              <a:rPr lang="en-US" altLang="zh-CN" sz="1800" dirty="0">
                <a:solidFill>
                  <a:srgbClr val="FF0000"/>
                </a:solidFill>
                <a:latin typeface="楷体" pitchFamily="49" charset="-122"/>
                <a:ea typeface="楷体" pitchFamily="49" charset="-122"/>
              </a:rPr>
              <a:t>TEE</a:t>
            </a:r>
            <a:r>
              <a:rPr lang="zh-CN" altLang="en-US" sz="1800" dirty="0">
                <a:solidFill>
                  <a:srgbClr val="FF0000"/>
                </a:solidFill>
                <a:latin typeface="楷体" pitchFamily="49" charset="-122"/>
                <a:ea typeface="楷体" pitchFamily="49" charset="-122"/>
              </a:rPr>
              <a:t>内部接口中添加函数，支持</a:t>
            </a:r>
            <a:r>
              <a:rPr lang="en-US" altLang="zh-CN" sz="1800" dirty="0">
                <a:solidFill>
                  <a:srgbClr val="FF0000"/>
                </a:solidFill>
                <a:latin typeface="楷体" pitchFamily="49" charset="-122"/>
                <a:ea typeface="楷体" pitchFamily="49" charset="-122"/>
              </a:rPr>
              <a:t>STPM_TA</a:t>
            </a:r>
            <a:r>
              <a:rPr lang="zh-CN" altLang="en-US" sz="1800" dirty="0">
                <a:solidFill>
                  <a:srgbClr val="FF0000"/>
                </a:solidFill>
                <a:latin typeface="楷体" pitchFamily="49" charset="-122"/>
                <a:ea typeface="楷体" pitchFamily="49" charset="-122"/>
              </a:rPr>
              <a:t>。</a:t>
            </a:r>
          </a:p>
        </p:txBody>
      </p:sp>
    </p:spTree>
    <p:extLst>
      <p:ext uri="{BB962C8B-B14F-4D97-AF65-F5344CB8AC3E}">
        <p14:creationId xmlns:p14="http://schemas.microsoft.com/office/powerpoint/2010/main" val="620032586"/>
      </p:ext>
    </p:extLst>
  </p:cSld>
  <p:clrMapOvr>
    <a:masterClrMapping/>
  </p:clrMapOvr>
  <p:transition/>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135560" y="272616"/>
            <a:ext cx="7325816" cy="609600"/>
          </a:xfrm>
        </p:spPr>
        <p:txBody>
          <a:bodyPr/>
          <a:lstStyle/>
          <a:p>
            <a:r>
              <a:rPr lang="en-US" altLang="zh-CN" sz="3200" dirty="0"/>
              <a:t>3.3.2 </a:t>
            </a:r>
            <a:r>
              <a:rPr lang="zh-CN" altLang="en-US" sz="3200" dirty="0"/>
              <a:t>普通世界添加</a:t>
            </a:r>
            <a:r>
              <a:rPr lang="en-US" altLang="zh-CN" sz="3200" dirty="0"/>
              <a:t>TSS2.0 </a:t>
            </a:r>
            <a:endParaRPr lang="zh-CN" altLang="en-US" sz="3200" dirty="0"/>
          </a:p>
        </p:txBody>
      </p:sp>
      <p:sp>
        <p:nvSpPr>
          <p:cNvPr id="272386" name="Rectangle 2"/>
          <p:cNvSpPr>
            <a:spLocks noChangeArrowheads="1"/>
          </p:cNvSpPr>
          <p:nvPr/>
        </p:nvSpPr>
        <p:spPr bwMode="auto">
          <a:xfrm>
            <a:off x="1524001" y="43934"/>
            <a:ext cx="184731" cy="369332"/>
          </a:xfrm>
          <a:prstGeom prst="rect">
            <a:avLst/>
          </a:prstGeom>
          <a:noFill/>
          <a:ln w="9525">
            <a:noFill/>
            <a:miter lim="800000"/>
          </a:ln>
          <a:effec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8" name="TextBox 10"/>
          <p:cNvSpPr txBox="1"/>
          <p:nvPr/>
        </p:nvSpPr>
        <p:spPr>
          <a:xfrm>
            <a:off x="6337935" y="1638300"/>
            <a:ext cx="3816350" cy="1866900"/>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defPPr>
              <a:defRPr lang="zh-CN"/>
            </a:defPPr>
            <a:lvl1pPr indent="457200" fontAlgn="auto">
              <a:lnSpc>
                <a:spcPct val="150000"/>
              </a:lnSpc>
              <a:spcBef>
                <a:spcPts val="0"/>
              </a:spcBef>
              <a:spcAft>
                <a:spcPts val="0"/>
              </a:spcAft>
              <a:defRPr sz="1400" kern="0">
                <a:solidFill>
                  <a:srgbClr val="45A2A9"/>
                </a:solidFill>
                <a:ea typeface="微软雅黑" panose="020B0503020204020204" pitchFamily="34" charset="-122"/>
              </a:defRPr>
            </a:lvl1pPr>
          </a:lstStyle>
          <a:p>
            <a:r>
              <a:rPr lang="en-US" altLang="zh-CN" sz="1600" dirty="0">
                <a:solidFill>
                  <a:srgbClr val="000000"/>
                </a:solidFill>
                <a:latin typeface="楷体" pitchFamily="49" charset="-122"/>
                <a:ea typeface="楷体" pitchFamily="49" charset="-122"/>
              </a:rPr>
              <a:t>TSS2.0</a:t>
            </a:r>
            <a:r>
              <a:rPr lang="zh-CN" altLang="en-US" sz="1600" dirty="0">
                <a:solidFill>
                  <a:srgbClr val="000000"/>
                </a:solidFill>
                <a:latin typeface="楷体" pitchFamily="49" charset="-122"/>
                <a:ea typeface="楷体" pitchFamily="49" charset="-122"/>
              </a:rPr>
              <a:t>负责接受上层用户应用程序调用，通过</a:t>
            </a:r>
            <a:r>
              <a:rPr lang="en-US" altLang="zh-CN" sz="1600" dirty="0">
                <a:solidFill>
                  <a:srgbClr val="000000"/>
                </a:solidFill>
                <a:latin typeface="楷体" pitchFamily="49" charset="-122"/>
                <a:ea typeface="楷体" pitchFamily="49" charset="-122"/>
              </a:rPr>
              <a:t>socket</a:t>
            </a:r>
            <a:r>
              <a:rPr lang="zh-CN" altLang="en-US" sz="1600" dirty="0">
                <a:solidFill>
                  <a:srgbClr val="000000"/>
                </a:solidFill>
                <a:latin typeface="楷体" pitchFamily="49" charset="-122"/>
                <a:ea typeface="楷体" pitchFamily="49" charset="-122"/>
              </a:rPr>
              <a:t>将调用命令传送给守护进程</a:t>
            </a:r>
            <a:r>
              <a:rPr lang="en-US" altLang="zh-CN" sz="1600" dirty="0" err="1">
                <a:solidFill>
                  <a:srgbClr val="000000"/>
                </a:solidFill>
                <a:latin typeface="楷体" pitchFamily="49" charset="-122"/>
                <a:ea typeface="楷体" pitchFamily="49" charset="-122"/>
              </a:rPr>
              <a:t>TABDaemon</a:t>
            </a:r>
            <a:r>
              <a:rPr lang="zh-CN" altLang="en-US" sz="1600" dirty="0">
                <a:solidFill>
                  <a:srgbClr val="000000"/>
                </a:solidFill>
                <a:latin typeface="楷体" pitchFamily="49" charset="-122"/>
                <a:ea typeface="楷体" pitchFamily="49" charset="-122"/>
              </a:rPr>
              <a:t>，再由</a:t>
            </a:r>
            <a:r>
              <a:rPr lang="en-US" altLang="zh-CN" sz="1600" dirty="0" err="1">
                <a:solidFill>
                  <a:srgbClr val="000000"/>
                </a:solidFill>
                <a:latin typeface="楷体" pitchFamily="49" charset="-122"/>
                <a:ea typeface="楷体" pitchFamily="49" charset="-122"/>
              </a:rPr>
              <a:t>TABDaemon</a:t>
            </a:r>
            <a:r>
              <a:rPr lang="zh-CN" altLang="en-US" sz="1600" dirty="0">
                <a:solidFill>
                  <a:srgbClr val="000000"/>
                </a:solidFill>
                <a:latin typeface="楷体" pitchFamily="49" charset="-122"/>
                <a:ea typeface="楷体" pitchFamily="49" charset="-122"/>
              </a:rPr>
              <a:t>将命令进一步传递给安全世界的</a:t>
            </a:r>
            <a:r>
              <a:rPr lang="en-US" altLang="zh-CN" sz="1600" dirty="0">
                <a:solidFill>
                  <a:srgbClr val="000000"/>
                </a:solidFill>
                <a:latin typeface="楷体" pitchFamily="49" charset="-122"/>
                <a:ea typeface="楷体" pitchFamily="49" charset="-122"/>
              </a:rPr>
              <a:t>STPM_TA</a:t>
            </a:r>
            <a:r>
              <a:rPr lang="zh-CN" altLang="en-US" sz="1600" dirty="0">
                <a:solidFill>
                  <a:srgbClr val="000000"/>
                </a:solidFill>
                <a:latin typeface="楷体" pitchFamily="49" charset="-122"/>
                <a:ea typeface="楷体" pitchFamily="49" charset="-122"/>
              </a:rPr>
              <a:t>。</a:t>
            </a:r>
          </a:p>
        </p:txBody>
      </p:sp>
      <p:grpSp>
        <p:nvGrpSpPr>
          <p:cNvPr id="2" name="组合 1"/>
          <p:cNvGrpSpPr/>
          <p:nvPr/>
        </p:nvGrpSpPr>
        <p:grpSpPr>
          <a:xfrm>
            <a:off x="6337295" y="1050573"/>
            <a:ext cx="3816424" cy="507830"/>
            <a:chOff x="5205873" y="1988840"/>
            <a:chExt cx="3182551" cy="507830"/>
          </a:xfrm>
        </p:grpSpPr>
        <p:sp>
          <p:nvSpPr>
            <p:cNvPr id="14" name="TextBox 47"/>
            <p:cNvSpPr txBox="1"/>
            <p:nvPr/>
          </p:nvSpPr>
          <p:spPr>
            <a:xfrm>
              <a:off x="5205873" y="1988840"/>
              <a:ext cx="390507" cy="451855"/>
            </a:xfrm>
            <a:prstGeom prst="rect">
              <a:avLst/>
            </a:prstGeom>
            <a:solidFill>
              <a:schemeClr val="accent4">
                <a:lumMod val="50000"/>
                <a:lumOff val="50000"/>
              </a:schemeClr>
            </a:solidFill>
          </p:spPr>
          <p:txBody>
            <a:bodyPr wrap="square" lIns="180000" rtlCol="0">
              <a:spAutoFit/>
            </a:bodyPr>
            <a:lstStyle/>
            <a:p>
              <a:pPr marL="285750" indent="-285750" algn="ctr" fontAlgn="base">
                <a:lnSpc>
                  <a:spcPct val="150000"/>
                </a:lnSpc>
                <a:spcBef>
                  <a:spcPct val="0"/>
                </a:spcBef>
                <a:spcAft>
                  <a:spcPct val="0"/>
                </a:spcAft>
                <a:buFont typeface="Wingdings" panose="05000000000000000000" pitchFamily="2" charset="2"/>
                <a:buChar char="Ø"/>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 </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sp>
          <p:nvSpPr>
            <p:cNvPr id="13" name="矩形 12"/>
            <p:cNvSpPr/>
            <p:nvPr/>
          </p:nvSpPr>
          <p:spPr>
            <a:xfrm>
              <a:off x="5558318" y="1991081"/>
              <a:ext cx="2830106" cy="5055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zh-CN" altLang="en-US" dirty="0">
                  <a:solidFill>
                    <a:srgbClr val="FFFFFF"/>
                  </a:solidFill>
                  <a:latin typeface="微软雅黑" panose="020B0503020204020204" pitchFamily="34" charset="-122"/>
                  <a:ea typeface="微软雅黑" panose="020B0503020204020204" pitchFamily="34" charset="-122"/>
                </a:rPr>
                <a:t>  可信软件栈（</a:t>
              </a:r>
              <a:r>
                <a:rPr lang="en-US" altLang="zh-CN" dirty="0">
                  <a:solidFill>
                    <a:srgbClr val="FFFFFF"/>
                  </a:solidFill>
                  <a:latin typeface="微软雅黑" panose="020B0503020204020204" pitchFamily="34" charset="-122"/>
                  <a:ea typeface="微软雅黑" panose="020B0503020204020204" pitchFamily="34" charset="-122"/>
                </a:rPr>
                <a:t>TSS</a:t>
              </a:r>
              <a:r>
                <a:rPr lang="zh-CN" altLang="en-US" dirty="0">
                  <a:solidFill>
                    <a:srgbClr val="FFFFFF"/>
                  </a:solidFill>
                  <a:latin typeface="微软雅黑" panose="020B0503020204020204" pitchFamily="34" charset="-122"/>
                  <a:ea typeface="微软雅黑" panose="020B0503020204020204" pitchFamily="34" charset="-122"/>
                </a:rPr>
                <a:t>）模块</a:t>
              </a:r>
              <a:endParaRPr lang="en-US" altLang="zh-CN" dirty="0">
                <a:solidFill>
                  <a:srgbClr val="FFFFFF"/>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2" cstate="print"/>
          <a:stretch>
            <a:fillRect/>
          </a:stretch>
        </p:blipFill>
        <p:spPr>
          <a:xfrm>
            <a:off x="1547495" y="1275716"/>
            <a:ext cx="4687570" cy="5365115"/>
          </a:xfrm>
          <a:prstGeom prst="rect">
            <a:avLst/>
          </a:prstGeom>
        </p:spPr>
      </p:pic>
      <p:sp>
        <p:nvSpPr>
          <p:cNvPr id="11" name="文本框 3"/>
          <p:cNvSpPr txBox="1">
            <a:spLocks noChangeArrowheads="1"/>
          </p:cNvSpPr>
          <p:nvPr/>
        </p:nvSpPr>
        <p:spPr bwMode="auto">
          <a:xfrm>
            <a:off x="6337936" y="3636645"/>
            <a:ext cx="3947795" cy="2733040"/>
          </a:xfrm>
          <a:prstGeom prst="roundRect">
            <a:avLst/>
          </a:prstGeom>
          <a:noFill/>
          <a:ln w="9525" algn="ctr">
            <a:solidFill>
              <a:srgbClr val="FF0000"/>
            </a:solidFill>
            <a:round/>
          </a:ln>
          <a:effectLst>
            <a:glow rad="228600">
              <a:srgbClr val="FFD5D5">
                <a:alpha val="40000"/>
              </a:srgbClr>
            </a:glow>
          </a:effectLst>
        </p:spPr>
        <p:txBody>
          <a:bodyPr wrap="square" lIns="180000" rIns="180000" anchor="ctr" anchorCtr="0">
            <a:noAutofit/>
          </a:bodyPr>
          <a:lstStyle>
            <a:defPPr>
              <a:defRPr lang="zh-CN"/>
            </a:defPPr>
            <a:lvl1pPr algn="just" fontAlgn="auto">
              <a:lnSpc>
                <a:spcPct val="150000"/>
              </a:lnSpc>
              <a:spcBef>
                <a:spcPts val="0"/>
              </a:spcBef>
              <a:spcAft>
                <a:spcPts val="0"/>
              </a:spcAft>
              <a:defRPr sz="1600" kern="0">
                <a:solidFill>
                  <a:srgbClr val="45A2A9"/>
                </a:solidFill>
                <a:ea typeface="微软雅黑" panose="020B0503020204020204" pitchFamily="34" charset="-122"/>
              </a:defRPr>
            </a:lvl1pPr>
          </a:lstStyle>
          <a:p>
            <a:r>
              <a:rPr lang="zh-CN" altLang="en-US" dirty="0">
                <a:solidFill>
                  <a:srgbClr val="FF0000"/>
                </a:solidFill>
                <a:latin typeface="楷体" pitchFamily="49" charset="-122"/>
                <a:ea typeface="楷体" pitchFamily="49" charset="-122"/>
              </a:rPr>
              <a:t>主要工作：</a:t>
            </a:r>
          </a:p>
          <a:p>
            <a:pPr marL="285750" indent="-285750">
              <a:buFont typeface="Wingdings" panose="05000000000000000000" pitchFamily="2" charset="2"/>
              <a:buChar char="l"/>
            </a:pPr>
            <a:r>
              <a:rPr lang="zh-CN" altLang="en-US" dirty="0">
                <a:solidFill>
                  <a:srgbClr val="FF0000"/>
                </a:solidFill>
                <a:latin typeface="楷体" pitchFamily="49" charset="-122"/>
                <a:ea typeface="楷体" pitchFamily="49" charset="-122"/>
              </a:rPr>
              <a:t>在</a:t>
            </a:r>
            <a:r>
              <a:rPr lang="en-US" altLang="zh-CN" dirty="0">
                <a:solidFill>
                  <a:srgbClr val="FF0000"/>
                </a:solidFill>
                <a:latin typeface="楷体" pitchFamily="49" charset="-122"/>
                <a:ea typeface="楷体" pitchFamily="49" charset="-122"/>
              </a:rPr>
              <a:t>ARM</a:t>
            </a:r>
            <a:r>
              <a:rPr lang="zh-CN" altLang="en-US" dirty="0">
                <a:solidFill>
                  <a:srgbClr val="FF0000"/>
                </a:solidFill>
                <a:latin typeface="楷体" pitchFamily="49" charset="-122"/>
                <a:ea typeface="楷体" pitchFamily="49" charset="-122"/>
              </a:rPr>
              <a:t>架构下重新编译</a:t>
            </a:r>
            <a:r>
              <a:rPr lang="en-US" altLang="zh-CN" dirty="0">
                <a:solidFill>
                  <a:srgbClr val="FF0000"/>
                </a:solidFill>
                <a:latin typeface="楷体" pitchFamily="49" charset="-122"/>
                <a:ea typeface="楷体" pitchFamily="49" charset="-122"/>
              </a:rPr>
              <a:t>TSS2.0</a:t>
            </a:r>
            <a:r>
              <a:rPr lang="zh-CN" altLang="en-US" dirty="0">
                <a:solidFill>
                  <a:srgbClr val="FF0000"/>
                </a:solidFill>
                <a:latin typeface="楷体" pitchFamily="49" charset="-122"/>
                <a:ea typeface="楷体" pitchFamily="49" charset="-122"/>
              </a:rPr>
              <a:t>及</a:t>
            </a:r>
            <a:r>
              <a:rPr lang="en-US" altLang="zh-CN" dirty="0" err="1">
                <a:solidFill>
                  <a:srgbClr val="FF0000"/>
                </a:solidFill>
                <a:latin typeface="楷体" pitchFamily="49" charset="-122"/>
                <a:ea typeface="楷体" pitchFamily="49" charset="-122"/>
              </a:rPr>
              <a:t>TABDaemon</a:t>
            </a:r>
            <a:r>
              <a:rPr lang="zh-CN" altLang="en-US" dirty="0">
                <a:solidFill>
                  <a:srgbClr val="FF0000"/>
                </a:solidFill>
                <a:latin typeface="楷体" pitchFamily="49" charset="-122"/>
                <a:ea typeface="楷体" pitchFamily="49" charset="-122"/>
              </a:rPr>
              <a:t>。</a:t>
            </a:r>
          </a:p>
          <a:p>
            <a:pPr marL="285750" indent="-285750">
              <a:buFont typeface="Wingdings" panose="05000000000000000000" pitchFamily="2" charset="2"/>
              <a:buChar char="l"/>
            </a:pPr>
            <a:r>
              <a:rPr lang="zh-CN" altLang="en-US" dirty="0">
                <a:solidFill>
                  <a:srgbClr val="FF0000"/>
                </a:solidFill>
                <a:latin typeface="楷体" pitchFamily="49" charset="-122"/>
                <a:ea typeface="楷体" pitchFamily="49" charset="-122"/>
              </a:rPr>
              <a:t>根据编译时所报错误，向实验环境中添加依赖库。</a:t>
            </a:r>
          </a:p>
          <a:p>
            <a:pPr marL="285750" indent="-285750">
              <a:buFont typeface="Wingdings" panose="05000000000000000000" pitchFamily="2" charset="2"/>
              <a:buChar char="l"/>
            </a:pPr>
            <a:r>
              <a:rPr lang="zh-CN" altLang="en-US" dirty="0">
                <a:solidFill>
                  <a:srgbClr val="FF0000"/>
                </a:solidFill>
                <a:latin typeface="楷体" pitchFamily="49" charset="-122"/>
                <a:ea typeface="楷体" pitchFamily="49" charset="-122"/>
              </a:rPr>
              <a:t>分别修改</a:t>
            </a:r>
            <a:r>
              <a:rPr lang="en-US" altLang="zh-CN" dirty="0" err="1">
                <a:solidFill>
                  <a:srgbClr val="FF0000"/>
                </a:solidFill>
                <a:latin typeface="楷体" pitchFamily="49" charset="-122"/>
                <a:ea typeface="楷体" pitchFamily="49" charset="-122"/>
              </a:rPr>
              <a:t>TABDaemon</a:t>
            </a:r>
            <a:r>
              <a:rPr lang="zh-CN" altLang="en-US" dirty="0">
                <a:solidFill>
                  <a:srgbClr val="FF0000"/>
                </a:solidFill>
                <a:latin typeface="楷体" pitchFamily="49" charset="-122"/>
                <a:ea typeface="楷体" pitchFamily="49" charset="-122"/>
              </a:rPr>
              <a:t>与</a:t>
            </a:r>
            <a:r>
              <a:rPr lang="en-US" altLang="zh-CN" dirty="0">
                <a:solidFill>
                  <a:srgbClr val="FF0000"/>
                </a:solidFill>
                <a:latin typeface="楷体" pitchFamily="49" charset="-122"/>
                <a:ea typeface="楷体" pitchFamily="49" charset="-122"/>
              </a:rPr>
              <a:t>TSS2.0</a:t>
            </a:r>
            <a:r>
              <a:rPr lang="zh-CN" altLang="en-US" dirty="0">
                <a:solidFill>
                  <a:srgbClr val="FF0000"/>
                </a:solidFill>
                <a:latin typeface="楷体" pitchFamily="49" charset="-122"/>
                <a:ea typeface="楷体" pitchFamily="49" charset="-122"/>
              </a:rPr>
              <a:t>、</a:t>
            </a:r>
            <a:r>
              <a:rPr lang="en-US" altLang="zh-CN" dirty="0">
                <a:solidFill>
                  <a:srgbClr val="FF0000"/>
                </a:solidFill>
                <a:latin typeface="楷体" pitchFamily="49" charset="-122"/>
                <a:ea typeface="楷体" pitchFamily="49" charset="-122"/>
              </a:rPr>
              <a:t>STPM_TA</a:t>
            </a:r>
            <a:r>
              <a:rPr lang="zh-CN" altLang="en-US" dirty="0">
                <a:solidFill>
                  <a:srgbClr val="FF0000"/>
                </a:solidFill>
                <a:latin typeface="楷体" pitchFamily="49" charset="-122"/>
                <a:ea typeface="楷体" pitchFamily="49" charset="-122"/>
              </a:rPr>
              <a:t>的通信方式。</a:t>
            </a:r>
          </a:p>
        </p:txBody>
      </p:sp>
    </p:spTree>
    <p:extLst>
      <p:ext uri="{BB962C8B-B14F-4D97-AF65-F5344CB8AC3E}">
        <p14:creationId xmlns:p14="http://schemas.microsoft.com/office/powerpoint/2010/main" val="1486140307"/>
      </p:ext>
    </p:extLst>
  </p:cSld>
  <p:clrMapOvr>
    <a:masterClrMapping/>
  </p:clrMapOvr>
  <p:transition/>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137659" y="250985"/>
            <a:ext cx="7325816" cy="609600"/>
          </a:xfrm>
        </p:spPr>
        <p:txBody>
          <a:bodyPr/>
          <a:lstStyle/>
          <a:p>
            <a:r>
              <a:rPr lang="en-US" altLang="zh-CN" sz="3200" dirty="0"/>
              <a:t>3.3.3 </a:t>
            </a:r>
            <a:r>
              <a:rPr lang="zh-CN" altLang="en-US" sz="3200" dirty="0"/>
              <a:t>安全存储</a:t>
            </a:r>
          </a:p>
        </p:txBody>
      </p:sp>
      <p:sp>
        <p:nvSpPr>
          <p:cNvPr id="272386" name="Rectangle 2"/>
          <p:cNvSpPr>
            <a:spLocks noChangeArrowheads="1"/>
          </p:cNvSpPr>
          <p:nvPr/>
        </p:nvSpPr>
        <p:spPr bwMode="auto">
          <a:xfrm>
            <a:off x="1524001" y="43934"/>
            <a:ext cx="184731" cy="369332"/>
          </a:xfrm>
          <a:prstGeom prst="rect">
            <a:avLst/>
          </a:prstGeom>
          <a:noFill/>
          <a:ln w="9525">
            <a:noFill/>
            <a:miter lim="800000"/>
          </a:ln>
          <a:effec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pic>
        <p:nvPicPr>
          <p:cNvPr id="5" name="图片 4"/>
          <p:cNvPicPr>
            <a:picLocks noChangeAspect="1"/>
          </p:cNvPicPr>
          <p:nvPr/>
        </p:nvPicPr>
        <p:blipFill>
          <a:blip r:embed="rId2" cstate="print"/>
          <a:stretch>
            <a:fillRect/>
          </a:stretch>
        </p:blipFill>
        <p:spPr>
          <a:xfrm>
            <a:off x="1755141" y="1313181"/>
            <a:ext cx="5333365" cy="5028565"/>
          </a:xfrm>
          <a:prstGeom prst="rect">
            <a:avLst/>
          </a:prstGeom>
        </p:spPr>
      </p:pic>
      <p:sp>
        <p:nvSpPr>
          <p:cNvPr id="8" name="TextBox 10"/>
          <p:cNvSpPr txBox="1"/>
          <p:nvPr/>
        </p:nvSpPr>
        <p:spPr>
          <a:xfrm>
            <a:off x="7088505" y="1175385"/>
            <a:ext cx="3578860" cy="5098512"/>
          </a:xfrm>
          <a:prstGeom prst="rect">
            <a:avLst/>
          </a:prstGeom>
          <a:noFill/>
        </p:spPr>
        <p:txBody>
          <a:bodyPr wrap="square" rtlCol="0">
            <a:spAutoFit/>
          </a:bodyPr>
          <a:lstStyle/>
          <a:p>
            <a:pPr marL="273050" indent="-273050" algn="just" fontAlgn="base">
              <a:lnSpc>
                <a:spcPct val="150000"/>
              </a:lnSpc>
              <a:spcBef>
                <a:spcPct val="0"/>
              </a:spcBef>
              <a:spcAft>
                <a:spcPct val="0"/>
              </a:spcAft>
              <a:buFont typeface="Wingdings" panose="05000000000000000000" pitchFamily="2" charset="2"/>
              <a:buChar char="Ø"/>
            </a:pPr>
            <a:r>
              <a:rPr lang="zh-CN" altLang="en-US" sz="2000" dirty="0">
                <a:solidFill>
                  <a:srgbClr val="000000">
                    <a:lumMod val="85000"/>
                    <a:lumOff val="15000"/>
                  </a:srgbClr>
                </a:solidFill>
                <a:latin typeface="楷体" pitchFamily="49" charset="-122"/>
                <a:ea typeface="楷体" pitchFamily="49" charset="-122"/>
              </a:rPr>
              <a:t>安全存储主要基于两种密钥：安全存储密钥（</a:t>
            </a:r>
            <a:r>
              <a:rPr lang="en-US" altLang="zh-CN" sz="2000" dirty="0">
                <a:solidFill>
                  <a:srgbClr val="000000">
                    <a:lumMod val="85000"/>
                    <a:lumOff val="15000"/>
                  </a:srgbClr>
                </a:solidFill>
                <a:latin typeface="楷体" pitchFamily="49" charset="-122"/>
                <a:ea typeface="楷体" pitchFamily="49" charset="-122"/>
              </a:rPr>
              <a:t>SSK</a:t>
            </a:r>
            <a:r>
              <a:rPr lang="zh-CN" altLang="en-US" sz="2000" dirty="0">
                <a:solidFill>
                  <a:srgbClr val="000000">
                    <a:lumMod val="85000"/>
                    <a:lumOff val="15000"/>
                  </a:srgbClr>
                </a:solidFill>
                <a:latin typeface="楷体" pitchFamily="49" charset="-122"/>
                <a:ea typeface="楷体" pitchFamily="49" charset="-122"/>
              </a:rPr>
              <a:t>）和文件加密密钥（</a:t>
            </a:r>
            <a:r>
              <a:rPr lang="en-US" altLang="zh-CN" sz="2000" dirty="0">
                <a:solidFill>
                  <a:srgbClr val="000000">
                    <a:lumMod val="85000"/>
                    <a:lumOff val="15000"/>
                  </a:srgbClr>
                </a:solidFill>
                <a:latin typeface="楷体" pitchFamily="49" charset="-122"/>
                <a:ea typeface="楷体" pitchFamily="49" charset="-122"/>
              </a:rPr>
              <a:t>FEK</a:t>
            </a:r>
            <a:r>
              <a:rPr lang="zh-CN" altLang="en-US" sz="2000" dirty="0">
                <a:solidFill>
                  <a:srgbClr val="000000">
                    <a:lumMod val="85000"/>
                    <a:lumOff val="15000"/>
                  </a:srgbClr>
                </a:solidFill>
                <a:latin typeface="楷体" pitchFamily="49" charset="-122"/>
                <a:ea typeface="楷体" pitchFamily="49" charset="-122"/>
              </a:rPr>
              <a:t>）。</a:t>
            </a:r>
          </a:p>
          <a:p>
            <a:pPr marL="273050" indent="-273050" algn="just" fontAlgn="base">
              <a:lnSpc>
                <a:spcPct val="150000"/>
              </a:lnSpc>
              <a:spcBef>
                <a:spcPct val="0"/>
              </a:spcBef>
              <a:spcAft>
                <a:spcPct val="0"/>
              </a:spcAft>
              <a:buFont typeface="Wingdings" panose="05000000000000000000" pitchFamily="2" charset="2"/>
              <a:buChar char="Ø"/>
            </a:pPr>
            <a:r>
              <a:rPr lang="en-US" altLang="zh-CN" sz="2000" dirty="0">
                <a:solidFill>
                  <a:srgbClr val="000000">
                    <a:lumMod val="85000"/>
                    <a:lumOff val="15000"/>
                  </a:srgbClr>
                </a:solidFill>
                <a:latin typeface="楷体" pitchFamily="49" charset="-122"/>
                <a:ea typeface="楷体" pitchFamily="49" charset="-122"/>
              </a:rPr>
              <a:t>SSK</a:t>
            </a:r>
            <a:r>
              <a:rPr lang="zh-CN" altLang="en-US" sz="2000" dirty="0">
                <a:solidFill>
                  <a:srgbClr val="000000">
                    <a:lumMod val="85000"/>
                    <a:lumOff val="15000"/>
                  </a:srgbClr>
                </a:solidFill>
                <a:latin typeface="楷体" pitchFamily="49" charset="-122"/>
                <a:ea typeface="楷体" pitchFamily="49" charset="-122"/>
              </a:rPr>
              <a:t>作为根密钥，用来加密</a:t>
            </a:r>
            <a:r>
              <a:rPr lang="en-US" altLang="zh-CN" sz="2000" dirty="0">
                <a:solidFill>
                  <a:srgbClr val="000000">
                    <a:lumMod val="85000"/>
                    <a:lumOff val="15000"/>
                  </a:srgbClr>
                </a:solidFill>
                <a:latin typeface="楷体" pitchFamily="49" charset="-122"/>
                <a:ea typeface="楷体" pitchFamily="49" charset="-122"/>
              </a:rPr>
              <a:t>FEK</a:t>
            </a:r>
            <a:r>
              <a:rPr lang="zh-CN" altLang="en-US" sz="2000" dirty="0">
                <a:solidFill>
                  <a:srgbClr val="000000">
                    <a:lumMod val="85000"/>
                    <a:lumOff val="15000"/>
                  </a:srgbClr>
                </a:solidFill>
                <a:latin typeface="楷体" pitchFamily="49" charset="-122"/>
                <a:ea typeface="楷体" pitchFamily="49" charset="-122"/>
              </a:rPr>
              <a:t>，当需要加密存储一个文件（可能是密钥）时，系统产生一个对称密钥</a:t>
            </a:r>
            <a:r>
              <a:rPr lang="en-US" altLang="zh-CN" sz="2000" dirty="0">
                <a:solidFill>
                  <a:srgbClr val="000000">
                    <a:lumMod val="85000"/>
                    <a:lumOff val="15000"/>
                  </a:srgbClr>
                </a:solidFill>
                <a:latin typeface="楷体" pitchFamily="49" charset="-122"/>
                <a:ea typeface="楷体" pitchFamily="49" charset="-122"/>
              </a:rPr>
              <a:t>FEK</a:t>
            </a:r>
            <a:r>
              <a:rPr lang="zh-CN" altLang="en-US" sz="2000" dirty="0">
                <a:solidFill>
                  <a:srgbClr val="000000">
                    <a:lumMod val="85000"/>
                    <a:lumOff val="15000"/>
                  </a:srgbClr>
                </a:solidFill>
                <a:latin typeface="楷体" pitchFamily="49" charset="-122"/>
                <a:ea typeface="楷体" pitchFamily="49" charset="-122"/>
              </a:rPr>
              <a:t>，利用该密钥对文件进行加密，需对文件进行加解密时先用</a:t>
            </a:r>
            <a:r>
              <a:rPr lang="en-US" altLang="zh-CN" sz="2000" dirty="0">
                <a:solidFill>
                  <a:srgbClr val="000000">
                    <a:lumMod val="85000"/>
                    <a:lumOff val="15000"/>
                  </a:srgbClr>
                </a:solidFill>
                <a:latin typeface="楷体" pitchFamily="49" charset="-122"/>
                <a:ea typeface="楷体" pitchFamily="49" charset="-122"/>
              </a:rPr>
              <a:t>SSK</a:t>
            </a:r>
            <a:r>
              <a:rPr lang="zh-CN" altLang="en-US" sz="2000" dirty="0">
                <a:solidFill>
                  <a:srgbClr val="000000">
                    <a:lumMod val="85000"/>
                    <a:lumOff val="15000"/>
                  </a:srgbClr>
                </a:solidFill>
                <a:latin typeface="楷体" pitchFamily="49" charset="-122"/>
                <a:ea typeface="楷体" pitchFamily="49" charset="-122"/>
              </a:rPr>
              <a:t>解密</a:t>
            </a:r>
            <a:r>
              <a:rPr lang="en-US" altLang="zh-CN" sz="2000" dirty="0">
                <a:solidFill>
                  <a:srgbClr val="000000">
                    <a:lumMod val="85000"/>
                    <a:lumOff val="15000"/>
                  </a:srgbClr>
                </a:solidFill>
                <a:latin typeface="楷体" pitchFamily="49" charset="-122"/>
                <a:ea typeface="楷体" pitchFamily="49" charset="-122"/>
              </a:rPr>
              <a:t>FEK</a:t>
            </a:r>
            <a:r>
              <a:rPr lang="zh-CN" altLang="en-US" sz="2000" dirty="0">
                <a:solidFill>
                  <a:srgbClr val="000000">
                    <a:lumMod val="85000"/>
                    <a:lumOff val="15000"/>
                  </a:srgbClr>
                </a:solidFill>
                <a:latin typeface="楷体" pitchFamily="49" charset="-122"/>
                <a:ea typeface="楷体" pitchFamily="49" charset="-122"/>
              </a:rPr>
              <a:t>，再用</a:t>
            </a:r>
            <a:r>
              <a:rPr lang="en-US" altLang="zh-CN" sz="2000" dirty="0">
                <a:solidFill>
                  <a:srgbClr val="000000">
                    <a:lumMod val="85000"/>
                    <a:lumOff val="15000"/>
                  </a:srgbClr>
                </a:solidFill>
                <a:latin typeface="楷体" pitchFamily="49" charset="-122"/>
                <a:ea typeface="楷体" pitchFamily="49" charset="-122"/>
              </a:rPr>
              <a:t>FEK</a:t>
            </a:r>
            <a:r>
              <a:rPr lang="zh-CN" altLang="en-US" sz="2000" dirty="0">
                <a:solidFill>
                  <a:srgbClr val="000000">
                    <a:lumMod val="85000"/>
                    <a:lumOff val="15000"/>
                  </a:srgbClr>
                </a:solidFill>
                <a:latin typeface="楷体" pitchFamily="49" charset="-122"/>
                <a:ea typeface="楷体" pitchFamily="49" charset="-122"/>
              </a:rPr>
              <a:t>对数据进行解密。</a:t>
            </a:r>
          </a:p>
        </p:txBody>
      </p:sp>
    </p:spTree>
    <p:extLst>
      <p:ext uri="{BB962C8B-B14F-4D97-AF65-F5344CB8AC3E}">
        <p14:creationId xmlns:p14="http://schemas.microsoft.com/office/powerpoint/2010/main" val="3004197109"/>
      </p:ext>
    </p:extLst>
  </p:cSld>
  <p:clrMapOvr>
    <a:masterClrMapping/>
  </p:clrMapOvr>
  <p:transition/>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441522" y="1268761"/>
            <a:ext cx="3353376" cy="2503183"/>
            <a:chOff x="897441" y="1340768"/>
            <a:chExt cx="3353376" cy="2503183"/>
          </a:xfrm>
        </p:grpSpPr>
        <p:sp>
          <p:nvSpPr>
            <p:cNvPr id="24" name="任意多边形 23"/>
            <p:cNvSpPr/>
            <p:nvPr/>
          </p:nvSpPr>
          <p:spPr>
            <a:xfrm>
              <a:off x="897441" y="1340768"/>
              <a:ext cx="3353375" cy="2503183"/>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chemeClr val="accent2">
                <a:lumMod val="60000"/>
                <a:lumOff val="40000"/>
              </a:schemeClr>
            </a:solidFill>
            <a:ln>
              <a:noFill/>
            </a:ln>
            <a:effectLst>
              <a:outerShdw blurRad="40000" dist="23000" dir="5400000" rotWithShape="0">
                <a:srgbClr val="000000">
                  <a:alpha val="35000"/>
                </a:srgbClr>
              </a:outerShdw>
            </a:effectLst>
          </p:spPr>
          <p:style>
            <a:lnRef idx="0">
              <a:scrgbClr r="0" g="0" b="0"/>
            </a:lnRef>
            <a:fillRef idx="3">
              <a:scrgbClr r="0" g="0" b="0"/>
            </a:fillRef>
            <a:effectRef idx="2">
              <a:scrgbClr r="0" g="0" b="0"/>
            </a:effectRef>
            <a:fontRef idx="minor">
              <a:schemeClr val="lt1"/>
            </a:fontRef>
          </p:style>
          <p:txBody>
            <a:bodyPr spcFirstLastPara="0" vert="horz" wrap="square" lIns="91392" tIns="91392" rIns="91392" bIns="91392" numCol="1" spcCol="1270" anchor="ctr" anchorCtr="0">
              <a:noAutofit/>
            </a:bodyPr>
            <a:lstStyle/>
            <a:p>
              <a:pPr algn="ctr" defTabSz="1066165" fontAlgn="base">
                <a:lnSpc>
                  <a:spcPct val="90000"/>
                </a:lnSpc>
                <a:spcBef>
                  <a:spcPct val="0"/>
                </a:spcBef>
                <a:spcAft>
                  <a:spcPct val="35000"/>
                </a:spcAft>
              </a:pPr>
              <a:endParaRPr lang="en-US" sz="2400" dirty="0">
                <a:solidFill>
                  <a:srgbClr val="FFFFFF"/>
                </a:solidFill>
                <a:latin typeface="Segoe UI" panose="020B0502040204020203"/>
                <a:ea typeface="宋体"/>
              </a:endParaRPr>
            </a:p>
          </p:txBody>
        </p:sp>
        <p:grpSp>
          <p:nvGrpSpPr>
            <p:cNvPr id="26" name="组合 25"/>
            <p:cNvGrpSpPr/>
            <p:nvPr/>
          </p:nvGrpSpPr>
          <p:grpSpPr>
            <a:xfrm>
              <a:off x="897441" y="1467687"/>
              <a:ext cx="3353376" cy="453457"/>
              <a:chOff x="841001" y="1610728"/>
              <a:chExt cx="3330370" cy="337420"/>
            </a:xfrm>
          </p:grpSpPr>
          <p:sp>
            <p:nvSpPr>
              <p:cNvPr id="32" name="矩形 31"/>
              <p:cNvSpPr/>
              <p:nvPr/>
            </p:nvSpPr>
            <p:spPr>
              <a:xfrm>
                <a:off x="841002" y="1628801"/>
                <a:ext cx="3330369" cy="319263"/>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a:ea typeface="宋体"/>
                </a:endParaRPr>
              </a:p>
            </p:txBody>
          </p:sp>
          <p:sp>
            <p:nvSpPr>
              <p:cNvPr id="37" name="TextBox 6"/>
              <p:cNvSpPr txBox="1"/>
              <p:nvPr/>
            </p:nvSpPr>
            <p:spPr>
              <a:xfrm>
                <a:off x="841001" y="1610728"/>
                <a:ext cx="3330370" cy="337420"/>
              </a:xfrm>
              <a:prstGeom prst="rect">
                <a:avLst/>
              </a:prstGeom>
              <a:noFill/>
            </p:spPr>
            <p:txBody>
              <a:bodyPr wrap="square" rtlCol="0">
                <a:spAutoFit/>
              </a:bodyPr>
              <a:lstStyle/>
              <a:p>
                <a:pPr algn="ctr" fontAlgn="base">
                  <a:lnSpc>
                    <a:spcPct val="130000"/>
                  </a:lnSpc>
                  <a:spcBef>
                    <a:spcPct val="0"/>
                  </a:spcBef>
                  <a:spcAft>
                    <a:spcPct val="0"/>
                  </a:spcAft>
                </a:pPr>
                <a:r>
                  <a:rPr lang="en-US" altLang="zh-CN" sz="2000" b="1" dirty="0">
                    <a:solidFill>
                      <a:srgbClr val="000000">
                        <a:lumMod val="65000"/>
                        <a:lumOff val="35000"/>
                      </a:srgbClr>
                    </a:solidFill>
                    <a:latin typeface="微软雅黑" panose="020B0503020204020204" pitchFamily="34" charset="-122"/>
                    <a:ea typeface="微软雅黑" panose="020B0503020204020204" pitchFamily="34" charset="-122"/>
                  </a:rPr>
                  <a:t>SSK</a:t>
                </a:r>
                <a:endParaRPr lang="zh-CN" altLang="en-US" sz="2000" b="1" dirty="0">
                  <a:solidFill>
                    <a:srgbClr val="000000">
                      <a:lumMod val="65000"/>
                      <a:lumOff val="35000"/>
                    </a:srgbClr>
                  </a:solidFill>
                  <a:latin typeface="微软雅黑" panose="020B0503020204020204" pitchFamily="34" charset="-122"/>
                  <a:ea typeface="微软雅黑" panose="020B0503020204020204" pitchFamily="34" charset="-122"/>
                </a:endParaRPr>
              </a:p>
            </p:txBody>
          </p:sp>
        </p:grpSp>
        <p:sp>
          <p:nvSpPr>
            <p:cNvPr id="31" name="TextBox 6"/>
            <p:cNvSpPr txBox="1"/>
            <p:nvPr/>
          </p:nvSpPr>
          <p:spPr>
            <a:xfrm>
              <a:off x="969947" y="1975008"/>
              <a:ext cx="3208363" cy="1783080"/>
            </a:xfrm>
            <a:prstGeom prst="rect">
              <a:avLst/>
            </a:prstGeom>
            <a:noFill/>
          </p:spPr>
          <p:txBody>
            <a:bodyPr wrap="square" rtlCol="0">
              <a:spAutoFit/>
            </a:bodyPr>
            <a:lstStyle/>
            <a:p>
              <a:pPr marL="273050" indent="-273050" fontAlgn="base">
                <a:lnSpc>
                  <a:spcPct val="150000"/>
                </a:lnSpc>
                <a:spcBef>
                  <a:spcPct val="0"/>
                </a:spcBef>
                <a:spcAft>
                  <a:spcPct val="0"/>
                </a:spcAft>
                <a:buFont typeface="Wingdings" panose="05000000000000000000" pitchFamily="2" charset="2"/>
                <a:buChar char="Ø"/>
                <a:defRPr/>
              </a:pPr>
              <a:r>
                <a:rPr lang="zh-CN" altLang="en-US" sz="2000" dirty="0">
                  <a:solidFill>
                    <a:srgbClr val="FFFFFF"/>
                  </a:solidFill>
                  <a:latin typeface="微软雅黑" panose="020B0503020204020204" pitchFamily="34" charset="-122"/>
                  <a:ea typeface="微软雅黑" panose="020B0503020204020204" pitchFamily="34" charset="-122"/>
                </a:rPr>
                <a:t>是设备唯一密钥</a:t>
              </a:r>
            </a:p>
            <a:p>
              <a:pPr marL="273050" indent="-273050" fontAlgn="base">
                <a:lnSpc>
                  <a:spcPct val="150000"/>
                </a:lnSpc>
                <a:spcBef>
                  <a:spcPct val="0"/>
                </a:spcBef>
                <a:spcAft>
                  <a:spcPct val="0"/>
                </a:spcAft>
                <a:buFont typeface="Wingdings" panose="05000000000000000000" pitchFamily="2" charset="2"/>
                <a:buChar char="Ø"/>
                <a:defRPr/>
              </a:pPr>
              <a:r>
                <a:rPr lang="zh-CN" altLang="en-US" dirty="0">
                  <a:solidFill>
                    <a:srgbClr val="FFFFFF"/>
                  </a:solidFill>
                  <a:latin typeface="微软雅黑" panose="020B0503020204020204" pitchFamily="34" charset="-122"/>
                  <a:ea typeface="微软雅黑" panose="020B0503020204020204" pitchFamily="34" charset="-122"/>
                </a:rPr>
                <a:t>用来加密</a:t>
              </a:r>
              <a:r>
                <a:rPr lang="en-US" altLang="zh-CN" dirty="0">
                  <a:solidFill>
                    <a:srgbClr val="FFFFFF"/>
                  </a:solidFill>
                  <a:latin typeface="微软雅黑" panose="020B0503020204020204" pitchFamily="34" charset="-122"/>
                  <a:ea typeface="微软雅黑" panose="020B0503020204020204" pitchFamily="34" charset="-122"/>
                </a:rPr>
                <a:t>/</a:t>
              </a:r>
              <a:r>
                <a:rPr lang="zh-CN" altLang="en-US" dirty="0">
                  <a:solidFill>
                    <a:srgbClr val="FFFFFF"/>
                  </a:solidFill>
                  <a:latin typeface="微软雅黑" panose="020B0503020204020204" pitchFamily="34" charset="-122"/>
                  <a:ea typeface="微软雅黑" panose="020B0503020204020204" pitchFamily="34" charset="-122"/>
                </a:rPr>
                <a:t>解密</a:t>
              </a:r>
              <a:r>
                <a:rPr lang="en-US" altLang="zh-CN" dirty="0">
                  <a:solidFill>
                    <a:srgbClr val="FFFFFF"/>
                  </a:solidFill>
                  <a:latin typeface="微软雅黑" panose="020B0503020204020204" pitchFamily="34" charset="-122"/>
                  <a:ea typeface="微软雅黑" panose="020B0503020204020204" pitchFamily="34" charset="-122"/>
                </a:rPr>
                <a:t>FEK</a:t>
              </a:r>
            </a:p>
            <a:p>
              <a:pPr marL="273050" indent="-273050" fontAlgn="base">
                <a:lnSpc>
                  <a:spcPct val="150000"/>
                </a:lnSpc>
                <a:spcBef>
                  <a:spcPct val="0"/>
                </a:spcBef>
                <a:spcAft>
                  <a:spcPct val="0"/>
                </a:spcAft>
                <a:buFont typeface="Wingdings" panose="05000000000000000000" pitchFamily="2" charset="2"/>
                <a:buChar char="Ø"/>
                <a:defRPr/>
              </a:pPr>
              <a:r>
                <a:rPr lang="zh-CN" altLang="en-US" dirty="0">
                  <a:solidFill>
                    <a:srgbClr val="FFFFFF"/>
                  </a:solidFill>
                  <a:latin typeface="微软雅黑" panose="020B0503020204020204" pitchFamily="34" charset="-122"/>
                  <a:ea typeface="微软雅黑" panose="020B0503020204020204" pitchFamily="34" charset="-122"/>
                </a:rPr>
                <a:t>在系统加电时生成并存储在安全区域</a:t>
              </a:r>
            </a:p>
          </p:txBody>
        </p:sp>
      </p:grpSp>
      <p:grpSp>
        <p:nvGrpSpPr>
          <p:cNvPr id="4" name="组合 3"/>
          <p:cNvGrpSpPr/>
          <p:nvPr/>
        </p:nvGrpSpPr>
        <p:grpSpPr>
          <a:xfrm>
            <a:off x="6312025" y="1268760"/>
            <a:ext cx="3353377" cy="2503182"/>
            <a:chOff x="4541881" y="1340770"/>
            <a:chExt cx="3353377" cy="2503182"/>
          </a:xfrm>
        </p:grpSpPr>
        <p:sp>
          <p:nvSpPr>
            <p:cNvPr id="39" name="任意多边形 38"/>
            <p:cNvSpPr/>
            <p:nvPr/>
          </p:nvSpPr>
          <p:spPr>
            <a:xfrm>
              <a:off x="4541883" y="1340770"/>
              <a:ext cx="3353375" cy="2503182"/>
            </a:xfrm>
            <a:custGeom>
              <a:avLst/>
              <a:gdLst>
                <a:gd name="connsiteX0" fmla="*/ 0 w 3330369"/>
                <a:gd name="connsiteY0" fmla="*/ 0 h 1998222"/>
                <a:gd name="connsiteX1" fmla="*/ 3330369 w 3330369"/>
                <a:gd name="connsiteY1" fmla="*/ 0 h 1998222"/>
                <a:gd name="connsiteX2" fmla="*/ 3330369 w 3330369"/>
                <a:gd name="connsiteY2" fmla="*/ 1998222 h 1998222"/>
                <a:gd name="connsiteX3" fmla="*/ 0 w 3330369"/>
                <a:gd name="connsiteY3" fmla="*/ 1998222 h 1998222"/>
                <a:gd name="connsiteX4" fmla="*/ 0 w 3330369"/>
                <a:gd name="connsiteY4" fmla="*/ 0 h 199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369" h="1998222">
                  <a:moveTo>
                    <a:pt x="0" y="0"/>
                  </a:moveTo>
                  <a:lnTo>
                    <a:pt x="3330369" y="0"/>
                  </a:lnTo>
                  <a:lnTo>
                    <a:pt x="3330369" y="1998222"/>
                  </a:lnTo>
                  <a:lnTo>
                    <a:pt x="0" y="1998222"/>
                  </a:lnTo>
                  <a:lnTo>
                    <a:pt x="0" y="0"/>
                  </a:lnTo>
                  <a:close/>
                </a:path>
              </a:pathLst>
            </a:custGeom>
            <a:solidFill>
              <a:srgbClr val="6699FF"/>
            </a:solidFill>
          </p:spPr>
          <p:style>
            <a:lnRef idx="1">
              <a:schemeClr val="accent5"/>
            </a:lnRef>
            <a:fillRef idx="3">
              <a:schemeClr val="accent5"/>
            </a:fillRef>
            <a:effectRef idx="2">
              <a:schemeClr val="accent5"/>
            </a:effectRef>
            <a:fontRef idx="minor">
              <a:schemeClr val="lt1"/>
            </a:fontRef>
          </p:style>
          <p:txBody>
            <a:bodyPr spcFirstLastPara="0" vert="horz" wrap="square" lIns="91392" tIns="91392" rIns="91392" bIns="91392" numCol="1" spcCol="1270" anchor="ctr" anchorCtr="0">
              <a:noAutofit/>
            </a:bodyPr>
            <a:lstStyle/>
            <a:p>
              <a:pPr algn="ctr" defTabSz="1066165" fontAlgn="base">
                <a:lnSpc>
                  <a:spcPct val="90000"/>
                </a:lnSpc>
                <a:spcBef>
                  <a:spcPct val="0"/>
                </a:spcBef>
                <a:spcAft>
                  <a:spcPct val="35000"/>
                </a:spcAft>
              </a:pPr>
              <a:endParaRPr lang="en-US" sz="2400" dirty="0">
                <a:solidFill>
                  <a:srgbClr val="FFFFFF"/>
                </a:solidFill>
                <a:latin typeface="Segoe UI" panose="020B0502040204020203"/>
                <a:ea typeface="宋体"/>
              </a:endParaRPr>
            </a:p>
          </p:txBody>
        </p:sp>
        <p:grpSp>
          <p:nvGrpSpPr>
            <p:cNvPr id="40" name="组合 39"/>
            <p:cNvGrpSpPr/>
            <p:nvPr/>
          </p:nvGrpSpPr>
          <p:grpSpPr>
            <a:xfrm>
              <a:off x="4541881" y="1467686"/>
              <a:ext cx="3353377" cy="453457"/>
              <a:chOff x="841000" y="1610727"/>
              <a:chExt cx="3330371" cy="337420"/>
            </a:xfrm>
          </p:grpSpPr>
          <p:sp>
            <p:nvSpPr>
              <p:cNvPr id="42" name="矩形 41"/>
              <p:cNvSpPr/>
              <p:nvPr/>
            </p:nvSpPr>
            <p:spPr>
              <a:xfrm>
                <a:off x="841000" y="1628801"/>
                <a:ext cx="3330371" cy="319263"/>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a:ea typeface="宋体"/>
                </a:endParaRPr>
              </a:p>
            </p:txBody>
          </p:sp>
          <p:sp>
            <p:nvSpPr>
              <p:cNvPr id="43" name="TextBox 6"/>
              <p:cNvSpPr txBox="1"/>
              <p:nvPr/>
            </p:nvSpPr>
            <p:spPr>
              <a:xfrm>
                <a:off x="841000" y="1610727"/>
                <a:ext cx="3330371" cy="337420"/>
              </a:xfrm>
              <a:prstGeom prst="rect">
                <a:avLst/>
              </a:prstGeom>
              <a:noFill/>
            </p:spPr>
            <p:txBody>
              <a:bodyPr wrap="square" rtlCol="0">
                <a:spAutoFit/>
              </a:bodyPr>
              <a:lstStyle/>
              <a:p>
                <a:pPr algn="ctr" fontAlgn="base">
                  <a:lnSpc>
                    <a:spcPct val="130000"/>
                  </a:lnSpc>
                  <a:spcBef>
                    <a:spcPct val="0"/>
                  </a:spcBef>
                  <a:spcAft>
                    <a:spcPct val="0"/>
                  </a:spcAft>
                </a:pPr>
                <a:r>
                  <a:rPr lang="en-US" altLang="zh-CN" sz="2000" b="1" dirty="0">
                    <a:solidFill>
                      <a:srgbClr val="000000">
                        <a:lumMod val="65000"/>
                        <a:lumOff val="35000"/>
                      </a:srgbClr>
                    </a:solidFill>
                    <a:latin typeface="微软雅黑" panose="020B0503020204020204" pitchFamily="34" charset="-122"/>
                    <a:ea typeface="微软雅黑" panose="020B0503020204020204" pitchFamily="34" charset="-122"/>
                  </a:rPr>
                  <a:t>FEK</a:t>
                </a:r>
                <a:endParaRPr lang="zh-CN" altLang="en-US" sz="2000" b="1" dirty="0">
                  <a:solidFill>
                    <a:srgbClr val="000000">
                      <a:lumMod val="65000"/>
                      <a:lumOff val="35000"/>
                    </a:srgbClr>
                  </a:solidFill>
                  <a:latin typeface="微软雅黑" panose="020B0503020204020204" pitchFamily="34" charset="-122"/>
                  <a:ea typeface="微软雅黑" panose="020B0503020204020204" pitchFamily="34" charset="-122"/>
                </a:endParaRPr>
              </a:p>
            </p:txBody>
          </p:sp>
        </p:grpSp>
        <p:sp>
          <p:nvSpPr>
            <p:cNvPr id="41" name="TextBox 6"/>
            <p:cNvSpPr txBox="1"/>
            <p:nvPr/>
          </p:nvSpPr>
          <p:spPr>
            <a:xfrm>
              <a:off x="4614390" y="1975009"/>
              <a:ext cx="3208363" cy="1783080"/>
            </a:xfrm>
            <a:prstGeom prst="rect">
              <a:avLst/>
            </a:prstGeom>
            <a:noFill/>
          </p:spPr>
          <p:txBody>
            <a:bodyPr wrap="square" rtlCol="0">
              <a:spAutoFit/>
            </a:bodyPr>
            <a:lstStyle/>
            <a:p>
              <a:pPr marL="273050" indent="-273050" fontAlgn="base">
                <a:lnSpc>
                  <a:spcPct val="150000"/>
                </a:lnSpc>
                <a:spcBef>
                  <a:spcPct val="0"/>
                </a:spcBef>
                <a:spcAft>
                  <a:spcPct val="0"/>
                </a:spcAft>
                <a:buFont typeface="Wingdings" panose="05000000000000000000" pitchFamily="2" charset="2"/>
                <a:buChar char="Ø"/>
                <a:defRPr/>
              </a:pPr>
              <a:r>
                <a:rPr lang="zh-CN" altLang="en-US" dirty="0">
                  <a:solidFill>
                    <a:srgbClr val="FFFFFF"/>
                  </a:solidFill>
                  <a:latin typeface="微软雅黑" panose="020B0503020204020204" pitchFamily="34" charset="-122"/>
                  <a:ea typeface="微软雅黑" panose="020B0503020204020204" pitchFamily="34" charset="-122"/>
                </a:rPr>
                <a:t>每个文件对应一个</a:t>
              </a:r>
              <a:r>
                <a:rPr lang="en-US" altLang="zh-CN" dirty="0">
                  <a:solidFill>
                    <a:srgbClr val="FFFFFF"/>
                  </a:solidFill>
                  <a:latin typeface="微软雅黑" panose="020B0503020204020204" pitchFamily="34" charset="-122"/>
                  <a:ea typeface="微软雅黑" panose="020B0503020204020204" pitchFamily="34" charset="-122"/>
                </a:rPr>
                <a:t>FEK</a:t>
              </a:r>
            </a:p>
            <a:p>
              <a:pPr marL="273050" indent="-273050" fontAlgn="base">
                <a:lnSpc>
                  <a:spcPct val="150000"/>
                </a:lnSpc>
                <a:spcBef>
                  <a:spcPct val="0"/>
                </a:spcBef>
                <a:spcAft>
                  <a:spcPct val="0"/>
                </a:spcAft>
                <a:buFont typeface="Wingdings" panose="05000000000000000000" pitchFamily="2" charset="2"/>
                <a:buChar char="Ø"/>
                <a:defRPr/>
              </a:pPr>
              <a:r>
                <a:rPr lang="zh-CN" altLang="en-US" dirty="0">
                  <a:solidFill>
                    <a:srgbClr val="FFFFFF"/>
                  </a:solidFill>
                  <a:latin typeface="微软雅黑" panose="020B0503020204020204" pitchFamily="34" charset="-122"/>
                  <a:ea typeface="微软雅黑" panose="020B0503020204020204" pitchFamily="34" charset="-122"/>
                </a:rPr>
                <a:t>用来加密</a:t>
              </a:r>
              <a:r>
                <a:rPr lang="en-US" altLang="zh-CN" dirty="0">
                  <a:solidFill>
                    <a:srgbClr val="FFFFFF"/>
                  </a:solidFill>
                  <a:latin typeface="微软雅黑" panose="020B0503020204020204" pitchFamily="34" charset="-122"/>
                  <a:ea typeface="微软雅黑" panose="020B0503020204020204" pitchFamily="34" charset="-122"/>
                </a:rPr>
                <a:t>/</a:t>
              </a:r>
              <a:r>
                <a:rPr lang="zh-CN" altLang="en-US" dirty="0">
                  <a:solidFill>
                    <a:srgbClr val="FFFFFF"/>
                  </a:solidFill>
                  <a:latin typeface="微软雅黑" panose="020B0503020204020204" pitchFamily="34" charset="-122"/>
                  <a:ea typeface="微软雅黑" panose="020B0503020204020204" pitchFamily="34" charset="-122"/>
                </a:rPr>
                <a:t>解密</a:t>
              </a:r>
              <a:r>
                <a:rPr lang="en-US" altLang="zh-CN" dirty="0">
                  <a:solidFill>
                    <a:srgbClr val="FFFFFF"/>
                  </a:solidFill>
                  <a:latin typeface="微软雅黑" panose="020B0503020204020204" pitchFamily="34" charset="-122"/>
                  <a:ea typeface="微软雅黑" panose="020B0503020204020204" pitchFamily="34" charset="-122"/>
                </a:rPr>
                <a:t>TEE</a:t>
              </a:r>
              <a:r>
                <a:rPr lang="zh-CN" altLang="en-US" sz="2000" dirty="0">
                  <a:solidFill>
                    <a:srgbClr val="FFFFFF"/>
                  </a:solidFill>
                  <a:latin typeface="微软雅黑" panose="020B0503020204020204" pitchFamily="34" charset="-122"/>
                  <a:ea typeface="微软雅黑" panose="020B0503020204020204" pitchFamily="34" charset="-122"/>
                </a:rPr>
                <a:t>文件</a:t>
              </a:r>
            </a:p>
            <a:p>
              <a:pPr marL="273050" indent="-273050" fontAlgn="base">
                <a:lnSpc>
                  <a:spcPct val="150000"/>
                </a:lnSpc>
                <a:spcBef>
                  <a:spcPct val="0"/>
                </a:spcBef>
                <a:spcAft>
                  <a:spcPct val="0"/>
                </a:spcAft>
                <a:buFont typeface="Wingdings" panose="05000000000000000000" pitchFamily="2" charset="2"/>
                <a:buChar char="Ø"/>
                <a:defRPr/>
              </a:pPr>
              <a:r>
                <a:rPr lang="zh-CN" altLang="en-US" dirty="0">
                  <a:solidFill>
                    <a:srgbClr val="FFFFFF"/>
                  </a:solidFill>
                  <a:latin typeface="微软雅黑" panose="020B0503020204020204" pitchFamily="34" charset="-122"/>
                  <a:ea typeface="微软雅黑" panose="020B0503020204020204" pitchFamily="34" charset="-122"/>
                </a:rPr>
                <a:t>在生成新</a:t>
              </a:r>
              <a:r>
                <a:rPr lang="en-US" altLang="zh-CN" dirty="0">
                  <a:solidFill>
                    <a:srgbClr val="FFFFFF"/>
                  </a:solidFill>
                  <a:latin typeface="微软雅黑" panose="020B0503020204020204" pitchFamily="34" charset="-122"/>
                  <a:ea typeface="微软雅黑" panose="020B0503020204020204" pitchFamily="34" charset="-122"/>
                </a:rPr>
                <a:t>TEE</a:t>
              </a:r>
              <a:r>
                <a:rPr lang="zh-CN" altLang="en-US" dirty="0">
                  <a:solidFill>
                    <a:srgbClr val="FFFFFF"/>
                  </a:solidFill>
                  <a:latin typeface="微软雅黑" panose="020B0503020204020204" pitchFamily="34" charset="-122"/>
                  <a:ea typeface="微软雅黑" panose="020B0503020204020204" pitchFamily="34" charset="-122"/>
                </a:rPr>
                <a:t>文件时产生、加密并存储</a:t>
              </a:r>
            </a:p>
          </p:txBody>
        </p:sp>
      </p:grpSp>
      <p:sp>
        <p:nvSpPr>
          <p:cNvPr id="20" name="标题 1"/>
          <p:cNvSpPr txBox="1"/>
          <p:nvPr/>
        </p:nvSpPr>
        <p:spPr>
          <a:xfrm>
            <a:off x="2135560" y="298087"/>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solidFill>
                  <a:srgbClr val="000000"/>
                </a:solidFill>
              </a:rPr>
              <a:t>3.3.3 </a:t>
            </a:r>
            <a:r>
              <a:rPr lang="zh-CN" altLang="en-US" sz="3200" kern="0" dirty="0">
                <a:solidFill>
                  <a:srgbClr val="000000"/>
                </a:solidFill>
              </a:rPr>
              <a:t>安全存储</a:t>
            </a:r>
          </a:p>
        </p:txBody>
      </p:sp>
      <p:sp>
        <p:nvSpPr>
          <p:cNvPr id="25" name="圆角矩形 24"/>
          <p:cNvSpPr/>
          <p:nvPr/>
        </p:nvSpPr>
        <p:spPr>
          <a:xfrm>
            <a:off x="2372996" y="4673601"/>
            <a:ext cx="7653655" cy="1599565"/>
          </a:xfrm>
          <a:prstGeom prst="roundRect">
            <a:avLst/>
          </a:prstGeom>
          <a:noFill/>
          <a:ln w="9525" algn="ctr">
            <a:solidFill>
              <a:schemeClr val="accent1">
                <a:lumMod val="50000"/>
              </a:schemeClr>
            </a:solidFill>
            <a:round/>
          </a:ln>
          <a:effectLst>
            <a:glow rad="228600">
              <a:schemeClr val="accent1">
                <a:satMod val="175000"/>
                <a:alpha val="40000"/>
              </a:schemeClr>
            </a:glow>
          </a:effectLst>
        </p:spPr>
        <p:txBody>
          <a:bodyPr wrap="square" lIns="180000" rIns="180000" anchor="ctr" anchorCtr="0">
            <a:noAutofit/>
          </a:bodyPr>
          <a:lstStyle/>
          <a:p>
            <a:pPr algn="just">
              <a:lnSpc>
                <a:spcPct val="150000"/>
              </a:lnSpc>
            </a:pPr>
            <a:r>
              <a:rPr lang="en-US" altLang="zh-CN" kern="0" dirty="0">
                <a:solidFill>
                  <a:srgbClr val="000000"/>
                </a:solidFill>
                <a:latin typeface="楷体" pitchFamily="49" charset="-122"/>
                <a:ea typeface="楷体" pitchFamily="49" charset="-122"/>
              </a:rPr>
              <a:t>SSK=</a:t>
            </a:r>
            <a:r>
              <a:rPr lang="zh-CN" altLang="en-US" kern="0" dirty="0">
                <a:solidFill>
                  <a:srgbClr val="000000"/>
                </a:solidFill>
                <a:latin typeface="楷体" pitchFamily="49" charset="-122"/>
                <a:ea typeface="楷体" pitchFamily="49" charset="-122"/>
              </a:rPr>
              <a:t>平台唯一信息</a:t>
            </a:r>
            <a:r>
              <a:rPr lang="en-US" altLang="zh-CN" kern="0" dirty="0">
                <a:solidFill>
                  <a:srgbClr val="000000"/>
                </a:solidFill>
                <a:latin typeface="楷体" pitchFamily="49" charset="-122"/>
                <a:ea typeface="楷体" pitchFamily="49" charset="-122"/>
              </a:rPr>
              <a:t>+PIN</a:t>
            </a:r>
            <a:r>
              <a:rPr lang="zh-CN" altLang="en-US" kern="0" dirty="0">
                <a:solidFill>
                  <a:srgbClr val="000000"/>
                </a:solidFill>
                <a:latin typeface="楷体" pitchFamily="49" charset="-122"/>
                <a:ea typeface="楷体" pitchFamily="49" charset="-122"/>
              </a:rPr>
              <a:t>码，在设备引导阶段，通过读取设备唯一标识符以及用户手动输入安全</a:t>
            </a:r>
            <a:r>
              <a:rPr lang="en-US" altLang="zh-CN" kern="0" dirty="0">
                <a:solidFill>
                  <a:srgbClr val="000000"/>
                </a:solidFill>
                <a:latin typeface="楷体" pitchFamily="49" charset="-122"/>
                <a:ea typeface="楷体" pitchFamily="49" charset="-122"/>
              </a:rPr>
              <a:t>PIN</a:t>
            </a:r>
            <a:r>
              <a:rPr lang="zh-CN" altLang="en-US" kern="0" dirty="0">
                <a:solidFill>
                  <a:srgbClr val="000000"/>
                </a:solidFill>
                <a:latin typeface="楷体" pitchFamily="49" charset="-122"/>
                <a:ea typeface="楷体" pitchFamily="49" charset="-122"/>
              </a:rPr>
              <a:t>码动态生成，不保存在物理设备上，防止被窃取，且绑定硬件平台，用其作为根密钥可有效保证系统数据安全。</a:t>
            </a:r>
          </a:p>
        </p:txBody>
      </p:sp>
      <p:sp>
        <p:nvSpPr>
          <p:cNvPr id="27" name="矩形 26"/>
          <p:cNvSpPr/>
          <p:nvPr/>
        </p:nvSpPr>
        <p:spPr>
          <a:xfrm>
            <a:off x="2407233" y="4084580"/>
            <a:ext cx="7223879" cy="3696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zh-CN" altLang="en-US" sz="2000" b="1" dirty="0">
                <a:solidFill>
                  <a:srgbClr val="FFFFFF"/>
                </a:solidFill>
                <a:latin typeface="Arial"/>
                <a:ea typeface="宋体"/>
              </a:rPr>
              <a:t>  密钥设计可应对存储安全问题：</a:t>
            </a:r>
          </a:p>
        </p:txBody>
      </p:sp>
    </p:spTree>
    <p:extLst>
      <p:ext uri="{BB962C8B-B14F-4D97-AF65-F5344CB8AC3E}">
        <p14:creationId xmlns:p14="http://schemas.microsoft.com/office/powerpoint/2010/main" val="3776077434"/>
      </p:ext>
    </p:extLst>
  </p:cSld>
  <p:clrMapOvr>
    <a:masterClrMapping/>
  </p:clrMapOvr>
  <p:transition/>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6632546" y="1098930"/>
            <a:ext cx="3714776" cy="1857388"/>
            <a:chOff x="2428860" y="1142984"/>
            <a:chExt cx="3714776" cy="1857388"/>
          </a:xfrm>
        </p:grpSpPr>
        <p:grpSp>
          <p:nvGrpSpPr>
            <p:cNvPr id="20" name="组合 19"/>
            <p:cNvGrpSpPr/>
            <p:nvPr/>
          </p:nvGrpSpPr>
          <p:grpSpPr>
            <a:xfrm>
              <a:off x="2428860" y="1142984"/>
              <a:ext cx="3714776" cy="1857388"/>
              <a:chOff x="2428860" y="1071546"/>
              <a:chExt cx="3714776" cy="1857388"/>
            </a:xfrm>
          </p:grpSpPr>
          <p:sp>
            <p:nvSpPr>
              <p:cNvPr id="4" name="云形 112"/>
              <p:cNvSpPr/>
              <p:nvPr/>
            </p:nvSpPr>
            <p:spPr bwMode="auto">
              <a:xfrm>
                <a:off x="2428860" y="1071546"/>
                <a:ext cx="3714776" cy="1857388"/>
              </a:xfrm>
              <a:custGeom>
                <a:avLst/>
                <a:gdLst>
                  <a:gd name="T0" fmla="*/ 38820507 w 43200"/>
                  <a:gd name="T1" fmla="*/ 27250150 h 43200"/>
                  <a:gd name="T2" fmla="*/ 17867505 w 43200"/>
                  <a:gd name="T3" fmla="*/ 26420469 h 43200"/>
                  <a:gd name="T4" fmla="*/ 57308385 w 43200"/>
                  <a:gd name="T5" fmla="*/ 36329726 h 43200"/>
                  <a:gd name="T6" fmla="*/ 48143027 w 43200"/>
                  <a:gd name="T7" fmla="*/ 36726321 h 43200"/>
                  <a:gd name="T8" fmla="*/ 136306017 w 43200"/>
                  <a:gd name="T9" fmla="*/ 40692527 h 43200"/>
                  <a:gd name="T10" fmla="*/ 130780317 w 43200"/>
                  <a:gd name="T11" fmla="*/ 38881200 h 43200"/>
                  <a:gd name="T12" fmla="*/ 238456925 w 43200"/>
                  <a:gd name="T13" fmla="*/ 36175663 h 43200"/>
                  <a:gd name="T14" fmla="*/ 236248283 w 43200"/>
                  <a:gd name="T15" fmla="*/ 38162896 h 43200"/>
                  <a:gd name="T16" fmla="*/ 282315091 w 43200"/>
                  <a:gd name="T17" fmla="*/ 23895032 h 43200"/>
                  <a:gd name="T18" fmla="*/ 309207344 w 43200"/>
                  <a:gd name="T19" fmla="*/ 31323571 h 43200"/>
                  <a:gd name="T20" fmla="*/ 345752996 w 43200"/>
                  <a:gd name="T21" fmla="*/ 15983462 h 43200"/>
                  <a:gd name="T22" fmla="*/ 333775175 w 43200"/>
                  <a:gd name="T23" fmla="*/ 18769144 h 43200"/>
                  <a:gd name="T24" fmla="*/ 317016084 w 43200"/>
                  <a:gd name="T25" fmla="*/ 5648444 h 43200"/>
                  <a:gd name="T26" fmla="*/ 317644734 w 43200"/>
                  <a:gd name="T27" fmla="*/ 6964253 h 43200"/>
                  <a:gd name="T28" fmla="*/ 240533235 w 43200"/>
                  <a:gd name="T29" fmla="*/ 4114010 h 43200"/>
                  <a:gd name="T30" fmla="*/ 246671032 w 43200"/>
                  <a:gd name="T31" fmla="*/ 2435935 h 43200"/>
                  <a:gd name="T32" fmla="*/ 183150361 w 43200"/>
                  <a:gd name="T33" fmla="*/ 4913491 h 43200"/>
                  <a:gd name="T34" fmla="*/ 186119987 w 43200"/>
                  <a:gd name="T35" fmla="*/ 3466527 h 43200"/>
                  <a:gd name="T36" fmla="*/ 115807950 w 43200"/>
                  <a:gd name="T37" fmla="*/ 5404847 h 43200"/>
                  <a:gd name="T38" fmla="*/ 126561577 w 43200"/>
                  <a:gd name="T39" fmla="*/ 6808125 h 43200"/>
                  <a:gd name="T40" fmla="*/ 34138555 w 43200"/>
                  <a:gd name="T41" fmla="*/ 16436294 h 43200"/>
                  <a:gd name="T42" fmla="*/ 32260790 w 43200"/>
                  <a:gd name="T43" fmla="*/ 1495909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BCCFE6"/>
              </a:solidFill>
              <a:ln w="9525" cap="flat" cmpd="sng">
                <a:noFill/>
                <a:prstDash val="solid"/>
                <a:round/>
              </a:ln>
              <a:effectLst>
                <a:outerShdw blurRad="40000" dist="63500" dir="5400000" rotWithShape="0">
                  <a:srgbClr val="000000">
                    <a:alpha val="34998"/>
                  </a:srgbClr>
                </a:outerShdw>
              </a:effectLst>
            </p:spPr>
            <p:txBody>
              <a:bodyPr anchor="ctr"/>
              <a:lstStyle/>
              <a:p>
                <a:pPr algn="ctr" fontAlgn="base">
                  <a:spcBef>
                    <a:spcPct val="0"/>
                  </a:spcBef>
                  <a:spcAft>
                    <a:spcPct val="0"/>
                  </a:spcAft>
                  <a:defRPr/>
                </a:pPr>
                <a:endParaRPr lang="zh-CN" altLang="en-US" b="1" dirty="0">
                  <a:solidFill>
                    <a:srgbClr val="000000"/>
                  </a:solidFill>
                  <a:latin typeface="Arial" panose="020B0604020202020204" pitchFamily="34" charset="0"/>
                  <a:ea typeface="宋体" panose="02010600030101010101" pitchFamily="2" charset="-122"/>
                </a:endParaRPr>
              </a:p>
            </p:txBody>
          </p:sp>
          <p:sp>
            <p:nvSpPr>
              <p:cNvPr id="5" name="TextBox 4"/>
              <p:cNvSpPr txBox="1"/>
              <p:nvPr/>
            </p:nvSpPr>
            <p:spPr>
              <a:xfrm>
                <a:off x="3571868" y="1345156"/>
                <a:ext cx="1357322"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楷体" pitchFamily="49" charset="-122"/>
                    <a:ea typeface="楷体" pitchFamily="49" charset="-122"/>
                  </a:rPr>
                  <a:t>可信云系统</a:t>
                </a:r>
              </a:p>
            </p:txBody>
          </p:sp>
        </p:grpSp>
        <p:pic>
          <p:nvPicPr>
            <p:cNvPr id="6" name="Picture 6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00364" y="1643050"/>
              <a:ext cx="392610" cy="568544"/>
            </a:xfrm>
            <a:prstGeom prst="rect">
              <a:avLst/>
            </a:prstGeom>
            <a:noFill/>
            <a:ln w="9525">
              <a:noFill/>
              <a:miter lim="800000"/>
              <a:headEnd/>
              <a:tailEnd/>
            </a:ln>
          </p:spPr>
        </p:pic>
        <p:pic>
          <p:nvPicPr>
            <p:cNvPr id="7" name="Picture 6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02134" y="1917278"/>
              <a:ext cx="354119" cy="328376"/>
            </a:xfrm>
            <a:prstGeom prst="rect">
              <a:avLst/>
            </a:prstGeom>
            <a:noFill/>
            <a:ln w="9525">
              <a:noFill/>
              <a:miter lim="800000"/>
              <a:headEnd/>
              <a:tailEnd/>
            </a:ln>
          </p:spPr>
        </p:pic>
        <p:pic>
          <p:nvPicPr>
            <p:cNvPr id="8" name="Picture 6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00496" y="2143116"/>
              <a:ext cx="392610" cy="568544"/>
            </a:xfrm>
            <a:prstGeom prst="rect">
              <a:avLst/>
            </a:prstGeom>
            <a:noFill/>
            <a:ln w="9525">
              <a:noFill/>
              <a:miter lim="800000"/>
              <a:headEnd/>
              <a:tailEnd/>
            </a:ln>
          </p:spPr>
        </p:pic>
        <p:pic>
          <p:nvPicPr>
            <p:cNvPr id="9" name="Picture 6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02266" y="2417344"/>
              <a:ext cx="354119" cy="328376"/>
            </a:xfrm>
            <a:prstGeom prst="rect">
              <a:avLst/>
            </a:prstGeom>
            <a:noFill/>
            <a:ln w="9525">
              <a:noFill/>
              <a:miter lim="800000"/>
              <a:headEnd/>
              <a:tailEnd/>
            </a:ln>
          </p:spPr>
        </p:pic>
        <p:pic>
          <p:nvPicPr>
            <p:cNvPr id="10" name="Picture 6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214942" y="1571612"/>
              <a:ext cx="392610" cy="568544"/>
            </a:xfrm>
            <a:prstGeom prst="rect">
              <a:avLst/>
            </a:prstGeom>
            <a:noFill/>
            <a:ln w="9525">
              <a:noFill/>
              <a:miter lim="800000"/>
              <a:headEnd/>
              <a:tailEnd/>
            </a:ln>
          </p:spPr>
        </p:pic>
        <p:pic>
          <p:nvPicPr>
            <p:cNvPr id="11" name="Picture 6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016712" y="1845840"/>
              <a:ext cx="354119" cy="328376"/>
            </a:xfrm>
            <a:prstGeom prst="rect">
              <a:avLst/>
            </a:prstGeom>
            <a:noFill/>
            <a:ln w="9525">
              <a:noFill/>
              <a:miter lim="800000"/>
              <a:headEnd/>
              <a:tailEnd/>
            </a:ln>
          </p:spPr>
        </p:pic>
      </p:grpSp>
      <p:grpSp>
        <p:nvGrpSpPr>
          <p:cNvPr id="19" name="组合 18"/>
          <p:cNvGrpSpPr/>
          <p:nvPr/>
        </p:nvGrpSpPr>
        <p:grpSpPr>
          <a:xfrm>
            <a:off x="9275752" y="3813574"/>
            <a:ext cx="785818" cy="857256"/>
            <a:chOff x="2143108" y="3286124"/>
            <a:chExt cx="785818" cy="857256"/>
          </a:xfrm>
        </p:grpSpPr>
        <p:pic>
          <p:nvPicPr>
            <p:cNvPr id="16" name="Picture 6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357422" y="3286124"/>
              <a:ext cx="571504" cy="827603"/>
            </a:xfrm>
            <a:prstGeom prst="rect">
              <a:avLst/>
            </a:prstGeom>
            <a:noFill/>
            <a:ln w="9525">
              <a:noFill/>
              <a:miter lim="800000"/>
              <a:headEnd/>
              <a:tailEnd/>
            </a:ln>
          </p:spPr>
        </p:pic>
        <p:pic>
          <p:nvPicPr>
            <p:cNvPr id="17" name="Picture 6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43108" y="3665379"/>
              <a:ext cx="515474" cy="478001"/>
            </a:xfrm>
            <a:prstGeom prst="rect">
              <a:avLst/>
            </a:prstGeom>
            <a:noFill/>
            <a:ln w="9525">
              <a:noFill/>
              <a:miter lim="800000"/>
              <a:headEnd/>
              <a:tailEnd/>
            </a:ln>
          </p:spPr>
        </p:pic>
      </p:grpSp>
      <p:pic>
        <p:nvPicPr>
          <p:cNvPr id="18" name="图片 17"/>
          <p:cNvPicPr>
            <a:picLocks noChangeAspect="1"/>
          </p:cNvPicPr>
          <p:nvPr/>
        </p:nvPicPr>
        <p:blipFill>
          <a:blip r:embed="rId4" cstate="print"/>
          <a:stretch>
            <a:fillRect/>
          </a:stretch>
        </p:blipFill>
        <p:spPr>
          <a:xfrm>
            <a:off x="6275356" y="4027888"/>
            <a:ext cx="1311840" cy="983880"/>
          </a:xfrm>
          <a:prstGeom prst="rect">
            <a:avLst/>
          </a:prstGeom>
        </p:spPr>
      </p:pic>
      <p:grpSp>
        <p:nvGrpSpPr>
          <p:cNvPr id="28" name="组合 27"/>
          <p:cNvGrpSpPr/>
          <p:nvPr/>
        </p:nvGrpSpPr>
        <p:grpSpPr>
          <a:xfrm>
            <a:off x="8060882" y="5085185"/>
            <a:ext cx="1166232" cy="1346518"/>
            <a:chOff x="6636642" y="3786190"/>
            <a:chExt cx="1292944" cy="1559173"/>
          </a:xfrm>
        </p:grpSpPr>
        <p:pic>
          <p:nvPicPr>
            <p:cNvPr id="25" name="Picture 6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6642" y="3786190"/>
              <a:ext cx="1292944" cy="1294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7"/>
            <p:cNvSpPr txBox="1"/>
            <p:nvPr/>
          </p:nvSpPr>
          <p:spPr>
            <a:xfrm>
              <a:off x="6711040" y="4917702"/>
              <a:ext cx="812208" cy="427661"/>
            </a:xfrm>
            <a:prstGeom prst="rect">
              <a:avLst/>
            </a:prstGeom>
            <a:noFill/>
          </p:spPr>
          <p:txBody>
            <a:bodyPr wrap="square" rtlCol="0">
              <a:spAutoFit/>
            </a:bodyPr>
            <a:lstStyle/>
            <a:p>
              <a:pPr algn="ctr" fontAlgn="base">
                <a:spcBef>
                  <a:spcPct val="0"/>
                </a:spcBef>
                <a:spcAft>
                  <a:spcPct val="0"/>
                </a:spcAft>
              </a:pPr>
              <a:r>
                <a:rPr lang="zh-CN" altLang="en-US" b="1" dirty="0">
                  <a:solidFill>
                    <a:srgbClr val="000000"/>
                  </a:solidFill>
                  <a:latin typeface="宋体" panose="02010600030101010101" pitchFamily="2" charset="-122"/>
                  <a:ea typeface="宋体" panose="02010600030101010101" pitchFamily="2" charset="-122"/>
                </a:rPr>
                <a:t>用户</a:t>
              </a:r>
            </a:p>
          </p:txBody>
        </p:sp>
      </p:grpSp>
      <p:sp>
        <p:nvSpPr>
          <p:cNvPr id="30" name="TextBox 29"/>
          <p:cNvSpPr txBox="1"/>
          <p:nvPr/>
        </p:nvSpPr>
        <p:spPr>
          <a:xfrm>
            <a:off x="6099326" y="4776472"/>
            <a:ext cx="1214446" cy="369332"/>
          </a:xfrm>
          <a:prstGeom prst="rect">
            <a:avLst/>
          </a:prstGeom>
          <a:noFill/>
        </p:spPr>
        <p:txBody>
          <a:bodyPr wrap="square" rtlCol="0">
            <a:spAutoFit/>
          </a:bodyPr>
          <a:lstStyle/>
          <a:p>
            <a:pPr fontAlgn="base">
              <a:spcBef>
                <a:spcPct val="0"/>
              </a:spcBef>
              <a:spcAft>
                <a:spcPct val="0"/>
              </a:spcAft>
            </a:pPr>
            <a:r>
              <a:rPr lang="en-US" altLang="zh-CN" dirty="0">
                <a:solidFill>
                  <a:srgbClr val="BBE0E3">
                    <a:lumMod val="50000"/>
                  </a:srgbClr>
                </a:solidFill>
                <a:latin typeface="微软雅黑" panose="020B0503020204020204" pitchFamily="34" charset="-122"/>
                <a:ea typeface="微软雅黑" panose="020B0503020204020204" pitchFamily="34" charset="-122"/>
              </a:rPr>
              <a:t>STPM</a:t>
            </a:r>
            <a:endParaRPr lang="zh-CN" altLang="en-US" dirty="0">
              <a:solidFill>
                <a:srgbClr val="BBE0E3">
                  <a:lumMod val="50000"/>
                </a:srgbClr>
              </a:solidFill>
              <a:latin typeface="微软雅黑" panose="020B0503020204020204" pitchFamily="34" charset="-122"/>
              <a:ea typeface="微软雅黑" panose="020B0503020204020204" pitchFamily="34" charset="-122"/>
            </a:endParaRPr>
          </a:p>
        </p:txBody>
      </p:sp>
      <p:sp>
        <p:nvSpPr>
          <p:cNvPr id="31" name="上箭头 30"/>
          <p:cNvSpPr/>
          <p:nvPr/>
        </p:nvSpPr>
        <p:spPr>
          <a:xfrm rot="18677831">
            <a:off x="7289755" y="4775979"/>
            <a:ext cx="428628" cy="1071570"/>
          </a:xfrm>
          <a:prstGeom prst="upArrow">
            <a:avLst/>
          </a:prstGeom>
          <a:solidFill>
            <a:schemeClr val="accent1">
              <a:lumMod val="9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zh-CN" altLang="en-US" dirty="0">
                <a:solidFill>
                  <a:srgbClr val="000000"/>
                </a:solidFill>
                <a:latin typeface="微软雅黑" panose="020B0503020204020204" pitchFamily="34" charset="-122"/>
                <a:ea typeface="微软雅黑" panose="020B0503020204020204" pitchFamily="34" charset="-122"/>
              </a:rPr>
              <a:t>交互</a:t>
            </a:r>
          </a:p>
        </p:txBody>
      </p:sp>
      <p:sp>
        <p:nvSpPr>
          <p:cNvPr id="32" name="TextBox 31"/>
          <p:cNvSpPr txBox="1"/>
          <p:nvPr/>
        </p:nvSpPr>
        <p:spPr>
          <a:xfrm>
            <a:off x="7561240" y="3456384"/>
            <a:ext cx="1643074" cy="400110"/>
          </a:xfrm>
          <a:prstGeom prst="rect">
            <a:avLst/>
          </a:prstGeom>
          <a:noFill/>
        </p:spPr>
        <p:txBody>
          <a:bodyPr wrap="square" rtlCol="0">
            <a:spAutoFit/>
          </a:bodyPr>
          <a:lstStyle/>
          <a:p>
            <a:pPr fontAlgn="base">
              <a:spcBef>
                <a:spcPct val="0"/>
              </a:spcBef>
              <a:spcAft>
                <a:spcPct val="0"/>
              </a:spcAft>
            </a:pPr>
            <a:r>
              <a:rPr lang="zh-CN" altLang="en-US" sz="2000" dirty="0">
                <a:solidFill>
                  <a:srgbClr val="000000"/>
                </a:solidFill>
                <a:latin typeface="楷体" pitchFamily="49" charset="-122"/>
                <a:ea typeface="楷体" pitchFamily="49" charset="-122"/>
              </a:rPr>
              <a:t>多方认证</a:t>
            </a:r>
          </a:p>
        </p:txBody>
      </p:sp>
      <p:sp>
        <p:nvSpPr>
          <p:cNvPr id="33" name="Freeform 14"/>
          <p:cNvSpPr/>
          <p:nvPr/>
        </p:nvSpPr>
        <p:spPr bwMode="gray">
          <a:xfrm rot="4501239" flipH="1">
            <a:off x="6366788" y="2942214"/>
            <a:ext cx="790575" cy="10795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4" name="Freeform 14"/>
          <p:cNvSpPr/>
          <p:nvPr/>
        </p:nvSpPr>
        <p:spPr bwMode="gray">
          <a:xfrm rot="19089132" flipH="1">
            <a:off x="7891945" y="4011050"/>
            <a:ext cx="790575" cy="10795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5" name="Freeform 14"/>
          <p:cNvSpPr/>
          <p:nvPr/>
        </p:nvSpPr>
        <p:spPr bwMode="gray">
          <a:xfrm rot="11184641" flipH="1">
            <a:off x="9119233" y="2782765"/>
            <a:ext cx="790575" cy="10795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36" name="TextBox 35"/>
          <p:cNvSpPr txBox="1"/>
          <p:nvPr/>
        </p:nvSpPr>
        <p:spPr>
          <a:xfrm>
            <a:off x="9561504" y="4742268"/>
            <a:ext cx="1143008"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楷体" pitchFamily="49" charset="-122"/>
                <a:ea typeface="楷体" pitchFamily="49" charset="-122"/>
              </a:rPr>
              <a:t>可信</a:t>
            </a:r>
            <a:r>
              <a:rPr lang="en-US" altLang="zh-CN" dirty="0">
                <a:solidFill>
                  <a:srgbClr val="000000"/>
                </a:solidFill>
                <a:latin typeface="楷体" pitchFamily="49" charset="-122"/>
                <a:ea typeface="楷体" pitchFamily="49" charset="-122"/>
              </a:rPr>
              <a:t>PC</a:t>
            </a:r>
            <a:endParaRPr lang="zh-CN" altLang="en-US" dirty="0">
              <a:solidFill>
                <a:srgbClr val="000000"/>
              </a:solidFill>
              <a:latin typeface="楷体" pitchFamily="49" charset="-122"/>
              <a:ea typeface="楷体" pitchFamily="49" charset="-122"/>
            </a:endParaRPr>
          </a:p>
        </p:txBody>
      </p:sp>
      <p:sp>
        <p:nvSpPr>
          <p:cNvPr id="37" name="矩形 36"/>
          <p:cNvSpPr/>
          <p:nvPr/>
        </p:nvSpPr>
        <p:spPr>
          <a:xfrm>
            <a:off x="1848439" y="2776240"/>
            <a:ext cx="4127376" cy="2954655"/>
          </a:xfrm>
          <a:prstGeom prst="rect">
            <a:avLst/>
          </a:prstGeom>
        </p:spPr>
        <p:txBody>
          <a:bodyPr wrap="square">
            <a:spAutoFit/>
          </a:bodyPr>
          <a:lstStyle/>
          <a:p>
            <a:pPr marL="539750" lvl="1" indent="-285750" algn="just" fontAlgn="base">
              <a:lnSpc>
                <a:spcPct val="150000"/>
              </a:lnSpc>
              <a:spcBef>
                <a:spcPct val="0"/>
              </a:spcBef>
              <a:spcAft>
                <a:spcPct val="0"/>
              </a:spcAft>
              <a:buFont typeface="Wingdings" panose="05000000000000000000" pitchFamily="2" charset="2"/>
              <a:buChar char="u"/>
            </a:pPr>
            <a:r>
              <a:rPr lang="zh-CN" altLang="en-US" sz="2000" dirty="0">
                <a:solidFill>
                  <a:srgbClr val="000000">
                    <a:lumMod val="85000"/>
                    <a:lumOff val="15000"/>
                  </a:srgbClr>
                </a:solidFill>
                <a:latin typeface="楷体" pitchFamily="49" charset="-122"/>
                <a:ea typeface="楷体" pitchFamily="49" charset="-122"/>
              </a:rPr>
              <a:t>通过双向认证技术，实现用户多种终端设备间的安全认证，与信任扩展。</a:t>
            </a:r>
          </a:p>
          <a:p>
            <a:pPr marL="539750" lvl="1" indent="-285750" algn="just" fontAlgn="base">
              <a:lnSpc>
                <a:spcPct val="150000"/>
              </a:lnSpc>
              <a:spcBef>
                <a:spcPct val="0"/>
              </a:spcBef>
              <a:spcAft>
                <a:spcPct val="0"/>
              </a:spcAft>
              <a:buFont typeface="Wingdings" panose="05000000000000000000" pitchFamily="2" charset="2"/>
              <a:buChar char="u"/>
            </a:pPr>
            <a:endParaRPr lang="zh-CN" altLang="en-US" sz="2000" dirty="0">
              <a:solidFill>
                <a:srgbClr val="000000">
                  <a:lumMod val="85000"/>
                  <a:lumOff val="15000"/>
                </a:srgbClr>
              </a:solidFill>
              <a:latin typeface="楷体" pitchFamily="49" charset="-122"/>
              <a:ea typeface="楷体" pitchFamily="49" charset="-122"/>
            </a:endParaRPr>
          </a:p>
          <a:p>
            <a:pPr marL="539750" lvl="1" indent="-285750" algn="just" fontAlgn="base">
              <a:lnSpc>
                <a:spcPct val="110000"/>
              </a:lnSpc>
              <a:spcBef>
                <a:spcPct val="0"/>
              </a:spcBef>
              <a:spcAft>
                <a:spcPct val="0"/>
              </a:spcAft>
              <a:buFont typeface="Wingdings" panose="05000000000000000000" pitchFamily="2" charset="2"/>
              <a:buChar char="u"/>
            </a:pPr>
            <a:r>
              <a:rPr lang="zh-CN" altLang="en-US" sz="2000" dirty="0">
                <a:solidFill>
                  <a:srgbClr val="000000">
                    <a:lumMod val="85000"/>
                    <a:lumOff val="15000"/>
                  </a:srgbClr>
                </a:solidFill>
                <a:latin typeface="楷体" pitchFamily="49" charset="-122"/>
                <a:ea typeface="楷体" pitchFamily="49" charset="-122"/>
              </a:rPr>
              <a:t>通过双向乃至多方认证技术将安全边界从单个终端设备扩展到整个可信云中。</a:t>
            </a:r>
          </a:p>
        </p:txBody>
      </p:sp>
      <p:sp>
        <p:nvSpPr>
          <p:cNvPr id="39"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solidFill>
                  <a:srgbClr val="000000"/>
                </a:solidFill>
              </a:rPr>
              <a:t>3.4.1 </a:t>
            </a:r>
            <a:r>
              <a:rPr lang="zh-CN" altLang="en-US" sz="3200" kern="0" dirty="0">
                <a:solidFill>
                  <a:srgbClr val="000000"/>
                </a:solidFill>
              </a:rPr>
              <a:t>应用场景</a:t>
            </a:r>
          </a:p>
        </p:txBody>
      </p:sp>
      <p:grpSp>
        <p:nvGrpSpPr>
          <p:cNvPr id="29" name="组合 28"/>
          <p:cNvGrpSpPr/>
          <p:nvPr/>
        </p:nvGrpSpPr>
        <p:grpSpPr>
          <a:xfrm>
            <a:off x="1929090" y="1749272"/>
            <a:ext cx="4346267" cy="452328"/>
            <a:chOff x="323528" y="1288509"/>
            <a:chExt cx="4146897" cy="507831"/>
          </a:xfrm>
        </p:grpSpPr>
        <p:sp>
          <p:nvSpPr>
            <p:cNvPr id="40" name="矩形 39"/>
            <p:cNvSpPr/>
            <p:nvPr/>
          </p:nvSpPr>
          <p:spPr>
            <a:xfrm>
              <a:off x="867590" y="1291026"/>
              <a:ext cx="3602835"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en-US" altLang="zh-CN" dirty="0">
                  <a:solidFill>
                    <a:srgbClr val="FFFFFF"/>
                  </a:solidFill>
                  <a:latin typeface="微软雅黑" panose="020B0503020204020204" pitchFamily="34" charset="-122"/>
                  <a:ea typeface="微软雅黑" panose="020B0503020204020204" pitchFamily="34" charset="-122"/>
                </a:rPr>
                <a:t> </a:t>
              </a:r>
              <a:r>
                <a:rPr lang="zh-CN" altLang="en-US" dirty="0">
                  <a:solidFill>
                    <a:srgbClr val="FFFFFF"/>
                  </a:solidFill>
                  <a:latin typeface="微软雅黑" panose="020B0503020204020204" pitchFamily="34" charset="-122"/>
                  <a:ea typeface="微软雅黑" panose="020B0503020204020204" pitchFamily="34" charset="-122"/>
                </a:rPr>
                <a:t>作为可信云的可信终端和可信链接</a:t>
              </a:r>
            </a:p>
          </p:txBody>
        </p:sp>
        <p:sp>
          <p:nvSpPr>
            <p:cNvPr id="41"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fontAlgn="base">
                <a:lnSpc>
                  <a:spcPct val="150000"/>
                </a:lnSpc>
                <a:spcBef>
                  <a:spcPct val="0"/>
                </a:spcBef>
                <a:spcAft>
                  <a:spcPct val="0"/>
                </a:spcAft>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01</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3866429965"/>
      </p:ext>
    </p:extLst>
  </p:cSld>
  <p:clrMapOvr>
    <a:masterClrMapping/>
  </p:clrMapOvr>
  <p:transition/>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6616700" y="1936750"/>
            <a:ext cx="3845560" cy="4093428"/>
          </a:xfrm>
          <a:prstGeom prst="rect">
            <a:avLst/>
          </a:prstGeom>
          <a:noFill/>
        </p:spPr>
        <p:txBody>
          <a:bodyPr wrap="square" rtlCol="0">
            <a:spAutoFit/>
          </a:bodyPr>
          <a:lstStyle/>
          <a:p>
            <a:pPr marL="273050" indent="-273050" fontAlgn="base">
              <a:lnSpc>
                <a:spcPct val="150000"/>
              </a:lnSpc>
              <a:spcBef>
                <a:spcPct val="0"/>
              </a:spcBef>
              <a:spcAft>
                <a:spcPct val="0"/>
              </a:spcAft>
              <a:buFont typeface="Wingdings" panose="05000000000000000000" pitchFamily="2" charset="2"/>
              <a:buChar char="u"/>
            </a:pPr>
            <a:r>
              <a:rPr lang="zh-CN" altLang="en-US" sz="2000" dirty="0">
                <a:solidFill>
                  <a:srgbClr val="000000">
                    <a:lumMod val="85000"/>
                    <a:lumOff val="15000"/>
                  </a:srgbClr>
                </a:solidFill>
                <a:latin typeface="楷体" pitchFamily="49" charset="-122"/>
                <a:ea typeface="楷体" pitchFamily="49" charset="-122"/>
              </a:rPr>
              <a:t>采用透明加解密技术保证用户移动设备存储介质上个人数据的隐私安全。</a:t>
            </a:r>
          </a:p>
          <a:p>
            <a:pPr marL="273050" indent="-273050" fontAlgn="base">
              <a:lnSpc>
                <a:spcPct val="150000"/>
              </a:lnSpc>
              <a:spcBef>
                <a:spcPct val="0"/>
              </a:spcBef>
              <a:spcAft>
                <a:spcPct val="0"/>
              </a:spcAft>
              <a:buFont typeface="Wingdings" panose="05000000000000000000" pitchFamily="2" charset="2"/>
              <a:buChar char="u"/>
            </a:pPr>
            <a:endParaRPr lang="zh-CN" altLang="en-US" sz="2000" dirty="0">
              <a:solidFill>
                <a:srgbClr val="000000">
                  <a:lumMod val="85000"/>
                  <a:lumOff val="15000"/>
                </a:srgbClr>
              </a:solidFill>
              <a:latin typeface="楷体" pitchFamily="49" charset="-122"/>
              <a:ea typeface="楷体" pitchFamily="49" charset="-122"/>
            </a:endParaRPr>
          </a:p>
          <a:p>
            <a:pPr marL="273050" indent="-273050" fontAlgn="base">
              <a:lnSpc>
                <a:spcPct val="150000"/>
              </a:lnSpc>
              <a:spcBef>
                <a:spcPct val="0"/>
              </a:spcBef>
              <a:spcAft>
                <a:spcPct val="0"/>
              </a:spcAft>
              <a:buFont typeface="Wingdings" panose="05000000000000000000" pitchFamily="2" charset="2"/>
              <a:buChar char="u"/>
            </a:pPr>
            <a:r>
              <a:rPr lang="zh-CN" altLang="en-US" sz="2000" dirty="0">
                <a:solidFill>
                  <a:srgbClr val="000000">
                    <a:lumMod val="85000"/>
                    <a:lumOff val="15000"/>
                  </a:srgbClr>
                </a:solidFill>
                <a:latin typeface="楷体" pitchFamily="49" charset="-122"/>
                <a:ea typeface="楷体" pitchFamily="49" charset="-122"/>
              </a:rPr>
              <a:t>该技术以对</a:t>
            </a:r>
            <a:r>
              <a:rPr lang="zh-CN" altLang="zh-CN" sz="2000" dirty="0">
                <a:solidFill>
                  <a:srgbClr val="000000">
                    <a:lumMod val="85000"/>
                    <a:lumOff val="15000"/>
                  </a:srgbClr>
                </a:solidFill>
                <a:latin typeface="楷体" pitchFamily="49" charset="-122"/>
                <a:ea typeface="楷体" pitchFamily="49" charset="-122"/>
              </a:rPr>
              <a:t>用户透明的方式</a:t>
            </a:r>
            <a:r>
              <a:rPr lang="zh-CN" altLang="en-US" sz="2000" dirty="0">
                <a:solidFill>
                  <a:srgbClr val="000000">
                    <a:lumMod val="85000"/>
                    <a:lumOff val="15000"/>
                  </a:srgbClr>
                </a:solidFill>
                <a:latin typeface="楷体" pitchFamily="49" charset="-122"/>
                <a:ea typeface="楷体" pitchFamily="49" charset="-122"/>
              </a:rPr>
              <a:t>，</a:t>
            </a:r>
            <a:r>
              <a:rPr lang="zh-CN" altLang="zh-CN" sz="2000" dirty="0">
                <a:solidFill>
                  <a:srgbClr val="000000">
                    <a:lumMod val="85000"/>
                    <a:lumOff val="15000"/>
                  </a:srgbClr>
                </a:solidFill>
                <a:latin typeface="楷体" pitchFamily="49" charset="-122"/>
                <a:ea typeface="楷体" pitchFamily="49" charset="-122"/>
              </a:rPr>
              <a:t>提供一</a:t>
            </a:r>
            <a:r>
              <a:rPr lang="zh-CN" altLang="en-US" sz="2000" dirty="0">
                <a:solidFill>
                  <a:srgbClr val="000000">
                    <a:lumMod val="85000"/>
                    <a:lumOff val="15000"/>
                  </a:srgbClr>
                </a:solidFill>
                <a:latin typeface="楷体" pitchFamily="49" charset="-122"/>
                <a:ea typeface="楷体" pitchFamily="49" charset="-122"/>
              </a:rPr>
              <a:t>种</a:t>
            </a:r>
            <a:r>
              <a:rPr lang="zh-CN" altLang="zh-CN" sz="2000" dirty="0">
                <a:solidFill>
                  <a:srgbClr val="000000">
                    <a:lumMod val="85000"/>
                    <a:lumOff val="15000"/>
                  </a:srgbClr>
                </a:solidFill>
                <a:latin typeface="楷体" pitchFamily="49" charset="-122"/>
                <a:ea typeface="楷体" pitchFamily="49" charset="-122"/>
              </a:rPr>
              <a:t>将数据以加密形式存储</a:t>
            </a:r>
            <a:r>
              <a:rPr lang="zh-CN" altLang="en-US" sz="2000" dirty="0">
                <a:solidFill>
                  <a:srgbClr val="000000">
                    <a:lumMod val="85000"/>
                    <a:lumOff val="15000"/>
                  </a:srgbClr>
                </a:solidFill>
                <a:latin typeface="楷体" pitchFamily="49" charset="-122"/>
                <a:ea typeface="楷体" pitchFamily="49" charset="-122"/>
              </a:rPr>
              <a:t>于存储介质</a:t>
            </a:r>
            <a:r>
              <a:rPr lang="zh-CN" altLang="zh-CN" sz="2000" dirty="0">
                <a:solidFill>
                  <a:srgbClr val="000000">
                    <a:lumMod val="85000"/>
                    <a:lumOff val="15000"/>
                  </a:srgbClr>
                </a:solidFill>
                <a:latin typeface="楷体" pitchFamily="49" charset="-122"/>
                <a:ea typeface="楷体" pitchFamily="49" charset="-122"/>
              </a:rPr>
              <a:t>的功能</a:t>
            </a:r>
            <a:r>
              <a:rPr lang="zh-CN" altLang="en-US" sz="2000" dirty="0">
                <a:solidFill>
                  <a:srgbClr val="000000">
                    <a:lumMod val="85000"/>
                    <a:lumOff val="15000"/>
                  </a:srgbClr>
                </a:solidFill>
                <a:latin typeface="楷体" pitchFamily="49" charset="-122"/>
                <a:ea typeface="楷体" pitchFamily="49" charset="-122"/>
              </a:rPr>
              <a:t>。该技术在通用块层实现</a:t>
            </a:r>
            <a:r>
              <a:rPr lang="zh-CN" altLang="en-US" sz="2000" dirty="0">
                <a:solidFill>
                  <a:srgbClr val="000000"/>
                </a:solidFill>
                <a:latin typeface="楷体" pitchFamily="49" charset="-122"/>
                <a:ea typeface="楷体" pitchFamily="49" charset="-122"/>
              </a:rPr>
              <a:t>。</a:t>
            </a:r>
          </a:p>
          <a:p>
            <a:pPr fontAlgn="base">
              <a:spcBef>
                <a:spcPct val="0"/>
              </a:spcBef>
              <a:spcAft>
                <a:spcPct val="0"/>
              </a:spcAft>
            </a:pPr>
            <a:endParaRPr lang="zh-CN" altLang="en-US" sz="2000" dirty="0">
              <a:solidFill>
                <a:srgbClr val="000000"/>
              </a:solidFill>
              <a:latin typeface="楷体" pitchFamily="49" charset="-122"/>
              <a:ea typeface="楷体" pitchFamily="49" charset="-122"/>
            </a:endParaRPr>
          </a:p>
        </p:txBody>
      </p:sp>
      <p:grpSp>
        <p:nvGrpSpPr>
          <p:cNvPr id="2" name="组合 1"/>
          <p:cNvGrpSpPr/>
          <p:nvPr/>
        </p:nvGrpSpPr>
        <p:grpSpPr>
          <a:xfrm>
            <a:off x="2063552" y="1916833"/>
            <a:ext cx="4511040" cy="4598035"/>
            <a:chOff x="858505" y="2480916"/>
            <a:chExt cx="3761459" cy="4162914"/>
          </a:xfrm>
        </p:grpSpPr>
        <p:sp>
          <p:nvSpPr>
            <p:cNvPr id="12" name="AutoShape 7"/>
            <p:cNvSpPr>
              <a:spLocks noChangeAspect="1" noChangeArrowheads="1" noTextEdit="1"/>
            </p:cNvSpPr>
            <p:nvPr/>
          </p:nvSpPr>
          <p:spPr bwMode="auto">
            <a:xfrm>
              <a:off x="858505" y="2480916"/>
              <a:ext cx="3761459" cy="416291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Rectangle 9"/>
            <p:cNvSpPr>
              <a:spLocks noChangeArrowheads="1"/>
            </p:cNvSpPr>
            <p:nvPr/>
          </p:nvSpPr>
          <p:spPr bwMode="auto">
            <a:xfrm>
              <a:off x="1278804" y="5284247"/>
              <a:ext cx="1441025" cy="32596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1309882" y="5296772"/>
              <a:ext cx="1398177" cy="313764"/>
            </a:xfrm>
            <a:prstGeom prst="rect">
              <a:avLst/>
            </a:pr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1769626" y="5365279"/>
              <a:ext cx="654025"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270" b="0" dirty="0">
                  <a:solidFill>
                    <a:srgbClr val="000000"/>
                  </a:solidFill>
                  <a:latin typeface="微软雅黑" panose="020B0503020204020204" pitchFamily="34" charset="-122"/>
                  <a:ea typeface="微软雅黑" panose="020B0503020204020204" pitchFamily="34" charset="-122"/>
                </a:rPr>
                <a:t>通用块层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1309882" y="5551619"/>
              <a:ext cx="1398177" cy="27402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17" name="Rectangle 13"/>
            <p:cNvSpPr>
              <a:spLocks noChangeArrowheads="1"/>
            </p:cNvSpPr>
            <p:nvPr/>
          </p:nvSpPr>
          <p:spPr bwMode="auto">
            <a:xfrm>
              <a:off x="1309882" y="5551619"/>
              <a:ext cx="1398177" cy="274029"/>
            </a:xfrm>
            <a:prstGeom prst="rect">
              <a:avLst/>
            </a:pr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18" name="Rectangle 14"/>
            <p:cNvSpPr>
              <a:spLocks noChangeArrowheads="1"/>
            </p:cNvSpPr>
            <p:nvPr/>
          </p:nvSpPr>
          <p:spPr bwMode="auto">
            <a:xfrm>
              <a:off x="1745628" y="5594094"/>
              <a:ext cx="235642"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en-US" altLang="zh-CN" sz="1270" b="0" dirty="0">
                  <a:solidFill>
                    <a:srgbClr val="000000"/>
                  </a:solidFill>
                  <a:latin typeface="微软雅黑" panose="020B0503020204020204" pitchFamily="34" charset="-122"/>
                  <a:ea typeface="微软雅黑" panose="020B0503020204020204" pitchFamily="34" charset="-122"/>
                </a:rPr>
                <a:t>IO</a:t>
              </a:r>
              <a:r>
                <a:rPr lang="en-US" altLang="zh-CN" sz="1270" dirty="0">
                  <a:solidFill>
                    <a:srgbClr val="000000"/>
                  </a:solidFill>
                  <a:latin typeface="微软雅黑" panose="020B0503020204020204" pitchFamily="34" charset="-122"/>
                  <a:ea typeface="微软雅黑" panose="020B0503020204020204" pitchFamily="34" charset="-122"/>
                </a:rPr>
                <a:t> </a:t>
              </a:r>
              <a:endParaRPr lang="en-US" altLang="zh-CN" sz="2175" b="0" dirty="0">
                <a:solidFill>
                  <a:srgbClr val="000000"/>
                </a:solidFill>
                <a:latin typeface="微软雅黑" panose="020B0503020204020204" pitchFamily="34" charset="-122"/>
                <a:ea typeface="微软雅黑" panose="020B0503020204020204" pitchFamily="34" charset="-122"/>
              </a:endParaRPr>
            </a:p>
          </p:txBody>
        </p:sp>
        <p:sp>
          <p:nvSpPr>
            <p:cNvPr id="19" name="Rectangle 15"/>
            <p:cNvSpPr>
              <a:spLocks noChangeArrowheads="1"/>
            </p:cNvSpPr>
            <p:nvPr/>
          </p:nvSpPr>
          <p:spPr bwMode="auto">
            <a:xfrm>
              <a:off x="1909822" y="5603684"/>
              <a:ext cx="490519"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270" b="0" dirty="0">
                  <a:solidFill>
                    <a:srgbClr val="000000"/>
                  </a:solidFill>
                  <a:latin typeface="微软雅黑" panose="020B0503020204020204" pitchFamily="34" charset="-122"/>
                  <a:ea typeface="微软雅黑" panose="020B0503020204020204" pitchFamily="34" charset="-122"/>
                </a:rPr>
                <a:t>调度层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20" name="Rectangle 16"/>
            <p:cNvSpPr>
              <a:spLocks noChangeArrowheads="1"/>
            </p:cNvSpPr>
            <p:nvPr/>
          </p:nvSpPr>
          <p:spPr bwMode="auto">
            <a:xfrm>
              <a:off x="1309882" y="5805097"/>
              <a:ext cx="1398177" cy="27402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21" name="Rectangle 17"/>
            <p:cNvSpPr>
              <a:spLocks noChangeArrowheads="1"/>
            </p:cNvSpPr>
            <p:nvPr/>
          </p:nvSpPr>
          <p:spPr bwMode="auto">
            <a:xfrm>
              <a:off x="1309882" y="5805097"/>
              <a:ext cx="1398177" cy="274029"/>
            </a:xfrm>
            <a:prstGeom prst="rect">
              <a:avLst/>
            </a:pr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22" name="Rectangle 18"/>
            <p:cNvSpPr>
              <a:spLocks noChangeArrowheads="1"/>
            </p:cNvSpPr>
            <p:nvPr/>
          </p:nvSpPr>
          <p:spPr bwMode="auto">
            <a:xfrm>
              <a:off x="1648375" y="5862642"/>
              <a:ext cx="981038"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270" b="0" dirty="0">
                  <a:solidFill>
                    <a:srgbClr val="000000"/>
                  </a:solidFill>
                  <a:latin typeface="微软雅黑" panose="020B0503020204020204" pitchFamily="34" charset="-122"/>
                  <a:ea typeface="微软雅黑" panose="020B0503020204020204" pitchFamily="34" charset="-122"/>
                </a:rPr>
                <a:t>块设备驱动层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23" name="Rectangle 19"/>
            <p:cNvSpPr>
              <a:spLocks noChangeArrowheads="1"/>
            </p:cNvSpPr>
            <p:nvPr/>
          </p:nvSpPr>
          <p:spPr bwMode="auto">
            <a:xfrm>
              <a:off x="1309882" y="6079126"/>
              <a:ext cx="1398177" cy="27402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24" name="Rectangle 20"/>
            <p:cNvSpPr>
              <a:spLocks noChangeArrowheads="1"/>
            </p:cNvSpPr>
            <p:nvPr/>
          </p:nvSpPr>
          <p:spPr bwMode="auto">
            <a:xfrm>
              <a:off x="1309882" y="6079126"/>
              <a:ext cx="1398177" cy="274029"/>
            </a:xfrm>
            <a:prstGeom prst="rect">
              <a:avLst/>
            </a:pr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25" name="Rectangle 21"/>
            <p:cNvSpPr>
              <a:spLocks noChangeArrowheads="1"/>
            </p:cNvSpPr>
            <p:nvPr/>
          </p:nvSpPr>
          <p:spPr bwMode="auto">
            <a:xfrm>
              <a:off x="1648375" y="6132561"/>
              <a:ext cx="981038"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270" b="0" dirty="0">
                  <a:solidFill>
                    <a:srgbClr val="000000"/>
                  </a:solidFill>
                  <a:latin typeface="微软雅黑" panose="020B0503020204020204" pitchFamily="34" charset="-122"/>
                  <a:ea typeface="微软雅黑" panose="020B0503020204020204" pitchFamily="34" charset="-122"/>
                </a:rPr>
                <a:t>物理块设备层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36" name="Rectangle 32"/>
            <p:cNvSpPr>
              <a:spLocks noChangeArrowheads="1"/>
            </p:cNvSpPr>
            <p:nvPr/>
          </p:nvSpPr>
          <p:spPr bwMode="auto">
            <a:xfrm>
              <a:off x="3174118" y="3633413"/>
              <a:ext cx="775502" cy="5864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37" name="Rectangle 33"/>
            <p:cNvSpPr>
              <a:spLocks noChangeArrowheads="1"/>
            </p:cNvSpPr>
            <p:nvPr/>
          </p:nvSpPr>
          <p:spPr bwMode="auto">
            <a:xfrm>
              <a:off x="3189274" y="3644374"/>
              <a:ext cx="990217" cy="586423"/>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38" name="Rectangle 34"/>
            <p:cNvSpPr>
              <a:spLocks noChangeArrowheads="1"/>
            </p:cNvSpPr>
            <p:nvPr/>
          </p:nvSpPr>
          <p:spPr bwMode="auto">
            <a:xfrm>
              <a:off x="3241058" y="3759466"/>
              <a:ext cx="298159"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en-US" altLang="zh-CN" sz="1270" b="0" dirty="0">
                  <a:solidFill>
                    <a:srgbClr val="000000"/>
                  </a:solidFill>
                  <a:latin typeface="微软雅黑" panose="020B0503020204020204" pitchFamily="34" charset="-122"/>
                  <a:ea typeface="微软雅黑" panose="020B0503020204020204" pitchFamily="34" charset="-122"/>
                </a:rPr>
                <a:t>TSS</a:t>
              </a:r>
            </a:p>
          </p:txBody>
        </p:sp>
        <p:sp>
          <p:nvSpPr>
            <p:cNvPr id="39" name="Rectangle 35"/>
            <p:cNvSpPr>
              <a:spLocks noChangeArrowheads="1"/>
            </p:cNvSpPr>
            <p:nvPr/>
          </p:nvSpPr>
          <p:spPr bwMode="auto">
            <a:xfrm>
              <a:off x="3561237" y="3770720"/>
              <a:ext cx="557845" cy="15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090" b="0" dirty="0">
                  <a:solidFill>
                    <a:srgbClr val="000000"/>
                  </a:solidFill>
                  <a:latin typeface="微软雅黑" panose="020B0503020204020204" pitchFamily="34" charset="-122"/>
                  <a:ea typeface="微软雅黑" panose="020B0503020204020204" pitchFamily="34" charset="-122"/>
                </a:rPr>
                <a:t>密钥安全</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40" name="Rectangle 36"/>
            <p:cNvSpPr>
              <a:spLocks noChangeArrowheads="1"/>
            </p:cNvSpPr>
            <p:nvPr/>
          </p:nvSpPr>
          <p:spPr bwMode="auto">
            <a:xfrm>
              <a:off x="3339575" y="3947177"/>
              <a:ext cx="557845" cy="15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090" b="0" dirty="0">
                  <a:solidFill>
                    <a:srgbClr val="000000"/>
                  </a:solidFill>
                  <a:latin typeface="微软雅黑" panose="020B0503020204020204" pitchFamily="34" charset="-122"/>
                  <a:ea typeface="微软雅黑" panose="020B0503020204020204" pitchFamily="34" charset="-122"/>
                </a:rPr>
                <a:t>存储接口</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41" name="Freeform 37"/>
            <p:cNvSpPr/>
            <p:nvPr/>
          </p:nvSpPr>
          <p:spPr bwMode="auto">
            <a:xfrm>
              <a:off x="3561869" y="4343149"/>
              <a:ext cx="1263" cy="95910"/>
            </a:xfrm>
            <a:custGeom>
              <a:avLst/>
              <a:gdLst>
                <a:gd name="T0" fmla="*/ 0 w 1"/>
                <a:gd name="T1" fmla="*/ 70 h 70"/>
                <a:gd name="T2" fmla="*/ 0 w 1"/>
                <a:gd name="T3" fmla="*/ 46 h 70"/>
                <a:gd name="T4" fmla="*/ 0 w 1"/>
                <a:gd name="T5" fmla="*/ 22 h 70"/>
                <a:gd name="T6" fmla="*/ 0 w 1"/>
                <a:gd name="T7" fmla="*/ 0 h 70"/>
                <a:gd name="T8" fmla="*/ 0 60000 65536"/>
                <a:gd name="T9" fmla="*/ 0 60000 65536"/>
                <a:gd name="T10" fmla="*/ 0 60000 65536"/>
                <a:gd name="T11" fmla="*/ 0 60000 65536"/>
                <a:gd name="T12" fmla="*/ 0 w 1"/>
                <a:gd name="T13" fmla="*/ 0 h 70"/>
                <a:gd name="T14" fmla="*/ 1 w 1"/>
                <a:gd name="T15" fmla="*/ 70 h 70"/>
              </a:gdLst>
              <a:ahLst/>
              <a:cxnLst>
                <a:cxn ang="T8">
                  <a:pos x="T0" y="T1"/>
                </a:cxn>
                <a:cxn ang="T9">
                  <a:pos x="T2" y="T3"/>
                </a:cxn>
                <a:cxn ang="T10">
                  <a:pos x="T4" y="T5"/>
                </a:cxn>
                <a:cxn ang="T11">
                  <a:pos x="T6" y="T7"/>
                </a:cxn>
              </a:cxnLst>
              <a:rect l="T12" t="T13" r="T14" b="T15"/>
              <a:pathLst>
                <a:path w="1" h="70">
                  <a:moveTo>
                    <a:pt x="0" y="70"/>
                  </a:moveTo>
                  <a:lnTo>
                    <a:pt x="0" y="46"/>
                  </a:lnTo>
                  <a:lnTo>
                    <a:pt x="0" y="22"/>
                  </a:lnTo>
                  <a:lnTo>
                    <a:pt x="0" y="0"/>
                  </a:lnTo>
                </a:path>
              </a:pathLst>
            </a:custGeom>
            <a:noFill/>
            <a:ln w="9525"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2" name="Freeform 38"/>
            <p:cNvSpPr>
              <a:spLocks noChangeArrowheads="1"/>
            </p:cNvSpPr>
            <p:nvPr/>
          </p:nvSpPr>
          <p:spPr bwMode="auto">
            <a:xfrm>
              <a:off x="3526504" y="4428099"/>
              <a:ext cx="70730" cy="134274"/>
            </a:xfrm>
            <a:custGeom>
              <a:avLst/>
              <a:gdLst>
                <a:gd name="T0" fmla="*/ 56 w 56"/>
                <a:gd name="T1" fmla="*/ 0 h 98"/>
                <a:gd name="T2" fmla="*/ 28 w 56"/>
                <a:gd name="T3" fmla="*/ 98 h 98"/>
                <a:gd name="T4" fmla="*/ 0 w 56"/>
                <a:gd name="T5" fmla="*/ 0 h 98"/>
                <a:gd name="T6" fmla="*/ 56 w 56"/>
                <a:gd name="T7" fmla="*/ 0 h 98"/>
                <a:gd name="T8" fmla="*/ 0 60000 65536"/>
                <a:gd name="T9" fmla="*/ 0 60000 65536"/>
                <a:gd name="T10" fmla="*/ 0 60000 65536"/>
                <a:gd name="T11" fmla="*/ 0 60000 65536"/>
                <a:gd name="T12" fmla="*/ 0 w 56"/>
                <a:gd name="T13" fmla="*/ 0 h 98"/>
                <a:gd name="T14" fmla="*/ 56 w 56"/>
                <a:gd name="T15" fmla="*/ 98 h 98"/>
              </a:gdLst>
              <a:ahLst/>
              <a:cxnLst>
                <a:cxn ang="T8">
                  <a:pos x="T0" y="T1"/>
                </a:cxn>
                <a:cxn ang="T9">
                  <a:pos x="T2" y="T3"/>
                </a:cxn>
                <a:cxn ang="T10">
                  <a:pos x="T4" y="T5"/>
                </a:cxn>
                <a:cxn ang="T11">
                  <a:pos x="T6" y="T7"/>
                </a:cxn>
              </a:cxnLst>
              <a:rect l="T12" t="T13" r="T14" b="T15"/>
              <a:pathLst>
                <a:path w="56" h="98">
                  <a:moveTo>
                    <a:pt x="56" y="0"/>
                  </a:moveTo>
                  <a:lnTo>
                    <a:pt x="28" y="98"/>
                  </a:lnTo>
                  <a:lnTo>
                    <a:pt x="0" y="0"/>
                  </a:lnTo>
                  <a:lnTo>
                    <a:pt x="56" y="0"/>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3" name="Freeform 39"/>
            <p:cNvSpPr>
              <a:spLocks noChangeArrowheads="1"/>
            </p:cNvSpPr>
            <p:nvPr/>
          </p:nvSpPr>
          <p:spPr bwMode="auto">
            <a:xfrm>
              <a:off x="3526504" y="4219836"/>
              <a:ext cx="70730" cy="134274"/>
            </a:xfrm>
            <a:custGeom>
              <a:avLst/>
              <a:gdLst>
                <a:gd name="T0" fmla="*/ 0 w 56"/>
                <a:gd name="T1" fmla="*/ 98 h 98"/>
                <a:gd name="T2" fmla="*/ 28 w 56"/>
                <a:gd name="T3" fmla="*/ 0 h 98"/>
                <a:gd name="T4" fmla="*/ 56 w 56"/>
                <a:gd name="T5" fmla="*/ 98 h 98"/>
                <a:gd name="T6" fmla="*/ 0 w 56"/>
                <a:gd name="T7" fmla="*/ 98 h 98"/>
                <a:gd name="T8" fmla="*/ 0 60000 65536"/>
                <a:gd name="T9" fmla="*/ 0 60000 65536"/>
                <a:gd name="T10" fmla="*/ 0 60000 65536"/>
                <a:gd name="T11" fmla="*/ 0 60000 65536"/>
                <a:gd name="T12" fmla="*/ 0 w 56"/>
                <a:gd name="T13" fmla="*/ 0 h 98"/>
                <a:gd name="T14" fmla="*/ 56 w 56"/>
                <a:gd name="T15" fmla="*/ 98 h 98"/>
              </a:gdLst>
              <a:ahLst/>
              <a:cxnLst>
                <a:cxn ang="T8">
                  <a:pos x="T0" y="T1"/>
                </a:cxn>
                <a:cxn ang="T9">
                  <a:pos x="T2" y="T3"/>
                </a:cxn>
                <a:cxn ang="T10">
                  <a:pos x="T4" y="T5"/>
                </a:cxn>
                <a:cxn ang="T11">
                  <a:pos x="T6" y="T7"/>
                </a:cxn>
              </a:cxnLst>
              <a:rect l="T12" t="T13" r="T14" b="T15"/>
              <a:pathLst>
                <a:path w="56" h="98">
                  <a:moveTo>
                    <a:pt x="0" y="98"/>
                  </a:moveTo>
                  <a:lnTo>
                    <a:pt x="28" y="0"/>
                  </a:lnTo>
                  <a:lnTo>
                    <a:pt x="56" y="98"/>
                  </a:lnTo>
                  <a:lnTo>
                    <a:pt x="0" y="98"/>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3174118" y="4562373"/>
              <a:ext cx="775502" cy="342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5" name="Rectangle 41"/>
            <p:cNvSpPr>
              <a:spLocks noChangeArrowheads="1"/>
            </p:cNvSpPr>
            <p:nvPr/>
          </p:nvSpPr>
          <p:spPr bwMode="auto">
            <a:xfrm>
              <a:off x="3174118" y="4562373"/>
              <a:ext cx="775502" cy="342537"/>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6" name="Rectangle 42"/>
            <p:cNvSpPr>
              <a:spLocks noChangeArrowheads="1"/>
            </p:cNvSpPr>
            <p:nvPr/>
          </p:nvSpPr>
          <p:spPr bwMode="auto">
            <a:xfrm>
              <a:off x="3412832" y="4648692"/>
              <a:ext cx="448841"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en-US" altLang="zh-CN" sz="1270" b="0" dirty="0">
                  <a:solidFill>
                    <a:srgbClr val="000000"/>
                  </a:solidFill>
                  <a:latin typeface="微软雅黑" panose="020B0503020204020204" pitchFamily="34" charset="-122"/>
                  <a:ea typeface="微软雅黑" panose="020B0503020204020204" pitchFamily="34" charset="-122"/>
                </a:rPr>
                <a:t>TDDL</a:t>
              </a:r>
            </a:p>
          </p:txBody>
        </p:sp>
        <p:sp>
          <p:nvSpPr>
            <p:cNvPr id="47" name="Freeform 43"/>
            <p:cNvSpPr/>
            <p:nvPr/>
          </p:nvSpPr>
          <p:spPr bwMode="auto">
            <a:xfrm>
              <a:off x="3561869" y="5046035"/>
              <a:ext cx="1263" cy="109611"/>
            </a:xfrm>
            <a:custGeom>
              <a:avLst/>
              <a:gdLst>
                <a:gd name="T0" fmla="*/ 0 w 1"/>
                <a:gd name="T1" fmla="*/ 80 h 80"/>
                <a:gd name="T2" fmla="*/ 0 w 1"/>
                <a:gd name="T3" fmla="*/ 59 h 80"/>
                <a:gd name="T4" fmla="*/ 0 w 1"/>
                <a:gd name="T5" fmla="*/ 39 h 80"/>
                <a:gd name="T6" fmla="*/ 0 w 1"/>
                <a:gd name="T7" fmla="*/ 19 h 80"/>
                <a:gd name="T8" fmla="*/ 0 w 1"/>
                <a:gd name="T9" fmla="*/ 0 h 80"/>
                <a:gd name="T10" fmla="*/ 0 60000 65536"/>
                <a:gd name="T11" fmla="*/ 0 60000 65536"/>
                <a:gd name="T12" fmla="*/ 0 60000 65536"/>
                <a:gd name="T13" fmla="*/ 0 60000 65536"/>
                <a:gd name="T14" fmla="*/ 0 60000 65536"/>
                <a:gd name="T15" fmla="*/ 0 w 1"/>
                <a:gd name="T16" fmla="*/ 0 h 80"/>
                <a:gd name="T17" fmla="*/ 1 w 1"/>
                <a:gd name="T18" fmla="*/ 80 h 80"/>
              </a:gdLst>
              <a:ahLst/>
              <a:cxnLst>
                <a:cxn ang="T10">
                  <a:pos x="T0" y="T1"/>
                </a:cxn>
                <a:cxn ang="T11">
                  <a:pos x="T2" y="T3"/>
                </a:cxn>
                <a:cxn ang="T12">
                  <a:pos x="T4" y="T5"/>
                </a:cxn>
                <a:cxn ang="T13">
                  <a:pos x="T6" y="T7"/>
                </a:cxn>
                <a:cxn ang="T14">
                  <a:pos x="T8" y="T9"/>
                </a:cxn>
              </a:cxnLst>
              <a:rect l="T15" t="T16" r="T17" b="T18"/>
              <a:pathLst>
                <a:path w="1" h="80">
                  <a:moveTo>
                    <a:pt x="0" y="80"/>
                  </a:moveTo>
                  <a:lnTo>
                    <a:pt x="0" y="59"/>
                  </a:lnTo>
                  <a:lnTo>
                    <a:pt x="0" y="39"/>
                  </a:lnTo>
                  <a:lnTo>
                    <a:pt x="0" y="19"/>
                  </a:lnTo>
                  <a:lnTo>
                    <a:pt x="0" y="0"/>
                  </a:lnTo>
                </a:path>
              </a:pathLst>
            </a:cu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8" name="Freeform 44"/>
            <p:cNvSpPr>
              <a:spLocks noChangeArrowheads="1"/>
            </p:cNvSpPr>
            <p:nvPr/>
          </p:nvSpPr>
          <p:spPr bwMode="auto">
            <a:xfrm>
              <a:off x="3520189" y="5143315"/>
              <a:ext cx="82097" cy="153456"/>
            </a:xfrm>
            <a:custGeom>
              <a:avLst/>
              <a:gdLst>
                <a:gd name="T0" fmla="*/ 65 w 65"/>
                <a:gd name="T1" fmla="*/ 0 h 112"/>
                <a:gd name="T2" fmla="*/ 33 w 65"/>
                <a:gd name="T3" fmla="*/ 112 h 112"/>
                <a:gd name="T4" fmla="*/ 0 w 65"/>
                <a:gd name="T5" fmla="*/ 0 h 112"/>
                <a:gd name="T6" fmla="*/ 65 w 65"/>
                <a:gd name="T7" fmla="*/ 0 h 112"/>
                <a:gd name="T8" fmla="*/ 0 60000 65536"/>
                <a:gd name="T9" fmla="*/ 0 60000 65536"/>
                <a:gd name="T10" fmla="*/ 0 60000 65536"/>
                <a:gd name="T11" fmla="*/ 0 60000 65536"/>
                <a:gd name="T12" fmla="*/ 0 w 65"/>
                <a:gd name="T13" fmla="*/ 0 h 112"/>
                <a:gd name="T14" fmla="*/ 65 w 65"/>
                <a:gd name="T15" fmla="*/ 112 h 112"/>
              </a:gdLst>
              <a:ahLst/>
              <a:cxnLst>
                <a:cxn ang="T8">
                  <a:pos x="T0" y="T1"/>
                </a:cxn>
                <a:cxn ang="T9">
                  <a:pos x="T2" y="T3"/>
                </a:cxn>
                <a:cxn ang="T10">
                  <a:pos x="T4" y="T5"/>
                </a:cxn>
                <a:cxn ang="T11">
                  <a:pos x="T6" y="T7"/>
                </a:cxn>
              </a:cxnLst>
              <a:rect l="T12" t="T13" r="T14" b="T15"/>
              <a:pathLst>
                <a:path w="65" h="112">
                  <a:moveTo>
                    <a:pt x="65" y="0"/>
                  </a:moveTo>
                  <a:lnTo>
                    <a:pt x="33" y="112"/>
                  </a:lnTo>
                  <a:lnTo>
                    <a:pt x="0" y="0"/>
                  </a:lnTo>
                  <a:lnTo>
                    <a:pt x="65" y="0"/>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49" name="Freeform 45"/>
            <p:cNvSpPr>
              <a:spLocks noChangeArrowheads="1"/>
            </p:cNvSpPr>
            <p:nvPr/>
          </p:nvSpPr>
          <p:spPr bwMode="auto">
            <a:xfrm>
              <a:off x="3520189" y="4904909"/>
              <a:ext cx="82097" cy="154827"/>
            </a:xfrm>
            <a:custGeom>
              <a:avLst/>
              <a:gdLst>
                <a:gd name="T0" fmla="*/ 0 w 65"/>
                <a:gd name="T1" fmla="*/ 113 h 113"/>
                <a:gd name="T2" fmla="*/ 33 w 65"/>
                <a:gd name="T3" fmla="*/ 0 h 113"/>
                <a:gd name="T4" fmla="*/ 65 w 65"/>
                <a:gd name="T5" fmla="*/ 113 h 113"/>
                <a:gd name="T6" fmla="*/ 0 w 65"/>
                <a:gd name="T7" fmla="*/ 113 h 113"/>
                <a:gd name="T8" fmla="*/ 0 60000 65536"/>
                <a:gd name="T9" fmla="*/ 0 60000 65536"/>
                <a:gd name="T10" fmla="*/ 0 60000 65536"/>
                <a:gd name="T11" fmla="*/ 0 60000 65536"/>
                <a:gd name="T12" fmla="*/ 0 w 65"/>
                <a:gd name="T13" fmla="*/ 0 h 113"/>
                <a:gd name="T14" fmla="*/ 65 w 65"/>
                <a:gd name="T15" fmla="*/ 113 h 113"/>
              </a:gdLst>
              <a:ahLst/>
              <a:cxnLst>
                <a:cxn ang="T8">
                  <a:pos x="T0" y="T1"/>
                </a:cxn>
                <a:cxn ang="T9">
                  <a:pos x="T2" y="T3"/>
                </a:cxn>
                <a:cxn ang="T10">
                  <a:pos x="T4" y="T5"/>
                </a:cxn>
                <a:cxn ang="T11">
                  <a:pos x="T6" y="T7"/>
                </a:cxn>
              </a:cxnLst>
              <a:rect l="T12" t="T13" r="T14" b="T15"/>
              <a:pathLst>
                <a:path w="65" h="113">
                  <a:moveTo>
                    <a:pt x="0" y="113"/>
                  </a:moveTo>
                  <a:lnTo>
                    <a:pt x="33" y="0"/>
                  </a:lnTo>
                  <a:lnTo>
                    <a:pt x="65" y="113"/>
                  </a:lnTo>
                  <a:lnTo>
                    <a:pt x="0" y="113"/>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0" name="Rectangle 46"/>
            <p:cNvSpPr>
              <a:spLocks noChangeArrowheads="1"/>
            </p:cNvSpPr>
            <p:nvPr/>
          </p:nvSpPr>
          <p:spPr bwMode="auto">
            <a:xfrm>
              <a:off x="3174118" y="5296772"/>
              <a:ext cx="775502" cy="34253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1" name="Rectangle 47"/>
            <p:cNvSpPr>
              <a:spLocks noChangeArrowheads="1"/>
            </p:cNvSpPr>
            <p:nvPr/>
          </p:nvSpPr>
          <p:spPr bwMode="auto">
            <a:xfrm>
              <a:off x="3174118" y="5296772"/>
              <a:ext cx="775502" cy="342537"/>
            </a:xfrm>
            <a:prstGeom prst="rect">
              <a:avLst/>
            </a:pr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2" name="Rectangle 48"/>
            <p:cNvSpPr>
              <a:spLocks noChangeArrowheads="1"/>
            </p:cNvSpPr>
            <p:nvPr/>
          </p:nvSpPr>
          <p:spPr bwMode="auto">
            <a:xfrm>
              <a:off x="3445670" y="5385831"/>
              <a:ext cx="359073"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en-US" altLang="zh-CN" sz="1270" b="0" dirty="0">
                  <a:solidFill>
                    <a:srgbClr val="000000"/>
                  </a:solidFill>
                  <a:latin typeface="微软雅黑" panose="020B0503020204020204" pitchFamily="34" charset="-122"/>
                  <a:ea typeface="微软雅黑" panose="020B0503020204020204" pitchFamily="34" charset="-122"/>
                </a:rPr>
                <a:t>TDD</a:t>
              </a:r>
            </a:p>
          </p:txBody>
        </p:sp>
        <p:sp>
          <p:nvSpPr>
            <p:cNvPr id="53" name="Freeform 49"/>
            <p:cNvSpPr/>
            <p:nvPr/>
          </p:nvSpPr>
          <p:spPr bwMode="auto">
            <a:xfrm>
              <a:off x="3561869" y="5780434"/>
              <a:ext cx="1263" cy="157567"/>
            </a:xfrm>
            <a:custGeom>
              <a:avLst/>
              <a:gdLst>
                <a:gd name="T0" fmla="*/ 0 w 1"/>
                <a:gd name="T1" fmla="*/ 115 h 115"/>
                <a:gd name="T2" fmla="*/ 0 w 1"/>
                <a:gd name="T3" fmla="*/ 85 h 115"/>
                <a:gd name="T4" fmla="*/ 0 w 1"/>
                <a:gd name="T5" fmla="*/ 56 h 115"/>
                <a:gd name="T6" fmla="*/ 0 w 1"/>
                <a:gd name="T7" fmla="*/ 27 h 115"/>
                <a:gd name="T8" fmla="*/ 0 w 1"/>
                <a:gd name="T9" fmla="*/ 0 h 115"/>
                <a:gd name="T10" fmla="*/ 0 60000 65536"/>
                <a:gd name="T11" fmla="*/ 0 60000 65536"/>
                <a:gd name="T12" fmla="*/ 0 60000 65536"/>
                <a:gd name="T13" fmla="*/ 0 60000 65536"/>
                <a:gd name="T14" fmla="*/ 0 60000 65536"/>
                <a:gd name="T15" fmla="*/ 0 w 1"/>
                <a:gd name="T16" fmla="*/ 0 h 115"/>
                <a:gd name="T17" fmla="*/ 1 w 1"/>
                <a:gd name="T18" fmla="*/ 115 h 115"/>
              </a:gdLst>
              <a:ahLst/>
              <a:cxnLst>
                <a:cxn ang="T10">
                  <a:pos x="T0" y="T1"/>
                </a:cxn>
                <a:cxn ang="T11">
                  <a:pos x="T2" y="T3"/>
                </a:cxn>
                <a:cxn ang="T12">
                  <a:pos x="T4" y="T5"/>
                </a:cxn>
                <a:cxn ang="T13">
                  <a:pos x="T6" y="T7"/>
                </a:cxn>
                <a:cxn ang="T14">
                  <a:pos x="T8" y="T9"/>
                </a:cxn>
              </a:cxnLst>
              <a:rect l="T15" t="T16" r="T17" b="T18"/>
              <a:pathLst>
                <a:path w="1" h="115">
                  <a:moveTo>
                    <a:pt x="0" y="115"/>
                  </a:moveTo>
                  <a:lnTo>
                    <a:pt x="0" y="85"/>
                  </a:lnTo>
                  <a:lnTo>
                    <a:pt x="0" y="56"/>
                  </a:lnTo>
                  <a:lnTo>
                    <a:pt x="0" y="27"/>
                  </a:lnTo>
                  <a:lnTo>
                    <a:pt x="0" y="0"/>
                  </a:lnTo>
                </a:path>
              </a:pathLst>
            </a:cu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4" name="Freeform 50"/>
            <p:cNvSpPr>
              <a:spLocks noChangeArrowheads="1"/>
            </p:cNvSpPr>
            <p:nvPr/>
          </p:nvSpPr>
          <p:spPr bwMode="auto">
            <a:xfrm>
              <a:off x="3520189" y="5925669"/>
              <a:ext cx="82097" cy="153456"/>
            </a:xfrm>
            <a:custGeom>
              <a:avLst/>
              <a:gdLst>
                <a:gd name="T0" fmla="*/ 65 w 65"/>
                <a:gd name="T1" fmla="*/ 0 h 112"/>
                <a:gd name="T2" fmla="*/ 33 w 65"/>
                <a:gd name="T3" fmla="*/ 112 h 112"/>
                <a:gd name="T4" fmla="*/ 0 w 65"/>
                <a:gd name="T5" fmla="*/ 0 h 112"/>
                <a:gd name="T6" fmla="*/ 65 w 65"/>
                <a:gd name="T7" fmla="*/ 0 h 112"/>
                <a:gd name="T8" fmla="*/ 0 60000 65536"/>
                <a:gd name="T9" fmla="*/ 0 60000 65536"/>
                <a:gd name="T10" fmla="*/ 0 60000 65536"/>
                <a:gd name="T11" fmla="*/ 0 60000 65536"/>
                <a:gd name="T12" fmla="*/ 0 w 65"/>
                <a:gd name="T13" fmla="*/ 0 h 112"/>
                <a:gd name="T14" fmla="*/ 65 w 65"/>
                <a:gd name="T15" fmla="*/ 112 h 112"/>
              </a:gdLst>
              <a:ahLst/>
              <a:cxnLst>
                <a:cxn ang="T8">
                  <a:pos x="T0" y="T1"/>
                </a:cxn>
                <a:cxn ang="T9">
                  <a:pos x="T2" y="T3"/>
                </a:cxn>
                <a:cxn ang="T10">
                  <a:pos x="T4" y="T5"/>
                </a:cxn>
                <a:cxn ang="T11">
                  <a:pos x="T6" y="T7"/>
                </a:cxn>
              </a:cxnLst>
              <a:rect l="T12" t="T13" r="T14" b="T15"/>
              <a:pathLst>
                <a:path w="65" h="112">
                  <a:moveTo>
                    <a:pt x="65" y="0"/>
                  </a:moveTo>
                  <a:lnTo>
                    <a:pt x="33" y="112"/>
                  </a:lnTo>
                  <a:lnTo>
                    <a:pt x="0" y="0"/>
                  </a:lnTo>
                  <a:lnTo>
                    <a:pt x="65" y="0"/>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5" name="Freeform 51"/>
            <p:cNvSpPr>
              <a:spLocks noChangeArrowheads="1"/>
            </p:cNvSpPr>
            <p:nvPr/>
          </p:nvSpPr>
          <p:spPr bwMode="auto">
            <a:xfrm>
              <a:off x="3520189" y="5639308"/>
              <a:ext cx="82097" cy="154827"/>
            </a:xfrm>
            <a:custGeom>
              <a:avLst/>
              <a:gdLst>
                <a:gd name="T0" fmla="*/ 0 w 65"/>
                <a:gd name="T1" fmla="*/ 113 h 113"/>
                <a:gd name="T2" fmla="*/ 33 w 65"/>
                <a:gd name="T3" fmla="*/ 0 h 113"/>
                <a:gd name="T4" fmla="*/ 65 w 65"/>
                <a:gd name="T5" fmla="*/ 113 h 113"/>
                <a:gd name="T6" fmla="*/ 0 w 65"/>
                <a:gd name="T7" fmla="*/ 113 h 113"/>
                <a:gd name="T8" fmla="*/ 0 60000 65536"/>
                <a:gd name="T9" fmla="*/ 0 60000 65536"/>
                <a:gd name="T10" fmla="*/ 0 60000 65536"/>
                <a:gd name="T11" fmla="*/ 0 60000 65536"/>
                <a:gd name="T12" fmla="*/ 0 w 65"/>
                <a:gd name="T13" fmla="*/ 0 h 113"/>
                <a:gd name="T14" fmla="*/ 65 w 65"/>
                <a:gd name="T15" fmla="*/ 113 h 113"/>
              </a:gdLst>
              <a:ahLst/>
              <a:cxnLst>
                <a:cxn ang="T8">
                  <a:pos x="T0" y="T1"/>
                </a:cxn>
                <a:cxn ang="T9">
                  <a:pos x="T2" y="T3"/>
                </a:cxn>
                <a:cxn ang="T10">
                  <a:pos x="T4" y="T5"/>
                </a:cxn>
                <a:cxn ang="T11">
                  <a:pos x="T6" y="T7"/>
                </a:cxn>
              </a:cxnLst>
              <a:rect l="T12" t="T13" r="T14" b="T15"/>
              <a:pathLst>
                <a:path w="65" h="113">
                  <a:moveTo>
                    <a:pt x="0" y="113"/>
                  </a:moveTo>
                  <a:lnTo>
                    <a:pt x="33" y="0"/>
                  </a:lnTo>
                  <a:lnTo>
                    <a:pt x="65" y="113"/>
                  </a:lnTo>
                  <a:lnTo>
                    <a:pt x="0" y="113"/>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6" name="Rectangle 52"/>
            <p:cNvSpPr>
              <a:spLocks noChangeArrowheads="1"/>
            </p:cNvSpPr>
            <p:nvPr/>
          </p:nvSpPr>
          <p:spPr bwMode="auto">
            <a:xfrm>
              <a:off x="3174118" y="6079126"/>
              <a:ext cx="775502" cy="3439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7" name="Rectangle 53"/>
            <p:cNvSpPr>
              <a:spLocks noChangeArrowheads="1"/>
            </p:cNvSpPr>
            <p:nvPr/>
          </p:nvSpPr>
          <p:spPr bwMode="auto">
            <a:xfrm>
              <a:off x="3186748" y="6079126"/>
              <a:ext cx="775502" cy="343907"/>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58" name="Rectangle 54"/>
            <p:cNvSpPr>
              <a:spLocks noChangeArrowheads="1"/>
            </p:cNvSpPr>
            <p:nvPr/>
          </p:nvSpPr>
          <p:spPr bwMode="auto">
            <a:xfrm>
              <a:off x="3372482" y="6162704"/>
              <a:ext cx="474489"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en-US" altLang="zh-CN" sz="1270" dirty="0">
                  <a:solidFill>
                    <a:srgbClr val="000000"/>
                  </a:solidFill>
                  <a:latin typeface="微软雅黑" panose="020B0503020204020204" pitchFamily="34" charset="-122"/>
                  <a:ea typeface="微软雅黑" panose="020B0503020204020204" pitchFamily="34" charset="-122"/>
                </a:rPr>
                <a:t>STPM</a:t>
              </a:r>
            </a:p>
          </p:txBody>
        </p:sp>
        <p:sp>
          <p:nvSpPr>
            <p:cNvPr id="59" name="Rectangle 55"/>
            <p:cNvSpPr>
              <a:spLocks noChangeArrowheads="1"/>
            </p:cNvSpPr>
            <p:nvPr/>
          </p:nvSpPr>
          <p:spPr bwMode="auto">
            <a:xfrm>
              <a:off x="1155792" y="4110225"/>
              <a:ext cx="1707621" cy="794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0" name="Rectangle 56"/>
            <p:cNvSpPr>
              <a:spLocks noChangeArrowheads="1"/>
            </p:cNvSpPr>
            <p:nvPr/>
          </p:nvSpPr>
          <p:spPr bwMode="auto">
            <a:xfrm>
              <a:off x="1155792" y="4110225"/>
              <a:ext cx="1707621" cy="794686"/>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1" name="Rectangle 57"/>
            <p:cNvSpPr>
              <a:spLocks noChangeArrowheads="1"/>
            </p:cNvSpPr>
            <p:nvPr/>
          </p:nvSpPr>
          <p:spPr bwMode="auto">
            <a:xfrm>
              <a:off x="1264412" y="4308896"/>
              <a:ext cx="666881" cy="41104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2" name="Rectangle 58"/>
            <p:cNvSpPr>
              <a:spLocks noChangeArrowheads="1"/>
            </p:cNvSpPr>
            <p:nvPr/>
          </p:nvSpPr>
          <p:spPr bwMode="auto">
            <a:xfrm>
              <a:off x="1264412" y="4308896"/>
              <a:ext cx="666881" cy="411044"/>
            </a:xfrm>
            <a:prstGeom prst="rect">
              <a:avLst/>
            </a:pr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3" name="Rectangle 59"/>
            <p:cNvSpPr>
              <a:spLocks noChangeArrowheads="1"/>
            </p:cNvSpPr>
            <p:nvPr/>
          </p:nvSpPr>
          <p:spPr bwMode="auto">
            <a:xfrm>
              <a:off x="1375560" y="4443170"/>
              <a:ext cx="557845" cy="15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090" b="0" dirty="0">
                  <a:solidFill>
                    <a:srgbClr val="000000"/>
                  </a:solidFill>
                  <a:latin typeface="微软雅黑" panose="020B0503020204020204" pitchFamily="34" charset="-122"/>
                  <a:ea typeface="微软雅黑" panose="020B0503020204020204" pitchFamily="34" charset="-122"/>
                </a:rPr>
                <a:t>加密模块</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64" name="Rectangle 60"/>
            <p:cNvSpPr>
              <a:spLocks noChangeArrowheads="1"/>
            </p:cNvSpPr>
            <p:nvPr/>
          </p:nvSpPr>
          <p:spPr bwMode="auto">
            <a:xfrm>
              <a:off x="1994445" y="4308896"/>
              <a:ext cx="651725" cy="4110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5" name="Rectangle 61"/>
            <p:cNvSpPr>
              <a:spLocks noChangeArrowheads="1"/>
            </p:cNvSpPr>
            <p:nvPr/>
          </p:nvSpPr>
          <p:spPr bwMode="auto">
            <a:xfrm>
              <a:off x="1994445" y="4308896"/>
              <a:ext cx="651725" cy="411044"/>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66" name="Rectangle 62"/>
            <p:cNvSpPr>
              <a:spLocks noChangeArrowheads="1"/>
            </p:cNvSpPr>
            <p:nvPr/>
          </p:nvSpPr>
          <p:spPr bwMode="auto">
            <a:xfrm>
              <a:off x="2098014" y="4443170"/>
              <a:ext cx="557845" cy="15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090" b="0" dirty="0">
                  <a:solidFill>
                    <a:srgbClr val="000000"/>
                  </a:solidFill>
                  <a:latin typeface="微软雅黑" panose="020B0503020204020204" pitchFamily="34" charset="-122"/>
                  <a:ea typeface="微软雅黑" panose="020B0503020204020204" pitchFamily="34" charset="-122"/>
                </a:rPr>
                <a:t>密钥管理</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70" name="Freeform 66"/>
            <p:cNvSpPr/>
            <p:nvPr/>
          </p:nvSpPr>
          <p:spPr bwMode="auto">
            <a:xfrm>
              <a:off x="2729530" y="4019794"/>
              <a:ext cx="359965" cy="400083"/>
            </a:xfrm>
            <a:custGeom>
              <a:avLst/>
              <a:gdLst>
                <a:gd name="T0" fmla="*/ 0 w 285"/>
                <a:gd name="T1" fmla="*/ 292 h 292"/>
                <a:gd name="T2" fmla="*/ 63 w 285"/>
                <a:gd name="T3" fmla="*/ 227 h 292"/>
                <a:gd name="T4" fmla="*/ 124 w 285"/>
                <a:gd name="T5" fmla="*/ 165 h 292"/>
                <a:gd name="T6" fmla="*/ 181 w 285"/>
                <a:gd name="T7" fmla="*/ 107 h 292"/>
                <a:gd name="T8" fmla="*/ 235 w 285"/>
                <a:gd name="T9" fmla="*/ 52 h 292"/>
                <a:gd name="T10" fmla="*/ 285 w 285"/>
                <a:gd name="T11" fmla="*/ 0 h 292"/>
                <a:gd name="T12" fmla="*/ 0 60000 65536"/>
                <a:gd name="T13" fmla="*/ 0 60000 65536"/>
                <a:gd name="T14" fmla="*/ 0 60000 65536"/>
                <a:gd name="T15" fmla="*/ 0 60000 65536"/>
                <a:gd name="T16" fmla="*/ 0 60000 65536"/>
                <a:gd name="T17" fmla="*/ 0 60000 65536"/>
                <a:gd name="T18" fmla="*/ 0 w 285"/>
                <a:gd name="T19" fmla="*/ 0 h 292"/>
                <a:gd name="T20" fmla="*/ 285 w 285"/>
                <a:gd name="T21" fmla="*/ 292 h 292"/>
              </a:gdLst>
              <a:ahLst/>
              <a:cxnLst>
                <a:cxn ang="T12">
                  <a:pos x="T0" y="T1"/>
                </a:cxn>
                <a:cxn ang="T13">
                  <a:pos x="T2" y="T3"/>
                </a:cxn>
                <a:cxn ang="T14">
                  <a:pos x="T4" y="T5"/>
                </a:cxn>
                <a:cxn ang="T15">
                  <a:pos x="T6" y="T7"/>
                </a:cxn>
                <a:cxn ang="T16">
                  <a:pos x="T8" y="T9"/>
                </a:cxn>
                <a:cxn ang="T17">
                  <a:pos x="T10" y="T11"/>
                </a:cxn>
              </a:cxnLst>
              <a:rect l="T18" t="T19" r="T20" b="T21"/>
              <a:pathLst>
                <a:path w="285" h="292">
                  <a:moveTo>
                    <a:pt x="0" y="292"/>
                  </a:moveTo>
                  <a:lnTo>
                    <a:pt x="63" y="227"/>
                  </a:lnTo>
                  <a:lnTo>
                    <a:pt x="124" y="165"/>
                  </a:lnTo>
                  <a:lnTo>
                    <a:pt x="181" y="107"/>
                  </a:lnTo>
                  <a:lnTo>
                    <a:pt x="235" y="52"/>
                  </a:lnTo>
                  <a:lnTo>
                    <a:pt x="285" y="0"/>
                  </a:lnTo>
                </a:path>
              </a:pathLst>
            </a:cu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1" name="Freeform 67"/>
            <p:cNvSpPr>
              <a:spLocks noChangeArrowheads="1"/>
            </p:cNvSpPr>
            <p:nvPr/>
          </p:nvSpPr>
          <p:spPr bwMode="auto">
            <a:xfrm>
              <a:off x="2646170" y="4373292"/>
              <a:ext cx="118725" cy="139755"/>
            </a:xfrm>
            <a:custGeom>
              <a:avLst/>
              <a:gdLst>
                <a:gd name="T0" fmla="*/ 51 w 94"/>
                <a:gd name="T1" fmla="*/ 0 h 102"/>
                <a:gd name="T2" fmla="*/ 0 w 94"/>
                <a:gd name="T3" fmla="*/ 102 h 102"/>
                <a:gd name="T4" fmla="*/ 94 w 94"/>
                <a:gd name="T5" fmla="*/ 56 h 102"/>
                <a:gd name="T6" fmla="*/ 51 w 94"/>
                <a:gd name="T7" fmla="*/ 0 h 102"/>
                <a:gd name="T8" fmla="*/ 0 60000 65536"/>
                <a:gd name="T9" fmla="*/ 0 60000 65536"/>
                <a:gd name="T10" fmla="*/ 0 60000 65536"/>
                <a:gd name="T11" fmla="*/ 0 60000 65536"/>
                <a:gd name="T12" fmla="*/ 0 w 94"/>
                <a:gd name="T13" fmla="*/ 0 h 102"/>
                <a:gd name="T14" fmla="*/ 94 w 94"/>
                <a:gd name="T15" fmla="*/ 102 h 102"/>
              </a:gdLst>
              <a:ahLst/>
              <a:cxnLst>
                <a:cxn ang="T8">
                  <a:pos x="T0" y="T1"/>
                </a:cxn>
                <a:cxn ang="T9">
                  <a:pos x="T2" y="T3"/>
                </a:cxn>
                <a:cxn ang="T10">
                  <a:pos x="T4" y="T5"/>
                </a:cxn>
                <a:cxn ang="T11">
                  <a:pos x="T6" y="T7"/>
                </a:cxn>
              </a:cxnLst>
              <a:rect l="T12" t="T13" r="T14" b="T15"/>
              <a:pathLst>
                <a:path w="94" h="102">
                  <a:moveTo>
                    <a:pt x="51" y="0"/>
                  </a:moveTo>
                  <a:lnTo>
                    <a:pt x="0" y="102"/>
                  </a:lnTo>
                  <a:lnTo>
                    <a:pt x="94" y="56"/>
                  </a:lnTo>
                  <a:lnTo>
                    <a:pt x="51" y="0"/>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2" name="Freeform 68"/>
            <p:cNvSpPr>
              <a:spLocks noChangeArrowheads="1"/>
            </p:cNvSpPr>
            <p:nvPr/>
          </p:nvSpPr>
          <p:spPr bwMode="auto">
            <a:xfrm>
              <a:off x="3055393" y="3926625"/>
              <a:ext cx="118725" cy="139755"/>
            </a:xfrm>
            <a:custGeom>
              <a:avLst/>
              <a:gdLst>
                <a:gd name="T0" fmla="*/ 42 w 94"/>
                <a:gd name="T1" fmla="*/ 102 h 102"/>
                <a:gd name="T2" fmla="*/ 94 w 94"/>
                <a:gd name="T3" fmla="*/ 0 h 102"/>
                <a:gd name="T4" fmla="*/ 0 w 94"/>
                <a:gd name="T5" fmla="*/ 46 h 102"/>
                <a:gd name="T6" fmla="*/ 42 w 94"/>
                <a:gd name="T7" fmla="*/ 102 h 102"/>
                <a:gd name="T8" fmla="*/ 0 60000 65536"/>
                <a:gd name="T9" fmla="*/ 0 60000 65536"/>
                <a:gd name="T10" fmla="*/ 0 60000 65536"/>
                <a:gd name="T11" fmla="*/ 0 60000 65536"/>
                <a:gd name="T12" fmla="*/ 0 w 94"/>
                <a:gd name="T13" fmla="*/ 0 h 102"/>
                <a:gd name="T14" fmla="*/ 94 w 94"/>
                <a:gd name="T15" fmla="*/ 102 h 102"/>
              </a:gdLst>
              <a:ahLst/>
              <a:cxnLst>
                <a:cxn ang="T8">
                  <a:pos x="T0" y="T1"/>
                </a:cxn>
                <a:cxn ang="T9">
                  <a:pos x="T2" y="T3"/>
                </a:cxn>
                <a:cxn ang="T10">
                  <a:pos x="T4" y="T5"/>
                </a:cxn>
                <a:cxn ang="T11">
                  <a:pos x="T6" y="T7"/>
                </a:cxn>
              </a:cxnLst>
              <a:rect l="T12" t="T13" r="T14" b="T15"/>
              <a:pathLst>
                <a:path w="94" h="102">
                  <a:moveTo>
                    <a:pt x="42" y="102"/>
                  </a:moveTo>
                  <a:lnTo>
                    <a:pt x="94" y="0"/>
                  </a:lnTo>
                  <a:lnTo>
                    <a:pt x="0" y="46"/>
                  </a:lnTo>
                  <a:lnTo>
                    <a:pt x="42" y="102"/>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3" name="Rectangle 69"/>
            <p:cNvSpPr>
              <a:spLocks noChangeArrowheads="1"/>
            </p:cNvSpPr>
            <p:nvPr/>
          </p:nvSpPr>
          <p:spPr bwMode="auto">
            <a:xfrm>
              <a:off x="1309882" y="3182634"/>
              <a:ext cx="1398177" cy="2740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4" name="Rectangle 70"/>
            <p:cNvSpPr>
              <a:spLocks noChangeArrowheads="1"/>
            </p:cNvSpPr>
            <p:nvPr/>
          </p:nvSpPr>
          <p:spPr bwMode="auto">
            <a:xfrm>
              <a:off x="1309882" y="3182634"/>
              <a:ext cx="1398177" cy="274029"/>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5" name="Rectangle 71"/>
            <p:cNvSpPr>
              <a:spLocks noChangeArrowheads="1"/>
            </p:cNvSpPr>
            <p:nvPr/>
          </p:nvSpPr>
          <p:spPr bwMode="auto">
            <a:xfrm>
              <a:off x="1703948" y="3231960"/>
              <a:ext cx="817531"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270" b="0" dirty="0">
                  <a:solidFill>
                    <a:srgbClr val="000000"/>
                  </a:solidFill>
                  <a:latin typeface="微软雅黑" panose="020B0503020204020204" pitchFamily="34" charset="-122"/>
                  <a:ea typeface="微软雅黑" panose="020B0503020204020204" pitchFamily="34" charset="-122"/>
                </a:rPr>
                <a:t>文件系统层</a:t>
              </a:r>
            </a:p>
          </p:txBody>
        </p:sp>
        <p:sp>
          <p:nvSpPr>
            <p:cNvPr id="76" name="Rectangle 72"/>
            <p:cNvSpPr>
              <a:spLocks noChangeArrowheads="1"/>
            </p:cNvSpPr>
            <p:nvPr/>
          </p:nvSpPr>
          <p:spPr bwMode="auto">
            <a:xfrm>
              <a:off x="1309882" y="2927787"/>
              <a:ext cx="1398177" cy="2740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7" name="Rectangle 73"/>
            <p:cNvSpPr>
              <a:spLocks noChangeArrowheads="1"/>
            </p:cNvSpPr>
            <p:nvPr/>
          </p:nvSpPr>
          <p:spPr bwMode="auto">
            <a:xfrm>
              <a:off x="1309882" y="2927787"/>
              <a:ext cx="1398177" cy="274029"/>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78" name="Rectangle 74"/>
            <p:cNvSpPr>
              <a:spLocks noChangeArrowheads="1"/>
            </p:cNvSpPr>
            <p:nvPr/>
          </p:nvSpPr>
          <p:spPr bwMode="auto">
            <a:xfrm>
              <a:off x="1769626" y="2983963"/>
              <a:ext cx="654025"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270" b="0" dirty="0">
                  <a:solidFill>
                    <a:srgbClr val="000000"/>
                  </a:solidFill>
                  <a:latin typeface="微软雅黑" panose="020B0503020204020204" pitchFamily="34" charset="-122"/>
                  <a:ea typeface="微软雅黑" panose="020B0503020204020204" pitchFamily="34" charset="-122"/>
                </a:rPr>
                <a:t>系统调用</a:t>
              </a:r>
            </a:p>
          </p:txBody>
        </p:sp>
        <p:sp>
          <p:nvSpPr>
            <p:cNvPr id="79" name="Rectangle 75"/>
            <p:cNvSpPr>
              <a:spLocks noChangeArrowheads="1"/>
            </p:cNvSpPr>
            <p:nvPr/>
          </p:nvSpPr>
          <p:spPr bwMode="auto">
            <a:xfrm>
              <a:off x="1309882" y="2674310"/>
              <a:ext cx="1398177" cy="27265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dirty="0">
                <a:solidFill>
                  <a:srgbClr val="000000"/>
                </a:solidFill>
                <a:latin typeface="微软雅黑" panose="020B0503020204020204" pitchFamily="34" charset="-122"/>
                <a:ea typeface="微软雅黑" panose="020B0503020204020204" pitchFamily="34" charset="-122"/>
              </a:endParaRPr>
            </a:p>
          </p:txBody>
        </p:sp>
        <p:sp>
          <p:nvSpPr>
            <p:cNvPr id="80" name="Rectangle 76"/>
            <p:cNvSpPr>
              <a:spLocks noChangeArrowheads="1"/>
            </p:cNvSpPr>
            <p:nvPr/>
          </p:nvSpPr>
          <p:spPr bwMode="auto">
            <a:xfrm>
              <a:off x="1309882" y="2674310"/>
              <a:ext cx="1398177" cy="272659"/>
            </a:xfrm>
            <a:prstGeom prst="rect">
              <a:avLst/>
            </a:prstGeom>
            <a:noFill/>
            <a:ln w="17463" cap="rnd">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1" name="Rectangle 77"/>
            <p:cNvSpPr>
              <a:spLocks noChangeArrowheads="1"/>
            </p:cNvSpPr>
            <p:nvPr/>
          </p:nvSpPr>
          <p:spPr bwMode="auto">
            <a:xfrm>
              <a:off x="1827725" y="2725006"/>
              <a:ext cx="490519"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270" b="0" dirty="0">
                  <a:solidFill>
                    <a:srgbClr val="000000"/>
                  </a:solidFill>
                  <a:latin typeface="微软雅黑" panose="020B0503020204020204" pitchFamily="34" charset="-122"/>
                  <a:ea typeface="微软雅黑" panose="020B0503020204020204" pitchFamily="34" charset="-122"/>
                </a:rPr>
                <a:t>用户层</a:t>
              </a:r>
              <a:endParaRPr lang="zh-CN" altLang="en-US" sz="2175" b="0" dirty="0">
                <a:solidFill>
                  <a:srgbClr val="000000"/>
                </a:solidFill>
                <a:latin typeface="微软雅黑" panose="020B0503020204020204" pitchFamily="34" charset="-122"/>
                <a:ea typeface="微软雅黑" panose="020B0503020204020204" pitchFamily="34" charset="-122"/>
              </a:endParaRPr>
            </a:p>
          </p:txBody>
        </p:sp>
        <p:sp>
          <p:nvSpPr>
            <p:cNvPr id="82" name="Rectangle 78"/>
            <p:cNvSpPr>
              <a:spLocks noChangeArrowheads="1"/>
            </p:cNvSpPr>
            <p:nvPr/>
          </p:nvSpPr>
          <p:spPr bwMode="auto">
            <a:xfrm>
              <a:off x="1309882" y="3456664"/>
              <a:ext cx="1398177" cy="2740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3" name="Rectangle 79"/>
            <p:cNvSpPr>
              <a:spLocks noChangeArrowheads="1"/>
            </p:cNvSpPr>
            <p:nvPr/>
          </p:nvSpPr>
          <p:spPr bwMode="auto">
            <a:xfrm>
              <a:off x="1309882" y="3468995"/>
              <a:ext cx="1398177" cy="274029"/>
            </a:xfrm>
            <a:prstGeom prst="rect">
              <a:avLst/>
            </a:prstGeom>
            <a:solidFill>
              <a:srgbClr val="CCFFFF"/>
            </a:solidFill>
            <a:ln w="17463" cap="rnd">
              <a:solidFill>
                <a:srgbClr val="000000"/>
              </a:solidFill>
              <a:miter lim="800000"/>
            </a:ln>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4" name="Rectangle 80"/>
            <p:cNvSpPr>
              <a:spLocks noChangeArrowheads="1"/>
            </p:cNvSpPr>
            <p:nvPr/>
          </p:nvSpPr>
          <p:spPr bwMode="auto">
            <a:xfrm>
              <a:off x="1648375" y="3511470"/>
              <a:ext cx="981038" cy="17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r>
                <a:rPr lang="zh-CN" altLang="en-US" sz="1270" b="0" dirty="0">
                  <a:solidFill>
                    <a:srgbClr val="000000"/>
                  </a:solidFill>
                  <a:latin typeface="微软雅黑" panose="020B0503020204020204" pitchFamily="34" charset="-122"/>
                  <a:ea typeface="微软雅黑" panose="020B0503020204020204" pitchFamily="34" charset="-122"/>
                </a:rPr>
                <a:t>页高速缓存层</a:t>
              </a:r>
            </a:p>
          </p:txBody>
        </p:sp>
        <p:sp>
          <p:nvSpPr>
            <p:cNvPr id="85" name="Line 81"/>
            <p:cNvSpPr>
              <a:spLocks noChangeShapeType="1"/>
            </p:cNvSpPr>
            <p:nvPr/>
          </p:nvSpPr>
          <p:spPr bwMode="auto">
            <a:xfrm>
              <a:off x="2009602" y="3871819"/>
              <a:ext cx="1263" cy="97280"/>
            </a:xfrm>
            <a:prstGeom prst="line">
              <a:avLst/>
            </a:prstGeom>
            <a:noFill/>
            <a:ln w="17463" cap="rnd">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86" name="Freeform 82"/>
            <p:cNvSpPr>
              <a:spLocks noChangeArrowheads="1"/>
            </p:cNvSpPr>
            <p:nvPr/>
          </p:nvSpPr>
          <p:spPr bwMode="auto">
            <a:xfrm>
              <a:off x="1969185" y="3730693"/>
              <a:ext cx="80834" cy="154827"/>
            </a:xfrm>
            <a:custGeom>
              <a:avLst/>
              <a:gdLst>
                <a:gd name="T0" fmla="*/ 0 w 64"/>
                <a:gd name="T1" fmla="*/ 113 h 113"/>
                <a:gd name="T2" fmla="*/ 32 w 64"/>
                <a:gd name="T3" fmla="*/ 0 h 113"/>
                <a:gd name="T4" fmla="*/ 64 w 64"/>
                <a:gd name="T5" fmla="*/ 113 h 113"/>
                <a:gd name="T6" fmla="*/ 0 w 64"/>
                <a:gd name="T7" fmla="*/ 113 h 113"/>
                <a:gd name="T8" fmla="*/ 0 60000 65536"/>
                <a:gd name="T9" fmla="*/ 0 60000 65536"/>
                <a:gd name="T10" fmla="*/ 0 60000 65536"/>
                <a:gd name="T11" fmla="*/ 0 60000 65536"/>
                <a:gd name="T12" fmla="*/ 0 w 64"/>
                <a:gd name="T13" fmla="*/ 0 h 113"/>
                <a:gd name="T14" fmla="*/ 64 w 64"/>
                <a:gd name="T15" fmla="*/ 113 h 113"/>
              </a:gdLst>
              <a:ahLst/>
              <a:cxnLst>
                <a:cxn ang="T8">
                  <a:pos x="T0" y="T1"/>
                </a:cxn>
                <a:cxn ang="T9">
                  <a:pos x="T2" y="T3"/>
                </a:cxn>
                <a:cxn ang="T10">
                  <a:pos x="T4" y="T5"/>
                </a:cxn>
                <a:cxn ang="T11">
                  <a:pos x="T6" y="T7"/>
                </a:cxn>
              </a:cxnLst>
              <a:rect l="T12" t="T13" r="T14" b="T15"/>
              <a:pathLst>
                <a:path w="64" h="113">
                  <a:moveTo>
                    <a:pt x="0" y="113"/>
                  </a:moveTo>
                  <a:lnTo>
                    <a:pt x="32" y="0"/>
                  </a:lnTo>
                  <a:lnTo>
                    <a:pt x="64" y="113"/>
                  </a:lnTo>
                  <a:lnTo>
                    <a:pt x="0" y="113"/>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7" name="Freeform 83"/>
            <p:cNvSpPr>
              <a:spLocks noChangeArrowheads="1"/>
            </p:cNvSpPr>
            <p:nvPr/>
          </p:nvSpPr>
          <p:spPr bwMode="auto">
            <a:xfrm>
              <a:off x="1969185" y="3956768"/>
              <a:ext cx="80834" cy="153456"/>
            </a:xfrm>
            <a:custGeom>
              <a:avLst/>
              <a:gdLst>
                <a:gd name="T0" fmla="*/ 64 w 64"/>
                <a:gd name="T1" fmla="*/ 0 h 112"/>
                <a:gd name="T2" fmla="*/ 32 w 64"/>
                <a:gd name="T3" fmla="*/ 112 h 112"/>
                <a:gd name="T4" fmla="*/ 0 w 64"/>
                <a:gd name="T5" fmla="*/ 0 h 112"/>
                <a:gd name="T6" fmla="*/ 64 w 64"/>
                <a:gd name="T7" fmla="*/ 0 h 112"/>
                <a:gd name="T8" fmla="*/ 0 60000 65536"/>
                <a:gd name="T9" fmla="*/ 0 60000 65536"/>
                <a:gd name="T10" fmla="*/ 0 60000 65536"/>
                <a:gd name="T11" fmla="*/ 0 60000 65536"/>
                <a:gd name="T12" fmla="*/ 0 w 64"/>
                <a:gd name="T13" fmla="*/ 0 h 112"/>
                <a:gd name="T14" fmla="*/ 64 w 64"/>
                <a:gd name="T15" fmla="*/ 112 h 112"/>
              </a:gdLst>
              <a:ahLst/>
              <a:cxnLst>
                <a:cxn ang="T8">
                  <a:pos x="T0" y="T1"/>
                </a:cxn>
                <a:cxn ang="T9">
                  <a:pos x="T2" y="T3"/>
                </a:cxn>
                <a:cxn ang="T10">
                  <a:pos x="T4" y="T5"/>
                </a:cxn>
                <a:cxn ang="T11">
                  <a:pos x="T6" y="T7"/>
                </a:cxn>
              </a:cxnLst>
              <a:rect l="T12" t="T13" r="T14" b="T15"/>
              <a:pathLst>
                <a:path w="64" h="112">
                  <a:moveTo>
                    <a:pt x="64" y="0"/>
                  </a:moveTo>
                  <a:lnTo>
                    <a:pt x="32" y="112"/>
                  </a:lnTo>
                  <a:lnTo>
                    <a:pt x="0" y="0"/>
                  </a:lnTo>
                  <a:lnTo>
                    <a:pt x="64" y="0"/>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88" name="Line 84"/>
            <p:cNvSpPr>
              <a:spLocks noChangeShapeType="1"/>
            </p:cNvSpPr>
            <p:nvPr/>
          </p:nvSpPr>
          <p:spPr bwMode="auto">
            <a:xfrm>
              <a:off x="2009602" y="5046035"/>
              <a:ext cx="1263" cy="109611"/>
            </a:xfrm>
            <a:prstGeom prst="line">
              <a:avLst/>
            </a:prstGeom>
            <a:noFill/>
            <a:ln w="17463" cap="rnd">
              <a:solidFill>
                <a:srgbClr val="000000"/>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89" name="Freeform 85"/>
            <p:cNvSpPr>
              <a:spLocks noChangeArrowheads="1"/>
            </p:cNvSpPr>
            <p:nvPr/>
          </p:nvSpPr>
          <p:spPr bwMode="auto">
            <a:xfrm>
              <a:off x="1969185" y="4904909"/>
              <a:ext cx="80834" cy="154827"/>
            </a:xfrm>
            <a:custGeom>
              <a:avLst/>
              <a:gdLst>
                <a:gd name="T0" fmla="*/ 0 w 64"/>
                <a:gd name="T1" fmla="*/ 113 h 113"/>
                <a:gd name="T2" fmla="*/ 32 w 64"/>
                <a:gd name="T3" fmla="*/ 0 h 113"/>
                <a:gd name="T4" fmla="*/ 64 w 64"/>
                <a:gd name="T5" fmla="*/ 113 h 113"/>
                <a:gd name="T6" fmla="*/ 0 w 64"/>
                <a:gd name="T7" fmla="*/ 113 h 113"/>
                <a:gd name="T8" fmla="*/ 0 60000 65536"/>
                <a:gd name="T9" fmla="*/ 0 60000 65536"/>
                <a:gd name="T10" fmla="*/ 0 60000 65536"/>
                <a:gd name="T11" fmla="*/ 0 60000 65536"/>
                <a:gd name="T12" fmla="*/ 0 w 64"/>
                <a:gd name="T13" fmla="*/ 0 h 113"/>
                <a:gd name="T14" fmla="*/ 64 w 64"/>
                <a:gd name="T15" fmla="*/ 113 h 113"/>
              </a:gdLst>
              <a:ahLst/>
              <a:cxnLst>
                <a:cxn ang="T8">
                  <a:pos x="T0" y="T1"/>
                </a:cxn>
                <a:cxn ang="T9">
                  <a:pos x="T2" y="T3"/>
                </a:cxn>
                <a:cxn ang="T10">
                  <a:pos x="T4" y="T5"/>
                </a:cxn>
                <a:cxn ang="T11">
                  <a:pos x="T6" y="T7"/>
                </a:cxn>
              </a:cxnLst>
              <a:rect l="T12" t="T13" r="T14" b="T15"/>
              <a:pathLst>
                <a:path w="64" h="113">
                  <a:moveTo>
                    <a:pt x="0" y="113"/>
                  </a:moveTo>
                  <a:lnTo>
                    <a:pt x="32" y="0"/>
                  </a:lnTo>
                  <a:lnTo>
                    <a:pt x="64" y="113"/>
                  </a:lnTo>
                  <a:lnTo>
                    <a:pt x="0" y="113"/>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sp>
          <p:nvSpPr>
            <p:cNvPr id="90" name="Freeform 86"/>
            <p:cNvSpPr>
              <a:spLocks noChangeArrowheads="1"/>
            </p:cNvSpPr>
            <p:nvPr/>
          </p:nvSpPr>
          <p:spPr bwMode="auto">
            <a:xfrm>
              <a:off x="1969185" y="5143315"/>
              <a:ext cx="80834" cy="153456"/>
            </a:xfrm>
            <a:custGeom>
              <a:avLst/>
              <a:gdLst>
                <a:gd name="T0" fmla="*/ 64 w 64"/>
                <a:gd name="T1" fmla="*/ 0 h 112"/>
                <a:gd name="T2" fmla="*/ 32 w 64"/>
                <a:gd name="T3" fmla="*/ 112 h 112"/>
                <a:gd name="T4" fmla="*/ 0 w 64"/>
                <a:gd name="T5" fmla="*/ 0 h 112"/>
                <a:gd name="T6" fmla="*/ 64 w 64"/>
                <a:gd name="T7" fmla="*/ 0 h 112"/>
                <a:gd name="T8" fmla="*/ 0 60000 65536"/>
                <a:gd name="T9" fmla="*/ 0 60000 65536"/>
                <a:gd name="T10" fmla="*/ 0 60000 65536"/>
                <a:gd name="T11" fmla="*/ 0 60000 65536"/>
                <a:gd name="T12" fmla="*/ 0 w 64"/>
                <a:gd name="T13" fmla="*/ 0 h 112"/>
                <a:gd name="T14" fmla="*/ 64 w 64"/>
                <a:gd name="T15" fmla="*/ 112 h 112"/>
              </a:gdLst>
              <a:ahLst/>
              <a:cxnLst>
                <a:cxn ang="T8">
                  <a:pos x="T0" y="T1"/>
                </a:cxn>
                <a:cxn ang="T9">
                  <a:pos x="T2" y="T3"/>
                </a:cxn>
                <a:cxn ang="T10">
                  <a:pos x="T4" y="T5"/>
                </a:cxn>
                <a:cxn ang="T11">
                  <a:pos x="T6" y="T7"/>
                </a:cxn>
              </a:cxnLst>
              <a:rect l="T12" t="T13" r="T14" b="T15"/>
              <a:pathLst>
                <a:path w="64" h="112">
                  <a:moveTo>
                    <a:pt x="64" y="0"/>
                  </a:moveTo>
                  <a:lnTo>
                    <a:pt x="32" y="112"/>
                  </a:lnTo>
                  <a:lnTo>
                    <a:pt x="0" y="0"/>
                  </a:lnTo>
                  <a:lnTo>
                    <a:pt x="64" y="0"/>
                  </a:lnTo>
                  <a:close/>
                </a:path>
              </a:pathLst>
            </a:cu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bg1"/>
                  </a:solidFill>
                  <a:latin typeface="Times New Roman" panose="02020603050405020304" pitchFamily="18" charset="0"/>
                  <a:ea typeface="华文新魏" panose="02010800040101010101" pitchFamily="2" charset="-122"/>
                </a:defRPr>
              </a:lvl1pPr>
              <a:lvl2pPr marL="742950" indent="-285750" eaLnBrk="0" hangingPunct="0">
                <a:defRPr sz="2000" b="1">
                  <a:solidFill>
                    <a:schemeClr val="bg1"/>
                  </a:solidFill>
                  <a:latin typeface="Times New Roman" panose="02020603050405020304" pitchFamily="18" charset="0"/>
                  <a:ea typeface="华文新魏" panose="02010800040101010101" pitchFamily="2" charset="-122"/>
                </a:defRPr>
              </a:lvl2pPr>
              <a:lvl3pPr marL="1143000" indent="-228600" eaLnBrk="0" hangingPunct="0">
                <a:defRPr sz="2000" b="1">
                  <a:solidFill>
                    <a:schemeClr val="bg1"/>
                  </a:solidFill>
                  <a:latin typeface="Times New Roman" panose="02020603050405020304" pitchFamily="18" charset="0"/>
                  <a:ea typeface="华文新魏" panose="02010800040101010101" pitchFamily="2" charset="-122"/>
                </a:defRPr>
              </a:lvl3pPr>
              <a:lvl4pPr marL="1600200" indent="-228600" eaLnBrk="0" hangingPunct="0">
                <a:defRPr sz="2000" b="1">
                  <a:solidFill>
                    <a:schemeClr val="bg1"/>
                  </a:solidFill>
                  <a:latin typeface="Times New Roman" panose="02020603050405020304" pitchFamily="18" charset="0"/>
                  <a:ea typeface="华文新魏" panose="02010800040101010101" pitchFamily="2" charset="-122"/>
                </a:defRPr>
              </a:lvl4pPr>
              <a:lvl5pPr marL="2057400" indent="-228600" eaLnBrk="0" hangingPunct="0">
                <a:defRPr sz="2000" b="1">
                  <a:solidFill>
                    <a:schemeClr val="bg1"/>
                  </a:solidFill>
                  <a:latin typeface="Times New Roman" panose="02020603050405020304" pitchFamily="18" charset="0"/>
                  <a:ea typeface="华文新魏" panose="02010800040101010101" pitchFamily="2" charset="-122"/>
                </a:defRPr>
              </a:lvl5pPr>
              <a:lvl6pPr marL="25146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6pPr>
              <a:lvl7pPr marL="29718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7pPr>
              <a:lvl8pPr marL="34290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8pPr>
              <a:lvl9pPr marL="3886200" indent="-228600" eaLnBrk="0" fontAlgn="base" hangingPunct="0">
                <a:lnSpc>
                  <a:spcPct val="90000"/>
                </a:lnSpc>
                <a:spcBef>
                  <a:spcPct val="20000"/>
                </a:spcBef>
                <a:spcAft>
                  <a:spcPct val="0"/>
                </a:spcAft>
                <a:buChar char="•"/>
                <a:defRPr sz="2000" b="1">
                  <a:solidFill>
                    <a:schemeClr val="bg1"/>
                  </a:solidFill>
                  <a:latin typeface="Times New Roman" panose="02020603050405020304" pitchFamily="18" charset="0"/>
                  <a:ea typeface="华文新魏" panose="02010800040101010101" pitchFamily="2" charset="-122"/>
                </a:defRPr>
              </a:lvl9pPr>
            </a:lstStyle>
            <a:p>
              <a:pPr eaLnBrk="1" fontAlgn="base" hangingPunct="1">
                <a:spcBef>
                  <a:spcPct val="0"/>
                </a:spcBef>
                <a:spcAft>
                  <a:spcPct val="0"/>
                </a:spcAft>
              </a:pPr>
              <a:endParaRPr lang="zh-CN" altLang="zh-CN" sz="2175" b="0">
                <a:solidFill>
                  <a:srgbClr val="000000"/>
                </a:solidFill>
                <a:latin typeface="微软雅黑" panose="020B0503020204020204" pitchFamily="34" charset="-122"/>
                <a:ea typeface="微软雅黑" panose="020B0503020204020204" pitchFamily="34" charset="-122"/>
              </a:endParaRPr>
            </a:p>
          </p:txBody>
        </p:sp>
      </p:grpSp>
      <p:sp>
        <p:nvSpPr>
          <p:cNvPr id="93"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solidFill>
                  <a:srgbClr val="000000"/>
                </a:solidFill>
              </a:rPr>
              <a:t>3.4.1 </a:t>
            </a:r>
            <a:r>
              <a:rPr lang="zh-CN" altLang="en-US" sz="3200" kern="0" dirty="0">
                <a:solidFill>
                  <a:srgbClr val="000000"/>
                </a:solidFill>
              </a:rPr>
              <a:t>应用场景</a:t>
            </a:r>
          </a:p>
        </p:txBody>
      </p:sp>
      <p:grpSp>
        <p:nvGrpSpPr>
          <p:cNvPr id="91" name="组合 90"/>
          <p:cNvGrpSpPr/>
          <p:nvPr/>
        </p:nvGrpSpPr>
        <p:grpSpPr>
          <a:xfrm>
            <a:off x="2105490" y="1256888"/>
            <a:ext cx="4788023" cy="452328"/>
            <a:chOff x="323528" y="1288509"/>
            <a:chExt cx="4568389" cy="507831"/>
          </a:xfrm>
        </p:grpSpPr>
        <p:sp>
          <p:nvSpPr>
            <p:cNvPr id="94" name="矩形 93"/>
            <p:cNvSpPr/>
            <p:nvPr/>
          </p:nvSpPr>
          <p:spPr>
            <a:xfrm>
              <a:off x="867589" y="1291026"/>
              <a:ext cx="4024328"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en-US" altLang="zh-CN" dirty="0">
                  <a:solidFill>
                    <a:srgbClr val="FFFFFF"/>
                  </a:solidFill>
                  <a:latin typeface="微软雅黑" panose="020B0503020204020204" pitchFamily="34" charset="-122"/>
                  <a:ea typeface="微软雅黑" panose="020B0503020204020204" pitchFamily="34" charset="-122"/>
                </a:rPr>
                <a:t> </a:t>
              </a:r>
              <a:r>
                <a:rPr lang="zh-CN" altLang="en-US" dirty="0">
                  <a:solidFill>
                    <a:srgbClr val="FFFFFF"/>
                  </a:solidFill>
                  <a:latin typeface="微软雅黑" panose="020B0503020204020204" pitchFamily="34" charset="-122"/>
                  <a:ea typeface="微软雅黑" panose="020B0503020204020204" pitchFamily="34" charset="-122"/>
                </a:rPr>
                <a:t>作为可信嵌入式设备，实现存储卡加密</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95"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fontAlgn="base">
                <a:lnSpc>
                  <a:spcPct val="150000"/>
                </a:lnSpc>
                <a:spcBef>
                  <a:spcPct val="0"/>
                </a:spcBef>
                <a:spcAft>
                  <a:spcPct val="0"/>
                </a:spcAft>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02</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3269617635"/>
      </p:ext>
    </p:extLst>
  </p:cSld>
  <p:clrMapOvr>
    <a:masterClrMapping/>
  </p:clrMapOvr>
  <p:transitio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5"/>
          <p:cNvGraphicFramePr>
            <a:graphicFrameLocks noChangeAspect="1"/>
          </p:cNvGraphicFramePr>
          <p:nvPr/>
        </p:nvGraphicFramePr>
        <p:xfrm>
          <a:off x="1812024" y="2276872"/>
          <a:ext cx="4500000" cy="4118400"/>
        </p:xfrm>
        <a:graphic>
          <a:graphicData uri="http://schemas.openxmlformats.org/presentationml/2006/ole">
            <mc:AlternateContent xmlns:mc="http://schemas.openxmlformats.org/markup-compatibility/2006">
              <mc:Choice xmlns:v="urn:schemas-microsoft-com:vml" Requires="v">
                <p:oleObj name="Visio" r:id="rId2" imgW="7496326" imgH="6819993" progId="">
                  <p:embed/>
                </p:oleObj>
              </mc:Choice>
              <mc:Fallback>
                <p:oleObj name="Visio" r:id="rId2" imgW="7496326" imgH="6819993" progId="">
                  <p:embed/>
                  <p:pic>
                    <p:nvPicPr>
                      <p:cNvPr id="7"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024" y="2276872"/>
                        <a:ext cx="4500000" cy="411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5" name="Rectangle 3"/>
          <p:cNvSpPr>
            <a:spLocks noGrp="1" noChangeArrowheads="1"/>
          </p:cNvSpPr>
          <p:nvPr>
            <p:ph type="body" idx="4294967295"/>
          </p:nvPr>
        </p:nvSpPr>
        <p:spPr>
          <a:xfrm>
            <a:off x="6096000" y="1052736"/>
            <a:ext cx="4248472" cy="5256584"/>
          </a:xfrm>
        </p:spPr>
        <p:txBody>
          <a:bodyPr/>
          <a:lstStyle/>
          <a:p>
            <a:pPr marL="457200" indent="-457200" algn="just">
              <a:lnSpc>
                <a:spcPct val="125000"/>
              </a:lnSpc>
              <a:buFont typeface="Wingdings" panose="05000000000000000000" pitchFamily="2" charset="2"/>
              <a:buChar char="u"/>
            </a:pPr>
            <a:r>
              <a:rPr lang="zh-CN" altLang="en-US" sz="1800" dirty="0">
                <a:solidFill>
                  <a:schemeClr val="tx1">
                    <a:lumMod val="85000"/>
                    <a:lumOff val="15000"/>
                  </a:schemeClr>
                </a:solidFill>
                <a:latin typeface="楷体" pitchFamily="49" charset="-122"/>
                <a:ea typeface="楷体" pitchFamily="49" charset="-122"/>
              </a:rPr>
              <a:t>带</a:t>
            </a:r>
            <a:r>
              <a:rPr lang="en-US" altLang="zh-CN" sz="1800" dirty="0">
                <a:solidFill>
                  <a:schemeClr val="tx1">
                    <a:lumMod val="85000"/>
                    <a:lumOff val="15000"/>
                  </a:schemeClr>
                </a:solidFill>
                <a:latin typeface="楷体" pitchFamily="49" charset="-122"/>
                <a:ea typeface="楷体" pitchFamily="49" charset="-122"/>
              </a:rPr>
              <a:t>STPM</a:t>
            </a:r>
            <a:r>
              <a:rPr lang="zh-CN" altLang="en-US" sz="1800" dirty="0">
                <a:solidFill>
                  <a:schemeClr val="tx1">
                    <a:lumMod val="85000"/>
                    <a:lumOff val="15000"/>
                  </a:schemeClr>
                </a:solidFill>
                <a:latin typeface="楷体" pitchFamily="49" charset="-122"/>
                <a:ea typeface="楷体" pitchFamily="49" charset="-122"/>
              </a:rPr>
              <a:t>的移动可信终端获取其储存的</a:t>
            </a:r>
            <a:r>
              <a:rPr lang="en-US" altLang="zh-CN" sz="1800" dirty="0">
                <a:solidFill>
                  <a:schemeClr val="tx1">
                    <a:lumMod val="85000"/>
                    <a:lumOff val="15000"/>
                  </a:schemeClr>
                </a:solidFill>
                <a:latin typeface="楷体" pitchFamily="49" charset="-122"/>
                <a:ea typeface="楷体" pitchFamily="49" charset="-122"/>
              </a:rPr>
              <a:t>PCR</a:t>
            </a:r>
            <a:r>
              <a:rPr lang="zh-CN" altLang="en-US" sz="1800" dirty="0">
                <a:solidFill>
                  <a:schemeClr val="tx1">
                    <a:lumMod val="85000"/>
                    <a:lumOff val="15000"/>
                  </a:schemeClr>
                </a:solidFill>
                <a:latin typeface="楷体" pitchFamily="49" charset="-122"/>
                <a:ea typeface="楷体" pitchFamily="49" charset="-122"/>
              </a:rPr>
              <a:t>值和</a:t>
            </a:r>
            <a:r>
              <a:rPr lang="en-US" altLang="zh-CN" sz="1800" dirty="0" err="1">
                <a:solidFill>
                  <a:schemeClr val="tx1">
                    <a:lumMod val="85000"/>
                    <a:lumOff val="15000"/>
                  </a:schemeClr>
                </a:solidFill>
                <a:latin typeface="楷体" pitchFamily="49" charset="-122"/>
                <a:ea typeface="楷体" pitchFamily="49" charset="-122"/>
              </a:rPr>
              <a:t>EventLog</a:t>
            </a:r>
            <a:endParaRPr lang="en-US" altLang="zh-CN" sz="1800" dirty="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endParaRPr lang="en-US" altLang="zh-CN" sz="1800" dirty="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r>
              <a:rPr lang="zh-CN" altLang="en-US" sz="1800" dirty="0">
                <a:solidFill>
                  <a:schemeClr val="tx1">
                    <a:lumMod val="85000"/>
                    <a:lumOff val="15000"/>
                  </a:schemeClr>
                </a:solidFill>
                <a:latin typeface="楷体" pitchFamily="49" charset="-122"/>
                <a:ea typeface="楷体" pitchFamily="49" charset="-122"/>
              </a:rPr>
              <a:t>移动可信终端通过</a:t>
            </a:r>
            <a:r>
              <a:rPr lang="en-US" altLang="zh-CN" sz="1800" dirty="0" err="1">
                <a:solidFill>
                  <a:schemeClr val="tx1">
                    <a:lumMod val="85000"/>
                    <a:lumOff val="15000"/>
                  </a:schemeClr>
                </a:solidFill>
                <a:latin typeface="楷体" pitchFamily="49" charset="-122"/>
                <a:ea typeface="楷体" pitchFamily="49" charset="-122"/>
              </a:rPr>
              <a:t>EventLog</a:t>
            </a:r>
            <a:r>
              <a:rPr lang="zh-CN" altLang="en-US" sz="1800" dirty="0">
                <a:solidFill>
                  <a:schemeClr val="tx1">
                    <a:lumMod val="85000"/>
                    <a:lumOff val="15000"/>
                  </a:schemeClr>
                </a:solidFill>
                <a:latin typeface="楷体" pitchFamily="49" charset="-122"/>
                <a:ea typeface="楷体" pitchFamily="49" charset="-122"/>
              </a:rPr>
              <a:t>计算</a:t>
            </a:r>
            <a:r>
              <a:rPr lang="en-US" altLang="zh-CN" sz="1800" dirty="0">
                <a:solidFill>
                  <a:schemeClr val="tx1">
                    <a:lumMod val="85000"/>
                    <a:lumOff val="15000"/>
                  </a:schemeClr>
                </a:solidFill>
                <a:latin typeface="楷体" pitchFamily="49" charset="-122"/>
                <a:ea typeface="楷体" pitchFamily="49" charset="-122"/>
              </a:rPr>
              <a:t>PCR</a:t>
            </a:r>
            <a:r>
              <a:rPr lang="zh-CN" altLang="en-US" sz="1800" dirty="0">
                <a:solidFill>
                  <a:schemeClr val="tx1">
                    <a:lumMod val="85000"/>
                    <a:lumOff val="15000"/>
                  </a:schemeClr>
                </a:solidFill>
                <a:latin typeface="楷体" pitchFamily="49" charset="-122"/>
                <a:ea typeface="楷体" pitchFamily="49" charset="-122"/>
              </a:rPr>
              <a:t>，并与获取的</a:t>
            </a:r>
            <a:r>
              <a:rPr lang="en-US" altLang="zh-CN" sz="1800" dirty="0">
                <a:solidFill>
                  <a:schemeClr val="tx1">
                    <a:lumMod val="85000"/>
                    <a:lumOff val="15000"/>
                  </a:schemeClr>
                </a:solidFill>
                <a:latin typeface="楷体" pitchFamily="49" charset="-122"/>
                <a:ea typeface="楷体" pitchFamily="49" charset="-122"/>
              </a:rPr>
              <a:t>PCR</a:t>
            </a:r>
            <a:r>
              <a:rPr lang="zh-CN" altLang="en-US" sz="1800" dirty="0">
                <a:solidFill>
                  <a:schemeClr val="tx1">
                    <a:lumMod val="85000"/>
                    <a:lumOff val="15000"/>
                  </a:schemeClr>
                </a:solidFill>
                <a:latin typeface="楷体" pitchFamily="49" charset="-122"/>
                <a:ea typeface="楷体" pitchFamily="49" charset="-122"/>
              </a:rPr>
              <a:t>比较，匹配继续，否则退出，</a:t>
            </a:r>
            <a:r>
              <a:rPr lang="en-US" altLang="zh-CN" sz="1800" dirty="0">
                <a:solidFill>
                  <a:schemeClr val="tx1">
                    <a:lumMod val="85000"/>
                    <a:lumOff val="15000"/>
                  </a:schemeClr>
                </a:solidFill>
                <a:latin typeface="楷体" pitchFamily="49" charset="-122"/>
                <a:ea typeface="楷体" pitchFamily="49" charset="-122"/>
              </a:rPr>
              <a:t>PC</a:t>
            </a:r>
            <a:r>
              <a:rPr lang="zh-CN" altLang="en-US" sz="1800" dirty="0">
                <a:solidFill>
                  <a:schemeClr val="tx1">
                    <a:lumMod val="85000"/>
                    <a:lumOff val="15000"/>
                  </a:schemeClr>
                </a:solidFill>
                <a:latin typeface="楷体" pitchFamily="49" charset="-122"/>
                <a:ea typeface="楷体" pitchFamily="49" charset="-122"/>
              </a:rPr>
              <a:t>终端不可信</a:t>
            </a:r>
            <a:endParaRPr lang="en-US" altLang="zh-CN" sz="1800" dirty="0">
              <a:solidFill>
                <a:schemeClr val="tx1">
                  <a:lumMod val="85000"/>
                  <a:lumOff val="15000"/>
                </a:schemeClr>
              </a:solidFill>
              <a:latin typeface="楷体" pitchFamily="49" charset="-122"/>
              <a:ea typeface="楷体" pitchFamily="49" charset="-122"/>
            </a:endParaRPr>
          </a:p>
          <a:p>
            <a:pPr marL="0" indent="0" algn="just">
              <a:lnSpc>
                <a:spcPct val="125000"/>
              </a:lnSpc>
              <a:buNone/>
            </a:pPr>
            <a:endParaRPr lang="zh-CN" altLang="en-US" sz="1800" dirty="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r>
              <a:rPr lang="zh-CN" altLang="en-US" sz="1800" dirty="0">
                <a:solidFill>
                  <a:schemeClr val="tx1">
                    <a:lumMod val="85000"/>
                    <a:lumOff val="15000"/>
                  </a:schemeClr>
                </a:solidFill>
                <a:latin typeface="楷体" pitchFamily="49" charset="-122"/>
                <a:ea typeface="楷体" pitchFamily="49" charset="-122"/>
              </a:rPr>
              <a:t>移动可信终端从完整性参考服务器获取标准</a:t>
            </a:r>
            <a:r>
              <a:rPr lang="en-US" altLang="zh-CN" sz="1800" dirty="0" err="1">
                <a:solidFill>
                  <a:schemeClr val="tx1">
                    <a:lumMod val="85000"/>
                    <a:lumOff val="15000"/>
                  </a:schemeClr>
                </a:solidFill>
                <a:latin typeface="楷体" pitchFamily="49" charset="-122"/>
                <a:ea typeface="楷体" pitchFamily="49" charset="-122"/>
              </a:rPr>
              <a:t>EventLog</a:t>
            </a:r>
            <a:r>
              <a:rPr lang="zh-CN" altLang="en-US" sz="1800" dirty="0">
                <a:solidFill>
                  <a:schemeClr val="tx1">
                    <a:lumMod val="85000"/>
                    <a:lumOff val="15000"/>
                  </a:schemeClr>
                </a:solidFill>
                <a:latin typeface="楷体" pitchFamily="49" charset="-122"/>
                <a:ea typeface="楷体" pitchFamily="49" charset="-122"/>
              </a:rPr>
              <a:t>值，并参照它验证从</a:t>
            </a:r>
            <a:r>
              <a:rPr lang="en-US" altLang="zh-CN" sz="1800" dirty="0">
                <a:solidFill>
                  <a:schemeClr val="tx1">
                    <a:lumMod val="85000"/>
                    <a:lumOff val="15000"/>
                  </a:schemeClr>
                </a:solidFill>
                <a:latin typeface="楷体" pitchFamily="49" charset="-122"/>
                <a:ea typeface="楷体" pitchFamily="49" charset="-122"/>
              </a:rPr>
              <a:t>PC</a:t>
            </a:r>
            <a:r>
              <a:rPr lang="zh-CN" altLang="en-US" sz="1800" dirty="0">
                <a:solidFill>
                  <a:schemeClr val="tx1">
                    <a:lumMod val="85000"/>
                    <a:lumOff val="15000"/>
                  </a:schemeClr>
                </a:solidFill>
                <a:latin typeface="楷体" pitchFamily="49" charset="-122"/>
                <a:ea typeface="楷体" pitchFamily="49" charset="-122"/>
              </a:rPr>
              <a:t>终端获取的</a:t>
            </a:r>
            <a:r>
              <a:rPr lang="en-US" altLang="zh-CN" sz="1800" dirty="0" err="1">
                <a:solidFill>
                  <a:schemeClr val="tx1">
                    <a:lumMod val="85000"/>
                    <a:lumOff val="15000"/>
                  </a:schemeClr>
                </a:solidFill>
                <a:latin typeface="楷体" pitchFamily="49" charset="-122"/>
                <a:ea typeface="楷体" pitchFamily="49" charset="-122"/>
              </a:rPr>
              <a:t>EventLog</a:t>
            </a:r>
            <a:r>
              <a:rPr lang="zh-CN" altLang="en-US" sz="1800" dirty="0">
                <a:solidFill>
                  <a:schemeClr val="tx1">
                    <a:lumMod val="85000"/>
                    <a:lumOff val="15000"/>
                  </a:schemeClr>
                </a:solidFill>
                <a:latin typeface="楷体" pitchFamily="49" charset="-122"/>
                <a:ea typeface="楷体" pitchFamily="49" charset="-122"/>
              </a:rPr>
              <a:t>，从而判断</a:t>
            </a:r>
            <a:r>
              <a:rPr lang="en-US" altLang="zh-CN" sz="1800" dirty="0">
                <a:solidFill>
                  <a:schemeClr val="tx1">
                    <a:lumMod val="85000"/>
                    <a:lumOff val="15000"/>
                  </a:schemeClr>
                </a:solidFill>
                <a:latin typeface="楷体" pitchFamily="49" charset="-122"/>
                <a:ea typeface="楷体" pitchFamily="49" charset="-122"/>
              </a:rPr>
              <a:t>PC</a:t>
            </a:r>
            <a:r>
              <a:rPr lang="zh-CN" altLang="en-US" sz="1800" dirty="0">
                <a:solidFill>
                  <a:schemeClr val="tx1">
                    <a:lumMod val="85000"/>
                    <a:lumOff val="15000"/>
                  </a:schemeClr>
                </a:solidFill>
                <a:latin typeface="楷体" pitchFamily="49" charset="-122"/>
                <a:ea typeface="楷体" pitchFamily="49" charset="-122"/>
              </a:rPr>
              <a:t>终端的安全状态。</a:t>
            </a:r>
            <a:endParaRPr lang="en-US" altLang="zh-CN" sz="1800" dirty="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endParaRPr lang="zh-CN" altLang="en-US" sz="1800" dirty="0">
              <a:solidFill>
                <a:schemeClr val="tx1">
                  <a:lumMod val="85000"/>
                  <a:lumOff val="15000"/>
                </a:schemeClr>
              </a:solidFill>
              <a:latin typeface="楷体" pitchFamily="49" charset="-122"/>
              <a:ea typeface="楷体" pitchFamily="49" charset="-122"/>
            </a:endParaRPr>
          </a:p>
          <a:p>
            <a:pPr marL="457200" indent="-457200" algn="just">
              <a:lnSpc>
                <a:spcPct val="125000"/>
              </a:lnSpc>
              <a:buFont typeface="Wingdings" panose="05000000000000000000" pitchFamily="2" charset="2"/>
              <a:buChar char="u"/>
            </a:pPr>
            <a:r>
              <a:rPr lang="zh-CN" altLang="en-US" sz="1800" dirty="0">
                <a:solidFill>
                  <a:schemeClr val="tx1">
                    <a:lumMod val="85000"/>
                    <a:lumOff val="15000"/>
                  </a:schemeClr>
                </a:solidFill>
                <a:latin typeface="楷体" pitchFamily="49" charset="-122"/>
                <a:ea typeface="楷体" pitchFamily="49" charset="-122"/>
              </a:rPr>
              <a:t>若匹配则说明远程证明成功，</a:t>
            </a:r>
            <a:r>
              <a:rPr lang="en-US" altLang="zh-CN" sz="1800" dirty="0">
                <a:solidFill>
                  <a:schemeClr val="tx1">
                    <a:lumMod val="85000"/>
                    <a:lumOff val="15000"/>
                  </a:schemeClr>
                </a:solidFill>
                <a:latin typeface="楷体" pitchFamily="49" charset="-122"/>
                <a:ea typeface="楷体" pitchFamily="49" charset="-122"/>
              </a:rPr>
              <a:t>PC</a:t>
            </a:r>
            <a:r>
              <a:rPr lang="zh-CN" altLang="en-US" sz="1800" dirty="0">
                <a:solidFill>
                  <a:schemeClr val="tx1">
                    <a:lumMod val="85000"/>
                    <a:lumOff val="15000"/>
                  </a:schemeClr>
                </a:solidFill>
                <a:latin typeface="楷体" pitchFamily="49" charset="-122"/>
                <a:ea typeface="楷体" pitchFamily="49" charset="-122"/>
              </a:rPr>
              <a:t>终端可信，否则远程证明失败</a:t>
            </a:r>
          </a:p>
        </p:txBody>
      </p:sp>
      <p:sp>
        <p:nvSpPr>
          <p:cNvPr id="6" name="标题 1"/>
          <p:cNvSpPr txBox="1"/>
          <p:nvPr/>
        </p:nvSpPr>
        <p:spPr>
          <a:xfrm>
            <a:off x="2135560" y="299120"/>
            <a:ext cx="7325816" cy="609600"/>
          </a:xfrm>
          <a:prstGeom prst="rect">
            <a:avLst/>
          </a:prstGeom>
        </p:spPr>
        <p:txBody>
          <a:bodyPr/>
          <a:lstStyle>
            <a:lvl1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cs typeface="+mj-cs"/>
              </a:defRPr>
            </a:lvl1pPr>
            <a:lvl2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l"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6pPr>
            <a:lvl7pPr marL="9144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7pPr>
            <a:lvl8pPr marL="13716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8pPr>
            <a:lvl9pPr marL="1828800" algn="l" rtl="0" eaLnBrk="1" fontAlgn="base" hangingPunct="1">
              <a:spcBef>
                <a:spcPct val="0"/>
              </a:spcBef>
              <a:spcAft>
                <a:spcPct val="0"/>
              </a:spcAft>
              <a:defRPr sz="3200" b="1">
                <a:solidFill>
                  <a:schemeClr val="tx2"/>
                </a:solidFill>
                <a:latin typeface="Arial" panose="020B0604020202020204" pitchFamily="34" charset="0"/>
                <a:ea typeface="华文中宋" panose="02010600040101010101" pitchFamily="2" charset="-122"/>
              </a:defRPr>
            </a:lvl9pPr>
          </a:lstStyle>
          <a:p>
            <a:r>
              <a:rPr lang="en-US" altLang="zh-CN" sz="3200" kern="0" dirty="0">
                <a:solidFill>
                  <a:srgbClr val="000000"/>
                </a:solidFill>
              </a:rPr>
              <a:t>3.4.1 </a:t>
            </a:r>
            <a:r>
              <a:rPr lang="zh-CN" altLang="en-US" sz="3200" kern="0" dirty="0">
                <a:solidFill>
                  <a:srgbClr val="000000"/>
                </a:solidFill>
              </a:rPr>
              <a:t>应用场景</a:t>
            </a:r>
          </a:p>
        </p:txBody>
      </p:sp>
      <p:grpSp>
        <p:nvGrpSpPr>
          <p:cNvPr id="9" name="组合 8"/>
          <p:cNvGrpSpPr/>
          <p:nvPr/>
        </p:nvGrpSpPr>
        <p:grpSpPr>
          <a:xfrm>
            <a:off x="1982044" y="1366632"/>
            <a:ext cx="3816424" cy="452328"/>
            <a:chOff x="323528" y="1288509"/>
            <a:chExt cx="3361255" cy="507831"/>
          </a:xfrm>
        </p:grpSpPr>
        <p:sp>
          <p:nvSpPr>
            <p:cNvPr id="10" name="矩形 9"/>
            <p:cNvSpPr/>
            <p:nvPr/>
          </p:nvSpPr>
          <p:spPr>
            <a:xfrm>
              <a:off x="867590" y="1291026"/>
              <a:ext cx="2817193" cy="5053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50000"/>
                </a:lnSpc>
                <a:spcBef>
                  <a:spcPct val="0"/>
                </a:spcBef>
                <a:spcAft>
                  <a:spcPct val="0"/>
                </a:spcAft>
              </a:pPr>
              <a:r>
                <a:rPr lang="en-US" altLang="zh-CN" dirty="0">
                  <a:solidFill>
                    <a:srgbClr val="FFFFFF"/>
                  </a:solidFill>
                  <a:latin typeface="微软雅黑" panose="020B0503020204020204" pitchFamily="34" charset="-122"/>
                  <a:ea typeface="微软雅黑" panose="020B0503020204020204" pitchFamily="34" charset="-122"/>
                </a:rPr>
                <a:t>  </a:t>
              </a:r>
              <a:r>
                <a:rPr lang="zh-CN" altLang="en-US" dirty="0">
                  <a:solidFill>
                    <a:srgbClr val="FFFFFF"/>
                  </a:solidFill>
                  <a:latin typeface="微软雅黑" panose="020B0503020204020204" pitchFamily="34" charset="-122"/>
                  <a:ea typeface="微软雅黑" panose="020B0503020204020204" pitchFamily="34" charset="-122"/>
                </a:rPr>
                <a:t>作为可信网络连接的设备</a:t>
              </a:r>
              <a:endParaRPr lang="en-US" altLang="zh-CN" dirty="0">
                <a:solidFill>
                  <a:srgbClr val="FFFFFF"/>
                </a:solidFill>
                <a:latin typeface="微软雅黑" panose="020B0503020204020204" pitchFamily="34" charset="-122"/>
                <a:ea typeface="微软雅黑" panose="020B0503020204020204" pitchFamily="34" charset="-122"/>
              </a:endParaRPr>
            </a:p>
          </p:txBody>
        </p:sp>
        <p:sp>
          <p:nvSpPr>
            <p:cNvPr id="11" name="TextBox 47"/>
            <p:cNvSpPr txBox="1"/>
            <p:nvPr/>
          </p:nvSpPr>
          <p:spPr>
            <a:xfrm>
              <a:off x="323528" y="1288509"/>
              <a:ext cx="580377" cy="507831"/>
            </a:xfrm>
            <a:prstGeom prst="rect">
              <a:avLst/>
            </a:prstGeom>
            <a:solidFill>
              <a:schemeClr val="accent4">
                <a:lumMod val="50000"/>
                <a:lumOff val="50000"/>
              </a:schemeClr>
            </a:solidFill>
          </p:spPr>
          <p:txBody>
            <a:bodyPr wrap="square" rtlCol="0">
              <a:spAutoFit/>
            </a:bodyPr>
            <a:lstStyle/>
            <a:p>
              <a:pPr algn="ctr" fontAlgn="base">
                <a:lnSpc>
                  <a:spcPct val="150000"/>
                </a:lnSpc>
                <a:spcBef>
                  <a:spcPct val="0"/>
                </a:spcBef>
                <a:spcAft>
                  <a:spcPct val="0"/>
                </a:spcAft>
              </a:pPr>
              <a:r>
                <a:rPr lang="en-US" altLang="zh-CN"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rPr>
                <a:t>03</a:t>
              </a:r>
              <a:endParaRPr lang="zh-CN" altLang="en-US" dirty="0">
                <a:solidFill>
                  <a:srgbClr val="FFFFFF"/>
                </a:solidFill>
                <a:latin typeface="Impact" panose="020B0806030902050204" pitchFamily="34" charset="0"/>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2127826560"/>
      </p:ext>
    </p:extLst>
  </p:cSld>
  <p:clrMapOvr>
    <a:masterClrMapping/>
  </p:clrMapOvr>
  <p:transition/>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2514601" y="152400"/>
            <a:ext cx="7326313" cy="609600"/>
          </a:xfrm>
        </p:spPr>
        <p:txBody>
          <a:bodyPr/>
          <a:lstStyle/>
          <a:p>
            <a:pPr eaLnBrk="1" hangingPunct="1"/>
            <a:r>
              <a:rPr lang="zh-CN" altLang="en-US" dirty="0">
                <a:ea typeface="黑体" panose="02010609060101010101" pitchFamily="2" charset="-122"/>
              </a:rPr>
              <a:t>纲要</a:t>
            </a:r>
          </a:p>
        </p:txBody>
      </p:sp>
      <p:grpSp>
        <p:nvGrpSpPr>
          <p:cNvPr id="2" name="Group 2"/>
          <p:cNvGrpSpPr/>
          <p:nvPr/>
        </p:nvGrpSpPr>
        <p:grpSpPr bwMode="auto">
          <a:xfrm>
            <a:off x="3309918" y="1685937"/>
            <a:ext cx="762000" cy="665162"/>
            <a:chOff x="1110" y="2656"/>
            <a:chExt cx="1549" cy="1351"/>
          </a:xfrm>
        </p:grpSpPr>
        <p:sp>
          <p:nvSpPr>
            <p:cNvPr id="139" name="AutoShape 3"/>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0" name="AutoShape 4"/>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rgbClr val="FF0000"/>
                </a:solidFill>
                <a:latin typeface="Arial" panose="020B0604020202020204" pitchFamily="34" charset="0"/>
                <a:ea typeface="宋体" panose="02010600030101010101" pitchFamily="2" charset="-122"/>
              </a:endParaRPr>
            </a:p>
          </p:txBody>
        </p:sp>
        <p:sp>
          <p:nvSpPr>
            <p:cNvPr id="141" name="AutoShape 5"/>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grpSp>
      <p:grpSp>
        <p:nvGrpSpPr>
          <p:cNvPr id="3" name="Group 6"/>
          <p:cNvGrpSpPr/>
          <p:nvPr/>
        </p:nvGrpSpPr>
        <p:grpSpPr bwMode="auto">
          <a:xfrm>
            <a:off x="3309918" y="2600337"/>
            <a:ext cx="762000" cy="665162"/>
            <a:chOff x="3174" y="2656"/>
            <a:chExt cx="1549" cy="1351"/>
          </a:xfrm>
        </p:grpSpPr>
        <p:sp>
          <p:nvSpPr>
            <p:cNvPr id="143" name="AutoShape 7"/>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4" name="AutoShape 8"/>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45" name="AutoShape 9"/>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46" name="Line 10"/>
          <p:cNvSpPr>
            <a:spLocks noChangeShapeType="1"/>
          </p:cNvSpPr>
          <p:nvPr/>
        </p:nvSpPr>
        <p:spPr bwMode="auto">
          <a:xfrm>
            <a:off x="3919518" y="22955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rgbClr val="FF0000"/>
              </a:solidFill>
              <a:latin typeface="Arial" panose="020B0604020202020204" pitchFamily="34" charset="0"/>
              <a:ea typeface="宋体" panose="02010600030101010101" pitchFamily="2" charset="-122"/>
            </a:endParaRPr>
          </a:p>
        </p:txBody>
      </p:sp>
      <p:sp>
        <p:nvSpPr>
          <p:cNvPr id="148" name="Text Box 12"/>
          <p:cNvSpPr txBox="1">
            <a:spLocks noChangeArrowheads="1"/>
          </p:cNvSpPr>
          <p:nvPr/>
        </p:nvSpPr>
        <p:spPr bwMode="gray">
          <a:xfrm>
            <a:off x="3506769" y="17843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1</a:t>
            </a:r>
          </a:p>
        </p:txBody>
      </p:sp>
      <p:sp>
        <p:nvSpPr>
          <p:cNvPr id="149" name="Line 13"/>
          <p:cNvSpPr>
            <a:spLocks noChangeShapeType="1"/>
          </p:cNvSpPr>
          <p:nvPr/>
        </p:nvSpPr>
        <p:spPr bwMode="auto">
          <a:xfrm>
            <a:off x="3919518" y="3209937"/>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50" name="Text Box 14"/>
          <p:cNvSpPr txBox="1">
            <a:spLocks noChangeArrowheads="1"/>
          </p:cNvSpPr>
          <p:nvPr/>
        </p:nvSpPr>
        <p:spPr bwMode="auto">
          <a:xfrm>
            <a:off x="4719392" y="1784291"/>
            <a:ext cx="2906565" cy="461665"/>
          </a:xfrm>
          <a:prstGeom prst="rect">
            <a:avLst/>
          </a:prstGeom>
          <a:noFill/>
          <a:ln w="9525" algn="ctr">
            <a:noFill/>
            <a:miter lim="800000"/>
          </a:ln>
        </p:spPr>
        <p:txBody>
          <a:bodyPr wrap="none">
            <a:spAutoFit/>
          </a:bodyPr>
          <a:lstStyle/>
          <a:p>
            <a:pPr eaLnBrk="0" hangingPunct="0">
              <a:defRPr/>
            </a:pPr>
            <a:r>
              <a:rPr lang="en-US" altLang="zh-CN" sz="2400" kern="0" dirty="0">
                <a:solidFill>
                  <a:srgbClr val="000000"/>
                </a:solidFill>
                <a:latin typeface="微软雅黑" panose="020B0503020204020204" pitchFamily="34" charset="-122"/>
                <a:ea typeface="微软雅黑" panose="020B0503020204020204" pitchFamily="34" charset="-122"/>
              </a:rPr>
              <a:t>TrustZone</a:t>
            </a:r>
            <a:r>
              <a:rPr lang="zh-CN" altLang="en-US" sz="2400" kern="0" dirty="0">
                <a:solidFill>
                  <a:srgbClr val="000000"/>
                </a:solidFill>
                <a:latin typeface="微软雅黑" panose="020B0503020204020204" pitchFamily="34" charset="-122"/>
                <a:ea typeface="微软雅黑" panose="020B0503020204020204" pitchFamily="34" charset="-122"/>
              </a:rPr>
              <a:t>技术简介</a:t>
            </a:r>
          </a:p>
        </p:txBody>
      </p:sp>
      <p:sp>
        <p:nvSpPr>
          <p:cNvPr id="151" name="Text Box 15"/>
          <p:cNvSpPr txBox="1">
            <a:spLocks noChangeArrowheads="1"/>
          </p:cNvSpPr>
          <p:nvPr/>
        </p:nvSpPr>
        <p:spPr bwMode="gray">
          <a:xfrm>
            <a:off x="3506769" y="2698762"/>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2</a:t>
            </a:r>
          </a:p>
        </p:txBody>
      </p:sp>
      <p:grpSp>
        <p:nvGrpSpPr>
          <p:cNvPr id="4" name="Group 16"/>
          <p:cNvGrpSpPr/>
          <p:nvPr/>
        </p:nvGrpSpPr>
        <p:grpSpPr bwMode="auto">
          <a:xfrm>
            <a:off x="3309918" y="3492512"/>
            <a:ext cx="762000" cy="665162"/>
            <a:chOff x="1110" y="2656"/>
            <a:chExt cx="1549" cy="1351"/>
          </a:xfrm>
        </p:grpSpPr>
        <p:sp>
          <p:nvSpPr>
            <p:cNvPr id="153" name="AutoShape 17"/>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4" name="AutoShape 18"/>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5"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rgbClr val="009999">
                    <a:gamma/>
                    <a:shade val="46275"/>
                    <a:invGamma/>
                  </a:srgbClr>
                </a:gs>
                <a:gs pos="100000">
                  <a:srgbClr val="009999"/>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grpSp>
        <p:nvGrpSpPr>
          <p:cNvPr id="5" name="Group 20"/>
          <p:cNvGrpSpPr/>
          <p:nvPr/>
        </p:nvGrpSpPr>
        <p:grpSpPr bwMode="auto">
          <a:xfrm>
            <a:off x="3309918" y="4406912"/>
            <a:ext cx="762000" cy="665162"/>
            <a:chOff x="3174" y="2656"/>
            <a:chExt cx="1549" cy="1351"/>
          </a:xfrm>
        </p:grpSpPr>
        <p:sp>
          <p:nvSpPr>
            <p:cNvPr id="157" name="AutoShape 21"/>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8" name="AutoShape 22"/>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ln>
          </p:spPr>
          <p:txBody>
            <a:bodyPr wrap="none" anchor="ctr"/>
            <a:lstStyle/>
            <a:p>
              <a:pPr>
                <a:defRPr/>
              </a:pPr>
              <a:endParaRPr lang="zh-CN" altLang="zh-CN" kern="0">
                <a:solidFill>
                  <a:sysClr val="windowText" lastClr="000000"/>
                </a:solidFill>
                <a:latin typeface="Arial" panose="020B0604020202020204" pitchFamily="34" charset="0"/>
                <a:ea typeface="宋体" panose="02010600030101010101" pitchFamily="2" charset="-122"/>
              </a:endParaRPr>
            </a:p>
          </p:txBody>
        </p:sp>
        <p:sp>
          <p:nvSpPr>
            <p:cNvPr id="159"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rgbClr val="BBE0E3">
                    <a:gamma/>
                    <a:shade val="46275"/>
                    <a:invGamma/>
                  </a:srgbClr>
                </a:gs>
                <a:gs pos="100000">
                  <a:srgbClr val="BBE0E3"/>
                </a:gs>
              </a:gsLst>
              <a:lin ang="2700000" scaled="1"/>
            </a:gradFill>
            <a:ln w="9525">
              <a:solidFill>
                <a:srgbClr val="000000"/>
              </a:solidFill>
              <a:miter lim="800000"/>
            </a:ln>
            <a:effectLst/>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grpSp>
      <p:sp>
        <p:nvSpPr>
          <p:cNvPr id="160" name="Line 24"/>
          <p:cNvSpPr>
            <a:spLocks noChangeShapeType="1"/>
          </p:cNvSpPr>
          <p:nvPr/>
        </p:nvSpPr>
        <p:spPr bwMode="auto">
          <a:xfrm>
            <a:off x="3919518" y="41021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1" name="Text Box 25"/>
          <p:cNvSpPr txBox="1">
            <a:spLocks noChangeArrowheads="1"/>
          </p:cNvSpPr>
          <p:nvPr/>
        </p:nvSpPr>
        <p:spPr bwMode="auto">
          <a:xfrm>
            <a:off x="4719308" y="2672875"/>
            <a:ext cx="4445448" cy="461665"/>
          </a:xfrm>
          <a:prstGeom prst="rect">
            <a:avLst/>
          </a:prstGeom>
          <a:noFill/>
          <a:ln w="9525" algn="ctr">
            <a:noFill/>
            <a:miter lim="800000"/>
          </a:ln>
        </p:spPr>
        <p:txBody>
          <a:bodyPr wrap="none">
            <a:spAutoFit/>
          </a:bodyPr>
          <a:lstStyle/>
          <a:p>
            <a:pPr eaLnBrk="0" hangingPunct="0">
              <a:defRPr/>
            </a:pPr>
            <a:r>
              <a:rPr lang="en-US" altLang="zh-CN" sz="2400" kern="0" dirty="0">
                <a:solidFill>
                  <a:srgbClr val="000000"/>
                </a:solidFill>
                <a:latin typeface="微软雅黑" panose="020B0503020204020204" pitchFamily="34" charset="-122"/>
                <a:ea typeface="微软雅黑" panose="020B0503020204020204" pitchFamily="34" charset="-122"/>
              </a:rPr>
              <a:t>TrustZone</a:t>
            </a:r>
            <a:r>
              <a:rPr lang="zh-CN" altLang="en-US" sz="2400" kern="0" dirty="0">
                <a:solidFill>
                  <a:srgbClr val="000000"/>
                </a:solidFill>
                <a:latin typeface="微软雅黑" panose="020B0503020204020204" pitchFamily="34" charset="-122"/>
                <a:ea typeface="微软雅黑" panose="020B0503020204020204" pitchFamily="34" charset="-122"/>
              </a:rPr>
              <a:t>技术安全实现与应用</a:t>
            </a:r>
          </a:p>
        </p:txBody>
      </p:sp>
      <p:sp>
        <p:nvSpPr>
          <p:cNvPr id="162" name="Text Box 26"/>
          <p:cNvSpPr txBox="1">
            <a:spLocks noChangeArrowheads="1"/>
          </p:cNvSpPr>
          <p:nvPr/>
        </p:nvSpPr>
        <p:spPr bwMode="gray">
          <a:xfrm>
            <a:off x="3506769" y="35909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FFFF"/>
                </a:solidFill>
                <a:latin typeface="Arial" panose="020B0604020202020204" pitchFamily="34" charset="0"/>
                <a:ea typeface="宋体" panose="02010600030101010101" pitchFamily="2" charset="-122"/>
              </a:rPr>
              <a:t>3</a:t>
            </a:r>
          </a:p>
        </p:txBody>
      </p:sp>
      <p:sp>
        <p:nvSpPr>
          <p:cNvPr id="163" name="Line 27"/>
          <p:cNvSpPr>
            <a:spLocks noChangeShapeType="1"/>
          </p:cNvSpPr>
          <p:nvPr/>
        </p:nvSpPr>
        <p:spPr bwMode="auto">
          <a:xfrm>
            <a:off x="3919518" y="5016512"/>
            <a:ext cx="4800600" cy="0"/>
          </a:xfrm>
          <a:prstGeom prst="line">
            <a:avLst/>
          </a:prstGeom>
          <a:noFill/>
          <a:ln w="25400">
            <a:solidFill>
              <a:srgbClr val="000000"/>
            </a:solidFill>
            <a:prstDash val="sysDot"/>
            <a:round/>
            <a:tailEnd type="oval" w="med" len="med"/>
          </a:ln>
        </p:spPr>
        <p:txBody>
          <a:bodyPr wrap="none" anchor="ctr"/>
          <a:lstStyle/>
          <a:p>
            <a:pPr>
              <a:defRPr/>
            </a:pPr>
            <a:endParaRPr lang="zh-CN" altLang="en-US" kern="0">
              <a:solidFill>
                <a:sysClr val="windowText" lastClr="000000"/>
              </a:solidFill>
              <a:latin typeface="Arial" panose="020B0604020202020204" pitchFamily="34" charset="0"/>
              <a:ea typeface="宋体" panose="02010600030101010101" pitchFamily="2" charset="-122"/>
            </a:endParaRPr>
          </a:p>
        </p:txBody>
      </p:sp>
      <p:sp>
        <p:nvSpPr>
          <p:cNvPr id="164" name="Text Box 28"/>
          <p:cNvSpPr txBox="1">
            <a:spLocks noChangeArrowheads="1"/>
          </p:cNvSpPr>
          <p:nvPr/>
        </p:nvSpPr>
        <p:spPr bwMode="auto">
          <a:xfrm>
            <a:off x="4719193" y="3624151"/>
            <a:ext cx="4182555" cy="461665"/>
          </a:xfrm>
          <a:prstGeom prst="rect">
            <a:avLst/>
          </a:prstGeom>
          <a:noFill/>
          <a:ln w="9525" algn="ctr">
            <a:noFill/>
            <a:miter lim="800000"/>
          </a:ln>
        </p:spPr>
        <p:txBody>
          <a:bodyPr wrap="none">
            <a:spAutoFit/>
          </a:bodyPr>
          <a:lstStyle/>
          <a:p>
            <a:pPr eaLnBrk="0" hangingPunct="0">
              <a:defRPr/>
            </a:pPr>
            <a:r>
              <a:rPr lang="zh-CN" altLang="en-US" sz="2400" dirty="0">
                <a:solidFill>
                  <a:srgbClr val="000000"/>
                </a:solidFill>
                <a:latin typeface="微软雅黑" panose="020B0503020204020204" pitchFamily="34" charset="-122"/>
                <a:ea typeface="微软雅黑" panose="020B0503020204020204" pitchFamily="34" charset="-122"/>
                <a:sym typeface="+mn-ea"/>
              </a:rPr>
              <a:t>基于</a:t>
            </a:r>
            <a:r>
              <a:rPr lang="en-US" altLang="zh-CN" sz="2400" dirty="0">
                <a:solidFill>
                  <a:srgbClr val="000000"/>
                </a:solidFill>
                <a:latin typeface="微软雅黑" panose="020B0503020204020204" pitchFamily="34" charset="-122"/>
                <a:ea typeface="微软雅黑" panose="020B0503020204020204" pitchFamily="34" charset="-122"/>
                <a:sym typeface="+mn-ea"/>
              </a:rPr>
              <a:t>ARM </a:t>
            </a:r>
            <a:r>
              <a:rPr lang="en-US" altLang="zh-CN" sz="2400" dirty="0" err="1">
                <a:solidFill>
                  <a:srgbClr val="000000"/>
                </a:solidFill>
                <a:latin typeface="微软雅黑" panose="020B0503020204020204" pitchFamily="34" charset="-122"/>
                <a:ea typeface="微软雅黑" panose="020B0503020204020204" pitchFamily="34" charset="-122"/>
                <a:sym typeface="+mn-ea"/>
              </a:rPr>
              <a:t>Trustzone</a:t>
            </a:r>
            <a:r>
              <a:rPr lang="zh-CN" altLang="en-US" sz="2400" dirty="0">
                <a:solidFill>
                  <a:srgbClr val="000000"/>
                </a:solidFill>
                <a:latin typeface="微软雅黑" panose="020B0503020204020204" pitchFamily="34" charset="-122"/>
                <a:ea typeface="微软雅黑" panose="020B0503020204020204" pitchFamily="34" charset="-122"/>
                <a:sym typeface="+mn-ea"/>
              </a:rPr>
              <a:t>的</a:t>
            </a:r>
            <a:r>
              <a:rPr lang="en-US" altLang="zh-CN" sz="2400" dirty="0">
                <a:solidFill>
                  <a:srgbClr val="000000"/>
                </a:solidFill>
                <a:latin typeface="微软雅黑" panose="020B0503020204020204" pitchFamily="34" charset="-122"/>
                <a:ea typeface="微软雅黑" panose="020B0503020204020204" pitchFamily="34" charset="-122"/>
                <a:sym typeface="+mn-ea"/>
              </a:rPr>
              <a:t>STPM</a:t>
            </a:r>
            <a:endParaRPr lang="en-US" altLang="zh-CN" sz="2400" kern="0" dirty="0">
              <a:solidFill>
                <a:srgbClr val="000000"/>
              </a:solidFill>
              <a:latin typeface="微软雅黑" panose="020B0503020204020204" pitchFamily="34" charset="-122"/>
              <a:ea typeface="微软雅黑" panose="020B0503020204020204" pitchFamily="34" charset="-122"/>
              <a:sym typeface="+mn-ea"/>
            </a:endParaRPr>
          </a:p>
        </p:txBody>
      </p:sp>
      <p:sp>
        <p:nvSpPr>
          <p:cNvPr id="165" name="Text Box 29"/>
          <p:cNvSpPr txBox="1">
            <a:spLocks noChangeArrowheads="1"/>
          </p:cNvSpPr>
          <p:nvPr/>
        </p:nvSpPr>
        <p:spPr bwMode="gray">
          <a:xfrm>
            <a:off x="3506769" y="4505337"/>
            <a:ext cx="354013" cy="457200"/>
          </a:xfrm>
          <a:prstGeom prst="rect">
            <a:avLst/>
          </a:prstGeom>
          <a:noFill/>
          <a:ln w="9525" algn="ctr">
            <a:noFill/>
            <a:miter lim="800000"/>
          </a:ln>
        </p:spPr>
        <p:txBody>
          <a:bodyPr wrap="none">
            <a:spAutoFit/>
          </a:bodyPr>
          <a:lstStyle/>
          <a:p>
            <a:pPr algn="ctr" eaLnBrk="0" hangingPunct="0">
              <a:defRPr/>
            </a:pPr>
            <a:r>
              <a:rPr lang="en-US" altLang="zh-CN" sz="2400" b="1" kern="0">
                <a:solidFill>
                  <a:srgbClr val="FF0000"/>
                </a:solidFill>
                <a:latin typeface="Arial" panose="020B0604020202020204" pitchFamily="34" charset="0"/>
                <a:ea typeface="宋体" panose="02010600030101010101" pitchFamily="2" charset="-122"/>
              </a:rPr>
              <a:t>4</a:t>
            </a:r>
          </a:p>
        </p:txBody>
      </p:sp>
      <p:sp>
        <p:nvSpPr>
          <p:cNvPr id="31" name="Text Box 28"/>
          <p:cNvSpPr txBox="1">
            <a:spLocks noChangeArrowheads="1"/>
          </p:cNvSpPr>
          <p:nvPr/>
        </p:nvSpPr>
        <p:spPr bwMode="auto">
          <a:xfrm>
            <a:off x="4720333" y="4406802"/>
            <a:ext cx="3230372" cy="461665"/>
          </a:xfrm>
          <a:prstGeom prst="rect">
            <a:avLst/>
          </a:prstGeom>
          <a:noFill/>
          <a:ln w="9525" algn="ctr">
            <a:noFill/>
            <a:miter lim="800000"/>
          </a:ln>
        </p:spPr>
        <p:txBody>
          <a:bodyPr wrap="none">
            <a:spAutoFit/>
          </a:bodyPr>
          <a:lstStyle/>
          <a:p>
            <a:pPr eaLnBrk="0" hangingPunct="0">
              <a:defRPr/>
            </a:pPr>
            <a:r>
              <a:rPr lang="en-US" altLang="zh-CN" sz="2400" dirty="0">
                <a:solidFill>
                  <a:srgbClr val="FF0000"/>
                </a:solidFill>
                <a:latin typeface="微软雅黑" panose="020B0503020204020204" pitchFamily="34" charset="-122"/>
                <a:ea typeface="微软雅黑" panose="020B0503020204020204" pitchFamily="34" charset="-122"/>
                <a:sym typeface="+mn-ea"/>
              </a:rPr>
              <a:t>ARM V8</a:t>
            </a:r>
            <a:r>
              <a:rPr lang="zh-CN" altLang="en-US" sz="2400" dirty="0">
                <a:solidFill>
                  <a:srgbClr val="FF0000"/>
                </a:solidFill>
                <a:latin typeface="微软雅黑" panose="020B0503020204020204" pitchFamily="34" charset="-122"/>
                <a:ea typeface="微软雅黑" panose="020B0503020204020204" pitchFamily="34" charset="-122"/>
                <a:sym typeface="+mn-ea"/>
              </a:rPr>
              <a:t>安全技术研究</a:t>
            </a:r>
            <a:endParaRPr lang="zh-CN" altLang="en-US" sz="2400" kern="0" dirty="0">
              <a:solidFill>
                <a:srgbClr val="FF0000"/>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1277381671"/>
      </p:ext>
    </p:extLst>
  </p:cSld>
  <p:clrMapOvr>
    <a:masterClrMapping/>
  </p:clrMapOvr>
  <p:transitio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Nedadgående pil 95"/>
          <p:cNvSpPr>
            <a:spLocks noChangeArrowheads="1"/>
          </p:cNvSpPr>
          <p:nvPr/>
        </p:nvSpPr>
        <p:spPr bwMode="auto">
          <a:xfrm>
            <a:off x="5345110" y="3000372"/>
            <a:ext cx="250825" cy="6477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fontAlgn="base" hangingPunct="0">
              <a:lnSpc>
                <a:spcPct val="90000"/>
              </a:lnSpc>
              <a:spcBef>
                <a:spcPct val="20000"/>
              </a:spcBef>
              <a:spcAft>
                <a:spcPct val="0"/>
              </a:spcAft>
              <a:buFont typeface="Calibri" panose="020F0502020204030204" charset="0"/>
              <a:buAutoNum type="arabicPeriod"/>
              <a:defRPr/>
            </a:pPr>
            <a:endParaRPr lang="en-US">
              <a:solidFill>
                <a:srgbClr val="FFFFFF"/>
              </a:solidFill>
              <a:latin typeface="Calibri" panose="020F0502020204030204" charset="0"/>
              <a:ea typeface="华文细黑" panose="02010600040101010101" pitchFamily="2" charset="-122"/>
            </a:endParaRPr>
          </a:p>
        </p:txBody>
      </p:sp>
      <p:sp>
        <p:nvSpPr>
          <p:cNvPr id="37" name="Nedadgående pil 95"/>
          <p:cNvSpPr>
            <a:spLocks noChangeArrowheads="1"/>
          </p:cNvSpPr>
          <p:nvPr/>
        </p:nvSpPr>
        <p:spPr bwMode="auto">
          <a:xfrm>
            <a:off x="7953389" y="3071810"/>
            <a:ext cx="250825" cy="6477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fontAlgn="base" hangingPunct="0">
              <a:lnSpc>
                <a:spcPct val="90000"/>
              </a:lnSpc>
              <a:spcBef>
                <a:spcPct val="20000"/>
              </a:spcBef>
              <a:spcAft>
                <a:spcPct val="0"/>
              </a:spcAft>
              <a:buFont typeface="Calibri" panose="020F0502020204030204" charset="0"/>
              <a:buAutoNum type="arabicPeriod"/>
              <a:defRPr/>
            </a:pPr>
            <a:endParaRPr lang="en-US" dirty="0">
              <a:solidFill>
                <a:srgbClr val="FFFFFF"/>
              </a:solidFill>
              <a:latin typeface="Calibri" panose="020F0502020204030204" charset="0"/>
              <a:ea typeface="华文细黑" panose="02010600040101010101" pitchFamily="2" charset="-122"/>
            </a:endParaRPr>
          </a:p>
        </p:txBody>
      </p:sp>
      <p:sp>
        <p:nvSpPr>
          <p:cNvPr id="68610" name="Rectangle 2"/>
          <p:cNvSpPr>
            <a:spLocks noGrp="1" noChangeArrowheads="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4.1.1</a:t>
            </a:r>
            <a:r>
              <a:rPr lang="zh-CN" altLang="en-US" dirty="0">
                <a:latin typeface="微软雅黑" panose="020B0503020204020204" pitchFamily="34" charset="-122"/>
                <a:ea typeface="微软雅黑" panose="020B0503020204020204" pitchFamily="34" charset="-122"/>
              </a:rPr>
              <a:t>背景</a:t>
            </a:r>
            <a:endParaRPr lang="en-US" altLang="zh-CN" dirty="0">
              <a:latin typeface="微软雅黑" panose="020B0503020204020204" pitchFamily="34" charset="-122"/>
              <a:ea typeface="微软雅黑" panose="020B0503020204020204" pitchFamily="34" charset="-122"/>
            </a:endParaRPr>
          </a:p>
        </p:txBody>
      </p:sp>
      <p:sp>
        <p:nvSpPr>
          <p:cNvPr id="11" name="Pentagon 12"/>
          <p:cNvSpPr>
            <a:spLocks noChangeArrowheads="1"/>
          </p:cNvSpPr>
          <p:nvPr/>
        </p:nvSpPr>
        <p:spPr bwMode="auto">
          <a:xfrm>
            <a:off x="2162144" y="3646488"/>
            <a:ext cx="6921500" cy="373692"/>
          </a:xfrm>
          <a:prstGeom prst="homePlate">
            <a:avLst>
              <a:gd name="adj" fmla="val 0"/>
            </a:avLst>
          </a:prstGeom>
          <a:gradFill rotWithShape="1">
            <a:gsLst>
              <a:gs pos="0">
                <a:srgbClr val="99CC00">
                  <a:alpha val="0"/>
                </a:srgbClr>
              </a:gs>
              <a:gs pos="100000">
                <a:srgbClr val="99CC00"/>
              </a:gs>
            </a:gsLst>
            <a:lin ang="5400000" scaled="1"/>
          </a:gradFill>
          <a:ln w="25400" algn="ctr">
            <a:noFill/>
            <a:miter lim="800000"/>
          </a:ln>
        </p:spPr>
        <p:txBody>
          <a:bodyPr anchor="ctr"/>
          <a:lstStyle/>
          <a:p>
            <a:pPr indent="-342900" eaLnBrk="0" fontAlgn="base" hangingPunct="0">
              <a:lnSpc>
                <a:spcPct val="90000"/>
              </a:lnSpc>
              <a:spcBef>
                <a:spcPct val="20000"/>
              </a:spcBef>
              <a:spcAft>
                <a:spcPct val="0"/>
              </a:spcAft>
              <a:buFont typeface="Calibri" panose="020F0502020204030204" charset="0"/>
              <a:buAutoNum type="arabicPeriod"/>
            </a:pPr>
            <a:endParaRPr lang="zh-CN" altLang="en-US" noProof="1">
              <a:solidFill>
                <a:srgbClr val="FFFFFF"/>
              </a:solidFill>
              <a:latin typeface="Calibri" panose="020F0502020204030204" charset="0"/>
              <a:ea typeface="MS PGothic" panose="020B0600070205080204" pitchFamily="34" charset="-128"/>
            </a:endParaRPr>
          </a:p>
        </p:txBody>
      </p:sp>
      <p:sp>
        <p:nvSpPr>
          <p:cNvPr id="12" name="Nedadgående pil 95"/>
          <p:cNvSpPr>
            <a:spLocks noChangeArrowheads="1"/>
          </p:cNvSpPr>
          <p:nvPr/>
        </p:nvSpPr>
        <p:spPr bwMode="auto">
          <a:xfrm rot="10800000">
            <a:off x="5100257" y="4071942"/>
            <a:ext cx="263525" cy="6858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fontAlgn="base" hangingPunct="0">
              <a:lnSpc>
                <a:spcPct val="90000"/>
              </a:lnSpc>
              <a:spcBef>
                <a:spcPct val="20000"/>
              </a:spcBef>
              <a:spcAft>
                <a:spcPct val="0"/>
              </a:spcAft>
              <a:buFont typeface="Calibri" panose="020F0502020204030204" charset="0"/>
              <a:buAutoNum type="arabicPeriod"/>
              <a:defRPr/>
            </a:pPr>
            <a:endParaRPr lang="en-US" dirty="0">
              <a:solidFill>
                <a:srgbClr val="FFFFFF"/>
              </a:solidFill>
              <a:latin typeface="Calibri" panose="020F0502020204030204" charset="0"/>
              <a:ea typeface="华文细黑" panose="02010600040101010101" pitchFamily="2" charset="-122"/>
            </a:endParaRPr>
          </a:p>
        </p:txBody>
      </p:sp>
      <p:sp>
        <p:nvSpPr>
          <p:cNvPr id="16" name="Pentagon 12"/>
          <p:cNvSpPr>
            <a:spLocks noChangeArrowheads="1"/>
          </p:cNvSpPr>
          <p:nvPr/>
        </p:nvSpPr>
        <p:spPr bwMode="auto">
          <a:xfrm>
            <a:off x="8789940" y="3714753"/>
            <a:ext cx="1192213" cy="307463"/>
          </a:xfrm>
          <a:prstGeom prst="homePlate">
            <a:avLst>
              <a:gd name="adj" fmla="val 41915"/>
            </a:avLst>
          </a:prstGeom>
          <a:gradFill rotWithShape="1">
            <a:gsLst>
              <a:gs pos="0">
                <a:srgbClr val="242424"/>
              </a:gs>
              <a:gs pos="50000">
                <a:srgbClr val="000000"/>
              </a:gs>
              <a:gs pos="100000">
                <a:srgbClr val="242424"/>
              </a:gs>
            </a:gsLst>
            <a:lin ang="5400000" scaled="1"/>
          </a:gradFill>
          <a:ln w="25400">
            <a:noFill/>
            <a:miter lim="800000"/>
          </a:ln>
        </p:spPr>
        <p:txBody>
          <a:bodyPr anchor="ctr"/>
          <a:lstStyle/>
          <a:p>
            <a:pPr indent="-342900" eaLnBrk="0" fontAlgn="base" hangingPunct="0">
              <a:lnSpc>
                <a:spcPct val="90000"/>
              </a:lnSpc>
              <a:spcBef>
                <a:spcPct val="20000"/>
              </a:spcBef>
              <a:spcAft>
                <a:spcPct val="0"/>
              </a:spcAft>
              <a:buFont typeface="Calibri" panose="020F0502020204030204" charset="0"/>
              <a:buAutoNum type="arabicPeriod"/>
            </a:pPr>
            <a:endParaRPr lang="zh-CN" altLang="en-US" noProof="1">
              <a:solidFill>
                <a:srgbClr val="FFFFFF"/>
              </a:solidFill>
              <a:latin typeface="Calibri" panose="020F0502020204030204" charset="0"/>
              <a:ea typeface="MS PGothic" panose="020B0600070205080204" pitchFamily="34" charset="-128"/>
            </a:endParaRPr>
          </a:p>
        </p:txBody>
      </p:sp>
      <p:sp>
        <p:nvSpPr>
          <p:cNvPr id="17" name="Rectangle 3"/>
          <p:cNvSpPr>
            <a:spLocks noChangeArrowheads="1"/>
          </p:cNvSpPr>
          <p:nvPr/>
        </p:nvSpPr>
        <p:spPr bwMode="auto">
          <a:xfrm>
            <a:off x="2024034" y="4000504"/>
            <a:ext cx="7858180" cy="71438"/>
          </a:xfrm>
          <a:prstGeom prst="rect">
            <a:avLst/>
          </a:prstGeom>
          <a:gradFill rotWithShape="1">
            <a:gsLst>
              <a:gs pos="0">
                <a:srgbClr val="969696"/>
              </a:gs>
              <a:gs pos="100000">
                <a:srgbClr val="FFFFFF">
                  <a:alpha val="0"/>
                </a:srgbClr>
              </a:gs>
            </a:gsLst>
            <a:lin ang="5400000" scaled="1"/>
          </a:gradFill>
          <a:ln w="9525">
            <a:noFill/>
            <a:miter lim="800000"/>
          </a:ln>
        </p:spPr>
        <p:txBody>
          <a:bodyPr wrap="none" anchor="ctr"/>
          <a:lstStyle/>
          <a:p>
            <a:pPr eaLnBrk="0" fontAlgn="base" hangingPunct="0">
              <a:lnSpc>
                <a:spcPct val="90000"/>
              </a:lnSpc>
              <a:spcBef>
                <a:spcPct val="20000"/>
              </a:spcBef>
              <a:spcAft>
                <a:spcPct val="0"/>
              </a:spcAft>
              <a:buFont typeface="Arial" panose="020B0604020202020204" pitchFamily="34" charset="0"/>
              <a:buChar char="•"/>
            </a:pPr>
            <a:endParaRPr lang="zh-CN" altLang="zh-CN" noProof="1">
              <a:solidFill>
                <a:srgbClr val="000000"/>
              </a:solidFill>
              <a:latin typeface="Arial" panose="020B0604020202020204" pitchFamily="34" charset="0"/>
              <a:ea typeface="MS PGothic" panose="020B0600070205080204" pitchFamily="34" charset="-128"/>
            </a:endParaRPr>
          </a:p>
        </p:txBody>
      </p:sp>
      <p:sp>
        <p:nvSpPr>
          <p:cNvPr id="19" name="Pentagon 12"/>
          <p:cNvSpPr>
            <a:spLocks noChangeArrowheads="1"/>
          </p:cNvSpPr>
          <p:nvPr/>
        </p:nvSpPr>
        <p:spPr bwMode="auto">
          <a:xfrm>
            <a:off x="2024035" y="3714752"/>
            <a:ext cx="7056439" cy="285752"/>
          </a:xfrm>
          <a:prstGeom prst="homePlate">
            <a:avLst>
              <a:gd name="adj" fmla="val 0"/>
            </a:avLst>
          </a:prstGeom>
          <a:gradFill rotWithShape="1">
            <a:gsLst>
              <a:gs pos="0">
                <a:srgbClr val="7FAC00"/>
              </a:gs>
              <a:gs pos="100000">
                <a:srgbClr val="99CC00"/>
              </a:gs>
            </a:gsLst>
            <a:lin ang="5400000" scaled="1"/>
          </a:gradFill>
          <a:ln w="25400" algn="ctr">
            <a:noFill/>
            <a:miter lim="800000"/>
          </a:ln>
        </p:spPr>
        <p:txBody>
          <a:bodyPr anchor="ctr"/>
          <a:lstStyle/>
          <a:p>
            <a:pPr indent="-342900" eaLnBrk="0" fontAlgn="base" hangingPunct="0">
              <a:lnSpc>
                <a:spcPct val="90000"/>
              </a:lnSpc>
              <a:spcBef>
                <a:spcPct val="20000"/>
              </a:spcBef>
              <a:spcAft>
                <a:spcPct val="0"/>
              </a:spcAft>
              <a:buFont typeface="Calibri" panose="020F0502020204030204" charset="0"/>
              <a:buAutoNum type="arabicPeriod"/>
            </a:pPr>
            <a:endParaRPr lang="zh-CN" altLang="en-US" noProof="1">
              <a:solidFill>
                <a:srgbClr val="FFFFFF"/>
              </a:solidFill>
              <a:latin typeface="Calibri" panose="020F0502020204030204" charset="0"/>
              <a:ea typeface="MS PGothic" panose="020B0600070205080204" pitchFamily="34" charset="-128"/>
            </a:endParaRPr>
          </a:p>
        </p:txBody>
      </p:sp>
      <p:sp>
        <p:nvSpPr>
          <p:cNvPr id="26" name="Rektangel 163"/>
          <p:cNvSpPr>
            <a:spLocks noChangeArrowheads="1"/>
          </p:cNvSpPr>
          <p:nvPr/>
        </p:nvSpPr>
        <p:spPr bwMode="auto">
          <a:xfrm>
            <a:off x="6449200" y="1714488"/>
            <a:ext cx="3075824" cy="1500198"/>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fontAlgn="base" hangingPunct="0">
              <a:lnSpc>
                <a:spcPct val="90000"/>
              </a:lnSpc>
              <a:spcBef>
                <a:spcPct val="20000"/>
              </a:spcBef>
              <a:spcAft>
                <a:spcPct val="0"/>
              </a:spcAft>
              <a:defRPr/>
            </a:pPr>
            <a:r>
              <a:rPr lang="en-US" altLang="zh-CN" sz="1400" dirty="0">
                <a:solidFill>
                  <a:srgbClr val="000000"/>
                </a:solidFill>
                <a:latin typeface="楷体" pitchFamily="49" charset="-122"/>
                <a:ea typeface="楷体" pitchFamily="49" charset="-122"/>
              </a:rPr>
              <a:t>2015</a:t>
            </a:r>
            <a:r>
              <a:rPr lang="zh-CN" altLang="en-US" sz="1400" dirty="0">
                <a:solidFill>
                  <a:srgbClr val="000000"/>
                </a:solidFill>
                <a:latin typeface="楷体" pitchFamily="49" charset="-122"/>
                <a:ea typeface="楷体" pitchFamily="49" charset="-122"/>
              </a:rPr>
              <a:t>年，</a:t>
            </a:r>
            <a:r>
              <a:rPr lang="en-US" altLang="zh-CN" sz="1400" dirty="0">
                <a:solidFill>
                  <a:srgbClr val="000000"/>
                </a:solidFill>
                <a:latin typeface="楷体" pitchFamily="49" charset="-122"/>
                <a:ea typeface="楷体" pitchFamily="49" charset="-122"/>
              </a:rPr>
              <a:t>360</a:t>
            </a:r>
            <a:r>
              <a:rPr lang="zh-CN" altLang="en-US" sz="1400" dirty="0">
                <a:solidFill>
                  <a:srgbClr val="000000"/>
                </a:solidFill>
                <a:latin typeface="楷体" pitchFamily="49" charset="-122"/>
                <a:ea typeface="楷体" pitchFamily="49" charset="-122"/>
              </a:rPr>
              <a:t>安全研究员申迪先是完成了手机</a:t>
            </a:r>
            <a:r>
              <a:rPr lang="zh-CN" altLang="en-US" sz="1400" dirty="0">
                <a:solidFill>
                  <a:srgbClr val="FF0000"/>
                </a:solidFill>
                <a:latin typeface="楷体" pitchFamily="49" charset="-122"/>
                <a:ea typeface="楷体" pitchFamily="49" charset="-122"/>
              </a:rPr>
              <a:t>常规</a:t>
            </a:r>
            <a:r>
              <a:rPr lang="en-US" altLang="zh-CN" sz="1400" dirty="0">
                <a:solidFill>
                  <a:srgbClr val="FF0000"/>
                </a:solidFill>
                <a:latin typeface="楷体" pitchFamily="49" charset="-122"/>
                <a:ea typeface="楷体" pitchFamily="49" charset="-122"/>
              </a:rPr>
              <a:t>OS</a:t>
            </a:r>
            <a:r>
              <a:rPr lang="zh-CN" altLang="en-US" sz="1400" dirty="0">
                <a:solidFill>
                  <a:srgbClr val="FF0000"/>
                </a:solidFill>
                <a:latin typeface="楷体" pitchFamily="49" charset="-122"/>
                <a:ea typeface="楷体" pitchFamily="49" charset="-122"/>
              </a:rPr>
              <a:t>的内核提权、以及禁用最新版本</a:t>
            </a:r>
            <a:r>
              <a:rPr lang="en-US" altLang="zh-CN" sz="1400" dirty="0" err="1">
                <a:solidFill>
                  <a:srgbClr val="FF0000"/>
                </a:solidFill>
                <a:latin typeface="楷体" pitchFamily="49" charset="-122"/>
                <a:ea typeface="楷体" pitchFamily="49" charset="-122"/>
              </a:rPr>
              <a:t>SEforAndroid</a:t>
            </a:r>
            <a:r>
              <a:rPr lang="en-US" altLang="zh-CN" sz="1400" dirty="0">
                <a:solidFill>
                  <a:srgbClr val="FF0000"/>
                </a:solidFill>
                <a:latin typeface="楷体" pitchFamily="49" charset="-122"/>
                <a:ea typeface="楷体" pitchFamily="49" charset="-122"/>
              </a:rPr>
              <a:t>;</a:t>
            </a:r>
            <a:r>
              <a:rPr lang="zh-CN" altLang="en-US" sz="1400" dirty="0">
                <a:solidFill>
                  <a:srgbClr val="000000"/>
                </a:solidFill>
                <a:latin typeface="楷体" pitchFamily="49" charset="-122"/>
                <a:ea typeface="楷体" pitchFamily="49" charset="-122"/>
              </a:rPr>
              <a:t>尔后又利用该漏洞侵入安全区，成功绕过诸多安全特性，获取到指纹等敏感信息。</a:t>
            </a:r>
            <a:endParaRPr lang="en-US" altLang="zh-CN" sz="1400" dirty="0">
              <a:solidFill>
                <a:srgbClr val="000000"/>
              </a:solidFill>
              <a:latin typeface="楷体" pitchFamily="49" charset="-122"/>
              <a:ea typeface="楷体" pitchFamily="49" charset="-122"/>
            </a:endParaRPr>
          </a:p>
        </p:txBody>
      </p:sp>
      <p:sp>
        <p:nvSpPr>
          <p:cNvPr id="29" name="Nedadgående pil 95"/>
          <p:cNvSpPr>
            <a:spLocks noChangeArrowheads="1"/>
          </p:cNvSpPr>
          <p:nvPr/>
        </p:nvSpPr>
        <p:spPr bwMode="auto">
          <a:xfrm rot="10800000">
            <a:off x="7453323" y="4071943"/>
            <a:ext cx="250825" cy="684213"/>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fontAlgn="base" hangingPunct="0">
              <a:lnSpc>
                <a:spcPct val="90000"/>
              </a:lnSpc>
              <a:spcBef>
                <a:spcPct val="20000"/>
              </a:spcBef>
              <a:spcAft>
                <a:spcPct val="0"/>
              </a:spcAft>
              <a:buFont typeface="Calibri" panose="020F0502020204030204" charset="0"/>
              <a:buAutoNum type="arabicPeriod"/>
              <a:defRPr/>
            </a:pPr>
            <a:endParaRPr lang="en-US">
              <a:solidFill>
                <a:srgbClr val="FFFFFF"/>
              </a:solidFill>
              <a:latin typeface="Calibri" panose="020F0502020204030204" charset="0"/>
              <a:ea typeface="华文细黑" panose="02010600040101010101" pitchFamily="2" charset="-122"/>
            </a:endParaRPr>
          </a:p>
        </p:txBody>
      </p:sp>
      <p:sp>
        <p:nvSpPr>
          <p:cNvPr id="30" name="Rektangel 163"/>
          <p:cNvSpPr>
            <a:spLocks noChangeArrowheads="1"/>
          </p:cNvSpPr>
          <p:nvPr/>
        </p:nvSpPr>
        <p:spPr bwMode="auto">
          <a:xfrm>
            <a:off x="6738942" y="4572009"/>
            <a:ext cx="1877338" cy="1500197"/>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fontAlgn="base" hangingPunct="0">
              <a:lnSpc>
                <a:spcPct val="90000"/>
              </a:lnSpc>
              <a:spcBef>
                <a:spcPct val="20000"/>
              </a:spcBef>
              <a:spcAft>
                <a:spcPct val="0"/>
              </a:spcAft>
              <a:defRPr/>
            </a:pPr>
            <a:endParaRPr lang="en-US" altLang="zh-CN" sz="1400" dirty="0">
              <a:solidFill>
                <a:srgbClr val="000000"/>
              </a:solidFill>
              <a:latin typeface="Calibri" panose="020F0502020204030204" charset="0"/>
              <a:ea typeface="华文细黑" panose="02010600040101010101" pitchFamily="2" charset="-122"/>
            </a:endParaRPr>
          </a:p>
          <a:p>
            <a:pPr algn="just" eaLnBrk="0" fontAlgn="base" hangingPunct="0">
              <a:lnSpc>
                <a:spcPct val="90000"/>
              </a:lnSpc>
              <a:spcBef>
                <a:spcPct val="20000"/>
              </a:spcBef>
              <a:spcAft>
                <a:spcPct val="0"/>
              </a:spcAft>
              <a:defRPr/>
            </a:pPr>
            <a:r>
              <a:rPr lang="en-US" altLang="zh-CN" sz="1400" dirty="0">
                <a:solidFill>
                  <a:srgbClr val="000000"/>
                </a:solidFill>
                <a:latin typeface="楷体" pitchFamily="49" charset="-122"/>
                <a:ea typeface="楷体" pitchFamily="49" charset="-122"/>
              </a:rPr>
              <a:t>2015</a:t>
            </a:r>
            <a:r>
              <a:rPr lang="zh-CN" altLang="en-US" sz="1400" dirty="0">
                <a:solidFill>
                  <a:srgbClr val="000000"/>
                </a:solidFill>
                <a:latin typeface="楷体" pitchFamily="49" charset="-122"/>
                <a:ea typeface="楷体" pitchFamily="49" charset="-122"/>
              </a:rPr>
              <a:t>年</a:t>
            </a:r>
            <a:r>
              <a:rPr lang="en-US" altLang="zh-CN" sz="1400" dirty="0">
                <a:solidFill>
                  <a:srgbClr val="000000"/>
                </a:solidFill>
                <a:latin typeface="楷体" pitchFamily="49" charset="-122"/>
                <a:ea typeface="楷体" pitchFamily="49" charset="-122"/>
              </a:rPr>
              <a:t>,</a:t>
            </a:r>
            <a:r>
              <a:rPr lang="zh-CN" altLang="en-US" sz="1400" dirty="0">
                <a:solidFill>
                  <a:srgbClr val="000000"/>
                </a:solidFill>
                <a:latin typeface="楷体" pitchFamily="49" charset="-122"/>
                <a:ea typeface="楷体" pitchFamily="49" charset="-122"/>
              </a:rPr>
              <a:t>三星</a:t>
            </a:r>
            <a:r>
              <a:rPr lang="en-US" altLang="zh-CN" sz="1400" dirty="0">
                <a:solidFill>
                  <a:srgbClr val="000000"/>
                </a:solidFill>
                <a:latin typeface="楷体" pitchFamily="49" charset="-122"/>
                <a:ea typeface="楷体" pitchFamily="49" charset="-122"/>
              </a:rPr>
              <a:t>Galaxy S5</a:t>
            </a:r>
            <a:r>
              <a:rPr lang="zh-CN" altLang="en-US" sz="1400" dirty="0">
                <a:solidFill>
                  <a:srgbClr val="FF0000"/>
                </a:solidFill>
                <a:latin typeface="楷体" pitchFamily="49" charset="-122"/>
                <a:ea typeface="楷体" pitchFamily="49" charset="-122"/>
              </a:rPr>
              <a:t>手机指纹漏洞</a:t>
            </a:r>
            <a:r>
              <a:rPr lang="zh-CN" altLang="en-US" sz="1400" dirty="0">
                <a:solidFill>
                  <a:srgbClr val="000000"/>
                </a:solidFill>
                <a:latin typeface="楷体" pitchFamily="49" charset="-122"/>
                <a:ea typeface="楷体" pitchFamily="49" charset="-122"/>
              </a:rPr>
              <a:t>，攻击者</a:t>
            </a:r>
            <a:r>
              <a:rPr lang="en-US" altLang="zh-CN" sz="1400" dirty="0">
                <a:solidFill>
                  <a:srgbClr val="000000"/>
                </a:solidFill>
                <a:latin typeface="楷体" pitchFamily="49" charset="-122"/>
                <a:ea typeface="楷体" pitchFamily="49" charset="-122"/>
              </a:rPr>
              <a:t>root</a:t>
            </a:r>
            <a:r>
              <a:rPr lang="zh-CN" altLang="en-US" sz="1400" dirty="0">
                <a:solidFill>
                  <a:srgbClr val="000000"/>
                </a:solidFill>
                <a:latin typeface="楷体" pitchFamily="49" charset="-122"/>
                <a:ea typeface="楷体" pitchFamily="49" charset="-122"/>
              </a:rPr>
              <a:t>内核后，可直接访问指纹设备获取指纹，并可通过指纹冒充用户</a:t>
            </a:r>
            <a:endParaRPr lang="en-US" altLang="zh-CN" sz="1400" dirty="0">
              <a:solidFill>
                <a:srgbClr val="000000"/>
              </a:solidFill>
              <a:latin typeface="楷体" pitchFamily="49" charset="-122"/>
              <a:ea typeface="楷体" pitchFamily="49" charset="-122"/>
            </a:endParaRPr>
          </a:p>
        </p:txBody>
      </p:sp>
      <p:sp>
        <p:nvSpPr>
          <p:cNvPr id="31" name="矩形 30"/>
          <p:cNvSpPr/>
          <p:nvPr/>
        </p:nvSpPr>
        <p:spPr>
          <a:xfrm>
            <a:off x="1809721" y="1109948"/>
            <a:ext cx="3440365" cy="461665"/>
          </a:xfrm>
          <a:prstGeom prst="rect">
            <a:avLst/>
          </a:prstGeom>
        </p:spPr>
        <p:txBody>
          <a:bodyPr wrap="none">
            <a:spAutoFit/>
          </a:bodyPr>
          <a:lstStyle/>
          <a:p>
            <a:pPr fontAlgn="base">
              <a:spcBef>
                <a:spcPct val="0"/>
              </a:spcBef>
              <a:spcAft>
                <a:spcPct val="0"/>
              </a:spcAft>
            </a:pPr>
            <a:r>
              <a:rPr lang="en-US" altLang="zh-CN" sz="2400" dirty="0" err="1">
                <a:solidFill>
                  <a:srgbClr val="C00000"/>
                </a:solidFill>
                <a:latin typeface="楷体" pitchFamily="49" charset="-122"/>
                <a:ea typeface="楷体" pitchFamily="49" charset="-122"/>
              </a:rPr>
              <a:t>TrustZone</a:t>
            </a:r>
            <a:r>
              <a:rPr lang="zh-CN" altLang="en-US" sz="2400" dirty="0">
                <a:solidFill>
                  <a:srgbClr val="C00000"/>
                </a:solidFill>
                <a:latin typeface="楷体" pitchFamily="49" charset="-122"/>
                <a:ea typeface="楷体" pitchFamily="49" charset="-122"/>
              </a:rPr>
              <a:t>安全事件频发</a:t>
            </a:r>
          </a:p>
        </p:txBody>
      </p:sp>
      <p:sp>
        <p:nvSpPr>
          <p:cNvPr id="33" name="Nedadgående pil 95"/>
          <p:cNvSpPr>
            <a:spLocks noChangeArrowheads="1"/>
          </p:cNvSpPr>
          <p:nvPr/>
        </p:nvSpPr>
        <p:spPr bwMode="auto">
          <a:xfrm>
            <a:off x="3595671" y="3000372"/>
            <a:ext cx="250825" cy="6477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fontAlgn="base" hangingPunct="0">
              <a:lnSpc>
                <a:spcPct val="90000"/>
              </a:lnSpc>
              <a:spcBef>
                <a:spcPct val="20000"/>
              </a:spcBef>
              <a:spcAft>
                <a:spcPct val="0"/>
              </a:spcAft>
              <a:buFont typeface="Calibri" panose="020F0502020204030204" charset="0"/>
              <a:buAutoNum type="arabicPeriod"/>
              <a:defRPr/>
            </a:pPr>
            <a:endParaRPr lang="en-US">
              <a:solidFill>
                <a:srgbClr val="FFFFFF"/>
              </a:solidFill>
              <a:latin typeface="Calibri" panose="020F0502020204030204" charset="0"/>
              <a:ea typeface="华文细黑" panose="02010600040101010101" pitchFamily="2" charset="-122"/>
            </a:endParaRPr>
          </a:p>
        </p:txBody>
      </p:sp>
      <p:sp>
        <p:nvSpPr>
          <p:cNvPr id="36" name="Nedadgående pil 95"/>
          <p:cNvSpPr>
            <a:spLocks noChangeArrowheads="1"/>
          </p:cNvSpPr>
          <p:nvPr/>
        </p:nvSpPr>
        <p:spPr bwMode="auto">
          <a:xfrm rot="10800000">
            <a:off x="3305193" y="4074739"/>
            <a:ext cx="263525" cy="685800"/>
          </a:xfrm>
          <a:prstGeom prst="downArrow">
            <a:avLst>
              <a:gd name="adj1" fmla="val 50000"/>
              <a:gd name="adj2" fmla="val 50004"/>
            </a:avLst>
          </a:prstGeom>
          <a:gradFill rotWithShape="1">
            <a:gsLst>
              <a:gs pos="0">
                <a:srgbClr val="FFC000"/>
              </a:gs>
              <a:gs pos="100000">
                <a:srgbClr val="E36119"/>
              </a:gs>
            </a:gsLst>
            <a:lin ang="2700000" scaled="1"/>
          </a:gradFill>
          <a:ln w="9525">
            <a:solidFill>
              <a:srgbClr val="FC7E00"/>
            </a:solidFill>
            <a:miter lim="800000"/>
          </a:ln>
          <a:effectLst>
            <a:outerShdw blurRad="63500" dist="38100" dir="5400000" algn="t" rotWithShape="0">
              <a:srgbClr val="000000">
                <a:alpha val="39999"/>
              </a:srgbClr>
            </a:outerShdw>
          </a:effectLst>
        </p:spPr>
        <p:txBody>
          <a:bodyPr anchor="ctr"/>
          <a:lstStyle/>
          <a:p>
            <a:pPr indent="-342900" eaLnBrk="0" fontAlgn="base" hangingPunct="0">
              <a:lnSpc>
                <a:spcPct val="90000"/>
              </a:lnSpc>
              <a:spcBef>
                <a:spcPct val="20000"/>
              </a:spcBef>
              <a:spcAft>
                <a:spcPct val="0"/>
              </a:spcAft>
              <a:buFont typeface="Calibri" panose="020F0502020204030204" charset="0"/>
              <a:buAutoNum type="arabicPeriod"/>
              <a:defRPr/>
            </a:pPr>
            <a:endParaRPr lang="en-US">
              <a:solidFill>
                <a:srgbClr val="FFFFFF"/>
              </a:solidFill>
              <a:latin typeface="Calibri" panose="020F0502020204030204" charset="0"/>
              <a:ea typeface="华文细黑" panose="02010600040101010101" pitchFamily="2" charset="-122"/>
            </a:endParaRPr>
          </a:p>
        </p:txBody>
      </p:sp>
      <p:sp>
        <p:nvSpPr>
          <p:cNvPr id="32" name="Rektangel 163"/>
          <p:cNvSpPr>
            <a:spLocks noChangeArrowheads="1"/>
          </p:cNvSpPr>
          <p:nvPr/>
        </p:nvSpPr>
        <p:spPr bwMode="auto">
          <a:xfrm>
            <a:off x="2842064" y="1714488"/>
            <a:ext cx="1590912" cy="1500198"/>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fontAlgn="base" hangingPunct="0">
              <a:lnSpc>
                <a:spcPct val="90000"/>
              </a:lnSpc>
              <a:spcBef>
                <a:spcPct val="20000"/>
              </a:spcBef>
              <a:spcAft>
                <a:spcPct val="0"/>
              </a:spcAft>
              <a:defRPr/>
            </a:pPr>
            <a:r>
              <a:rPr lang="en-US" altLang="zh-CN" sz="1400" dirty="0">
                <a:solidFill>
                  <a:srgbClr val="FF0000"/>
                </a:solidFill>
                <a:latin typeface="楷体" pitchFamily="49" charset="-122"/>
                <a:ea typeface="楷体" pitchFamily="49" charset="-122"/>
              </a:rPr>
              <a:t>2014</a:t>
            </a:r>
            <a:r>
              <a:rPr lang="zh-CN" altLang="en-US" sz="1400" dirty="0">
                <a:solidFill>
                  <a:srgbClr val="FF0000"/>
                </a:solidFill>
                <a:latin typeface="楷体" pitchFamily="49" charset="-122"/>
                <a:ea typeface="楷体" pitchFamily="49" charset="-122"/>
              </a:rPr>
              <a:t>年</a:t>
            </a:r>
            <a:r>
              <a:rPr lang="en-US" altLang="zh-CN" sz="1400" dirty="0">
                <a:solidFill>
                  <a:srgbClr val="FF0000"/>
                </a:solidFill>
                <a:latin typeface="楷体" pitchFamily="49" charset="-122"/>
                <a:ea typeface="楷体" pitchFamily="49" charset="-122"/>
              </a:rPr>
              <a:t>,</a:t>
            </a:r>
            <a:r>
              <a:rPr lang="zh-CN" altLang="en-US" sz="1400" dirty="0">
                <a:solidFill>
                  <a:srgbClr val="000000"/>
                </a:solidFill>
                <a:latin typeface="楷体" pitchFamily="49" charset="-122"/>
                <a:ea typeface="楷体" pitchFamily="49" charset="-122"/>
              </a:rPr>
              <a:t>高通</a:t>
            </a:r>
            <a:r>
              <a:rPr lang="en-US" altLang="zh-CN" sz="1400" dirty="0">
                <a:solidFill>
                  <a:srgbClr val="000000"/>
                </a:solidFill>
                <a:latin typeface="楷体" pitchFamily="49" charset="-122"/>
                <a:ea typeface="楷体" pitchFamily="49" charset="-122"/>
              </a:rPr>
              <a:t>QSEE</a:t>
            </a:r>
            <a:r>
              <a:rPr lang="zh-CN" altLang="en-US" sz="1400" dirty="0">
                <a:solidFill>
                  <a:srgbClr val="000000"/>
                </a:solidFill>
                <a:latin typeface="楷体" pitchFamily="49" charset="-122"/>
                <a:ea typeface="楷体" pitchFamily="49" charset="-122"/>
              </a:rPr>
              <a:t>驱动漏洞，驱动代码中没有判断</a:t>
            </a:r>
            <a:r>
              <a:rPr lang="en-US" altLang="zh-CN" sz="1400" dirty="0">
                <a:solidFill>
                  <a:srgbClr val="000000"/>
                </a:solidFill>
                <a:latin typeface="楷体" pitchFamily="49" charset="-122"/>
                <a:ea typeface="楷体" pitchFamily="49" charset="-122"/>
              </a:rPr>
              <a:t>offset</a:t>
            </a:r>
            <a:r>
              <a:rPr lang="zh-CN" altLang="en-US" sz="1400" dirty="0">
                <a:solidFill>
                  <a:srgbClr val="000000"/>
                </a:solidFill>
                <a:latin typeface="楷体" pitchFamily="49" charset="-122"/>
                <a:ea typeface="楷体" pitchFamily="49" charset="-122"/>
              </a:rPr>
              <a:t>和</a:t>
            </a:r>
            <a:r>
              <a:rPr lang="en-US" altLang="zh-CN" sz="1400" dirty="0">
                <a:solidFill>
                  <a:srgbClr val="000000"/>
                </a:solidFill>
                <a:latin typeface="楷体" pitchFamily="49" charset="-122"/>
                <a:ea typeface="楷体" pitchFamily="49" charset="-122"/>
              </a:rPr>
              <a:t>length</a:t>
            </a:r>
            <a:r>
              <a:rPr lang="zh-CN" altLang="en-US" sz="1400" dirty="0">
                <a:solidFill>
                  <a:srgbClr val="000000"/>
                </a:solidFill>
                <a:latin typeface="楷体" pitchFamily="49" charset="-122"/>
                <a:ea typeface="楷体" pitchFamily="49" charset="-122"/>
              </a:rPr>
              <a:t>的正确范围，可导致</a:t>
            </a:r>
            <a:r>
              <a:rPr lang="zh-CN" altLang="en-US" sz="1400" dirty="0">
                <a:solidFill>
                  <a:srgbClr val="FF0000"/>
                </a:solidFill>
                <a:latin typeface="楷体" pitchFamily="49" charset="-122"/>
                <a:ea typeface="楷体" pitchFamily="49" charset="-122"/>
              </a:rPr>
              <a:t>攻击代码提权或</a:t>
            </a:r>
            <a:r>
              <a:rPr lang="en-US" altLang="zh-CN" sz="1400" dirty="0">
                <a:solidFill>
                  <a:srgbClr val="FF0000"/>
                </a:solidFill>
                <a:latin typeface="楷体" pitchFamily="49" charset="-122"/>
                <a:ea typeface="楷体" pitchFamily="49" charset="-122"/>
              </a:rPr>
              <a:t>Dos</a:t>
            </a:r>
            <a:r>
              <a:rPr lang="zh-CN" altLang="en-US" sz="1400" dirty="0">
                <a:solidFill>
                  <a:srgbClr val="FF0000"/>
                </a:solidFill>
                <a:latin typeface="楷体" pitchFamily="49" charset="-122"/>
                <a:ea typeface="楷体" pitchFamily="49" charset="-122"/>
              </a:rPr>
              <a:t>攻击</a:t>
            </a:r>
          </a:p>
        </p:txBody>
      </p:sp>
      <p:sp>
        <p:nvSpPr>
          <p:cNvPr id="9" name="Rektangel 163"/>
          <p:cNvSpPr>
            <a:spLocks noChangeArrowheads="1"/>
          </p:cNvSpPr>
          <p:nvPr/>
        </p:nvSpPr>
        <p:spPr bwMode="auto">
          <a:xfrm>
            <a:off x="4647852" y="1714488"/>
            <a:ext cx="1657332" cy="1500198"/>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fontAlgn="base" hangingPunct="0">
              <a:lnSpc>
                <a:spcPct val="90000"/>
              </a:lnSpc>
              <a:spcBef>
                <a:spcPct val="20000"/>
              </a:spcBef>
              <a:spcAft>
                <a:spcPct val="0"/>
              </a:spcAft>
            </a:pPr>
            <a:endParaRPr lang="en-US" altLang="zh-CN" sz="1400" dirty="0">
              <a:solidFill>
                <a:srgbClr val="000000"/>
              </a:solidFill>
              <a:latin typeface="Calibri" panose="020F0502020204030204" charset="0"/>
              <a:ea typeface="华文细黑" panose="02010600040101010101" pitchFamily="2" charset="-122"/>
            </a:endParaRPr>
          </a:p>
          <a:p>
            <a:pPr algn="just" eaLnBrk="0" fontAlgn="base" hangingPunct="0">
              <a:lnSpc>
                <a:spcPct val="90000"/>
              </a:lnSpc>
              <a:spcBef>
                <a:spcPct val="20000"/>
              </a:spcBef>
              <a:spcAft>
                <a:spcPct val="0"/>
              </a:spcAft>
            </a:pPr>
            <a:r>
              <a:rPr lang="en-US" altLang="zh-CN" sz="1400" dirty="0">
                <a:solidFill>
                  <a:srgbClr val="000000"/>
                </a:solidFill>
                <a:latin typeface="楷体" pitchFamily="49" charset="-122"/>
                <a:ea typeface="楷体" pitchFamily="49" charset="-122"/>
              </a:rPr>
              <a:t>2014</a:t>
            </a:r>
            <a:r>
              <a:rPr lang="zh-CN" altLang="en-US" sz="1400" dirty="0">
                <a:solidFill>
                  <a:srgbClr val="000000"/>
                </a:solidFill>
                <a:latin typeface="楷体" pitchFamily="49" charset="-122"/>
                <a:ea typeface="楷体" pitchFamily="49" charset="-122"/>
              </a:rPr>
              <a:t>年，高通</a:t>
            </a:r>
            <a:r>
              <a:rPr lang="en-US" altLang="zh-CN" sz="1400" dirty="0">
                <a:solidFill>
                  <a:srgbClr val="000000"/>
                </a:solidFill>
                <a:latin typeface="楷体" pitchFamily="49" charset="-122"/>
                <a:ea typeface="楷体" pitchFamily="49" charset="-122"/>
              </a:rPr>
              <a:t>QSEE</a:t>
            </a:r>
            <a:r>
              <a:rPr lang="zh-CN" altLang="en-US" sz="1400" dirty="0">
                <a:solidFill>
                  <a:srgbClr val="000000"/>
                </a:solidFill>
                <a:latin typeface="楷体" pitchFamily="49" charset="-122"/>
                <a:ea typeface="楷体" pitchFamily="49" charset="-122"/>
              </a:rPr>
              <a:t>存在</a:t>
            </a:r>
            <a:r>
              <a:rPr lang="zh-CN" altLang="en-US" sz="1400" dirty="0">
                <a:solidFill>
                  <a:srgbClr val="FF0000"/>
                </a:solidFill>
                <a:latin typeface="楷体" pitchFamily="49" charset="-122"/>
                <a:ea typeface="楷体" pitchFamily="49" charset="-122"/>
              </a:rPr>
              <a:t>整数溢出漏洞</a:t>
            </a:r>
            <a:r>
              <a:rPr lang="zh-CN" altLang="en-US" sz="1400" dirty="0">
                <a:solidFill>
                  <a:srgbClr val="000000"/>
                </a:solidFill>
                <a:latin typeface="楷体" pitchFamily="49" charset="-122"/>
                <a:ea typeface="楷体" pitchFamily="49" charset="-122"/>
              </a:rPr>
              <a:t>，通过构造特定的</a:t>
            </a:r>
            <a:r>
              <a:rPr lang="en-US" altLang="zh-CN" sz="1400" dirty="0">
                <a:solidFill>
                  <a:srgbClr val="000000"/>
                </a:solidFill>
                <a:latin typeface="楷体" pitchFamily="49" charset="-122"/>
                <a:ea typeface="楷体" pitchFamily="49" charset="-122"/>
              </a:rPr>
              <a:t>SMC</a:t>
            </a:r>
            <a:r>
              <a:rPr lang="zh-CN" altLang="en-US" sz="1400" dirty="0">
                <a:solidFill>
                  <a:srgbClr val="000000"/>
                </a:solidFill>
                <a:latin typeface="楷体" pitchFamily="49" charset="-122"/>
                <a:ea typeface="楷体" pitchFamily="49" charset="-122"/>
              </a:rPr>
              <a:t>指令，能够访问</a:t>
            </a:r>
            <a:r>
              <a:rPr lang="zh-CN" altLang="en-US" sz="1400" dirty="0">
                <a:solidFill>
                  <a:srgbClr val="FF0000"/>
                </a:solidFill>
                <a:latin typeface="楷体" pitchFamily="49" charset="-122"/>
                <a:ea typeface="楷体" pitchFamily="49" charset="-122"/>
              </a:rPr>
              <a:t>任意安全内存</a:t>
            </a:r>
          </a:p>
        </p:txBody>
      </p:sp>
      <p:sp>
        <p:nvSpPr>
          <p:cNvPr id="7" name="Rektangel 163"/>
          <p:cNvSpPr>
            <a:spLocks noChangeArrowheads="1"/>
          </p:cNvSpPr>
          <p:nvPr/>
        </p:nvSpPr>
        <p:spPr bwMode="auto">
          <a:xfrm>
            <a:off x="4498248" y="4500571"/>
            <a:ext cx="1590912" cy="1500198"/>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fontAlgn="base" hangingPunct="0">
              <a:lnSpc>
                <a:spcPct val="90000"/>
              </a:lnSpc>
              <a:spcBef>
                <a:spcPct val="20000"/>
              </a:spcBef>
              <a:spcAft>
                <a:spcPct val="0"/>
              </a:spcAft>
              <a:defRPr/>
            </a:pPr>
            <a:r>
              <a:rPr lang="en-US" altLang="zh-CN" sz="1400" dirty="0">
                <a:solidFill>
                  <a:srgbClr val="000000"/>
                </a:solidFill>
                <a:latin typeface="楷体" pitchFamily="49" charset="-122"/>
                <a:ea typeface="楷体" pitchFamily="49" charset="-122"/>
              </a:rPr>
              <a:t>2014</a:t>
            </a:r>
            <a:r>
              <a:rPr lang="zh-CN" altLang="en-US" sz="1400" dirty="0">
                <a:solidFill>
                  <a:srgbClr val="000000"/>
                </a:solidFill>
                <a:latin typeface="楷体" pitchFamily="49" charset="-122"/>
                <a:ea typeface="楷体" pitchFamily="49" charset="-122"/>
              </a:rPr>
              <a:t>年</a:t>
            </a:r>
            <a:r>
              <a:rPr lang="en-US" altLang="zh-CN" sz="1400" dirty="0">
                <a:solidFill>
                  <a:srgbClr val="000000"/>
                </a:solidFill>
                <a:latin typeface="楷体" pitchFamily="49" charset="-122"/>
                <a:ea typeface="楷体" pitchFamily="49" charset="-122"/>
              </a:rPr>
              <a:t>,</a:t>
            </a:r>
            <a:r>
              <a:rPr lang="zh-CN" altLang="en-US" sz="1400" dirty="0">
                <a:solidFill>
                  <a:srgbClr val="000000"/>
                </a:solidFill>
                <a:latin typeface="楷体" pitchFamily="49" charset="-122"/>
                <a:ea typeface="楷体" pitchFamily="49" charset="-122"/>
              </a:rPr>
              <a:t>高通</a:t>
            </a:r>
            <a:r>
              <a:rPr lang="en-US" altLang="zh-CN" sz="1400" dirty="0">
                <a:solidFill>
                  <a:srgbClr val="000000"/>
                </a:solidFill>
                <a:latin typeface="楷体" pitchFamily="49" charset="-122"/>
                <a:ea typeface="楷体" pitchFamily="49" charset="-122"/>
              </a:rPr>
              <a:t>QSEE</a:t>
            </a:r>
            <a:r>
              <a:rPr lang="zh-CN" altLang="en-US" sz="1400" dirty="0">
                <a:solidFill>
                  <a:srgbClr val="000000"/>
                </a:solidFill>
                <a:latin typeface="楷体" pitchFamily="49" charset="-122"/>
                <a:ea typeface="楷体" pitchFamily="49" charset="-122"/>
              </a:rPr>
              <a:t>任意内存写漏洞，没有检查传入指针参数的范围，可</a:t>
            </a:r>
            <a:r>
              <a:rPr lang="zh-CN" altLang="en-US" sz="1400" dirty="0">
                <a:solidFill>
                  <a:srgbClr val="FF0000"/>
                </a:solidFill>
                <a:latin typeface="楷体" pitchFamily="49" charset="-122"/>
                <a:ea typeface="楷体" pitchFamily="49" charset="-122"/>
              </a:rPr>
              <a:t>删除任意安全检查代码</a:t>
            </a:r>
            <a:endParaRPr lang="en-US" sz="1400" dirty="0">
              <a:solidFill>
                <a:srgbClr val="FF0000"/>
              </a:solidFill>
              <a:latin typeface="楷体" pitchFamily="49" charset="-122"/>
              <a:ea typeface="楷体" pitchFamily="49" charset="-122"/>
            </a:endParaRPr>
          </a:p>
        </p:txBody>
      </p:sp>
      <p:sp>
        <p:nvSpPr>
          <p:cNvPr id="35" name="Rektangel 163"/>
          <p:cNvSpPr>
            <a:spLocks noChangeArrowheads="1"/>
          </p:cNvSpPr>
          <p:nvPr/>
        </p:nvSpPr>
        <p:spPr bwMode="auto">
          <a:xfrm>
            <a:off x="2647700" y="4500571"/>
            <a:ext cx="1590912" cy="1500197"/>
          </a:xfrm>
          <a:prstGeom prst="rect">
            <a:avLst/>
          </a:prstGeom>
          <a:gradFill rotWithShape="1">
            <a:gsLst>
              <a:gs pos="0">
                <a:srgbClr val="E6E6E6"/>
              </a:gs>
              <a:gs pos="100000">
                <a:srgbClr val="F3F3F3"/>
              </a:gs>
            </a:gsLst>
            <a:lin ang="16200000"/>
          </a:gradFill>
          <a:ln w="9525">
            <a:solidFill>
              <a:srgbClr val="E1E1E1"/>
            </a:solidFill>
            <a:miter lim="800000"/>
          </a:ln>
          <a:effectLst>
            <a:outerShdw blurRad="63500" dist="23000" dir="5400000" rotWithShape="0">
              <a:srgbClr val="000000">
                <a:alpha val="34999"/>
              </a:srgbClr>
            </a:outerShdw>
          </a:effectLst>
        </p:spPr>
        <p:txBody>
          <a:bodyPr anchor="ctr"/>
          <a:lstStyle/>
          <a:p>
            <a:pPr algn="just" eaLnBrk="0" fontAlgn="base" hangingPunct="0">
              <a:lnSpc>
                <a:spcPct val="90000"/>
              </a:lnSpc>
              <a:spcBef>
                <a:spcPct val="20000"/>
              </a:spcBef>
              <a:spcAft>
                <a:spcPct val="0"/>
              </a:spcAft>
              <a:defRPr/>
            </a:pPr>
            <a:r>
              <a:rPr lang="en-US" altLang="zh-CN" sz="1400" dirty="0">
                <a:solidFill>
                  <a:srgbClr val="FF0000"/>
                </a:solidFill>
                <a:latin typeface="楷体" pitchFamily="49" charset="-122"/>
                <a:ea typeface="楷体" pitchFamily="49" charset="-122"/>
              </a:rPr>
              <a:t>2013</a:t>
            </a:r>
            <a:r>
              <a:rPr lang="zh-CN" altLang="en-US" sz="1400" dirty="0">
                <a:solidFill>
                  <a:srgbClr val="FF0000"/>
                </a:solidFill>
                <a:latin typeface="楷体" pitchFamily="49" charset="-122"/>
                <a:ea typeface="楷体" pitchFamily="49" charset="-122"/>
              </a:rPr>
              <a:t>年</a:t>
            </a:r>
            <a:r>
              <a:rPr lang="en-US" altLang="zh-CN" sz="1400" dirty="0">
                <a:solidFill>
                  <a:srgbClr val="FF0000"/>
                </a:solidFill>
                <a:latin typeface="楷体" pitchFamily="49" charset="-122"/>
                <a:ea typeface="楷体" pitchFamily="49" charset="-122"/>
              </a:rPr>
              <a:t>,</a:t>
            </a:r>
            <a:r>
              <a:rPr lang="en-US" altLang="zh-CN" sz="1400" dirty="0" err="1">
                <a:solidFill>
                  <a:srgbClr val="000000"/>
                </a:solidFill>
                <a:latin typeface="楷体" pitchFamily="49" charset="-122"/>
                <a:ea typeface="楷体" pitchFamily="49" charset="-122"/>
              </a:rPr>
              <a:t>moto</a:t>
            </a:r>
            <a:r>
              <a:rPr lang="zh-CN" altLang="en-US" sz="1400" dirty="0">
                <a:solidFill>
                  <a:srgbClr val="000000"/>
                </a:solidFill>
                <a:latin typeface="楷体" pitchFamily="49" charset="-122"/>
                <a:ea typeface="楷体" pitchFamily="49" charset="-122"/>
              </a:rPr>
              <a:t>手机的</a:t>
            </a:r>
            <a:r>
              <a:rPr lang="en-US" altLang="zh-CN" sz="1400" dirty="0" err="1">
                <a:solidFill>
                  <a:srgbClr val="000000"/>
                </a:solidFill>
                <a:latin typeface="楷体" pitchFamily="49" charset="-122"/>
                <a:ea typeface="楷体" pitchFamily="49" charset="-122"/>
              </a:rPr>
              <a:t>TrustZone</a:t>
            </a:r>
            <a:r>
              <a:rPr lang="zh-CN" altLang="en-US" sz="1400" dirty="0">
                <a:solidFill>
                  <a:srgbClr val="000000"/>
                </a:solidFill>
                <a:latin typeface="楷体" pitchFamily="49" charset="-122"/>
                <a:ea typeface="楷体" pitchFamily="49" charset="-122"/>
              </a:rPr>
              <a:t>内核被破解，可解锁</a:t>
            </a:r>
            <a:r>
              <a:rPr lang="en-US" altLang="zh-CN" sz="1400" dirty="0" err="1">
                <a:solidFill>
                  <a:srgbClr val="FF0000"/>
                </a:solidFill>
                <a:latin typeface="楷体" pitchFamily="49" charset="-122"/>
                <a:ea typeface="楷体" pitchFamily="49" charset="-122"/>
              </a:rPr>
              <a:t>Bootloader</a:t>
            </a:r>
            <a:r>
              <a:rPr lang="zh-CN" altLang="en-US" sz="1400" dirty="0">
                <a:solidFill>
                  <a:srgbClr val="000000"/>
                </a:solidFill>
                <a:latin typeface="楷体" pitchFamily="49" charset="-122"/>
                <a:ea typeface="楷体" pitchFamily="49" charset="-122"/>
              </a:rPr>
              <a:t>，加载任意操作系统</a:t>
            </a:r>
          </a:p>
        </p:txBody>
      </p:sp>
    </p:spTree>
    <p:extLst>
      <p:ext uri="{BB962C8B-B14F-4D97-AF65-F5344CB8AC3E}">
        <p14:creationId xmlns:p14="http://schemas.microsoft.com/office/powerpoint/2010/main" val="311763027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嵌入式微处理器</a:t>
            </a:r>
            <a:r>
              <a:rPr lang="zh-CN" altLang="en-US" sz="2400" b="0" dirty="0">
                <a:solidFill>
                  <a:schemeClr val="tx1"/>
                </a:solidFill>
                <a:latin typeface="宋体" pitchFamily="2" charset="-122"/>
                <a:ea typeface="宋体" pitchFamily="2" charset="-122"/>
                <a:cs typeface="+mj-cs"/>
              </a:rPr>
              <a:t>指令系统</a:t>
            </a:r>
            <a:endParaRPr lang="en-US" altLang="zh-CN" sz="2400" b="0" dirty="0">
              <a:solidFill>
                <a:schemeClr val="tx1"/>
              </a:solidFill>
              <a:latin typeface="宋体" pitchFamily="2" charset="-122"/>
              <a:ea typeface="宋体" pitchFamily="2" charset="-122"/>
              <a:cs typeface="+mj-cs"/>
            </a:endParaRPr>
          </a:p>
          <a:p>
            <a:pPr lvl="1"/>
            <a:r>
              <a:rPr lang="zh-CN" altLang="en-US" sz="2300" dirty="0">
                <a:latin typeface="宋体" pitchFamily="2" charset="-122"/>
                <a:ea typeface="宋体" pitchFamily="2" charset="-122"/>
                <a:cs typeface="+mj-cs"/>
              </a:rPr>
              <a:t>精简指令集系统</a:t>
            </a:r>
            <a:r>
              <a:rPr lang="en-US" altLang="zh-CN" sz="2300" b="0" dirty="0">
                <a:latin typeface="宋体" pitchFamily="2" charset="-122"/>
                <a:ea typeface="宋体" pitchFamily="2" charset="-122"/>
                <a:cs typeface="+mj-cs"/>
              </a:rPr>
              <a:t>(Reduced Instruction Set Computer</a:t>
            </a:r>
            <a:r>
              <a:rPr lang="zh-CN" altLang="en-US" sz="2300" b="0" dirty="0">
                <a:latin typeface="宋体" pitchFamily="2" charset="-122"/>
                <a:ea typeface="宋体" pitchFamily="2" charset="-122"/>
                <a:cs typeface="+mj-cs"/>
              </a:rPr>
              <a:t>，</a:t>
            </a:r>
            <a:r>
              <a:rPr lang="en-US" altLang="zh-CN" sz="2300" dirty="0">
                <a:latin typeface="宋体" pitchFamily="2" charset="-122"/>
                <a:ea typeface="宋体" pitchFamily="2" charset="-122"/>
                <a:cs typeface="+mj-cs"/>
              </a:rPr>
              <a:t>RISC</a:t>
            </a:r>
            <a:r>
              <a:rPr lang="en-US" altLang="zh-CN" sz="2300" b="0" dirty="0">
                <a:latin typeface="宋体" pitchFamily="2" charset="-122"/>
                <a:ea typeface="宋体" pitchFamily="2" charset="-122"/>
                <a:cs typeface="+mj-cs"/>
              </a:rPr>
              <a:t>)</a:t>
            </a:r>
          </a:p>
          <a:p>
            <a:pPr lvl="2"/>
            <a:r>
              <a:rPr lang="en-US" altLang="zh-CN" sz="2000" dirty="0">
                <a:latin typeface="宋体" pitchFamily="2" charset="-122"/>
                <a:ea typeface="宋体" pitchFamily="2" charset="-122"/>
                <a:cs typeface="+mj-cs"/>
              </a:rPr>
              <a:t>RISC</a:t>
            </a:r>
            <a:r>
              <a:rPr lang="zh-CN" altLang="en-US" sz="2000" b="0" dirty="0">
                <a:latin typeface="宋体" pitchFamily="2" charset="-122"/>
                <a:ea typeface="宋体" pitchFamily="2" charset="-122"/>
                <a:cs typeface="+mj-cs"/>
              </a:rPr>
              <a:t>是在</a:t>
            </a:r>
            <a:r>
              <a:rPr lang="en-US" altLang="zh-CN" sz="2000" b="0" dirty="0">
                <a:latin typeface="宋体" pitchFamily="2" charset="-122"/>
                <a:ea typeface="宋体" pitchFamily="2" charset="-122"/>
                <a:cs typeface="+mj-cs"/>
              </a:rPr>
              <a:t>CISC</a:t>
            </a:r>
            <a:r>
              <a:rPr lang="zh-CN" altLang="en-US" sz="2000" b="0" dirty="0">
                <a:latin typeface="宋体" pitchFamily="2" charset="-122"/>
                <a:ea typeface="宋体" pitchFamily="2" charset="-122"/>
                <a:cs typeface="+mj-cs"/>
              </a:rPr>
              <a:t>的基础上产生并发展起来的；</a:t>
            </a:r>
            <a:endParaRPr lang="en-US" altLang="zh-CN" sz="2000" b="0" dirty="0">
              <a:latin typeface="宋体" pitchFamily="2" charset="-122"/>
              <a:ea typeface="宋体" pitchFamily="2" charset="-122"/>
              <a:cs typeface="+mj-cs"/>
            </a:endParaRPr>
          </a:p>
          <a:p>
            <a:pPr lvl="2"/>
            <a:r>
              <a:rPr lang="en-US" altLang="zh-CN" sz="2000" dirty="0">
                <a:latin typeface="宋体" pitchFamily="2" charset="-122"/>
                <a:ea typeface="宋体" pitchFamily="2" charset="-122"/>
                <a:cs typeface="+mj-cs"/>
              </a:rPr>
              <a:t>RISC</a:t>
            </a:r>
            <a:r>
              <a:rPr lang="zh-CN" altLang="en-US" sz="2000" b="0" dirty="0">
                <a:latin typeface="宋体" pitchFamily="2" charset="-122"/>
                <a:ea typeface="宋体" pitchFamily="2" charset="-122"/>
                <a:cs typeface="+mj-cs"/>
              </a:rPr>
              <a:t>简化指令系统使计算机的结构更加简单合理，提高运算效率；</a:t>
            </a:r>
          </a:p>
          <a:p>
            <a:pPr lvl="2"/>
            <a:r>
              <a:rPr lang="zh-CN" altLang="en-US" sz="1900" b="0" dirty="0">
                <a:solidFill>
                  <a:srgbClr val="FF0000"/>
                </a:solidFill>
                <a:latin typeface="宋体" pitchFamily="2" charset="-122"/>
                <a:ea typeface="宋体" pitchFamily="2" charset="-122"/>
                <a:cs typeface="+mj-cs"/>
              </a:rPr>
              <a:t>优先选取使用频率高的、很有用但不复杂的指令</a:t>
            </a:r>
            <a:r>
              <a:rPr lang="zh-CN" altLang="en-US" sz="1900" b="0" dirty="0">
                <a:latin typeface="宋体" pitchFamily="2" charset="-122"/>
                <a:ea typeface="宋体" pitchFamily="2" charset="-122"/>
                <a:cs typeface="+mj-cs"/>
              </a:rPr>
              <a:t>，避免使用复杂指令；</a:t>
            </a:r>
            <a:endParaRPr lang="en-US" altLang="zh-CN" sz="1900" b="0" dirty="0">
              <a:latin typeface="宋体" pitchFamily="2" charset="-122"/>
              <a:ea typeface="宋体" pitchFamily="2" charset="-122"/>
              <a:cs typeface="+mj-cs"/>
            </a:endParaRPr>
          </a:p>
          <a:p>
            <a:pPr lvl="2"/>
            <a:r>
              <a:rPr lang="zh-CN" altLang="en-US" sz="2000" b="0" dirty="0">
                <a:solidFill>
                  <a:srgbClr val="FF0000"/>
                </a:solidFill>
                <a:latin typeface="宋体" pitchFamily="2" charset="-122"/>
                <a:ea typeface="宋体" pitchFamily="2" charset="-122"/>
                <a:cs typeface="+mj-cs"/>
              </a:rPr>
              <a:t>固定指令长度，减少指令格式和寻址方式种类</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指令之间各字段的划分比较一致，各字段的功能也比较规整；</a:t>
            </a:r>
            <a:endParaRPr lang="en-US" altLang="zh-CN" sz="2000" b="0" dirty="0">
              <a:latin typeface="宋体" pitchFamily="2" charset="-122"/>
              <a:ea typeface="宋体" pitchFamily="2" charset="-122"/>
              <a:cs typeface="+mj-cs"/>
            </a:endParaRPr>
          </a:p>
          <a:p>
            <a:pPr lvl="2"/>
            <a:r>
              <a:rPr lang="zh-CN" altLang="en-US" sz="1900" b="0" dirty="0">
                <a:latin typeface="宋体" pitchFamily="2" charset="-122"/>
                <a:ea typeface="宋体" pitchFamily="2" charset="-122"/>
                <a:cs typeface="+mj-cs"/>
              </a:rPr>
              <a:t>采用</a:t>
            </a:r>
            <a:r>
              <a:rPr lang="en-US" altLang="zh-CN" sz="1900" b="0" dirty="0">
                <a:latin typeface="宋体" pitchFamily="2" charset="-122"/>
                <a:ea typeface="宋体" pitchFamily="2" charset="-122"/>
                <a:cs typeface="+mj-cs"/>
              </a:rPr>
              <a:t>Load/Store</a:t>
            </a:r>
            <a:r>
              <a:rPr lang="zh-CN" altLang="en-US" sz="1900" b="0" dirty="0">
                <a:latin typeface="宋体" pitchFamily="2" charset="-122"/>
                <a:ea typeface="宋体" pitchFamily="2" charset="-122"/>
                <a:cs typeface="+mj-cs"/>
              </a:rPr>
              <a:t>指令访问存储器，其余指令都在寄存器之间进行；</a:t>
            </a:r>
            <a:endParaRPr lang="en-US" altLang="zh-CN" sz="19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增加通用寄存器数量，算术</a:t>
            </a:r>
            <a:r>
              <a:rPr lang="en-US" altLang="zh-CN" sz="2000" b="0" dirty="0">
                <a:latin typeface="宋体" pitchFamily="2" charset="-122"/>
                <a:ea typeface="宋体" pitchFamily="2" charset="-122"/>
                <a:cs typeface="+mj-cs"/>
              </a:rPr>
              <a:t>/</a:t>
            </a:r>
            <a:r>
              <a:rPr lang="zh-CN" altLang="en-US" sz="2000" b="0" dirty="0">
                <a:latin typeface="宋体" pitchFamily="2" charset="-122"/>
                <a:ea typeface="宋体" pitchFamily="2" charset="-122"/>
                <a:cs typeface="+mj-cs"/>
              </a:rPr>
              <a:t>逻辑运算的操作数都在寄存器中存取；</a:t>
            </a:r>
            <a:endParaRPr lang="en-US" altLang="zh-CN" sz="2000" b="0" dirty="0">
              <a:latin typeface="宋体" pitchFamily="2" charset="-122"/>
              <a:ea typeface="宋体" pitchFamily="2" charset="-122"/>
              <a:cs typeface="+mj-cs"/>
            </a:endParaRPr>
          </a:p>
          <a:p>
            <a:pPr lvl="2"/>
            <a:r>
              <a:rPr lang="zh-CN" altLang="en-US" sz="2000" b="0" dirty="0">
                <a:solidFill>
                  <a:srgbClr val="FF0000"/>
                </a:solidFill>
                <a:latin typeface="宋体" pitchFamily="2" charset="-122"/>
                <a:ea typeface="宋体" pitchFamily="2" charset="-122"/>
                <a:cs typeface="+mj-cs"/>
              </a:rPr>
              <a:t>大部分指令控制在一个或小于一个机器周期内完成</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solidFill>
                  <a:srgbClr val="FF0000"/>
                </a:solidFill>
                <a:latin typeface="宋体" pitchFamily="2" charset="-122"/>
                <a:ea typeface="宋体" pitchFamily="2" charset="-122"/>
                <a:cs typeface="+mj-cs"/>
              </a:rPr>
              <a:t>以硬布线控制逻辑为主，不用或少用微码控制</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spcAft>
                <a:spcPct val="0"/>
              </a:spcAft>
              <a:buClr>
                <a:srgbClr val="FFFFFF"/>
              </a:buClr>
              <a:defRPr/>
            </a:pPr>
            <a:fld id="{4B56FE7A-1B0C-4058-BB3B-6CB897A848A5}"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54</a:t>
            </a:fld>
            <a:endParaRPr lang="en-US" altLang="zh-CN" b="1">
              <a:solidFill>
                <a:srgbClr val="FFFFFF"/>
              </a:solidFill>
            </a:endParaRPr>
          </a:p>
        </p:txBody>
      </p:sp>
    </p:spTree>
    <p:extLst>
      <p:ext uri="{BB962C8B-B14F-4D97-AF65-F5344CB8AC3E}">
        <p14:creationId xmlns:p14="http://schemas.microsoft.com/office/powerpoint/2010/main" val="55840765"/>
      </p:ext>
    </p:extLst>
  </p:cSld>
  <p:clrMapOvr>
    <a:masterClrMapping/>
  </p:clrMapOvr>
  <p:transitio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4.1.2TrustZone</a:t>
            </a:r>
            <a:r>
              <a:rPr lang="zh-CN" altLang="en-US" dirty="0">
                <a:latin typeface="微软雅黑" panose="020B0503020204020204" pitchFamily="34" charset="-122"/>
                <a:ea typeface="微软雅黑" panose="020B0503020204020204" pitchFamily="34" charset="-122"/>
              </a:rPr>
              <a:t>漏洞成因研究</a:t>
            </a:r>
            <a:endParaRPr lang="en-US" altLang="zh-CN" sz="1800" dirty="0">
              <a:latin typeface="微软雅黑" panose="020B0503020204020204" pitchFamily="34" charset="-122"/>
              <a:ea typeface="微软雅黑" panose="020B0503020204020204" pitchFamily="34" charset="-122"/>
            </a:endParaRPr>
          </a:p>
        </p:txBody>
      </p:sp>
      <p:sp>
        <p:nvSpPr>
          <p:cNvPr id="65" name="Freeform 3"/>
          <p:cNvSpPr/>
          <p:nvPr/>
        </p:nvSpPr>
        <p:spPr bwMode="gray">
          <a:xfrm>
            <a:off x="3095605" y="1773784"/>
            <a:ext cx="1587699" cy="1702296"/>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chemeClr val="accent6">
                  <a:lumMod val="60000"/>
                  <a:lumOff val="40000"/>
                </a:schemeClr>
              </a:gs>
              <a:gs pos="49000">
                <a:schemeClr val="accent6">
                  <a:lumMod val="75000"/>
                </a:schemeClr>
              </a:gs>
            </a:gsLst>
            <a:lin ang="5400000" scaled="1"/>
          </a:gradFill>
          <a:ln w="0">
            <a:noFill/>
            <a:prstDash val="solid"/>
            <a:round/>
          </a:ln>
        </p:spPr>
        <p:txBody>
          <a:bodyP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66" name="Freeform 3"/>
          <p:cNvSpPr/>
          <p:nvPr/>
        </p:nvSpPr>
        <p:spPr bwMode="gray">
          <a:xfrm>
            <a:off x="7239009" y="1773784"/>
            <a:ext cx="1587699" cy="1702296"/>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0">
            <a:noFill/>
            <a:prstDash val="solid"/>
            <a:round/>
          </a:ln>
        </p:spPr>
        <p:txBody>
          <a:bodyP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67" name="TextBox 66"/>
          <p:cNvSpPr txBox="1"/>
          <p:nvPr/>
        </p:nvSpPr>
        <p:spPr>
          <a:xfrm>
            <a:off x="3325981" y="2345289"/>
            <a:ext cx="1285884" cy="646331"/>
          </a:xfrm>
          <a:prstGeom prst="rect">
            <a:avLst/>
          </a:prstGeom>
          <a:noFill/>
        </p:spPr>
        <p:txBody>
          <a:bodyPr wrap="square" rtlCol="0">
            <a:spAutoFit/>
          </a:bodyPr>
          <a:lstStyle/>
          <a:p>
            <a:pPr fontAlgn="base">
              <a:spcBef>
                <a:spcPct val="0"/>
              </a:spcBef>
              <a:spcAft>
                <a:spcPct val="0"/>
              </a:spcAft>
            </a:pPr>
            <a:r>
              <a:rPr lang="en-US" altLang="zh-CN"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rPr>
              <a:t>Normal World</a:t>
            </a:r>
            <a:endParaRPr lang="zh-CN" altLang="en-US" b="1" dirty="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 name="TextBox 67"/>
          <p:cNvSpPr txBox="1"/>
          <p:nvPr/>
        </p:nvSpPr>
        <p:spPr>
          <a:xfrm>
            <a:off x="7540823" y="2345289"/>
            <a:ext cx="1000132" cy="646331"/>
          </a:xfrm>
          <a:prstGeom prst="rect">
            <a:avLst/>
          </a:prstGeom>
          <a:noFill/>
        </p:spPr>
        <p:txBody>
          <a:bodyPr wrap="square" rtlCol="0">
            <a:spAutoFit/>
          </a:bodyPr>
          <a:lstStyle/>
          <a:p>
            <a:pPr fontAlgn="base">
              <a:spcBef>
                <a:spcPct val="0"/>
              </a:spcBef>
              <a:spcAft>
                <a:spcPct val="0"/>
              </a:spcAft>
            </a:pP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Secure World</a:t>
            </a:r>
            <a:endPar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连接符 77"/>
          <p:cNvCxnSpPr/>
          <p:nvPr/>
        </p:nvCxnSpPr>
        <p:spPr>
          <a:xfrm>
            <a:off x="3826047" y="4274114"/>
            <a:ext cx="428628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rot="5400000" flipH="1" flipV="1">
            <a:off x="6791518" y="4738461"/>
            <a:ext cx="2642412" cy="7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rot="5400000" flipH="1" flipV="1">
            <a:off x="2540957" y="4774180"/>
            <a:ext cx="2570974" cy="794"/>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254807" y="3916924"/>
            <a:ext cx="1643074" cy="369332"/>
          </a:xfrm>
          <a:prstGeom prst="rect">
            <a:avLst/>
          </a:prstGeom>
          <a:noFill/>
        </p:spPr>
        <p:txBody>
          <a:bodyPr wrap="square" rtlCol="0">
            <a:spAutoFit/>
          </a:bodyPr>
          <a:lstStyle/>
          <a:p>
            <a:pPr fontAlgn="base">
              <a:spcBef>
                <a:spcPct val="0"/>
              </a:spcBef>
              <a:spcAft>
                <a:spcPct val="0"/>
              </a:spcAft>
            </a:pPr>
            <a:r>
              <a:rPr lang="en-US" altLang="zh-CN" dirty="0">
                <a:solidFill>
                  <a:srgbClr val="000000"/>
                </a:solidFill>
                <a:latin typeface="Arial" panose="020B0604020202020204" pitchFamily="34" charset="0"/>
                <a:ea typeface="宋体" panose="02010600030101010101" pitchFamily="2" charset="-122"/>
              </a:rPr>
              <a:t>SMC</a:t>
            </a:r>
            <a:r>
              <a:rPr lang="zh-CN" altLang="en-US" dirty="0">
                <a:solidFill>
                  <a:srgbClr val="000000"/>
                </a:solidFill>
                <a:latin typeface="Arial" panose="020B0604020202020204" pitchFamily="34" charset="0"/>
                <a:ea typeface="宋体" panose="02010600030101010101" pitchFamily="2" charset="-122"/>
              </a:rPr>
              <a:t>指令</a:t>
            </a:r>
          </a:p>
        </p:txBody>
      </p:sp>
      <p:cxnSp>
        <p:nvCxnSpPr>
          <p:cNvPr id="91" name="直接连接符 90"/>
          <p:cNvCxnSpPr/>
          <p:nvPr/>
        </p:nvCxnSpPr>
        <p:spPr>
          <a:xfrm>
            <a:off x="3826047" y="4915468"/>
            <a:ext cx="428628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326245" y="4559866"/>
            <a:ext cx="1285884"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anose="02010600030101010101" pitchFamily="2" charset="-122"/>
              </a:rPr>
              <a:t>共享内存</a:t>
            </a:r>
          </a:p>
        </p:txBody>
      </p:sp>
      <p:cxnSp>
        <p:nvCxnSpPr>
          <p:cNvPr id="93" name="直接连接符 92"/>
          <p:cNvCxnSpPr/>
          <p:nvPr/>
        </p:nvCxnSpPr>
        <p:spPr>
          <a:xfrm>
            <a:off x="3826047" y="5488560"/>
            <a:ext cx="428628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254807" y="5202808"/>
            <a:ext cx="1500198" cy="369332"/>
          </a:xfrm>
          <a:prstGeom prst="rect">
            <a:avLst/>
          </a:prstGeom>
          <a:noFill/>
        </p:spPr>
        <p:txBody>
          <a:bodyPr wrap="square" rtlCol="0">
            <a:spAutoFit/>
          </a:bodyPr>
          <a:lstStyle/>
          <a:p>
            <a:pPr fontAlgn="base">
              <a:spcBef>
                <a:spcPct val="0"/>
              </a:spcBef>
              <a:spcAft>
                <a:spcPct val="0"/>
              </a:spcAft>
            </a:pPr>
            <a:r>
              <a:rPr lang="en-US" altLang="zh-CN" dirty="0">
                <a:solidFill>
                  <a:srgbClr val="000000"/>
                </a:solidFill>
                <a:latin typeface="Arial" panose="020B0604020202020204" pitchFamily="34" charset="0"/>
                <a:ea typeface="华文楷体" panose="02010600040101010101" pitchFamily="2" charset="-122"/>
              </a:rPr>
              <a:t>IRQ</a:t>
            </a:r>
            <a:r>
              <a:rPr lang="zh-CN" altLang="en-US" dirty="0">
                <a:solidFill>
                  <a:srgbClr val="000000"/>
                </a:solidFill>
                <a:latin typeface="Arial" panose="020B0604020202020204" pitchFamily="34" charset="0"/>
                <a:ea typeface="华文楷体" panose="02010600040101010101" pitchFamily="2" charset="-122"/>
              </a:rPr>
              <a:t>与</a:t>
            </a:r>
            <a:r>
              <a:rPr lang="en-US" altLang="zh-CN" dirty="0">
                <a:solidFill>
                  <a:srgbClr val="000000"/>
                </a:solidFill>
                <a:latin typeface="Arial" panose="020B0604020202020204" pitchFamily="34" charset="0"/>
                <a:ea typeface="华文楷体" panose="02010600040101010101" pitchFamily="2" charset="-122"/>
              </a:rPr>
              <a:t>FIQ</a:t>
            </a:r>
          </a:p>
        </p:txBody>
      </p:sp>
      <p:cxnSp>
        <p:nvCxnSpPr>
          <p:cNvPr id="95" name="直接连接符 94"/>
          <p:cNvCxnSpPr/>
          <p:nvPr/>
        </p:nvCxnSpPr>
        <p:spPr>
          <a:xfrm>
            <a:off x="3826047" y="6060064"/>
            <a:ext cx="428628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254807" y="5774312"/>
            <a:ext cx="1500198"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anose="02010600030101010101" pitchFamily="2" charset="-122"/>
              </a:rPr>
              <a:t>安全外设</a:t>
            </a:r>
          </a:p>
        </p:txBody>
      </p:sp>
      <p:sp>
        <p:nvSpPr>
          <p:cNvPr id="98" name="矩形 97"/>
          <p:cNvSpPr/>
          <p:nvPr/>
        </p:nvSpPr>
        <p:spPr>
          <a:xfrm>
            <a:off x="1809720" y="1109948"/>
            <a:ext cx="5606022" cy="461665"/>
          </a:xfrm>
          <a:prstGeom prst="rect">
            <a:avLst/>
          </a:prstGeom>
        </p:spPr>
        <p:txBody>
          <a:bodyPr wrap="none">
            <a:spAutoFit/>
          </a:bodyPr>
          <a:lstStyle/>
          <a:p>
            <a:pPr fontAlgn="base">
              <a:spcBef>
                <a:spcPct val="0"/>
              </a:spcBef>
              <a:spcAft>
                <a:spcPct val="0"/>
              </a:spcAft>
            </a:pPr>
            <a:r>
              <a:rPr lang="en-US" altLang="zh-CN" sz="2400" dirty="0" err="1">
                <a:solidFill>
                  <a:srgbClr val="C00000"/>
                </a:solidFill>
                <a:latin typeface="楷体" pitchFamily="49" charset="-122"/>
                <a:ea typeface="楷体" pitchFamily="49" charset="-122"/>
              </a:rPr>
              <a:t>TrustZone</a:t>
            </a:r>
            <a:r>
              <a:rPr lang="zh-CN" altLang="en-US" sz="2400" dirty="0">
                <a:solidFill>
                  <a:srgbClr val="C00000"/>
                </a:solidFill>
                <a:latin typeface="楷体" pitchFamily="49" charset="-122"/>
                <a:ea typeface="楷体" pitchFamily="49" charset="-122"/>
              </a:rPr>
              <a:t>安全世界与普通世界通信接口</a:t>
            </a:r>
          </a:p>
        </p:txBody>
      </p:sp>
    </p:spTree>
    <p:extLst>
      <p:ext uri="{BB962C8B-B14F-4D97-AF65-F5344CB8AC3E}">
        <p14:creationId xmlns:p14="http://schemas.microsoft.com/office/powerpoint/2010/main" val="2535612865"/>
      </p:ext>
    </p:extLst>
  </p:cSld>
  <p:clrMapOvr>
    <a:masterClrMapping/>
  </p:clrMapOvr>
  <p:transition/>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sym typeface="+mn-ea"/>
              </a:rPr>
              <a:t>4.1.2</a:t>
            </a:r>
            <a:r>
              <a:rPr lang="en-US" altLang="zh-CN" dirty="0" err="1">
                <a:latin typeface="微软雅黑" panose="020B0503020204020204" pitchFamily="34" charset="-122"/>
                <a:ea typeface="微软雅黑" panose="020B0503020204020204" pitchFamily="34" charset="-122"/>
              </a:rPr>
              <a:t>TrustZone</a:t>
            </a:r>
            <a:r>
              <a:rPr lang="zh-CN" altLang="en-US" dirty="0">
                <a:latin typeface="微软雅黑" panose="020B0503020204020204" pitchFamily="34" charset="-122"/>
                <a:ea typeface="微软雅黑" panose="020B0503020204020204" pitchFamily="34" charset="-122"/>
              </a:rPr>
              <a:t>漏洞成因研究</a:t>
            </a:r>
          </a:p>
        </p:txBody>
      </p:sp>
      <p:sp>
        <p:nvSpPr>
          <p:cNvPr id="10" name="Freeform 4"/>
          <p:cNvSpPr/>
          <p:nvPr/>
        </p:nvSpPr>
        <p:spPr bwMode="gray">
          <a:xfrm>
            <a:off x="2304415" y="2726055"/>
            <a:ext cx="2005330" cy="1836420"/>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rgbClr val="009999"/>
              </a:gs>
              <a:gs pos="100000">
                <a:srgbClr val="009999">
                  <a:gamma/>
                  <a:shade val="46275"/>
                  <a:invGamma/>
                </a:srgbClr>
              </a:gs>
            </a:gsLst>
            <a:lin ang="5400000" scaled="1"/>
          </a:gradFill>
          <a:ln w="0">
            <a:noFill/>
            <a:prstDash val="solid"/>
            <a:round/>
          </a:ln>
        </p:spPr>
        <p:txBody>
          <a:bodyP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11" name="AutoShape 10"/>
          <p:cNvSpPr>
            <a:spLocks noChangeArrowheads="1"/>
          </p:cNvSpPr>
          <p:nvPr/>
        </p:nvSpPr>
        <p:spPr bwMode="auto">
          <a:xfrm>
            <a:off x="2510718" y="3488242"/>
            <a:ext cx="1511871" cy="438287"/>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b="1" dirty="0" err="1">
                <a:solidFill>
                  <a:srgbClr val="FFFFFF"/>
                </a:solidFill>
                <a:latin typeface="Verdana" panose="020B0604030504040204" pitchFamily="34" charset="0"/>
              </a:rPr>
              <a:t>TrustZone</a:t>
            </a:r>
            <a:r>
              <a:rPr lang="zh-CN" altLang="en-US" sz="2000" b="1" dirty="0">
                <a:solidFill>
                  <a:srgbClr val="FFFFFF"/>
                </a:solidFill>
                <a:latin typeface="Verdana" panose="020B0604030504040204" pitchFamily="34" charset="0"/>
              </a:rPr>
              <a:t>漏洞</a:t>
            </a:r>
          </a:p>
          <a:p>
            <a:pPr algn="ctr" fontAlgn="base">
              <a:spcBef>
                <a:spcPct val="0"/>
              </a:spcBef>
              <a:spcAft>
                <a:spcPct val="0"/>
              </a:spcAft>
            </a:pPr>
            <a:r>
              <a:rPr lang="zh-CN" altLang="en-US" b="1" dirty="0">
                <a:solidFill>
                  <a:srgbClr val="FFFFFF"/>
                </a:solidFill>
                <a:latin typeface="Verdana" panose="020B0604030504040204" pitchFamily="34" charset="0"/>
              </a:rPr>
              <a:t>成因研究</a:t>
            </a:r>
          </a:p>
        </p:txBody>
      </p:sp>
      <p:sp>
        <p:nvSpPr>
          <p:cNvPr id="12" name="文本框 11"/>
          <p:cNvSpPr txBox="1"/>
          <p:nvPr/>
        </p:nvSpPr>
        <p:spPr>
          <a:xfrm>
            <a:off x="4439819" y="1739511"/>
            <a:ext cx="2571767" cy="1754326"/>
          </a:xfrm>
          <a:prstGeom prst="rect">
            <a:avLst/>
          </a:prstGeom>
          <a:noFill/>
          <a:ln w="15875">
            <a:solidFill>
              <a:srgbClr val="0F7F7C"/>
            </a:solidFill>
          </a:ln>
        </p:spPr>
        <p:txBody>
          <a:bodyPr wrap="square" rtlCol="0">
            <a:spAutoFit/>
          </a:bodyPr>
          <a:lstStyle/>
          <a:p>
            <a:pPr marL="285750" indent="-285750" fontAlgn="base">
              <a:spcBef>
                <a:spcPct val="0"/>
              </a:spcBef>
              <a:spcAft>
                <a:spcPct val="0"/>
              </a:spcAft>
              <a:buFont typeface="Wingdings" panose="05000000000000000000" pitchFamily="2" charset="2"/>
              <a:buChar char="Ø"/>
            </a:pPr>
            <a:r>
              <a:rPr lang="en-US" altLang="zh-CN" dirty="0" err="1">
                <a:solidFill>
                  <a:srgbClr val="000000"/>
                </a:solidFill>
                <a:latin typeface="楷体" pitchFamily="49" charset="-122"/>
                <a:ea typeface="楷体" pitchFamily="49" charset="-122"/>
              </a:rPr>
              <a:t>TrustZone</a:t>
            </a:r>
            <a:r>
              <a:rPr lang="zh-CN" altLang="en-US" dirty="0">
                <a:solidFill>
                  <a:srgbClr val="000000"/>
                </a:solidFill>
                <a:latin typeface="楷体" pitchFamily="49" charset="-122"/>
                <a:ea typeface="楷体" pitchFamily="49" charset="-122"/>
              </a:rPr>
              <a:t>镜像未加密存储</a:t>
            </a:r>
          </a:p>
          <a:p>
            <a:pPr marL="285750" indent="-285750" fontAlgn="base">
              <a:spcBef>
                <a:spcPct val="0"/>
              </a:spcBef>
              <a:spcAft>
                <a:spcPct val="0"/>
              </a:spcAft>
              <a:buFont typeface="Wingdings" panose="05000000000000000000" pitchFamily="2" charset="2"/>
              <a:buChar char="Ø"/>
            </a:pPr>
            <a:r>
              <a:rPr lang="zh-CN" altLang="en-US" dirty="0">
                <a:solidFill>
                  <a:srgbClr val="000000"/>
                </a:solidFill>
                <a:latin typeface="楷体" pitchFamily="49" charset="-122"/>
                <a:ea typeface="楷体" pitchFamily="49" charset="-122"/>
              </a:rPr>
              <a:t>物理指针使用频繁</a:t>
            </a:r>
          </a:p>
          <a:p>
            <a:pPr marL="285750" indent="-285750" fontAlgn="base">
              <a:spcBef>
                <a:spcPct val="0"/>
              </a:spcBef>
              <a:spcAft>
                <a:spcPct val="0"/>
              </a:spcAft>
              <a:buFont typeface="Wingdings" panose="05000000000000000000" pitchFamily="2" charset="2"/>
              <a:buChar char="Ø"/>
            </a:pPr>
            <a:r>
              <a:rPr lang="zh-CN" altLang="en-US" dirty="0">
                <a:solidFill>
                  <a:srgbClr val="000000"/>
                </a:solidFill>
                <a:latin typeface="楷体" pitchFamily="49" charset="-122"/>
                <a:ea typeface="楷体" pitchFamily="49" charset="-122"/>
              </a:rPr>
              <a:t>缺少严格的</a:t>
            </a:r>
            <a:r>
              <a:rPr lang="en-US" altLang="zh-CN" dirty="0">
                <a:solidFill>
                  <a:srgbClr val="000000"/>
                </a:solidFill>
                <a:latin typeface="楷体" pitchFamily="49" charset="-122"/>
                <a:ea typeface="楷体" pitchFamily="49" charset="-122"/>
              </a:rPr>
              <a:t>IO</a:t>
            </a:r>
            <a:r>
              <a:rPr lang="zh-CN" altLang="en-US" dirty="0">
                <a:solidFill>
                  <a:srgbClr val="000000"/>
                </a:solidFill>
                <a:latin typeface="楷体" pitchFamily="49" charset="-122"/>
                <a:ea typeface="楷体" pitchFamily="49" charset="-122"/>
              </a:rPr>
              <a:t>输入输出控制与检测</a:t>
            </a:r>
          </a:p>
          <a:p>
            <a:pPr marL="285750" indent="-285750" fontAlgn="base">
              <a:spcBef>
                <a:spcPct val="0"/>
              </a:spcBef>
              <a:spcAft>
                <a:spcPct val="0"/>
              </a:spcAft>
              <a:buFont typeface="Wingdings" panose="05000000000000000000" pitchFamily="2" charset="2"/>
              <a:buChar char="Ø"/>
            </a:pPr>
            <a:r>
              <a:rPr lang="zh-CN" altLang="en-US" dirty="0">
                <a:solidFill>
                  <a:srgbClr val="000000"/>
                </a:solidFill>
                <a:latin typeface="楷体" pitchFamily="49" charset="-122"/>
                <a:ea typeface="楷体" pitchFamily="49" charset="-122"/>
              </a:rPr>
              <a:t>缺少</a:t>
            </a:r>
            <a:r>
              <a:rPr lang="en-US" altLang="zh-CN" dirty="0">
                <a:solidFill>
                  <a:srgbClr val="000000"/>
                </a:solidFill>
                <a:latin typeface="楷体" pitchFamily="49" charset="-122"/>
                <a:ea typeface="楷体" pitchFamily="49" charset="-122"/>
              </a:rPr>
              <a:t>ASLR, DEP</a:t>
            </a:r>
            <a:r>
              <a:rPr lang="zh-CN" altLang="en-US" dirty="0">
                <a:solidFill>
                  <a:srgbClr val="000000"/>
                </a:solidFill>
                <a:latin typeface="楷体" pitchFamily="49" charset="-122"/>
                <a:ea typeface="楷体" pitchFamily="49" charset="-122"/>
              </a:rPr>
              <a:t>机制</a:t>
            </a:r>
          </a:p>
        </p:txBody>
      </p:sp>
      <p:sp>
        <p:nvSpPr>
          <p:cNvPr id="15" name="文本框 14"/>
          <p:cNvSpPr txBox="1"/>
          <p:nvPr/>
        </p:nvSpPr>
        <p:spPr>
          <a:xfrm>
            <a:off x="4439818" y="4689471"/>
            <a:ext cx="2501840" cy="1631216"/>
          </a:xfrm>
          <a:prstGeom prst="rect">
            <a:avLst/>
          </a:prstGeom>
          <a:noFill/>
          <a:ln w="15875">
            <a:solidFill>
              <a:srgbClr val="0F7F7C"/>
            </a:solidFill>
          </a:ln>
        </p:spPr>
        <p:txBody>
          <a:bodyPr wrap="square" rtlCol="0">
            <a:spAutoFit/>
          </a:bodyPr>
          <a:lstStyle>
            <a:defPPr>
              <a:defRPr lang="en-US"/>
            </a:defPPr>
            <a:lvl1pPr marL="285750" indent="-285750">
              <a:buFont typeface="Wingdings" panose="05000000000000000000" pitchFamily="2" charset="2"/>
              <a:buChar char="Ø"/>
              <a:defRPr sz="1400">
                <a:latin typeface="宋体" panose="02010600030101010101" pitchFamily="2" charset="-122"/>
                <a:ea typeface="宋体" panose="02010600030101010101" pitchFamily="2" charset="-122"/>
              </a:defRPr>
            </a:lvl1pPr>
          </a:lstStyle>
          <a:p>
            <a:pPr fontAlgn="base">
              <a:spcBef>
                <a:spcPct val="0"/>
              </a:spcBef>
              <a:spcAft>
                <a:spcPct val="0"/>
              </a:spcAft>
            </a:pPr>
            <a:r>
              <a:rPr lang="zh-CN" altLang="en-US" sz="2000" dirty="0">
                <a:solidFill>
                  <a:srgbClr val="000000"/>
                </a:solidFill>
                <a:latin typeface="楷体" pitchFamily="49" charset="-122"/>
                <a:ea typeface="楷体" pitchFamily="49" charset="-122"/>
              </a:rPr>
              <a:t>在安全功能实现中加入部分验证</a:t>
            </a:r>
          </a:p>
          <a:p>
            <a:pPr fontAlgn="base">
              <a:spcBef>
                <a:spcPct val="0"/>
              </a:spcBef>
              <a:spcAft>
                <a:spcPct val="0"/>
              </a:spcAft>
            </a:pPr>
            <a:r>
              <a:rPr lang="zh-CN" altLang="en-US" sz="2000" dirty="0">
                <a:solidFill>
                  <a:srgbClr val="000000"/>
                </a:solidFill>
                <a:latin typeface="楷体" pitchFamily="49" charset="-122"/>
                <a:ea typeface="楷体" pitchFamily="49" charset="-122"/>
              </a:rPr>
              <a:t>部分厂商实现时使用位掩码屏蔽不再使用的功能</a:t>
            </a:r>
          </a:p>
        </p:txBody>
      </p:sp>
      <p:sp>
        <p:nvSpPr>
          <p:cNvPr id="22" name="圆角右箭头 21"/>
          <p:cNvSpPr/>
          <p:nvPr/>
        </p:nvSpPr>
        <p:spPr>
          <a:xfrm>
            <a:off x="3218452" y="1899923"/>
            <a:ext cx="1210443" cy="826353"/>
          </a:xfrm>
          <a:prstGeom prst="bentArrow">
            <a:avLst>
              <a:gd name="adj1" fmla="val 1782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0000"/>
              </a:solidFill>
              <a:latin typeface="Arial"/>
              <a:ea typeface="宋体"/>
            </a:endParaRPr>
          </a:p>
        </p:txBody>
      </p:sp>
      <p:sp>
        <p:nvSpPr>
          <p:cNvPr id="24" name="圆角右箭头 23"/>
          <p:cNvSpPr/>
          <p:nvPr/>
        </p:nvSpPr>
        <p:spPr>
          <a:xfrm flipV="1">
            <a:off x="3229375" y="4778503"/>
            <a:ext cx="1210443" cy="675785"/>
          </a:xfrm>
          <a:prstGeom prst="bentArrow">
            <a:avLst>
              <a:gd name="adj1" fmla="val 2331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0000"/>
              </a:solidFill>
              <a:latin typeface="Arial"/>
              <a:ea typeface="宋体"/>
            </a:endParaRPr>
          </a:p>
        </p:txBody>
      </p:sp>
      <p:sp>
        <p:nvSpPr>
          <p:cNvPr id="45" name="文本框 44"/>
          <p:cNvSpPr txBox="1"/>
          <p:nvPr/>
        </p:nvSpPr>
        <p:spPr>
          <a:xfrm>
            <a:off x="4010025" y="1282065"/>
            <a:ext cx="4334510" cy="457200"/>
          </a:xfrm>
          <a:prstGeom prst="rect">
            <a:avLst/>
          </a:prstGeom>
          <a:noFill/>
        </p:spPr>
        <p:txBody>
          <a:bodyPr wrap="square" rtlCol="0">
            <a:spAutoFit/>
          </a:bodyPr>
          <a:lstStyle/>
          <a:p>
            <a:pPr fontAlgn="base">
              <a:spcBef>
                <a:spcPct val="0"/>
              </a:spcBef>
              <a:spcAft>
                <a:spcPct val="0"/>
              </a:spcAft>
            </a:pPr>
            <a:r>
              <a:rPr lang="en-US" altLang="zh-CN" sz="2400" dirty="0" err="1">
                <a:solidFill>
                  <a:srgbClr val="FF0000"/>
                </a:solidFill>
                <a:latin typeface="楷体" pitchFamily="49" charset="-122"/>
                <a:ea typeface="楷体" pitchFamily="49" charset="-122"/>
              </a:rPr>
              <a:t>TrustZone</a:t>
            </a:r>
            <a:r>
              <a:rPr lang="zh-CN" altLang="en-US" sz="2400" dirty="0">
                <a:solidFill>
                  <a:srgbClr val="FF0000"/>
                </a:solidFill>
                <a:latin typeface="楷体" pitchFamily="49" charset="-122"/>
                <a:ea typeface="楷体" pitchFamily="49" charset="-122"/>
              </a:rPr>
              <a:t>架构存在问题</a:t>
            </a:r>
          </a:p>
        </p:txBody>
      </p:sp>
      <p:sp>
        <p:nvSpPr>
          <p:cNvPr id="46" name="文本框 45"/>
          <p:cNvSpPr txBox="1"/>
          <p:nvPr/>
        </p:nvSpPr>
        <p:spPr>
          <a:xfrm>
            <a:off x="3929381" y="4293235"/>
            <a:ext cx="4332605" cy="396240"/>
          </a:xfrm>
          <a:prstGeom prst="rect">
            <a:avLst/>
          </a:prstGeom>
          <a:noFill/>
        </p:spPr>
        <p:txBody>
          <a:bodyPr wrap="square" rtlCol="0">
            <a:spAutoFit/>
          </a:bodyPr>
          <a:lstStyle/>
          <a:p>
            <a:pPr fontAlgn="base">
              <a:spcBef>
                <a:spcPct val="0"/>
              </a:spcBef>
              <a:spcAft>
                <a:spcPct val="0"/>
              </a:spcAft>
            </a:pPr>
            <a:r>
              <a:rPr lang="en-US" altLang="zh-CN" sz="2000" dirty="0" err="1">
                <a:solidFill>
                  <a:srgbClr val="FF0000"/>
                </a:solidFill>
                <a:latin typeface="楷体" pitchFamily="49" charset="-122"/>
                <a:ea typeface="楷体" pitchFamily="49" charset="-122"/>
              </a:rPr>
              <a:t>TrustZone</a:t>
            </a:r>
            <a:r>
              <a:rPr lang="zh-CN" altLang="en-US" sz="2000" dirty="0">
                <a:solidFill>
                  <a:srgbClr val="FF0000"/>
                </a:solidFill>
                <a:latin typeface="楷体" pitchFamily="49" charset="-122"/>
                <a:ea typeface="楷体" pitchFamily="49" charset="-122"/>
              </a:rPr>
              <a:t>采取的安全机制不完善</a:t>
            </a:r>
          </a:p>
        </p:txBody>
      </p:sp>
      <p:sp>
        <p:nvSpPr>
          <p:cNvPr id="23" name="圆角右箭头 22"/>
          <p:cNvSpPr/>
          <p:nvPr/>
        </p:nvSpPr>
        <p:spPr>
          <a:xfrm rot="16200000" flipH="1" flipV="1">
            <a:off x="7368299" y="1778727"/>
            <a:ext cx="714380" cy="1357322"/>
          </a:xfrm>
          <a:prstGeom prst="bentArrow">
            <a:avLst>
              <a:gd name="adj1" fmla="val 1782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0000"/>
              </a:solidFill>
              <a:latin typeface="Arial"/>
              <a:ea typeface="宋体"/>
            </a:endParaRPr>
          </a:p>
        </p:txBody>
      </p:sp>
      <p:sp>
        <p:nvSpPr>
          <p:cNvPr id="28" name="圆角右箭头 27"/>
          <p:cNvSpPr/>
          <p:nvPr/>
        </p:nvSpPr>
        <p:spPr>
          <a:xfrm rot="5400000" flipH="1">
            <a:off x="7335059" y="4202119"/>
            <a:ext cx="781813" cy="1571636"/>
          </a:xfrm>
          <a:prstGeom prst="bentArrow">
            <a:avLst>
              <a:gd name="adj1" fmla="val 1782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0000"/>
              </a:solidFill>
              <a:latin typeface="Arial"/>
              <a:ea typeface="宋体"/>
            </a:endParaRPr>
          </a:p>
        </p:txBody>
      </p:sp>
      <p:sp>
        <p:nvSpPr>
          <p:cNvPr id="29" name="Freeform 4"/>
          <p:cNvSpPr/>
          <p:nvPr/>
        </p:nvSpPr>
        <p:spPr bwMode="gray">
          <a:xfrm>
            <a:off x="7310756" y="2814955"/>
            <a:ext cx="2091055" cy="1823720"/>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rgbClr val="E6DCAC"/>
              </a:gs>
              <a:gs pos="12000">
                <a:srgbClr val="E6D78A"/>
              </a:gs>
              <a:gs pos="30000">
                <a:srgbClr val="C7AC4C"/>
              </a:gs>
              <a:gs pos="45000">
                <a:srgbClr val="E6D78A"/>
              </a:gs>
              <a:gs pos="77000">
                <a:srgbClr val="C7AC4C"/>
              </a:gs>
              <a:gs pos="100000">
                <a:srgbClr val="E6DCAC"/>
              </a:gs>
            </a:gsLst>
            <a:lin ang="5400000" scaled="0"/>
          </a:gradFill>
          <a:ln w="0">
            <a:noFill/>
            <a:prstDash val="solid"/>
            <a:round/>
          </a:ln>
        </p:spPr>
        <p:txBody>
          <a:bodyP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32" name="TextBox 31"/>
          <p:cNvSpPr txBox="1"/>
          <p:nvPr/>
        </p:nvSpPr>
        <p:spPr>
          <a:xfrm>
            <a:off x="7607936" y="3284855"/>
            <a:ext cx="1597025" cy="1188720"/>
          </a:xfrm>
          <a:prstGeom prst="rect">
            <a:avLst/>
          </a:prstGeom>
          <a:noFill/>
        </p:spPr>
        <p:txBody>
          <a:bodyPr wrap="square" rtlCol="0">
            <a:spAutoFit/>
          </a:bodyPr>
          <a:lstStyle/>
          <a:p>
            <a:pPr fontAlgn="base">
              <a:spcBef>
                <a:spcPct val="0"/>
              </a:spcBef>
              <a:spcAft>
                <a:spcPct val="0"/>
              </a:spcAft>
            </a:pPr>
            <a:r>
              <a:rPr lang="zh-CN" altLang="en-US" dirty="0">
                <a:solidFill>
                  <a:srgbClr val="FF0000"/>
                </a:solidFill>
                <a:latin typeface="楷体" pitchFamily="49" charset="-122"/>
                <a:ea typeface="楷体" pitchFamily="49" charset="-122"/>
              </a:rPr>
              <a:t>缺少必要的检验和控制，导致内存非法访问</a:t>
            </a:r>
          </a:p>
        </p:txBody>
      </p:sp>
    </p:spTree>
    <p:extLst>
      <p:ext uri="{BB962C8B-B14F-4D97-AF65-F5344CB8AC3E}">
        <p14:creationId xmlns:p14="http://schemas.microsoft.com/office/powerpoint/2010/main" val="4138889863"/>
      </p:ext>
    </p:extLst>
  </p:cSld>
  <p:clrMapOvr>
    <a:masterClrMapping/>
  </p:clrMapOvr>
  <p:transition/>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0" y="152400"/>
            <a:ext cx="7918450" cy="609600"/>
          </a:xfrm>
        </p:spPr>
        <p:txBody>
          <a:bodyPr/>
          <a:lstStyle/>
          <a:p>
            <a:r>
              <a:rPr lang="en-US" altLang="zh-CN" dirty="0" err="1">
                <a:latin typeface="微软雅黑" panose="020B0503020204020204" pitchFamily="34" charset="-122"/>
                <a:ea typeface="微软雅黑" panose="020B0503020204020204" pitchFamily="34" charset="-122"/>
                <a:sym typeface="+mn-ea"/>
              </a:rPr>
              <a:t>4.1.2</a:t>
            </a:r>
            <a:r>
              <a:rPr lang="en-US" altLang="zh-CN" dirty="0" err="1">
                <a:latin typeface="微软雅黑" panose="020B0503020204020204" pitchFamily="34" charset="-122"/>
                <a:ea typeface="微软雅黑" panose="020B0503020204020204" pitchFamily="34" charset="-122"/>
              </a:rPr>
              <a:t>TrustZone</a:t>
            </a:r>
            <a:r>
              <a:rPr lang="zh-CN" altLang="en-US" dirty="0">
                <a:latin typeface="微软雅黑" panose="020B0503020204020204" pitchFamily="34" charset="-122"/>
                <a:ea typeface="微软雅黑" panose="020B0503020204020204" pitchFamily="34" charset="-122"/>
              </a:rPr>
              <a:t>漏洞发现</a:t>
            </a:r>
          </a:p>
        </p:txBody>
      </p:sp>
      <p:sp>
        <p:nvSpPr>
          <p:cNvPr id="10" name="Freeform 4"/>
          <p:cNvSpPr/>
          <p:nvPr/>
        </p:nvSpPr>
        <p:spPr bwMode="gray">
          <a:xfrm>
            <a:off x="1840231" y="2825751"/>
            <a:ext cx="2077085" cy="2054225"/>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rgbClr val="009999"/>
              </a:gs>
              <a:gs pos="100000">
                <a:srgbClr val="009999">
                  <a:gamma/>
                  <a:shade val="46275"/>
                  <a:invGamma/>
                </a:srgbClr>
              </a:gs>
            </a:gsLst>
            <a:lin ang="5400000" scaled="1"/>
          </a:gradFill>
          <a:ln w="0">
            <a:noFill/>
            <a:prstDash val="solid"/>
            <a:round/>
          </a:ln>
        </p:spPr>
        <p:txBody>
          <a:bodyP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11" name="AutoShape 10"/>
          <p:cNvSpPr>
            <a:spLocks noChangeArrowheads="1"/>
          </p:cNvSpPr>
          <p:nvPr/>
        </p:nvSpPr>
        <p:spPr bwMode="auto">
          <a:xfrm>
            <a:off x="2123116" y="3633937"/>
            <a:ext cx="1511871" cy="438287"/>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dirty="0" err="1">
                <a:solidFill>
                  <a:srgbClr val="FFFFFF"/>
                </a:solidFill>
                <a:latin typeface="微软雅黑" panose="020B0503020204020204" pitchFamily="34" charset="-122"/>
                <a:ea typeface="微软雅黑" panose="020B0503020204020204" pitchFamily="34" charset="-122"/>
              </a:rPr>
              <a:t>TrustZone</a:t>
            </a:r>
          </a:p>
          <a:p>
            <a:pPr algn="ctr" fontAlgn="base">
              <a:spcBef>
                <a:spcPct val="0"/>
              </a:spcBef>
              <a:spcAft>
                <a:spcPct val="0"/>
              </a:spcAft>
            </a:pPr>
            <a:r>
              <a:rPr lang="zh-CN" altLang="en-US" b="1" dirty="0">
                <a:solidFill>
                  <a:srgbClr val="FFFFFF"/>
                </a:solidFill>
                <a:latin typeface="微软雅黑" panose="020B0503020204020204" pitchFamily="34" charset="-122"/>
                <a:ea typeface="微软雅黑" panose="020B0503020204020204" pitchFamily="34" charset="-122"/>
              </a:rPr>
              <a:t>漏洞发现方法研究</a:t>
            </a:r>
          </a:p>
        </p:txBody>
      </p:sp>
      <p:sp>
        <p:nvSpPr>
          <p:cNvPr id="12" name="文本框 11"/>
          <p:cNvSpPr txBox="1"/>
          <p:nvPr/>
        </p:nvSpPr>
        <p:spPr>
          <a:xfrm>
            <a:off x="4170680" y="1700809"/>
            <a:ext cx="2573392" cy="1015663"/>
          </a:xfrm>
          <a:prstGeom prst="rect">
            <a:avLst/>
          </a:prstGeom>
          <a:noFill/>
          <a:ln w="15875">
            <a:solidFill>
              <a:srgbClr val="0F7F7C"/>
            </a:solidFill>
          </a:ln>
        </p:spPr>
        <p:txBody>
          <a:bodyPr wrap="square" rtlCol="0">
            <a:spAutoFit/>
          </a:bodyPr>
          <a:lstStyle/>
          <a:p>
            <a:pPr marL="285750" indent="-285750" fontAlgn="base">
              <a:spcBef>
                <a:spcPct val="0"/>
              </a:spcBef>
              <a:spcAft>
                <a:spcPct val="0"/>
              </a:spcAft>
              <a:buFont typeface="Wingdings" panose="05000000000000000000" pitchFamily="2" charset="2"/>
              <a:buChar char="Ø"/>
            </a:pPr>
            <a:r>
              <a:rPr lang="zh-CN" altLang="en-US" sz="2000" dirty="0">
                <a:solidFill>
                  <a:srgbClr val="000000"/>
                </a:solidFill>
                <a:latin typeface="楷体" pitchFamily="49" charset="-122"/>
                <a:ea typeface="楷体" pitchFamily="49" charset="-122"/>
              </a:rPr>
              <a:t>传统的模糊测试手段不适用</a:t>
            </a:r>
          </a:p>
          <a:p>
            <a:pPr marL="285750" indent="-285750" fontAlgn="base">
              <a:spcBef>
                <a:spcPct val="0"/>
              </a:spcBef>
              <a:spcAft>
                <a:spcPct val="0"/>
              </a:spcAft>
              <a:buFont typeface="Wingdings" panose="05000000000000000000" pitchFamily="2" charset="2"/>
              <a:buChar char="Ø"/>
            </a:pPr>
            <a:r>
              <a:rPr lang="zh-CN" altLang="en-US" sz="2000" dirty="0">
                <a:solidFill>
                  <a:srgbClr val="000000"/>
                </a:solidFill>
                <a:latin typeface="楷体" pitchFamily="49" charset="-122"/>
                <a:ea typeface="楷体" pitchFamily="49" charset="-122"/>
              </a:rPr>
              <a:t>硬件相关</a:t>
            </a:r>
          </a:p>
        </p:txBody>
      </p:sp>
      <p:sp>
        <p:nvSpPr>
          <p:cNvPr id="15" name="文本框 14"/>
          <p:cNvSpPr txBox="1"/>
          <p:nvPr/>
        </p:nvSpPr>
        <p:spPr>
          <a:xfrm>
            <a:off x="4170680" y="4725146"/>
            <a:ext cx="2429376" cy="1008111"/>
          </a:xfrm>
          <a:prstGeom prst="rect">
            <a:avLst/>
          </a:prstGeom>
          <a:noFill/>
          <a:ln w="15875">
            <a:solidFill>
              <a:srgbClr val="0F7F7C"/>
            </a:solidFill>
          </a:ln>
        </p:spPr>
        <p:txBody>
          <a:bodyPr wrap="square" rtlCol="0">
            <a:spAutoFit/>
          </a:bodyPr>
          <a:lstStyle>
            <a:defPPr>
              <a:defRPr lang="en-US"/>
            </a:defPPr>
            <a:lvl1pPr marL="285750" indent="-285750">
              <a:buFont typeface="Wingdings" panose="05000000000000000000" pitchFamily="2" charset="2"/>
              <a:buChar char="Ø"/>
              <a:defRPr sz="1400">
                <a:latin typeface="宋体" panose="02010600030101010101" pitchFamily="2" charset="-122"/>
                <a:ea typeface="宋体" panose="02010600030101010101" pitchFamily="2" charset="-122"/>
              </a:defRPr>
            </a:lvl1pPr>
          </a:lstStyle>
          <a:p>
            <a:pPr fontAlgn="base">
              <a:spcBef>
                <a:spcPct val="0"/>
              </a:spcBef>
              <a:spcAft>
                <a:spcPct val="0"/>
              </a:spcAft>
            </a:pPr>
            <a:r>
              <a:rPr lang="zh-CN" altLang="en-US" sz="2000" dirty="0">
                <a:solidFill>
                  <a:srgbClr val="000000"/>
                </a:solidFill>
                <a:latin typeface="楷体" pitchFamily="49" charset="-122"/>
                <a:ea typeface="楷体" pitchFamily="49" charset="-122"/>
              </a:rPr>
              <a:t>不易调试和监控</a:t>
            </a:r>
          </a:p>
          <a:p>
            <a:pPr fontAlgn="base">
              <a:spcBef>
                <a:spcPct val="0"/>
              </a:spcBef>
              <a:spcAft>
                <a:spcPct val="0"/>
              </a:spcAft>
            </a:pPr>
            <a:r>
              <a:rPr lang="zh-CN" altLang="en-US" sz="2000" dirty="0">
                <a:solidFill>
                  <a:srgbClr val="000000"/>
                </a:solidFill>
                <a:latin typeface="楷体" pitchFamily="49" charset="-122"/>
                <a:ea typeface="楷体" pitchFamily="49" charset="-122"/>
              </a:rPr>
              <a:t>测试手段受限于具体设备</a:t>
            </a:r>
          </a:p>
        </p:txBody>
      </p:sp>
      <p:sp>
        <p:nvSpPr>
          <p:cNvPr id="22" name="圆角右箭头 21"/>
          <p:cNvSpPr/>
          <p:nvPr/>
        </p:nvSpPr>
        <p:spPr>
          <a:xfrm>
            <a:off x="2830850" y="2045618"/>
            <a:ext cx="1210443" cy="826353"/>
          </a:xfrm>
          <a:prstGeom prst="bentArrow">
            <a:avLst>
              <a:gd name="adj1" fmla="val 1782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0000"/>
              </a:solidFill>
              <a:latin typeface="Arial"/>
              <a:ea typeface="宋体"/>
            </a:endParaRPr>
          </a:p>
        </p:txBody>
      </p:sp>
      <p:sp>
        <p:nvSpPr>
          <p:cNvPr id="24" name="圆角右箭头 23"/>
          <p:cNvSpPr/>
          <p:nvPr/>
        </p:nvSpPr>
        <p:spPr>
          <a:xfrm flipV="1">
            <a:off x="2841773" y="4924198"/>
            <a:ext cx="1210443" cy="675785"/>
          </a:xfrm>
          <a:prstGeom prst="bentArrow">
            <a:avLst>
              <a:gd name="adj1" fmla="val 23318"/>
              <a:gd name="adj2" fmla="val 29199"/>
              <a:gd name="adj3" fmla="val 25000"/>
              <a:gd name="adj4" fmla="val 15195"/>
            </a:avLst>
          </a:prstGeom>
          <a:gradFill>
            <a:gsLst>
              <a:gs pos="0">
                <a:srgbClr val="73DBCF">
                  <a:alpha val="0"/>
                </a:srgbClr>
              </a:gs>
              <a:gs pos="100000">
                <a:srgbClr val="0F7F7C"/>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0000"/>
              </a:solidFill>
              <a:latin typeface="Arial"/>
              <a:ea typeface="宋体"/>
            </a:endParaRPr>
          </a:p>
        </p:txBody>
      </p:sp>
      <p:cxnSp>
        <p:nvCxnSpPr>
          <p:cNvPr id="26" name="AutoShape 22"/>
          <p:cNvCxnSpPr>
            <a:cxnSpLocks noChangeShapeType="1"/>
          </p:cNvCxnSpPr>
          <p:nvPr/>
        </p:nvCxnSpPr>
        <p:spPr bwMode="gray">
          <a:xfrm flipH="1">
            <a:off x="4365330" y="3023606"/>
            <a:ext cx="2376263" cy="0"/>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30" name="Line 21"/>
          <p:cNvSpPr>
            <a:spLocks noChangeShapeType="1"/>
          </p:cNvSpPr>
          <p:nvPr/>
        </p:nvSpPr>
        <p:spPr bwMode="gray">
          <a:xfrm flipV="1">
            <a:off x="6741592" y="2447542"/>
            <a:ext cx="297161" cy="576065"/>
          </a:xfrm>
          <a:prstGeom prst="line">
            <a:avLst/>
          </a:prstGeom>
          <a:noFill/>
          <a:ln w="952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cxnSp>
        <p:nvCxnSpPr>
          <p:cNvPr id="31" name="AutoShape 22"/>
          <p:cNvCxnSpPr>
            <a:cxnSpLocks noChangeShapeType="1"/>
          </p:cNvCxnSpPr>
          <p:nvPr/>
        </p:nvCxnSpPr>
        <p:spPr bwMode="gray">
          <a:xfrm flipH="1">
            <a:off x="7029626" y="2447542"/>
            <a:ext cx="2592286" cy="0"/>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35" name="矩形 34"/>
          <p:cNvSpPr/>
          <p:nvPr/>
        </p:nvSpPr>
        <p:spPr>
          <a:xfrm>
            <a:off x="7038975" y="1647190"/>
            <a:ext cx="2785110" cy="707886"/>
          </a:xfrm>
          <a:prstGeom prst="rect">
            <a:avLst/>
          </a:prstGeom>
        </p:spPr>
        <p:txBody>
          <a:bodyPr wrap="square">
            <a:spAutoFit/>
          </a:bodyPr>
          <a:lstStyle/>
          <a:p>
            <a:pPr algn="ctr" fontAlgn="base">
              <a:spcBef>
                <a:spcPct val="0"/>
              </a:spcBef>
              <a:spcAft>
                <a:spcPct val="0"/>
              </a:spcAft>
            </a:pPr>
            <a:r>
              <a:rPr lang="zh-CN" altLang="en-US" sz="2000" b="1" dirty="0">
                <a:solidFill>
                  <a:srgbClr val="051825"/>
                </a:solidFill>
                <a:latin typeface="楷体" pitchFamily="49" charset="-122"/>
                <a:ea typeface="楷体" pitchFamily="49" charset="-122"/>
              </a:rPr>
              <a:t>针对</a:t>
            </a:r>
            <a:r>
              <a:rPr lang="en-US" altLang="zh-CN" sz="2000" b="1" dirty="0" err="1">
                <a:solidFill>
                  <a:srgbClr val="051825"/>
                </a:solidFill>
                <a:latin typeface="楷体" pitchFamily="49" charset="-122"/>
                <a:ea typeface="楷体" pitchFamily="49" charset="-122"/>
              </a:rPr>
              <a:t>TrustZone</a:t>
            </a:r>
            <a:r>
              <a:rPr lang="zh-CN" altLang="en-US" sz="2000" b="1" dirty="0">
                <a:solidFill>
                  <a:srgbClr val="051825"/>
                </a:solidFill>
                <a:latin typeface="楷体" pitchFamily="49" charset="-122"/>
                <a:ea typeface="楷体" pitchFamily="49" charset="-122"/>
              </a:rPr>
              <a:t>的</a:t>
            </a:r>
          </a:p>
          <a:p>
            <a:pPr algn="ctr" fontAlgn="base">
              <a:spcBef>
                <a:spcPct val="0"/>
              </a:spcBef>
              <a:spcAft>
                <a:spcPct val="0"/>
              </a:spcAft>
            </a:pPr>
            <a:r>
              <a:rPr lang="zh-CN" altLang="en-US" sz="2000" b="1" dirty="0">
                <a:solidFill>
                  <a:srgbClr val="05251F"/>
                </a:solidFill>
                <a:latin typeface="楷体" pitchFamily="49" charset="-122"/>
                <a:ea typeface="楷体" pitchFamily="49" charset="-122"/>
              </a:rPr>
              <a:t>漏洞挖掘方法</a:t>
            </a:r>
          </a:p>
        </p:txBody>
      </p:sp>
      <p:cxnSp>
        <p:nvCxnSpPr>
          <p:cNvPr id="38" name="AutoShape 22"/>
          <p:cNvCxnSpPr>
            <a:cxnSpLocks noChangeShapeType="1"/>
          </p:cNvCxnSpPr>
          <p:nvPr/>
        </p:nvCxnSpPr>
        <p:spPr bwMode="gray">
          <a:xfrm flipH="1">
            <a:off x="4409112" y="5816558"/>
            <a:ext cx="2332481" cy="0"/>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39" name="Line 21"/>
          <p:cNvSpPr>
            <a:spLocks noChangeShapeType="1"/>
          </p:cNvSpPr>
          <p:nvPr/>
        </p:nvSpPr>
        <p:spPr bwMode="gray">
          <a:xfrm flipV="1">
            <a:off x="6741592" y="5240494"/>
            <a:ext cx="288033" cy="576063"/>
          </a:xfrm>
          <a:prstGeom prst="line">
            <a:avLst/>
          </a:prstGeom>
          <a:noFill/>
          <a:ln w="952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cxnSp>
        <p:nvCxnSpPr>
          <p:cNvPr id="40" name="AutoShape 22"/>
          <p:cNvCxnSpPr>
            <a:cxnSpLocks noChangeShapeType="1"/>
          </p:cNvCxnSpPr>
          <p:nvPr/>
        </p:nvCxnSpPr>
        <p:spPr bwMode="gray">
          <a:xfrm flipH="1">
            <a:off x="7029625" y="5240494"/>
            <a:ext cx="2592286" cy="0"/>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41" name="矩形 40"/>
          <p:cNvSpPr/>
          <p:nvPr/>
        </p:nvSpPr>
        <p:spPr>
          <a:xfrm>
            <a:off x="7076217" y="4370642"/>
            <a:ext cx="2574032" cy="707886"/>
          </a:xfrm>
          <a:prstGeom prst="rect">
            <a:avLst/>
          </a:prstGeom>
        </p:spPr>
        <p:txBody>
          <a:bodyPr wrap="square">
            <a:spAutoFit/>
          </a:bodyPr>
          <a:lstStyle/>
          <a:p>
            <a:pPr algn="ctr" fontAlgn="base">
              <a:spcBef>
                <a:spcPct val="0"/>
              </a:spcBef>
              <a:spcAft>
                <a:spcPct val="0"/>
              </a:spcAft>
            </a:pPr>
            <a:r>
              <a:rPr lang="zh-CN" altLang="en-US" sz="2000" b="1" dirty="0">
                <a:solidFill>
                  <a:srgbClr val="051825"/>
                </a:solidFill>
                <a:latin typeface="楷体" pitchFamily="49" charset="-122"/>
                <a:ea typeface="楷体" pitchFamily="49" charset="-122"/>
              </a:rPr>
              <a:t>针对</a:t>
            </a:r>
            <a:r>
              <a:rPr lang="en-US" altLang="zh-CN" sz="2000" b="1" dirty="0" err="1">
                <a:solidFill>
                  <a:srgbClr val="051825"/>
                </a:solidFill>
                <a:latin typeface="楷体" pitchFamily="49" charset="-122"/>
                <a:ea typeface="楷体" pitchFamily="49" charset="-122"/>
              </a:rPr>
              <a:t>TrustZone</a:t>
            </a:r>
            <a:r>
              <a:rPr lang="zh-CN" altLang="en-US" sz="2000" b="1" dirty="0">
                <a:solidFill>
                  <a:srgbClr val="051825"/>
                </a:solidFill>
                <a:latin typeface="楷体" pitchFamily="49" charset="-122"/>
                <a:ea typeface="楷体" pitchFamily="49" charset="-122"/>
              </a:rPr>
              <a:t>的</a:t>
            </a:r>
          </a:p>
          <a:p>
            <a:pPr algn="ctr" fontAlgn="base">
              <a:spcBef>
                <a:spcPct val="0"/>
              </a:spcBef>
              <a:spcAft>
                <a:spcPct val="0"/>
              </a:spcAft>
            </a:pPr>
            <a:r>
              <a:rPr lang="zh-CN" altLang="en-US" sz="2000" b="1" dirty="0">
                <a:solidFill>
                  <a:srgbClr val="05251F"/>
                </a:solidFill>
                <a:latin typeface="楷体" pitchFamily="49" charset="-122"/>
                <a:ea typeface="楷体" pitchFamily="49" charset="-122"/>
              </a:rPr>
              <a:t>安全性测试方法</a:t>
            </a:r>
          </a:p>
        </p:txBody>
      </p:sp>
      <p:sp>
        <p:nvSpPr>
          <p:cNvPr id="45" name="文本框 44"/>
          <p:cNvSpPr txBox="1"/>
          <p:nvPr/>
        </p:nvSpPr>
        <p:spPr>
          <a:xfrm>
            <a:off x="4171315" y="1196753"/>
            <a:ext cx="2807970" cy="461665"/>
          </a:xfrm>
          <a:prstGeom prst="rect">
            <a:avLst/>
          </a:prstGeom>
          <a:noFill/>
        </p:spPr>
        <p:txBody>
          <a:bodyPr wrap="square" rtlCol="0">
            <a:spAutoFit/>
          </a:bodyPr>
          <a:lstStyle/>
          <a:p>
            <a:pPr fontAlgn="base">
              <a:spcBef>
                <a:spcPct val="0"/>
              </a:spcBef>
              <a:spcAft>
                <a:spcPct val="0"/>
              </a:spcAft>
            </a:pPr>
            <a:r>
              <a:rPr lang="zh-CN" altLang="en-US" sz="2400" b="1" dirty="0">
                <a:solidFill>
                  <a:srgbClr val="000000"/>
                </a:solidFill>
                <a:latin typeface="楷体" pitchFamily="49" charset="-122"/>
                <a:ea typeface="楷体" pitchFamily="49" charset="-122"/>
              </a:rPr>
              <a:t>分析手段有限制</a:t>
            </a:r>
          </a:p>
        </p:txBody>
      </p:sp>
      <p:sp>
        <p:nvSpPr>
          <p:cNvPr id="46" name="文本框 45"/>
          <p:cNvSpPr txBox="1"/>
          <p:nvPr/>
        </p:nvSpPr>
        <p:spPr>
          <a:xfrm>
            <a:off x="4408794" y="4149081"/>
            <a:ext cx="1728191" cy="461665"/>
          </a:xfrm>
          <a:prstGeom prst="rect">
            <a:avLst/>
          </a:prstGeom>
          <a:noFill/>
        </p:spPr>
        <p:txBody>
          <a:bodyPr wrap="square" rtlCol="0">
            <a:spAutoFit/>
          </a:bodyPr>
          <a:lstStyle/>
          <a:p>
            <a:pPr fontAlgn="base">
              <a:spcBef>
                <a:spcPct val="0"/>
              </a:spcBef>
              <a:spcAft>
                <a:spcPct val="0"/>
              </a:spcAft>
            </a:pPr>
            <a:r>
              <a:rPr lang="zh-CN" altLang="en-US" sz="2400" b="1" dirty="0">
                <a:solidFill>
                  <a:srgbClr val="000000"/>
                </a:solidFill>
                <a:latin typeface="楷体" pitchFamily="49" charset="-122"/>
                <a:ea typeface="楷体" pitchFamily="49" charset="-122"/>
              </a:rPr>
              <a:t>测试困难</a:t>
            </a:r>
          </a:p>
        </p:txBody>
      </p:sp>
      <p:sp>
        <p:nvSpPr>
          <p:cNvPr id="47" name="文本框 46"/>
          <p:cNvSpPr txBox="1"/>
          <p:nvPr/>
        </p:nvSpPr>
        <p:spPr>
          <a:xfrm>
            <a:off x="7137401" y="2549526"/>
            <a:ext cx="3296285" cy="1200329"/>
          </a:xfrm>
          <a:prstGeom prst="rect">
            <a:avLst/>
          </a:prstGeom>
          <a:noFill/>
        </p:spPr>
        <p:txBody>
          <a:bodyPr wrap="square" rtlCol="0">
            <a:spAutoFit/>
          </a:bodyPr>
          <a:lstStyle/>
          <a:p>
            <a:pPr marL="285750" indent="-285750" fontAlgn="base">
              <a:spcBef>
                <a:spcPct val="0"/>
              </a:spcBef>
              <a:spcAft>
                <a:spcPct val="0"/>
              </a:spcAft>
              <a:buFont typeface="Arial" panose="020B0604020202020204" pitchFamily="34" charset="0"/>
              <a:buChar char="•"/>
            </a:pPr>
            <a:r>
              <a:rPr lang="zh-CN" altLang="en-US" dirty="0">
                <a:solidFill>
                  <a:srgbClr val="000000"/>
                </a:solidFill>
                <a:latin typeface="楷体" pitchFamily="49" charset="-122"/>
                <a:ea typeface="楷体" pitchFamily="49" charset="-122"/>
              </a:rPr>
              <a:t>形成针对</a:t>
            </a:r>
            <a:r>
              <a:rPr lang="en-US" altLang="zh-CN" dirty="0" err="1">
                <a:solidFill>
                  <a:srgbClr val="000000"/>
                </a:solidFill>
                <a:latin typeface="楷体" pitchFamily="49" charset="-122"/>
                <a:ea typeface="楷体" pitchFamily="49" charset="-122"/>
              </a:rPr>
              <a:t>TrustZone</a:t>
            </a:r>
            <a:r>
              <a:rPr lang="zh-CN" altLang="en-US" dirty="0">
                <a:solidFill>
                  <a:srgbClr val="000000"/>
                </a:solidFill>
                <a:latin typeface="楷体" pitchFamily="49" charset="-122"/>
                <a:ea typeface="楷体" pitchFamily="49" charset="-122"/>
              </a:rPr>
              <a:t>的模糊测试方法</a:t>
            </a:r>
          </a:p>
          <a:p>
            <a:pPr marL="285750" indent="-285750" fontAlgn="base">
              <a:spcBef>
                <a:spcPct val="0"/>
              </a:spcBef>
              <a:spcAft>
                <a:spcPct val="0"/>
              </a:spcAft>
              <a:buFont typeface="Arial" panose="020B0604020202020204" pitchFamily="34" charset="0"/>
              <a:buChar char="•"/>
            </a:pPr>
            <a:r>
              <a:rPr lang="zh-CN" altLang="en-US" dirty="0">
                <a:solidFill>
                  <a:srgbClr val="000000"/>
                </a:solidFill>
                <a:latin typeface="楷体" pitchFamily="49" charset="-122"/>
                <a:ea typeface="楷体" pitchFamily="49" charset="-122"/>
              </a:rPr>
              <a:t>形成针对</a:t>
            </a:r>
            <a:r>
              <a:rPr lang="en-US" altLang="zh-CN" dirty="0" err="1">
                <a:solidFill>
                  <a:srgbClr val="000000"/>
                </a:solidFill>
                <a:latin typeface="楷体" pitchFamily="49" charset="-122"/>
                <a:ea typeface="楷体" pitchFamily="49" charset="-122"/>
              </a:rPr>
              <a:t>TrustZone</a:t>
            </a:r>
            <a:r>
              <a:rPr lang="zh-CN" altLang="en-US" dirty="0">
                <a:solidFill>
                  <a:srgbClr val="000000"/>
                </a:solidFill>
                <a:latin typeface="楷体" pitchFamily="49" charset="-122"/>
                <a:ea typeface="楷体" pitchFamily="49" charset="-122"/>
              </a:rPr>
              <a:t>的基于静态分析的漏洞挖掘方法</a:t>
            </a:r>
          </a:p>
        </p:txBody>
      </p:sp>
      <p:sp>
        <p:nvSpPr>
          <p:cNvPr id="48" name="文本框 47"/>
          <p:cNvSpPr txBox="1"/>
          <p:nvPr/>
        </p:nvSpPr>
        <p:spPr>
          <a:xfrm>
            <a:off x="7175308" y="5240972"/>
            <a:ext cx="3313180" cy="861774"/>
          </a:xfrm>
          <a:prstGeom prst="rect">
            <a:avLst/>
          </a:prstGeom>
          <a:noFill/>
        </p:spPr>
        <p:txBody>
          <a:bodyPr wrap="square" rtlCol="0">
            <a:spAutoFit/>
          </a:bodyPr>
          <a:lstStyle/>
          <a:p>
            <a:pPr marL="285750" indent="-285750" fontAlgn="base">
              <a:spcBef>
                <a:spcPct val="0"/>
              </a:spcBef>
              <a:spcAft>
                <a:spcPct val="0"/>
              </a:spcAft>
              <a:buFont typeface="Arial" panose="020B0604020202020204" pitchFamily="34" charset="0"/>
              <a:buChar char="•"/>
            </a:pPr>
            <a:r>
              <a:rPr lang="zh-CN" altLang="en-US" sz="1600" dirty="0">
                <a:solidFill>
                  <a:srgbClr val="000000"/>
                </a:solidFill>
                <a:latin typeface="楷体" pitchFamily="49" charset="-122"/>
                <a:ea typeface="楷体" pitchFamily="49" charset="-122"/>
              </a:rPr>
              <a:t>编写构造</a:t>
            </a:r>
            <a:r>
              <a:rPr lang="zh-CN" altLang="en-US" sz="1600" dirty="0">
                <a:solidFill>
                  <a:srgbClr val="FF0000"/>
                </a:solidFill>
                <a:latin typeface="楷体" pitchFamily="49" charset="-122"/>
                <a:ea typeface="楷体" pitchFamily="49" charset="-122"/>
              </a:rPr>
              <a:t>畸形</a:t>
            </a:r>
            <a:r>
              <a:rPr lang="en-US" altLang="zh-CN" sz="1600" dirty="0">
                <a:solidFill>
                  <a:srgbClr val="FF0000"/>
                </a:solidFill>
                <a:latin typeface="楷体" pitchFamily="49" charset="-122"/>
                <a:ea typeface="楷体" pitchFamily="49" charset="-122"/>
              </a:rPr>
              <a:t>SMC</a:t>
            </a:r>
            <a:r>
              <a:rPr lang="zh-CN" altLang="en-US" sz="1600" dirty="0">
                <a:solidFill>
                  <a:srgbClr val="FF0000"/>
                </a:solidFill>
                <a:latin typeface="楷体" pitchFamily="49" charset="-122"/>
                <a:ea typeface="楷体" pitchFamily="49" charset="-122"/>
              </a:rPr>
              <a:t>指令</a:t>
            </a:r>
            <a:r>
              <a:rPr lang="zh-CN" altLang="en-US" sz="1600" dirty="0">
                <a:solidFill>
                  <a:srgbClr val="000000"/>
                </a:solidFill>
                <a:latin typeface="楷体" pitchFamily="49" charset="-122"/>
                <a:ea typeface="楷体" pitchFamily="49" charset="-122"/>
              </a:rPr>
              <a:t>产生器</a:t>
            </a:r>
          </a:p>
          <a:p>
            <a:pPr marL="285750" indent="-285750" fontAlgn="base">
              <a:spcBef>
                <a:spcPct val="0"/>
              </a:spcBef>
              <a:spcAft>
                <a:spcPct val="0"/>
              </a:spcAft>
              <a:buFont typeface="Arial" panose="020B0604020202020204" pitchFamily="34" charset="0"/>
              <a:buChar char="•"/>
            </a:pPr>
            <a:r>
              <a:rPr lang="zh-CN" altLang="en-US" sz="1600" dirty="0">
                <a:solidFill>
                  <a:srgbClr val="000000"/>
                </a:solidFill>
                <a:latin typeface="楷体" pitchFamily="49" charset="-122"/>
                <a:ea typeface="楷体" pitchFamily="49" charset="-122"/>
              </a:rPr>
              <a:t>借鉴传统模糊测试手段，形成针对</a:t>
            </a:r>
            <a:r>
              <a:rPr lang="en-US" altLang="zh-CN" sz="1600" dirty="0" err="1">
                <a:solidFill>
                  <a:srgbClr val="000000"/>
                </a:solidFill>
                <a:latin typeface="楷体" pitchFamily="49" charset="-122"/>
                <a:ea typeface="楷体" pitchFamily="49" charset="-122"/>
              </a:rPr>
              <a:t>TrustZone</a:t>
            </a:r>
            <a:r>
              <a:rPr lang="zh-CN" altLang="en-US" sz="1600" dirty="0">
                <a:solidFill>
                  <a:srgbClr val="000000"/>
                </a:solidFill>
                <a:latin typeface="楷体" pitchFamily="49" charset="-122"/>
                <a:ea typeface="楷体" pitchFamily="49" charset="-122"/>
              </a:rPr>
              <a:t>的模糊测试工具</a:t>
            </a:r>
          </a:p>
        </p:txBody>
      </p:sp>
      <p:cxnSp>
        <p:nvCxnSpPr>
          <p:cNvPr id="51" name="AutoShape 22"/>
          <p:cNvCxnSpPr>
            <a:cxnSpLocks noChangeShapeType="1"/>
          </p:cNvCxnSpPr>
          <p:nvPr/>
        </p:nvCxnSpPr>
        <p:spPr bwMode="gray">
          <a:xfrm flipH="1">
            <a:off x="4365330" y="3808885"/>
            <a:ext cx="5259063" cy="23073"/>
          </a:xfrm>
          <a:prstGeom prst="straightConnector1">
            <a:avLst/>
          </a:prstGeom>
          <a:noFill/>
          <a:ln w="22225">
            <a:solidFill>
              <a:srgbClr val="73DBCF"/>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Tree>
    <p:extLst>
      <p:ext uri="{BB962C8B-B14F-4D97-AF65-F5344CB8AC3E}">
        <p14:creationId xmlns:p14="http://schemas.microsoft.com/office/powerpoint/2010/main" val="2873395724"/>
      </p:ext>
    </p:extLst>
  </p:cSld>
  <p:clrMapOvr>
    <a:masterClrMapping/>
  </p:clrMapOvr>
  <p:transitio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1" y="152400"/>
            <a:ext cx="8235315" cy="609600"/>
          </a:xfrm>
        </p:spPr>
        <p:txBody>
          <a:bodyPr/>
          <a:lstStyle/>
          <a:p>
            <a:r>
              <a:rPr lang="en-US" altLang="zh-CN" dirty="0" err="1">
                <a:latin typeface="微软雅黑" panose="020B0503020204020204" pitchFamily="34" charset="-122"/>
                <a:ea typeface="微软雅黑" panose="020B0503020204020204" pitchFamily="34" charset="-122"/>
                <a:sym typeface="+mn-ea"/>
              </a:rPr>
              <a:t>4.1.3</a:t>
            </a:r>
            <a:r>
              <a:rPr lang="en-US" altLang="zh-CN" dirty="0" err="1">
                <a:latin typeface="微软雅黑" panose="020B0503020204020204" pitchFamily="34" charset="-122"/>
                <a:ea typeface="微软雅黑" panose="020B0503020204020204" pitchFamily="34" charset="-122"/>
              </a:rPr>
              <a:t>TrustZone</a:t>
            </a:r>
            <a:r>
              <a:rPr lang="zh-CN" altLang="en-US" dirty="0">
                <a:latin typeface="微软雅黑" panose="020B0503020204020204" pitchFamily="34" charset="-122"/>
                <a:ea typeface="微软雅黑" panose="020B0503020204020204" pitchFamily="34" charset="-122"/>
              </a:rPr>
              <a:t>开发环境构建</a:t>
            </a:r>
          </a:p>
        </p:txBody>
      </p:sp>
      <p:sp>
        <p:nvSpPr>
          <p:cNvPr id="5" name="Freeform 3"/>
          <p:cNvSpPr/>
          <p:nvPr/>
        </p:nvSpPr>
        <p:spPr bwMode="gray">
          <a:xfrm>
            <a:off x="2351585" y="2222867"/>
            <a:ext cx="1587699" cy="1702296"/>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chemeClr val="accent6">
                  <a:lumMod val="60000"/>
                  <a:lumOff val="40000"/>
                </a:schemeClr>
              </a:gs>
              <a:gs pos="49000">
                <a:schemeClr val="accent6">
                  <a:lumMod val="75000"/>
                </a:schemeClr>
              </a:gs>
            </a:gsLst>
            <a:lin ang="5400000" scaled="1"/>
          </a:gradFill>
          <a:ln w="0">
            <a:noFill/>
            <a:prstDash val="solid"/>
            <a:round/>
          </a:ln>
        </p:spPr>
        <p:txBody>
          <a:bodyP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6" name="AutoShape 11"/>
          <p:cNvSpPr>
            <a:spLocks noChangeArrowheads="1"/>
          </p:cNvSpPr>
          <p:nvPr/>
        </p:nvSpPr>
        <p:spPr bwMode="auto">
          <a:xfrm>
            <a:off x="2356302" y="2854872"/>
            <a:ext cx="1511871" cy="438287"/>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1400" b="1" dirty="0" err="1">
                <a:solidFill>
                  <a:srgbClr val="FFFFFF"/>
                </a:solidFill>
                <a:latin typeface="Verdana" panose="020B0604030504040204" pitchFamily="34" charset="0"/>
              </a:rPr>
              <a:t>TrusZone</a:t>
            </a:r>
            <a:endParaRPr lang="en-US" altLang="zh-CN" sz="1400" b="1" dirty="0">
              <a:solidFill>
                <a:srgbClr val="FFFFFF"/>
              </a:solidFill>
              <a:latin typeface="Verdana" panose="020B0604030504040204" pitchFamily="34" charset="0"/>
            </a:endParaRPr>
          </a:p>
          <a:p>
            <a:pPr algn="ctr" fontAlgn="base">
              <a:spcBef>
                <a:spcPct val="0"/>
              </a:spcBef>
              <a:spcAft>
                <a:spcPct val="0"/>
              </a:spcAft>
            </a:pPr>
            <a:r>
              <a:rPr lang="zh-CN" altLang="en-US" sz="1400" b="1" dirty="0">
                <a:solidFill>
                  <a:srgbClr val="FFFFFF"/>
                </a:solidFill>
                <a:latin typeface="Verdana" panose="020B0604030504040204" pitchFamily="34" charset="0"/>
              </a:rPr>
              <a:t>仿真环境构建研究</a:t>
            </a:r>
            <a:endParaRPr lang="en-US" altLang="zh-CN" sz="1400" b="1" dirty="0">
              <a:solidFill>
                <a:srgbClr val="FFFFFF"/>
              </a:solidFill>
              <a:latin typeface="Verdana" panose="020B0604030504040204" pitchFamily="34" charset="0"/>
            </a:endParaRPr>
          </a:p>
        </p:txBody>
      </p:sp>
      <p:sp>
        <p:nvSpPr>
          <p:cNvPr id="9" name="文本框 8"/>
          <p:cNvSpPr txBox="1"/>
          <p:nvPr/>
        </p:nvSpPr>
        <p:spPr>
          <a:xfrm>
            <a:off x="4511826" y="1867937"/>
            <a:ext cx="2376263" cy="1077218"/>
          </a:xfrm>
          <a:prstGeom prst="rect">
            <a:avLst/>
          </a:prstGeom>
          <a:noFill/>
          <a:ln w="15875">
            <a:solidFill>
              <a:schemeClr val="accent2">
                <a:lumMod val="50000"/>
              </a:schemeClr>
            </a:solidFill>
          </a:ln>
        </p:spPr>
        <p:txBody>
          <a:bodyPr wrap="square" rtlCol="0">
            <a:spAutoFit/>
          </a:bodyPr>
          <a:lstStyle/>
          <a:p>
            <a:pPr marL="285750" indent="-285750" fontAlgn="base">
              <a:spcBef>
                <a:spcPct val="0"/>
              </a:spcBef>
              <a:spcAft>
                <a:spcPct val="0"/>
              </a:spcAft>
              <a:buFont typeface="Wingdings" panose="05000000000000000000" pitchFamily="2" charset="2"/>
              <a:buChar char="Ø"/>
            </a:pPr>
            <a:r>
              <a:rPr lang="zh-CN" altLang="en-US" sz="1600" dirty="0">
                <a:solidFill>
                  <a:srgbClr val="000000"/>
                </a:solidFill>
                <a:latin typeface="楷体" pitchFamily="49" charset="-122"/>
                <a:ea typeface="楷体" pitchFamily="49" charset="-122"/>
              </a:rPr>
              <a:t>优点：输出信息准确、易定位</a:t>
            </a:r>
          </a:p>
          <a:p>
            <a:pPr marL="285750" indent="-285750" fontAlgn="base">
              <a:spcBef>
                <a:spcPct val="0"/>
              </a:spcBef>
              <a:spcAft>
                <a:spcPct val="0"/>
              </a:spcAft>
              <a:buFont typeface="Wingdings" panose="05000000000000000000" pitchFamily="2" charset="2"/>
              <a:buChar char="Ø"/>
            </a:pPr>
            <a:r>
              <a:rPr lang="zh-CN" altLang="en-US" sz="1600" dirty="0">
                <a:solidFill>
                  <a:srgbClr val="000000"/>
                </a:solidFill>
                <a:latin typeface="楷体" pitchFamily="49" charset="-122"/>
                <a:ea typeface="楷体" pitchFamily="49" charset="-122"/>
              </a:rPr>
              <a:t>缺点：需要反复编译固件且平台相关</a:t>
            </a:r>
          </a:p>
        </p:txBody>
      </p:sp>
      <p:sp>
        <p:nvSpPr>
          <p:cNvPr id="10" name="文本框 9"/>
          <p:cNvSpPr txBox="1"/>
          <p:nvPr/>
        </p:nvSpPr>
        <p:spPr>
          <a:xfrm>
            <a:off x="4314496" y="3573493"/>
            <a:ext cx="2571768" cy="1203325"/>
          </a:xfrm>
          <a:prstGeom prst="rect">
            <a:avLst/>
          </a:prstGeom>
          <a:noFill/>
          <a:ln w="15875">
            <a:solidFill>
              <a:schemeClr val="accent2">
                <a:lumMod val="50000"/>
              </a:schemeClr>
            </a:solidFill>
          </a:ln>
        </p:spPr>
        <p:txBody>
          <a:bodyPr wrap="square" rtlCol="0">
            <a:spAutoFit/>
          </a:bodyPr>
          <a:lstStyle>
            <a:defPPr>
              <a:defRPr lang="en-US"/>
            </a:defPPr>
            <a:lvl1pPr marL="285750" indent="-285750">
              <a:buFont typeface="Wingdings" panose="05000000000000000000" pitchFamily="2" charset="2"/>
              <a:buChar char="Ø"/>
              <a:defRPr sz="1600">
                <a:latin typeface="宋体" panose="02010600030101010101" pitchFamily="2" charset="-122"/>
                <a:ea typeface="宋体" panose="02010600030101010101" pitchFamily="2" charset="-122"/>
              </a:defRPr>
            </a:lvl1pPr>
          </a:lstStyle>
          <a:p>
            <a:pPr fontAlgn="base">
              <a:spcBef>
                <a:spcPct val="0"/>
              </a:spcBef>
              <a:spcAft>
                <a:spcPct val="0"/>
              </a:spcAft>
            </a:pPr>
            <a:r>
              <a:rPr lang="zh-CN" altLang="en-US" sz="1400" dirty="0">
                <a:solidFill>
                  <a:srgbClr val="000000"/>
                </a:solidFill>
                <a:latin typeface="楷体" pitchFamily="49" charset="-122"/>
                <a:ea typeface="楷体" pitchFamily="49" charset="-122"/>
              </a:rPr>
              <a:t>优点：代价低、支持不同厂商的</a:t>
            </a:r>
            <a:r>
              <a:rPr lang="en-US" altLang="zh-CN" sz="1400" dirty="0" err="1">
                <a:solidFill>
                  <a:srgbClr val="000000"/>
                </a:solidFill>
                <a:latin typeface="楷体" pitchFamily="49" charset="-122"/>
                <a:ea typeface="楷体" pitchFamily="49" charset="-122"/>
              </a:rPr>
              <a:t>TrustZone</a:t>
            </a:r>
            <a:r>
              <a:rPr lang="zh-CN" altLang="en-US" sz="1400" dirty="0">
                <a:solidFill>
                  <a:srgbClr val="000000"/>
                </a:solidFill>
                <a:latin typeface="楷体" pitchFamily="49" charset="-122"/>
                <a:ea typeface="楷体" pitchFamily="49" charset="-122"/>
              </a:rPr>
              <a:t>的实现</a:t>
            </a:r>
          </a:p>
          <a:p>
            <a:pPr fontAlgn="base">
              <a:spcBef>
                <a:spcPct val="0"/>
              </a:spcBef>
              <a:spcAft>
                <a:spcPct val="0"/>
              </a:spcAft>
            </a:pPr>
            <a:r>
              <a:rPr lang="zh-CN" altLang="en-US" sz="1400" dirty="0">
                <a:solidFill>
                  <a:srgbClr val="000000"/>
                </a:solidFill>
                <a:latin typeface="楷体" pitchFamily="49" charset="-122"/>
                <a:ea typeface="楷体" pitchFamily="49" charset="-122"/>
              </a:rPr>
              <a:t>缺点：缺少交互手段且对于不同的</a:t>
            </a:r>
            <a:r>
              <a:rPr lang="en-US" altLang="zh-CN" sz="1400" dirty="0" err="1">
                <a:solidFill>
                  <a:srgbClr val="000000"/>
                </a:solidFill>
                <a:latin typeface="楷体" pitchFamily="49" charset="-122"/>
                <a:ea typeface="楷体" pitchFamily="49" charset="-122"/>
              </a:rPr>
              <a:t>TrustZone</a:t>
            </a:r>
            <a:r>
              <a:rPr lang="zh-CN" altLang="en-US" sz="1400" dirty="0">
                <a:solidFill>
                  <a:srgbClr val="000000"/>
                </a:solidFill>
                <a:latin typeface="楷体" pitchFamily="49" charset="-122"/>
                <a:ea typeface="楷体" pitchFamily="49" charset="-122"/>
              </a:rPr>
              <a:t>的实现均须重新构建环境</a:t>
            </a:r>
          </a:p>
        </p:txBody>
      </p:sp>
      <p:sp>
        <p:nvSpPr>
          <p:cNvPr id="11" name="圆角右箭头 10"/>
          <p:cNvSpPr/>
          <p:nvPr/>
        </p:nvSpPr>
        <p:spPr>
          <a:xfrm>
            <a:off x="3121362" y="1604919"/>
            <a:ext cx="1210443" cy="504056"/>
          </a:xfrm>
          <a:prstGeom prst="bentArrow">
            <a:avLst>
              <a:gd name="adj1" fmla="val 25000"/>
              <a:gd name="adj2" fmla="val 29199"/>
              <a:gd name="adj3" fmla="val 25000"/>
              <a:gd name="adj4" fmla="val 15195"/>
            </a:avLst>
          </a:prstGeom>
          <a:gradFill>
            <a:gsLst>
              <a:gs pos="0">
                <a:schemeClr val="bg1"/>
              </a:gs>
              <a:gs pos="97000">
                <a:schemeClr val="accent6">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0000"/>
              </a:solidFill>
              <a:latin typeface="Arial"/>
              <a:ea typeface="宋体"/>
            </a:endParaRPr>
          </a:p>
        </p:txBody>
      </p:sp>
      <p:sp>
        <p:nvSpPr>
          <p:cNvPr id="12" name="圆角右箭头 11"/>
          <p:cNvSpPr/>
          <p:nvPr/>
        </p:nvSpPr>
        <p:spPr>
          <a:xfrm flipV="1">
            <a:off x="3132285" y="4077073"/>
            <a:ext cx="1210443" cy="450050"/>
          </a:xfrm>
          <a:prstGeom prst="bentArrow">
            <a:avLst>
              <a:gd name="adj1" fmla="val 25000"/>
              <a:gd name="adj2" fmla="val 29199"/>
              <a:gd name="adj3" fmla="val 25000"/>
              <a:gd name="adj4" fmla="val 15195"/>
            </a:avLst>
          </a:prstGeom>
          <a:gradFill>
            <a:gsLst>
              <a:gs pos="0">
                <a:schemeClr val="bg1"/>
              </a:gs>
              <a:gs pos="97000">
                <a:schemeClr val="accent6">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0000"/>
              </a:solidFill>
              <a:latin typeface="Arial"/>
              <a:ea typeface="宋体"/>
            </a:endParaRPr>
          </a:p>
        </p:txBody>
      </p:sp>
      <p:cxnSp>
        <p:nvCxnSpPr>
          <p:cNvPr id="15" name="AutoShape 22"/>
          <p:cNvCxnSpPr>
            <a:cxnSpLocks noChangeShapeType="1"/>
          </p:cNvCxnSpPr>
          <p:nvPr/>
        </p:nvCxnSpPr>
        <p:spPr bwMode="gray">
          <a:xfrm flipH="1">
            <a:off x="7113240" y="2682627"/>
            <a:ext cx="2592286" cy="0"/>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16" name="矩形 15"/>
          <p:cNvSpPr/>
          <p:nvPr/>
        </p:nvSpPr>
        <p:spPr>
          <a:xfrm>
            <a:off x="7024370" y="1995805"/>
            <a:ext cx="3035300" cy="400110"/>
          </a:xfrm>
          <a:prstGeom prst="rect">
            <a:avLst/>
          </a:prstGeom>
        </p:spPr>
        <p:txBody>
          <a:bodyPr wrap="square">
            <a:spAutoFit/>
          </a:bodyPr>
          <a:lstStyle/>
          <a:p>
            <a:pPr algn="ctr" fontAlgn="base">
              <a:spcBef>
                <a:spcPct val="0"/>
              </a:spcBef>
              <a:spcAft>
                <a:spcPct val="0"/>
              </a:spcAft>
            </a:pPr>
            <a:r>
              <a:rPr lang="zh-CN" altLang="en-US" sz="2000" dirty="0">
                <a:solidFill>
                  <a:srgbClr val="051825"/>
                </a:solidFill>
                <a:latin typeface="楷体" pitchFamily="49" charset="-122"/>
                <a:ea typeface="楷体" pitchFamily="49" charset="-122"/>
              </a:rPr>
              <a:t>两种开发环境各有利弊</a:t>
            </a:r>
          </a:p>
        </p:txBody>
      </p:sp>
      <p:cxnSp>
        <p:nvCxnSpPr>
          <p:cNvPr id="18" name="AutoShape 22"/>
          <p:cNvCxnSpPr>
            <a:cxnSpLocks noChangeShapeType="1"/>
          </p:cNvCxnSpPr>
          <p:nvPr/>
        </p:nvCxnSpPr>
        <p:spPr bwMode="gray">
          <a:xfrm flipH="1">
            <a:off x="4699624" y="4743699"/>
            <a:ext cx="2332481" cy="0"/>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19" name="Line 21"/>
          <p:cNvSpPr>
            <a:spLocks noChangeShapeType="1"/>
          </p:cNvSpPr>
          <p:nvPr/>
        </p:nvSpPr>
        <p:spPr bwMode="gray">
          <a:xfrm flipV="1">
            <a:off x="7032104" y="2682628"/>
            <a:ext cx="81136" cy="2061071"/>
          </a:xfrm>
          <a:prstGeom prst="line">
            <a:avLst/>
          </a:prstGeom>
          <a:noFill/>
          <a:ln w="952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22" name="文本框 21"/>
          <p:cNvSpPr txBox="1"/>
          <p:nvPr/>
        </p:nvSpPr>
        <p:spPr>
          <a:xfrm>
            <a:off x="4511826" y="1556792"/>
            <a:ext cx="1728191" cy="365760"/>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anose="02010600030101010101" pitchFamily="2" charset="-122"/>
              </a:rPr>
              <a:t>基于开发板</a:t>
            </a:r>
          </a:p>
        </p:txBody>
      </p:sp>
      <p:sp>
        <p:nvSpPr>
          <p:cNvPr id="23" name="文本框 22"/>
          <p:cNvSpPr txBox="1"/>
          <p:nvPr/>
        </p:nvSpPr>
        <p:spPr>
          <a:xfrm>
            <a:off x="4511675" y="3274695"/>
            <a:ext cx="2176780" cy="335280"/>
          </a:xfrm>
          <a:prstGeom prst="rect">
            <a:avLst/>
          </a:prstGeom>
          <a:noFill/>
        </p:spPr>
        <p:txBody>
          <a:bodyPr wrap="square" rtlCol="0">
            <a:spAutoFit/>
          </a:bodyPr>
          <a:lstStyle/>
          <a:p>
            <a:pPr fontAlgn="base">
              <a:spcBef>
                <a:spcPct val="0"/>
              </a:spcBef>
              <a:spcAft>
                <a:spcPct val="0"/>
              </a:spcAft>
            </a:pPr>
            <a:r>
              <a:rPr lang="en-US" altLang="zh-CN" sz="1600" dirty="0" err="1">
                <a:solidFill>
                  <a:srgbClr val="000000"/>
                </a:solidFill>
                <a:latin typeface="Arial" panose="020B0604020202020204" pitchFamily="34" charset="0"/>
                <a:ea typeface="宋体" panose="02010600030101010101" pitchFamily="2" charset="-122"/>
              </a:rPr>
              <a:t>Qemu+TrustZone</a:t>
            </a:r>
          </a:p>
        </p:txBody>
      </p:sp>
      <p:cxnSp>
        <p:nvCxnSpPr>
          <p:cNvPr id="26" name="AutoShape 22"/>
          <p:cNvCxnSpPr>
            <a:cxnSpLocks noChangeShapeType="1"/>
          </p:cNvCxnSpPr>
          <p:nvPr/>
        </p:nvCxnSpPr>
        <p:spPr bwMode="gray">
          <a:xfrm flipH="1">
            <a:off x="4661154" y="3014881"/>
            <a:ext cx="2332478" cy="75"/>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33" name="Line 21"/>
          <p:cNvSpPr>
            <a:spLocks noChangeShapeType="1"/>
          </p:cNvSpPr>
          <p:nvPr/>
        </p:nvSpPr>
        <p:spPr bwMode="gray">
          <a:xfrm flipV="1">
            <a:off x="6993632" y="2682628"/>
            <a:ext cx="119608" cy="332252"/>
          </a:xfrm>
          <a:prstGeom prst="line">
            <a:avLst/>
          </a:prstGeom>
          <a:noFill/>
          <a:ln w="9525">
            <a:solidFill>
              <a:schemeClr val="tx1"/>
            </a:solidFill>
            <a:rou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cxnSp>
        <p:nvCxnSpPr>
          <p:cNvPr id="35" name="AutoShape 22"/>
          <p:cNvCxnSpPr>
            <a:cxnSpLocks noChangeShapeType="1"/>
          </p:cNvCxnSpPr>
          <p:nvPr/>
        </p:nvCxnSpPr>
        <p:spPr bwMode="gray">
          <a:xfrm flipH="1" flipV="1">
            <a:off x="2773638" y="5060674"/>
            <a:ext cx="5203696" cy="24510"/>
          </a:xfrm>
          <a:prstGeom prst="straightConnector1">
            <a:avLst/>
          </a:prstGeom>
          <a:noFill/>
          <a:ln w="22225">
            <a:solidFill>
              <a:schemeClr val="accent6">
                <a:lumMod val="60000"/>
                <a:lumOff val="40000"/>
              </a:schemeClr>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38" name="圆角右箭头 37"/>
          <p:cNvSpPr/>
          <p:nvPr/>
        </p:nvSpPr>
        <p:spPr>
          <a:xfrm flipH="1" flipV="1">
            <a:off x="7460631" y="4290598"/>
            <a:ext cx="896303" cy="1375215"/>
          </a:xfrm>
          <a:prstGeom prst="bentArrow">
            <a:avLst>
              <a:gd name="adj1" fmla="val 9612"/>
              <a:gd name="adj2" fmla="val 11013"/>
              <a:gd name="adj3" fmla="val 15207"/>
              <a:gd name="adj4" fmla="val 15195"/>
            </a:avLst>
          </a:prstGeom>
          <a:gradFill>
            <a:gsLst>
              <a:gs pos="0">
                <a:schemeClr val="bg1"/>
              </a:gs>
              <a:gs pos="97000">
                <a:schemeClr val="accent6">
                  <a:lumMod val="60000"/>
                  <a:lumOff val="4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000000"/>
              </a:solidFill>
              <a:latin typeface="Arial"/>
              <a:ea typeface="宋体"/>
            </a:endParaRPr>
          </a:p>
        </p:txBody>
      </p:sp>
      <p:pic>
        <p:nvPicPr>
          <p:cNvPr id="39" name="图片 38"/>
          <p:cNvPicPr>
            <a:picLocks noChangeAspect="1"/>
          </p:cNvPicPr>
          <p:nvPr/>
        </p:nvPicPr>
        <p:blipFill>
          <a:blip r:embed="rId2" cstate="print"/>
          <a:stretch>
            <a:fillRect/>
          </a:stretch>
        </p:blipFill>
        <p:spPr>
          <a:xfrm>
            <a:off x="2514600" y="5217161"/>
            <a:ext cx="5255260" cy="1241425"/>
          </a:xfrm>
          <a:prstGeom prst="rect">
            <a:avLst/>
          </a:prstGeom>
        </p:spPr>
      </p:pic>
    </p:spTree>
    <p:extLst>
      <p:ext uri="{BB962C8B-B14F-4D97-AF65-F5344CB8AC3E}">
        <p14:creationId xmlns:p14="http://schemas.microsoft.com/office/powerpoint/2010/main" val="1460943812"/>
      </p:ext>
    </p:extLst>
  </p:cSld>
  <p:clrMapOvr>
    <a:masterClrMapping/>
  </p:clrMapOvr>
  <p:transitio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圆角矩形 80"/>
          <p:cNvSpPr/>
          <p:nvPr/>
        </p:nvSpPr>
        <p:spPr>
          <a:xfrm>
            <a:off x="3288666" y="3779521"/>
            <a:ext cx="4779645" cy="2209165"/>
          </a:xfrm>
          <a:prstGeom prst="roundRect">
            <a:avLst/>
          </a:prstGeom>
          <a:solidFill>
            <a:schemeClr val="bg1"/>
          </a:solidFill>
          <a:ln>
            <a:solidFill>
              <a:srgbClr val="262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14" name="圆角矩形 13"/>
          <p:cNvSpPr/>
          <p:nvPr/>
        </p:nvSpPr>
        <p:spPr>
          <a:xfrm>
            <a:off x="1775461" y="1618615"/>
            <a:ext cx="2141855" cy="1450340"/>
          </a:xfrm>
          <a:prstGeom prst="roundRect">
            <a:avLst/>
          </a:prstGeom>
          <a:solidFill>
            <a:schemeClr val="bg1"/>
          </a:solidFill>
          <a:ln>
            <a:solidFill>
              <a:srgbClr val="262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srgbClr val="FFFFFF"/>
              </a:solidFill>
              <a:latin typeface="Arial"/>
              <a:ea typeface="宋体"/>
            </a:endParaRPr>
          </a:p>
        </p:txBody>
      </p:sp>
      <p:sp>
        <p:nvSpPr>
          <p:cNvPr id="2" name="标题 1"/>
          <p:cNvSpPr>
            <a:spLocks noGrp="1"/>
          </p:cNvSpPr>
          <p:nvPr>
            <p:ph type="title"/>
          </p:nvPr>
        </p:nvSpPr>
        <p:spPr>
          <a:xfrm>
            <a:off x="2514601" y="152400"/>
            <a:ext cx="7853045" cy="609600"/>
          </a:xfrm>
        </p:spPr>
        <p:txBody>
          <a:bodyPr/>
          <a:lstStyle/>
          <a:p>
            <a:r>
              <a:rPr lang="en-US" altLang="zh-CN" dirty="0" err="1">
                <a:latin typeface="微软雅黑" panose="020B0503020204020204" pitchFamily="34" charset="-122"/>
                <a:ea typeface="微软雅黑" panose="020B0503020204020204" pitchFamily="34" charset="-122"/>
                <a:sym typeface="+mn-ea"/>
              </a:rPr>
              <a:t>4.1.4</a:t>
            </a:r>
            <a:r>
              <a:rPr lang="en-US" altLang="zh-CN" dirty="0" err="1">
                <a:latin typeface="微软雅黑" panose="020B0503020204020204" pitchFamily="34" charset="-122"/>
                <a:ea typeface="微软雅黑" panose="020B0503020204020204" pitchFamily="34" charset="-122"/>
              </a:rPr>
              <a:t>TrustZone</a:t>
            </a:r>
            <a:r>
              <a:rPr lang="zh-CN" altLang="en-US" dirty="0">
                <a:latin typeface="微软雅黑" panose="020B0503020204020204" pitchFamily="34" charset="-122"/>
                <a:ea typeface="微软雅黑" panose="020B0503020204020204" pitchFamily="34" charset="-122"/>
              </a:rPr>
              <a:t>漏洞利用</a:t>
            </a:r>
          </a:p>
        </p:txBody>
      </p:sp>
      <p:sp>
        <p:nvSpPr>
          <p:cNvPr id="43" name="圆角矩形 42"/>
          <p:cNvSpPr/>
          <p:nvPr/>
        </p:nvSpPr>
        <p:spPr>
          <a:xfrm>
            <a:off x="7282815" y="1617980"/>
            <a:ext cx="2744470" cy="556260"/>
          </a:xfrm>
          <a:prstGeom prst="roundRect">
            <a:avLst/>
          </a:prstGeom>
          <a:gradFill rotWithShape="1">
            <a:gsLst>
              <a:gs pos="0">
                <a:srgbClr val="6969CD"/>
              </a:gs>
              <a:gs pos="90000">
                <a:schemeClr val="bg1"/>
              </a:gs>
            </a:gsLst>
            <a:lin ang="5400000" scaled="1"/>
          </a:gradFill>
          <a:ln w="9525" algn="ctr">
            <a:solidFill>
              <a:srgbClr val="313193"/>
            </a:solidFill>
            <a:miter lim="800000"/>
          </a:ln>
          <a:effectLst/>
        </p:spPr>
        <p:txBody>
          <a:bodyPr wrap="none" anchor="ctr"/>
          <a:lstStyle/>
          <a:p>
            <a:pPr algn="ctr" fontAlgn="base">
              <a:spcBef>
                <a:spcPct val="0"/>
              </a:spcBef>
              <a:spcAft>
                <a:spcPct val="0"/>
              </a:spcAft>
            </a:pPr>
            <a:r>
              <a:rPr lang="zh-CN" altLang="zh-CN" sz="2000" dirty="0">
                <a:solidFill>
                  <a:srgbClr val="000000"/>
                </a:solidFill>
                <a:latin typeface="楷体" pitchFamily="49" charset="-122"/>
                <a:ea typeface="楷体" pitchFamily="49" charset="-122"/>
              </a:rPr>
              <a:t>缓冲区溢出利用</a:t>
            </a:r>
          </a:p>
        </p:txBody>
      </p:sp>
      <p:sp>
        <p:nvSpPr>
          <p:cNvPr id="47" name="AutoShape 2"/>
          <p:cNvSpPr>
            <a:spLocks noChangeArrowheads="1"/>
          </p:cNvSpPr>
          <p:nvPr/>
        </p:nvSpPr>
        <p:spPr bwMode="gray">
          <a:xfrm rot="5400000">
            <a:off x="3909680" y="2132432"/>
            <a:ext cx="557084" cy="791220"/>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48" name="文本框 47"/>
          <p:cNvSpPr txBox="1"/>
          <p:nvPr/>
        </p:nvSpPr>
        <p:spPr>
          <a:xfrm>
            <a:off x="1772921" y="1764665"/>
            <a:ext cx="2144395" cy="1077218"/>
          </a:xfrm>
          <a:prstGeom prst="rect">
            <a:avLst/>
          </a:prstGeom>
          <a:noFill/>
          <a:ln w="15875">
            <a:noFill/>
          </a:ln>
        </p:spPr>
        <p:txBody>
          <a:bodyPr wrap="square" rtlCol="0">
            <a:spAutoFit/>
          </a:bodyPr>
          <a:lstStyle/>
          <a:p>
            <a:pPr marL="285750" indent="-285750" fontAlgn="base">
              <a:spcBef>
                <a:spcPct val="0"/>
              </a:spcBef>
              <a:spcAft>
                <a:spcPct val="0"/>
              </a:spcAft>
              <a:buFont typeface="Wingdings" panose="05000000000000000000" pitchFamily="2" charset="2"/>
              <a:buChar char="Ø"/>
            </a:pPr>
            <a:r>
              <a:rPr lang="zh-CN" altLang="en-US" sz="1600" dirty="0">
                <a:solidFill>
                  <a:srgbClr val="000000"/>
                </a:solidFill>
                <a:latin typeface="楷体" pitchFamily="49" charset="-122"/>
                <a:ea typeface="楷体" pitchFamily="49" charset="-122"/>
              </a:rPr>
              <a:t>疑似漏洞位置</a:t>
            </a:r>
          </a:p>
          <a:p>
            <a:pPr marL="285750" indent="-285750" fontAlgn="base">
              <a:spcBef>
                <a:spcPct val="0"/>
              </a:spcBef>
              <a:spcAft>
                <a:spcPct val="0"/>
              </a:spcAft>
              <a:buFont typeface="Wingdings" panose="05000000000000000000" pitchFamily="2" charset="2"/>
              <a:buChar char="Ø"/>
            </a:pPr>
            <a:r>
              <a:rPr lang="zh-CN" altLang="en-US" sz="1600" dirty="0">
                <a:solidFill>
                  <a:srgbClr val="000000"/>
                </a:solidFill>
                <a:latin typeface="楷体" pitchFamily="49" charset="-122"/>
                <a:ea typeface="楷体" pitchFamily="49" charset="-122"/>
              </a:rPr>
              <a:t>潜在利用方法</a:t>
            </a:r>
          </a:p>
          <a:p>
            <a:pPr marL="285750" indent="-285750" fontAlgn="base">
              <a:spcBef>
                <a:spcPct val="0"/>
              </a:spcBef>
              <a:spcAft>
                <a:spcPct val="0"/>
              </a:spcAft>
              <a:buFont typeface="Wingdings" panose="05000000000000000000" pitchFamily="2" charset="2"/>
              <a:buChar char="Ø"/>
            </a:pPr>
            <a:r>
              <a:rPr lang="zh-CN" altLang="en-US" sz="1600" dirty="0">
                <a:solidFill>
                  <a:srgbClr val="000000"/>
                </a:solidFill>
                <a:latin typeface="楷体" pitchFamily="49" charset="-122"/>
                <a:ea typeface="楷体" pitchFamily="49" charset="-122"/>
              </a:rPr>
              <a:t>漏洞触发条件</a:t>
            </a:r>
          </a:p>
          <a:p>
            <a:pPr marL="285750" indent="-285750" fontAlgn="base">
              <a:spcBef>
                <a:spcPct val="0"/>
              </a:spcBef>
              <a:spcAft>
                <a:spcPct val="0"/>
              </a:spcAft>
              <a:buFont typeface="Wingdings" panose="05000000000000000000" pitchFamily="2" charset="2"/>
              <a:buChar char="Ø"/>
            </a:pPr>
            <a:r>
              <a:rPr lang="zh-CN" altLang="en-US" sz="1600" dirty="0">
                <a:solidFill>
                  <a:srgbClr val="000000"/>
                </a:solidFill>
                <a:latin typeface="楷体" pitchFamily="49" charset="-122"/>
                <a:ea typeface="楷体" pitchFamily="49" charset="-122"/>
              </a:rPr>
              <a:t>漏洞细节信息</a:t>
            </a:r>
          </a:p>
        </p:txBody>
      </p:sp>
      <p:sp>
        <p:nvSpPr>
          <p:cNvPr id="49" name="AutoShape 2"/>
          <p:cNvSpPr>
            <a:spLocks noChangeArrowheads="1"/>
          </p:cNvSpPr>
          <p:nvPr/>
        </p:nvSpPr>
        <p:spPr bwMode="gray">
          <a:xfrm rot="5400000">
            <a:off x="6457775" y="2123552"/>
            <a:ext cx="557084" cy="791220"/>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a:defRPr/>
            </a:pPr>
            <a:endParaRPr lang="zh-CN" altLang="en-US" kern="0" dirty="0">
              <a:solidFill>
                <a:srgbClr val="000000"/>
              </a:solidFill>
              <a:latin typeface="Arial" panose="020B0604020202020204" pitchFamily="34" charset="0"/>
              <a:ea typeface="宋体" panose="02010600030101010101" pitchFamily="2" charset="-122"/>
            </a:endParaRPr>
          </a:p>
        </p:txBody>
      </p:sp>
      <p:sp>
        <p:nvSpPr>
          <p:cNvPr id="72" name="AutoShape 2"/>
          <p:cNvSpPr>
            <a:spLocks noChangeArrowheads="1"/>
          </p:cNvSpPr>
          <p:nvPr/>
        </p:nvSpPr>
        <p:spPr bwMode="gray">
          <a:xfrm rot="12712060">
            <a:off x="4645938" y="3328028"/>
            <a:ext cx="252082" cy="791220"/>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73" name="AutoShape 2"/>
          <p:cNvSpPr>
            <a:spLocks noChangeArrowheads="1"/>
          </p:cNvSpPr>
          <p:nvPr/>
        </p:nvSpPr>
        <p:spPr bwMode="gray">
          <a:xfrm rot="10800000">
            <a:off x="5446087" y="3602631"/>
            <a:ext cx="252082" cy="1020991"/>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74" name="AutoShape 2"/>
          <p:cNvSpPr>
            <a:spLocks noChangeArrowheads="1"/>
          </p:cNvSpPr>
          <p:nvPr/>
        </p:nvSpPr>
        <p:spPr bwMode="gray">
          <a:xfrm rot="9271524">
            <a:off x="6259139" y="3391709"/>
            <a:ext cx="252082" cy="791220"/>
          </a:xfrm>
          <a:prstGeom prst="upArrow">
            <a:avLst>
              <a:gd name="adj1" fmla="val 57824"/>
              <a:gd name="adj2" fmla="val 54398"/>
            </a:avLst>
          </a:prstGeom>
          <a:gradFill rotWithShape="1">
            <a:gsLst>
              <a:gs pos="0">
                <a:srgbClr val="313193"/>
              </a:gs>
              <a:gs pos="100000">
                <a:srgbClr val="BBE0E3">
                  <a:gamma/>
                  <a:tint val="0"/>
                  <a:invGamma/>
                </a:srgbClr>
              </a:gs>
            </a:gsLst>
            <a:lin ang="5400000" scaled="1"/>
          </a:gradFill>
          <a:ln w="9525" algn="ctr">
            <a:noFill/>
            <a:miter lim="800000"/>
          </a:ln>
          <a:effectLst/>
        </p:spPr>
        <p:txBody>
          <a:bodyPr wrap="none" anchor="ct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75" name="AutoShape 6"/>
          <p:cNvSpPr>
            <a:spLocks noChangeArrowheads="1"/>
          </p:cNvSpPr>
          <p:nvPr/>
        </p:nvSpPr>
        <p:spPr bwMode="gray">
          <a:xfrm>
            <a:off x="3305175" y="4047490"/>
            <a:ext cx="1587500" cy="669290"/>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6" name="Text Box 7"/>
          <p:cNvSpPr txBox="1">
            <a:spLocks noChangeArrowheads="1"/>
          </p:cNvSpPr>
          <p:nvPr/>
        </p:nvSpPr>
        <p:spPr bwMode="gray">
          <a:xfrm>
            <a:off x="3291874" y="4294675"/>
            <a:ext cx="15792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zh-CN" altLang="en-US" dirty="0">
                <a:solidFill>
                  <a:srgbClr val="FFFFFF"/>
                </a:solidFill>
                <a:latin typeface="楷体" pitchFamily="49" charset="-122"/>
                <a:ea typeface="楷体" pitchFamily="49" charset="-122"/>
              </a:rPr>
              <a:t>不同利用手段</a:t>
            </a:r>
          </a:p>
        </p:txBody>
      </p:sp>
      <p:sp>
        <p:nvSpPr>
          <p:cNvPr id="77" name="AutoShape 6"/>
          <p:cNvSpPr>
            <a:spLocks noChangeArrowheads="1"/>
          </p:cNvSpPr>
          <p:nvPr/>
        </p:nvSpPr>
        <p:spPr bwMode="gray">
          <a:xfrm>
            <a:off x="4892675" y="4721225"/>
            <a:ext cx="1447800" cy="763270"/>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8" name="Text Box 7"/>
          <p:cNvSpPr txBox="1">
            <a:spLocks noChangeArrowheads="1"/>
          </p:cNvSpPr>
          <p:nvPr/>
        </p:nvSpPr>
        <p:spPr bwMode="gray">
          <a:xfrm>
            <a:off x="4702811" y="4910455"/>
            <a:ext cx="17392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0"/>
              </a:spcBef>
              <a:spcAft>
                <a:spcPct val="0"/>
              </a:spcAft>
            </a:pPr>
            <a:r>
              <a:rPr lang="zh-CN" altLang="en-US" dirty="0">
                <a:solidFill>
                  <a:srgbClr val="FFFFFF"/>
                </a:solidFill>
                <a:latin typeface="楷体" pitchFamily="49" charset="-122"/>
                <a:ea typeface="楷体" pitchFamily="49" charset="-122"/>
              </a:rPr>
              <a:t>不同硬件平台</a:t>
            </a:r>
          </a:p>
        </p:txBody>
      </p:sp>
      <p:sp>
        <p:nvSpPr>
          <p:cNvPr id="79" name="AutoShape 6"/>
          <p:cNvSpPr>
            <a:spLocks noChangeArrowheads="1"/>
          </p:cNvSpPr>
          <p:nvPr/>
        </p:nvSpPr>
        <p:spPr bwMode="gray">
          <a:xfrm>
            <a:off x="6344920" y="4197985"/>
            <a:ext cx="1643380" cy="557530"/>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80" name="Text Box 7"/>
          <p:cNvSpPr txBox="1">
            <a:spLocks noChangeArrowheads="1"/>
          </p:cNvSpPr>
          <p:nvPr/>
        </p:nvSpPr>
        <p:spPr bwMode="gray">
          <a:xfrm>
            <a:off x="6332884" y="4370432"/>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fontAlgn="base" hangingPunct="0">
              <a:spcBef>
                <a:spcPct val="0"/>
              </a:spcBef>
              <a:spcAft>
                <a:spcPct val="0"/>
              </a:spcAft>
            </a:pPr>
            <a:r>
              <a:rPr lang="zh-CN" altLang="en-US" dirty="0">
                <a:solidFill>
                  <a:srgbClr val="FFFFFF"/>
                </a:solidFill>
                <a:latin typeface="楷体" pitchFamily="49" charset="-122"/>
                <a:ea typeface="楷体" pitchFamily="49" charset="-122"/>
              </a:rPr>
              <a:t>不同漏洞类型</a:t>
            </a:r>
          </a:p>
        </p:txBody>
      </p:sp>
      <p:sp>
        <p:nvSpPr>
          <p:cNvPr id="28" name="Freeform 2"/>
          <p:cNvSpPr/>
          <p:nvPr/>
        </p:nvSpPr>
        <p:spPr bwMode="gray">
          <a:xfrm>
            <a:off x="4456430" y="1433830"/>
            <a:ext cx="2212340" cy="1941830"/>
          </a:xfrm>
          <a:custGeom>
            <a:avLst/>
            <a:gdLst/>
            <a:ahLst/>
            <a:cxnLst>
              <a:cxn ang="0">
                <a:pos x="264" y="20"/>
              </a:cxn>
              <a:cxn ang="0">
                <a:pos x="286" y="52"/>
              </a:cxn>
              <a:cxn ang="0">
                <a:pos x="242" y="68"/>
              </a:cxn>
              <a:cxn ang="0">
                <a:pos x="202" y="72"/>
              </a:cxn>
              <a:cxn ang="0">
                <a:pos x="194" y="102"/>
              </a:cxn>
              <a:cxn ang="0">
                <a:pos x="140" y="114"/>
              </a:cxn>
              <a:cxn ang="0">
                <a:pos x="116" y="136"/>
              </a:cxn>
              <a:cxn ang="0">
                <a:pos x="84" y="164"/>
              </a:cxn>
              <a:cxn ang="0">
                <a:pos x="76" y="182"/>
              </a:cxn>
              <a:cxn ang="0">
                <a:pos x="60" y="224"/>
              </a:cxn>
              <a:cxn ang="0">
                <a:pos x="42" y="272"/>
              </a:cxn>
              <a:cxn ang="0">
                <a:pos x="24" y="296"/>
              </a:cxn>
              <a:cxn ang="0">
                <a:pos x="12" y="330"/>
              </a:cxn>
              <a:cxn ang="0">
                <a:pos x="16" y="352"/>
              </a:cxn>
              <a:cxn ang="0">
                <a:pos x="6" y="396"/>
              </a:cxn>
              <a:cxn ang="0">
                <a:pos x="30" y="420"/>
              </a:cxn>
              <a:cxn ang="0">
                <a:pos x="22" y="448"/>
              </a:cxn>
              <a:cxn ang="0">
                <a:pos x="38" y="472"/>
              </a:cxn>
              <a:cxn ang="0">
                <a:pos x="64" y="500"/>
              </a:cxn>
              <a:cxn ang="0">
                <a:pos x="76" y="546"/>
              </a:cxn>
              <a:cxn ang="0">
                <a:pos x="126" y="572"/>
              </a:cxn>
              <a:cxn ang="0">
                <a:pos x="130" y="602"/>
              </a:cxn>
              <a:cxn ang="0">
                <a:pos x="170" y="614"/>
              </a:cxn>
              <a:cxn ang="0">
                <a:pos x="188" y="636"/>
              </a:cxn>
              <a:cxn ang="0">
                <a:pos x="212" y="644"/>
              </a:cxn>
              <a:cxn ang="0">
                <a:pos x="238" y="662"/>
              </a:cxn>
              <a:cxn ang="0">
                <a:pos x="280" y="668"/>
              </a:cxn>
              <a:cxn ang="0">
                <a:pos x="300" y="676"/>
              </a:cxn>
              <a:cxn ang="0">
                <a:pos x="330" y="688"/>
              </a:cxn>
              <a:cxn ang="0">
                <a:pos x="350" y="694"/>
              </a:cxn>
              <a:cxn ang="0">
                <a:pos x="392" y="718"/>
              </a:cxn>
              <a:cxn ang="0">
                <a:pos x="398" y="686"/>
              </a:cxn>
              <a:cxn ang="0">
                <a:pos x="428" y="688"/>
              </a:cxn>
              <a:cxn ang="0">
                <a:pos x="504" y="660"/>
              </a:cxn>
              <a:cxn ang="0">
                <a:pos x="534" y="656"/>
              </a:cxn>
              <a:cxn ang="0">
                <a:pos x="550" y="644"/>
              </a:cxn>
              <a:cxn ang="0">
                <a:pos x="570" y="612"/>
              </a:cxn>
              <a:cxn ang="0">
                <a:pos x="612" y="586"/>
              </a:cxn>
              <a:cxn ang="0">
                <a:pos x="630" y="554"/>
              </a:cxn>
              <a:cxn ang="0">
                <a:pos x="656" y="520"/>
              </a:cxn>
              <a:cxn ang="0">
                <a:pos x="682" y="492"/>
              </a:cxn>
              <a:cxn ang="0">
                <a:pos x="692" y="466"/>
              </a:cxn>
              <a:cxn ang="0">
                <a:pos x="696" y="410"/>
              </a:cxn>
              <a:cxn ang="0">
                <a:pos x="734" y="352"/>
              </a:cxn>
              <a:cxn ang="0">
                <a:pos x="718" y="316"/>
              </a:cxn>
              <a:cxn ang="0">
                <a:pos x="710" y="292"/>
              </a:cxn>
              <a:cxn ang="0">
                <a:pos x="698" y="258"/>
              </a:cxn>
              <a:cxn ang="0">
                <a:pos x="678" y="212"/>
              </a:cxn>
              <a:cxn ang="0">
                <a:pos x="654" y="182"/>
              </a:cxn>
              <a:cxn ang="0">
                <a:pos x="632" y="154"/>
              </a:cxn>
              <a:cxn ang="0">
                <a:pos x="612" y="104"/>
              </a:cxn>
              <a:cxn ang="0">
                <a:pos x="592" y="108"/>
              </a:cxn>
              <a:cxn ang="0">
                <a:pos x="548" y="100"/>
              </a:cxn>
              <a:cxn ang="0">
                <a:pos x="508" y="22"/>
              </a:cxn>
              <a:cxn ang="0">
                <a:pos x="456" y="48"/>
              </a:cxn>
              <a:cxn ang="0">
                <a:pos x="430" y="46"/>
              </a:cxn>
              <a:cxn ang="0">
                <a:pos x="370" y="10"/>
              </a:cxn>
              <a:cxn ang="0">
                <a:pos x="348" y="10"/>
              </a:cxn>
              <a:cxn ang="0">
                <a:pos x="326" y="28"/>
              </a:cxn>
              <a:cxn ang="0">
                <a:pos x="294" y="42"/>
              </a:cxn>
              <a:cxn ang="0">
                <a:pos x="256" y="12"/>
              </a:cxn>
            </a:cxnLst>
            <a:rect l="0" t="0" r="r" b="b"/>
            <a:pathLst>
              <a:path w="742" h="718">
                <a:moveTo>
                  <a:pt x="256" y="12"/>
                </a:moveTo>
                <a:lnTo>
                  <a:pt x="252" y="8"/>
                </a:lnTo>
                <a:lnTo>
                  <a:pt x="252" y="6"/>
                </a:lnTo>
                <a:lnTo>
                  <a:pt x="250" y="6"/>
                </a:lnTo>
                <a:lnTo>
                  <a:pt x="252" y="8"/>
                </a:lnTo>
                <a:lnTo>
                  <a:pt x="254" y="10"/>
                </a:lnTo>
                <a:lnTo>
                  <a:pt x="256" y="12"/>
                </a:lnTo>
                <a:lnTo>
                  <a:pt x="260" y="16"/>
                </a:lnTo>
                <a:lnTo>
                  <a:pt x="264" y="20"/>
                </a:lnTo>
                <a:lnTo>
                  <a:pt x="268" y="24"/>
                </a:lnTo>
                <a:lnTo>
                  <a:pt x="270" y="28"/>
                </a:lnTo>
                <a:lnTo>
                  <a:pt x="274" y="32"/>
                </a:lnTo>
                <a:lnTo>
                  <a:pt x="278" y="34"/>
                </a:lnTo>
                <a:lnTo>
                  <a:pt x="280" y="36"/>
                </a:lnTo>
                <a:lnTo>
                  <a:pt x="280" y="38"/>
                </a:lnTo>
                <a:lnTo>
                  <a:pt x="282" y="38"/>
                </a:lnTo>
                <a:lnTo>
                  <a:pt x="288" y="48"/>
                </a:lnTo>
                <a:lnTo>
                  <a:pt x="286" y="52"/>
                </a:lnTo>
                <a:lnTo>
                  <a:pt x="278" y="56"/>
                </a:lnTo>
                <a:lnTo>
                  <a:pt x="268" y="58"/>
                </a:lnTo>
                <a:lnTo>
                  <a:pt x="256" y="58"/>
                </a:lnTo>
                <a:lnTo>
                  <a:pt x="246" y="56"/>
                </a:lnTo>
                <a:lnTo>
                  <a:pt x="238" y="54"/>
                </a:lnTo>
                <a:lnTo>
                  <a:pt x="242" y="58"/>
                </a:lnTo>
                <a:lnTo>
                  <a:pt x="246" y="62"/>
                </a:lnTo>
                <a:lnTo>
                  <a:pt x="244" y="64"/>
                </a:lnTo>
                <a:lnTo>
                  <a:pt x="242" y="68"/>
                </a:lnTo>
                <a:lnTo>
                  <a:pt x="238" y="70"/>
                </a:lnTo>
                <a:lnTo>
                  <a:pt x="232" y="72"/>
                </a:lnTo>
                <a:lnTo>
                  <a:pt x="228" y="72"/>
                </a:lnTo>
                <a:lnTo>
                  <a:pt x="222" y="70"/>
                </a:lnTo>
                <a:lnTo>
                  <a:pt x="216" y="68"/>
                </a:lnTo>
                <a:lnTo>
                  <a:pt x="212" y="64"/>
                </a:lnTo>
                <a:lnTo>
                  <a:pt x="206" y="64"/>
                </a:lnTo>
                <a:lnTo>
                  <a:pt x="204" y="68"/>
                </a:lnTo>
                <a:lnTo>
                  <a:pt x="202" y="72"/>
                </a:lnTo>
                <a:lnTo>
                  <a:pt x="200" y="76"/>
                </a:lnTo>
                <a:lnTo>
                  <a:pt x="196" y="78"/>
                </a:lnTo>
                <a:lnTo>
                  <a:pt x="190" y="80"/>
                </a:lnTo>
                <a:lnTo>
                  <a:pt x="196" y="82"/>
                </a:lnTo>
                <a:lnTo>
                  <a:pt x="198" y="86"/>
                </a:lnTo>
                <a:lnTo>
                  <a:pt x="200" y="90"/>
                </a:lnTo>
                <a:lnTo>
                  <a:pt x="200" y="94"/>
                </a:lnTo>
                <a:lnTo>
                  <a:pt x="198" y="98"/>
                </a:lnTo>
                <a:lnTo>
                  <a:pt x="194" y="102"/>
                </a:lnTo>
                <a:lnTo>
                  <a:pt x="186" y="102"/>
                </a:lnTo>
                <a:lnTo>
                  <a:pt x="172" y="100"/>
                </a:lnTo>
                <a:lnTo>
                  <a:pt x="162" y="100"/>
                </a:lnTo>
                <a:lnTo>
                  <a:pt x="164" y="102"/>
                </a:lnTo>
                <a:lnTo>
                  <a:pt x="166" y="106"/>
                </a:lnTo>
                <a:lnTo>
                  <a:pt x="168" y="110"/>
                </a:lnTo>
                <a:lnTo>
                  <a:pt x="154" y="110"/>
                </a:lnTo>
                <a:lnTo>
                  <a:pt x="140" y="110"/>
                </a:lnTo>
                <a:lnTo>
                  <a:pt x="140" y="114"/>
                </a:lnTo>
                <a:lnTo>
                  <a:pt x="142" y="116"/>
                </a:lnTo>
                <a:lnTo>
                  <a:pt x="136" y="118"/>
                </a:lnTo>
                <a:lnTo>
                  <a:pt x="130" y="118"/>
                </a:lnTo>
                <a:lnTo>
                  <a:pt x="124" y="118"/>
                </a:lnTo>
                <a:lnTo>
                  <a:pt x="126" y="122"/>
                </a:lnTo>
                <a:lnTo>
                  <a:pt x="126" y="126"/>
                </a:lnTo>
                <a:lnTo>
                  <a:pt x="126" y="130"/>
                </a:lnTo>
                <a:lnTo>
                  <a:pt x="128" y="134"/>
                </a:lnTo>
                <a:lnTo>
                  <a:pt x="116" y="136"/>
                </a:lnTo>
                <a:lnTo>
                  <a:pt x="106" y="140"/>
                </a:lnTo>
                <a:lnTo>
                  <a:pt x="96" y="144"/>
                </a:lnTo>
                <a:lnTo>
                  <a:pt x="82" y="142"/>
                </a:lnTo>
                <a:lnTo>
                  <a:pt x="88" y="146"/>
                </a:lnTo>
                <a:lnTo>
                  <a:pt x="92" y="148"/>
                </a:lnTo>
                <a:lnTo>
                  <a:pt x="92" y="152"/>
                </a:lnTo>
                <a:lnTo>
                  <a:pt x="92" y="156"/>
                </a:lnTo>
                <a:lnTo>
                  <a:pt x="88" y="160"/>
                </a:lnTo>
                <a:lnTo>
                  <a:pt x="84" y="164"/>
                </a:lnTo>
                <a:lnTo>
                  <a:pt x="78" y="166"/>
                </a:lnTo>
                <a:lnTo>
                  <a:pt x="74" y="168"/>
                </a:lnTo>
                <a:lnTo>
                  <a:pt x="68" y="170"/>
                </a:lnTo>
                <a:lnTo>
                  <a:pt x="62" y="172"/>
                </a:lnTo>
                <a:lnTo>
                  <a:pt x="58" y="172"/>
                </a:lnTo>
                <a:lnTo>
                  <a:pt x="64" y="174"/>
                </a:lnTo>
                <a:lnTo>
                  <a:pt x="68" y="176"/>
                </a:lnTo>
                <a:lnTo>
                  <a:pt x="72" y="180"/>
                </a:lnTo>
                <a:lnTo>
                  <a:pt x="76" y="182"/>
                </a:lnTo>
                <a:lnTo>
                  <a:pt x="78" y="184"/>
                </a:lnTo>
                <a:lnTo>
                  <a:pt x="78" y="190"/>
                </a:lnTo>
                <a:lnTo>
                  <a:pt x="78" y="194"/>
                </a:lnTo>
                <a:lnTo>
                  <a:pt x="76" y="202"/>
                </a:lnTo>
                <a:lnTo>
                  <a:pt x="70" y="204"/>
                </a:lnTo>
                <a:lnTo>
                  <a:pt x="62" y="204"/>
                </a:lnTo>
                <a:lnTo>
                  <a:pt x="54" y="204"/>
                </a:lnTo>
                <a:lnTo>
                  <a:pt x="60" y="214"/>
                </a:lnTo>
                <a:lnTo>
                  <a:pt x="60" y="224"/>
                </a:lnTo>
                <a:lnTo>
                  <a:pt x="56" y="236"/>
                </a:lnTo>
                <a:lnTo>
                  <a:pt x="56" y="248"/>
                </a:lnTo>
                <a:lnTo>
                  <a:pt x="46" y="248"/>
                </a:lnTo>
                <a:lnTo>
                  <a:pt x="34" y="248"/>
                </a:lnTo>
                <a:lnTo>
                  <a:pt x="38" y="250"/>
                </a:lnTo>
                <a:lnTo>
                  <a:pt x="42" y="254"/>
                </a:lnTo>
                <a:lnTo>
                  <a:pt x="44" y="260"/>
                </a:lnTo>
                <a:lnTo>
                  <a:pt x="44" y="268"/>
                </a:lnTo>
                <a:lnTo>
                  <a:pt x="42" y="272"/>
                </a:lnTo>
                <a:lnTo>
                  <a:pt x="38" y="276"/>
                </a:lnTo>
                <a:lnTo>
                  <a:pt x="34" y="278"/>
                </a:lnTo>
                <a:lnTo>
                  <a:pt x="28" y="280"/>
                </a:lnTo>
                <a:lnTo>
                  <a:pt x="24" y="280"/>
                </a:lnTo>
                <a:lnTo>
                  <a:pt x="18" y="282"/>
                </a:lnTo>
                <a:lnTo>
                  <a:pt x="24" y="284"/>
                </a:lnTo>
                <a:lnTo>
                  <a:pt x="26" y="288"/>
                </a:lnTo>
                <a:lnTo>
                  <a:pt x="26" y="292"/>
                </a:lnTo>
                <a:lnTo>
                  <a:pt x="24" y="296"/>
                </a:lnTo>
                <a:lnTo>
                  <a:pt x="18" y="300"/>
                </a:lnTo>
                <a:lnTo>
                  <a:pt x="28" y="302"/>
                </a:lnTo>
                <a:lnTo>
                  <a:pt x="38" y="306"/>
                </a:lnTo>
                <a:lnTo>
                  <a:pt x="38" y="312"/>
                </a:lnTo>
                <a:lnTo>
                  <a:pt x="34" y="316"/>
                </a:lnTo>
                <a:lnTo>
                  <a:pt x="28" y="320"/>
                </a:lnTo>
                <a:lnTo>
                  <a:pt x="24" y="322"/>
                </a:lnTo>
                <a:lnTo>
                  <a:pt x="18" y="326"/>
                </a:lnTo>
                <a:lnTo>
                  <a:pt x="12" y="330"/>
                </a:lnTo>
                <a:lnTo>
                  <a:pt x="8" y="334"/>
                </a:lnTo>
                <a:lnTo>
                  <a:pt x="12" y="336"/>
                </a:lnTo>
                <a:lnTo>
                  <a:pt x="18" y="338"/>
                </a:lnTo>
                <a:lnTo>
                  <a:pt x="22" y="338"/>
                </a:lnTo>
                <a:lnTo>
                  <a:pt x="20" y="342"/>
                </a:lnTo>
                <a:lnTo>
                  <a:pt x="18" y="344"/>
                </a:lnTo>
                <a:lnTo>
                  <a:pt x="14" y="348"/>
                </a:lnTo>
                <a:lnTo>
                  <a:pt x="12" y="350"/>
                </a:lnTo>
                <a:lnTo>
                  <a:pt x="16" y="352"/>
                </a:lnTo>
                <a:lnTo>
                  <a:pt x="22" y="354"/>
                </a:lnTo>
                <a:lnTo>
                  <a:pt x="26" y="356"/>
                </a:lnTo>
                <a:lnTo>
                  <a:pt x="24" y="358"/>
                </a:lnTo>
                <a:lnTo>
                  <a:pt x="22" y="362"/>
                </a:lnTo>
                <a:lnTo>
                  <a:pt x="32" y="364"/>
                </a:lnTo>
                <a:lnTo>
                  <a:pt x="44" y="368"/>
                </a:lnTo>
                <a:lnTo>
                  <a:pt x="22" y="382"/>
                </a:lnTo>
                <a:lnTo>
                  <a:pt x="0" y="394"/>
                </a:lnTo>
                <a:lnTo>
                  <a:pt x="6" y="396"/>
                </a:lnTo>
                <a:lnTo>
                  <a:pt x="14" y="398"/>
                </a:lnTo>
                <a:lnTo>
                  <a:pt x="20" y="402"/>
                </a:lnTo>
                <a:lnTo>
                  <a:pt x="24" y="406"/>
                </a:lnTo>
                <a:lnTo>
                  <a:pt x="22" y="408"/>
                </a:lnTo>
                <a:lnTo>
                  <a:pt x="20" y="410"/>
                </a:lnTo>
                <a:lnTo>
                  <a:pt x="16" y="412"/>
                </a:lnTo>
                <a:lnTo>
                  <a:pt x="22" y="414"/>
                </a:lnTo>
                <a:lnTo>
                  <a:pt x="28" y="416"/>
                </a:lnTo>
                <a:lnTo>
                  <a:pt x="30" y="420"/>
                </a:lnTo>
                <a:lnTo>
                  <a:pt x="32" y="424"/>
                </a:lnTo>
                <a:lnTo>
                  <a:pt x="32" y="428"/>
                </a:lnTo>
                <a:lnTo>
                  <a:pt x="28" y="434"/>
                </a:lnTo>
                <a:lnTo>
                  <a:pt x="32" y="434"/>
                </a:lnTo>
                <a:lnTo>
                  <a:pt x="34" y="434"/>
                </a:lnTo>
                <a:lnTo>
                  <a:pt x="34" y="440"/>
                </a:lnTo>
                <a:lnTo>
                  <a:pt x="30" y="442"/>
                </a:lnTo>
                <a:lnTo>
                  <a:pt x="26" y="446"/>
                </a:lnTo>
                <a:lnTo>
                  <a:pt x="22" y="448"/>
                </a:lnTo>
                <a:lnTo>
                  <a:pt x="20" y="452"/>
                </a:lnTo>
                <a:lnTo>
                  <a:pt x="16" y="456"/>
                </a:lnTo>
                <a:lnTo>
                  <a:pt x="22" y="454"/>
                </a:lnTo>
                <a:lnTo>
                  <a:pt x="28" y="456"/>
                </a:lnTo>
                <a:lnTo>
                  <a:pt x="34" y="458"/>
                </a:lnTo>
                <a:lnTo>
                  <a:pt x="40" y="460"/>
                </a:lnTo>
                <a:lnTo>
                  <a:pt x="44" y="464"/>
                </a:lnTo>
                <a:lnTo>
                  <a:pt x="40" y="468"/>
                </a:lnTo>
                <a:lnTo>
                  <a:pt x="38" y="472"/>
                </a:lnTo>
                <a:lnTo>
                  <a:pt x="34" y="476"/>
                </a:lnTo>
                <a:lnTo>
                  <a:pt x="40" y="478"/>
                </a:lnTo>
                <a:lnTo>
                  <a:pt x="44" y="482"/>
                </a:lnTo>
                <a:lnTo>
                  <a:pt x="48" y="486"/>
                </a:lnTo>
                <a:lnTo>
                  <a:pt x="48" y="490"/>
                </a:lnTo>
                <a:lnTo>
                  <a:pt x="48" y="496"/>
                </a:lnTo>
                <a:lnTo>
                  <a:pt x="54" y="496"/>
                </a:lnTo>
                <a:lnTo>
                  <a:pt x="60" y="498"/>
                </a:lnTo>
                <a:lnTo>
                  <a:pt x="64" y="500"/>
                </a:lnTo>
                <a:lnTo>
                  <a:pt x="66" y="504"/>
                </a:lnTo>
                <a:lnTo>
                  <a:pt x="66" y="508"/>
                </a:lnTo>
                <a:lnTo>
                  <a:pt x="66" y="514"/>
                </a:lnTo>
                <a:lnTo>
                  <a:pt x="62" y="520"/>
                </a:lnTo>
                <a:lnTo>
                  <a:pt x="68" y="524"/>
                </a:lnTo>
                <a:lnTo>
                  <a:pt x="72" y="528"/>
                </a:lnTo>
                <a:lnTo>
                  <a:pt x="74" y="534"/>
                </a:lnTo>
                <a:lnTo>
                  <a:pt x="76" y="540"/>
                </a:lnTo>
                <a:lnTo>
                  <a:pt x="76" y="546"/>
                </a:lnTo>
                <a:lnTo>
                  <a:pt x="96" y="546"/>
                </a:lnTo>
                <a:lnTo>
                  <a:pt x="118" y="544"/>
                </a:lnTo>
                <a:lnTo>
                  <a:pt x="114" y="552"/>
                </a:lnTo>
                <a:lnTo>
                  <a:pt x="112" y="558"/>
                </a:lnTo>
                <a:lnTo>
                  <a:pt x="110" y="566"/>
                </a:lnTo>
                <a:lnTo>
                  <a:pt x="108" y="572"/>
                </a:lnTo>
                <a:lnTo>
                  <a:pt x="114" y="572"/>
                </a:lnTo>
                <a:lnTo>
                  <a:pt x="120" y="572"/>
                </a:lnTo>
                <a:lnTo>
                  <a:pt x="126" y="572"/>
                </a:lnTo>
                <a:lnTo>
                  <a:pt x="122" y="578"/>
                </a:lnTo>
                <a:lnTo>
                  <a:pt x="118" y="584"/>
                </a:lnTo>
                <a:lnTo>
                  <a:pt x="116" y="592"/>
                </a:lnTo>
                <a:lnTo>
                  <a:pt x="122" y="592"/>
                </a:lnTo>
                <a:lnTo>
                  <a:pt x="128" y="592"/>
                </a:lnTo>
                <a:lnTo>
                  <a:pt x="136" y="592"/>
                </a:lnTo>
                <a:lnTo>
                  <a:pt x="134" y="594"/>
                </a:lnTo>
                <a:lnTo>
                  <a:pt x="132" y="598"/>
                </a:lnTo>
                <a:lnTo>
                  <a:pt x="130" y="602"/>
                </a:lnTo>
                <a:lnTo>
                  <a:pt x="128" y="604"/>
                </a:lnTo>
                <a:lnTo>
                  <a:pt x="144" y="606"/>
                </a:lnTo>
                <a:lnTo>
                  <a:pt x="156" y="610"/>
                </a:lnTo>
                <a:lnTo>
                  <a:pt x="164" y="622"/>
                </a:lnTo>
                <a:lnTo>
                  <a:pt x="162" y="620"/>
                </a:lnTo>
                <a:lnTo>
                  <a:pt x="160" y="618"/>
                </a:lnTo>
                <a:lnTo>
                  <a:pt x="164" y="614"/>
                </a:lnTo>
                <a:lnTo>
                  <a:pt x="168" y="614"/>
                </a:lnTo>
                <a:lnTo>
                  <a:pt x="170" y="614"/>
                </a:lnTo>
                <a:lnTo>
                  <a:pt x="172" y="614"/>
                </a:lnTo>
                <a:lnTo>
                  <a:pt x="174" y="618"/>
                </a:lnTo>
                <a:lnTo>
                  <a:pt x="174" y="620"/>
                </a:lnTo>
                <a:lnTo>
                  <a:pt x="176" y="624"/>
                </a:lnTo>
                <a:lnTo>
                  <a:pt x="178" y="628"/>
                </a:lnTo>
                <a:lnTo>
                  <a:pt x="178" y="630"/>
                </a:lnTo>
                <a:lnTo>
                  <a:pt x="180" y="632"/>
                </a:lnTo>
                <a:lnTo>
                  <a:pt x="184" y="634"/>
                </a:lnTo>
                <a:lnTo>
                  <a:pt x="188" y="636"/>
                </a:lnTo>
                <a:lnTo>
                  <a:pt x="190" y="636"/>
                </a:lnTo>
                <a:lnTo>
                  <a:pt x="194" y="638"/>
                </a:lnTo>
                <a:lnTo>
                  <a:pt x="198" y="638"/>
                </a:lnTo>
                <a:lnTo>
                  <a:pt x="200" y="640"/>
                </a:lnTo>
                <a:lnTo>
                  <a:pt x="202" y="644"/>
                </a:lnTo>
                <a:lnTo>
                  <a:pt x="204" y="648"/>
                </a:lnTo>
                <a:lnTo>
                  <a:pt x="206" y="646"/>
                </a:lnTo>
                <a:lnTo>
                  <a:pt x="210" y="646"/>
                </a:lnTo>
                <a:lnTo>
                  <a:pt x="212" y="644"/>
                </a:lnTo>
                <a:lnTo>
                  <a:pt x="216" y="648"/>
                </a:lnTo>
                <a:lnTo>
                  <a:pt x="220" y="654"/>
                </a:lnTo>
                <a:lnTo>
                  <a:pt x="222" y="658"/>
                </a:lnTo>
                <a:lnTo>
                  <a:pt x="224" y="654"/>
                </a:lnTo>
                <a:lnTo>
                  <a:pt x="228" y="650"/>
                </a:lnTo>
                <a:lnTo>
                  <a:pt x="232" y="652"/>
                </a:lnTo>
                <a:lnTo>
                  <a:pt x="234" y="654"/>
                </a:lnTo>
                <a:lnTo>
                  <a:pt x="238" y="656"/>
                </a:lnTo>
                <a:lnTo>
                  <a:pt x="238" y="662"/>
                </a:lnTo>
                <a:lnTo>
                  <a:pt x="240" y="666"/>
                </a:lnTo>
                <a:lnTo>
                  <a:pt x="252" y="662"/>
                </a:lnTo>
                <a:lnTo>
                  <a:pt x="262" y="666"/>
                </a:lnTo>
                <a:lnTo>
                  <a:pt x="270" y="674"/>
                </a:lnTo>
                <a:lnTo>
                  <a:pt x="276" y="686"/>
                </a:lnTo>
                <a:lnTo>
                  <a:pt x="274" y="678"/>
                </a:lnTo>
                <a:lnTo>
                  <a:pt x="276" y="674"/>
                </a:lnTo>
                <a:lnTo>
                  <a:pt x="278" y="670"/>
                </a:lnTo>
                <a:lnTo>
                  <a:pt x="280" y="668"/>
                </a:lnTo>
                <a:lnTo>
                  <a:pt x="284" y="666"/>
                </a:lnTo>
                <a:lnTo>
                  <a:pt x="288" y="668"/>
                </a:lnTo>
                <a:lnTo>
                  <a:pt x="292" y="672"/>
                </a:lnTo>
                <a:lnTo>
                  <a:pt x="296" y="678"/>
                </a:lnTo>
                <a:lnTo>
                  <a:pt x="294" y="674"/>
                </a:lnTo>
                <a:lnTo>
                  <a:pt x="294" y="674"/>
                </a:lnTo>
                <a:lnTo>
                  <a:pt x="296" y="674"/>
                </a:lnTo>
                <a:lnTo>
                  <a:pt x="298" y="674"/>
                </a:lnTo>
                <a:lnTo>
                  <a:pt x="300" y="676"/>
                </a:lnTo>
                <a:lnTo>
                  <a:pt x="302" y="680"/>
                </a:lnTo>
                <a:lnTo>
                  <a:pt x="304" y="682"/>
                </a:lnTo>
                <a:lnTo>
                  <a:pt x="304" y="686"/>
                </a:lnTo>
                <a:lnTo>
                  <a:pt x="310" y="682"/>
                </a:lnTo>
                <a:lnTo>
                  <a:pt x="318" y="680"/>
                </a:lnTo>
                <a:lnTo>
                  <a:pt x="324" y="678"/>
                </a:lnTo>
                <a:lnTo>
                  <a:pt x="326" y="682"/>
                </a:lnTo>
                <a:lnTo>
                  <a:pt x="328" y="684"/>
                </a:lnTo>
                <a:lnTo>
                  <a:pt x="330" y="688"/>
                </a:lnTo>
                <a:lnTo>
                  <a:pt x="330" y="692"/>
                </a:lnTo>
                <a:lnTo>
                  <a:pt x="332" y="686"/>
                </a:lnTo>
                <a:lnTo>
                  <a:pt x="332" y="684"/>
                </a:lnTo>
                <a:lnTo>
                  <a:pt x="334" y="682"/>
                </a:lnTo>
                <a:lnTo>
                  <a:pt x="338" y="684"/>
                </a:lnTo>
                <a:lnTo>
                  <a:pt x="340" y="684"/>
                </a:lnTo>
                <a:lnTo>
                  <a:pt x="344" y="688"/>
                </a:lnTo>
                <a:lnTo>
                  <a:pt x="346" y="690"/>
                </a:lnTo>
                <a:lnTo>
                  <a:pt x="350" y="694"/>
                </a:lnTo>
                <a:lnTo>
                  <a:pt x="352" y="698"/>
                </a:lnTo>
                <a:lnTo>
                  <a:pt x="356" y="702"/>
                </a:lnTo>
                <a:lnTo>
                  <a:pt x="358" y="706"/>
                </a:lnTo>
                <a:lnTo>
                  <a:pt x="360" y="708"/>
                </a:lnTo>
                <a:lnTo>
                  <a:pt x="364" y="700"/>
                </a:lnTo>
                <a:lnTo>
                  <a:pt x="370" y="700"/>
                </a:lnTo>
                <a:lnTo>
                  <a:pt x="378" y="704"/>
                </a:lnTo>
                <a:lnTo>
                  <a:pt x="386" y="712"/>
                </a:lnTo>
                <a:lnTo>
                  <a:pt x="392" y="718"/>
                </a:lnTo>
                <a:lnTo>
                  <a:pt x="386" y="714"/>
                </a:lnTo>
                <a:lnTo>
                  <a:pt x="384" y="710"/>
                </a:lnTo>
                <a:lnTo>
                  <a:pt x="382" y="706"/>
                </a:lnTo>
                <a:lnTo>
                  <a:pt x="382" y="702"/>
                </a:lnTo>
                <a:lnTo>
                  <a:pt x="384" y="696"/>
                </a:lnTo>
                <a:lnTo>
                  <a:pt x="386" y="692"/>
                </a:lnTo>
                <a:lnTo>
                  <a:pt x="390" y="690"/>
                </a:lnTo>
                <a:lnTo>
                  <a:pt x="394" y="686"/>
                </a:lnTo>
                <a:lnTo>
                  <a:pt x="398" y="686"/>
                </a:lnTo>
                <a:lnTo>
                  <a:pt x="404" y="688"/>
                </a:lnTo>
                <a:lnTo>
                  <a:pt x="408" y="690"/>
                </a:lnTo>
                <a:lnTo>
                  <a:pt x="412" y="696"/>
                </a:lnTo>
                <a:lnTo>
                  <a:pt x="414" y="692"/>
                </a:lnTo>
                <a:lnTo>
                  <a:pt x="414" y="690"/>
                </a:lnTo>
                <a:lnTo>
                  <a:pt x="418" y="688"/>
                </a:lnTo>
                <a:lnTo>
                  <a:pt x="420" y="686"/>
                </a:lnTo>
                <a:lnTo>
                  <a:pt x="424" y="686"/>
                </a:lnTo>
                <a:lnTo>
                  <a:pt x="428" y="688"/>
                </a:lnTo>
                <a:lnTo>
                  <a:pt x="432" y="690"/>
                </a:lnTo>
                <a:lnTo>
                  <a:pt x="434" y="694"/>
                </a:lnTo>
                <a:lnTo>
                  <a:pt x="438" y="682"/>
                </a:lnTo>
                <a:lnTo>
                  <a:pt x="450" y="676"/>
                </a:lnTo>
                <a:lnTo>
                  <a:pt x="462" y="674"/>
                </a:lnTo>
                <a:lnTo>
                  <a:pt x="472" y="680"/>
                </a:lnTo>
                <a:lnTo>
                  <a:pt x="482" y="672"/>
                </a:lnTo>
                <a:lnTo>
                  <a:pt x="494" y="666"/>
                </a:lnTo>
                <a:lnTo>
                  <a:pt x="504" y="660"/>
                </a:lnTo>
                <a:lnTo>
                  <a:pt x="506" y="658"/>
                </a:lnTo>
                <a:lnTo>
                  <a:pt x="508" y="656"/>
                </a:lnTo>
                <a:lnTo>
                  <a:pt x="508" y="654"/>
                </a:lnTo>
                <a:lnTo>
                  <a:pt x="510" y="654"/>
                </a:lnTo>
                <a:lnTo>
                  <a:pt x="514" y="652"/>
                </a:lnTo>
                <a:lnTo>
                  <a:pt x="520" y="652"/>
                </a:lnTo>
                <a:lnTo>
                  <a:pt x="524" y="652"/>
                </a:lnTo>
                <a:lnTo>
                  <a:pt x="528" y="654"/>
                </a:lnTo>
                <a:lnTo>
                  <a:pt x="534" y="656"/>
                </a:lnTo>
                <a:lnTo>
                  <a:pt x="540" y="658"/>
                </a:lnTo>
                <a:lnTo>
                  <a:pt x="538" y="654"/>
                </a:lnTo>
                <a:lnTo>
                  <a:pt x="538" y="652"/>
                </a:lnTo>
                <a:lnTo>
                  <a:pt x="538" y="648"/>
                </a:lnTo>
                <a:lnTo>
                  <a:pt x="550" y="648"/>
                </a:lnTo>
                <a:lnTo>
                  <a:pt x="562" y="650"/>
                </a:lnTo>
                <a:lnTo>
                  <a:pt x="558" y="648"/>
                </a:lnTo>
                <a:lnTo>
                  <a:pt x="552" y="646"/>
                </a:lnTo>
                <a:lnTo>
                  <a:pt x="550" y="644"/>
                </a:lnTo>
                <a:lnTo>
                  <a:pt x="546" y="640"/>
                </a:lnTo>
                <a:lnTo>
                  <a:pt x="544" y="634"/>
                </a:lnTo>
                <a:lnTo>
                  <a:pt x="544" y="628"/>
                </a:lnTo>
                <a:lnTo>
                  <a:pt x="546" y="622"/>
                </a:lnTo>
                <a:lnTo>
                  <a:pt x="548" y="616"/>
                </a:lnTo>
                <a:lnTo>
                  <a:pt x="552" y="614"/>
                </a:lnTo>
                <a:lnTo>
                  <a:pt x="558" y="612"/>
                </a:lnTo>
                <a:lnTo>
                  <a:pt x="564" y="612"/>
                </a:lnTo>
                <a:lnTo>
                  <a:pt x="570" y="612"/>
                </a:lnTo>
                <a:lnTo>
                  <a:pt x="576" y="612"/>
                </a:lnTo>
                <a:lnTo>
                  <a:pt x="572" y="608"/>
                </a:lnTo>
                <a:lnTo>
                  <a:pt x="572" y="606"/>
                </a:lnTo>
                <a:lnTo>
                  <a:pt x="570" y="602"/>
                </a:lnTo>
                <a:lnTo>
                  <a:pt x="570" y="598"/>
                </a:lnTo>
                <a:lnTo>
                  <a:pt x="584" y="600"/>
                </a:lnTo>
                <a:lnTo>
                  <a:pt x="592" y="598"/>
                </a:lnTo>
                <a:lnTo>
                  <a:pt x="600" y="594"/>
                </a:lnTo>
                <a:lnTo>
                  <a:pt x="612" y="586"/>
                </a:lnTo>
                <a:lnTo>
                  <a:pt x="614" y="582"/>
                </a:lnTo>
                <a:lnTo>
                  <a:pt x="620" y="580"/>
                </a:lnTo>
                <a:lnTo>
                  <a:pt x="624" y="580"/>
                </a:lnTo>
                <a:lnTo>
                  <a:pt x="626" y="576"/>
                </a:lnTo>
                <a:lnTo>
                  <a:pt x="628" y="572"/>
                </a:lnTo>
                <a:lnTo>
                  <a:pt x="628" y="568"/>
                </a:lnTo>
                <a:lnTo>
                  <a:pt x="628" y="562"/>
                </a:lnTo>
                <a:lnTo>
                  <a:pt x="628" y="558"/>
                </a:lnTo>
                <a:lnTo>
                  <a:pt x="630" y="554"/>
                </a:lnTo>
                <a:lnTo>
                  <a:pt x="626" y="552"/>
                </a:lnTo>
                <a:lnTo>
                  <a:pt x="622" y="548"/>
                </a:lnTo>
                <a:lnTo>
                  <a:pt x="620" y="548"/>
                </a:lnTo>
                <a:lnTo>
                  <a:pt x="630" y="536"/>
                </a:lnTo>
                <a:lnTo>
                  <a:pt x="642" y="532"/>
                </a:lnTo>
                <a:lnTo>
                  <a:pt x="656" y="534"/>
                </a:lnTo>
                <a:lnTo>
                  <a:pt x="656" y="530"/>
                </a:lnTo>
                <a:lnTo>
                  <a:pt x="656" y="524"/>
                </a:lnTo>
                <a:lnTo>
                  <a:pt x="656" y="520"/>
                </a:lnTo>
                <a:lnTo>
                  <a:pt x="658" y="516"/>
                </a:lnTo>
                <a:lnTo>
                  <a:pt x="658" y="512"/>
                </a:lnTo>
                <a:lnTo>
                  <a:pt x="662" y="510"/>
                </a:lnTo>
                <a:lnTo>
                  <a:pt x="666" y="508"/>
                </a:lnTo>
                <a:lnTo>
                  <a:pt x="672" y="508"/>
                </a:lnTo>
                <a:lnTo>
                  <a:pt x="674" y="502"/>
                </a:lnTo>
                <a:lnTo>
                  <a:pt x="676" y="498"/>
                </a:lnTo>
                <a:lnTo>
                  <a:pt x="678" y="494"/>
                </a:lnTo>
                <a:lnTo>
                  <a:pt x="682" y="492"/>
                </a:lnTo>
                <a:lnTo>
                  <a:pt x="684" y="490"/>
                </a:lnTo>
                <a:lnTo>
                  <a:pt x="688" y="490"/>
                </a:lnTo>
                <a:lnTo>
                  <a:pt x="692" y="488"/>
                </a:lnTo>
                <a:lnTo>
                  <a:pt x="696" y="484"/>
                </a:lnTo>
                <a:lnTo>
                  <a:pt x="698" y="482"/>
                </a:lnTo>
                <a:lnTo>
                  <a:pt x="694" y="478"/>
                </a:lnTo>
                <a:lnTo>
                  <a:pt x="690" y="476"/>
                </a:lnTo>
                <a:lnTo>
                  <a:pt x="688" y="472"/>
                </a:lnTo>
                <a:lnTo>
                  <a:pt x="692" y="466"/>
                </a:lnTo>
                <a:lnTo>
                  <a:pt x="700" y="462"/>
                </a:lnTo>
                <a:lnTo>
                  <a:pt x="708" y="458"/>
                </a:lnTo>
                <a:lnTo>
                  <a:pt x="714" y="452"/>
                </a:lnTo>
                <a:lnTo>
                  <a:pt x="704" y="446"/>
                </a:lnTo>
                <a:lnTo>
                  <a:pt x="700" y="436"/>
                </a:lnTo>
                <a:lnTo>
                  <a:pt x="700" y="424"/>
                </a:lnTo>
                <a:lnTo>
                  <a:pt x="708" y="414"/>
                </a:lnTo>
                <a:lnTo>
                  <a:pt x="702" y="412"/>
                </a:lnTo>
                <a:lnTo>
                  <a:pt x="696" y="410"/>
                </a:lnTo>
                <a:lnTo>
                  <a:pt x="692" y="408"/>
                </a:lnTo>
                <a:lnTo>
                  <a:pt x="706" y="402"/>
                </a:lnTo>
                <a:lnTo>
                  <a:pt x="712" y="398"/>
                </a:lnTo>
                <a:lnTo>
                  <a:pt x="714" y="392"/>
                </a:lnTo>
                <a:lnTo>
                  <a:pt x="716" y="382"/>
                </a:lnTo>
                <a:lnTo>
                  <a:pt x="718" y="370"/>
                </a:lnTo>
                <a:lnTo>
                  <a:pt x="724" y="362"/>
                </a:lnTo>
                <a:lnTo>
                  <a:pt x="728" y="356"/>
                </a:lnTo>
                <a:lnTo>
                  <a:pt x="734" y="352"/>
                </a:lnTo>
                <a:lnTo>
                  <a:pt x="736" y="348"/>
                </a:lnTo>
                <a:lnTo>
                  <a:pt x="736" y="342"/>
                </a:lnTo>
                <a:lnTo>
                  <a:pt x="732" y="332"/>
                </a:lnTo>
                <a:lnTo>
                  <a:pt x="736" y="330"/>
                </a:lnTo>
                <a:lnTo>
                  <a:pt x="742" y="328"/>
                </a:lnTo>
                <a:lnTo>
                  <a:pt x="736" y="326"/>
                </a:lnTo>
                <a:lnTo>
                  <a:pt x="730" y="322"/>
                </a:lnTo>
                <a:lnTo>
                  <a:pt x="722" y="320"/>
                </a:lnTo>
                <a:lnTo>
                  <a:pt x="718" y="316"/>
                </a:lnTo>
                <a:lnTo>
                  <a:pt x="714" y="312"/>
                </a:lnTo>
                <a:lnTo>
                  <a:pt x="710" y="306"/>
                </a:lnTo>
                <a:lnTo>
                  <a:pt x="716" y="306"/>
                </a:lnTo>
                <a:lnTo>
                  <a:pt x="720" y="302"/>
                </a:lnTo>
                <a:lnTo>
                  <a:pt x="726" y="302"/>
                </a:lnTo>
                <a:lnTo>
                  <a:pt x="722" y="298"/>
                </a:lnTo>
                <a:lnTo>
                  <a:pt x="718" y="296"/>
                </a:lnTo>
                <a:lnTo>
                  <a:pt x="714" y="294"/>
                </a:lnTo>
                <a:lnTo>
                  <a:pt x="710" y="292"/>
                </a:lnTo>
                <a:lnTo>
                  <a:pt x="706" y="290"/>
                </a:lnTo>
                <a:lnTo>
                  <a:pt x="702" y="286"/>
                </a:lnTo>
                <a:lnTo>
                  <a:pt x="706" y="284"/>
                </a:lnTo>
                <a:lnTo>
                  <a:pt x="708" y="282"/>
                </a:lnTo>
                <a:lnTo>
                  <a:pt x="708" y="276"/>
                </a:lnTo>
                <a:lnTo>
                  <a:pt x="704" y="272"/>
                </a:lnTo>
                <a:lnTo>
                  <a:pt x="700" y="268"/>
                </a:lnTo>
                <a:lnTo>
                  <a:pt x="694" y="268"/>
                </a:lnTo>
                <a:lnTo>
                  <a:pt x="698" y="258"/>
                </a:lnTo>
                <a:lnTo>
                  <a:pt x="704" y="248"/>
                </a:lnTo>
                <a:lnTo>
                  <a:pt x="710" y="238"/>
                </a:lnTo>
                <a:lnTo>
                  <a:pt x="700" y="250"/>
                </a:lnTo>
                <a:lnTo>
                  <a:pt x="694" y="252"/>
                </a:lnTo>
                <a:lnTo>
                  <a:pt x="690" y="250"/>
                </a:lnTo>
                <a:lnTo>
                  <a:pt x="682" y="244"/>
                </a:lnTo>
                <a:lnTo>
                  <a:pt x="672" y="234"/>
                </a:lnTo>
                <a:lnTo>
                  <a:pt x="680" y="222"/>
                </a:lnTo>
                <a:lnTo>
                  <a:pt x="678" y="212"/>
                </a:lnTo>
                <a:lnTo>
                  <a:pt x="672" y="206"/>
                </a:lnTo>
                <a:lnTo>
                  <a:pt x="662" y="202"/>
                </a:lnTo>
                <a:lnTo>
                  <a:pt x="650" y="202"/>
                </a:lnTo>
                <a:lnTo>
                  <a:pt x="654" y="198"/>
                </a:lnTo>
                <a:lnTo>
                  <a:pt x="658" y="196"/>
                </a:lnTo>
                <a:lnTo>
                  <a:pt x="662" y="192"/>
                </a:lnTo>
                <a:lnTo>
                  <a:pt x="664" y="188"/>
                </a:lnTo>
                <a:lnTo>
                  <a:pt x="660" y="184"/>
                </a:lnTo>
                <a:lnTo>
                  <a:pt x="654" y="182"/>
                </a:lnTo>
                <a:lnTo>
                  <a:pt x="650" y="180"/>
                </a:lnTo>
                <a:lnTo>
                  <a:pt x="648" y="184"/>
                </a:lnTo>
                <a:lnTo>
                  <a:pt x="646" y="190"/>
                </a:lnTo>
                <a:lnTo>
                  <a:pt x="644" y="192"/>
                </a:lnTo>
                <a:lnTo>
                  <a:pt x="640" y="196"/>
                </a:lnTo>
                <a:lnTo>
                  <a:pt x="640" y="184"/>
                </a:lnTo>
                <a:lnTo>
                  <a:pt x="640" y="172"/>
                </a:lnTo>
                <a:lnTo>
                  <a:pt x="638" y="162"/>
                </a:lnTo>
                <a:lnTo>
                  <a:pt x="632" y="154"/>
                </a:lnTo>
                <a:lnTo>
                  <a:pt x="622" y="152"/>
                </a:lnTo>
                <a:lnTo>
                  <a:pt x="622" y="146"/>
                </a:lnTo>
                <a:lnTo>
                  <a:pt x="622" y="140"/>
                </a:lnTo>
                <a:lnTo>
                  <a:pt x="622" y="134"/>
                </a:lnTo>
                <a:lnTo>
                  <a:pt x="622" y="128"/>
                </a:lnTo>
                <a:lnTo>
                  <a:pt x="618" y="110"/>
                </a:lnTo>
                <a:lnTo>
                  <a:pt x="614" y="94"/>
                </a:lnTo>
                <a:lnTo>
                  <a:pt x="612" y="98"/>
                </a:lnTo>
                <a:lnTo>
                  <a:pt x="612" y="104"/>
                </a:lnTo>
                <a:lnTo>
                  <a:pt x="610" y="108"/>
                </a:lnTo>
                <a:lnTo>
                  <a:pt x="608" y="114"/>
                </a:lnTo>
                <a:lnTo>
                  <a:pt x="606" y="118"/>
                </a:lnTo>
                <a:lnTo>
                  <a:pt x="602" y="120"/>
                </a:lnTo>
                <a:lnTo>
                  <a:pt x="598" y="122"/>
                </a:lnTo>
                <a:lnTo>
                  <a:pt x="592" y="122"/>
                </a:lnTo>
                <a:lnTo>
                  <a:pt x="592" y="118"/>
                </a:lnTo>
                <a:lnTo>
                  <a:pt x="592" y="114"/>
                </a:lnTo>
                <a:lnTo>
                  <a:pt x="592" y="108"/>
                </a:lnTo>
                <a:lnTo>
                  <a:pt x="590" y="112"/>
                </a:lnTo>
                <a:lnTo>
                  <a:pt x="586" y="114"/>
                </a:lnTo>
                <a:lnTo>
                  <a:pt x="582" y="116"/>
                </a:lnTo>
                <a:lnTo>
                  <a:pt x="574" y="100"/>
                </a:lnTo>
                <a:lnTo>
                  <a:pt x="568" y="80"/>
                </a:lnTo>
                <a:lnTo>
                  <a:pt x="564" y="90"/>
                </a:lnTo>
                <a:lnTo>
                  <a:pt x="558" y="96"/>
                </a:lnTo>
                <a:lnTo>
                  <a:pt x="552" y="104"/>
                </a:lnTo>
                <a:lnTo>
                  <a:pt x="548" y="100"/>
                </a:lnTo>
                <a:lnTo>
                  <a:pt x="544" y="94"/>
                </a:lnTo>
                <a:lnTo>
                  <a:pt x="542" y="90"/>
                </a:lnTo>
                <a:lnTo>
                  <a:pt x="540" y="82"/>
                </a:lnTo>
                <a:lnTo>
                  <a:pt x="540" y="76"/>
                </a:lnTo>
                <a:lnTo>
                  <a:pt x="536" y="80"/>
                </a:lnTo>
                <a:lnTo>
                  <a:pt x="534" y="82"/>
                </a:lnTo>
                <a:lnTo>
                  <a:pt x="530" y="84"/>
                </a:lnTo>
                <a:lnTo>
                  <a:pt x="520" y="52"/>
                </a:lnTo>
                <a:lnTo>
                  <a:pt x="508" y="22"/>
                </a:lnTo>
                <a:lnTo>
                  <a:pt x="504" y="30"/>
                </a:lnTo>
                <a:lnTo>
                  <a:pt x="498" y="40"/>
                </a:lnTo>
                <a:lnTo>
                  <a:pt x="490" y="48"/>
                </a:lnTo>
                <a:lnTo>
                  <a:pt x="482" y="52"/>
                </a:lnTo>
                <a:lnTo>
                  <a:pt x="472" y="50"/>
                </a:lnTo>
                <a:lnTo>
                  <a:pt x="468" y="52"/>
                </a:lnTo>
                <a:lnTo>
                  <a:pt x="464" y="54"/>
                </a:lnTo>
                <a:lnTo>
                  <a:pt x="460" y="58"/>
                </a:lnTo>
                <a:lnTo>
                  <a:pt x="456" y="48"/>
                </a:lnTo>
                <a:lnTo>
                  <a:pt x="450" y="38"/>
                </a:lnTo>
                <a:lnTo>
                  <a:pt x="448" y="30"/>
                </a:lnTo>
                <a:lnTo>
                  <a:pt x="444" y="28"/>
                </a:lnTo>
                <a:lnTo>
                  <a:pt x="440" y="28"/>
                </a:lnTo>
                <a:lnTo>
                  <a:pt x="440" y="36"/>
                </a:lnTo>
                <a:lnTo>
                  <a:pt x="438" y="40"/>
                </a:lnTo>
                <a:lnTo>
                  <a:pt x="436" y="44"/>
                </a:lnTo>
                <a:lnTo>
                  <a:pt x="432" y="46"/>
                </a:lnTo>
                <a:lnTo>
                  <a:pt x="430" y="46"/>
                </a:lnTo>
                <a:lnTo>
                  <a:pt x="424" y="44"/>
                </a:lnTo>
                <a:lnTo>
                  <a:pt x="420" y="40"/>
                </a:lnTo>
                <a:lnTo>
                  <a:pt x="416" y="34"/>
                </a:lnTo>
                <a:lnTo>
                  <a:pt x="412" y="38"/>
                </a:lnTo>
                <a:lnTo>
                  <a:pt x="408" y="40"/>
                </a:lnTo>
                <a:lnTo>
                  <a:pt x="404" y="44"/>
                </a:lnTo>
                <a:lnTo>
                  <a:pt x="386" y="22"/>
                </a:lnTo>
                <a:lnTo>
                  <a:pt x="368" y="0"/>
                </a:lnTo>
                <a:lnTo>
                  <a:pt x="370" y="10"/>
                </a:lnTo>
                <a:lnTo>
                  <a:pt x="372" y="18"/>
                </a:lnTo>
                <a:lnTo>
                  <a:pt x="372" y="28"/>
                </a:lnTo>
                <a:lnTo>
                  <a:pt x="364" y="26"/>
                </a:lnTo>
                <a:lnTo>
                  <a:pt x="360" y="22"/>
                </a:lnTo>
                <a:lnTo>
                  <a:pt x="354" y="16"/>
                </a:lnTo>
                <a:lnTo>
                  <a:pt x="352" y="10"/>
                </a:lnTo>
                <a:lnTo>
                  <a:pt x="350" y="2"/>
                </a:lnTo>
                <a:lnTo>
                  <a:pt x="350" y="6"/>
                </a:lnTo>
                <a:lnTo>
                  <a:pt x="348" y="10"/>
                </a:lnTo>
                <a:lnTo>
                  <a:pt x="348" y="14"/>
                </a:lnTo>
                <a:lnTo>
                  <a:pt x="346" y="20"/>
                </a:lnTo>
                <a:lnTo>
                  <a:pt x="344" y="24"/>
                </a:lnTo>
                <a:lnTo>
                  <a:pt x="342" y="28"/>
                </a:lnTo>
                <a:lnTo>
                  <a:pt x="340" y="32"/>
                </a:lnTo>
                <a:lnTo>
                  <a:pt x="338" y="34"/>
                </a:lnTo>
                <a:lnTo>
                  <a:pt x="334" y="34"/>
                </a:lnTo>
                <a:lnTo>
                  <a:pt x="330" y="32"/>
                </a:lnTo>
                <a:lnTo>
                  <a:pt x="326" y="28"/>
                </a:lnTo>
                <a:lnTo>
                  <a:pt x="326" y="32"/>
                </a:lnTo>
                <a:lnTo>
                  <a:pt x="328" y="38"/>
                </a:lnTo>
                <a:lnTo>
                  <a:pt x="324" y="36"/>
                </a:lnTo>
                <a:lnTo>
                  <a:pt x="320" y="34"/>
                </a:lnTo>
                <a:lnTo>
                  <a:pt x="316" y="32"/>
                </a:lnTo>
                <a:lnTo>
                  <a:pt x="314" y="36"/>
                </a:lnTo>
                <a:lnTo>
                  <a:pt x="314" y="40"/>
                </a:lnTo>
                <a:lnTo>
                  <a:pt x="312" y="44"/>
                </a:lnTo>
                <a:lnTo>
                  <a:pt x="294" y="42"/>
                </a:lnTo>
                <a:lnTo>
                  <a:pt x="278" y="32"/>
                </a:lnTo>
                <a:lnTo>
                  <a:pt x="264" y="18"/>
                </a:lnTo>
                <a:lnTo>
                  <a:pt x="250" y="4"/>
                </a:lnTo>
                <a:lnTo>
                  <a:pt x="260" y="6"/>
                </a:lnTo>
                <a:lnTo>
                  <a:pt x="266" y="14"/>
                </a:lnTo>
                <a:lnTo>
                  <a:pt x="270" y="24"/>
                </a:lnTo>
                <a:lnTo>
                  <a:pt x="274" y="34"/>
                </a:lnTo>
                <a:lnTo>
                  <a:pt x="282" y="40"/>
                </a:lnTo>
                <a:lnTo>
                  <a:pt x="256" y="12"/>
                </a:lnTo>
                <a:close/>
              </a:path>
            </a:pathLst>
          </a:custGeom>
          <a:gradFill rotWithShape="1">
            <a:gsLst>
              <a:gs pos="0">
                <a:srgbClr val="333399"/>
              </a:gs>
              <a:gs pos="100000">
                <a:srgbClr val="333399">
                  <a:gamma/>
                  <a:shade val="60784"/>
                  <a:invGamma/>
                </a:srgbClr>
              </a:gs>
            </a:gsLst>
            <a:lin ang="5400000" scaled="1"/>
          </a:gradFill>
          <a:ln w="0">
            <a:noFill/>
            <a:prstDash val="solid"/>
            <a:round/>
          </a:ln>
        </p:spPr>
        <p:txBody>
          <a:bodyP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29" name="AutoShape 12"/>
          <p:cNvSpPr>
            <a:spLocks noChangeArrowheads="1"/>
          </p:cNvSpPr>
          <p:nvPr/>
        </p:nvSpPr>
        <p:spPr bwMode="auto">
          <a:xfrm>
            <a:off x="4774862" y="2193864"/>
            <a:ext cx="1393147" cy="443048"/>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pPr>
            <a:r>
              <a:rPr lang="en-US" altLang="zh-CN" sz="2000" b="1" dirty="0" err="1">
                <a:solidFill>
                  <a:srgbClr val="FFFFFF"/>
                </a:solidFill>
                <a:latin typeface="楷体" pitchFamily="49" charset="-122"/>
                <a:ea typeface="楷体" pitchFamily="49" charset="-122"/>
              </a:rPr>
              <a:t>TrustZone</a:t>
            </a:r>
          </a:p>
          <a:p>
            <a:pPr algn="ctr" fontAlgn="base">
              <a:spcBef>
                <a:spcPct val="0"/>
              </a:spcBef>
              <a:spcAft>
                <a:spcPct val="0"/>
              </a:spcAft>
            </a:pPr>
            <a:r>
              <a:rPr lang="zh-CN" altLang="en-US" b="1" dirty="0">
                <a:solidFill>
                  <a:srgbClr val="FFFFFF"/>
                </a:solidFill>
                <a:latin typeface="楷体" pitchFamily="49" charset="-122"/>
                <a:ea typeface="楷体" pitchFamily="49" charset="-122"/>
              </a:rPr>
              <a:t>漏洞利用方法研究</a:t>
            </a:r>
          </a:p>
        </p:txBody>
      </p:sp>
      <p:sp>
        <p:nvSpPr>
          <p:cNvPr id="23" name="圆角矩形 22"/>
          <p:cNvSpPr/>
          <p:nvPr/>
        </p:nvSpPr>
        <p:spPr>
          <a:xfrm>
            <a:off x="7310756" y="2240916"/>
            <a:ext cx="2715895" cy="493395"/>
          </a:xfrm>
          <a:prstGeom prst="roundRect">
            <a:avLst/>
          </a:prstGeom>
          <a:gradFill rotWithShape="1">
            <a:gsLst>
              <a:gs pos="0">
                <a:srgbClr val="6969CD"/>
              </a:gs>
              <a:gs pos="90000">
                <a:schemeClr val="bg1"/>
              </a:gs>
            </a:gsLst>
            <a:lin ang="5400000" scaled="1"/>
          </a:gradFill>
          <a:ln w="9525" algn="ctr">
            <a:solidFill>
              <a:srgbClr val="313193"/>
            </a:solidFill>
            <a:miter lim="800000"/>
          </a:ln>
          <a:effectLst/>
        </p:spPr>
        <p:txBody>
          <a:bodyPr wrap="none" anchor="ctr"/>
          <a:lstStyle/>
          <a:p>
            <a:pPr algn="ctr" fontAlgn="base">
              <a:spcBef>
                <a:spcPct val="0"/>
              </a:spcBef>
              <a:spcAft>
                <a:spcPct val="0"/>
              </a:spcAft>
            </a:pPr>
            <a:r>
              <a:rPr lang="zh-CN" altLang="en-US" sz="2000" dirty="0">
                <a:solidFill>
                  <a:srgbClr val="000000"/>
                </a:solidFill>
                <a:latin typeface="楷体" pitchFamily="49" charset="-122"/>
                <a:ea typeface="楷体" pitchFamily="49" charset="-122"/>
              </a:rPr>
              <a:t>内存泄露</a:t>
            </a:r>
            <a:r>
              <a:rPr lang="zh-CN" altLang="zh-CN" sz="2000" dirty="0">
                <a:solidFill>
                  <a:srgbClr val="000000"/>
                </a:solidFill>
                <a:latin typeface="楷体" pitchFamily="49" charset="-122"/>
                <a:ea typeface="楷体" pitchFamily="49" charset="-122"/>
              </a:rPr>
              <a:t>利用</a:t>
            </a:r>
          </a:p>
        </p:txBody>
      </p:sp>
      <p:sp>
        <p:nvSpPr>
          <p:cNvPr id="24" name="圆角矩形 23"/>
          <p:cNvSpPr/>
          <p:nvPr/>
        </p:nvSpPr>
        <p:spPr>
          <a:xfrm>
            <a:off x="7310755" y="2835910"/>
            <a:ext cx="2717800" cy="485140"/>
          </a:xfrm>
          <a:prstGeom prst="roundRect">
            <a:avLst/>
          </a:prstGeom>
          <a:gradFill rotWithShape="1">
            <a:gsLst>
              <a:gs pos="0">
                <a:srgbClr val="6969CD"/>
              </a:gs>
              <a:gs pos="90000">
                <a:schemeClr val="bg1"/>
              </a:gs>
            </a:gsLst>
            <a:lin ang="5400000" scaled="1"/>
          </a:gradFill>
          <a:ln w="9525" algn="ctr">
            <a:solidFill>
              <a:srgbClr val="313193"/>
            </a:solidFill>
            <a:miter lim="800000"/>
          </a:ln>
          <a:effectLst/>
        </p:spPr>
        <p:txBody>
          <a:bodyPr wrap="none" anchor="ctr"/>
          <a:lstStyle/>
          <a:p>
            <a:pPr algn="ctr" fontAlgn="base">
              <a:spcBef>
                <a:spcPct val="0"/>
              </a:spcBef>
              <a:spcAft>
                <a:spcPct val="0"/>
              </a:spcAft>
            </a:pPr>
            <a:r>
              <a:rPr lang="zh-CN" altLang="en-US" sz="2000" dirty="0">
                <a:solidFill>
                  <a:srgbClr val="000000"/>
                </a:solidFill>
                <a:latin typeface="楷体" pitchFamily="49" charset="-122"/>
                <a:ea typeface="楷体" pitchFamily="49" charset="-122"/>
              </a:rPr>
              <a:t>内存非法访问</a:t>
            </a:r>
            <a:r>
              <a:rPr lang="zh-CN" altLang="zh-CN" sz="2000" dirty="0">
                <a:solidFill>
                  <a:srgbClr val="000000"/>
                </a:solidFill>
                <a:latin typeface="楷体" pitchFamily="49" charset="-122"/>
                <a:ea typeface="楷体" pitchFamily="49" charset="-122"/>
              </a:rPr>
              <a:t>利用</a:t>
            </a:r>
          </a:p>
        </p:txBody>
      </p:sp>
    </p:spTree>
    <p:extLst>
      <p:ext uri="{BB962C8B-B14F-4D97-AF65-F5344CB8AC3E}">
        <p14:creationId xmlns:p14="http://schemas.microsoft.com/office/powerpoint/2010/main" val="4170958724"/>
      </p:ext>
    </p:extLst>
  </p:cSld>
  <p:clrMapOvr>
    <a:masterClrMapping/>
  </p:clrMapOvr>
  <p:transitio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548255" y="275591"/>
            <a:ext cx="6705600" cy="563563"/>
          </a:xfrm>
        </p:spPr>
        <p:txBody>
          <a:bodyPr/>
          <a:lstStyle/>
          <a:p>
            <a:r>
              <a:rPr lang="en-US" altLang="zh-CN" dirty="0">
                <a:latin typeface="微软雅黑" panose="020B0503020204020204" pitchFamily="34" charset="-122"/>
                <a:ea typeface="微软雅黑" panose="020B0503020204020204" pitchFamily="34" charset="-122"/>
              </a:rPr>
              <a:t>4.2.1</a:t>
            </a:r>
            <a:r>
              <a:rPr lang="zh-CN" altLang="en-US" dirty="0">
                <a:latin typeface="微软雅黑" panose="020B0503020204020204" pitchFamily="34" charset="-122"/>
                <a:ea typeface="微软雅黑" panose="020B0503020204020204" pitchFamily="34" charset="-122"/>
              </a:rPr>
              <a:t>技术路线</a:t>
            </a:r>
          </a:p>
        </p:txBody>
      </p:sp>
      <p:sp>
        <p:nvSpPr>
          <p:cNvPr id="15" name="文本框 14"/>
          <p:cNvSpPr txBox="1"/>
          <p:nvPr/>
        </p:nvSpPr>
        <p:spPr>
          <a:xfrm>
            <a:off x="1631315" y="1772920"/>
            <a:ext cx="4290060" cy="4201150"/>
          </a:xfrm>
          <a:prstGeom prst="rect">
            <a:avLst/>
          </a:prstGeom>
          <a:noFill/>
        </p:spPr>
        <p:txBody>
          <a:bodyPr wrap="square" rtlCol="0">
            <a:spAutoFit/>
          </a:bodyPr>
          <a:lstStyle/>
          <a:p>
            <a:pPr fontAlgn="base">
              <a:spcBef>
                <a:spcPct val="0"/>
              </a:spcBef>
              <a:spcAft>
                <a:spcPct val="0"/>
              </a:spcAft>
            </a:pPr>
            <a:endParaRPr lang="en-US" altLang="zh-CN" sz="100" dirty="0">
              <a:solidFill>
                <a:srgbClr val="FF0000"/>
              </a:solidFill>
              <a:latin typeface="微软雅黑" panose="020B0503020204020204" pitchFamily="34" charset="-122"/>
              <a:ea typeface="微软雅黑" panose="020B0503020204020204" pitchFamily="34" charset="-122"/>
            </a:endParaRPr>
          </a:p>
          <a:p>
            <a:pPr marL="285750" indent="-285750" fontAlgn="base">
              <a:spcBef>
                <a:spcPct val="0"/>
              </a:spcBef>
              <a:spcAft>
                <a:spcPct val="0"/>
              </a:spcAft>
              <a:buFont typeface="Wingdings" panose="05000000000000000000" pitchFamily="2" charset="2"/>
              <a:buChar char="u"/>
            </a:pPr>
            <a:r>
              <a:rPr lang="zh-CN" altLang="en-US" b="1" dirty="0">
                <a:solidFill>
                  <a:srgbClr val="000000"/>
                </a:solidFill>
                <a:latin typeface="楷体" pitchFamily="49" charset="-122"/>
                <a:ea typeface="楷体" pitchFamily="49" charset="-122"/>
              </a:rPr>
              <a:t>静态分析的</a:t>
            </a:r>
            <a:r>
              <a:rPr lang="en-US" altLang="zh-CN" b="1" dirty="0" err="1">
                <a:solidFill>
                  <a:srgbClr val="000000"/>
                </a:solidFill>
                <a:latin typeface="楷体" pitchFamily="49" charset="-122"/>
                <a:ea typeface="楷体" pitchFamily="49" charset="-122"/>
              </a:rPr>
              <a:t>TrustZone</a:t>
            </a:r>
            <a:r>
              <a:rPr lang="zh-CN" altLang="en-US" b="1" dirty="0">
                <a:solidFill>
                  <a:srgbClr val="000000"/>
                </a:solidFill>
                <a:latin typeface="楷体" pitchFamily="49" charset="-122"/>
                <a:ea typeface="楷体" pitchFamily="49" charset="-122"/>
              </a:rPr>
              <a:t>漏洞挖掘方法</a:t>
            </a:r>
          </a:p>
          <a:p>
            <a:pPr indent="360045" fontAlgn="base">
              <a:spcBef>
                <a:spcPct val="0"/>
              </a:spcBef>
              <a:spcAft>
                <a:spcPct val="0"/>
              </a:spcAft>
            </a:pPr>
            <a:r>
              <a:rPr lang="zh-CN" altLang="en-US" sz="1400" dirty="0">
                <a:solidFill>
                  <a:srgbClr val="000000"/>
                </a:solidFill>
                <a:latin typeface="楷体" pitchFamily="49" charset="-122"/>
                <a:ea typeface="楷体" pitchFamily="49" charset="-122"/>
              </a:rPr>
              <a:t>利用静态分析的手段，对</a:t>
            </a:r>
            <a:r>
              <a:rPr lang="en-US" altLang="zh-CN" sz="1400" dirty="0" err="1">
                <a:solidFill>
                  <a:srgbClr val="000000"/>
                </a:solidFill>
                <a:latin typeface="楷体" pitchFamily="49" charset="-122"/>
                <a:ea typeface="楷体" pitchFamily="49" charset="-122"/>
              </a:rPr>
              <a:t>TrustZone</a:t>
            </a:r>
            <a:r>
              <a:rPr lang="zh-CN" altLang="en-US" sz="1400" dirty="0">
                <a:solidFill>
                  <a:srgbClr val="000000"/>
                </a:solidFill>
                <a:latin typeface="楷体" pitchFamily="49" charset="-122"/>
                <a:ea typeface="楷体" pitchFamily="49" charset="-122"/>
              </a:rPr>
              <a:t>实现过程中关键代码的安全性进行评估，找出可疑漏洞</a:t>
            </a:r>
            <a:r>
              <a:rPr lang="zh-CN" altLang="zh-CN" sz="1400" dirty="0">
                <a:solidFill>
                  <a:srgbClr val="000000"/>
                </a:solidFill>
                <a:latin typeface="楷体" pitchFamily="49" charset="-122"/>
                <a:ea typeface="楷体" pitchFamily="49" charset="-122"/>
              </a:rPr>
              <a:t>；</a:t>
            </a:r>
          </a:p>
          <a:p>
            <a:pPr fontAlgn="base">
              <a:spcBef>
                <a:spcPct val="0"/>
              </a:spcBef>
              <a:spcAft>
                <a:spcPct val="0"/>
              </a:spcAft>
            </a:pPr>
            <a:endParaRPr lang="zh-CN" altLang="zh-CN" dirty="0">
              <a:solidFill>
                <a:srgbClr val="000000"/>
              </a:solidFill>
              <a:latin typeface="微软雅黑" panose="020B0503020204020204" pitchFamily="34" charset="-122"/>
              <a:ea typeface="微软雅黑" panose="020B0503020204020204" pitchFamily="34" charset="-122"/>
            </a:endParaRPr>
          </a:p>
          <a:p>
            <a:pPr marL="285750" indent="-285750" fontAlgn="base">
              <a:spcBef>
                <a:spcPct val="0"/>
              </a:spcBef>
              <a:spcAft>
                <a:spcPct val="0"/>
              </a:spcAft>
              <a:buFont typeface="Wingdings" panose="05000000000000000000" pitchFamily="2" charset="2"/>
              <a:buChar char="u"/>
            </a:pPr>
            <a:r>
              <a:rPr lang="en-US" altLang="zh-CN" b="1" dirty="0" err="1">
                <a:solidFill>
                  <a:srgbClr val="000000"/>
                </a:solidFill>
                <a:latin typeface="楷体" pitchFamily="49" charset="-122"/>
                <a:ea typeface="楷体" pitchFamily="49" charset="-122"/>
              </a:rPr>
              <a:t>TrustZone</a:t>
            </a:r>
            <a:r>
              <a:rPr lang="zh-CN" altLang="zh-CN" b="1" dirty="0">
                <a:solidFill>
                  <a:srgbClr val="000000"/>
                </a:solidFill>
                <a:latin typeface="楷体" pitchFamily="49" charset="-122"/>
                <a:ea typeface="楷体" pitchFamily="49" charset="-122"/>
              </a:rPr>
              <a:t>安全性测试</a:t>
            </a:r>
          </a:p>
          <a:p>
            <a:pPr indent="360045" fontAlgn="base">
              <a:spcBef>
                <a:spcPct val="0"/>
              </a:spcBef>
              <a:spcAft>
                <a:spcPct val="0"/>
              </a:spcAft>
            </a:pPr>
            <a:r>
              <a:rPr lang="zh-CN" altLang="en-US" sz="1400" dirty="0">
                <a:solidFill>
                  <a:srgbClr val="000000"/>
                </a:solidFill>
                <a:latin typeface="楷体" pitchFamily="49" charset="-122"/>
                <a:ea typeface="楷体" pitchFamily="49" charset="-122"/>
              </a:rPr>
              <a:t>通过编写畸形</a:t>
            </a:r>
            <a:r>
              <a:rPr lang="en-US" altLang="zh-CN" sz="1400" dirty="0">
                <a:solidFill>
                  <a:srgbClr val="000000"/>
                </a:solidFill>
                <a:latin typeface="楷体" pitchFamily="49" charset="-122"/>
                <a:ea typeface="楷体" pitchFamily="49" charset="-122"/>
              </a:rPr>
              <a:t>SMC</a:t>
            </a:r>
            <a:r>
              <a:rPr lang="zh-CN" altLang="en-US" sz="1400" dirty="0">
                <a:solidFill>
                  <a:srgbClr val="000000"/>
                </a:solidFill>
                <a:latin typeface="楷体" pitchFamily="49" charset="-122"/>
                <a:ea typeface="楷体" pitchFamily="49" charset="-122"/>
              </a:rPr>
              <a:t>指令产生器，作为模糊测试的测试工具，</a:t>
            </a:r>
            <a:r>
              <a:rPr lang="zh-CN" altLang="zh-CN" sz="1400" dirty="0">
                <a:solidFill>
                  <a:srgbClr val="000000"/>
                </a:solidFill>
                <a:latin typeface="楷体" pitchFamily="49" charset="-122"/>
                <a:ea typeface="楷体" pitchFamily="49" charset="-122"/>
              </a:rPr>
              <a:t>利用</a:t>
            </a:r>
            <a:r>
              <a:rPr lang="zh-CN" altLang="en-US" sz="1400" dirty="0">
                <a:solidFill>
                  <a:srgbClr val="000000"/>
                </a:solidFill>
                <a:latin typeface="楷体" pitchFamily="49" charset="-122"/>
                <a:ea typeface="楷体" pitchFamily="49" charset="-122"/>
              </a:rPr>
              <a:t>灰盒测试、黑盒测试等</a:t>
            </a:r>
            <a:r>
              <a:rPr lang="zh-CN" altLang="zh-CN" sz="1400" dirty="0">
                <a:solidFill>
                  <a:srgbClr val="000000"/>
                </a:solidFill>
                <a:latin typeface="楷体" pitchFamily="49" charset="-122"/>
                <a:ea typeface="楷体" pitchFamily="49" charset="-122"/>
              </a:rPr>
              <a:t>多种</a:t>
            </a:r>
            <a:r>
              <a:rPr lang="zh-CN" altLang="en-US" sz="1400" dirty="0">
                <a:solidFill>
                  <a:srgbClr val="000000"/>
                </a:solidFill>
                <a:latin typeface="楷体" pitchFamily="49" charset="-122"/>
                <a:ea typeface="楷体" pitchFamily="49" charset="-122"/>
              </a:rPr>
              <a:t>技术</a:t>
            </a:r>
            <a:r>
              <a:rPr lang="zh-CN" altLang="zh-CN" sz="1400" dirty="0">
                <a:solidFill>
                  <a:srgbClr val="000000"/>
                </a:solidFill>
                <a:latin typeface="楷体" pitchFamily="49" charset="-122"/>
                <a:ea typeface="楷体" pitchFamily="49" charset="-122"/>
              </a:rPr>
              <a:t>手段对设备潜在的安全缺陷和漏洞进行全面挖掘</a:t>
            </a:r>
            <a:r>
              <a:rPr lang="zh-CN" altLang="en-US" sz="1400" dirty="0">
                <a:solidFill>
                  <a:srgbClr val="000000"/>
                </a:solidFill>
                <a:latin typeface="楷体" pitchFamily="49" charset="-122"/>
                <a:ea typeface="楷体" pitchFamily="49" charset="-122"/>
              </a:rPr>
              <a:t>和</a:t>
            </a:r>
            <a:r>
              <a:rPr lang="zh-CN" altLang="zh-CN" sz="1400" dirty="0">
                <a:solidFill>
                  <a:srgbClr val="000000"/>
                </a:solidFill>
                <a:latin typeface="楷体" pitchFamily="49" charset="-122"/>
                <a:ea typeface="楷体" pitchFamily="49" charset="-122"/>
              </a:rPr>
              <a:t>分析；</a:t>
            </a:r>
          </a:p>
          <a:p>
            <a:pPr fontAlgn="base">
              <a:spcBef>
                <a:spcPct val="0"/>
              </a:spcBef>
              <a:spcAft>
                <a:spcPct val="0"/>
              </a:spcAft>
            </a:pPr>
            <a:endParaRPr lang="zh-CN" altLang="zh-CN" dirty="0">
              <a:solidFill>
                <a:srgbClr val="000000"/>
              </a:solidFill>
              <a:latin typeface="微软雅黑" panose="020B0503020204020204" pitchFamily="34" charset="-122"/>
              <a:ea typeface="微软雅黑" panose="020B0503020204020204" pitchFamily="34" charset="-122"/>
            </a:endParaRPr>
          </a:p>
          <a:p>
            <a:pPr marL="285750" indent="-285750" fontAlgn="base">
              <a:spcBef>
                <a:spcPct val="0"/>
              </a:spcBef>
              <a:spcAft>
                <a:spcPct val="0"/>
              </a:spcAft>
              <a:buFont typeface="Wingdings" panose="05000000000000000000" pitchFamily="2" charset="2"/>
              <a:buChar char="u"/>
            </a:pPr>
            <a:r>
              <a:rPr lang="en-US" altLang="zh-CN" b="1" dirty="0" err="1">
                <a:solidFill>
                  <a:srgbClr val="000000"/>
                </a:solidFill>
                <a:latin typeface="楷体" pitchFamily="49" charset="-122"/>
                <a:ea typeface="楷体" pitchFamily="49" charset="-122"/>
              </a:rPr>
              <a:t>TrustZone</a:t>
            </a:r>
            <a:r>
              <a:rPr lang="zh-CN" altLang="zh-CN" b="1" dirty="0">
                <a:solidFill>
                  <a:srgbClr val="000000"/>
                </a:solidFill>
                <a:latin typeface="楷体" pitchFamily="49" charset="-122"/>
                <a:ea typeface="楷体" pitchFamily="49" charset="-122"/>
              </a:rPr>
              <a:t>漏洞定位</a:t>
            </a:r>
            <a:r>
              <a:rPr lang="zh-CN" altLang="en-US" b="1" dirty="0">
                <a:solidFill>
                  <a:srgbClr val="000000"/>
                </a:solidFill>
                <a:latin typeface="楷体" pitchFamily="49" charset="-122"/>
                <a:ea typeface="楷体" pitchFamily="49" charset="-122"/>
              </a:rPr>
              <a:t>和验证</a:t>
            </a:r>
          </a:p>
          <a:p>
            <a:pPr indent="360045" fontAlgn="base">
              <a:spcBef>
                <a:spcPct val="0"/>
              </a:spcBef>
              <a:spcAft>
                <a:spcPct val="0"/>
              </a:spcAft>
            </a:pPr>
            <a:r>
              <a:rPr lang="zh-CN" altLang="en-US" sz="1400" dirty="0">
                <a:solidFill>
                  <a:srgbClr val="000000"/>
                </a:solidFill>
                <a:latin typeface="楷体" pitchFamily="49" charset="-122"/>
                <a:ea typeface="楷体" pitchFamily="49" charset="-122"/>
              </a:rPr>
              <a:t>利用开发板硬件平台或</a:t>
            </a:r>
            <a:r>
              <a:rPr lang="en-US" altLang="zh-CN" sz="1400" dirty="0" err="1">
                <a:solidFill>
                  <a:srgbClr val="000000"/>
                </a:solidFill>
                <a:latin typeface="楷体" pitchFamily="49" charset="-122"/>
                <a:ea typeface="楷体" pitchFamily="49" charset="-122"/>
              </a:rPr>
              <a:t>Qemu</a:t>
            </a:r>
            <a:r>
              <a:rPr lang="zh-CN" altLang="en-US" sz="1400" dirty="0">
                <a:solidFill>
                  <a:srgbClr val="000000"/>
                </a:solidFill>
                <a:latin typeface="楷体" pitchFamily="49" charset="-122"/>
                <a:ea typeface="楷体" pitchFamily="49" charset="-122"/>
              </a:rPr>
              <a:t>仿真环境，</a:t>
            </a:r>
            <a:r>
              <a:rPr lang="zh-CN" altLang="zh-CN" sz="1400" dirty="0">
                <a:solidFill>
                  <a:srgbClr val="000000"/>
                </a:solidFill>
                <a:latin typeface="楷体" pitchFamily="49" charset="-122"/>
                <a:ea typeface="楷体" pitchFamily="49" charset="-122"/>
              </a:rPr>
              <a:t>对疑似的安全漏洞进行溯源和确认，分析归纳产生机理，准确评估可能利用方式和潜在风险</a:t>
            </a:r>
            <a:r>
              <a:rPr lang="zh-CN" altLang="en-US" sz="1400" dirty="0">
                <a:solidFill>
                  <a:srgbClr val="000000"/>
                </a:solidFill>
                <a:latin typeface="楷体" pitchFamily="49" charset="-122"/>
                <a:ea typeface="楷体" pitchFamily="49" charset="-122"/>
              </a:rPr>
              <a:t>；</a:t>
            </a:r>
          </a:p>
          <a:p>
            <a:pPr fontAlgn="base">
              <a:spcBef>
                <a:spcPct val="0"/>
              </a:spcBef>
              <a:spcAft>
                <a:spcPct val="0"/>
              </a:spcAft>
            </a:pP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fontAlgn="base">
              <a:spcBef>
                <a:spcPct val="0"/>
              </a:spcBef>
              <a:spcAft>
                <a:spcPct val="0"/>
              </a:spcAft>
              <a:buFont typeface="Wingdings" panose="05000000000000000000" pitchFamily="2" charset="2"/>
              <a:buChar char="u"/>
            </a:pPr>
            <a:r>
              <a:rPr lang="en-US" altLang="zh-CN" b="1" dirty="0" err="1">
                <a:solidFill>
                  <a:srgbClr val="000000"/>
                </a:solidFill>
                <a:latin typeface="楷体" pitchFamily="49" charset="-122"/>
                <a:ea typeface="楷体" pitchFamily="49" charset="-122"/>
              </a:rPr>
              <a:t>TrustZone</a:t>
            </a:r>
            <a:r>
              <a:rPr lang="zh-CN" altLang="en-US" b="1" dirty="0">
                <a:solidFill>
                  <a:srgbClr val="000000"/>
                </a:solidFill>
                <a:latin typeface="楷体" pitchFamily="49" charset="-122"/>
                <a:ea typeface="楷体" pitchFamily="49" charset="-122"/>
              </a:rPr>
              <a:t>漏洞利用</a:t>
            </a:r>
          </a:p>
          <a:p>
            <a:pPr indent="360045" fontAlgn="base">
              <a:spcBef>
                <a:spcPct val="0"/>
              </a:spcBef>
              <a:spcAft>
                <a:spcPct val="0"/>
              </a:spcAft>
            </a:pPr>
            <a:r>
              <a:rPr lang="zh-CN" altLang="en-US" sz="1400" dirty="0">
                <a:solidFill>
                  <a:srgbClr val="000000"/>
                </a:solidFill>
                <a:latin typeface="楷体" pitchFamily="49" charset="-122"/>
                <a:ea typeface="楷体" pitchFamily="49" charset="-122"/>
              </a:rPr>
              <a:t>评价漏洞利用难度和漏洞造成的破坏程度，实现漏洞利用。</a:t>
            </a:r>
          </a:p>
        </p:txBody>
      </p:sp>
      <p:sp>
        <p:nvSpPr>
          <p:cNvPr id="2" name="矩形 1"/>
          <p:cNvSpPr/>
          <p:nvPr/>
        </p:nvSpPr>
        <p:spPr>
          <a:xfrm>
            <a:off x="1631504" y="1372771"/>
            <a:ext cx="2537874" cy="400110"/>
          </a:xfrm>
          <a:prstGeom prst="rect">
            <a:avLst/>
          </a:prstGeom>
        </p:spPr>
        <p:txBody>
          <a:bodyPr wrap="none">
            <a:spAutoFit/>
          </a:bodyPr>
          <a:lstStyle/>
          <a:p>
            <a:pPr marL="285750" indent="-285750" fontAlgn="base">
              <a:spcBef>
                <a:spcPct val="0"/>
              </a:spcBef>
              <a:spcAft>
                <a:spcPct val="0"/>
              </a:spcAft>
              <a:buFont typeface="Wingdings" panose="05000000000000000000" pitchFamily="2" charset="2"/>
              <a:buChar char="Ø"/>
            </a:pPr>
            <a:r>
              <a:rPr lang="zh-CN" altLang="zh-CN" sz="2000" b="1" dirty="0">
                <a:solidFill>
                  <a:srgbClr val="C00000"/>
                </a:solidFill>
                <a:latin typeface="宋体" panose="02010600030101010101" pitchFamily="2" charset="-122"/>
                <a:ea typeface="宋体" panose="02010600030101010101" pitchFamily="2" charset="-122"/>
              </a:rPr>
              <a:t>综合研究</a:t>
            </a:r>
            <a:r>
              <a:rPr lang="zh-CN" altLang="en-US" sz="2000" b="1" dirty="0">
                <a:solidFill>
                  <a:srgbClr val="C00000"/>
                </a:solidFill>
                <a:latin typeface="宋体" panose="02010600030101010101" pitchFamily="2" charset="-122"/>
                <a:ea typeface="宋体" panose="02010600030101010101" pitchFamily="2" charset="-122"/>
              </a:rPr>
              <a:t>技术路线</a:t>
            </a:r>
            <a:endParaRPr lang="en-US" altLang="zh-CN" sz="2000" b="1" dirty="0">
              <a:solidFill>
                <a:srgbClr val="C00000"/>
              </a:solidFill>
              <a:latin typeface="宋体" panose="02010600030101010101" pitchFamily="2" charset="-122"/>
              <a:ea typeface="宋体" panose="02010600030101010101" pitchFamily="2" charset="-122"/>
            </a:endParaRPr>
          </a:p>
        </p:txBody>
      </p:sp>
      <p:pic>
        <p:nvPicPr>
          <p:cNvPr id="95251" name="Picture 19"/>
          <p:cNvPicPr>
            <a:picLocks noChangeAspect="1" noChangeArrowheads="1"/>
          </p:cNvPicPr>
          <p:nvPr/>
        </p:nvPicPr>
        <p:blipFill>
          <a:blip r:embed="rId2" cstate="print"/>
          <a:srcRect/>
          <a:stretch>
            <a:fillRect/>
          </a:stretch>
        </p:blipFill>
        <p:spPr bwMode="auto">
          <a:xfrm>
            <a:off x="5920741" y="1076960"/>
            <a:ext cx="3979545" cy="5292090"/>
          </a:xfrm>
          <a:prstGeom prst="rect">
            <a:avLst/>
          </a:prstGeom>
          <a:noFill/>
          <a:ln w="9525">
            <a:noFill/>
            <a:miter lim="800000"/>
            <a:headEnd/>
            <a:tailEnd/>
          </a:ln>
          <a:effectLst/>
        </p:spPr>
      </p:pic>
    </p:spTree>
    <p:extLst>
      <p:ext uri="{BB962C8B-B14F-4D97-AF65-F5344CB8AC3E}">
        <p14:creationId xmlns:p14="http://schemas.microsoft.com/office/powerpoint/2010/main" val="157130116"/>
      </p:ext>
    </p:extLst>
  </p:cSld>
  <p:clrMapOvr>
    <a:masterClrMapping/>
  </p:clrMapOvr>
  <p:transitio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640965" y="275591"/>
            <a:ext cx="6705600" cy="563563"/>
          </a:xfrm>
        </p:spPr>
        <p:txBody>
          <a:bodyPr/>
          <a:lstStyle/>
          <a:p>
            <a:r>
              <a:rPr lang="en-US" altLang="zh-CN" dirty="0">
                <a:latin typeface="微软雅黑" panose="020B0503020204020204" pitchFamily="34" charset="-122"/>
                <a:ea typeface="微软雅黑" panose="020B0503020204020204" pitchFamily="34" charset="-122"/>
                <a:sym typeface="+mn-ea"/>
              </a:rPr>
              <a:t>4.2.1</a:t>
            </a:r>
            <a:r>
              <a:rPr lang="zh-CN" altLang="en-US" dirty="0">
                <a:latin typeface="微软雅黑" panose="020B0503020204020204" pitchFamily="34" charset="-122"/>
                <a:ea typeface="微软雅黑" panose="020B0503020204020204" pitchFamily="34" charset="-122"/>
              </a:rPr>
              <a:t>技术路线</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 name="文本框 6"/>
          <p:cNvSpPr txBox="1"/>
          <p:nvPr/>
        </p:nvSpPr>
        <p:spPr>
          <a:xfrm>
            <a:off x="1886898" y="1103278"/>
            <a:ext cx="3960440" cy="400110"/>
          </a:xfrm>
          <a:prstGeom prst="rect">
            <a:avLst/>
          </a:prstGeom>
          <a:noFill/>
        </p:spPr>
        <p:txBody>
          <a:bodyPr wrap="square" rtlCol="0">
            <a:spAutoFit/>
          </a:bodyPr>
          <a:lstStyle/>
          <a:p>
            <a:pPr marL="342900" indent="-342900" fontAlgn="base">
              <a:spcBef>
                <a:spcPct val="0"/>
              </a:spcBef>
              <a:spcAft>
                <a:spcPct val="0"/>
              </a:spcAft>
              <a:buFont typeface="Wingdings" panose="05000000000000000000" pitchFamily="2" charset="2"/>
              <a:buChar char="Ø"/>
            </a:pPr>
            <a:r>
              <a:rPr lang="zh-CN" altLang="en-US" sz="2000" b="1" dirty="0">
                <a:solidFill>
                  <a:srgbClr val="C00000"/>
                </a:solidFill>
                <a:latin typeface="Arial" panose="020B0604020202020204" pitchFamily="34" charset="0"/>
                <a:ea typeface="宋体" panose="02010600030101010101" pitchFamily="2" charset="-122"/>
              </a:rPr>
              <a:t>静态分析过程</a:t>
            </a:r>
          </a:p>
        </p:txBody>
      </p:sp>
      <p:pic>
        <p:nvPicPr>
          <p:cNvPr id="97296" name="Picture 16"/>
          <p:cNvPicPr>
            <a:picLocks noChangeAspect="1" noChangeArrowheads="1"/>
          </p:cNvPicPr>
          <p:nvPr/>
        </p:nvPicPr>
        <p:blipFill>
          <a:blip r:embed="rId2" cstate="print"/>
          <a:srcRect/>
          <a:stretch>
            <a:fillRect/>
          </a:stretch>
        </p:blipFill>
        <p:spPr bwMode="auto">
          <a:xfrm>
            <a:off x="2251076" y="1649095"/>
            <a:ext cx="6786245" cy="4926330"/>
          </a:xfrm>
          <a:prstGeom prst="rect">
            <a:avLst/>
          </a:prstGeom>
          <a:noFill/>
          <a:ln w="9525">
            <a:noFill/>
            <a:miter lim="800000"/>
            <a:headEnd/>
            <a:tailEnd/>
          </a:ln>
          <a:effectLst/>
        </p:spPr>
      </p:pic>
    </p:spTree>
    <p:extLst>
      <p:ext uri="{BB962C8B-B14F-4D97-AF65-F5344CB8AC3E}">
        <p14:creationId xmlns:p14="http://schemas.microsoft.com/office/powerpoint/2010/main" val="2530694637"/>
      </p:ext>
    </p:extLst>
  </p:cSld>
  <p:clrMapOvr>
    <a:masterClrMapping/>
  </p:clrMapOvr>
  <p:transitio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650490" y="302261"/>
            <a:ext cx="6705600" cy="563563"/>
          </a:xfrm>
        </p:spPr>
        <p:txBody>
          <a:bodyPr/>
          <a:lstStyle/>
          <a:p>
            <a:r>
              <a:rPr lang="en-US" altLang="zh-CN" dirty="0">
                <a:latin typeface="微软雅黑" panose="020B0503020204020204" pitchFamily="34" charset="-122"/>
                <a:ea typeface="微软雅黑" panose="020B0503020204020204" pitchFamily="34" charset="-122"/>
                <a:sym typeface="+mn-ea"/>
              </a:rPr>
              <a:t>4.2.1</a:t>
            </a:r>
            <a:r>
              <a:rPr lang="zh-CN" altLang="en-US" dirty="0">
                <a:latin typeface="微软雅黑" panose="020B0503020204020204" pitchFamily="34" charset="-122"/>
                <a:ea typeface="微软雅黑" panose="020B0503020204020204" pitchFamily="34" charset="-122"/>
              </a:rPr>
              <a:t>技术路线</a:t>
            </a:r>
          </a:p>
        </p:txBody>
      </p:sp>
      <p:sp>
        <p:nvSpPr>
          <p:cNvPr id="2" name="矩形 1"/>
          <p:cNvSpPr/>
          <p:nvPr/>
        </p:nvSpPr>
        <p:spPr>
          <a:xfrm>
            <a:off x="2381224" y="1928803"/>
            <a:ext cx="7243168"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indent="360045" fontAlgn="base">
              <a:spcBef>
                <a:spcPct val="0"/>
              </a:spcBef>
              <a:spcAft>
                <a:spcPct val="0"/>
              </a:spcAft>
            </a:pPr>
            <a:r>
              <a:rPr lang="zh-CN" altLang="en-US" dirty="0">
                <a:solidFill>
                  <a:srgbClr val="FFFFFF"/>
                </a:solidFill>
                <a:latin typeface="楷体" pitchFamily="49" charset="-122"/>
                <a:ea typeface="楷体" pitchFamily="49" charset="-122"/>
                <a:cs typeface="Times New Roman" panose="02020603050405020304" pitchFamily="18" charset="0"/>
              </a:rPr>
              <a:t>通过借鉴传统意义上的模糊测试思想，在</a:t>
            </a:r>
            <a:r>
              <a:rPr lang="en-US" altLang="zh-CN" dirty="0">
                <a:solidFill>
                  <a:srgbClr val="FFFFFF"/>
                </a:solidFill>
                <a:latin typeface="楷体" pitchFamily="49" charset="-122"/>
                <a:ea typeface="楷体" pitchFamily="49" charset="-122"/>
                <a:cs typeface="Times New Roman" panose="02020603050405020304" pitchFamily="18" charset="0"/>
              </a:rPr>
              <a:t>Normal World</a:t>
            </a:r>
            <a:r>
              <a:rPr lang="zh-CN" altLang="en-US" dirty="0">
                <a:solidFill>
                  <a:srgbClr val="FFFFFF"/>
                </a:solidFill>
                <a:latin typeface="楷体" pitchFamily="49" charset="-122"/>
                <a:ea typeface="楷体" pitchFamily="49" charset="-122"/>
                <a:cs typeface="Times New Roman" panose="02020603050405020304" pitchFamily="18" charset="0"/>
              </a:rPr>
              <a:t>中通过构造</a:t>
            </a:r>
            <a:r>
              <a:rPr lang="zh-CN" altLang="en-US" dirty="0">
                <a:solidFill>
                  <a:srgbClr val="FF0000"/>
                </a:solidFill>
                <a:latin typeface="楷体" pitchFamily="49" charset="-122"/>
                <a:ea typeface="楷体" pitchFamily="49" charset="-122"/>
                <a:cs typeface="Times New Roman" panose="02020603050405020304" pitchFamily="18" charset="0"/>
              </a:rPr>
              <a:t>畸形</a:t>
            </a:r>
            <a:r>
              <a:rPr lang="en-US" altLang="zh-CN" dirty="0">
                <a:solidFill>
                  <a:srgbClr val="FF0000"/>
                </a:solidFill>
                <a:latin typeface="楷体" pitchFamily="49" charset="-122"/>
                <a:ea typeface="楷体" pitchFamily="49" charset="-122"/>
                <a:cs typeface="Times New Roman" panose="02020603050405020304" pitchFamily="18" charset="0"/>
              </a:rPr>
              <a:t>SMC</a:t>
            </a:r>
            <a:r>
              <a:rPr lang="zh-CN" altLang="en-US" dirty="0">
                <a:solidFill>
                  <a:srgbClr val="FF0000"/>
                </a:solidFill>
                <a:latin typeface="楷体" pitchFamily="49" charset="-122"/>
                <a:ea typeface="楷体" pitchFamily="49" charset="-122"/>
                <a:cs typeface="Times New Roman" panose="02020603050405020304" pitchFamily="18" charset="0"/>
              </a:rPr>
              <a:t>指令</a:t>
            </a:r>
            <a:r>
              <a:rPr lang="zh-CN" altLang="en-US" dirty="0">
                <a:solidFill>
                  <a:srgbClr val="FFFFFF"/>
                </a:solidFill>
                <a:latin typeface="楷体" pitchFamily="49" charset="-122"/>
                <a:ea typeface="楷体" pitchFamily="49" charset="-122"/>
                <a:cs typeface="Times New Roman" panose="02020603050405020304" pitchFamily="18" charset="0"/>
              </a:rPr>
              <a:t>，发送给</a:t>
            </a:r>
            <a:r>
              <a:rPr lang="en-US" altLang="zh-CN" dirty="0">
                <a:solidFill>
                  <a:srgbClr val="FFFFFF"/>
                </a:solidFill>
                <a:latin typeface="楷体" pitchFamily="49" charset="-122"/>
                <a:ea typeface="楷体" pitchFamily="49" charset="-122"/>
                <a:cs typeface="Times New Roman" panose="02020603050405020304" pitchFamily="18" charset="0"/>
              </a:rPr>
              <a:t>Monitor</a:t>
            </a:r>
            <a:r>
              <a:rPr lang="zh-CN" altLang="en-US" dirty="0">
                <a:solidFill>
                  <a:srgbClr val="FFFFFF"/>
                </a:solidFill>
                <a:latin typeface="楷体" pitchFamily="49" charset="-122"/>
                <a:ea typeface="楷体" pitchFamily="49" charset="-122"/>
                <a:cs typeface="Times New Roman" panose="02020603050405020304" pitchFamily="18" charset="0"/>
              </a:rPr>
              <a:t>进行解析，寻找</a:t>
            </a:r>
            <a:r>
              <a:rPr lang="en-US" altLang="zh-CN" dirty="0" err="1">
                <a:solidFill>
                  <a:srgbClr val="FFFFFF"/>
                </a:solidFill>
                <a:latin typeface="楷体" pitchFamily="49" charset="-122"/>
                <a:ea typeface="楷体" pitchFamily="49" charset="-122"/>
                <a:cs typeface="Times New Roman" panose="02020603050405020304" pitchFamily="18" charset="0"/>
              </a:rPr>
              <a:t>TrustZone</a:t>
            </a:r>
            <a:r>
              <a:rPr lang="zh-CN" altLang="en-US" dirty="0">
                <a:solidFill>
                  <a:srgbClr val="FFFFFF"/>
                </a:solidFill>
                <a:latin typeface="楷体" pitchFamily="49" charset="-122"/>
                <a:ea typeface="楷体" pitchFamily="49" charset="-122"/>
                <a:cs typeface="Times New Roman" panose="02020603050405020304" pitchFamily="18" charset="0"/>
              </a:rPr>
              <a:t>实现中的漏洞</a:t>
            </a:r>
            <a:endParaRPr lang="en-US" altLang="zh-CN" dirty="0">
              <a:solidFill>
                <a:srgbClr val="FFFFFF"/>
              </a:solidFill>
              <a:latin typeface="楷体" pitchFamily="49" charset="-122"/>
              <a:ea typeface="楷体" pitchFamily="49" charset="-122"/>
              <a:cs typeface="Times New Roman" panose="02020603050405020304" pitchFamily="18" charset="0"/>
            </a:endParaRPr>
          </a:p>
        </p:txBody>
      </p:sp>
      <p:sp>
        <p:nvSpPr>
          <p:cNvPr id="3"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82" name="Rectangle 3"/>
          <p:cNvSpPr>
            <a:spLocks noChangeArrowheads="1"/>
          </p:cNvSpPr>
          <p:nvPr/>
        </p:nvSpPr>
        <p:spPr bwMode="gray">
          <a:xfrm rot="3419336">
            <a:off x="7505759" y="2807302"/>
            <a:ext cx="847619" cy="840397"/>
          </a:xfrm>
          <a:prstGeom prst="rect">
            <a:avLst/>
          </a:prstGeom>
          <a:gradFill rotWithShape="1">
            <a:gsLst>
              <a:gs pos="0">
                <a:srgbClr val="99CC00"/>
              </a:gs>
              <a:gs pos="100000">
                <a:srgbClr val="99CC00">
                  <a:gamma/>
                  <a:shade val="46275"/>
                  <a:invGamma/>
                </a:srgb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83" name="Text Box 4"/>
          <p:cNvSpPr txBox="1">
            <a:spLocks noChangeArrowheads="1"/>
          </p:cNvSpPr>
          <p:nvPr/>
        </p:nvSpPr>
        <p:spPr bwMode="auto">
          <a:xfrm>
            <a:off x="7627344" y="3986247"/>
            <a:ext cx="15504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lvl="0" eaLnBrk="0" fontAlgn="auto" hangingPunct="0">
              <a:spcBef>
                <a:spcPts val="0"/>
              </a:spcBef>
              <a:spcAft>
                <a:spcPts val="0"/>
              </a:spcAft>
              <a:defRPr sz="140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pPr marL="285750" indent="-285750">
              <a:buFont typeface="Wingdings" panose="05000000000000000000" pitchFamily="2" charset="2"/>
              <a:buChar char="ü"/>
            </a:pPr>
            <a:r>
              <a:rPr lang="zh-CN" altLang="en-US" dirty="0">
                <a:solidFill>
                  <a:srgbClr val="000000"/>
                </a:solidFill>
                <a:latin typeface="Arial" panose="020B0604020202020204" pitchFamily="34" charset="0"/>
              </a:rPr>
              <a:t>潜在风险</a:t>
            </a:r>
            <a:endParaRPr lang="en-US" altLang="zh-CN" dirty="0">
              <a:solidFill>
                <a:srgbClr val="000000"/>
              </a:solidFill>
              <a:latin typeface="Arial" panose="020B0604020202020204" pitchFamily="34" charset="0"/>
            </a:endParaRPr>
          </a:p>
          <a:p>
            <a:pPr marL="285750" indent="-285750">
              <a:buFont typeface="Wingdings" panose="05000000000000000000" pitchFamily="2" charset="2"/>
              <a:buChar char="ü"/>
            </a:pPr>
            <a:r>
              <a:rPr lang="zh-CN" altLang="en-US" dirty="0">
                <a:solidFill>
                  <a:srgbClr val="000000"/>
                </a:solidFill>
                <a:latin typeface="Arial" panose="020B0604020202020204" pitchFamily="34" charset="0"/>
              </a:rPr>
              <a:t>可能利用方式</a:t>
            </a:r>
            <a:endParaRPr lang="en-US" altLang="zh-CN" dirty="0">
              <a:solidFill>
                <a:srgbClr val="000000"/>
              </a:solidFill>
              <a:latin typeface="Arial" panose="020B0604020202020204" pitchFamily="34" charset="0"/>
            </a:endParaRPr>
          </a:p>
          <a:p>
            <a:pPr marL="285750" indent="-285750">
              <a:buFont typeface="Wingdings" panose="05000000000000000000" pitchFamily="2" charset="2"/>
              <a:buChar char="ü"/>
            </a:pPr>
            <a:r>
              <a:rPr lang="zh-CN" altLang="en-US" dirty="0">
                <a:solidFill>
                  <a:srgbClr val="000000"/>
                </a:solidFill>
                <a:latin typeface="Arial" panose="020B0604020202020204" pitchFamily="34" charset="0"/>
              </a:rPr>
              <a:t>影响范围</a:t>
            </a:r>
            <a:endParaRPr lang="en-US" altLang="zh-CN" dirty="0">
              <a:solidFill>
                <a:srgbClr val="000000"/>
              </a:solidFill>
              <a:latin typeface="Arial" panose="020B0604020202020204" pitchFamily="34" charset="0"/>
            </a:endParaRPr>
          </a:p>
        </p:txBody>
      </p:sp>
      <p:sp>
        <p:nvSpPr>
          <p:cNvPr id="84" name="Rectangle 5"/>
          <p:cNvSpPr>
            <a:spLocks noChangeArrowheads="1"/>
          </p:cNvSpPr>
          <p:nvPr/>
        </p:nvSpPr>
        <p:spPr bwMode="gray">
          <a:xfrm rot="3419336">
            <a:off x="2524170" y="3678355"/>
            <a:ext cx="779091" cy="815041"/>
          </a:xfrm>
          <a:prstGeom prst="rect">
            <a:avLst/>
          </a:prstGeom>
          <a:gradFill rotWithShape="1">
            <a:gsLst>
              <a:gs pos="0">
                <a:srgbClr val="BBE0E3"/>
              </a:gs>
              <a:gs pos="100000">
                <a:srgbClr val="BBE0E3">
                  <a:gamma/>
                  <a:shade val="46275"/>
                  <a:invGamma/>
                </a:srgb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85" name="Text Box 6"/>
          <p:cNvSpPr txBox="1">
            <a:spLocks noChangeArrowheads="1"/>
          </p:cNvSpPr>
          <p:nvPr/>
        </p:nvSpPr>
        <p:spPr bwMode="gray">
          <a:xfrm>
            <a:off x="2455859" y="3916597"/>
            <a:ext cx="10118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600" kern="0" dirty="0">
                <a:solidFill>
                  <a:srgbClr val="FFFFFF"/>
                </a:solidFill>
                <a:latin typeface="微软雅黑" panose="020B0503020204020204" pitchFamily="34" charset="-122"/>
                <a:ea typeface="微软雅黑" panose="020B0503020204020204" pitchFamily="34" charset="-122"/>
              </a:rPr>
              <a:t>信息搜集</a:t>
            </a:r>
            <a:endParaRPr lang="en-US" altLang="zh-CN" sz="1600" kern="0" dirty="0">
              <a:solidFill>
                <a:srgbClr val="FFFFFF"/>
              </a:solidFill>
              <a:latin typeface="微软雅黑" panose="020B0503020204020204" pitchFamily="34" charset="-122"/>
              <a:ea typeface="微软雅黑" panose="020B0503020204020204" pitchFamily="34" charset="-122"/>
            </a:endParaRPr>
          </a:p>
        </p:txBody>
      </p:sp>
      <p:sp>
        <p:nvSpPr>
          <p:cNvPr id="86" name="Rectangle 7"/>
          <p:cNvSpPr>
            <a:spLocks noChangeArrowheads="1"/>
          </p:cNvSpPr>
          <p:nvPr/>
        </p:nvSpPr>
        <p:spPr bwMode="gray">
          <a:xfrm rot="3419336">
            <a:off x="4141869" y="5052360"/>
            <a:ext cx="771674" cy="793486"/>
          </a:xfrm>
          <a:prstGeom prst="rect">
            <a:avLst/>
          </a:prstGeom>
          <a:gradFill rotWithShape="1">
            <a:gsLst>
              <a:gs pos="0">
                <a:srgbClr val="333399"/>
              </a:gs>
              <a:gs pos="100000">
                <a:srgbClr val="333399">
                  <a:gamma/>
                  <a:shade val="46275"/>
                  <a:invGamma/>
                </a:srgb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87" name="Text Box 8"/>
          <p:cNvSpPr txBox="1">
            <a:spLocks noChangeArrowheads="1"/>
          </p:cNvSpPr>
          <p:nvPr/>
        </p:nvSpPr>
        <p:spPr bwMode="gray">
          <a:xfrm>
            <a:off x="4046447" y="5257439"/>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marR="0" lvl="0" indent="0" algn="ctr" defTabSz="914400" eaLnBrk="0" fontAlgn="auto" latinLnBrk="0" hangingPunct="0">
              <a:lnSpc>
                <a:spcPct val="100000"/>
              </a:lnSpc>
              <a:spcBef>
                <a:spcPts val="0"/>
              </a:spcBef>
              <a:spcAft>
                <a:spcPts val="0"/>
              </a:spcAft>
              <a:buClrTx/>
              <a:buSzTx/>
              <a:buFontTx/>
              <a:buNone/>
              <a:defRPr kumimoji="0" sz="1600" b="1" i="0" u="none" strike="noStrike" kern="0" cap="none" spc="0" normalizeH="0" baseline="0">
                <a:ln>
                  <a:noFill/>
                </a:ln>
                <a:solidFill>
                  <a:srgbClr val="000000"/>
                </a:solidFill>
                <a:effectLst/>
                <a:uLnTx/>
                <a:uFillTx/>
                <a:latin typeface="微软雅黑" panose="020B0503020204020204" pitchFamily="34" charset="-122"/>
                <a:ea typeface="微软雅黑" panose="020B0503020204020204" pitchFamily="34"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b="0" dirty="0">
                <a:solidFill>
                  <a:srgbClr val="FFFFFF"/>
                </a:solidFill>
              </a:rPr>
              <a:t>模糊测试</a:t>
            </a:r>
            <a:endParaRPr lang="en-US" altLang="zh-CN" b="0" dirty="0">
              <a:solidFill>
                <a:srgbClr val="FFFFFF"/>
              </a:solidFill>
            </a:endParaRPr>
          </a:p>
        </p:txBody>
      </p:sp>
      <p:sp>
        <p:nvSpPr>
          <p:cNvPr id="88" name="Rectangle 9"/>
          <p:cNvSpPr>
            <a:spLocks noChangeArrowheads="1"/>
          </p:cNvSpPr>
          <p:nvPr/>
        </p:nvSpPr>
        <p:spPr bwMode="gray">
          <a:xfrm rot="3419336">
            <a:off x="5792487" y="3921073"/>
            <a:ext cx="768401" cy="833787"/>
          </a:xfrm>
          <a:prstGeom prst="rect">
            <a:avLst/>
          </a:prstGeom>
          <a:gradFill rotWithShape="1">
            <a:gsLst>
              <a:gs pos="0">
                <a:srgbClr val="009999"/>
              </a:gs>
              <a:gs pos="100000">
                <a:srgbClr val="009999">
                  <a:gamma/>
                  <a:shade val="46275"/>
                  <a:invGamma/>
                </a:srgbClr>
              </a:gs>
            </a:gsLst>
            <a:lin ang="5400000" scaled="1"/>
          </a:gradFill>
          <a:ln w="38100">
            <a:solidFill>
              <a:srgbClr val="FFFFFF"/>
            </a:solidFill>
            <a:miter lim="800000"/>
          </a:ln>
          <a:effectLst>
            <a:outerShdw dist="179605" dir="487806" algn="ctr" rotWithShape="0">
              <a:srgbClr val="000000">
                <a:alpha val="50000"/>
              </a:srgbClr>
            </a:outerShdw>
          </a:effectLst>
        </p:spPr>
        <p:txBody>
          <a:bodyPr wrap="none" anchor="ctr"/>
          <a:lstStyle/>
          <a:p>
            <a:pPr>
              <a:defRPr/>
            </a:pPr>
            <a:endParaRPr lang="zh-CN" altLang="en-US" kern="0">
              <a:solidFill>
                <a:srgbClr val="000000"/>
              </a:solidFill>
              <a:latin typeface="Arial" panose="020B0604020202020204" pitchFamily="34" charset="0"/>
              <a:ea typeface="宋体" panose="02010600030101010101" pitchFamily="2" charset="-122"/>
            </a:endParaRPr>
          </a:p>
        </p:txBody>
      </p:sp>
      <p:sp>
        <p:nvSpPr>
          <p:cNvPr id="89" name="Text Box 10"/>
          <p:cNvSpPr txBox="1">
            <a:spLocks noChangeArrowheads="1"/>
          </p:cNvSpPr>
          <p:nvPr/>
        </p:nvSpPr>
        <p:spPr bwMode="gray">
          <a:xfrm>
            <a:off x="5677518" y="4121786"/>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marR="0" lvl="0" indent="0" algn="ctr" defTabSz="914400" eaLnBrk="0" fontAlgn="auto" latinLnBrk="0" hangingPunct="0">
              <a:lnSpc>
                <a:spcPct val="100000"/>
              </a:lnSpc>
              <a:spcBef>
                <a:spcPts val="0"/>
              </a:spcBef>
              <a:spcAft>
                <a:spcPts val="0"/>
              </a:spcAft>
              <a:buClrTx/>
              <a:buSzTx/>
              <a:buFontTx/>
              <a:buNone/>
              <a:defRPr kumimoji="0" sz="1600" b="1" i="0" u="none" strike="noStrike" kern="0" cap="none" spc="0" normalizeH="0" baseline="0">
                <a:ln>
                  <a:noFill/>
                </a:ln>
                <a:solidFill>
                  <a:srgbClr val="000000"/>
                </a:solidFill>
                <a:effectLst/>
                <a:uLnTx/>
                <a:uFillTx/>
                <a:latin typeface="微软雅黑" panose="020B0503020204020204" pitchFamily="34" charset="-122"/>
                <a:ea typeface="微软雅黑" panose="020B0503020204020204" pitchFamily="34"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b="0" dirty="0">
                <a:solidFill>
                  <a:srgbClr val="FFFFFF"/>
                </a:solidFill>
              </a:rPr>
              <a:t>漏洞扫描</a:t>
            </a:r>
            <a:endParaRPr lang="en-US" altLang="zh-CN" b="0" dirty="0">
              <a:solidFill>
                <a:srgbClr val="FFFFFF"/>
              </a:solidFill>
            </a:endParaRPr>
          </a:p>
          <a:p>
            <a:r>
              <a:rPr lang="zh-CN" altLang="en-US" b="0" dirty="0">
                <a:solidFill>
                  <a:srgbClr val="FFFFFF"/>
                </a:solidFill>
              </a:rPr>
              <a:t>分析</a:t>
            </a:r>
            <a:endParaRPr lang="en-US" altLang="zh-CN" b="0" dirty="0">
              <a:solidFill>
                <a:srgbClr val="FFFFFF"/>
              </a:solidFill>
            </a:endParaRPr>
          </a:p>
        </p:txBody>
      </p:sp>
      <p:sp>
        <p:nvSpPr>
          <p:cNvPr id="90" name="Text Box 11"/>
          <p:cNvSpPr txBox="1">
            <a:spLocks noChangeArrowheads="1"/>
          </p:cNvSpPr>
          <p:nvPr/>
        </p:nvSpPr>
        <p:spPr bwMode="gray">
          <a:xfrm>
            <a:off x="7428114" y="312238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marR="0" lvl="0" indent="0" algn="ctr" defTabSz="914400" eaLnBrk="0" fontAlgn="auto" latinLnBrk="0" hangingPunct="0">
              <a:lnSpc>
                <a:spcPct val="100000"/>
              </a:lnSpc>
              <a:spcBef>
                <a:spcPts val="0"/>
              </a:spcBef>
              <a:spcAft>
                <a:spcPts val="0"/>
              </a:spcAft>
              <a:buClrTx/>
              <a:buSzTx/>
              <a:buFontTx/>
              <a:buNone/>
              <a:defRPr kumimoji="0" sz="1600" b="1" i="0" u="none" strike="noStrike" kern="0" cap="none" spc="0" normalizeH="0" baseline="0">
                <a:ln>
                  <a:noFill/>
                </a:ln>
                <a:solidFill>
                  <a:schemeClr val="bg1"/>
                </a:solidFill>
                <a:effectLst/>
                <a:uLnTx/>
                <a:uFillTx/>
                <a:latin typeface="微软雅黑" panose="020B0503020204020204" pitchFamily="34" charset="-122"/>
                <a:ea typeface="微软雅黑" panose="020B0503020204020204" pitchFamily="34"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zh-CN" altLang="en-US" b="0" dirty="0">
                <a:solidFill>
                  <a:srgbClr val="FFFFFF"/>
                </a:solidFill>
              </a:rPr>
              <a:t>测试报告</a:t>
            </a:r>
            <a:endParaRPr lang="en-US" altLang="zh-CN" b="0" dirty="0">
              <a:solidFill>
                <a:srgbClr val="FFFFFF"/>
              </a:solidFill>
            </a:endParaRPr>
          </a:p>
        </p:txBody>
      </p:sp>
      <p:sp>
        <p:nvSpPr>
          <p:cNvPr id="91" name="Line 12"/>
          <p:cNvSpPr>
            <a:spLocks noChangeShapeType="1"/>
          </p:cNvSpPr>
          <p:nvPr/>
        </p:nvSpPr>
        <p:spPr bwMode="auto">
          <a:xfrm>
            <a:off x="3467672" y="4531141"/>
            <a:ext cx="517134" cy="571309"/>
          </a:xfrm>
          <a:prstGeom prst="line">
            <a:avLst/>
          </a:prstGeom>
          <a:noFill/>
          <a:ln w="57150" cap="rnd">
            <a:solidFill>
              <a:srgbClr val="808080"/>
            </a:solidFill>
            <a:prstDash val="sysDot"/>
            <a:rou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92" name="Line 13"/>
          <p:cNvSpPr>
            <a:spLocks noChangeShapeType="1"/>
          </p:cNvSpPr>
          <p:nvPr/>
        </p:nvSpPr>
        <p:spPr bwMode="auto">
          <a:xfrm flipV="1">
            <a:off x="5042055" y="4633418"/>
            <a:ext cx="715202" cy="408687"/>
          </a:xfrm>
          <a:prstGeom prst="line">
            <a:avLst/>
          </a:prstGeom>
          <a:noFill/>
          <a:ln w="57150" cap="rnd">
            <a:solidFill>
              <a:srgbClr val="808080"/>
            </a:solidFill>
            <a:prstDash val="sysDot"/>
            <a:rou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93" name="Line 14"/>
          <p:cNvSpPr>
            <a:spLocks noChangeShapeType="1"/>
          </p:cNvSpPr>
          <p:nvPr/>
        </p:nvSpPr>
        <p:spPr bwMode="auto">
          <a:xfrm flipV="1">
            <a:off x="6770248" y="3610416"/>
            <a:ext cx="763511" cy="423576"/>
          </a:xfrm>
          <a:prstGeom prst="line">
            <a:avLst/>
          </a:prstGeom>
          <a:noFill/>
          <a:ln w="57150" cap="rnd">
            <a:solidFill>
              <a:srgbClr val="808080"/>
            </a:solidFill>
            <a:prstDash val="sysDot"/>
            <a:rou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95" name="Text Box 16"/>
          <p:cNvSpPr txBox="1">
            <a:spLocks noChangeArrowheads="1"/>
          </p:cNvSpPr>
          <p:nvPr/>
        </p:nvSpPr>
        <p:spPr bwMode="auto">
          <a:xfrm>
            <a:off x="3611690" y="6066966"/>
            <a:ext cx="190949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ü"/>
            </a:pPr>
            <a:r>
              <a:rPr lang="zh-CN" altLang="zh-CN" sz="1400" dirty="0">
                <a:solidFill>
                  <a:srgbClr val="000000"/>
                </a:solidFill>
              </a:rPr>
              <a:t>自动化的缺陷注入</a:t>
            </a:r>
            <a:endParaRPr lang="en-US" altLang="zh-CN" sz="1400" dirty="0">
              <a:solidFill>
                <a:srgbClr val="000000"/>
              </a:solidFill>
            </a:endParaRPr>
          </a:p>
          <a:p>
            <a:pPr marL="285750" indent="-285750">
              <a:buFont typeface="Wingdings" panose="05000000000000000000" pitchFamily="2" charset="2"/>
              <a:buChar char="ü"/>
            </a:pPr>
            <a:r>
              <a:rPr lang="zh-CN" altLang="zh-CN" sz="1400" dirty="0">
                <a:solidFill>
                  <a:srgbClr val="000000"/>
                </a:solidFill>
              </a:rPr>
              <a:t>畸形</a:t>
            </a:r>
            <a:r>
              <a:rPr lang="en-US" altLang="zh-CN" sz="1400" dirty="0">
                <a:solidFill>
                  <a:srgbClr val="000000"/>
                </a:solidFill>
              </a:rPr>
              <a:t>SMC</a:t>
            </a:r>
            <a:r>
              <a:rPr lang="zh-CN" altLang="en-US" sz="1400" dirty="0">
                <a:solidFill>
                  <a:srgbClr val="000000"/>
                </a:solidFill>
              </a:rPr>
              <a:t>指令</a:t>
            </a:r>
            <a:endParaRPr lang="en-US" altLang="zh-CN" sz="1400" dirty="0">
              <a:solidFill>
                <a:srgbClr val="000000"/>
              </a:solidFill>
            </a:endParaRPr>
          </a:p>
          <a:p>
            <a:pPr marL="285750" indent="-285750">
              <a:buFont typeface="Wingdings" panose="05000000000000000000" pitchFamily="2" charset="2"/>
              <a:buChar char="ü"/>
            </a:pPr>
            <a:r>
              <a:rPr lang="zh-CN" altLang="en-US" sz="1400" dirty="0">
                <a:solidFill>
                  <a:srgbClr val="000000"/>
                </a:solidFill>
              </a:rPr>
              <a:t>获取非法数据</a:t>
            </a:r>
            <a:endParaRPr lang="en-US" altLang="zh-CN" sz="1400" dirty="0">
              <a:solidFill>
                <a:srgbClr val="000000"/>
              </a:solidFill>
            </a:endParaRPr>
          </a:p>
        </p:txBody>
      </p:sp>
      <p:sp>
        <p:nvSpPr>
          <p:cNvPr id="96" name="Text Box 17"/>
          <p:cNvSpPr txBox="1">
            <a:spLocks noChangeArrowheads="1"/>
          </p:cNvSpPr>
          <p:nvPr/>
        </p:nvSpPr>
        <p:spPr bwMode="auto">
          <a:xfrm>
            <a:off x="5739331" y="4922151"/>
            <a:ext cx="18293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ü"/>
            </a:pPr>
            <a:r>
              <a:rPr lang="zh-CN" altLang="en-US" sz="1400" kern="0" dirty="0">
                <a:solidFill>
                  <a:srgbClr val="5F5F5F"/>
                </a:solidFill>
              </a:rPr>
              <a:t>分析安全世界</a:t>
            </a:r>
            <a:endParaRPr lang="en-US" altLang="zh-CN" sz="1400" kern="0" dirty="0">
              <a:solidFill>
                <a:srgbClr val="5F5F5F"/>
              </a:solidFill>
            </a:endParaRPr>
          </a:p>
          <a:p>
            <a:pPr marL="285750" indent="-285750"/>
            <a:r>
              <a:rPr lang="en-US" altLang="zh-CN" sz="1400" kern="0" dirty="0">
                <a:solidFill>
                  <a:srgbClr val="5F5F5F"/>
                </a:solidFill>
              </a:rPr>
              <a:t>       SMC</a:t>
            </a:r>
            <a:r>
              <a:rPr lang="zh-CN" altLang="en-US" sz="1400" kern="0" dirty="0">
                <a:solidFill>
                  <a:srgbClr val="5F5F5F"/>
                </a:solidFill>
              </a:rPr>
              <a:t>返回的数据</a:t>
            </a:r>
            <a:endParaRPr lang="en-US" altLang="zh-CN" sz="1400" kern="0" dirty="0">
              <a:solidFill>
                <a:srgbClr val="5F5F5F"/>
              </a:solidFill>
            </a:endParaRPr>
          </a:p>
        </p:txBody>
      </p:sp>
      <p:sp>
        <p:nvSpPr>
          <p:cNvPr id="97" name="Text Box 18"/>
          <p:cNvSpPr txBox="1">
            <a:spLocks noChangeArrowheads="1"/>
          </p:cNvSpPr>
          <p:nvPr/>
        </p:nvSpPr>
        <p:spPr bwMode="auto">
          <a:xfrm>
            <a:off x="1809721" y="4799047"/>
            <a:ext cx="20890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buFont typeface="Wingdings" panose="05000000000000000000" pitchFamily="2" charset="2"/>
              <a:buChar char="ü"/>
            </a:pPr>
            <a:r>
              <a:rPr lang="en-US" altLang="zh-CN" sz="1400" dirty="0">
                <a:solidFill>
                  <a:srgbClr val="000000"/>
                </a:solidFill>
              </a:rPr>
              <a:t>SMC</a:t>
            </a:r>
            <a:r>
              <a:rPr lang="zh-CN" altLang="en-US" sz="1400" dirty="0">
                <a:solidFill>
                  <a:srgbClr val="000000"/>
                </a:solidFill>
              </a:rPr>
              <a:t>指令格式</a:t>
            </a:r>
            <a:endParaRPr lang="en-US" altLang="zh-CN" sz="1400" dirty="0">
              <a:solidFill>
                <a:srgbClr val="000000"/>
              </a:solidFill>
            </a:endParaRPr>
          </a:p>
          <a:p>
            <a:pPr marL="285750" indent="-285750">
              <a:buFont typeface="Wingdings" panose="05000000000000000000" pitchFamily="2" charset="2"/>
              <a:buChar char="ü"/>
            </a:pPr>
            <a:r>
              <a:rPr lang="zh-CN" altLang="en-US" sz="1400" dirty="0">
                <a:solidFill>
                  <a:srgbClr val="000000"/>
                </a:solidFill>
              </a:rPr>
              <a:t>实现的服务的功能号</a:t>
            </a:r>
            <a:endParaRPr lang="en-US" altLang="zh-CN" sz="1400" dirty="0">
              <a:solidFill>
                <a:srgbClr val="000000"/>
              </a:solidFill>
            </a:endParaRPr>
          </a:p>
          <a:p>
            <a:pPr marL="285750" indent="-285750">
              <a:buFont typeface="Wingdings" panose="05000000000000000000" pitchFamily="2" charset="2"/>
              <a:buChar char="ü"/>
            </a:pPr>
            <a:r>
              <a:rPr lang="zh-CN" altLang="en-US" sz="1400" dirty="0">
                <a:solidFill>
                  <a:srgbClr val="000000"/>
                </a:solidFill>
              </a:rPr>
              <a:t>重点寻找与内存相关</a:t>
            </a:r>
            <a:endParaRPr lang="en-US" altLang="zh-CN" sz="1400" dirty="0">
              <a:solidFill>
                <a:srgbClr val="000000"/>
              </a:solidFill>
            </a:endParaRPr>
          </a:p>
          <a:p>
            <a:pPr marL="285750" indent="-285750"/>
            <a:r>
              <a:rPr lang="en-US" altLang="zh-CN" sz="1400" dirty="0">
                <a:solidFill>
                  <a:srgbClr val="000000"/>
                </a:solidFill>
              </a:rPr>
              <a:t>      </a:t>
            </a:r>
            <a:r>
              <a:rPr lang="zh-CN" altLang="en-US" sz="1400" dirty="0">
                <a:solidFill>
                  <a:srgbClr val="000000"/>
                </a:solidFill>
              </a:rPr>
              <a:t>的服务</a:t>
            </a:r>
            <a:endParaRPr lang="en-US" altLang="zh-CN" sz="1400" dirty="0">
              <a:solidFill>
                <a:srgbClr val="000000"/>
              </a:solidFill>
            </a:endParaRPr>
          </a:p>
        </p:txBody>
      </p:sp>
      <p:sp>
        <p:nvSpPr>
          <p:cNvPr id="20" name="矩形 19"/>
          <p:cNvSpPr/>
          <p:nvPr/>
        </p:nvSpPr>
        <p:spPr>
          <a:xfrm>
            <a:off x="1809558" y="1347998"/>
            <a:ext cx="3190297" cy="400110"/>
          </a:xfrm>
          <a:prstGeom prst="rect">
            <a:avLst/>
          </a:prstGeom>
        </p:spPr>
        <p:txBody>
          <a:bodyPr wrap="none">
            <a:spAutoFit/>
          </a:bodyPr>
          <a:lstStyle/>
          <a:p>
            <a:pPr marL="285750" indent="-285750" fontAlgn="base">
              <a:spcBef>
                <a:spcPct val="0"/>
              </a:spcBef>
              <a:spcAft>
                <a:spcPct val="0"/>
              </a:spcAft>
              <a:buFont typeface="Wingdings" panose="05000000000000000000" pitchFamily="2" charset="2"/>
              <a:buChar char="Ø"/>
            </a:pPr>
            <a:r>
              <a:rPr lang="en-US" altLang="zh-CN" sz="2000" b="1" dirty="0" err="1">
                <a:solidFill>
                  <a:srgbClr val="C00000"/>
                </a:solidFill>
                <a:latin typeface="宋体" panose="02010600030101010101" pitchFamily="2" charset="-122"/>
                <a:ea typeface="宋体" panose="02010600030101010101" pitchFamily="2" charset="-122"/>
              </a:rPr>
              <a:t>TrustZone</a:t>
            </a:r>
            <a:r>
              <a:rPr lang="zh-CN" altLang="en-US" sz="2000" b="1" dirty="0">
                <a:solidFill>
                  <a:srgbClr val="C00000"/>
                </a:solidFill>
                <a:latin typeface="宋体" panose="02010600030101010101" pitchFamily="2" charset="-122"/>
                <a:ea typeface="宋体" panose="02010600030101010101" pitchFamily="2" charset="-122"/>
              </a:rPr>
              <a:t>模糊测试技术</a:t>
            </a:r>
            <a:endParaRPr lang="en-US" altLang="zh-CN" sz="2000" b="1" dirty="0">
              <a:solidFill>
                <a:srgbClr val="C0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15770293"/>
      </p:ext>
    </p:extLst>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743200" y="314961"/>
            <a:ext cx="6705600" cy="563563"/>
          </a:xfrm>
        </p:spPr>
        <p:txBody>
          <a:bodyPr/>
          <a:lstStyle/>
          <a:p>
            <a:r>
              <a:rPr lang="en-US" altLang="zh-CN" dirty="0">
                <a:latin typeface="微软雅黑" panose="020B0503020204020204" pitchFamily="34" charset="-122"/>
                <a:ea typeface="微软雅黑" panose="020B0503020204020204" pitchFamily="34" charset="-122"/>
                <a:sym typeface="+mn-ea"/>
              </a:rPr>
              <a:t>4.2.1</a:t>
            </a:r>
            <a:r>
              <a:rPr lang="zh-CN" altLang="en-US" dirty="0">
                <a:latin typeface="微软雅黑" panose="020B0503020204020204" pitchFamily="34" charset="-122"/>
                <a:ea typeface="微软雅黑" panose="020B0503020204020204" pitchFamily="34" charset="-122"/>
              </a:rPr>
              <a:t>技术路线</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 name="Rectangle 5"/>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10" name="矩形 9"/>
          <p:cNvSpPr/>
          <p:nvPr/>
        </p:nvSpPr>
        <p:spPr>
          <a:xfrm>
            <a:off x="1524000" y="2020570"/>
            <a:ext cx="4531360" cy="3970318"/>
          </a:xfrm>
          <a:prstGeom prst="rect">
            <a:avLst/>
          </a:prstGeom>
        </p:spPr>
        <p:txBody>
          <a:bodyPr wrap="square">
            <a:spAutoFit/>
          </a:bodyPr>
          <a:lstStyle/>
          <a:p>
            <a:pPr fontAlgn="base">
              <a:spcBef>
                <a:spcPct val="0"/>
              </a:spcBef>
              <a:spcAft>
                <a:spcPct val="0"/>
              </a:spcAft>
            </a:pPr>
            <a:r>
              <a:rPr lang="zh-CN" altLang="en-US" sz="2000" b="1" dirty="0">
                <a:solidFill>
                  <a:srgbClr val="FF0000"/>
                </a:solidFill>
                <a:latin typeface="楷体" pitchFamily="49" charset="-122"/>
                <a:ea typeface="楷体" pitchFamily="49" charset="-122"/>
                <a:cs typeface="Times New Roman" panose="02020603050405020304" pitchFamily="18" charset="0"/>
              </a:rPr>
              <a:t>传统</a:t>
            </a:r>
            <a:r>
              <a:rPr lang="zh-CN" altLang="zh-CN" sz="2000" b="1" dirty="0">
                <a:solidFill>
                  <a:srgbClr val="FF0000"/>
                </a:solidFill>
                <a:latin typeface="楷体" pitchFamily="49" charset="-122"/>
                <a:ea typeface="楷体" pitchFamily="49" charset="-122"/>
                <a:cs typeface="Times New Roman" panose="02020603050405020304" pitchFamily="18" charset="0"/>
              </a:rPr>
              <a:t>模糊测试</a:t>
            </a:r>
            <a:r>
              <a:rPr lang="zh-CN" altLang="zh-CN" sz="2000" dirty="0">
                <a:solidFill>
                  <a:srgbClr val="000000"/>
                </a:solidFill>
                <a:latin typeface="楷体" pitchFamily="49" charset="-122"/>
                <a:ea typeface="楷体" pitchFamily="49" charset="-122"/>
                <a:cs typeface="Times New Roman" panose="02020603050405020304" pitchFamily="18" charset="0"/>
              </a:rPr>
              <a:t>采用自动化的缺陷注入技术，旨在定位软件中可能存在的错误</a:t>
            </a:r>
            <a:r>
              <a:rPr lang="zh-CN" altLang="en-US" sz="2000" dirty="0">
                <a:solidFill>
                  <a:srgbClr val="000000"/>
                </a:solidFill>
                <a:latin typeface="楷体" pitchFamily="49" charset="-122"/>
                <a:ea typeface="楷体" pitchFamily="49" charset="-122"/>
                <a:cs typeface="Times New Roman" panose="02020603050405020304" pitchFamily="18" charset="0"/>
              </a:rPr>
              <a:t>，</a:t>
            </a:r>
            <a:r>
              <a:rPr lang="zh-CN" altLang="zh-CN" sz="2000" dirty="0">
                <a:solidFill>
                  <a:srgbClr val="000000"/>
                </a:solidFill>
                <a:latin typeface="楷体" pitchFamily="49" charset="-122"/>
                <a:ea typeface="楷体" pitchFamily="49" charset="-122"/>
                <a:cs typeface="Times New Roman" panose="02020603050405020304" pitchFamily="18" charset="0"/>
              </a:rPr>
              <a:t>发现触发系统错误的输入。</a:t>
            </a:r>
            <a:r>
              <a:rPr lang="zh-CN" altLang="en-US" sz="2000" b="1" dirty="0">
                <a:solidFill>
                  <a:srgbClr val="FF0000"/>
                </a:solidFill>
                <a:latin typeface="楷体" pitchFamily="49" charset="-122"/>
                <a:ea typeface="楷体" pitchFamily="49" charset="-122"/>
                <a:cs typeface="Times New Roman" panose="02020603050405020304" pitchFamily="18" charset="0"/>
              </a:rPr>
              <a:t>基本原理：</a:t>
            </a:r>
            <a:r>
              <a:rPr lang="zh-CN" altLang="en-US" sz="2000" dirty="0">
                <a:solidFill>
                  <a:srgbClr val="000000"/>
                </a:solidFill>
                <a:latin typeface="楷体" pitchFamily="49" charset="-122"/>
                <a:ea typeface="楷体" pitchFamily="49" charset="-122"/>
                <a:cs typeface="Times New Roman" panose="02020603050405020304" pitchFamily="18" charset="0"/>
              </a:rPr>
              <a:t>通过模糊器向目标应用发送大量的畸形数据并监视程序运行状态以发现设备故障，通过记录触发异常的输入数据来进一步定位异常位置。</a:t>
            </a:r>
          </a:p>
          <a:p>
            <a:pPr fontAlgn="base">
              <a:spcBef>
                <a:spcPct val="0"/>
              </a:spcBef>
              <a:spcAft>
                <a:spcPct val="0"/>
              </a:spcAft>
            </a:pPr>
            <a:r>
              <a:rPr lang="zh-CN" altLang="en-US" sz="2000" dirty="0">
                <a:solidFill>
                  <a:srgbClr val="000000"/>
                </a:solidFill>
                <a:latin typeface="楷体" pitchFamily="49" charset="-122"/>
                <a:ea typeface="楷体" pitchFamily="49" charset="-122"/>
                <a:cs typeface="Times New Roman" panose="02020603050405020304" pitchFamily="18" charset="0"/>
              </a:rPr>
              <a:t>借鉴该思想，在</a:t>
            </a:r>
            <a:r>
              <a:rPr lang="en-US" altLang="zh-CN" sz="2000" dirty="0" err="1">
                <a:solidFill>
                  <a:srgbClr val="000000"/>
                </a:solidFill>
                <a:latin typeface="楷体" pitchFamily="49" charset="-122"/>
                <a:ea typeface="楷体" pitchFamily="49" charset="-122"/>
                <a:cs typeface="Times New Roman" panose="02020603050405020304" pitchFamily="18" charset="0"/>
              </a:rPr>
              <a:t>TrustZone</a:t>
            </a:r>
            <a:r>
              <a:rPr lang="zh-CN" altLang="en-US" sz="2000" dirty="0">
                <a:solidFill>
                  <a:srgbClr val="FF0000"/>
                </a:solidFill>
                <a:latin typeface="楷体" pitchFamily="49" charset="-122"/>
                <a:ea typeface="楷体" pitchFamily="49" charset="-122"/>
                <a:cs typeface="Times New Roman" panose="02020603050405020304" pitchFamily="18" charset="0"/>
              </a:rPr>
              <a:t>通过构造畸形的</a:t>
            </a:r>
            <a:r>
              <a:rPr lang="en-US" altLang="zh-CN" sz="2000" dirty="0">
                <a:solidFill>
                  <a:srgbClr val="FF0000"/>
                </a:solidFill>
                <a:latin typeface="楷体" pitchFamily="49" charset="-122"/>
                <a:ea typeface="楷体" pitchFamily="49" charset="-122"/>
                <a:cs typeface="Times New Roman" panose="02020603050405020304" pitchFamily="18" charset="0"/>
              </a:rPr>
              <a:t>SMC</a:t>
            </a:r>
            <a:r>
              <a:rPr lang="zh-CN" altLang="en-US" sz="2000" dirty="0">
                <a:solidFill>
                  <a:srgbClr val="FF0000"/>
                </a:solidFill>
                <a:latin typeface="楷体" pitchFamily="49" charset="-122"/>
                <a:ea typeface="楷体" pitchFamily="49" charset="-122"/>
                <a:cs typeface="Times New Roman" panose="02020603050405020304" pitchFamily="18" charset="0"/>
              </a:rPr>
              <a:t>指令，发送大量畸形</a:t>
            </a:r>
            <a:r>
              <a:rPr lang="en-US" altLang="zh-CN" sz="2000" dirty="0">
                <a:solidFill>
                  <a:srgbClr val="FF0000"/>
                </a:solidFill>
                <a:latin typeface="楷体" pitchFamily="49" charset="-122"/>
                <a:ea typeface="楷体" pitchFamily="49" charset="-122"/>
                <a:cs typeface="Times New Roman" panose="02020603050405020304" pitchFamily="18" charset="0"/>
              </a:rPr>
              <a:t>SMC</a:t>
            </a:r>
            <a:r>
              <a:rPr lang="zh-CN" altLang="en-US" sz="2000" dirty="0">
                <a:solidFill>
                  <a:srgbClr val="FF0000"/>
                </a:solidFill>
                <a:latin typeface="楷体" pitchFamily="49" charset="-122"/>
                <a:ea typeface="楷体" pitchFamily="49" charset="-122"/>
                <a:cs typeface="Times New Roman" panose="02020603050405020304" pitchFamily="18" charset="0"/>
              </a:rPr>
              <a:t>给</a:t>
            </a:r>
            <a:r>
              <a:rPr lang="en-US" altLang="zh-CN" sz="2000" dirty="0">
                <a:solidFill>
                  <a:srgbClr val="FF0000"/>
                </a:solidFill>
                <a:latin typeface="楷体" pitchFamily="49" charset="-122"/>
                <a:ea typeface="楷体" pitchFamily="49" charset="-122"/>
                <a:cs typeface="Times New Roman" panose="02020603050405020304" pitchFamily="18" charset="0"/>
              </a:rPr>
              <a:t>monitor</a:t>
            </a:r>
            <a:r>
              <a:rPr lang="zh-CN" altLang="en-US" sz="2000" dirty="0">
                <a:solidFill>
                  <a:srgbClr val="FF0000"/>
                </a:solidFill>
                <a:latin typeface="楷体" pitchFamily="49" charset="-122"/>
                <a:ea typeface="楷体" pitchFamily="49" charset="-122"/>
                <a:cs typeface="Times New Roman" panose="02020603050405020304" pitchFamily="18" charset="0"/>
              </a:rPr>
              <a:t>，看能否得到非法的返回</a:t>
            </a:r>
          </a:p>
          <a:p>
            <a:pPr fontAlgn="base">
              <a:spcBef>
                <a:spcPct val="0"/>
              </a:spcBef>
              <a:spcAft>
                <a:spcPct val="0"/>
              </a:spcAft>
            </a:pPr>
            <a:endPar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fontAlgn="base">
              <a:spcBef>
                <a:spcPct val="0"/>
              </a:spcBef>
              <a:spcAft>
                <a:spcPct val="0"/>
              </a:spcAft>
            </a:pPr>
            <a:endPar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6412231" y="1231900"/>
            <a:ext cx="3052445" cy="518160"/>
          </a:xfrm>
          <a:prstGeom prst="rect">
            <a:avLst/>
          </a:prstGeom>
          <a:noFill/>
        </p:spPr>
        <p:txBody>
          <a:bodyPr wrap="square" rtlCol="0">
            <a:spAutoFit/>
          </a:bodyPr>
          <a:lstStyle/>
          <a:p>
            <a:pPr fontAlgn="base">
              <a:spcBef>
                <a:spcPct val="0"/>
              </a:spcBef>
              <a:spcAft>
                <a:spcPct val="0"/>
              </a:spcAft>
            </a:pPr>
            <a:r>
              <a:rPr lang="zh-CN" altLang="en-US" sz="2800" dirty="0">
                <a:solidFill>
                  <a:srgbClr val="000000">
                    <a:lumMod val="75000"/>
                  </a:srgbClr>
                </a:solidFill>
                <a:latin typeface="楷体" pitchFamily="49" charset="-122"/>
                <a:ea typeface="楷体" pitchFamily="49" charset="-122"/>
              </a:rPr>
              <a:t>模糊测试过程</a:t>
            </a:r>
          </a:p>
        </p:txBody>
      </p:sp>
      <p:sp>
        <p:nvSpPr>
          <p:cNvPr id="8" name="矩形 7"/>
          <p:cNvSpPr/>
          <p:nvPr/>
        </p:nvSpPr>
        <p:spPr>
          <a:xfrm>
            <a:off x="1690177" y="1328948"/>
            <a:ext cx="3546164" cy="523220"/>
          </a:xfrm>
          <a:prstGeom prst="rect">
            <a:avLst/>
          </a:prstGeom>
        </p:spPr>
        <p:txBody>
          <a:bodyPr wrap="none">
            <a:spAutoFit/>
          </a:bodyPr>
          <a:lstStyle/>
          <a:p>
            <a:pPr marL="285750" indent="-285750" fontAlgn="base">
              <a:spcBef>
                <a:spcPct val="0"/>
              </a:spcBef>
              <a:spcAft>
                <a:spcPct val="0"/>
              </a:spcAft>
              <a:buFont typeface="Wingdings" panose="05000000000000000000" pitchFamily="2" charset="2"/>
              <a:buChar char="Ø"/>
            </a:pPr>
            <a:r>
              <a:rPr lang="en-US" altLang="zh-CN" sz="2800" dirty="0" err="1">
                <a:solidFill>
                  <a:srgbClr val="C00000"/>
                </a:solidFill>
                <a:latin typeface="楷体" pitchFamily="49" charset="-122"/>
                <a:ea typeface="楷体" pitchFamily="49" charset="-122"/>
              </a:rPr>
              <a:t>TrustZone</a:t>
            </a:r>
            <a:r>
              <a:rPr lang="zh-CN" altLang="en-US" sz="2800" dirty="0">
                <a:solidFill>
                  <a:srgbClr val="C00000"/>
                </a:solidFill>
                <a:latin typeface="楷体" pitchFamily="49" charset="-122"/>
                <a:ea typeface="楷体" pitchFamily="49" charset="-122"/>
              </a:rPr>
              <a:t>模糊测试</a:t>
            </a:r>
          </a:p>
        </p:txBody>
      </p:sp>
      <p:pic>
        <p:nvPicPr>
          <p:cNvPr id="98319" name="Picture 15"/>
          <p:cNvPicPr>
            <a:picLocks noChangeAspect="1" noChangeArrowheads="1"/>
          </p:cNvPicPr>
          <p:nvPr/>
        </p:nvPicPr>
        <p:blipFill>
          <a:blip r:embed="rId2" cstate="print"/>
          <a:srcRect/>
          <a:stretch>
            <a:fillRect/>
          </a:stretch>
        </p:blipFill>
        <p:spPr bwMode="auto">
          <a:xfrm>
            <a:off x="6055361" y="2020571"/>
            <a:ext cx="4299585" cy="4783455"/>
          </a:xfrm>
          <a:prstGeom prst="rect">
            <a:avLst/>
          </a:prstGeom>
          <a:noFill/>
          <a:ln w="9525">
            <a:noFill/>
            <a:miter lim="800000"/>
            <a:headEnd/>
            <a:tailEnd/>
          </a:ln>
          <a:effectLst/>
        </p:spPr>
      </p:pic>
    </p:spTree>
    <p:extLst>
      <p:ext uri="{BB962C8B-B14F-4D97-AF65-F5344CB8AC3E}">
        <p14:creationId xmlns:p14="http://schemas.microsoft.com/office/powerpoint/2010/main" val="4179747036"/>
      </p:ext>
    </p:extLst>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742565" y="288291"/>
            <a:ext cx="6705600" cy="563563"/>
          </a:xfrm>
        </p:spPr>
        <p:txBody>
          <a:bodyPr/>
          <a:lstStyle/>
          <a:p>
            <a:r>
              <a:rPr lang="en-US" altLang="zh-CN" dirty="0">
                <a:latin typeface="微软雅黑" panose="020B0503020204020204" pitchFamily="34" charset="-122"/>
                <a:ea typeface="微软雅黑" panose="020B0503020204020204" pitchFamily="34" charset="-122"/>
                <a:sym typeface="+mn-ea"/>
              </a:rPr>
              <a:t>4.2.1</a:t>
            </a:r>
            <a:r>
              <a:rPr lang="zh-CN" altLang="en-US" dirty="0">
                <a:latin typeface="微软雅黑" panose="020B0503020204020204" pitchFamily="34" charset="-122"/>
                <a:ea typeface="微软雅黑" panose="020B0503020204020204" pitchFamily="34" charset="-122"/>
              </a:rPr>
              <a:t>技术路线</a:t>
            </a:r>
          </a:p>
        </p:txBody>
      </p:sp>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Bef>
                <a:spcPct val="0"/>
              </a:spcBef>
              <a:spcAft>
                <a:spcPct val="0"/>
              </a:spcAft>
            </a:pPr>
            <a:endParaRPr lang="zh-CN" altLang="en-US">
              <a:solidFill>
                <a:srgbClr val="000000"/>
              </a:solidFill>
              <a:latin typeface="Arial" panose="020B0604020202020204" pitchFamily="34" charset="0"/>
              <a:ea typeface="宋体" panose="02010600030101010101" pitchFamily="2" charset="-122"/>
            </a:endParaRPr>
          </a:p>
        </p:txBody>
      </p:sp>
      <p:sp>
        <p:nvSpPr>
          <p:cNvPr id="7" name="矩形 6"/>
          <p:cNvSpPr/>
          <p:nvPr/>
        </p:nvSpPr>
        <p:spPr>
          <a:xfrm>
            <a:off x="2351584" y="1548929"/>
            <a:ext cx="6336704" cy="1169551"/>
          </a:xfrm>
          <a:prstGeom prst="rect">
            <a:avLst/>
          </a:prstGeom>
        </p:spPr>
        <p:txBody>
          <a:bodyPr wrap="square">
            <a:spAutoFit/>
          </a:bodyPr>
          <a:lstStyle/>
          <a:p>
            <a:pPr fontAlgn="base">
              <a:spcBef>
                <a:spcPct val="0"/>
              </a:spcBef>
              <a:spcAft>
                <a:spcPct val="0"/>
              </a:spcAft>
            </a:pPr>
            <a:endPar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fontAlgn="base">
              <a:spcBef>
                <a:spcPct val="0"/>
              </a:spcBef>
              <a:spcAft>
                <a:spcPct val="0"/>
              </a:spcAft>
            </a:pPr>
            <a:endPar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fontAlgn="base">
              <a:spcBef>
                <a:spcPct val="0"/>
              </a:spcBef>
              <a:spcAft>
                <a:spcPct val="0"/>
              </a:spcAft>
            </a:pPr>
            <a:endPar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fontAlgn="base">
              <a:spcBef>
                <a:spcPct val="0"/>
              </a:spcBef>
              <a:spcAft>
                <a:spcPct val="0"/>
              </a:spcAft>
            </a:pPr>
            <a:endParaRPr lang="en-US"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fontAlgn="base">
              <a:spcBef>
                <a:spcPct val="0"/>
              </a:spcBef>
              <a:spcAft>
                <a:spcPct val="0"/>
              </a:spcAft>
            </a:pP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1756218" y="1148609"/>
            <a:ext cx="3382657" cy="584775"/>
          </a:xfrm>
          <a:prstGeom prst="rect">
            <a:avLst/>
          </a:prstGeom>
        </p:spPr>
        <p:txBody>
          <a:bodyPr wrap="none">
            <a:spAutoFit/>
          </a:bodyPr>
          <a:lstStyle/>
          <a:p>
            <a:pPr marL="285750" indent="-285750" fontAlgn="base">
              <a:spcBef>
                <a:spcPct val="0"/>
              </a:spcBef>
              <a:spcAft>
                <a:spcPct val="0"/>
              </a:spcAft>
              <a:buFont typeface="Wingdings" panose="05000000000000000000" pitchFamily="2" charset="2"/>
              <a:buChar char="Ø"/>
            </a:pPr>
            <a:r>
              <a:rPr lang="zh-CN" altLang="en-US" sz="3200" b="1" dirty="0">
                <a:solidFill>
                  <a:srgbClr val="C00000"/>
                </a:solidFill>
                <a:latin typeface="微软雅黑" panose="020B0503020204020204" pitchFamily="34" charset="-122"/>
                <a:ea typeface="微软雅黑" panose="020B0503020204020204" pitchFamily="34" charset="-122"/>
              </a:rPr>
              <a:t>漏洞定位与验证</a:t>
            </a:r>
          </a:p>
        </p:txBody>
      </p:sp>
      <p:sp>
        <p:nvSpPr>
          <p:cNvPr id="9" name="圆角矩形 8"/>
          <p:cNvSpPr/>
          <p:nvPr/>
        </p:nvSpPr>
        <p:spPr>
          <a:xfrm>
            <a:off x="2470748" y="2003166"/>
            <a:ext cx="6433564" cy="149784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fontAlgn="base">
              <a:spcBef>
                <a:spcPct val="0"/>
              </a:spcBef>
              <a:spcAft>
                <a:spcPct val="0"/>
              </a:spcAft>
            </a:pPr>
            <a:r>
              <a:rPr lang="zh-CN" altLang="zh-CN" b="1" dirty="0">
                <a:solidFill>
                  <a:srgbClr val="FF0000"/>
                </a:solidFill>
                <a:latin typeface="楷体" pitchFamily="49" charset="-122"/>
                <a:ea typeface="楷体" pitchFamily="49" charset="-122"/>
                <a:cs typeface="Times New Roman" panose="02020603050405020304" pitchFamily="18" charset="0"/>
              </a:rPr>
              <a:t>漏洞定位</a:t>
            </a:r>
            <a:r>
              <a:rPr lang="zh-CN" altLang="en-US" b="1" dirty="0">
                <a:solidFill>
                  <a:srgbClr val="FF0000"/>
                </a:solidFill>
                <a:latin typeface="楷体" pitchFamily="49" charset="-122"/>
                <a:ea typeface="楷体" pitchFamily="49" charset="-122"/>
                <a:cs typeface="Times New Roman" panose="02020603050405020304" pitchFamily="18" charset="0"/>
              </a:rPr>
              <a:t>与验证</a:t>
            </a:r>
            <a:r>
              <a:rPr lang="zh-CN" altLang="zh-CN" dirty="0">
                <a:solidFill>
                  <a:srgbClr val="003366"/>
                </a:solidFill>
                <a:latin typeface="楷体" pitchFamily="49" charset="-122"/>
                <a:ea typeface="楷体" pitchFamily="49" charset="-122"/>
                <a:cs typeface="Times New Roman" panose="02020603050405020304" pitchFamily="18" charset="0"/>
              </a:rPr>
              <a:t>是指在代码中确定漏洞发生的位置，了解产生机理，准确评估潜在利用方式和风险等级的过程。</a:t>
            </a:r>
          </a:p>
          <a:p>
            <a:pPr fontAlgn="base">
              <a:spcBef>
                <a:spcPct val="0"/>
              </a:spcBef>
              <a:spcAft>
                <a:spcPct val="0"/>
              </a:spcAft>
            </a:pPr>
            <a:r>
              <a:rPr lang="en-US" altLang="zh-CN" dirty="0" err="1">
                <a:solidFill>
                  <a:srgbClr val="000000"/>
                </a:solidFill>
                <a:latin typeface="楷体" pitchFamily="49" charset="-122"/>
                <a:ea typeface="楷体" pitchFamily="49" charset="-122"/>
              </a:rPr>
              <a:t>TrustZone</a:t>
            </a:r>
            <a:r>
              <a:rPr lang="zh-CN" altLang="en-US" dirty="0">
                <a:solidFill>
                  <a:srgbClr val="000000"/>
                </a:solidFill>
                <a:latin typeface="楷体" pitchFamily="49" charset="-122"/>
                <a:ea typeface="楷体" pitchFamily="49" charset="-122"/>
              </a:rPr>
              <a:t>漏洞挖掘方法中，使用模糊测试方式能够对其实现中明显的漏洞进行初步扫描，进一步研究以及最终漏洞的确定和定位主要依赖于静态分析。</a:t>
            </a:r>
            <a:endParaRPr lang="zh-CN" altLang="en-US" dirty="0">
              <a:solidFill>
                <a:srgbClr val="FF0000"/>
              </a:solidFill>
              <a:latin typeface="楷体" pitchFamily="49" charset="-122"/>
              <a:ea typeface="楷体" pitchFamily="49" charset="-122"/>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668146" y="3633471"/>
            <a:ext cx="8855075" cy="2699385"/>
          </a:xfrm>
          <a:prstGeom prst="rect">
            <a:avLst/>
          </a:prstGeom>
          <a:noFill/>
          <a:ln w="9525">
            <a:noFill/>
            <a:miter lim="800000"/>
            <a:headEnd/>
            <a:tailEnd/>
          </a:ln>
        </p:spPr>
      </p:pic>
    </p:spTree>
    <p:extLst>
      <p:ext uri="{BB962C8B-B14F-4D97-AF65-F5344CB8AC3E}">
        <p14:creationId xmlns:p14="http://schemas.microsoft.com/office/powerpoint/2010/main" val="199550273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a:xfrm>
            <a:off x="1703388" y="980728"/>
            <a:ext cx="8856662" cy="5544616"/>
          </a:xfrm>
        </p:spPr>
        <p:txBody>
          <a:bodyPr/>
          <a:lstStyle/>
          <a:p>
            <a:r>
              <a:rPr lang="en-US" altLang="zh-CN" sz="2400" dirty="0">
                <a:solidFill>
                  <a:schemeClr val="tx1"/>
                </a:solidFill>
                <a:latin typeface="宋体" pitchFamily="2" charset="-122"/>
                <a:ea typeface="宋体" pitchFamily="2" charset="-122"/>
              </a:rPr>
              <a:t>CISC</a:t>
            </a:r>
            <a:r>
              <a:rPr lang="zh-CN" altLang="en-US" sz="2400" b="0" dirty="0">
                <a:solidFill>
                  <a:schemeClr val="tx1"/>
                </a:solidFill>
                <a:latin typeface="宋体" pitchFamily="2" charset="-122"/>
                <a:ea typeface="宋体" pitchFamily="2" charset="-122"/>
              </a:rPr>
              <a:t>与</a:t>
            </a:r>
            <a:r>
              <a:rPr lang="en-US" altLang="zh-CN" sz="2400" dirty="0">
                <a:solidFill>
                  <a:schemeClr val="tx1"/>
                </a:solidFill>
                <a:latin typeface="宋体" pitchFamily="2" charset="-122"/>
                <a:ea typeface="宋体" pitchFamily="2" charset="-122"/>
              </a:rPr>
              <a:t>RISC</a:t>
            </a:r>
            <a:r>
              <a:rPr lang="zh-CN" altLang="en-US" sz="2400" b="0" dirty="0">
                <a:solidFill>
                  <a:schemeClr val="tx1"/>
                </a:solidFill>
                <a:latin typeface="宋体" pitchFamily="2" charset="-122"/>
                <a:ea typeface="宋体" pitchFamily="2" charset="-122"/>
              </a:rPr>
              <a:t>之间的主要差异</a:t>
            </a:r>
            <a:endParaRPr lang="en-US" altLang="zh-CN" sz="2400" b="0" dirty="0">
              <a:solidFill>
                <a:schemeClr val="tx1"/>
              </a:solidFill>
              <a:latin typeface="宋体" pitchFamily="2" charset="-122"/>
              <a:ea typeface="宋体" pitchFamily="2" charset="-122"/>
              <a:cs typeface="+mj-cs"/>
            </a:endParaRPr>
          </a:p>
          <a:p>
            <a:pPr lvl="1"/>
            <a:r>
              <a:rPr lang="zh-CN" altLang="en-US" sz="1800" dirty="0">
                <a:latin typeface="宋体" pitchFamily="2" charset="-122"/>
                <a:ea typeface="宋体" pitchFamily="2" charset="-122"/>
                <a:cs typeface="+mj-cs"/>
              </a:rPr>
              <a:t>指令系统</a:t>
            </a:r>
            <a:r>
              <a:rPr lang="zh-CN" altLang="en-US" sz="1800" b="0" dirty="0">
                <a:latin typeface="宋体" pitchFamily="2" charset="-122"/>
                <a:ea typeface="宋体" pitchFamily="2" charset="-122"/>
                <a:cs typeface="+mj-cs"/>
              </a:rPr>
              <a:t>：</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设计者把主要精力放在那些经常使用的指令上，尽量使它们具有简单高效的特色。对不常用的功能，常通过组合指令来实现。而</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的指令系统比较丰富，有专用指令来完成特定的功能。</a:t>
            </a:r>
          </a:p>
          <a:p>
            <a:pPr lvl="1"/>
            <a:r>
              <a:rPr lang="zh-CN" altLang="en-US" sz="1800" dirty="0">
                <a:latin typeface="宋体" pitchFamily="2" charset="-122"/>
                <a:ea typeface="宋体" pitchFamily="2" charset="-122"/>
                <a:cs typeface="+mj-cs"/>
              </a:rPr>
              <a:t>存储器操作</a:t>
            </a:r>
            <a:r>
              <a:rPr lang="zh-CN" altLang="en-US" sz="1800" b="0" dirty="0">
                <a:latin typeface="宋体" pitchFamily="2" charset="-122"/>
                <a:ea typeface="宋体" pitchFamily="2" charset="-122"/>
                <a:cs typeface="+mj-cs"/>
              </a:rPr>
              <a:t>：</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对存储器操作有限制，使控制简单化；而</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机器的存储器操作指令多，操作直接。</a:t>
            </a:r>
          </a:p>
          <a:p>
            <a:pPr lvl="1"/>
            <a:r>
              <a:rPr lang="zh-CN" altLang="en-US" sz="1800" dirty="0">
                <a:latin typeface="宋体" pitchFamily="2" charset="-122"/>
                <a:ea typeface="宋体" pitchFamily="2" charset="-122"/>
                <a:cs typeface="+mj-cs"/>
              </a:rPr>
              <a:t>程序</a:t>
            </a:r>
            <a:r>
              <a:rPr lang="zh-CN" altLang="en-US" sz="1800" b="0" dirty="0">
                <a:latin typeface="宋体" pitchFamily="2" charset="-122"/>
                <a:ea typeface="宋体" pitchFamily="2" charset="-122"/>
                <a:cs typeface="+mj-cs"/>
              </a:rPr>
              <a:t>：</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汇编语言程序一般需要</a:t>
            </a:r>
            <a:r>
              <a:rPr lang="zh-CN" altLang="en-US" sz="1800" b="0" dirty="0">
                <a:solidFill>
                  <a:srgbClr val="FF0000"/>
                </a:solidFill>
                <a:latin typeface="宋体" pitchFamily="2" charset="-122"/>
                <a:ea typeface="宋体" pitchFamily="2" charset="-122"/>
                <a:cs typeface="+mj-cs"/>
              </a:rPr>
              <a:t>较大的内存空间</a:t>
            </a:r>
            <a:r>
              <a:rPr lang="zh-CN" altLang="en-US" sz="1800" b="0" dirty="0">
                <a:latin typeface="宋体" pitchFamily="2" charset="-122"/>
                <a:ea typeface="宋体" pitchFamily="2" charset="-122"/>
                <a:cs typeface="+mj-cs"/>
              </a:rPr>
              <a:t>，实现特殊功能时程序复杂，不易设计；而</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汇编语言程序编程相对简单，科学计算及复杂操作的程序设计相对容易，效率较高。</a:t>
            </a:r>
          </a:p>
          <a:p>
            <a:pPr lvl="1"/>
            <a:r>
              <a:rPr lang="en-US" altLang="zh-CN" sz="1800" dirty="0">
                <a:latin typeface="宋体" pitchFamily="2" charset="-122"/>
                <a:ea typeface="宋体" pitchFamily="2" charset="-122"/>
                <a:cs typeface="+mj-cs"/>
              </a:rPr>
              <a:t>CPU</a:t>
            </a:r>
            <a:r>
              <a:rPr lang="zh-CN" altLang="en-US" sz="1800" dirty="0">
                <a:latin typeface="宋体" pitchFamily="2" charset="-122"/>
                <a:ea typeface="宋体" pitchFamily="2" charset="-122"/>
                <a:cs typeface="+mj-cs"/>
              </a:rPr>
              <a:t>：</a:t>
            </a:r>
            <a:r>
              <a:rPr lang="zh-CN" altLang="en-US" sz="1800" b="0" dirty="0">
                <a:latin typeface="宋体" pitchFamily="2" charset="-122"/>
                <a:ea typeface="宋体" pitchFamily="2" charset="-122"/>
                <a:cs typeface="+mj-cs"/>
              </a:rPr>
              <a:t>由于</a:t>
            </a:r>
            <a:r>
              <a:rPr lang="en-US" altLang="zh-CN" sz="1800" b="0" dirty="0">
                <a:latin typeface="宋体" pitchFamily="2" charset="-122"/>
                <a:ea typeface="宋体" pitchFamily="2" charset="-122"/>
                <a:cs typeface="+mj-cs"/>
              </a:rPr>
              <a:t>RISC CPU</a:t>
            </a:r>
            <a:r>
              <a:rPr lang="zh-CN" altLang="en-US" sz="1800" b="0" dirty="0">
                <a:latin typeface="宋体" pitchFamily="2" charset="-122"/>
                <a:ea typeface="宋体" pitchFamily="2" charset="-122"/>
                <a:cs typeface="+mj-cs"/>
              </a:rPr>
              <a:t>包含较少的单元电路，因而面积小、功耗低；而</a:t>
            </a:r>
            <a:r>
              <a:rPr lang="en-US" altLang="zh-CN" sz="1800" b="0" dirty="0">
                <a:latin typeface="宋体" pitchFamily="2" charset="-122"/>
                <a:ea typeface="宋体" pitchFamily="2" charset="-122"/>
                <a:cs typeface="+mj-cs"/>
              </a:rPr>
              <a:t>CISC CPU</a:t>
            </a:r>
            <a:r>
              <a:rPr lang="zh-CN" altLang="en-US" sz="1800" b="0" dirty="0">
                <a:latin typeface="宋体" pitchFamily="2" charset="-122"/>
                <a:ea typeface="宋体" pitchFamily="2" charset="-122"/>
                <a:cs typeface="+mj-cs"/>
              </a:rPr>
              <a:t>包含丰富的电路单元，因而功能强、面积大、功耗大。</a:t>
            </a:r>
          </a:p>
          <a:p>
            <a:pPr lvl="1"/>
            <a:r>
              <a:rPr lang="zh-CN" altLang="en-US" sz="1800" dirty="0">
                <a:latin typeface="宋体" pitchFamily="2" charset="-122"/>
                <a:ea typeface="宋体" pitchFamily="2" charset="-122"/>
                <a:cs typeface="+mj-cs"/>
              </a:rPr>
              <a:t>设计周期：</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微处理器结构简单，布局紧凑，设计周期短，且易于采用最新技术；</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微处理器结构复杂，设计周期长。</a:t>
            </a:r>
          </a:p>
          <a:p>
            <a:pPr lvl="1"/>
            <a:r>
              <a:rPr lang="zh-CN" altLang="en-US" sz="1800" dirty="0">
                <a:latin typeface="宋体" pitchFamily="2" charset="-122"/>
                <a:ea typeface="宋体" pitchFamily="2" charset="-122"/>
                <a:cs typeface="+mj-cs"/>
              </a:rPr>
              <a:t>易用性：</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微处理器结构简单，指令规整，性能容易把握，易学易用；</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微处理器结构复杂，功能强大，实现特殊功能容易。</a:t>
            </a:r>
          </a:p>
          <a:p>
            <a:pPr lvl="1"/>
            <a:r>
              <a:rPr lang="zh-CN" altLang="en-US" sz="1800" dirty="0">
                <a:latin typeface="宋体" pitchFamily="2" charset="-122"/>
                <a:ea typeface="宋体" pitchFamily="2" charset="-122"/>
                <a:cs typeface="+mj-cs"/>
              </a:rPr>
              <a:t>应用范围：</a:t>
            </a:r>
            <a:r>
              <a:rPr lang="en-US" altLang="zh-CN" sz="1800" b="0" dirty="0">
                <a:solidFill>
                  <a:srgbClr val="FF0000"/>
                </a:solidFill>
                <a:latin typeface="宋体" pitchFamily="2" charset="-122"/>
                <a:ea typeface="宋体" pitchFamily="2" charset="-122"/>
                <a:cs typeface="+mj-cs"/>
              </a:rPr>
              <a:t>RISC</a:t>
            </a:r>
            <a:r>
              <a:rPr lang="zh-CN" altLang="en-US" sz="1800" b="0" dirty="0">
                <a:solidFill>
                  <a:srgbClr val="FF0000"/>
                </a:solidFill>
                <a:latin typeface="宋体" pitchFamily="2" charset="-122"/>
                <a:ea typeface="宋体" pitchFamily="2" charset="-122"/>
                <a:cs typeface="+mj-cs"/>
              </a:rPr>
              <a:t>更适用于嵌入式系统；而</a:t>
            </a:r>
            <a:r>
              <a:rPr lang="en-US" altLang="zh-CN" sz="1800" b="0" dirty="0">
                <a:solidFill>
                  <a:srgbClr val="FF0000"/>
                </a:solidFill>
                <a:latin typeface="宋体" pitchFamily="2" charset="-122"/>
                <a:ea typeface="宋体" pitchFamily="2" charset="-122"/>
                <a:cs typeface="+mj-cs"/>
              </a:rPr>
              <a:t>CISC</a:t>
            </a:r>
            <a:r>
              <a:rPr lang="zh-CN" altLang="en-US" sz="1800" b="0" dirty="0">
                <a:solidFill>
                  <a:srgbClr val="FF0000"/>
                </a:solidFill>
                <a:latin typeface="宋体" pitchFamily="2" charset="-122"/>
                <a:ea typeface="宋体" pitchFamily="2" charset="-122"/>
                <a:cs typeface="+mj-cs"/>
              </a:rPr>
              <a:t>则更适合于通用计算机。</a:t>
            </a:r>
            <a:endParaRPr lang="en-US" altLang="zh-CN" sz="1800" b="0" dirty="0">
              <a:solidFill>
                <a:srgbClr val="FF0000"/>
              </a:solidFill>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spcAft>
                <a:spcPct val="0"/>
              </a:spcAft>
              <a:buClr>
                <a:srgbClr val="FFFFFF"/>
              </a:buClr>
              <a:defRPr/>
            </a:pPr>
            <a:fld id="{04A76039-6FC8-447D-80FF-7B9CB3D2EB88}"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55</a:t>
            </a:fld>
            <a:endParaRPr lang="en-US" altLang="zh-CN" b="1">
              <a:solidFill>
                <a:srgbClr val="FFFFFF"/>
              </a:solidFill>
            </a:endParaRPr>
          </a:p>
        </p:txBody>
      </p:sp>
    </p:spTree>
    <p:extLst>
      <p:ext uri="{BB962C8B-B14F-4D97-AF65-F5344CB8AC3E}">
        <p14:creationId xmlns:p14="http://schemas.microsoft.com/office/powerpoint/2010/main" val="3331592259"/>
      </p:ext>
    </p:extLst>
  </p:cSld>
  <p:clrMapOvr>
    <a:masterClrMapping/>
  </p:clrMapOvr>
  <p:transitio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dirty="0">
                <a:latin typeface="微软雅黑" panose="020B0503020204020204" pitchFamily="34" charset="-122"/>
                <a:ea typeface="微软雅黑" panose="020B0503020204020204" pitchFamily="34" charset="-122"/>
                <a:sym typeface="+mn-ea"/>
              </a:rPr>
              <a:t>4.3.1</a:t>
            </a:r>
            <a:r>
              <a:rPr lang="en-US" altLang="zh-CN" dirty="0">
                <a:latin typeface="微软雅黑" panose="020B0503020204020204" pitchFamily="34" charset="-122"/>
                <a:ea typeface="微软雅黑" panose="020B0503020204020204" pitchFamily="34" charset="-122"/>
              </a:rPr>
              <a:t>dos</a:t>
            </a:r>
            <a:r>
              <a:rPr lang="zh-CN" altLang="en-US" dirty="0">
                <a:latin typeface="微软雅黑" panose="020B0503020204020204" pitchFamily="34" charset="-122"/>
                <a:ea typeface="微软雅黑" panose="020B0503020204020204" pitchFamily="34" charset="-122"/>
              </a:rPr>
              <a:t>攻击</a:t>
            </a:r>
            <a:endParaRPr lang="en-US" altLang="zh-CN" dirty="0">
              <a:latin typeface="微软雅黑" panose="020B0503020204020204" pitchFamily="34" charset="-122"/>
              <a:ea typeface="微软雅黑" panose="020B0503020204020204" pitchFamily="34" charset="-122"/>
            </a:endParaRPr>
          </a:p>
        </p:txBody>
      </p:sp>
      <p:sp>
        <p:nvSpPr>
          <p:cNvPr id="3" name="TextBox 2"/>
          <p:cNvSpPr txBox="1"/>
          <p:nvPr/>
        </p:nvSpPr>
        <p:spPr>
          <a:xfrm>
            <a:off x="1991544" y="1340768"/>
            <a:ext cx="1944216" cy="523220"/>
          </a:xfrm>
          <a:prstGeom prst="rect">
            <a:avLst/>
          </a:prstGeom>
          <a:noFill/>
        </p:spPr>
        <p:txBody>
          <a:bodyPr wrap="square" rtlCol="0">
            <a:spAutoFit/>
          </a:bodyPr>
          <a:lstStyle/>
          <a:p>
            <a:pPr fontAlgn="base">
              <a:spcBef>
                <a:spcPct val="0"/>
              </a:spcBef>
              <a:spcAft>
                <a:spcPct val="0"/>
              </a:spcAft>
            </a:pPr>
            <a:r>
              <a:rPr lang="zh-CN" altLang="en-US" sz="2800" dirty="0">
                <a:solidFill>
                  <a:srgbClr val="FF0000"/>
                </a:solidFill>
                <a:latin typeface="微软雅黑" panose="020B0503020204020204" pitchFamily="34" charset="-122"/>
                <a:ea typeface="微软雅黑" panose="020B0503020204020204" pitchFamily="34" charset="-122"/>
              </a:rPr>
              <a:t>攻击原理</a:t>
            </a:r>
          </a:p>
        </p:txBody>
      </p:sp>
      <p:sp>
        <p:nvSpPr>
          <p:cNvPr id="5" name="矩形 4"/>
          <p:cNvSpPr/>
          <p:nvPr/>
        </p:nvSpPr>
        <p:spPr>
          <a:xfrm>
            <a:off x="1734186" y="1988821"/>
            <a:ext cx="3689985" cy="4140835"/>
          </a:xfrm>
          <a:prstGeom prst="rect">
            <a:avLst/>
          </a:prstGeom>
        </p:spPr>
        <p:txBody>
          <a:bodyPr wrap="square">
            <a:spAutoFit/>
          </a:bodyPr>
          <a:lstStyle/>
          <a:p>
            <a:pPr fontAlgn="base">
              <a:spcBef>
                <a:spcPct val="0"/>
              </a:spcBef>
              <a:spcAft>
                <a:spcPct val="0"/>
              </a:spcAft>
            </a:pPr>
            <a:r>
              <a:rPr lang="zh-CN" altLang="zh-CN" sz="2400" dirty="0">
                <a:solidFill>
                  <a:srgbClr val="000000"/>
                </a:solidFill>
                <a:latin typeface="楷体" pitchFamily="49" charset="-122"/>
                <a:ea typeface="楷体" pitchFamily="49" charset="-122"/>
              </a:rPr>
              <a:t>在</a:t>
            </a:r>
            <a:r>
              <a:rPr lang="en-US" altLang="zh-CN" sz="2400" dirty="0">
                <a:solidFill>
                  <a:srgbClr val="000000"/>
                </a:solidFill>
                <a:latin typeface="楷体" pitchFamily="49" charset="-122"/>
                <a:ea typeface="楷体" pitchFamily="49" charset="-122"/>
              </a:rPr>
              <a:t>OP_TEE</a:t>
            </a:r>
            <a:r>
              <a:rPr lang="zh-CN" altLang="zh-CN" sz="2400" dirty="0">
                <a:solidFill>
                  <a:srgbClr val="000000"/>
                </a:solidFill>
                <a:latin typeface="楷体" pitchFamily="49" charset="-122"/>
                <a:ea typeface="楷体" pitchFamily="49" charset="-122"/>
              </a:rPr>
              <a:t>中，安全世界的</a:t>
            </a:r>
            <a:r>
              <a:rPr lang="en-US" altLang="zh-CN" sz="2400" dirty="0">
                <a:solidFill>
                  <a:srgbClr val="000000"/>
                </a:solidFill>
                <a:latin typeface="楷体" pitchFamily="49" charset="-122"/>
                <a:ea typeface="楷体" pitchFamily="49" charset="-122"/>
              </a:rPr>
              <a:t>TA</a:t>
            </a:r>
            <a:r>
              <a:rPr lang="zh-CN" altLang="zh-CN" sz="2400" dirty="0">
                <a:solidFill>
                  <a:srgbClr val="000000"/>
                </a:solidFill>
                <a:latin typeface="楷体" pitchFamily="49" charset="-122"/>
                <a:ea typeface="楷体" pitchFamily="49" charset="-122"/>
              </a:rPr>
              <a:t>与普通世界的</a:t>
            </a:r>
            <a:r>
              <a:rPr lang="en-US" altLang="zh-CN" sz="2400" dirty="0">
                <a:solidFill>
                  <a:srgbClr val="000000"/>
                </a:solidFill>
                <a:latin typeface="楷体" pitchFamily="49" charset="-122"/>
                <a:ea typeface="楷体" pitchFamily="49" charset="-122"/>
              </a:rPr>
              <a:t>CA</a:t>
            </a:r>
            <a:r>
              <a:rPr lang="zh-CN" altLang="zh-CN" sz="2400" dirty="0">
                <a:solidFill>
                  <a:srgbClr val="000000"/>
                </a:solidFill>
                <a:latin typeface="楷体" pitchFamily="49" charset="-122"/>
                <a:ea typeface="楷体" pitchFamily="49" charset="-122"/>
              </a:rPr>
              <a:t>通过服务器</a:t>
            </a:r>
            <a:r>
              <a:rPr lang="en-US" altLang="zh-CN" sz="2400" dirty="0">
                <a:solidFill>
                  <a:srgbClr val="000000"/>
                </a:solidFill>
                <a:latin typeface="楷体" pitchFamily="49" charset="-122"/>
                <a:ea typeface="楷体" pitchFamily="49" charset="-122"/>
              </a:rPr>
              <a:t>/</a:t>
            </a:r>
            <a:r>
              <a:rPr lang="zh-CN" altLang="zh-CN" sz="2400" dirty="0">
                <a:solidFill>
                  <a:srgbClr val="000000"/>
                </a:solidFill>
                <a:latin typeface="楷体" pitchFamily="49" charset="-122"/>
                <a:ea typeface="楷体" pitchFamily="49" charset="-122"/>
              </a:rPr>
              <a:t>客户端模式建立连接，当普通世界的</a:t>
            </a:r>
            <a:r>
              <a:rPr lang="en-US" altLang="zh-CN" sz="2400" dirty="0">
                <a:solidFill>
                  <a:srgbClr val="000000"/>
                </a:solidFill>
                <a:latin typeface="楷体" pitchFamily="49" charset="-122"/>
                <a:ea typeface="楷体" pitchFamily="49" charset="-122"/>
              </a:rPr>
              <a:t>CA</a:t>
            </a:r>
            <a:r>
              <a:rPr lang="zh-CN" altLang="zh-CN" sz="2400" dirty="0">
                <a:solidFill>
                  <a:srgbClr val="000000"/>
                </a:solidFill>
                <a:latin typeface="楷体" pitchFamily="49" charset="-122"/>
                <a:ea typeface="楷体" pitchFamily="49" charset="-122"/>
              </a:rPr>
              <a:t>需要请求某个</a:t>
            </a:r>
            <a:r>
              <a:rPr lang="en-US" altLang="zh-CN" sz="2400" dirty="0">
                <a:solidFill>
                  <a:srgbClr val="000000"/>
                </a:solidFill>
                <a:latin typeface="楷体" pitchFamily="49" charset="-122"/>
                <a:ea typeface="楷体" pitchFamily="49" charset="-122"/>
              </a:rPr>
              <a:t>TA</a:t>
            </a:r>
            <a:r>
              <a:rPr lang="zh-CN" altLang="zh-CN" sz="2400" dirty="0">
                <a:solidFill>
                  <a:srgbClr val="000000"/>
                </a:solidFill>
                <a:latin typeface="楷体" pitchFamily="49" charset="-122"/>
                <a:ea typeface="楷体" pitchFamily="49" charset="-122"/>
              </a:rPr>
              <a:t>时，</a:t>
            </a:r>
            <a:r>
              <a:rPr lang="en-US" altLang="zh-CN" sz="2400" dirty="0">
                <a:solidFill>
                  <a:srgbClr val="000000"/>
                </a:solidFill>
                <a:latin typeface="楷体" pitchFamily="49" charset="-122"/>
                <a:ea typeface="楷体" pitchFamily="49" charset="-122"/>
              </a:rPr>
              <a:t>CA</a:t>
            </a:r>
            <a:r>
              <a:rPr lang="zh-CN" altLang="zh-CN" sz="2400" dirty="0">
                <a:solidFill>
                  <a:srgbClr val="000000"/>
                </a:solidFill>
                <a:latin typeface="楷体" pitchFamily="49" charset="-122"/>
                <a:ea typeface="楷体" pitchFamily="49" charset="-122"/>
              </a:rPr>
              <a:t>提供对应</a:t>
            </a:r>
            <a:r>
              <a:rPr lang="en-US" altLang="zh-CN" sz="2400" dirty="0">
                <a:solidFill>
                  <a:srgbClr val="000000"/>
                </a:solidFill>
                <a:latin typeface="楷体" pitchFamily="49" charset="-122"/>
                <a:ea typeface="楷体" pitchFamily="49" charset="-122"/>
              </a:rPr>
              <a:t>TA</a:t>
            </a:r>
            <a:r>
              <a:rPr lang="zh-CN" altLang="zh-CN" sz="2400" dirty="0">
                <a:solidFill>
                  <a:srgbClr val="000000"/>
                </a:solidFill>
                <a:latin typeface="楷体" pitchFamily="49" charset="-122"/>
                <a:ea typeface="楷体" pitchFamily="49" charset="-122"/>
              </a:rPr>
              <a:t>的</a:t>
            </a:r>
            <a:r>
              <a:rPr lang="en-US" altLang="zh-CN" sz="2400" dirty="0">
                <a:solidFill>
                  <a:srgbClr val="000000"/>
                </a:solidFill>
                <a:latin typeface="楷体" pitchFamily="49" charset="-122"/>
                <a:ea typeface="楷体" pitchFamily="49" charset="-122"/>
              </a:rPr>
              <a:t>UUID</a:t>
            </a:r>
            <a:r>
              <a:rPr lang="zh-CN" altLang="zh-CN" sz="2400" dirty="0">
                <a:solidFill>
                  <a:srgbClr val="000000"/>
                </a:solidFill>
                <a:latin typeface="楷体" pitchFamily="49" charset="-122"/>
                <a:ea typeface="楷体" pitchFamily="49" charset="-122"/>
              </a:rPr>
              <a:t>与</a:t>
            </a:r>
            <a:r>
              <a:rPr lang="en-US" altLang="zh-CN" sz="2400" dirty="0">
                <a:solidFill>
                  <a:srgbClr val="000000"/>
                </a:solidFill>
                <a:latin typeface="楷体" pitchFamily="49" charset="-122"/>
                <a:ea typeface="楷体" pitchFamily="49" charset="-122"/>
              </a:rPr>
              <a:t>TA</a:t>
            </a:r>
            <a:r>
              <a:rPr lang="zh-CN" altLang="zh-CN" sz="2400" dirty="0">
                <a:solidFill>
                  <a:srgbClr val="000000"/>
                </a:solidFill>
                <a:latin typeface="楷体" pitchFamily="49" charset="-122"/>
                <a:ea typeface="楷体" pitchFamily="49" charset="-122"/>
              </a:rPr>
              <a:t>建立会话。由于安全世界的资源有限，支持同时开启的会话存在限制，</a:t>
            </a:r>
            <a:r>
              <a:rPr lang="zh-CN" altLang="en-US" sz="2400" dirty="0">
                <a:solidFill>
                  <a:srgbClr val="000000"/>
                </a:solidFill>
                <a:latin typeface="楷体" pitchFamily="49" charset="-122"/>
                <a:ea typeface="楷体" pitchFamily="49" charset="-122"/>
              </a:rPr>
              <a:t>通过构建恶意的</a:t>
            </a:r>
            <a:r>
              <a:rPr lang="en-US" altLang="zh-CN" sz="2400" dirty="0">
                <a:solidFill>
                  <a:srgbClr val="000000"/>
                </a:solidFill>
                <a:latin typeface="楷体" pitchFamily="49" charset="-122"/>
                <a:ea typeface="楷体" pitchFamily="49" charset="-122"/>
              </a:rPr>
              <a:t>CA</a:t>
            </a:r>
            <a:r>
              <a:rPr lang="zh-CN" altLang="en-US" sz="2400" dirty="0">
                <a:solidFill>
                  <a:srgbClr val="000000"/>
                </a:solidFill>
                <a:latin typeface="楷体" pitchFamily="49" charset="-122"/>
                <a:ea typeface="楷体" pitchFamily="49" charset="-122"/>
              </a:rPr>
              <a:t>请求耗尽会话资源，能够实现</a:t>
            </a:r>
            <a:r>
              <a:rPr lang="en-US" altLang="zh-CN" sz="2400" dirty="0">
                <a:solidFill>
                  <a:srgbClr val="000000"/>
                </a:solidFill>
                <a:latin typeface="楷体" pitchFamily="49" charset="-122"/>
                <a:ea typeface="楷体" pitchFamily="49" charset="-122"/>
              </a:rPr>
              <a:t>dos</a:t>
            </a:r>
            <a:r>
              <a:rPr lang="zh-CN" altLang="en-US" sz="2400" dirty="0">
                <a:solidFill>
                  <a:srgbClr val="000000"/>
                </a:solidFill>
                <a:latin typeface="楷体" pitchFamily="49" charset="-122"/>
                <a:ea typeface="楷体" pitchFamily="49" charset="-122"/>
              </a:rPr>
              <a:t>攻击。</a:t>
            </a:r>
          </a:p>
        </p:txBody>
      </p:sp>
      <p:sp>
        <p:nvSpPr>
          <p:cNvPr id="6" name="TextBox 5"/>
          <p:cNvSpPr txBox="1"/>
          <p:nvPr/>
        </p:nvSpPr>
        <p:spPr>
          <a:xfrm>
            <a:off x="7248128" y="1340768"/>
            <a:ext cx="1944216" cy="523220"/>
          </a:xfrm>
          <a:prstGeom prst="rect">
            <a:avLst/>
          </a:prstGeom>
          <a:noFill/>
        </p:spPr>
        <p:txBody>
          <a:bodyPr wrap="square" rtlCol="0">
            <a:spAutoFit/>
          </a:bodyPr>
          <a:lstStyle/>
          <a:p>
            <a:pPr fontAlgn="base">
              <a:spcBef>
                <a:spcPct val="0"/>
              </a:spcBef>
              <a:spcAft>
                <a:spcPct val="0"/>
              </a:spcAft>
            </a:pPr>
            <a:r>
              <a:rPr lang="zh-CN" altLang="en-US" sz="2800" dirty="0">
                <a:solidFill>
                  <a:srgbClr val="FF0000"/>
                </a:solidFill>
                <a:latin typeface="微软雅黑" panose="020B0503020204020204" pitchFamily="34" charset="-122"/>
                <a:ea typeface="微软雅黑" panose="020B0503020204020204" pitchFamily="34" charset="-122"/>
              </a:rPr>
              <a:t>实现过程</a:t>
            </a:r>
          </a:p>
        </p:txBody>
      </p:sp>
      <p:pic>
        <p:nvPicPr>
          <p:cNvPr id="1027" name="Picture 3"/>
          <p:cNvPicPr>
            <a:picLocks noChangeAspect="1" noChangeArrowheads="1"/>
          </p:cNvPicPr>
          <p:nvPr/>
        </p:nvPicPr>
        <p:blipFill>
          <a:blip r:embed="rId2" cstate="print"/>
          <a:srcRect/>
          <a:stretch>
            <a:fillRect/>
          </a:stretch>
        </p:blipFill>
        <p:spPr bwMode="auto">
          <a:xfrm>
            <a:off x="5518786" y="2094231"/>
            <a:ext cx="4910455" cy="1991995"/>
          </a:xfrm>
          <a:prstGeom prst="rect">
            <a:avLst/>
          </a:prstGeom>
          <a:noFill/>
          <a:ln w="9525">
            <a:noFill/>
            <a:miter lim="800000"/>
            <a:headEnd/>
            <a:tailEnd/>
          </a:ln>
        </p:spPr>
      </p:pic>
    </p:spTree>
    <p:extLst>
      <p:ext uri="{BB962C8B-B14F-4D97-AF65-F5344CB8AC3E}">
        <p14:creationId xmlns:p14="http://schemas.microsoft.com/office/powerpoint/2010/main" val="1114351802"/>
      </p:ext>
    </p:extLst>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zh-CN" dirty="0">
                <a:latin typeface="微软雅黑" panose="020B0503020204020204" pitchFamily="34" charset="-122"/>
                <a:ea typeface="微软雅黑" panose="020B0503020204020204" pitchFamily="34" charset="-122"/>
                <a:sym typeface="+mn-ea"/>
              </a:rPr>
              <a:t>4.3.1</a:t>
            </a:r>
            <a:r>
              <a:rPr lang="en-US" altLang="zh-CN" dirty="0">
                <a:latin typeface="微软雅黑" panose="020B0503020204020204" pitchFamily="34" charset="-122"/>
                <a:ea typeface="微软雅黑" panose="020B0503020204020204" pitchFamily="34" charset="-122"/>
              </a:rPr>
              <a:t>dos</a:t>
            </a:r>
            <a:r>
              <a:rPr lang="zh-CN" altLang="en-US" dirty="0">
                <a:latin typeface="微软雅黑" panose="020B0503020204020204" pitchFamily="34" charset="-122"/>
                <a:ea typeface="微软雅黑" panose="020B0503020204020204" pitchFamily="34" charset="-122"/>
              </a:rPr>
              <a:t>攻击</a:t>
            </a:r>
            <a:endParaRPr lang="en-US" altLang="zh-CN" dirty="0">
              <a:latin typeface="微软雅黑" panose="020B0503020204020204" pitchFamily="34" charset="-122"/>
              <a:ea typeface="微软雅黑" panose="020B0503020204020204" pitchFamily="34" charset="-122"/>
            </a:endParaRPr>
          </a:p>
        </p:txBody>
      </p:sp>
      <p:sp>
        <p:nvSpPr>
          <p:cNvPr id="7" name="TextBox 6"/>
          <p:cNvSpPr txBox="1"/>
          <p:nvPr/>
        </p:nvSpPr>
        <p:spPr>
          <a:xfrm>
            <a:off x="1991360" y="1104265"/>
            <a:ext cx="2952750" cy="523220"/>
          </a:xfrm>
          <a:prstGeom prst="rect">
            <a:avLst/>
          </a:prstGeom>
          <a:noFill/>
        </p:spPr>
        <p:txBody>
          <a:bodyPr wrap="square" rtlCol="0">
            <a:spAutoFit/>
          </a:bodyPr>
          <a:lstStyle/>
          <a:p>
            <a:pPr fontAlgn="base">
              <a:spcBef>
                <a:spcPct val="0"/>
              </a:spcBef>
              <a:spcAft>
                <a:spcPct val="0"/>
              </a:spcAft>
            </a:pPr>
            <a:r>
              <a:rPr lang="zh-CN" altLang="en-US" sz="2800" dirty="0">
                <a:solidFill>
                  <a:srgbClr val="FF0000"/>
                </a:solidFill>
                <a:latin typeface="微软雅黑" panose="020B0503020204020204" pitchFamily="34" charset="-122"/>
                <a:ea typeface="微软雅黑" panose="020B0503020204020204" pitchFamily="34" charset="-122"/>
              </a:rPr>
              <a:t>试验成功截图</a:t>
            </a:r>
          </a:p>
        </p:txBody>
      </p:sp>
      <p:pic>
        <p:nvPicPr>
          <p:cNvPr id="8" name="图片 7" descr="C:\Users\Administrator\Desktop\新建文件夹 (2)\D8LJB93P1BC7FG{)(24BTGH.jpg"/>
          <p:cNvPicPr/>
          <p:nvPr/>
        </p:nvPicPr>
        <p:blipFill>
          <a:blip r:embed="rId2" cstate="print"/>
          <a:srcRect/>
          <a:stretch>
            <a:fillRect/>
          </a:stretch>
        </p:blipFill>
        <p:spPr bwMode="auto">
          <a:xfrm>
            <a:off x="2135505" y="1652905"/>
            <a:ext cx="2533650" cy="2640330"/>
          </a:xfrm>
          <a:prstGeom prst="rect">
            <a:avLst/>
          </a:prstGeom>
          <a:noFill/>
          <a:ln w="9525">
            <a:noFill/>
            <a:miter lim="800000"/>
            <a:headEnd/>
            <a:tailEnd/>
          </a:ln>
        </p:spPr>
      </p:pic>
      <p:pic>
        <p:nvPicPr>
          <p:cNvPr id="9" name="图片 8" descr="C:\Users\Administrator\Desktop\新建文件夹 (2)\6[5%4BL7H1_2NF3P8YA85[U.png"/>
          <p:cNvPicPr/>
          <p:nvPr/>
        </p:nvPicPr>
        <p:blipFill>
          <a:blip r:embed="rId3" cstate="print"/>
          <a:srcRect/>
          <a:stretch>
            <a:fillRect/>
          </a:stretch>
        </p:blipFill>
        <p:spPr bwMode="auto">
          <a:xfrm>
            <a:off x="4799965" y="1652271"/>
            <a:ext cx="2894330" cy="2640965"/>
          </a:xfrm>
          <a:prstGeom prst="rect">
            <a:avLst/>
          </a:prstGeom>
          <a:noFill/>
          <a:ln w="9525">
            <a:noFill/>
            <a:miter lim="800000"/>
            <a:headEnd/>
            <a:tailEnd/>
          </a:ln>
        </p:spPr>
      </p:pic>
      <p:pic>
        <p:nvPicPr>
          <p:cNvPr id="10" name="图片 9" descr="C:\Users\Administrator\Desktop\新建文件夹 (2)\J47G})B@`[V)THT[J)C`M9J.jpg"/>
          <p:cNvPicPr/>
          <p:nvPr/>
        </p:nvPicPr>
        <p:blipFill>
          <a:blip r:embed="rId4" cstate="print"/>
          <a:srcRect/>
          <a:stretch>
            <a:fillRect/>
          </a:stretch>
        </p:blipFill>
        <p:spPr bwMode="auto">
          <a:xfrm>
            <a:off x="7806690" y="1652271"/>
            <a:ext cx="2825750" cy="2640965"/>
          </a:xfrm>
          <a:prstGeom prst="rect">
            <a:avLst/>
          </a:prstGeom>
          <a:noFill/>
          <a:ln w="9525">
            <a:noFill/>
            <a:miter lim="800000"/>
            <a:headEnd/>
            <a:tailEnd/>
          </a:ln>
        </p:spPr>
      </p:pic>
      <p:sp>
        <p:nvSpPr>
          <p:cNvPr id="11" name="TextBox 10"/>
          <p:cNvSpPr txBox="1"/>
          <p:nvPr/>
        </p:nvSpPr>
        <p:spPr>
          <a:xfrm>
            <a:off x="2207568" y="4509120"/>
            <a:ext cx="2304256" cy="1920240"/>
          </a:xfrm>
          <a:prstGeom prst="rect">
            <a:avLst/>
          </a:prstGeom>
          <a:noFill/>
        </p:spPr>
        <p:txBody>
          <a:bodyPr wrap="square" rtlCol="0">
            <a:spAutoFit/>
          </a:bodyPr>
          <a:lstStyle/>
          <a:p>
            <a:pPr fontAlgn="base">
              <a:spcBef>
                <a:spcPct val="0"/>
              </a:spcBef>
              <a:spcAft>
                <a:spcPct val="0"/>
              </a:spcAft>
            </a:pPr>
            <a:r>
              <a:rPr lang="zh-CN" altLang="en-US" sz="2400" dirty="0">
                <a:solidFill>
                  <a:srgbClr val="000000"/>
                </a:solidFill>
                <a:latin typeface="楷体" pitchFamily="49" charset="-122"/>
                <a:ea typeface="楷体" pitchFamily="49" charset="-122"/>
              </a:rPr>
              <a:t>执行</a:t>
            </a:r>
            <a:r>
              <a:rPr lang="en-US" altLang="zh-CN" sz="2400" dirty="0" err="1">
                <a:solidFill>
                  <a:srgbClr val="000000"/>
                </a:solidFill>
                <a:latin typeface="楷体" pitchFamily="49" charset="-122"/>
                <a:ea typeface="楷体" pitchFamily="49" charset="-122"/>
              </a:rPr>
              <a:t>dos_test</a:t>
            </a:r>
            <a:r>
              <a:rPr lang="zh-CN" altLang="en-US" sz="2400" dirty="0">
                <a:solidFill>
                  <a:srgbClr val="000000"/>
                </a:solidFill>
                <a:latin typeface="楷体" pitchFamily="49" charset="-122"/>
                <a:ea typeface="楷体" pitchFamily="49" charset="-122"/>
              </a:rPr>
              <a:t>之前执行</a:t>
            </a:r>
            <a:r>
              <a:rPr lang="en-US" altLang="zh-CN" sz="2400" dirty="0" err="1">
                <a:solidFill>
                  <a:srgbClr val="000000"/>
                </a:solidFill>
                <a:latin typeface="楷体" pitchFamily="49" charset="-122"/>
                <a:ea typeface="楷体" pitchFamily="49" charset="-122"/>
              </a:rPr>
              <a:t>normal_test</a:t>
            </a:r>
            <a:r>
              <a:rPr lang="zh-CN" altLang="en-US" sz="2400" dirty="0">
                <a:solidFill>
                  <a:srgbClr val="000000"/>
                </a:solidFill>
                <a:latin typeface="楷体" pitchFamily="49" charset="-122"/>
                <a:ea typeface="楷体" pitchFamily="49" charset="-122"/>
              </a:rPr>
              <a:t>能够得到想要的结果</a:t>
            </a:r>
          </a:p>
        </p:txBody>
      </p:sp>
      <p:sp>
        <p:nvSpPr>
          <p:cNvPr id="12" name="TextBox 11"/>
          <p:cNvSpPr txBox="1"/>
          <p:nvPr/>
        </p:nvSpPr>
        <p:spPr>
          <a:xfrm>
            <a:off x="4943872" y="4653136"/>
            <a:ext cx="2304256" cy="1371600"/>
          </a:xfrm>
          <a:prstGeom prst="rect">
            <a:avLst/>
          </a:prstGeom>
          <a:noFill/>
        </p:spPr>
        <p:txBody>
          <a:bodyPr wrap="square" rtlCol="0">
            <a:spAutoFit/>
          </a:bodyPr>
          <a:lstStyle/>
          <a:p>
            <a:pPr fontAlgn="base">
              <a:spcBef>
                <a:spcPct val="0"/>
              </a:spcBef>
              <a:spcAft>
                <a:spcPct val="0"/>
              </a:spcAft>
            </a:pPr>
            <a:r>
              <a:rPr lang="zh-CN" altLang="en-US" sz="2800" dirty="0">
                <a:solidFill>
                  <a:srgbClr val="000000"/>
                </a:solidFill>
                <a:latin typeface="楷体" pitchFamily="49" charset="-122"/>
                <a:ea typeface="楷体" pitchFamily="49" charset="-122"/>
              </a:rPr>
              <a:t>执行</a:t>
            </a:r>
            <a:r>
              <a:rPr lang="en-US" altLang="zh-CN" sz="2800" dirty="0" err="1">
                <a:solidFill>
                  <a:srgbClr val="000000"/>
                </a:solidFill>
                <a:latin typeface="楷体" pitchFamily="49" charset="-122"/>
                <a:ea typeface="楷体" pitchFamily="49" charset="-122"/>
              </a:rPr>
              <a:t>dos_test</a:t>
            </a:r>
            <a:r>
              <a:rPr lang="zh-CN" altLang="en-US" sz="2800" dirty="0">
                <a:solidFill>
                  <a:srgbClr val="000000"/>
                </a:solidFill>
                <a:latin typeface="楷体" pitchFamily="49" charset="-122"/>
                <a:ea typeface="楷体" pitchFamily="49" charset="-122"/>
              </a:rPr>
              <a:t>耗尽会话资源</a:t>
            </a:r>
          </a:p>
        </p:txBody>
      </p:sp>
      <p:sp>
        <p:nvSpPr>
          <p:cNvPr id="13" name="TextBox 12"/>
          <p:cNvSpPr txBox="1"/>
          <p:nvPr/>
        </p:nvSpPr>
        <p:spPr>
          <a:xfrm>
            <a:off x="7896200" y="4725144"/>
            <a:ext cx="2304256" cy="1188720"/>
          </a:xfrm>
          <a:prstGeom prst="rect">
            <a:avLst/>
          </a:prstGeom>
          <a:noFill/>
        </p:spPr>
        <p:txBody>
          <a:bodyPr wrap="square" rtlCol="0">
            <a:spAutoFit/>
          </a:bodyPr>
          <a:lstStyle/>
          <a:p>
            <a:pPr fontAlgn="base">
              <a:spcBef>
                <a:spcPct val="0"/>
              </a:spcBef>
              <a:spcAft>
                <a:spcPct val="0"/>
              </a:spcAft>
            </a:pPr>
            <a:r>
              <a:rPr lang="zh-CN" altLang="en-US" sz="2400" dirty="0">
                <a:solidFill>
                  <a:srgbClr val="000000"/>
                </a:solidFill>
                <a:latin typeface="楷体" pitchFamily="49" charset="-122"/>
                <a:ea typeface="楷体" pitchFamily="49" charset="-122"/>
              </a:rPr>
              <a:t>再次执行</a:t>
            </a:r>
            <a:r>
              <a:rPr lang="en-US" altLang="zh-CN" sz="2400" dirty="0" err="1">
                <a:solidFill>
                  <a:srgbClr val="000000"/>
                </a:solidFill>
                <a:latin typeface="楷体" pitchFamily="49" charset="-122"/>
                <a:ea typeface="楷体" pitchFamily="49" charset="-122"/>
              </a:rPr>
              <a:t>normal_test</a:t>
            </a:r>
            <a:r>
              <a:rPr lang="zh-CN" altLang="en-US" sz="2400" dirty="0">
                <a:solidFill>
                  <a:srgbClr val="000000"/>
                </a:solidFill>
                <a:latin typeface="楷体" pitchFamily="49" charset="-122"/>
                <a:ea typeface="楷体" pitchFamily="49" charset="-122"/>
              </a:rPr>
              <a:t>系统返回错误</a:t>
            </a:r>
          </a:p>
        </p:txBody>
      </p:sp>
    </p:spTree>
    <p:extLst>
      <p:ext uri="{BB962C8B-B14F-4D97-AF65-F5344CB8AC3E}">
        <p14:creationId xmlns:p14="http://schemas.microsoft.com/office/powerpoint/2010/main" val="3596956849"/>
      </p:ext>
    </p:extLst>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514600" y="152400"/>
            <a:ext cx="7919720" cy="609600"/>
          </a:xfrm>
        </p:spPr>
        <p:txBody>
          <a:bodyPr/>
          <a:lstStyle/>
          <a:p>
            <a:r>
              <a:rPr lang="en-US" altLang="zh-CN" dirty="0">
                <a:latin typeface="微软雅黑" panose="020B0503020204020204" pitchFamily="34" charset="-122"/>
                <a:ea typeface="微软雅黑" panose="020B0503020204020204" pitchFamily="34" charset="-122"/>
                <a:sym typeface="+mn-ea"/>
              </a:rPr>
              <a:t>4.3.2</a:t>
            </a:r>
            <a:r>
              <a:rPr lang="zh-CN" altLang="en-US" dirty="0">
                <a:latin typeface="微软雅黑" panose="020B0503020204020204" pitchFamily="34" charset="-122"/>
                <a:ea typeface="微软雅黑" panose="020B0503020204020204" pitchFamily="34" charset="-122"/>
              </a:rPr>
              <a:t>恶意软件攻击</a:t>
            </a:r>
            <a:endParaRPr lang="en-US" altLang="zh-CN" dirty="0">
              <a:latin typeface="微软雅黑" panose="020B0503020204020204" pitchFamily="34" charset="-122"/>
              <a:ea typeface="微软雅黑" panose="020B0503020204020204" pitchFamily="34" charset="-122"/>
            </a:endParaRPr>
          </a:p>
        </p:txBody>
      </p:sp>
      <p:sp>
        <p:nvSpPr>
          <p:cNvPr id="3" name="TextBox 2"/>
          <p:cNvSpPr txBox="1"/>
          <p:nvPr/>
        </p:nvSpPr>
        <p:spPr>
          <a:xfrm>
            <a:off x="1991544" y="1340769"/>
            <a:ext cx="1944216" cy="461665"/>
          </a:xfrm>
          <a:prstGeom prst="rect">
            <a:avLst/>
          </a:prstGeom>
          <a:noFill/>
        </p:spPr>
        <p:txBody>
          <a:bodyPr wrap="square" rtlCol="0">
            <a:spAutoFit/>
          </a:bodyPr>
          <a:lstStyle/>
          <a:p>
            <a:pPr fontAlgn="base">
              <a:spcBef>
                <a:spcPct val="0"/>
              </a:spcBef>
              <a:spcAft>
                <a:spcPct val="0"/>
              </a:spcAft>
            </a:pPr>
            <a:r>
              <a:rPr lang="zh-CN" altLang="en-US" sz="2400" dirty="0">
                <a:solidFill>
                  <a:srgbClr val="FF0000"/>
                </a:solidFill>
                <a:latin typeface="微软雅黑" panose="020B0503020204020204" pitchFamily="34" charset="-122"/>
                <a:ea typeface="微软雅黑" panose="020B0503020204020204" pitchFamily="34" charset="-122"/>
              </a:rPr>
              <a:t>攻击原理</a:t>
            </a:r>
          </a:p>
        </p:txBody>
      </p:sp>
      <p:sp>
        <p:nvSpPr>
          <p:cNvPr id="5" name="矩形 4"/>
          <p:cNvSpPr/>
          <p:nvPr/>
        </p:nvSpPr>
        <p:spPr>
          <a:xfrm>
            <a:off x="2063552" y="1916833"/>
            <a:ext cx="7704856" cy="1580515"/>
          </a:xfrm>
          <a:prstGeom prst="rect">
            <a:avLst/>
          </a:prstGeom>
        </p:spPr>
        <p:txBody>
          <a:bodyPr wrap="square">
            <a:spAutoFit/>
          </a:bodyPr>
          <a:lstStyle/>
          <a:p>
            <a:pPr fontAlgn="base">
              <a:spcBef>
                <a:spcPct val="0"/>
              </a:spcBef>
              <a:spcAft>
                <a:spcPct val="0"/>
              </a:spcAft>
            </a:pPr>
            <a:r>
              <a:rPr lang="zh-CN" altLang="zh-CN" sz="2400" dirty="0">
                <a:solidFill>
                  <a:srgbClr val="000000"/>
                </a:solidFill>
                <a:latin typeface="楷体" pitchFamily="49" charset="-122"/>
                <a:ea typeface="楷体" pitchFamily="49" charset="-122"/>
              </a:rPr>
              <a:t>在</a:t>
            </a:r>
            <a:r>
              <a:rPr lang="en-US" altLang="zh-CN" sz="2400" dirty="0">
                <a:solidFill>
                  <a:srgbClr val="000000"/>
                </a:solidFill>
                <a:latin typeface="楷体" pitchFamily="49" charset="-122"/>
                <a:ea typeface="楷体" pitchFamily="49" charset="-122"/>
              </a:rPr>
              <a:t>OP_TEE</a:t>
            </a:r>
            <a:r>
              <a:rPr lang="zh-CN" altLang="zh-CN" sz="2400" dirty="0">
                <a:solidFill>
                  <a:srgbClr val="000000"/>
                </a:solidFill>
                <a:latin typeface="楷体" pitchFamily="49" charset="-122"/>
                <a:ea typeface="楷体" pitchFamily="49" charset="-122"/>
              </a:rPr>
              <a:t>中，安全世界的</a:t>
            </a:r>
            <a:r>
              <a:rPr lang="en-US" altLang="zh-CN" sz="2400" dirty="0">
                <a:solidFill>
                  <a:srgbClr val="000000"/>
                </a:solidFill>
                <a:latin typeface="楷体" pitchFamily="49" charset="-122"/>
                <a:ea typeface="楷体" pitchFamily="49" charset="-122"/>
              </a:rPr>
              <a:t>TA</a:t>
            </a:r>
            <a:r>
              <a:rPr lang="zh-CN" altLang="zh-CN" sz="2400" dirty="0">
                <a:solidFill>
                  <a:srgbClr val="000000"/>
                </a:solidFill>
                <a:latin typeface="楷体" pitchFamily="49" charset="-122"/>
                <a:ea typeface="楷体" pitchFamily="49" charset="-122"/>
              </a:rPr>
              <a:t>没有对普通世界</a:t>
            </a:r>
            <a:r>
              <a:rPr lang="en-US" altLang="zh-CN" sz="2400" dirty="0">
                <a:solidFill>
                  <a:srgbClr val="000000"/>
                </a:solidFill>
                <a:latin typeface="楷体" pitchFamily="49" charset="-122"/>
                <a:ea typeface="楷体" pitchFamily="49" charset="-122"/>
              </a:rPr>
              <a:t>CA</a:t>
            </a:r>
            <a:r>
              <a:rPr lang="zh-CN" altLang="zh-CN" sz="2400" dirty="0">
                <a:solidFill>
                  <a:srgbClr val="000000"/>
                </a:solidFill>
                <a:latin typeface="楷体" pitchFamily="49" charset="-122"/>
                <a:ea typeface="楷体" pitchFamily="49" charset="-122"/>
              </a:rPr>
              <a:t>进行身份验证，只要</a:t>
            </a:r>
            <a:r>
              <a:rPr lang="en-US" altLang="zh-CN" sz="2400" dirty="0">
                <a:solidFill>
                  <a:srgbClr val="000000"/>
                </a:solidFill>
                <a:latin typeface="楷体" pitchFamily="49" charset="-122"/>
                <a:ea typeface="楷体" pitchFamily="49" charset="-122"/>
              </a:rPr>
              <a:t>CA</a:t>
            </a:r>
            <a:r>
              <a:rPr lang="zh-CN" altLang="zh-CN" sz="2400" dirty="0">
                <a:solidFill>
                  <a:srgbClr val="000000"/>
                </a:solidFill>
                <a:latin typeface="楷体" pitchFamily="49" charset="-122"/>
                <a:ea typeface="楷体" pitchFamily="49" charset="-122"/>
              </a:rPr>
              <a:t>能够提供正确的</a:t>
            </a:r>
            <a:r>
              <a:rPr lang="en-US" altLang="zh-CN" sz="2400" dirty="0">
                <a:solidFill>
                  <a:srgbClr val="000000"/>
                </a:solidFill>
                <a:latin typeface="楷体" pitchFamily="49" charset="-122"/>
                <a:ea typeface="楷体" pitchFamily="49" charset="-122"/>
              </a:rPr>
              <a:t>UUID</a:t>
            </a:r>
            <a:r>
              <a:rPr lang="zh-CN" altLang="zh-CN" sz="2400" dirty="0">
                <a:solidFill>
                  <a:srgbClr val="000000"/>
                </a:solidFill>
                <a:latin typeface="楷体" pitchFamily="49" charset="-122"/>
                <a:ea typeface="楷体" pitchFamily="49" charset="-122"/>
              </a:rPr>
              <a:t>号以及提供合法的参数，</a:t>
            </a:r>
            <a:r>
              <a:rPr lang="en-US" altLang="zh-CN" sz="2400" dirty="0">
                <a:solidFill>
                  <a:srgbClr val="000000"/>
                </a:solidFill>
                <a:latin typeface="楷体" pitchFamily="49" charset="-122"/>
                <a:ea typeface="楷体" pitchFamily="49" charset="-122"/>
              </a:rPr>
              <a:t>TA</a:t>
            </a:r>
            <a:r>
              <a:rPr lang="zh-CN" altLang="zh-CN" sz="2400" dirty="0">
                <a:solidFill>
                  <a:srgbClr val="000000"/>
                </a:solidFill>
                <a:latin typeface="楷体" pitchFamily="49" charset="-122"/>
                <a:ea typeface="楷体" pitchFamily="49" charset="-122"/>
              </a:rPr>
              <a:t>都会给出相应的反馈。恶意</a:t>
            </a:r>
            <a:r>
              <a:rPr lang="en-US" altLang="zh-CN" sz="2400" dirty="0">
                <a:solidFill>
                  <a:srgbClr val="000000"/>
                </a:solidFill>
                <a:latin typeface="楷体" pitchFamily="49" charset="-122"/>
                <a:ea typeface="楷体" pitchFamily="49" charset="-122"/>
              </a:rPr>
              <a:t>CA</a:t>
            </a:r>
            <a:r>
              <a:rPr lang="zh-CN" altLang="zh-CN" sz="2400" dirty="0">
                <a:solidFill>
                  <a:srgbClr val="000000"/>
                </a:solidFill>
                <a:latin typeface="楷体" pitchFamily="49" charset="-122"/>
                <a:ea typeface="楷体" pitchFamily="49" charset="-122"/>
              </a:rPr>
              <a:t>能够利用该漏洞窃取合法</a:t>
            </a:r>
            <a:r>
              <a:rPr lang="en-US" altLang="zh-CN" sz="2400" dirty="0">
                <a:solidFill>
                  <a:srgbClr val="000000"/>
                </a:solidFill>
                <a:latin typeface="楷体" pitchFamily="49" charset="-122"/>
                <a:ea typeface="楷体" pitchFamily="49" charset="-122"/>
              </a:rPr>
              <a:t>CA</a:t>
            </a:r>
            <a:r>
              <a:rPr lang="zh-CN" altLang="zh-CN" sz="2400" dirty="0">
                <a:solidFill>
                  <a:srgbClr val="000000"/>
                </a:solidFill>
                <a:latin typeface="楷体" pitchFamily="49" charset="-122"/>
                <a:ea typeface="楷体" pitchFamily="49" charset="-122"/>
              </a:rPr>
              <a:t>的数据。</a:t>
            </a:r>
          </a:p>
        </p:txBody>
      </p:sp>
      <p:sp>
        <p:nvSpPr>
          <p:cNvPr id="6" name="TextBox 5"/>
          <p:cNvSpPr txBox="1"/>
          <p:nvPr/>
        </p:nvSpPr>
        <p:spPr>
          <a:xfrm>
            <a:off x="2063805" y="3638809"/>
            <a:ext cx="1944216" cy="461665"/>
          </a:xfrm>
          <a:prstGeom prst="rect">
            <a:avLst/>
          </a:prstGeom>
          <a:noFill/>
        </p:spPr>
        <p:txBody>
          <a:bodyPr wrap="square" rtlCol="0">
            <a:spAutoFit/>
          </a:bodyPr>
          <a:lstStyle/>
          <a:p>
            <a:pPr fontAlgn="base">
              <a:spcBef>
                <a:spcPct val="0"/>
              </a:spcBef>
              <a:spcAft>
                <a:spcPct val="0"/>
              </a:spcAft>
            </a:pPr>
            <a:r>
              <a:rPr lang="zh-CN" altLang="en-US" sz="2400" dirty="0">
                <a:solidFill>
                  <a:srgbClr val="FF0000"/>
                </a:solidFill>
                <a:latin typeface="Arial" panose="020B0604020202020204" pitchFamily="34" charset="0"/>
                <a:ea typeface="宋体" panose="02010600030101010101" pitchFamily="2" charset="-122"/>
              </a:rPr>
              <a:t>实现过程</a:t>
            </a:r>
          </a:p>
        </p:txBody>
      </p:sp>
      <p:pic>
        <p:nvPicPr>
          <p:cNvPr id="3075" name="Picture 3"/>
          <p:cNvPicPr>
            <a:picLocks noChangeAspect="1" noChangeArrowheads="1"/>
          </p:cNvPicPr>
          <p:nvPr/>
        </p:nvPicPr>
        <p:blipFill>
          <a:blip r:embed="rId2" cstate="print"/>
          <a:srcRect/>
          <a:stretch>
            <a:fillRect/>
          </a:stretch>
        </p:blipFill>
        <p:spPr bwMode="auto">
          <a:xfrm>
            <a:off x="2279577" y="4221088"/>
            <a:ext cx="7814945" cy="1855976"/>
          </a:xfrm>
          <a:prstGeom prst="rect">
            <a:avLst/>
          </a:prstGeom>
          <a:noFill/>
          <a:ln w="9525">
            <a:noFill/>
            <a:miter lim="800000"/>
            <a:headEnd/>
            <a:tailEnd/>
          </a:ln>
        </p:spPr>
      </p:pic>
    </p:spTree>
    <p:extLst>
      <p:ext uri="{BB962C8B-B14F-4D97-AF65-F5344CB8AC3E}">
        <p14:creationId xmlns:p14="http://schemas.microsoft.com/office/powerpoint/2010/main" val="1377222796"/>
      </p:ext>
    </p:extLst>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514600" y="152400"/>
            <a:ext cx="7945120" cy="609600"/>
          </a:xfrm>
        </p:spPr>
        <p:txBody>
          <a:bodyPr/>
          <a:lstStyle/>
          <a:p>
            <a:r>
              <a:rPr lang="en-US" altLang="zh-CN" dirty="0">
                <a:latin typeface="微软雅黑" panose="020B0503020204020204" pitchFamily="34" charset="-122"/>
                <a:ea typeface="微软雅黑" panose="020B0503020204020204" pitchFamily="34" charset="-122"/>
                <a:sym typeface="+mn-ea"/>
              </a:rPr>
              <a:t>4.3.2</a:t>
            </a:r>
            <a:r>
              <a:rPr lang="zh-CN" altLang="en-US" dirty="0">
                <a:latin typeface="微软雅黑" panose="020B0503020204020204" pitchFamily="34" charset="-122"/>
                <a:ea typeface="微软雅黑" panose="020B0503020204020204" pitchFamily="34" charset="-122"/>
              </a:rPr>
              <a:t>恶意软件攻击</a:t>
            </a:r>
            <a:endParaRPr lang="en-US" altLang="zh-CN" dirty="0">
              <a:latin typeface="微软雅黑" panose="020B0503020204020204" pitchFamily="34" charset="-122"/>
              <a:ea typeface="微软雅黑" panose="020B0503020204020204" pitchFamily="34" charset="-122"/>
            </a:endParaRPr>
          </a:p>
        </p:txBody>
      </p:sp>
      <p:sp>
        <p:nvSpPr>
          <p:cNvPr id="7" name="TextBox 6"/>
          <p:cNvSpPr txBox="1"/>
          <p:nvPr/>
        </p:nvSpPr>
        <p:spPr>
          <a:xfrm>
            <a:off x="1991360" y="1196975"/>
            <a:ext cx="2664460" cy="457200"/>
          </a:xfrm>
          <a:prstGeom prst="rect">
            <a:avLst/>
          </a:prstGeom>
          <a:noFill/>
        </p:spPr>
        <p:txBody>
          <a:bodyPr wrap="square" rtlCol="0">
            <a:spAutoFit/>
          </a:bodyPr>
          <a:lstStyle/>
          <a:p>
            <a:pPr fontAlgn="base">
              <a:spcBef>
                <a:spcPct val="0"/>
              </a:spcBef>
              <a:spcAft>
                <a:spcPct val="0"/>
              </a:spcAft>
            </a:pPr>
            <a:r>
              <a:rPr lang="zh-CN" altLang="en-US" sz="2400" dirty="0">
                <a:solidFill>
                  <a:srgbClr val="FF0000"/>
                </a:solidFill>
                <a:latin typeface="Arial" panose="020B0604020202020204" pitchFamily="34" charset="0"/>
                <a:ea typeface="宋体" panose="02010600030101010101" pitchFamily="2" charset="-122"/>
              </a:rPr>
              <a:t>试验成功截图</a:t>
            </a:r>
          </a:p>
        </p:txBody>
      </p:sp>
      <p:pic>
        <p:nvPicPr>
          <p:cNvPr id="15" name="图片 14" descr="C:\Users\Administrator\Desktop\ap\恶意软件攻击截图\_RRA_D2`8ZCCJ0E%CX)4REF.png"/>
          <p:cNvPicPr/>
          <p:nvPr/>
        </p:nvPicPr>
        <p:blipFill>
          <a:blip r:embed="rId2" cstate="print"/>
          <a:srcRect/>
          <a:stretch>
            <a:fillRect/>
          </a:stretch>
        </p:blipFill>
        <p:spPr bwMode="auto">
          <a:xfrm>
            <a:off x="6121400" y="1654175"/>
            <a:ext cx="3731260" cy="3502660"/>
          </a:xfrm>
          <a:prstGeom prst="rect">
            <a:avLst/>
          </a:prstGeom>
          <a:noFill/>
          <a:ln w="9525">
            <a:noFill/>
            <a:miter lim="800000"/>
            <a:headEnd/>
            <a:tailEnd/>
          </a:ln>
        </p:spPr>
      </p:pic>
      <p:pic>
        <p:nvPicPr>
          <p:cNvPr id="16" name="图片 15" descr="C:\Users\Administrator\Desktop\ap\恶意软件攻击截图\KU$GD~FUE7(XTY`~N47U[%S.png"/>
          <p:cNvPicPr/>
          <p:nvPr/>
        </p:nvPicPr>
        <p:blipFill>
          <a:blip r:embed="rId3" cstate="print"/>
          <a:srcRect/>
          <a:stretch>
            <a:fillRect/>
          </a:stretch>
        </p:blipFill>
        <p:spPr bwMode="auto">
          <a:xfrm>
            <a:off x="1991360" y="1654175"/>
            <a:ext cx="3627120" cy="3502660"/>
          </a:xfrm>
          <a:prstGeom prst="rect">
            <a:avLst/>
          </a:prstGeom>
          <a:noFill/>
          <a:ln w="9525">
            <a:noFill/>
            <a:miter lim="800000"/>
            <a:headEnd/>
            <a:tailEnd/>
          </a:ln>
        </p:spPr>
      </p:pic>
      <p:sp>
        <p:nvSpPr>
          <p:cNvPr id="17" name="TextBox 16"/>
          <p:cNvSpPr txBox="1"/>
          <p:nvPr/>
        </p:nvSpPr>
        <p:spPr>
          <a:xfrm>
            <a:off x="2207568" y="5368013"/>
            <a:ext cx="3168352" cy="830997"/>
          </a:xfrm>
          <a:prstGeom prst="rect">
            <a:avLst/>
          </a:prstGeom>
          <a:noFill/>
        </p:spPr>
        <p:txBody>
          <a:bodyPr wrap="square" rtlCol="0">
            <a:spAutoFit/>
          </a:bodyPr>
          <a:lstStyle/>
          <a:p>
            <a:pPr fontAlgn="base">
              <a:spcBef>
                <a:spcPct val="0"/>
              </a:spcBef>
              <a:spcAft>
                <a:spcPct val="0"/>
              </a:spcAft>
            </a:pPr>
            <a:r>
              <a:rPr lang="en-US" altLang="zh-CN" sz="2400" dirty="0" err="1">
                <a:solidFill>
                  <a:srgbClr val="000000"/>
                </a:solidFill>
                <a:latin typeface="楷体" pitchFamily="49" charset="-122"/>
                <a:ea typeface="楷体" pitchFamily="49" charset="-122"/>
              </a:rPr>
              <a:t>normalCA</a:t>
            </a:r>
            <a:r>
              <a:rPr lang="zh-CN" altLang="en-US" sz="2400" dirty="0">
                <a:solidFill>
                  <a:srgbClr val="000000"/>
                </a:solidFill>
                <a:latin typeface="楷体" pitchFamily="49" charset="-122"/>
                <a:ea typeface="楷体" pitchFamily="49" charset="-122"/>
              </a:rPr>
              <a:t>写入</a:t>
            </a:r>
            <a:r>
              <a:rPr lang="en-US" altLang="zh-CN" sz="2400" dirty="0">
                <a:solidFill>
                  <a:srgbClr val="000000"/>
                </a:solidFill>
                <a:latin typeface="楷体" pitchFamily="49" charset="-122"/>
                <a:ea typeface="楷体" pitchFamily="49" charset="-122"/>
              </a:rPr>
              <a:t>CA1</a:t>
            </a:r>
            <a:r>
              <a:rPr lang="zh-CN" altLang="en-US" sz="2400" dirty="0">
                <a:solidFill>
                  <a:srgbClr val="000000"/>
                </a:solidFill>
                <a:latin typeface="楷体" pitchFamily="49" charset="-122"/>
                <a:ea typeface="楷体" pitchFamily="49" charset="-122"/>
              </a:rPr>
              <a:t>：</a:t>
            </a:r>
            <a:r>
              <a:rPr lang="en-US" altLang="zh-CN" sz="2400" dirty="0" err="1">
                <a:solidFill>
                  <a:srgbClr val="000000"/>
                </a:solidFill>
                <a:latin typeface="楷体" pitchFamily="49" charset="-122"/>
                <a:ea typeface="楷体" pitchFamily="49" charset="-122"/>
              </a:rPr>
              <a:t>username:pwd</a:t>
            </a:r>
          </a:p>
        </p:txBody>
      </p:sp>
      <p:sp>
        <p:nvSpPr>
          <p:cNvPr id="18" name="TextBox 17"/>
          <p:cNvSpPr txBox="1"/>
          <p:nvPr/>
        </p:nvSpPr>
        <p:spPr>
          <a:xfrm>
            <a:off x="6240145" y="5368290"/>
            <a:ext cx="3721100" cy="457200"/>
          </a:xfrm>
          <a:prstGeom prst="rect">
            <a:avLst/>
          </a:prstGeom>
          <a:noFill/>
        </p:spPr>
        <p:txBody>
          <a:bodyPr wrap="square" rtlCol="0">
            <a:spAutoFit/>
          </a:bodyPr>
          <a:lstStyle/>
          <a:p>
            <a:pPr fontAlgn="base">
              <a:spcBef>
                <a:spcPct val="0"/>
              </a:spcBef>
              <a:spcAft>
                <a:spcPct val="0"/>
              </a:spcAft>
            </a:pPr>
            <a:r>
              <a:rPr lang="en-US" altLang="zh-CN" sz="2400" dirty="0" err="1">
                <a:solidFill>
                  <a:srgbClr val="000000"/>
                </a:solidFill>
                <a:latin typeface="楷体" pitchFamily="49" charset="-122"/>
                <a:ea typeface="楷体" pitchFamily="49" charset="-122"/>
              </a:rPr>
              <a:t>fakeCA</a:t>
            </a:r>
            <a:r>
              <a:rPr lang="zh-CN" altLang="en-US" sz="2400" dirty="0">
                <a:solidFill>
                  <a:srgbClr val="000000"/>
                </a:solidFill>
                <a:latin typeface="楷体" pitchFamily="49" charset="-122"/>
                <a:ea typeface="楷体" pitchFamily="49" charset="-122"/>
              </a:rPr>
              <a:t>能够读出该数据</a:t>
            </a:r>
          </a:p>
        </p:txBody>
      </p:sp>
    </p:spTree>
    <p:extLst>
      <p:ext uri="{BB962C8B-B14F-4D97-AF65-F5344CB8AC3E}">
        <p14:creationId xmlns:p14="http://schemas.microsoft.com/office/powerpoint/2010/main" val="3136553440"/>
      </p:ext>
    </p:extLst>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3C2A7-7B24-4B49-8CCD-0A8DBBD61E2C}"/>
              </a:ext>
            </a:extLst>
          </p:cNvPr>
          <p:cNvSpPr>
            <a:spLocks noGrp="1"/>
          </p:cNvSpPr>
          <p:nvPr>
            <p:ph type="ctrTitle"/>
          </p:nvPr>
        </p:nvSpPr>
        <p:spPr/>
        <p:txBody>
          <a:bodyPr>
            <a:normAutofit/>
          </a:bodyPr>
          <a:lstStyle/>
          <a:p>
            <a:r>
              <a:rPr lang="zh-CN" altLang="en-US" sz="6600" dirty="0"/>
              <a:t>基于</a:t>
            </a:r>
            <a:r>
              <a:rPr lang="en-US" altLang="zh-CN" sz="6600" dirty="0"/>
              <a:t>Cortex-M3</a:t>
            </a:r>
            <a:r>
              <a:rPr lang="zh-CN" altLang="en-US" sz="6600" dirty="0"/>
              <a:t>的</a:t>
            </a:r>
            <a:br>
              <a:rPr lang="en-US" altLang="zh-CN" sz="6600" dirty="0"/>
            </a:br>
            <a:r>
              <a:rPr lang="en-US" sz="6600" dirty="0"/>
              <a:t>SLE97 M9900</a:t>
            </a:r>
          </a:p>
        </p:txBody>
      </p:sp>
      <p:sp>
        <p:nvSpPr>
          <p:cNvPr id="3" name="副标题 2">
            <a:extLst>
              <a:ext uri="{FF2B5EF4-FFF2-40B4-BE49-F238E27FC236}">
                <a16:creationId xmlns:a16="http://schemas.microsoft.com/office/drawing/2014/main" id="{26F75CFD-6DDD-4B6B-8150-0997B9DC15AD}"/>
              </a:ext>
            </a:extLst>
          </p:cNvPr>
          <p:cNvSpPr>
            <a:spLocks noGrp="1"/>
          </p:cNvSpPr>
          <p:nvPr>
            <p:ph type="subTitle" idx="1"/>
          </p:nvPr>
        </p:nvSpPr>
        <p:spPr/>
        <p:txBody>
          <a:bodyPr>
            <a:normAutofit fontScale="92500" lnSpcReduction="10000"/>
          </a:bodyPr>
          <a:lstStyle/>
          <a:p>
            <a:r>
              <a:rPr lang="zh-CN" altLang="en-US" dirty="0"/>
              <a:t>武汉大学 涂航</a:t>
            </a:r>
            <a:endParaRPr lang="en-US" altLang="zh-CN" dirty="0"/>
          </a:p>
          <a:p>
            <a:r>
              <a:rPr lang="en-US"/>
              <a:t>2017</a:t>
            </a:r>
            <a:r>
              <a:rPr lang="en-US" altLang="zh-CN"/>
              <a:t>.10</a:t>
            </a:r>
            <a:endParaRPr lang="en-US" dirty="0"/>
          </a:p>
        </p:txBody>
      </p:sp>
    </p:spTree>
    <p:extLst>
      <p:ext uri="{BB962C8B-B14F-4D97-AF65-F5344CB8AC3E}">
        <p14:creationId xmlns:p14="http://schemas.microsoft.com/office/powerpoint/2010/main" val="190105482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B8046BFF-FDF5-41F9-9BDB-A90EE9EE92C2}"/>
              </a:ext>
            </a:extLst>
          </p:cNvPr>
          <p:cNvPicPr>
            <a:picLocks noChangeAspect="1"/>
          </p:cNvPicPr>
          <p:nvPr/>
        </p:nvPicPr>
        <p:blipFill>
          <a:blip r:embed="rId2"/>
          <a:stretch>
            <a:fillRect/>
          </a:stretch>
        </p:blipFill>
        <p:spPr>
          <a:xfrm>
            <a:off x="1524000" y="1736536"/>
            <a:ext cx="9144000" cy="4433800"/>
          </a:xfrm>
          <a:prstGeom prst="rect">
            <a:avLst/>
          </a:prstGeom>
        </p:spPr>
      </p:pic>
    </p:spTree>
    <p:extLst>
      <p:ext uri="{BB962C8B-B14F-4D97-AF65-F5344CB8AC3E}">
        <p14:creationId xmlns:p14="http://schemas.microsoft.com/office/powerpoint/2010/main" val="214923557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F768912E-6BE9-4E15-BC01-37AEF1193D08}"/>
              </a:ext>
            </a:extLst>
          </p:cNvPr>
          <p:cNvPicPr>
            <a:picLocks noGrp="1" noChangeAspect="1"/>
          </p:cNvPicPr>
          <p:nvPr>
            <p:ph idx="1"/>
          </p:nvPr>
        </p:nvPicPr>
        <p:blipFill>
          <a:blip r:embed="rId2"/>
          <a:stretch>
            <a:fillRect/>
          </a:stretch>
        </p:blipFill>
        <p:spPr>
          <a:xfrm>
            <a:off x="1999499" y="1194560"/>
            <a:ext cx="8193826" cy="251654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Cortex-M</a:t>
            </a:r>
          </a:p>
        </p:txBody>
      </p:sp>
    </p:spTree>
    <p:extLst>
      <p:ext uri="{BB962C8B-B14F-4D97-AF65-F5344CB8AC3E}">
        <p14:creationId xmlns:p14="http://schemas.microsoft.com/office/powerpoint/2010/main" val="290087978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5" name="图片 4">
            <a:extLst>
              <a:ext uri="{FF2B5EF4-FFF2-40B4-BE49-F238E27FC236}">
                <a16:creationId xmlns:a16="http://schemas.microsoft.com/office/drawing/2014/main" id="{801CA9D2-212C-47D9-9FE4-147C494A9DE2}"/>
              </a:ext>
            </a:extLst>
          </p:cNvPr>
          <p:cNvPicPr>
            <a:picLocks noChangeAspect="1"/>
          </p:cNvPicPr>
          <p:nvPr/>
        </p:nvPicPr>
        <p:blipFill>
          <a:blip r:embed="rId2"/>
          <a:stretch>
            <a:fillRect/>
          </a:stretch>
        </p:blipFill>
        <p:spPr>
          <a:xfrm>
            <a:off x="2254759" y="0"/>
            <a:ext cx="7682483" cy="6858000"/>
          </a:xfrm>
          <a:prstGeom prst="rect">
            <a:avLst/>
          </a:prstGeom>
        </p:spPr>
      </p:pic>
    </p:spTree>
    <p:extLst>
      <p:ext uri="{BB962C8B-B14F-4D97-AF65-F5344CB8AC3E}">
        <p14:creationId xmlns:p14="http://schemas.microsoft.com/office/powerpoint/2010/main" val="3681633830"/>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M0</a:t>
            </a:r>
            <a:endParaRPr lang="zh-CN" altLang="en-US" dirty="0"/>
          </a:p>
        </p:txBody>
      </p:sp>
      <p:pic>
        <p:nvPicPr>
          <p:cNvPr id="5" name="内容占位符 4">
            <a:extLst>
              <a:ext uri="{FF2B5EF4-FFF2-40B4-BE49-F238E27FC236}">
                <a16:creationId xmlns:a16="http://schemas.microsoft.com/office/drawing/2014/main" id="{315FD463-4248-4F15-9A9A-813AFBAE20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6685" y="2238936"/>
            <a:ext cx="6792493" cy="3597089"/>
          </a:xfrm>
        </p:spPr>
      </p:pic>
    </p:spTree>
    <p:extLst>
      <p:ext uri="{BB962C8B-B14F-4D97-AF65-F5344CB8AC3E}">
        <p14:creationId xmlns:p14="http://schemas.microsoft.com/office/powerpoint/2010/main" val="124517205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pic>
        <p:nvPicPr>
          <p:cNvPr id="5" name="内容占位符 4">
            <a:extLst>
              <a:ext uri="{FF2B5EF4-FFF2-40B4-BE49-F238E27FC236}">
                <a16:creationId xmlns:a16="http://schemas.microsoft.com/office/drawing/2014/main" id="{CC64B761-1932-4203-BA25-87EED1FFB3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2389" y="1846264"/>
            <a:ext cx="3766567" cy="4352157"/>
          </a:xfrm>
        </p:spPr>
      </p:pic>
    </p:spTree>
    <p:extLst>
      <p:ext uri="{BB962C8B-B14F-4D97-AF65-F5344CB8AC3E}">
        <p14:creationId xmlns:p14="http://schemas.microsoft.com/office/powerpoint/2010/main" val="165129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外围硬件设备</a:t>
            </a:r>
          </a:p>
          <a:p>
            <a:pPr lvl="1"/>
            <a:r>
              <a:rPr lang="zh-CN" altLang="en-US" sz="2300" b="0" dirty="0">
                <a:latin typeface="宋体" pitchFamily="2" charset="-122"/>
                <a:ea typeface="宋体" pitchFamily="2" charset="-122"/>
              </a:rPr>
              <a:t>嵌入式硬件系统通常是一个</a:t>
            </a:r>
            <a:r>
              <a:rPr lang="zh-CN" altLang="en-US" sz="2300" b="0" dirty="0">
                <a:solidFill>
                  <a:srgbClr val="FF0000"/>
                </a:solidFill>
                <a:latin typeface="宋体" pitchFamily="2" charset="-122"/>
                <a:ea typeface="宋体" pitchFamily="2" charset="-122"/>
              </a:rPr>
              <a:t>以嵌入式微处理器为中心</a:t>
            </a:r>
            <a:r>
              <a:rPr lang="zh-CN" altLang="en-US" sz="2300" b="0" dirty="0">
                <a:latin typeface="宋体" pitchFamily="2" charset="-122"/>
                <a:ea typeface="宋体" pitchFamily="2" charset="-122"/>
              </a:rPr>
              <a:t>，包含有</a:t>
            </a:r>
            <a:r>
              <a:rPr lang="zh-CN" altLang="en-US" sz="2300" b="0" dirty="0">
                <a:solidFill>
                  <a:srgbClr val="FF0000"/>
                </a:solidFill>
                <a:latin typeface="宋体" pitchFamily="2" charset="-122"/>
                <a:ea typeface="宋体" pitchFamily="2" charset="-122"/>
              </a:rPr>
              <a:t>电源</a:t>
            </a:r>
            <a:r>
              <a:rPr lang="zh-CN" altLang="en-US" sz="2300" b="0" dirty="0">
                <a:latin typeface="宋体" pitchFamily="2" charset="-122"/>
                <a:ea typeface="宋体" pitchFamily="2" charset="-122"/>
              </a:rPr>
              <a:t>、</a:t>
            </a:r>
            <a:r>
              <a:rPr lang="zh-CN" altLang="en-US" sz="2300" b="0" dirty="0">
                <a:solidFill>
                  <a:srgbClr val="FF0000"/>
                </a:solidFill>
                <a:latin typeface="宋体" pitchFamily="2" charset="-122"/>
                <a:ea typeface="宋体" pitchFamily="2" charset="-122"/>
              </a:rPr>
              <a:t>时钟、复位、输入输出及驱动、存储、其他电路</a:t>
            </a:r>
            <a:r>
              <a:rPr lang="zh-CN" altLang="en-US" sz="2300" b="0" dirty="0">
                <a:latin typeface="宋体" pitchFamily="2" charset="-122"/>
                <a:ea typeface="宋体" pitchFamily="2" charset="-122"/>
              </a:rPr>
              <a:t>模块，其中操作系统和应用程序都固化在模块的</a:t>
            </a:r>
            <a:r>
              <a:rPr lang="en-US" altLang="zh-CN" sz="2300" b="0" dirty="0">
                <a:solidFill>
                  <a:srgbClr val="FF0000"/>
                </a:solidFill>
                <a:latin typeface="宋体" pitchFamily="2" charset="-122"/>
                <a:ea typeface="宋体" pitchFamily="2" charset="-122"/>
              </a:rPr>
              <a:t>ROM/Flash/OTP</a:t>
            </a:r>
            <a:r>
              <a:rPr lang="zh-CN" altLang="en-US" sz="2300" b="0" dirty="0">
                <a:latin typeface="宋体" pitchFamily="2" charset="-122"/>
                <a:ea typeface="宋体" pitchFamily="2" charset="-122"/>
              </a:rPr>
              <a:t>中。</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外围硬件设备指在嵌入式硬件系统中，除微处理器外的完成</a:t>
            </a:r>
            <a:r>
              <a:rPr lang="zh-CN" altLang="en-US" sz="2300" b="0" dirty="0">
                <a:solidFill>
                  <a:srgbClr val="FF0000"/>
                </a:solidFill>
                <a:latin typeface="宋体" pitchFamily="2" charset="-122"/>
                <a:ea typeface="宋体" pitchFamily="2" charset="-122"/>
              </a:rPr>
              <a:t>输入、输出、存储、显示、通信</a:t>
            </a:r>
            <a:r>
              <a:rPr lang="zh-CN" altLang="en-US" sz="2300" b="0" dirty="0">
                <a:latin typeface="宋体" pitchFamily="2" charset="-122"/>
                <a:ea typeface="宋体" pitchFamily="2" charset="-122"/>
              </a:rPr>
              <a:t>、调试等部件及电源。</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根据外围硬件设备的功能可分为</a:t>
            </a:r>
            <a:r>
              <a:rPr lang="zh-CN" altLang="en-US" sz="2300" b="0" dirty="0">
                <a:solidFill>
                  <a:srgbClr val="FF0000"/>
                </a:solidFill>
                <a:latin typeface="宋体" pitchFamily="2" charset="-122"/>
                <a:ea typeface="宋体" pitchFamily="2" charset="-122"/>
              </a:rPr>
              <a:t>存储器</a:t>
            </a:r>
            <a:r>
              <a:rPr lang="en-US" altLang="zh-CN" sz="2300" b="0" dirty="0">
                <a:latin typeface="宋体" pitchFamily="2" charset="-122"/>
                <a:ea typeface="宋体" pitchFamily="2" charset="-122"/>
              </a:rPr>
              <a:t>(</a:t>
            </a:r>
            <a:r>
              <a:rPr lang="en-US" altLang="zh-CN" sz="2300" b="0" dirty="0">
                <a:solidFill>
                  <a:srgbClr val="FF0000"/>
                </a:solidFill>
                <a:latin typeface="宋体" pitchFamily="2" charset="-122"/>
                <a:ea typeface="宋体" pitchFamily="2" charset="-122"/>
              </a:rPr>
              <a:t>SRAM</a:t>
            </a:r>
            <a:r>
              <a:rPr lang="zh-CN" altLang="en-US" sz="2300" b="0" dirty="0">
                <a:solidFill>
                  <a:srgbClr val="FF0000"/>
                </a:solidFill>
                <a:latin typeface="宋体" pitchFamily="2" charset="-122"/>
                <a:ea typeface="宋体" pitchFamily="2" charset="-122"/>
              </a:rPr>
              <a:t>、</a:t>
            </a:r>
            <a:r>
              <a:rPr lang="en-US" altLang="zh-CN" sz="2300" b="0" dirty="0">
                <a:solidFill>
                  <a:srgbClr val="FF0000"/>
                </a:solidFill>
                <a:latin typeface="宋体" pitchFamily="2" charset="-122"/>
                <a:ea typeface="宋体" pitchFamily="2" charset="-122"/>
              </a:rPr>
              <a:t>DRAM</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Flash</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E2PROM</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OTP </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ROM</a:t>
            </a:r>
            <a:r>
              <a:rPr lang="zh-CN" altLang="en-US" sz="2300" b="0" dirty="0">
                <a:latin typeface="宋体" pitchFamily="2" charset="-122"/>
                <a:ea typeface="宋体" pitchFamily="2" charset="-122"/>
              </a:rPr>
              <a:t>等</a:t>
            </a:r>
            <a:r>
              <a:rPr lang="en-US" altLang="zh-CN" sz="2300" b="0" dirty="0">
                <a:latin typeface="宋体" pitchFamily="2" charset="-122"/>
                <a:ea typeface="宋体" pitchFamily="2" charset="-122"/>
              </a:rPr>
              <a:t>)</a:t>
            </a:r>
            <a:r>
              <a:rPr lang="zh-CN" altLang="en-US" sz="2300" b="0" dirty="0">
                <a:latin typeface="宋体" pitchFamily="2" charset="-122"/>
                <a:ea typeface="宋体" pitchFamily="2" charset="-122"/>
              </a:rPr>
              <a:t>和</a:t>
            </a:r>
            <a:r>
              <a:rPr lang="zh-CN" altLang="en-US" sz="2300" b="0" dirty="0">
                <a:solidFill>
                  <a:srgbClr val="FF0000"/>
                </a:solidFill>
                <a:latin typeface="宋体" pitchFamily="2" charset="-122"/>
                <a:ea typeface="宋体" pitchFamily="2" charset="-122"/>
              </a:rPr>
              <a:t>输入输出</a:t>
            </a:r>
            <a:r>
              <a:rPr lang="zh-CN" altLang="en-US" sz="2300" b="0" dirty="0">
                <a:latin typeface="宋体" pitchFamily="2" charset="-122"/>
                <a:ea typeface="宋体" pitchFamily="2" charset="-122"/>
              </a:rPr>
              <a:t>接口</a:t>
            </a:r>
            <a:r>
              <a:rPr lang="en-US" altLang="zh-CN" sz="2300" b="0" dirty="0">
                <a:latin typeface="宋体" pitchFamily="2" charset="-122"/>
                <a:ea typeface="宋体" pitchFamily="2" charset="-122"/>
              </a:rPr>
              <a:t>(GPIO</a:t>
            </a:r>
            <a:r>
              <a:rPr lang="zh-CN" altLang="en-US" sz="2300" b="0" dirty="0">
                <a:latin typeface="宋体" pitchFamily="2" charset="-122"/>
                <a:ea typeface="宋体" pitchFamily="2" charset="-122"/>
              </a:rPr>
              <a:t>口、串口、红外接口、</a:t>
            </a:r>
            <a:r>
              <a:rPr lang="en-US" altLang="zh-CN" sz="2300" b="0" dirty="0">
                <a:latin typeface="宋体" pitchFamily="2" charset="-122"/>
                <a:ea typeface="宋体" pitchFamily="2" charset="-122"/>
              </a:rPr>
              <a:t>I2C</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I2S</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USB</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CAN</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Ethernet</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LCD</a:t>
            </a:r>
            <a:r>
              <a:rPr lang="zh-CN" altLang="en-US" sz="2300" b="0" dirty="0">
                <a:latin typeface="宋体" pitchFamily="2" charset="-122"/>
                <a:ea typeface="宋体" pitchFamily="2" charset="-122"/>
              </a:rPr>
              <a:t>、键盘、触摸屏（键）、</a:t>
            </a:r>
            <a:r>
              <a:rPr lang="en-US" altLang="zh-CN" sz="2300" b="0" dirty="0">
                <a:latin typeface="宋体" pitchFamily="2" charset="-122"/>
                <a:ea typeface="宋体" pitchFamily="2" charset="-122"/>
              </a:rPr>
              <a:t>A/D</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D/A</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RTC</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CAP</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PWM</a:t>
            </a:r>
            <a:r>
              <a:rPr lang="zh-CN" altLang="en-US" sz="2300" b="0" dirty="0">
                <a:latin typeface="宋体" pitchFamily="2" charset="-122"/>
                <a:ea typeface="宋体" pitchFamily="2" charset="-122"/>
              </a:rPr>
              <a:t>等</a:t>
            </a:r>
            <a:r>
              <a:rPr lang="en-US" altLang="zh-CN" sz="2300" b="0" dirty="0">
                <a:latin typeface="宋体" pitchFamily="2" charset="-122"/>
                <a:ea typeface="宋体" pitchFamily="2" charset="-122"/>
              </a:rPr>
              <a:t>)</a:t>
            </a:r>
            <a:r>
              <a:rPr lang="zh-CN" altLang="en-US" sz="2300" b="0" dirty="0">
                <a:latin typeface="宋体" pitchFamily="2" charset="-122"/>
                <a:ea typeface="宋体" pitchFamily="2" charset="-122"/>
              </a:rPr>
              <a:t>两大类。 </a:t>
            </a:r>
            <a:endParaRPr lang="en-US" altLang="zh-CN" sz="2300" b="0" dirty="0">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spcAft>
                <a:spcPct val="0"/>
              </a:spcAft>
              <a:buClr>
                <a:srgbClr val="FFFFFF"/>
              </a:buClr>
              <a:defRPr/>
            </a:pPr>
            <a:fld id="{C92B3ADF-C156-40D3-A001-C864321FF58E}"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56</a:t>
            </a:fld>
            <a:endParaRPr lang="en-US" altLang="zh-CN" b="1">
              <a:solidFill>
                <a:srgbClr val="FFFFFF"/>
              </a:solidFill>
            </a:endParaRPr>
          </a:p>
        </p:txBody>
      </p:sp>
    </p:spTree>
    <p:extLst>
      <p:ext uri="{BB962C8B-B14F-4D97-AF65-F5344CB8AC3E}">
        <p14:creationId xmlns:p14="http://schemas.microsoft.com/office/powerpoint/2010/main" val="3474445180"/>
      </p:ext>
    </p:extLst>
  </p:cSld>
  <p:clrMapOvr>
    <a:masterClrMapping/>
  </p:clrMapOvr>
  <p:transitio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pic>
        <p:nvPicPr>
          <p:cNvPr id="5" name="内容占位符 4">
            <a:extLst>
              <a:ext uri="{FF2B5EF4-FFF2-40B4-BE49-F238E27FC236}">
                <a16:creationId xmlns:a16="http://schemas.microsoft.com/office/drawing/2014/main" id="{991D709B-1F72-49A6-B1EC-4055A75E20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1436" y="2163183"/>
            <a:ext cx="5261829" cy="3300387"/>
          </a:xfrm>
        </p:spPr>
      </p:pic>
    </p:spTree>
    <p:extLst>
      <p:ext uri="{BB962C8B-B14F-4D97-AF65-F5344CB8AC3E}">
        <p14:creationId xmlns:p14="http://schemas.microsoft.com/office/powerpoint/2010/main" val="424578839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M4</a:t>
            </a:r>
            <a:endParaRPr lang="zh-CN" altLang="en-US" dirty="0"/>
          </a:p>
        </p:txBody>
      </p:sp>
      <p:pic>
        <p:nvPicPr>
          <p:cNvPr id="5" name="内容占位符 4">
            <a:extLst>
              <a:ext uri="{FF2B5EF4-FFF2-40B4-BE49-F238E27FC236}">
                <a16:creationId xmlns:a16="http://schemas.microsoft.com/office/drawing/2014/main" id="{B7D83411-67EF-4F2E-824A-6D87838B84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1" y="1913498"/>
            <a:ext cx="4504615" cy="4366278"/>
          </a:xfrm>
        </p:spPr>
      </p:pic>
      <p:pic>
        <p:nvPicPr>
          <p:cNvPr id="7" name="图片 6">
            <a:extLst>
              <a:ext uri="{FF2B5EF4-FFF2-40B4-BE49-F238E27FC236}">
                <a16:creationId xmlns:a16="http://schemas.microsoft.com/office/drawing/2014/main" id="{1CE6CBD9-2073-48B0-B11A-9E8E5FBB2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615" y="3012141"/>
            <a:ext cx="4667648" cy="2788118"/>
          </a:xfrm>
          <a:prstGeom prst="rect">
            <a:avLst/>
          </a:prstGeom>
        </p:spPr>
      </p:pic>
    </p:spTree>
    <p:extLst>
      <p:ext uri="{BB962C8B-B14F-4D97-AF65-F5344CB8AC3E}">
        <p14:creationId xmlns:p14="http://schemas.microsoft.com/office/powerpoint/2010/main" val="2656567758"/>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M4</a:t>
            </a:r>
            <a:endParaRPr lang="zh-CN" altLang="en-US" dirty="0"/>
          </a:p>
        </p:txBody>
      </p:sp>
      <p:pic>
        <p:nvPicPr>
          <p:cNvPr id="5" name="内容占位符 4">
            <a:extLst>
              <a:ext uri="{FF2B5EF4-FFF2-40B4-BE49-F238E27FC236}">
                <a16:creationId xmlns:a16="http://schemas.microsoft.com/office/drawing/2014/main" id="{FDAEF43F-C06B-458D-AFA0-C2BEC4DEB2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5180" y="1846264"/>
            <a:ext cx="3346091" cy="4022725"/>
          </a:xfrm>
        </p:spPr>
      </p:pic>
    </p:spTree>
    <p:extLst>
      <p:ext uri="{BB962C8B-B14F-4D97-AF65-F5344CB8AC3E}">
        <p14:creationId xmlns:p14="http://schemas.microsoft.com/office/powerpoint/2010/main" val="207447133"/>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7F3AF3DC-69EA-4F01-9DD6-A91855AD47B8}"/>
              </a:ext>
            </a:extLst>
          </p:cNvPr>
          <p:cNvPicPr>
            <a:picLocks noChangeAspect="1"/>
          </p:cNvPicPr>
          <p:nvPr/>
        </p:nvPicPr>
        <p:blipFill>
          <a:blip r:embed="rId2"/>
          <a:stretch>
            <a:fillRect/>
          </a:stretch>
        </p:blipFill>
        <p:spPr>
          <a:xfrm>
            <a:off x="1524000" y="490218"/>
            <a:ext cx="9144000" cy="5877564"/>
          </a:xfrm>
          <a:prstGeom prst="rect">
            <a:avLst/>
          </a:prstGeom>
        </p:spPr>
      </p:pic>
    </p:spTree>
    <p:extLst>
      <p:ext uri="{BB962C8B-B14F-4D97-AF65-F5344CB8AC3E}">
        <p14:creationId xmlns:p14="http://schemas.microsoft.com/office/powerpoint/2010/main" val="337721314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865F0DAB-9397-4F47-BA45-43E0279E4BE8}"/>
              </a:ext>
            </a:extLst>
          </p:cNvPr>
          <p:cNvPicPr>
            <a:picLocks noChangeAspect="1"/>
          </p:cNvPicPr>
          <p:nvPr/>
        </p:nvPicPr>
        <p:blipFill>
          <a:blip r:embed="rId2"/>
          <a:stretch>
            <a:fillRect/>
          </a:stretch>
        </p:blipFill>
        <p:spPr>
          <a:xfrm>
            <a:off x="2642025" y="958850"/>
            <a:ext cx="6907951" cy="4940301"/>
          </a:xfrm>
          <a:prstGeom prst="rect">
            <a:avLst/>
          </a:prstGeom>
        </p:spPr>
      </p:pic>
    </p:spTree>
    <p:extLst>
      <p:ext uri="{BB962C8B-B14F-4D97-AF65-F5344CB8AC3E}">
        <p14:creationId xmlns:p14="http://schemas.microsoft.com/office/powerpoint/2010/main" val="3042467900"/>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r>
              <a:rPr lang="zh-CN" altLang="en-US" dirty="0"/>
              <a:t>在过去，做</a:t>
            </a:r>
            <a:r>
              <a:rPr lang="en-US" altLang="zh-CN" dirty="0"/>
              <a:t>ARM </a:t>
            </a:r>
            <a:r>
              <a:rPr lang="zh-CN" altLang="en-US" dirty="0"/>
              <a:t>开发必须处理好两个状态。这两个状态是井水不犯河水的，它们是：</a:t>
            </a:r>
            <a:r>
              <a:rPr lang="en-US" altLang="zh-CN" dirty="0"/>
              <a:t>32 </a:t>
            </a:r>
            <a:r>
              <a:rPr lang="zh-CN" altLang="en-US" dirty="0"/>
              <a:t>位的</a:t>
            </a:r>
            <a:r>
              <a:rPr lang="en-US" altLang="zh-CN" dirty="0"/>
              <a:t>ARM </a:t>
            </a:r>
            <a:r>
              <a:rPr lang="zh-CN" altLang="en-US" dirty="0"/>
              <a:t>状态和</a:t>
            </a:r>
            <a:r>
              <a:rPr lang="en-US" altLang="zh-CN" dirty="0"/>
              <a:t>16 </a:t>
            </a:r>
            <a:r>
              <a:rPr lang="zh-CN" altLang="en-US" dirty="0"/>
              <a:t>位的</a:t>
            </a:r>
            <a:r>
              <a:rPr lang="en-US" altLang="zh-CN" dirty="0"/>
              <a:t>Thumb </a:t>
            </a:r>
            <a:r>
              <a:rPr lang="zh-CN" altLang="en-US" dirty="0"/>
              <a:t>状态。当处理器在</a:t>
            </a:r>
            <a:r>
              <a:rPr lang="en-US" altLang="zh-CN" dirty="0"/>
              <a:t>ARM </a:t>
            </a:r>
            <a:r>
              <a:rPr lang="zh-CN" altLang="en-US" dirty="0"/>
              <a:t>状态下时，所有的指令均是</a:t>
            </a:r>
            <a:r>
              <a:rPr lang="en-US" altLang="zh-CN" dirty="0"/>
              <a:t>32 </a:t>
            </a:r>
            <a:r>
              <a:rPr lang="zh-CN" altLang="en-US" dirty="0"/>
              <a:t>位的（哪怕只是个”</a:t>
            </a:r>
            <a:r>
              <a:rPr lang="en-US" altLang="zh-CN" dirty="0"/>
              <a:t>NOP”</a:t>
            </a:r>
            <a:r>
              <a:rPr lang="zh-CN" altLang="en-US" dirty="0"/>
              <a:t>指令），此时性能相当高。</a:t>
            </a:r>
            <a:endParaRPr lang="en-US" altLang="zh-CN" dirty="0"/>
          </a:p>
          <a:p>
            <a:r>
              <a:rPr lang="zh-CN" altLang="en-US" dirty="0"/>
              <a:t>而在</a:t>
            </a:r>
            <a:r>
              <a:rPr lang="en-US" altLang="zh-CN" dirty="0"/>
              <a:t>Thumb </a:t>
            </a:r>
            <a:r>
              <a:rPr lang="zh-CN" altLang="en-US" dirty="0"/>
              <a:t>状态下，所有的指令均是</a:t>
            </a:r>
            <a:r>
              <a:rPr lang="en-US" altLang="zh-CN" dirty="0"/>
              <a:t>16 </a:t>
            </a:r>
            <a:r>
              <a:rPr lang="zh-CN" altLang="en-US" dirty="0"/>
              <a:t>位的，代码密度提高了一倍。不过，</a:t>
            </a:r>
            <a:r>
              <a:rPr lang="en-US" altLang="zh-CN" dirty="0"/>
              <a:t>thumb </a:t>
            </a:r>
            <a:r>
              <a:rPr lang="zh-CN" altLang="en-US" dirty="0"/>
              <a:t>状态下的指令功能只是</a:t>
            </a:r>
            <a:r>
              <a:rPr lang="en-US" altLang="zh-CN" dirty="0"/>
              <a:t>ARM </a:t>
            </a:r>
            <a:r>
              <a:rPr lang="zh-CN" altLang="en-US" dirty="0"/>
              <a:t>下的一个子集，结果可能需要更多条的指令去完成相同的工作，导致处理性能下降。</a:t>
            </a:r>
          </a:p>
          <a:p>
            <a:r>
              <a:rPr lang="zh-CN" altLang="en-US" dirty="0"/>
              <a:t>为了取长补短，很多应用程序都混合使用</a:t>
            </a:r>
            <a:r>
              <a:rPr lang="en-US" altLang="zh-CN" dirty="0"/>
              <a:t>ARM </a:t>
            </a:r>
            <a:r>
              <a:rPr lang="zh-CN" altLang="en-US" dirty="0"/>
              <a:t>和</a:t>
            </a:r>
            <a:r>
              <a:rPr lang="en-US" altLang="zh-CN" dirty="0"/>
              <a:t>Thumb </a:t>
            </a:r>
            <a:r>
              <a:rPr lang="zh-CN" altLang="en-US" dirty="0"/>
              <a:t>代码段。然而，这种混合使用是有额外开销（</a:t>
            </a:r>
            <a:r>
              <a:rPr lang="en-US" altLang="zh-CN" dirty="0"/>
              <a:t>overhead</a:t>
            </a:r>
            <a:r>
              <a:rPr lang="zh-CN" altLang="en-US" dirty="0"/>
              <a:t>）的，时间上的和空间上的都有，主要发生在状态切换之时。</a:t>
            </a:r>
            <a:endParaRPr lang="en-US" altLang="zh-CN" dirty="0"/>
          </a:p>
          <a:p>
            <a:r>
              <a:rPr lang="zh-CN" altLang="en-US" dirty="0"/>
              <a:t>另一方面，</a:t>
            </a:r>
            <a:r>
              <a:rPr lang="en-US" altLang="zh-CN" dirty="0"/>
              <a:t>ARM </a:t>
            </a:r>
            <a:r>
              <a:rPr lang="zh-CN" altLang="en-US" dirty="0"/>
              <a:t>代码和</a:t>
            </a:r>
            <a:r>
              <a:rPr lang="en-US" altLang="zh-CN" dirty="0"/>
              <a:t>Thumb </a:t>
            </a:r>
            <a:r>
              <a:rPr lang="zh-CN" altLang="en-US" dirty="0"/>
              <a:t>代码需要以不同的方式编译，这也增加了软件开发管理的复杂度。</a:t>
            </a:r>
          </a:p>
        </p:txBody>
      </p:sp>
    </p:spTree>
    <p:extLst>
      <p:ext uri="{BB962C8B-B14F-4D97-AF65-F5344CB8AC3E}">
        <p14:creationId xmlns:p14="http://schemas.microsoft.com/office/powerpoint/2010/main" val="151246876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ARM</a:t>
            </a:r>
            <a:r>
              <a:rPr lang="zh-CN" altLang="en-US" dirty="0"/>
              <a:t>指令集和</a:t>
            </a:r>
            <a:r>
              <a:rPr lang="en-US" altLang="zh-CN" dirty="0"/>
              <a:t>Thumb</a:t>
            </a:r>
            <a:r>
              <a:rPr lang="zh-CN" altLang="en-US" dirty="0"/>
              <a:t>指令集</a:t>
            </a:r>
          </a:p>
        </p:txBody>
      </p:sp>
      <p:pic>
        <p:nvPicPr>
          <p:cNvPr id="4" name="图片 3">
            <a:extLst>
              <a:ext uri="{FF2B5EF4-FFF2-40B4-BE49-F238E27FC236}">
                <a16:creationId xmlns:a16="http://schemas.microsoft.com/office/drawing/2014/main" id="{3C860DC0-9D62-4EB0-83CC-BEE2918C8D33}"/>
              </a:ext>
            </a:extLst>
          </p:cNvPr>
          <p:cNvPicPr>
            <a:picLocks noChangeAspect="1"/>
          </p:cNvPicPr>
          <p:nvPr/>
        </p:nvPicPr>
        <p:blipFill>
          <a:blip r:embed="rId2"/>
          <a:stretch>
            <a:fillRect/>
          </a:stretch>
        </p:blipFill>
        <p:spPr>
          <a:xfrm>
            <a:off x="1524000" y="1913850"/>
            <a:ext cx="9144000" cy="4379499"/>
          </a:xfrm>
          <a:prstGeom prst="rect">
            <a:avLst/>
          </a:prstGeom>
        </p:spPr>
      </p:pic>
    </p:spTree>
    <p:extLst>
      <p:ext uri="{BB962C8B-B14F-4D97-AF65-F5344CB8AC3E}">
        <p14:creationId xmlns:p14="http://schemas.microsoft.com/office/powerpoint/2010/main" val="2076482032"/>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Thumb2</a:t>
            </a:r>
            <a:r>
              <a:rPr lang="zh-CN" altLang="en-US" dirty="0"/>
              <a:t>指令集系统</a:t>
            </a:r>
            <a:endParaRPr lang="en-US" altLang="zh-CN" dirty="0"/>
          </a:p>
          <a:p>
            <a:pPr lvl="1"/>
            <a:r>
              <a:rPr lang="zh-CN" altLang="en-US" dirty="0"/>
              <a:t>消灭了状态切换的额外开销，节省了执行时间和指令空间。</a:t>
            </a:r>
          </a:p>
          <a:p>
            <a:pPr lvl="1"/>
            <a:r>
              <a:rPr lang="zh-CN" altLang="en-US" dirty="0"/>
              <a:t>不再需要把源代码文件分成按 </a:t>
            </a:r>
            <a:r>
              <a:rPr lang="en-US" altLang="zh-CN" dirty="0"/>
              <a:t>ARM </a:t>
            </a:r>
            <a:r>
              <a:rPr lang="zh-CN" altLang="en-US" dirty="0"/>
              <a:t>编译的和按</a:t>
            </a:r>
            <a:r>
              <a:rPr lang="en-US" altLang="zh-CN" dirty="0"/>
              <a:t>Thumb </a:t>
            </a:r>
            <a:r>
              <a:rPr lang="zh-CN" altLang="en-US" dirty="0"/>
              <a:t>编译的，软件开发的管理大大减负。</a:t>
            </a:r>
          </a:p>
          <a:p>
            <a:pPr lvl="1"/>
            <a:r>
              <a:rPr lang="zh-CN" altLang="en-US" dirty="0"/>
              <a:t>无需再反复地求证和测试：究竟该在何时何地切换到何种状态下，我的程序才最有效率。开发软件容易多了。</a:t>
            </a:r>
          </a:p>
        </p:txBody>
      </p:sp>
    </p:spTree>
    <p:extLst>
      <p:ext uri="{BB962C8B-B14F-4D97-AF65-F5344CB8AC3E}">
        <p14:creationId xmlns:p14="http://schemas.microsoft.com/office/powerpoint/2010/main" val="277135550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pic>
        <p:nvPicPr>
          <p:cNvPr id="5" name="内容占位符 4">
            <a:extLst>
              <a:ext uri="{FF2B5EF4-FFF2-40B4-BE49-F238E27FC236}">
                <a16:creationId xmlns:a16="http://schemas.microsoft.com/office/drawing/2014/main" id="{474F68F7-8F05-4025-A6D8-50C9B7911D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6325" y="1428523"/>
            <a:ext cx="7543800" cy="4708981"/>
          </a:xfrm>
        </p:spPr>
      </p:pic>
    </p:spTree>
    <p:extLst>
      <p:ext uri="{BB962C8B-B14F-4D97-AF65-F5344CB8AC3E}">
        <p14:creationId xmlns:p14="http://schemas.microsoft.com/office/powerpoint/2010/main" val="3442871110"/>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052D7DC4-0920-4C17-B31B-AC53AC55A20A}"/>
              </a:ext>
            </a:extLst>
          </p:cNvPr>
          <p:cNvPicPr>
            <a:picLocks noChangeAspect="1"/>
          </p:cNvPicPr>
          <p:nvPr/>
        </p:nvPicPr>
        <p:blipFill>
          <a:blip r:embed="rId2"/>
          <a:stretch>
            <a:fillRect/>
          </a:stretch>
        </p:blipFill>
        <p:spPr>
          <a:xfrm>
            <a:off x="1524000" y="172490"/>
            <a:ext cx="9144000" cy="6513020"/>
          </a:xfrm>
          <a:prstGeom prst="rect">
            <a:avLst/>
          </a:prstGeom>
        </p:spPr>
      </p:pic>
    </p:spTree>
    <p:extLst>
      <p:ext uri="{BB962C8B-B14F-4D97-AF65-F5344CB8AC3E}">
        <p14:creationId xmlns:p14="http://schemas.microsoft.com/office/powerpoint/2010/main" val="87473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sym typeface="CMU Serif" charset="0"/>
              </a:rPr>
              <a:t>1.2 </a:t>
            </a:r>
            <a:r>
              <a:rPr lang="zh-CN" altLang="en-US" b="0" dirty="0">
                <a:latin typeface="宋体" pitchFamily="2" charset="-122"/>
                <a:ea typeface="宋体" pitchFamily="2" charset="-122"/>
                <a:sym typeface="CMU Serif" charset="0"/>
              </a:rPr>
              <a:t>嵌入式系统的组成（续）</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宋体" pitchFamily="2" charset="-122"/>
                <a:ea typeface="宋体" pitchFamily="2" charset="-122"/>
              </a:rPr>
              <a:t>ROM/Flash/OTP/E2PROM</a:t>
            </a:r>
          </a:p>
          <a:p>
            <a:endParaRPr lang="zh-CN" altLang="en-US" dirty="0"/>
          </a:p>
        </p:txBody>
      </p:sp>
      <p:sp>
        <p:nvSpPr>
          <p:cNvPr id="4" name="日期占位符 3"/>
          <p:cNvSpPr>
            <a:spLocks noGrp="1"/>
          </p:cNvSpPr>
          <p:nvPr>
            <p:ph type="dt" sz="half" idx="10"/>
          </p:nvPr>
        </p:nvSpPr>
        <p:spPr/>
        <p:txBody>
          <a:bodyPr/>
          <a:lstStyle/>
          <a:p>
            <a:pPr>
              <a:spcAft>
                <a:spcPct val="0"/>
              </a:spcAft>
              <a:buClr>
                <a:srgbClr val="FFFFFF"/>
              </a:buClr>
              <a:defRPr/>
            </a:pPr>
            <a:fld id="{47C6E98C-4601-47B0-B566-86B703EBC40A}"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57</a:t>
            </a:fld>
            <a:endParaRPr lang="en-US" altLang="zh-CN" b="1">
              <a:solidFill>
                <a:srgbClr val="FFFFFF"/>
              </a:solidFill>
            </a:endParaRPr>
          </a:p>
        </p:txBody>
      </p:sp>
      <p:graphicFrame>
        <p:nvGraphicFramePr>
          <p:cNvPr id="7" name="表格 6"/>
          <p:cNvGraphicFramePr>
            <a:graphicFrameLocks noGrp="1"/>
          </p:cNvGraphicFramePr>
          <p:nvPr/>
        </p:nvGraphicFramePr>
        <p:xfrm>
          <a:off x="2207569" y="1916832"/>
          <a:ext cx="6912767" cy="202692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gridCol w="1008112">
                  <a:extLst>
                    <a:ext uri="{9D8B030D-6E8A-4147-A177-3AD203B41FA5}">
                      <a16:colId xmlns:a16="http://schemas.microsoft.com/office/drawing/2014/main" val="20004"/>
                    </a:ext>
                  </a:extLst>
                </a:gridCol>
                <a:gridCol w="1008112">
                  <a:extLst>
                    <a:ext uri="{9D8B030D-6E8A-4147-A177-3AD203B41FA5}">
                      <a16:colId xmlns:a16="http://schemas.microsoft.com/office/drawing/2014/main" val="20005"/>
                    </a:ext>
                  </a:extLst>
                </a:gridCol>
                <a:gridCol w="648071">
                  <a:extLst>
                    <a:ext uri="{9D8B030D-6E8A-4147-A177-3AD203B41FA5}">
                      <a16:colId xmlns:a16="http://schemas.microsoft.com/office/drawing/2014/main" val="20006"/>
                    </a:ext>
                  </a:extLst>
                </a:gridCol>
              </a:tblGrid>
              <a:tr h="370840">
                <a:tc>
                  <a:txBody>
                    <a:bodyPr/>
                    <a:lstStyle/>
                    <a:p>
                      <a:endParaRPr lang="zh-CN" altLang="en-US" sz="1600" dirty="0"/>
                    </a:p>
                  </a:txBody>
                  <a:tcPr/>
                </a:tc>
                <a:tc>
                  <a:txBody>
                    <a:bodyPr/>
                    <a:lstStyle/>
                    <a:p>
                      <a:r>
                        <a:rPr lang="zh-CN" altLang="en-US" sz="1600" dirty="0"/>
                        <a:t>开发成本</a:t>
                      </a:r>
                    </a:p>
                  </a:txBody>
                  <a:tcPr/>
                </a:tc>
                <a:tc>
                  <a:txBody>
                    <a:bodyPr/>
                    <a:lstStyle/>
                    <a:p>
                      <a:r>
                        <a:rPr lang="zh-CN" altLang="en-US" sz="1600" dirty="0"/>
                        <a:t>制造成本</a:t>
                      </a:r>
                    </a:p>
                  </a:txBody>
                  <a:tcPr/>
                </a:tc>
                <a:tc>
                  <a:txBody>
                    <a:bodyPr/>
                    <a:lstStyle/>
                    <a:p>
                      <a:r>
                        <a:rPr lang="zh-CN" altLang="en-US" sz="1600" dirty="0"/>
                        <a:t>可靠性</a:t>
                      </a:r>
                    </a:p>
                  </a:txBody>
                  <a:tcPr/>
                </a:tc>
                <a:tc>
                  <a:txBody>
                    <a:bodyPr/>
                    <a:lstStyle/>
                    <a:p>
                      <a:r>
                        <a:rPr lang="zh-CN" altLang="en-US" sz="1600" dirty="0"/>
                        <a:t>可修改性</a:t>
                      </a:r>
                    </a:p>
                  </a:txBody>
                  <a:tcPr/>
                </a:tc>
                <a:tc>
                  <a:txBody>
                    <a:bodyPr/>
                    <a:lstStyle/>
                    <a:p>
                      <a:r>
                        <a:rPr lang="zh-CN" altLang="en-US" sz="1600" dirty="0"/>
                        <a:t>产品周期</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功耗</a:t>
                      </a:r>
                    </a:p>
                  </a:txBody>
                  <a:tcPr/>
                </a:tc>
                <a:extLst>
                  <a:ext uri="{0D108BD9-81ED-4DB2-BD59-A6C34878D82A}">
                    <a16:rowId xmlns:a16="http://schemas.microsoft.com/office/drawing/2014/main" val="10000"/>
                  </a:ext>
                </a:extLst>
              </a:tr>
              <a:tr h="370840">
                <a:tc>
                  <a:txBody>
                    <a:bodyPr/>
                    <a:lstStyle/>
                    <a:p>
                      <a:r>
                        <a:rPr lang="en-US" altLang="zh-CN" sz="1600" dirty="0"/>
                        <a:t>ROM</a:t>
                      </a:r>
                      <a:endParaRPr lang="zh-CN" altLang="en-US" sz="1600" dirty="0"/>
                    </a:p>
                  </a:txBody>
                  <a:tcPr/>
                </a:tc>
                <a:tc>
                  <a:txBody>
                    <a:bodyPr/>
                    <a:lstStyle/>
                    <a:p>
                      <a:r>
                        <a:rPr lang="zh-CN" altLang="en-US" sz="1600" dirty="0"/>
                        <a:t>高</a:t>
                      </a:r>
                    </a:p>
                  </a:txBody>
                  <a:tcPr/>
                </a:tc>
                <a:tc>
                  <a:txBody>
                    <a:bodyPr/>
                    <a:lstStyle/>
                    <a:p>
                      <a:r>
                        <a:rPr lang="zh-CN" altLang="en-US" sz="1600" dirty="0"/>
                        <a:t>低</a:t>
                      </a:r>
                    </a:p>
                  </a:txBody>
                  <a:tcPr/>
                </a:tc>
                <a:tc>
                  <a:txBody>
                    <a:bodyPr/>
                    <a:lstStyle/>
                    <a:p>
                      <a:r>
                        <a:rPr lang="zh-CN" altLang="en-US" sz="1600" dirty="0"/>
                        <a:t>高</a:t>
                      </a:r>
                    </a:p>
                  </a:txBody>
                  <a:tcPr/>
                </a:tc>
                <a:tc>
                  <a:txBody>
                    <a:bodyPr/>
                    <a:lstStyle/>
                    <a:p>
                      <a:r>
                        <a:rPr lang="zh-CN" altLang="en-US" sz="1600" dirty="0"/>
                        <a:t>无</a:t>
                      </a:r>
                    </a:p>
                  </a:txBody>
                  <a:tcPr/>
                </a:tc>
                <a:tc>
                  <a:txBody>
                    <a:bodyPr/>
                    <a:lstStyle/>
                    <a:p>
                      <a:r>
                        <a:rPr lang="zh-CN" altLang="en-US" sz="1600" dirty="0"/>
                        <a:t>长</a:t>
                      </a:r>
                    </a:p>
                  </a:txBody>
                  <a:tcPr/>
                </a:tc>
                <a:tc>
                  <a:txBody>
                    <a:bodyPr/>
                    <a:lstStyle/>
                    <a:p>
                      <a:r>
                        <a:rPr lang="zh-CN" altLang="en-US" sz="1600" dirty="0"/>
                        <a:t>低</a:t>
                      </a:r>
                    </a:p>
                  </a:txBody>
                  <a:tcPr/>
                </a:tc>
                <a:extLst>
                  <a:ext uri="{0D108BD9-81ED-4DB2-BD59-A6C34878D82A}">
                    <a16:rowId xmlns:a16="http://schemas.microsoft.com/office/drawing/2014/main" val="10001"/>
                  </a:ext>
                </a:extLst>
              </a:tr>
              <a:tr h="130160">
                <a:tc>
                  <a:txBody>
                    <a:bodyPr/>
                    <a:lstStyle/>
                    <a:p>
                      <a:r>
                        <a:rPr lang="en-US" altLang="zh-CN" sz="1600" dirty="0"/>
                        <a:t>OTP</a:t>
                      </a:r>
                      <a:endParaRPr lang="zh-CN" altLang="en-US" sz="1600" dirty="0"/>
                    </a:p>
                  </a:txBody>
                  <a:tcPr/>
                </a:tc>
                <a:tc>
                  <a:txBody>
                    <a:bodyPr/>
                    <a:lstStyle/>
                    <a:p>
                      <a:r>
                        <a:rPr lang="zh-CN" altLang="en-US" sz="1600" dirty="0"/>
                        <a:t>中</a:t>
                      </a:r>
                    </a:p>
                  </a:txBody>
                  <a:tcPr/>
                </a:tc>
                <a:tc>
                  <a:txBody>
                    <a:bodyPr/>
                    <a:lstStyle/>
                    <a:p>
                      <a:r>
                        <a:rPr lang="zh-CN" altLang="en-US" sz="1600" dirty="0"/>
                        <a:t>中</a:t>
                      </a:r>
                    </a:p>
                  </a:txBody>
                  <a:tcPr/>
                </a:tc>
                <a:tc>
                  <a:txBody>
                    <a:bodyPr/>
                    <a:lstStyle/>
                    <a:p>
                      <a:r>
                        <a:rPr lang="zh-CN" altLang="en-US" sz="1600" dirty="0"/>
                        <a:t>中</a:t>
                      </a:r>
                    </a:p>
                  </a:txBody>
                  <a:tcPr/>
                </a:tc>
                <a:tc>
                  <a:txBody>
                    <a:bodyPr/>
                    <a:lstStyle/>
                    <a:p>
                      <a:r>
                        <a:rPr lang="zh-CN" altLang="en-US" sz="1600" dirty="0"/>
                        <a:t>无</a:t>
                      </a:r>
                    </a:p>
                  </a:txBody>
                  <a:tcPr/>
                </a:tc>
                <a:tc>
                  <a:txBody>
                    <a:bodyPr/>
                    <a:lstStyle/>
                    <a:p>
                      <a:r>
                        <a:rPr lang="zh-CN" altLang="en-US" sz="1600" dirty="0"/>
                        <a:t>短</a:t>
                      </a:r>
                    </a:p>
                  </a:txBody>
                  <a:tcPr/>
                </a:tc>
                <a:tc>
                  <a:txBody>
                    <a:bodyPr/>
                    <a:lstStyle/>
                    <a:p>
                      <a:r>
                        <a:rPr lang="zh-CN" altLang="en-US" sz="1600" dirty="0"/>
                        <a:t>中</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FLASH</a:t>
                      </a:r>
                      <a:endParaRPr lang="zh-CN" altLang="en-US" sz="1600" dirty="0"/>
                    </a:p>
                  </a:txBody>
                  <a:tcPr/>
                </a:tc>
                <a:tc>
                  <a:txBody>
                    <a:bodyPr/>
                    <a:lstStyle/>
                    <a:p>
                      <a:r>
                        <a:rPr lang="zh-CN" altLang="en-US" sz="1600" dirty="0"/>
                        <a:t>低</a:t>
                      </a:r>
                    </a:p>
                  </a:txBody>
                  <a:tcPr/>
                </a:tc>
                <a:tc>
                  <a:txBody>
                    <a:bodyPr/>
                    <a:lstStyle/>
                    <a:p>
                      <a:r>
                        <a:rPr lang="zh-CN" altLang="en-US" sz="1600" dirty="0"/>
                        <a:t>高</a:t>
                      </a:r>
                    </a:p>
                  </a:txBody>
                  <a:tcPr/>
                </a:tc>
                <a:tc>
                  <a:txBody>
                    <a:bodyPr/>
                    <a:lstStyle/>
                    <a:p>
                      <a:r>
                        <a:rPr lang="zh-CN" altLang="en-US" sz="1600" dirty="0"/>
                        <a:t>低</a:t>
                      </a:r>
                    </a:p>
                  </a:txBody>
                  <a:tcPr/>
                </a:tc>
                <a:tc>
                  <a:txBody>
                    <a:bodyPr/>
                    <a:lstStyle/>
                    <a:p>
                      <a:r>
                        <a:rPr lang="zh-CN" altLang="en-US" sz="1600" dirty="0"/>
                        <a:t>有</a:t>
                      </a:r>
                    </a:p>
                  </a:txBody>
                  <a:tcPr/>
                </a:tc>
                <a:tc>
                  <a:txBody>
                    <a:bodyPr/>
                    <a:lstStyle/>
                    <a:p>
                      <a:r>
                        <a:rPr lang="zh-CN" altLang="en-US" sz="1600" dirty="0"/>
                        <a:t>短</a:t>
                      </a:r>
                    </a:p>
                  </a:txBody>
                  <a:tcPr/>
                </a:tc>
                <a:tc>
                  <a:txBody>
                    <a:bodyPr/>
                    <a:lstStyle/>
                    <a:p>
                      <a:r>
                        <a:rPr lang="zh-CN" altLang="en-US" sz="1600" dirty="0"/>
                        <a:t>高</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E2PROM</a:t>
                      </a:r>
                      <a:endParaRPr lang="zh-CN" altLang="en-US" sz="1600" dirty="0"/>
                    </a:p>
                  </a:txBody>
                  <a:tcPr/>
                </a:tc>
                <a:tc>
                  <a:txBody>
                    <a:bodyPr/>
                    <a:lstStyle/>
                    <a:p>
                      <a:r>
                        <a:rPr lang="zh-CN" altLang="en-US" sz="1600" dirty="0"/>
                        <a:t>低</a:t>
                      </a:r>
                    </a:p>
                  </a:txBody>
                  <a:tcPr/>
                </a:tc>
                <a:tc>
                  <a:txBody>
                    <a:bodyPr/>
                    <a:lstStyle/>
                    <a:p>
                      <a:r>
                        <a:rPr lang="zh-CN" altLang="en-US" sz="1600" dirty="0"/>
                        <a:t>高</a:t>
                      </a:r>
                    </a:p>
                  </a:txBody>
                  <a:tcPr/>
                </a:tc>
                <a:tc>
                  <a:txBody>
                    <a:bodyPr/>
                    <a:lstStyle/>
                    <a:p>
                      <a:r>
                        <a:rPr lang="zh-CN" altLang="en-US" sz="1600" dirty="0"/>
                        <a:t>中</a:t>
                      </a:r>
                    </a:p>
                  </a:txBody>
                  <a:tcPr/>
                </a:tc>
                <a:tc>
                  <a:txBody>
                    <a:bodyPr/>
                    <a:lstStyle/>
                    <a:p>
                      <a:r>
                        <a:rPr lang="zh-CN" altLang="en-US" sz="1600" dirty="0"/>
                        <a:t>有</a:t>
                      </a:r>
                    </a:p>
                  </a:txBody>
                  <a:tcPr/>
                </a:tc>
                <a:tc>
                  <a:txBody>
                    <a:bodyPr/>
                    <a:lstStyle/>
                    <a:p>
                      <a:r>
                        <a:rPr lang="zh-CN" altLang="en-US" sz="1600" dirty="0"/>
                        <a:t>短</a:t>
                      </a:r>
                    </a:p>
                  </a:txBody>
                  <a:tcPr/>
                </a:tc>
                <a:tc>
                  <a:txBody>
                    <a:bodyPr/>
                    <a:lstStyle/>
                    <a:p>
                      <a:r>
                        <a:rPr lang="zh-CN" altLang="en-US" sz="1600" dirty="0"/>
                        <a:t>高</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06221220"/>
      </p:ext>
    </p:extLst>
  </p:cSld>
  <p:clrMapOvr>
    <a:masterClrMapping/>
  </p:clrMapOvr>
  <p:transitio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r>
              <a:rPr lang="zh-CN" altLang="en-US" dirty="0"/>
              <a:t>调试系统</a:t>
            </a:r>
          </a:p>
        </p:txBody>
      </p:sp>
      <p:pic>
        <p:nvPicPr>
          <p:cNvPr id="6" name="内容占位符 5" descr="图示&#10;&#10;描述已自动生成">
            <a:extLst>
              <a:ext uri="{FF2B5EF4-FFF2-40B4-BE49-F238E27FC236}">
                <a16:creationId xmlns:a16="http://schemas.microsoft.com/office/drawing/2014/main" id="{BD18C1BF-796E-4DAD-89DB-73DEF27F70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5751" y="1272626"/>
            <a:ext cx="6080425" cy="5063375"/>
          </a:xfrm>
        </p:spPr>
      </p:pic>
    </p:spTree>
    <p:extLst>
      <p:ext uri="{BB962C8B-B14F-4D97-AF65-F5344CB8AC3E}">
        <p14:creationId xmlns:p14="http://schemas.microsoft.com/office/powerpoint/2010/main" val="3533417496"/>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7774BB0D-1582-43F6-A937-1D1905D5AB73}"/>
              </a:ext>
            </a:extLst>
          </p:cNvPr>
          <p:cNvPicPr>
            <a:picLocks noChangeAspect="1"/>
          </p:cNvPicPr>
          <p:nvPr/>
        </p:nvPicPr>
        <p:blipFill>
          <a:blip r:embed="rId2"/>
          <a:stretch>
            <a:fillRect/>
          </a:stretch>
        </p:blipFill>
        <p:spPr>
          <a:xfrm>
            <a:off x="2882153" y="1421169"/>
            <a:ext cx="5818678" cy="4737584"/>
          </a:xfrm>
          <a:prstGeom prst="rect">
            <a:avLst/>
          </a:prstGeom>
        </p:spPr>
      </p:pic>
    </p:spTree>
    <p:extLst>
      <p:ext uri="{BB962C8B-B14F-4D97-AF65-F5344CB8AC3E}">
        <p14:creationId xmlns:p14="http://schemas.microsoft.com/office/powerpoint/2010/main" val="830826603"/>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pPr marL="457200" indent="-457200">
              <a:buFont typeface="+mj-lt"/>
              <a:buAutoNum type="arabicPeriod"/>
            </a:pPr>
            <a:r>
              <a:rPr lang="en-US" altLang="zh-CN" dirty="0"/>
              <a:t>Cortex‐M3 </a:t>
            </a:r>
            <a:r>
              <a:rPr lang="zh-CN" altLang="en-US" dirty="0"/>
              <a:t>内部有若干个总线接口，以使</a:t>
            </a:r>
            <a:r>
              <a:rPr lang="en-US" altLang="zh-CN" dirty="0"/>
              <a:t>CM3 </a:t>
            </a:r>
            <a:r>
              <a:rPr lang="zh-CN" altLang="en-US" dirty="0"/>
              <a:t>能同时取址和访内（访问内存），它们是：</a:t>
            </a:r>
          </a:p>
          <a:p>
            <a:pPr marL="544068" lvl="1" indent="-342900">
              <a:buFont typeface="+mj-lt"/>
              <a:buAutoNum type="arabicPeriod"/>
            </a:pPr>
            <a:r>
              <a:rPr lang="zh-CN" altLang="en-US" dirty="0"/>
              <a:t>指令存储区总线（两条）</a:t>
            </a:r>
          </a:p>
          <a:p>
            <a:pPr marL="544068" lvl="1" indent="-342900">
              <a:buFont typeface="+mj-lt"/>
              <a:buAutoNum type="arabicPeriod"/>
            </a:pPr>
            <a:r>
              <a:rPr lang="zh-CN" altLang="en-US" dirty="0"/>
              <a:t>系统总线</a:t>
            </a:r>
          </a:p>
          <a:p>
            <a:pPr marL="544068" lvl="1" indent="-342900">
              <a:buFont typeface="+mj-lt"/>
              <a:buAutoNum type="arabicPeriod"/>
            </a:pPr>
            <a:r>
              <a:rPr lang="zh-CN" altLang="en-US" dirty="0"/>
              <a:t>私有外设总线</a:t>
            </a:r>
          </a:p>
          <a:p>
            <a:pPr marL="457200" indent="-457200">
              <a:buFont typeface="+mj-lt"/>
              <a:buAutoNum type="arabicPeriod"/>
            </a:pPr>
            <a:r>
              <a:rPr lang="zh-CN" altLang="en-US" dirty="0"/>
              <a:t>有两条代码存储区总线负责对代码存储区的访问，分别是</a:t>
            </a:r>
            <a:r>
              <a:rPr lang="en-US" altLang="zh-CN" dirty="0"/>
              <a:t>I‐Code </a:t>
            </a:r>
            <a:r>
              <a:rPr lang="zh-CN" altLang="en-US" dirty="0"/>
              <a:t>总线和</a:t>
            </a:r>
            <a:r>
              <a:rPr lang="en-US" altLang="zh-CN" dirty="0"/>
              <a:t>D‐Code </a:t>
            </a:r>
            <a:r>
              <a:rPr lang="zh-CN" altLang="en-US" dirty="0"/>
              <a:t>总线。前者用于取指，后者用于查表等操作，它们按最佳执行速度进行优化。</a:t>
            </a:r>
          </a:p>
          <a:p>
            <a:pPr marL="457200" indent="-457200">
              <a:buFont typeface="+mj-lt"/>
              <a:buAutoNum type="arabicPeriod"/>
            </a:pPr>
            <a:r>
              <a:rPr lang="zh-CN" altLang="en-US" dirty="0"/>
              <a:t>系统总线用于访问内存和外设，覆盖的区域包括</a:t>
            </a:r>
            <a:r>
              <a:rPr lang="en-US" altLang="zh-CN" dirty="0"/>
              <a:t>SRAM</a:t>
            </a:r>
            <a:r>
              <a:rPr lang="zh-CN" altLang="en-US" dirty="0"/>
              <a:t>，片上外设，片外</a:t>
            </a:r>
            <a:r>
              <a:rPr lang="en-US" altLang="zh-CN" dirty="0"/>
              <a:t>RAM</a:t>
            </a:r>
            <a:r>
              <a:rPr lang="zh-CN" altLang="en-US" dirty="0"/>
              <a:t>，片外扩展设备，以及系统级存储区的部分空间。</a:t>
            </a:r>
            <a:endParaRPr lang="en-US" altLang="zh-CN" dirty="0"/>
          </a:p>
          <a:p>
            <a:pPr marL="457200" indent="-457200">
              <a:buFont typeface="+mj-lt"/>
              <a:buAutoNum type="arabicPeriod"/>
            </a:pPr>
            <a:r>
              <a:rPr lang="zh-CN" altLang="en-US" dirty="0"/>
              <a:t>私有外设总线负责一部分私有外设的访问，主要就是访问调试组件。它们也在系统级存储区。</a:t>
            </a:r>
          </a:p>
        </p:txBody>
      </p:sp>
    </p:spTree>
    <p:extLst>
      <p:ext uri="{BB962C8B-B14F-4D97-AF65-F5344CB8AC3E}">
        <p14:creationId xmlns:p14="http://schemas.microsoft.com/office/powerpoint/2010/main" val="1174004688"/>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068607" y="1371600"/>
            <a:ext cx="7822154" cy="4854743"/>
          </a:xfrm>
        </p:spPr>
        <p:txBody>
          <a:bodyPr>
            <a:normAutofit fontScale="62500" lnSpcReduction="20000"/>
          </a:bodyPr>
          <a:lstStyle/>
          <a:p>
            <a:r>
              <a:rPr lang="zh-CN" altLang="en-US" dirty="0"/>
              <a:t>内建的嵌套向量中断控制器</a:t>
            </a:r>
          </a:p>
          <a:p>
            <a:pPr lvl="1"/>
            <a:r>
              <a:rPr lang="zh-CN" altLang="en-US" dirty="0"/>
              <a:t>可嵌套中断支持</a:t>
            </a:r>
          </a:p>
          <a:p>
            <a:pPr lvl="2"/>
            <a:r>
              <a:rPr lang="zh-CN" altLang="en-US" dirty="0"/>
              <a:t>可嵌套中断支持的作用范围很广，覆盖了所有的外部中断和绝大多数系统异常。外在表现是，这些异常都可以被赋予不同的优先级。当前优先级被存储在</a:t>
            </a:r>
            <a:r>
              <a:rPr lang="en-US" altLang="zh-CN" dirty="0" err="1"/>
              <a:t>xPSR</a:t>
            </a:r>
            <a:r>
              <a:rPr lang="en-US" altLang="zh-CN" dirty="0"/>
              <a:t> </a:t>
            </a:r>
            <a:r>
              <a:rPr lang="zh-CN" altLang="en-US" dirty="0"/>
              <a:t>的专用字段中。当一个异常发生时，硬件会自动比较该异常的优先级是否比当前的异常优先级更高。如果发现来了更高优先级的异常，处理器就会中断当前的中断服务例程（或者是普通程序），而服务新来的异常</a:t>
            </a:r>
            <a:r>
              <a:rPr lang="en-US" altLang="zh-CN" dirty="0"/>
              <a:t>——</a:t>
            </a:r>
            <a:r>
              <a:rPr lang="zh-CN" altLang="en-US" dirty="0"/>
              <a:t>即立即抢占。</a:t>
            </a:r>
          </a:p>
          <a:p>
            <a:pPr lvl="1"/>
            <a:r>
              <a:rPr lang="zh-CN" altLang="en-US" dirty="0"/>
              <a:t>向量中断支持</a:t>
            </a:r>
          </a:p>
          <a:p>
            <a:pPr lvl="2"/>
            <a:r>
              <a:rPr lang="zh-CN" altLang="en-US" dirty="0"/>
              <a:t>当开始响应一个中断后，</a:t>
            </a:r>
            <a:r>
              <a:rPr lang="en-US" altLang="zh-CN" dirty="0"/>
              <a:t>CM3 </a:t>
            </a:r>
            <a:r>
              <a:rPr lang="zh-CN" altLang="en-US" dirty="0"/>
              <a:t>会自动定位一张向量表，并且根据中断号从表中找出</a:t>
            </a:r>
            <a:r>
              <a:rPr lang="en-US" altLang="zh-CN" dirty="0"/>
              <a:t>ISR </a:t>
            </a:r>
            <a:r>
              <a:rPr lang="zh-CN" altLang="en-US" dirty="0"/>
              <a:t>的入口地址，然后跳转过去执行。不需要像以前的</a:t>
            </a:r>
            <a:r>
              <a:rPr lang="en-US" altLang="zh-CN" dirty="0"/>
              <a:t>ARM </a:t>
            </a:r>
            <a:r>
              <a:rPr lang="zh-CN" altLang="en-US" dirty="0"/>
              <a:t>那样，由软件来分辨到底是哪个中断发生了，也无需半导体厂商提供私有的中断控制器来完成这种工作。这么一来，中断延迟时间大为缩短。</a:t>
            </a:r>
          </a:p>
          <a:p>
            <a:pPr lvl="1"/>
            <a:r>
              <a:rPr lang="zh-CN" altLang="en-US" dirty="0"/>
              <a:t>动态优先级调整支持</a:t>
            </a:r>
          </a:p>
          <a:p>
            <a:pPr lvl="2"/>
            <a:r>
              <a:rPr lang="zh-CN" altLang="en-US" dirty="0"/>
              <a:t>软件可以在运行时期更改中断的优先级。如果在某</a:t>
            </a:r>
            <a:r>
              <a:rPr lang="en-US" altLang="zh-CN" dirty="0"/>
              <a:t>ISR </a:t>
            </a:r>
            <a:r>
              <a:rPr lang="zh-CN" altLang="en-US" dirty="0"/>
              <a:t>中修改了自己所对应中断的优先级，而且这个中断又有新的实例处于悬起中（</a:t>
            </a:r>
            <a:r>
              <a:rPr lang="en-US" altLang="zh-CN" dirty="0"/>
              <a:t>pending</a:t>
            </a:r>
            <a:r>
              <a:rPr lang="zh-CN" altLang="en-US" dirty="0"/>
              <a:t>），也不会自己打断自己，从而没有重入</a:t>
            </a:r>
            <a:r>
              <a:rPr lang="en-US" altLang="zh-CN" dirty="0"/>
              <a:t>(reentry)</a:t>
            </a:r>
            <a:r>
              <a:rPr lang="zh-CN" altLang="en-US" dirty="0"/>
              <a:t>［译注</a:t>
            </a:r>
            <a:r>
              <a:rPr lang="en-US" altLang="zh-CN" dirty="0"/>
              <a:t>7</a:t>
            </a:r>
            <a:r>
              <a:rPr lang="zh-CN" altLang="en-US" dirty="0"/>
              <a:t>］风险。</a:t>
            </a:r>
          </a:p>
          <a:p>
            <a:pPr lvl="1"/>
            <a:r>
              <a:rPr lang="zh-CN" altLang="en-US" dirty="0"/>
              <a:t>中断延迟大大缩短</a:t>
            </a:r>
          </a:p>
          <a:p>
            <a:pPr lvl="2"/>
            <a:r>
              <a:rPr lang="en-US" altLang="zh-CN" dirty="0"/>
              <a:t>Cortex‐M3 </a:t>
            </a:r>
            <a:r>
              <a:rPr lang="zh-CN" altLang="en-US" dirty="0"/>
              <a:t>为了缩短中断延迟，引入“咬尾中断”和“晚到中断”等新特性。包括自动的现场保护和恢复，以及其它的措施，用于缩短中断嵌套时的</a:t>
            </a:r>
            <a:r>
              <a:rPr lang="en-US" altLang="zh-CN" dirty="0"/>
              <a:t>ISR </a:t>
            </a:r>
            <a:r>
              <a:rPr lang="zh-CN" altLang="en-US" dirty="0"/>
              <a:t>间延迟。 </a:t>
            </a:r>
          </a:p>
          <a:p>
            <a:pPr lvl="1"/>
            <a:r>
              <a:rPr lang="zh-CN" altLang="en-US" dirty="0"/>
              <a:t>中断可屏蔽</a:t>
            </a:r>
          </a:p>
          <a:p>
            <a:pPr lvl="2"/>
            <a:r>
              <a:rPr lang="zh-CN" altLang="en-US" dirty="0"/>
              <a:t>既可以屏蔽优先级低于某个阈值的中断</a:t>
            </a:r>
            <a:r>
              <a:rPr lang="en-US" altLang="zh-CN" dirty="0"/>
              <a:t>/</a:t>
            </a:r>
            <a:r>
              <a:rPr lang="zh-CN" altLang="en-US" dirty="0"/>
              <a:t>异常 </a:t>
            </a:r>
            <a:r>
              <a:rPr lang="en-US" altLang="zh-CN" dirty="0"/>
              <a:t>(</a:t>
            </a:r>
            <a:r>
              <a:rPr lang="zh-CN" altLang="en-US" dirty="0"/>
              <a:t>设置</a:t>
            </a:r>
            <a:r>
              <a:rPr lang="en-US" altLang="zh-CN" dirty="0"/>
              <a:t>BASEPRI </a:t>
            </a:r>
            <a:r>
              <a:rPr lang="zh-CN" altLang="en-US" dirty="0"/>
              <a:t>寄存器</a:t>
            </a:r>
            <a:r>
              <a:rPr lang="en-US" altLang="zh-CN" dirty="0"/>
              <a:t>)</a:t>
            </a:r>
            <a:r>
              <a:rPr lang="zh-CN" altLang="en-US" dirty="0"/>
              <a:t>，也可以全体封杀</a:t>
            </a:r>
            <a:r>
              <a:rPr lang="en-US" altLang="zh-CN" dirty="0"/>
              <a:t>(</a:t>
            </a:r>
            <a:r>
              <a:rPr lang="zh-CN" altLang="en-US" dirty="0"/>
              <a:t>设置</a:t>
            </a:r>
            <a:r>
              <a:rPr lang="en-US" altLang="zh-CN" dirty="0"/>
              <a:t>PRIMASK </a:t>
            </a:r>
            <a:r>
              <a:rPr lang="zh-CN" altLang="en-US" dirty="0"/>
              <a:t>和</a:t>
            </a:r>
            <a:r>
              <a:rPr lang="en-US" altLang="zh-CN" dirty="0"/>
              <a:t>FAULTMASK </a:t>
            </a:r>
            <a:r>
              <a:rPr lang="zh-CN" altLang="en-US" dirty="0"/>
              <a:t>寄存器</a:t>
            </a:r>
            <a:r>
              <a:rPr lang="en-US" altLang="zh-CN" dirty="0"/>
              <a:t>)</a:t>
            </a:r>
            <a:r>
              <a:rPr lang="zh-CN" altLang="en-US" dirty="0"/>
              <a:t>。这是为了让时间关键（</a:t>
            </a:r>
            <a:r>
              <a:rPr lang="en-US" altLang="zh-CN" dirty="0"/>
              <a:t>time‐critical</a:t>
            </a:r>
            <a:r>
              <a:rPr lang="zh-CN" altLang="en-US" dirty="0"/>
              <a:t>）的任务能在死线</a:t>
            </a:r>
            <a:r>
              <a:rPr lang="en-US" altLang="zh-CN" dirty="0"/>
              <a:t>(deadline</a:t>
            </a:r>
            <a:r>
              <a:rPr lang="zh-CN" altLang="en-US" dirty="0"/>
              <a:t>，或曰最后期限</a:t>
            </a:r>
            <a:r>
              <a:rPr lang="en-US" altLang="zh-CN" dirty="0"/>
              <a:t>)</a:t>
            </a:r>
            <a:r>
              <a:rPr lang="zh-CN" altLang="en-US" dirty="0"/>
              <a:t>到来前完成，而不被干扰。</a:t>
            </a:r>
          </a:p>
        </p:txBody>
      </p:sp>
    </p:spTree>
    <p:extLst>
      <p:ext uri="{BB962C8B-B14F-4D97-AF65-F5344CB8AC3E}">
        <p14:creationId xmlns:p14="http://schemas.microsoft.com/office/powerpoint/2010/main" val="5150467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异常</a:t>
            </a:r>
          </a:p>
        </p:txBody>
      </p:sp>
      <p:pic>
        <p:nvPicPr>
          <p:cNvPr id="4" name="图片 3">
            <a:extLst>
              <a:ext uri="{FF2B5EF4-FFF2-40B4-BE49-F238E27FC236}">
                <a16:creationId xmlns:a16="http://schemas.microsoft.com/office/drawing/2014/main" id="{DF3FC7A1-FD3E-432A-BBB0-3036361425B5}"/>
              </a:ext>
            </a:extLst>
          </p:cNvPr>
          <p:cNvPicPr>
            <a:picLocks noChangeAspect="1"/>
          </p:cNvPicPr>
          <p:nvPr/>
        </p:nvPicPr>
        <p:blipFill>
          <a:blip r:embed="rId2"/>
          <a:stretch>
            <a:fillRect/>
          </a:stretch>
        </p:blipFill>
        <p:spPr>
          <a:xfrm>
            <a:off x="1524000" y="1654152"/>
            <a:ext cx="9144000" cy="5203849"/>
          </a:xfrm>
          <a:prstGeom prst="rect">
            <a:avLst/>
          </a:prstGeom>
        </p:spPr>
      </p:pic>
    </p:spTree>
    <p:extLst>
      <p:ext uri="{BB962C8B-B14F-4D97-AF65-F5344CB8AC3E}">
        <p14:creationId xmlns:p14="http://schemas.microsoft.com/office/powerpoint/2010/main" val="3505860874"/>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异常中的外部中断</a:t>
            </a:r>
          </a:p>
        </p:txBody>
      </p:sp>
      <p:pic>
        <p:nvPicPr>
          <p:cNvPr id="4" name="图片 3">
            <a:extLst>
              <a:ext uri="{FF2B5EF4-FFF2-40B4-BE49-F238E27FC236}">
                <a16:creationId xmlns:a16="http://schemas.microsoft.com/office/drawing/2014/main" id="{992A7286-F7FC-4EAE-95B4-38664CBADC2B}"/>
              </a:ext>
            </a:extLst>
          </p:cNvPr>
          <p:cNvPicPr>
            <a:picLocks noChangeAspect="1"/>
          </p:cNvPicPr>
          <p:nvPr/>
        </p:nvPicPr>
        <p:blipFill>
          <a:blip r:embed="rId2"/>
          <a:stretch>
            <a:fillRect/>
          </a:stretch>
        </p:blipFill>
        <p:spPr>
          <a:xfrm>
            <a:off x="1524000" y="2761814"/>
            <a:ext cx="9144000" cy="1334372"/>
          </a:xfrm>
          <a:prstGeom prst="rect">
            <a:avLst/>
          </a:prstGeom>
        </p:spPr>
      </p:pic>
    </p:spTree>
    <p:extLst>
      <p:ext uri="{BB962C8B-B14F-4D97-AF65-F5344CB8AC3E}">
        <p14:creationId xmlns:p14="http://schemas.microsoft.com/office/powerpoint/2010/main" val="3236578732"/>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异常向量表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marL="457200" indent="-457200">
              <a:buFont typeface="+mj-lt"/>
              <a:buAutoNum type="arabicPeriod"/>
            </a:pPr>
            <a:r>
              <a:rPr lang="zh-CN" altLang="en-US" dirty="0"/>
              <a:t>当一个发生的异常被</a:t>
            </a:r>
            <a:r>
              <a:rPr lang="en-US" altLang="zh-CN" dirty="0"/>
              <a:t>CM3 </a:t>
            </a:r>
            <a:r>
              <a:rPr lang="zh-CN" altLang="en-US" dirty="0"/>
              <a:t>内核接受，对应的异常</a:t>
            </a:r>
            <a:r>
              <a:rPr lang="en-US" altLang="zh-CN" dirty="0"/>
              <a:t>handler </a:t>
            </a:r>
            <a:r>
              <a:rPr lang="zh-CN" altLang="en-US" dirty="0"/>
              <a:t>就会执行。为了决定</a:t>
            </a:r>
            <a:r>
              <a:rPr lang="en-US" altLang="zh-CN" dirty="0"/>
              <a:t>handler </a:t>
            </a:r>
            <a:r>
              <a:rPr lang="zh-CN" altLang="en-US" dirty="0"/>
              <a:t>的入口地址，</a:t>
            </a:r>
            <a:r>
              <a:rPr lang="en-US" altLang="zh-CN" dirty="0"/>
              <a:t>CM3 </a:t>
            </a:r>
            <a:r>
              <a:rPr lang="zh-CN" altLang="en-US" dirty="0"/>
              <a:t>使用了“向量表查表机制”。这里使用一张向量表。</a:t>
            </a:r>
            <a:endParaRPr lang="en-US" altLang="zh-CN" dirty="0"/>
          </a:p>
          <a:p>
            <a:pPr marL="457200" indent="-457200">
              <a:buFont typeface="+mj-lt"/>
              <a:buAutoNum type="arabicPeriod"/>
            </a:pPr>
            <a:r>
              <a:rPr lang="zh-CN" altLang="en-US" dirty="0"/>
              <a:t>向量表其实是一个</a:t>
            </a:r>
            <a:r>
              <a:rPr lang="en-US" altLang="zh-CN" dirty="0"/>
              <a:t>WORD</a:t>
            </a:r>
            <a:r>
              <a:rPr lang="zh-CN" altLang="en-US" dirty="0"/>
              <a:t>（</a:t>
            </a:r>
            <a:r>
              <a:rPr lang="en-US" altLang="zh-CN" dirty="0"/>
              <a:t>32 </a:t>
            </a:r>
            <a:r>
              <a:rPr lang="zh-CN" altLang="en-US" dirty="0"/>
              <a:t>位整数）数组，每个下标对应一种异常，该下标元素的值则是该异常</a:t>
            </a:r>
            <a:r>
              <a:rPr lang="en-US" altLang="zh-CN" dirty="0"/>
              <a:t>handler </a:t>
            </a:r>
            <a:r>
              <a:rPr lang="zh-CN" altLang="en-US" dirty="0"/>
              <a:t>的入口地址。</a:t>
            </a:r>
            <a:endParaRPr lang="en-US" altLang="zh-CN" dirty="0"/>
          </a:p>
          <a:p>
            <a:pPr marL="457200" indent="-457200">
              <a:buFont typeface="+mj-lt"/>
              <a:buAutoNum type="arabicPeriod"/>
            </a:pPr>
            <a:r>
              <a:rPr lang="en-US" altLang="zh-CN" dirty="0"/>
              <a:t>0 </a:t>
            </a:r>
            <a:r>
              <a:rPr lang="zh-CN" altLang="en-US" dirty="0"/>
              <a:t>号异常的功能则是个另类，它并不是什么入口地址，而是给出了复位后</a:t>
            </a:r>
            <a:r>
              <a:rPr lang="en-US" altLang="zh-CN" dirty="0"/>
              <a:t>MSP </a:t>
            </a:r>
            <a:r>
              <a:rPr lang="zh-CN" altLang="en-US" dirty="0"/>
              <a:t>的初值。</a:t>
            </a:r>
            <a:endParaRPr lang="en-US" altLang="zh-CN" dirty="0"/>
          </a:p>
          <a:p>
            <a:pPr marL="457200" indent="-457200">
              <a:buFont typeface="+mj-lt"/>
              <a:buAutoNum type="arabicPeriod"/>
            </a:pPr>
            <a:r>
              <a:rPr lang="zh-CN" altLang="en-US" dirty="0"/>
              <a:t>向量表的存储位置是可以设置的，通过</a:t>
            </a:r>
            <a:r>
              <a:rPr lang="en-US" altLang="zh-CN" dirty="0"/>
              <a:t>NVIC </a:t>
            </a:r>
            <a:r>
              <a:rPr lang="zh-CN" altLang="en-US" dirty="0"/>
              <a:t>中的一个重定位寄存器来指出向量表的地址。</a:t>
            </a:r>
            <a:endParaRPr lang="en-US" altLang="zh-CN" dirty="0"/>
          </a:p>
          <a:p>
            <a:pPr marL="544068" lvl="1" indent="-342900">
              <a:buFont typeface="+mj-lt"/>
              <a:buAutoNum type="arabicPeriod"/>
            </a:pPr>
            <a:r>
              <a:rPr lang="zh-CN" altLang="en-US" dirty="0"/>
              <a:t>在复位后，该寄存器的值为</a:t>
            </a:r>
            <a:r>
              <a:rPr lang="en-US" altLang="zh-CN" dirty="0"/>
              <a:t>0</a:t>
            </a:r>
            <a:r>
              <a:rPr lang="zh-CN" altLang="en-US" dirty="0"/>
              <a:t>。因此，在地址</a:t>
            </a:r>
            <a:r>
              <a:rPr lang="en-US" altLang="zh-CN" dirty="0"/>
              <a:t>0 </a:t>
            </a:r>
            <a:r>
              <a:rPr lang="zh-CN" altLang="en-US" dirty="0"/>
              <a:t>处必须包含一张向量表，用于初始时的异常分配。</a:t>
            </a:r>
          </a:p>
        </p:txBody>
      </p:sp>
    </p:spTree>
    <p:extLst>
      <p:ext uri="{BB962C8B-B14F-4D97-AF65-F5344CB8AC3E}">
        <p14:creationId xmlns:p14="http://schemas.microsoft.com/office/powerpoint/2010/main" val="2201964608"/>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FD8C14B3-5E4A-4A6E-AEA1-F4BC2702FD6E}"/>
              </a:ext>
            </a:extLst>
          </p:cNvPr>
          <p:cNvPicPr>
            <a:picLocks noGrp="1" noChangeAspect="1"/>
          </p:cNvPicPr>
          <p:nvPr>
            <p:ph idx="1"/>
          </p:nvPr>
        </p:nvPicPr>
        <p:blipFill>
          <a:blip r:embed="rId2"/>
          <a:stretch>
            <a:fillRect/>
          </a:stretch>
        </p:blipFill>
        <p:spPr>
          <a:xfrm>
            <a:off x="1999499" y="1159070"/>
            <a:ext cx="8193826" cy="258752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Cortex M3</a:t>
            </a:r>
            <a:r>
              <a:rPr lang="zh-CN" altLang="en-US" sz="3100" dirty="0">
                <a:solidFill>
                  <a:srgbClr val="FFFFFF"/>
                </a:solidFill>
                <a:latin typeface="+mj-lt"/>
                <a:ea typeface="+mj-ea"/>
              </a:rPr>
              <a:t>异常向量表</a:t>
            </a:r>
            <a:endParaRPr lang="en-US" altLang="zh-CN" sz="3100" dirty="0">
              <a:solidFill>
                <a:srgbClr val="FFFFFF"/>
              </a:solidFill>
              <a:latin typeface="+mj-lt"/>
              <a:ea typeface="+mj-ea"/>
            </a:endParaRPr>
          </a:p>
        </p:txBody>
      </p:sp>
    </p:spTree>
    <p:extLst>
      <p:ext uri="{BB962C8B-B14F-4D97-AF65-F5344CB8AC3E}">
        <p14:creationId xmlns:p14="http://schemas.microsoft.com/office/powerpoint/2010/main" val="86487301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30" name="Rectangle 29">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33">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图片 4">
            <a:extLst>
              <a:ext uri="{FF2B5EF4-FFF2-40B4-BE49-F238E27FC236}">
                <a16:creationId xmlns:a16="http://schemas.microsoft.com/office/drawing/2014/main" id="{9E4381F9-B03C-4C83-90D1-4BE03F6A54DF}"/>
              </a:ext>
            </a:extLst>
          </p:cNvPr>
          <p:cNvPicPr>
            <a:picLocks noGrp="1" noChangeAspect="1"/>
          </p:cNvPicPr>
          <p:nvPr>
            <p:ph idx="1"/>
          </p:nvPr>
        </p:nvPicPr>
        <p:blipFill>
          <a:blip r:embed="rId2"/>
          <a:stretch>
            <a:fillRect/>
          </a:stretch>
        </p:blipFill>
        <p:spPr>
          <a:xfrm>
            <a:off x="1999499" y="846280"/>
            <a:ext cx="8193826" cy="321310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Cortex M3</a:t>
            </a:r>
            <a:r>
              <a:rPr lang="zh-CN" altLang="en-US" sz="3100" dirty="0">
                <a:solidFill>
                  <a:srgbClr val="FFFFFF"/>
                </a:solidFill>
                <a:latin typeface="+mj-lt"/>
                <a:ea typeface="+mj-ea"/>
              </a:rPr>
              <a:t>异常向量表</a:t>
            </a:r>
            <a:endParaRPr lang="en-US" altLang="zh-CN" sz="3100" dirty="0">
              <a:solidFill>
                <a:srgbClr val="FFFFFF"/>
              </a:solidFill>
              <a:latin typeface="+mj-lt"/>
              <a:ea typeface="+mj-ea"/>
            </a:endParaRPr>
          </a:p>
        </p:txBody>
      </p:sp>
    </p:spTree>
    <p:extLst>
      <p:ext uri="{BB962C8B-B14F-4D97-AF65-F5344CB8AC3E}">
        <p14:creationId xmlns:p14="http://schemas.microsoft.com/office/powerpoint/2010/main" val="121089237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r>
              <a:rPr lang="zh-CN" altLang="en-US" dirty="0"/>
              <a:t>中断优先级</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pPr marL="457200" indent="-457200">
              <a:buFont typeface="+mj-lt"/>
              <a:buAutoNum type="arabicPeriod"/>
            </a:pPr>
            <a:r>
              <a:rPr lang="zh-CN" altLang="en-US" dirty="0"/>
              <a:t>为了使抢占机能变得更可控，</a:t>
            </a:r>
            <a:r>
              <a:rPr lang="en-US" altLang="zh-CN" dirty="0"/>
              <a:t>CM3 </a:t>
            </a:r>
            <a:r>
              <a:rPr lang="zh-CN" altLang="en-US" dirty="0"/>
              <a:t>还把</a:t>
            </a:r>
            <a:r>
              <a:rPr lang="en-US" altLang="zh-CN" dirty="0"/>
              <a:t>256 </a:t>
            </a:r>
            <a:r>
              <a:rPr lang="zh-CN" altLang="en-US" dirty="0"/>
              <a:t>级优先级按位分成高低两段，分别是抢占优先级和亚优先级。</a:t>
            </a:r>
          </a:p>
          <a:p>
            <a:pPr marL="457200" indent="-457200">
              <a:buFont typeface="+mj-lt"/>
              <a:buAutoNum type="arabicPeriod"/>
            </a:pPr>
            <a:r>
              <a:rPr lang="en-US" altLang="zh-CN" dirty="0"/>
              <a:t>NVIC </a:t>
            </a:r>
            <a:r>
              <a:rPr lang="zh-CN" altLang="en-US" dirty="0"/>
              <a:t>中有一个寄存器是“应用程序中断及复位控制寄存器” ，它里面有一个位段名为“优先级组”。该位段的值对每一个优先级可配置的异常都有影响</a:t>
            </a:r>
            <a:r>
              <a:rPr lang="en-US" altLang="zh-CN" dirty="0"/>
              <a:t>——</a:t>
            </a:r>
            <a:r>
              <a:rPr lang="zh-CN" altLang="en-US" dirty="0"/>
              <a:t>把其优先级分为个位段：</a:t>
            </a:r>
            <a:r>
              <a:rPr lang="en-US" altLang="zh-CN" dirty="0"/>
              <a:t>MSB </a:t>
            </a:r>
            <a:r>
              <a:rPr lang="zh-CN" altLang="en-US" dirty="0"/>
              <a:t>所在的位段（左边的）对应抢占优先级，而</a:t>
            </a:r>
            <a:r>
              <a:rPr lang="en-US" altLang="zh-CN" dirty="0"/>
              <a:t>LSB </a:t>
            </a:r>
            <a:r>
              <a:rPr lang="zh-CN" altLang="en-US" dirty="0"/>
              <a:t>所在的位段（右边的）对应亚优先级。</a:t>
            </a:r>
            <a:endParaRPr lang="en-US" altLang="zh-CN" dirty="0"/>
          </a:p>
          <a:p>
            <a:pPr marL="457200" indent="-457200">
              <a:buFont typeface="+mj-lt"/>
              <a:buAutoNum type="arabicPeriod"/>
            </a:pPr>
            <a:r>
              <a:rPr lang="zh-CN" altLang="en-US" dirty="0"/>
              <a:t>抢占优先级决定了抢占行为：当系统正在响应某异常</a:t>
            </a:r>
            <a:r>
              <a:rPr lang="en-US" altLang="zh-CN" dirty="0"/>
              <a:t>L </a:t>
            </a:r>
            <a:r>
              <a:rPr lang="zh-CN" altLang="en-US" dirty="0"/>
              <a:t>时，如果来了抢占优先级更高的异常</a:t>
            </a:r>
            <a:r>
              <a:rPr lang="en-US" altLang="zh-CN" dirty="0"/>
              <a:t>H</a:t>
            </a:r>
            <a:r>
              <a:rPr lang="zh-CN" altLang="en-US" dirty="0"/>
              <a:t>，则</a:t>
            </a:r>
            <a:r>
              <a:rPr lang="en-US" altLang="zh-CN" dirty="0"/>
              <a:t>H </a:t>
            </a:r>
            <a:r>
              <a:rPr lang="zh-CN" altLang="en-US" dirty="0"/>
              <a:t>可以抢占</a:t>
            </a:r>
            <a:r>
              <a:rPr lang="en-US" altLang="zh-CN" dirty="0"/>
              <a:t>L</a:t>
            </a:r>
            <a:r>
              <a:rPr lang="zh-CN" altLang="en-US" dirty="0"/>
              <a:t>。亚优先级则处理“内务”：当抢占优先级相同的异常有不止一个悬起时，就优先响应亚优先级最高的异常。</a:t>
            </a:r>
          </a:p>
          <a:p>
            <a:pPr marL="457200" indent="-457200">
              <a:buFont typeface="+mj-lt"/>
              <a:buAutoNum type="arabicPeriod"/>
            </a:pPr>
            <a:r>
              <a:rPr lang="zh-CN" altLang="en-US" dirty="0"/>
              <a:t>这种优先级分组规定：亚优先级至少是</a:t>
            </a:r>
            <a:r>
              <a:rPr lang="en-US" altLang="zh-CN" dirty="0"/>
              <a:t>1 </a:t>
            </a:r>
            <a:r>
              <a:rPr lang="zh-CN" altLang="en-US" dirty="0"/>
              <a:t>个位。因此抢占优先级最多是</a:t>
            </a:r>
            <a:r>
              <a:rPr lang="en-US" altLang="zh-CN" dirty="0"/>
              <a:t>7 </a:t>
            </a:r>
            <a:r>
              <a:rPr lang="zh-CN" altLang="en-US" dirty="0"/>
              <a:t>个位，造成了最多只有</a:t>
            </a:r>
            <a:r>
              <a:rPr lang="en-US" altLang="zh-CN" dirty="0"/>
              <a:t>128 </a:t>
            </a:r>
            <a:r>
              <a:rPr lang="zh-CN" altLang="en-US" dirty="0"/>
              <a:t>级抢占的现象。</a:t>
            </a:r>
          </a:p>
          <a:p>
            <a:pPr marL="457200" indent="-457200">
              <a:buFont typeface="+mj-lt"/>
              <a:buAutoNum type="arabicPeriod"/>
            </a:pPr>
            <a:r>
              <a:rPr lang="zh-CN" altLang="en-US" dirty="0"/>
              <a:t>但是</a:t>
            </a:r>
            <a:r>
              <a:rPr lang="en-US" altLang="zh-CN" dirty="0"/>
              <a:t>CM3 </a:t>
            </a:r>
            <a:r>
              <a:rPr lang="zh-CN" altLang="en-US" dirty="0"/>
              <a:t>允许从比特</a:t>
            </a:r>
            <a:r>
              <a:rPr lang="en-US" altLang="zh-CN" dirty="0"/>
              <a:t>7 </a:t>
            </a:r>
            <a:r>
              <a:rPr lang="zh-CN" altLang="en-US" dirty="0"/>
              <a:t>处分组，此时所有的位都表达亚优先级，没有任何位表达抢占优先级，因而所有优先级可编程的异常之间就不会发生抢占</a:t>
            </a:r>
            <a:r>
              <a:rPr lang="en-US" altLang="zh-CN" dirty="0"/>
              <a:t>——</a:t>
            </a:r>
            <a:r>
              <a:rPr lang="zh-CN" altLang="en-US" dirty="0"/>
              <a:t>相当于在它们之中除能了</a:t>
            </a:r>
            <a:r>
              <a:rPr lang="en-US" altLang="zh-CN" dirty="0"/>
              <a:t>CM3 </a:t>
            </a:r>
            <a:r>
              <a:rPr lang="zh-CN" altLang="en-US" dirty="0"/>
              <a:t>的中断嵌套机制。当然还有凌架于法律之上的三位老大：复位，</a:t>
            </a:r>
            <a:r>
              <a:rPr lang="en-US" altLang="zh-CN" dirty="0"/>
              <a:t>NMI </a:t>
            </a:r>
            <a:r>
              <a:rPr lang="zh-CN" altLang="en-US" dirty="0"/>
              <a:t>和硬</a:t>
            </a:r>
            <a:r>
              <a:rPr lang="en-US" altLang="zh-CN" dirty="0"/>
              <a:t>fault</a:t>
            </a:r>
            <a:r>
              <a:rPr lang="zh-CN" altLang="en-US" dirty="0"/>
              <a:t>。它们无论何时出现，都立即无条件抢占所有优先级可编程的“平民异常”。</a:t>
            </a:r>
          </a:p>
        </p:txBody>
      </p:sp>
    </p:spTree>
    <p:extLst>
      <p:ext uri="{BB962C8B-B14F-4D97-AF65-F5344CB8AC3E}">
        <p14:creationId xmlns:p14="http://schemas.microsoft.com/office/powerpoint/2010/main" val="36463142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嵌入式操作系统</a:t>
            </a:r>
            <a:r>
              <a:rPr lang="zh-CN" altLang="en-US" sz="2000" b="0" dirty="0">
                <a:solidFill>
                  <a:schemeClr val="tx1"/>
                </a:solidFill>
                <a:latin typeface="宋体" pitchFamily="2" charset="-122"/>
                <a:ea typeface="宋体" pitchFamily="2" charset="-122"/>
              </a:rPr>
              <a:t>（有些系统只是简单的调度器）</a:t>
            </a:r>
            <a:endParaRPr lang="en-US" altLang="zh-CN" sz="2000" b="0" dirty="0">
              <a:solidFill>
                <a:schemeClr val="tx1"/>
              </a:solidFill>
              <a:latin typeface="宋体" pitchFamily="2" charset="-122"/>
              <a:ea typeface="宋体" pitchFamily="2" charset="-122"/>
            </a:endParaRPr>
          </a:p>
          <a:p>
            <a:pPr lvl="1"/>
            <a:r>
              <a:rPr lang="zh-CN" altLang="en-US" sz="2200" b="0" dirty="0">
                <a:latin typeface="宋体" pitchFamily="2" charset="-122"/>
                <a:ea typeface="宋体" pitchFamily="2" charset="-122"/>
                <a:cs typeface="+mj-cs"/>
              </a:rPr>
              <a:t>由于存储器容量有限，</a:t>
            </a:r>
            <a:r>
              <a:rPr lang="zh-CN" altLang="en-US" sz="2200" b="0" dirty="0">
                <a:solidFill>
                  <a:srgbClr val="FF0000"/>
                </a:solidFill>
                <a:latin typeface="宋体" pitchFamily="2" charset="-122"/>
                <a:ea typeface="宋体" pitchFamily="2" charset="-122"/>
                <a:cs typeface="+mj-cs"/>
              </a:rPr>
              <a:t>嵌入式操作系统内核通常较小</a:t>
            </a:r>
            <a:endParaRPr lang="en-US" altLang="zh-CN" sz="2200" b="0" dirty="0">
              <a:solidFill>
                <a:srgbClr val="FF0000"/>
              </a:solidFill>
              <a:latin typeface="宋体" pitchFamily="2" charset="-122"/>
              <a:ea typeface="宋体" pitchFamily="2" charset="-122"/>
              <a:cs typeface="+mj-cs"/>
            </a:endParaRPr>
          </a:p>
          <a:p>
            <a:pPr lvl="1"/>
            <a:r>
              <a:rPr lang="zh-CN" altLang="en-US" sz="2200" b="0" dirty="0">
                <a:latin typeface="宋体" pitchFamily="2" charset="-122"/>
                <a:ea typeface="宋体" pitchFamily="2" charset="-122"/>
                <a:cs typeface="+mj-cs"/>
              </a:rPr>
              <a:t>嵌入式操作系统，都有一个内核</a:t>
            </a:r>
            <a:r>
              <a:rPr lang="en-US" altLang="zh-CN" sz="2200" b="0" dirty="0">
                <a:latin typeface="宋体" pitchFamily="2" charset="-122"/>
                <a:ea typeface="宋体" pitchFamily="2" charset="-122"/>
                <a:cs typeface="+mj-cs"/>
              </a:rPr>
              <a:t>(Kernel)</a:t>
            </a:r>
            <a:r>
              <a:rPr lang="zh-CN" altLang="en-US" sz="2200" b="0" dirty="0">
                <a:latin typeface="宋体" pitchFamily="2" charset="-122"/>
                <a:ea typeface="宋体" pitchFamily="2" charset="-122"/>
                <a:cs typeface="+mj-cs"/>
              </a:rPr>
              <a:t>和一些系统服务</a:t>
            </a:r>
            <a:r>
              <a:rPr lang="en-US" altLang="zh-CN" sz="2200" b="0" dirty="0">
                <a:latin typeface="宋体" pitchFamily="2" charset="-122"/>
                <a:ea typeface="宋体" pitchFamily="2" charset="-122"/>
                <a:cs typeface="+mj-cs"/>
              </a:rPr>
              <a:t>(System Service)</a:t>
            </a:r>
            <a:r>
              <a:rPr lang="zh-CN" altLang="en-US" sz="2200" b="0" dirty="0">
                <a:latin typeface="宋体" pitchFamily="2" charset="-122"/>
                <a:ea typeface="宋体" pitchFamily="2" charset="-122"/>
                <a:cs typeface="+mj-cs"/>
              </a:rPr>
              <a:t>。嵌入式操作系统必须提供一些系统服务供应用程序调用，包括</a:t>
            </a:r>
            <a:r>
              <a:rPr lang="zh-CN" altLang="en-US" sz="2200" dirty="0">
                <a:latin typeface="宋体" pitchFamily="2" charset="-122"/>
                <a:ea typeface="宋体" pitchFamily="2" charset="-122"/>
                <a:cs typeface="+mj-cs"/>
              </a:rPr>
              <a:t>内存分配</a:t>
            </a:r>
            <a:r>
              <a:rPr lang="zh-CN" altLang="en-US" sz="2200" b="0" dirty="0">
                <a:latin typeface="宋体" pitchFamily="2" charset="-122"/>
                <a:ea typeface="宋体" pitchFamily="2" charset="-122"/>
                <a:cs typeface="+mj-cs"/>
              </a:rPr>
              <a:t>、</a:t>
            </a:r>
            <a:r>
              <a:rPr lang="en-US" altLang="zh-CN" sz="2200" dirty="0">
                <a:latin typeface="宋体" pitchFamily="2" charset="-122"/>
                <a:ea typeface="宋体" pitchFamily="2" charset="-122"/>
                <a:cs typeface="+mj-cs"/>
              </a:rPr>
              <a:t>I/O</a:t>
            </a:r>
            <a:r>
              <a:rPr lang="zh-CN" altLang="en-US" sz="2200" dirty="0">
                <a:latin typeface="宋体" pitchFamily="2" charset="-122"/>
                <a:ea typeface="宋体" pitchFamily="2" charset="-122"/>
                <a:cs typeface="+mj-cs"/>
              </a:rPr>
              <a:t>存取</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中断</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任务</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定时</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延时</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信号量</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互斥量</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邮箱</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消息</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消息队列</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事件组</a:t>
            </a:r>
            <a:r>
              <a:rPr lang="zh-CN" altLang="en-US" sz="2200" b="0" dirty="0">
                <a:latin typeface="宋体" pitchFamily="2" charset="-122"/>
                <a:ea typeface="宋体" pitchFamily="2" charset="-122"/>
                <a:cs typeface="+mj-cs"/>
              </a:rPr>
              <a:t>等服务等，</a:t>
            </a:r>
            <a:r>
              <a:rPr lang="zh-CN" altLang="en-US" sz="2200" dirty="0">
                <a:latin typeface="宋体" pitchFamily="2" charset="-122"/>
                <a:ea typeface="宋体" pitchFamily="2" charset="-122"/>
              </a:rPr>
              <a:t>文件系统、</a:t>
            </a:r>
            <a:r>
              <a:rPr lang="zh-CN" altLang="en-US" sz="2200" dirty="0">
                <a:latin typeface="宋体" pitchFamily="2" charset="-122"/>
                <a:ea typeface="宋体" pitchFamily="2" charset="-122"/>
                <a:cs typeface="+mj-cs"/>
              </a:rPr>
              <a:t>设备驱动</a:t>
            </a:r>
            <a:r>
              <a:rPr lang="zh-CN" altLang="en-US" sz="2200" b="0" dirty="0">
                <a:latin typeface="宋体" pitchFamily="2" charset="-122"/>
                <a:ea typeface="宋体" pitchFamily="2" charset="-122"/>
                <a:cs typeface="+mj-cs"/>
              </a:rPr>
              <a:t>程序则是建立在</a:t>
            </a:r>
            <a:r>
              <a:rPr lang="en-US" altLang="zh-CN" sz="2200" b="0" dirty="0">
                <a:latin typeface="宋体" pitchFamily="2" charset="-122"/>
                <a:ea typeface="宋体" pitchFamily="2" charset="-122"/>
                <a:cs typeface="+mj-cs"/>
              </a:rPr>
              <a:t>I/O</a:t>
            </a:r>
            <a:r>
              <a:rPr lang="zh-CN" altLang="en-US" sz="2200" b="0" dirty="0">
                <a:latin typeface="宋体" pitchFamily="2" charset="-122"/>
                <a:ea typeface="宋体" pitchFamily="2" charset="-122"/>
                <a:cs typeface="+mj-cs"/>
              </a:rPr>
              <a:t>存取和中断服务基础之上的，有些嵌入式操作系统也提供多种通信协议以及用户接口函数库等</a:t>
            </a:r>
            <a:endParaRPr lang="en-US" altLang="zh-CN" sz="2200" b="0" dirty="0">
              <a:latin typeface="宋体" pitchFamily="2" charset="-122"/>
              <a:ea typeface="宋体" pitchFamily="2" charset="-122"/>
              <a:cs typeface="+mj-cs"/>
            </a:endParaRPr>
          </a:p>
          <a:p>
            <a:pPr lvl="1"/>
            <a:r>
              <a:rPr lang="zh-CN" altLang="en-US" sz="2200" b="0" dirty="0">
                <a:latin typeface="宋体" pitchFamily="2" charset="-122"/>
                <a:ea typeface="宋体" pitchFamily="2" charset="-122"/>
                <a:cs typeface="+mj-cs"/>
              </a:rPr>
              <a:t>嵌入式操作系统的</a:t>
            </a:r>
            <a:r>
              <a:rPr lang="zh-CN" altLang="en-US" sz="2200" b="0" dirty="0">
                <a:solidFill>
                  <a:srgbClr val="FF0000"/>
                </a:solidFill>
                <a:latin typeface="宋体" pitchFamily="2" charset="-122"/>
                <a:ea typeface="宋体" pitchFamily="2" charset="-122"/>
                <a:cs typeface="+mj-cs"/>
              </a:rPr>
              <a:t>性能通常取决于</a:t>
            </a:r>
            <a:r>
              <a:rPr lang="zh-CN" altLang="en-US" sz="2200" b="0" dirty="0">
                <a:solidFill>
                  <a:srgbClr val="FF0000"/>
                </a:solidFill>
                <a:latin typeface="宋体" pitchFamily="2" charset="-122"/>
                <a:ea typeface="宋体" pitchFamily="2" charset="-122"/>
              </a:rPr>
              <a:t>内核</a:t>
            </a:r>
            <a:r>
              <a:rPr lang="zh-CN" altLang="en-US" sz="2200" b="0" dirty="0">
                <a:solidFill>
                  <a:srgbClr val="FF0000"/>
                </a:solidFill>
                <a:latin typeface="宋体" pitchFamily="2" charset="-122"/>
                <a:ea typeface="宋体" pitchFamily="2" charset="-122"/>
                <a:cs typeface="+mj-cs"/>
              </a:rPr>
              <a:t>程序，</a:t>
            </a:r>
            <a:r>
              <a:rPr lang="zh-CN" altLang="en-US" sz="2200" b="0" dirty="0">
                <a:latin typeface="宋体" pitchFamily="2" charset="-122"/>
                <a:ea typeface="宋体" pitchFamily="2" charset="-122"/>
                <a:cs typeface="+mj-cs"/>
              </a:rPr>
              <a:t>而</a:t>
            </a:r>
            <a:r>
              <a:rPr lang="zh-CN" altLang="en-US" sz="2200" b="0" dirty="0">
                <a:latin typeface="宋体" pitchFamily="2" charset="-122"/>
                <a:ea typeface="宋体" pitchFamily="2" charset="-122"/>
              </a:rPr>
              <a:t>内核</a:t>
            </a:r>
            <a:r>
              <a:rPr lang="zh-CN" altLang="en-US" sz="2200" b="0" dirty="0">
                <a:latin typeface="宋体" pitchFamily="2" charset="-122"/>
                <a:ea typeface="宋体" pitchFamily="2" charset="-122"/>
                <a:cs typeface="+mj-cs"/>
              </a:rPr>
              <a:t>的工作主要在</a:t>
            </a:r>
            <a:r>
              <a:rPr lang="zh-CN" altLang="en-US" sz="2200" b="0" dirty="0">
                <a:solidFill>
                  <a:srgbClr val="FF0000"/>
                </a:solidFill>
                <a:latin typeface="宋体" pitchFamily="2" charset="-122"/>
                <a:ea typeface="宋体" pitchFamily="2" charset="-122"/>
                <a:cs typeface="+mj-cs"/>
              </a:rPr>
              <a:t>任务管理</a:t>
            </a:r>
            <a:r>
              <a:rPr lang="en-US" altLang="zh-CN" sz="2200" b="0" dirty="0">
                <a:latin typeface="宋体" pitchFamily="2" charset="-122"/>
                <a:ea typeface="宋体" pitchFamily="2" charset="-122"/>
                <a:cs typeface="+mj-cs"/>
              </a:rPr>
              <a:t>(Task Management)</a:t>
            </a:r>
            <a:r>
              <a:rPr lang="zh-CN" altLang="en-US" sz="2200" b="0" dirty="0">
                <a:solidFill>
                  <a:srgbClr val="FF0000"/>
                </a:solidFill>
                <a:latin typeface="宋体" pitchFamily="2" charset="-122"/>
                <a:ea typeface="宋体" pitchFamily="2" charset="-122"/>
                <a:cs typeface="+mj-cs"/>
              </a:rPr>
              <a:t>、任务调度</a:t>
            </a:r>
            <a:r>
              <a:rPr lang="en-US" altLang="zh-CN" sz="2200" b="0" dirty="0">
                <a:latin typeface="宋体" pitchFamily="2" charset="-122"/>
                <a:ea typeface="宋体" pitchFamily="2" charset="-122"/>
                <a:cs typeface="+mj-cs"/>
              </a:rPr>
              <a:t>(Task Scheduling)</a:t>
            </a:r>
            <a:r>
              <a:rPr lang="zh-CN" altLang="en-US" sz="2200" b="0" dirty="0">
                <a:solidFill>
                  <a:srgbClr val="FF0000"/>
                </a:solidFill>
                <a:latin typeface="宋体" pitchFamily="2" charset="-122"/>
                <a:ea typeface="宋体" pitchFamily="2" charset="-122"/>
                <a:cs typeface="+mj-cs"/>
              </a:rPr>
              <a:t>、进程间通信</a:t>
            </a:r>
            <a:r>
              <a:rPr lang="en-US" altLang="zh-CN" sz="2200" b="0" dirty="0">
                <a:latin typeface="宋体" pitchFamily="2" charset="-122"/>
                <a:ea typeface="宋体" pitchFamily="2" charset="-122"/>
                <a:cs typeface="+mj-cs"/>
              </a:rPr>
              <a:t>(IPC)</a:t>
            </a:r>
          </a:p>
          <a:p>
            <a:pPr lvl="1"/>
            <a:r>
              <a:rPr lang="zh-CN" altLang="en-US" sz="2000" dirty="0">
                <a:solidFill>
                  <a:srgbClr val="FF0000"/>
                </a:solidFill>
                <a:latin typeface="宋体" pitchFamily="2" charset="-122"/>
                <a:ea typeface="宋体" pitchFamily="2" charset="-122"/>
              </a:rPr>
              <a:t>嵌入式操作系统不是必需的。</a:t>
            </a:r>
            <a:endParaRPr lang="en-US" altLang="zh-CN" sz="2000" dirty="0">
              <a:solidFill>
                <a:srgbClr val="FF0000"/>
              </a:solidFill>
              <a:latin typeface="宋体" pitchFamily="2" charset="-122"/>
              <a:ea typeface="宋体" pitchFamily="2" charset="-122"/>
            </a:endParaRPr>
          </a:p>
          <a:p>
            <a:pPr lvl="1"/>
            <a:endParaRPr lang="en-US" altLang="zh-CN" sz="2200" b="0" dirty="0">
              <a:solidFill>
                <a:srgbClr val="FF0000"/>
              </a:solidFill>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spcAft>
                <a:spcPct val="0"/>
              </a:spcAft>
              <a:buClr>
                <a:srgbClr val="FFFFFF"/>
              </a:buClr>
              <a:defRPr/>
            </a:pPr>
            <a:fld id="{4F3185CD-7C50-420E-9C3C-88C10E6ADD5D}"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58</a:t>
            </a:fld>
            <a:endParaRPr lang="en-US" altLang="zh-CN" b="1">
              <a:solidFill>
                <a:srgbClr val="FFFFFF"/>
              </a:solidFill>
            </a:endParaRPr>
          </a:p>
        </p:txBody>
      </p:sp>
    </p:spTree>
    <p:extLst>
      <p:ext uri="{BB962C8B-B14F-4D97-AF65-F5344CB8AC3E}">
        <p14:creationId xmlns:p14="http://schemas.microsoft.com/office/powerpoint/2010/main" val="132472023"/>
      </p:ext>
    </p:extLst>
  </p:cSld>
  <p:clrMapOvr>
    <a:masterClrMapping/>
  </p:clrMapOvr>
  <p:transitio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r>
              <a:rPr lang="zh-CN" altLang="en-US" dirty="0"/>
              <a:t>中断优先级</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5" name="图片 4">
            <a:extLst>
              <a:ext uri="{FF2B5EF4-FFF2-40B4-BE49-F238E27FC236}">
                <a16:creationId xmlns:a16="http://schemas.microsoft.com/office/drawing/2014/main" id="{15F67ADB-D325-4E1C-AA9C-F6EA9ED2C595}"/>
              </a:ext>
            </a:extLst>
          </p:cNvPr>
          <p:cNvPicPr>
            <a:picLocks noChangeAspect="1"/>
          </p:cNvPicPr>
          <p:nvPr/>
        </p:nvPicPr>
        <p:blipFill>
          <a:blip r:embed="rId2"/>
          <a:stretch>
            <a:fillRect/>
          </a:stretch>
        </p:blipFill>
        <p:spPr>
          <a:xfrm>
            <a:off x="2965240" y="508746"/>
            <a:ext cx="5901135" cy="5658913"/>
          </a:xfrm>
          <a:prstGeom prst="rect">
            <a:avLst/>
          </a:prstGeom>
        </p:spPr>
      </p:pic>
    </p:spTree>
    <p:extLst>
      <p:ext uri="{BB962C8B-B14F-4D97-AF65-F5344CB8AC3E}">
        <p14:creationId xmlns:p14="http://schemas.microsoft.com/office/powerpoint/2010/main" val="266572143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r>
              <a:rPr lang="zh-CN" altLang="en-US" dirty="0"/>
              <a:t>中断优先级</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6510A57C-E3B0-4C2F-9D9D-B9A8E0F6F85C}"/>
              </a:ext>
            </a:extLst>
          </p:cNvPr>
          <p:cNvPicPr>
            <a:picLocks noChangeAspect="1"/>
          </p:cNvPicPr>
          <p:nvPr/>
        </p:nvPicPr>
        <p:blipFill>
          <a:blip r:embed="rId2"/>
          <a:stretch>
            <a:fillRect/>
          </a:stretch>
        </p:blipFill>
        <p:spPr>
          <a:xfrm>
            <a:off x="3619001" y="719059"/>
            <a:ext cx="4999716" cy="5831571"/>
          </a:xfrm>
          <a:prstGeom prst="rect">
            <a:avLst/>
          </a:prstGeom>
        </p:spPr>
      </p:pic>
    </p:spTree>
    <p:extLst>
      <p:ext uri="{BB962C8B-B14F-4D97-AF65-F5344CB8AC3E}">
        <p14:creationId xmlns:p14="http://schemas.microsoft.com/office/powerpoint/2010/main" val="80161307"/>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C0E2B3-7789-46B8-89A3-DDF58603CC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spcAft>
                <a:spcPts val="600"/>
              </a:spcAft>
            </a:pPr>
            <a:r>
              <a:rPr lang="en-US" dirty="0">
                <a:solidFill>
                  <a:prstClr val="white"/>
                </a:solidFill>
                <a:latin typeface="Calibri" panose="020F0502020204030204"/>
              </a:rPr>
              <a:t>/</a:t>
            </a:r>
          </a:p>
        </p:txBody>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0" y="4844375"/>
            <a:ext cx="7543800" cy="1188995"/>
          </a:xfrm>
        </p:spPr>
        <p:txBody>
          <a:bodyPr anchor="ctr">
            <a:normAutofit/>
          </a:bodyPr>
          <a:lstStyle/>
          <a:p>
            <a:pPr algn="ctr"/>
            <a:r>
              <a:rPr lang="en-US" altLang="zh-CN" dirty="0"/>
              <a:t>Cortex M3</a:t>
            </a:r>
            <a:r>
              <a:rPr lang="zh-CN" altLang="en-US" dirty="0"/>
              <a:t>复位</a:t>
            </a:r>
          </a:p>
        </p:txBody>
      </p:sp>
      <p:graphicFrame>
        <p:nvGraphicFramePr>
          <p:cNvPr id="5" name="内容占位符 2"/>
          <p:cNvGraphicFramePr>
            <a:graphicFrameLocks noGrp="1"/>
          </p:cNvGraphicFramePr>
          <p:nvPr>
            <p:ph idx="1"/>
          </p:nvPr>
        </p:nvGraphicFramePr>
        <p:xfrm>
          <a:off x="2301240" y="680937"/>
          <a:ext cx="7589521" cy="3765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a:extLst>
              <a:ext uri="{FF2B5EF4-FFF2-40B4-BE49-F238E27FC236}">
                <a16:creationId xmlns:a16="http://schemas.microsoft.com/office/drawing/2014/main" id="{DEE22A2E-ABD2-4CFC-B500-C41E8A536ACE}"/>
              </a:ext>
            </a:extLst>
          </p:cNvPr>
          <p:cNvPicPr>
            <a:picLocks noChangeAspect="1"/>
          </p:cNvPicPr>
          <p:nvPr/>
        </p:nvPicPr>
        <p:blipFill>
          <a:blip r:embed="rId7"/>
          <a:stretch>
            <a:fillRect/>
          </a:stretch>
        </p:blipFill>
        <p:spPr>
          <a:xfrm>
            <a:off x="2841813" y="3721712"/>
            <a:ext cx="6353735" cy="923621"/>
          </a:xfrm>
          <a:prstGeom prst="rect">
            <a:avLst/>
          </a:prstGeom>
        </p:spPr>
      </p:pic>
    </p:spTree>
    <p:extLst>
      <p:ext uri="{BB962C8B-B14F-4D97-AF65-F5344CB8AC3E}">
        <p14:creationId xmlns:p14="http://schemas.microsoft.com/office/powerpoint/2010/main" val="43757796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6AA15AE-DAFE-4E1E-B05F-F57962FD3A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8CAE6E3-39B4-4A16-97BC-9C376B9B7EA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D9DB1F97-BFF9-46CC-8EB4-BB63B98F13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D07141D5-A57C-43F5-A655-5BA2D0D2AFF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0978" y="4343400"/>
            <a:ext cx="24003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pic>
        <p:nvPicPr>
          <p:cNvPr id="7" name="图片 3">
            <a:extLst>
              <a:ext uri="{FF2B5EF4-FFF2-40B4-BE49-F238E27FC236}">
                <a16:creationId xmlns:a16="http://schemas.microsoft.com/office/drawing/2014/main" id="{5F51D375-D5D5-4315-891B-4D8CFA9114F8}"/>
              </a:ext>
            </a:extLst>
          </p:cNvPr>
          <p:cNvPicPr>
            <a:picLocks noGrp="1" noChangeAspect="1"/>
          </p:cNvPicPr>
          <p:nvPr>
            <p:ph idx="1"/>
          </p:nvPr>
        </p:nvPicPr>
        <p:blipFill>
          <a:blip r:embed="rId2"/>
          <a:stretch>
            <a:fillRect/>
          </a:stretch>
        </p:blipFill>
        <p:spPr>
          <a:xfrm>
            <a:off x="2150224" y="640081"/>
            <a:ext cx="4882712" cy="505415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629833" y="639098"/>
            <a:ext cx="2551471" cy="3686015"/>
          </a:xfrm>
        </p:spPr>
        <p:txBody>
          <a:bodyPr vert="horz" lIns="91440" tIns="45720" rIns="91440" bIns="45720" rtlCol="0" anchor="b">
            <a:normAutofit/>
          </a:bodyPr>
          <a:lstStyle/>
          <a:p>
            <a:r>
              <a:rPr lang="en-US" altLang="zh-CN" sz="5700">
                <a:solidFill>
                  <a:schemeClr val="tx1">
                    <a:lumMod val="85000"/>
                    <a:lumOff val="15000"/>
                  </a:schemeClr>
                </a:solidFill>
                <a:latin typeface="+mj-lt"/>
                <a:ea typeface="+mj-ea"/>
              </a:rPr>
              <a:t>Cortex M3</a:t>
            </a:r>
          </a:p>
        </p:txBody>
      </p:sp>
    </p:spTree>
    <p:extLst>
      <p:ext uri="{BB962C8B-B14F-4D97-AF65-F5344CB8AC3E}">
        <p14:creationId xmlns:p14="http://schemas.microsoft.com/office/powerpoint/2010/main" val="48327260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4EB5CE29-FBDB-4554-A2FC-BF7E62A67705}"/>
              </a:ext>
            </a:extLst>
          </p:cNvPr>
          <p:cNvPicPr>
            <a:picLocks noGrp="1" noChangeAspect="1"/>
          </p:cNvPicPr>
          <p:nvPr>
            <p:ph idx="1"/>
          </p:nvPr>
        </p:nvPicPr>
        <p:blipFill>
          <a:blip r:embed="rId2"/>
          <a:stretch>
            <a:fillRect/>
          </a:stretch>
        </p:blipFill>
        <p:spPr>
          <a:xfrm>
            <a:off x="2443232" y="643538"/>
            <a:ext cx="7306360"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Cortex M3</a:t>
            </a:r>
          </a:p>
        </p:txBody>
      </p:sp>
    </p:spTree>
    <p:extLst>
      <p:ext uri="{BB962C8B-B14F-4D97-AF65-F5344CB8AC3E}">
        <p14:creationId xmlns:p14="http://schemas.microsoft.com/office/powerpoint/2010/main" val="259861648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2499504"/>
          </a:xfrm>
        </p:spPr>
        <p:txBody>
          <a:bodyPr>
            <a:normAutofit fontScale="77500" lnSpcReduction="20000"/>
          </a:bodyPr>
          <a:lstStyle/>
          <a:p>
            <a:r>
              <a:rPr lang="en-US" altLang="zh-CN" dirty="0"/>
              <a:t>NVIC </a:t>
            </a:r>
            <a:r>
              <a:rPr lang="zh-CN" altLang="en-US" dirty="0"/>
              <a:t>中的尾链</a:t>
            </a:r>
          </a:p>
          <a:p>
            <a:pPr lvl="1"/>
            <a:r>
              <a:rPr lang="zh-CN" altLang="en-US" dirty="0"/>
              <a:t>在背对背中断的情况下，传统系统会重复完整的状态保存和还原周期两次，从而导致更高的延迟。</a:t>
            </a:r>
            <a:endParaRPr lang="en-US" altLang="zh-CN" dirty="0"/>
          </a:p>
          <a:p>
            <a:pPr lvl="1"/>
            <a:r>
              <a:rPr lang="en-US" altLang="zh-CN" dirty="0"/>
              <a:t>Cortex-M </a:t>
            </a:r>
            <a:r>
              <a:rPr lang="zh-CN" altLang="en-US" dirty="0"/>
              <a:t>处理器通过在 </a:t>
            </a:r>
            <a:r>
              <a:rPr lang="en-US" altLang="zh-CN" dirty="0"/>
              <a:t>NVIC </a:t>
            </a:r>
            <a:r>
              <a:rPr lang="zh-CN" altLang="en-US" dirty="0"/>
              <a:t>硬件中实现尾链技术简化了活动中断和挂起的中断之间的转换。</a:t>
            </a:r>
            <a:endParaRPr lang="en-US" altLang="zh-CN" dirty="0"/>
          </a:p>
          <a:p>
            <a:pPr lvl="1"/>
            <a:r>
              <a:rPr lang="zh-CN" altLang="en-US" dirty="0"/>
              <a:t>处理器状态会在比软件实现时间更少的周期内自动保存在中断条目上并在中断退出时还原，从而显著提升低频系统的性能。</a:t>
            </a:r>
          </a:p>
          <a:p>
            <a:endParaRPr lang="zh-CN" altLang="en-US" dirty="0"/>
          </a:p>
        </p:txBody>
      </p:sp>
      <p:pic>
        <p:nvPicPr>
          <p:cNvPr id="4" name="内容占位符 4">
            <a:extLst>
              <a:ext uri="{FF2B5EF4-FFF2-40B4-BE49-F238E27FC236}">
                <a16:creationId xmlns:a16="http://schemas.microsoft.com/office/drawing/2014/main" id="{1934D328-0B6A-46B5-A36E-9A366FF0B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627" y="4029165"/>
            <a:ext cx="5963079" cy="2085387"/>
          </a:xfrm>
          <a:prstGeom prst="rect">
            <a:avLst/>
          </a:prstGeom>
        </p:spPr>
      </p:pic>
    </p:spTree>
    <p:extLst>
      <p:ext uri="{BB962C8B-B14F-4D97-AF65-F5344CB8AC3E}">
        <p14:creationId xmlns:p14="http://schemas.microsoft.com/office/powerpoint/2010/main" val="275398832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CB76E2AE-6C6E-4AF7-A351-F7CD3CE05FE8}"/>
              </a:ext>
            </a:extLst>
          </p:cNvPr>
          <p:cNvPicPr>
            <a:picLocks noChangeAspect="1"/>
          </p:cNvPicPr>
          <p:nvPr/>
        </p:nvPicPr>
        <p:blipFill>
          <a:blip r:embed="rId2"/>
          <a:stretch>
            <a:fillRect/>
          </a:stretch>
        </p:blipFill>
        <p:spPr>
          <a:xfrm>
            <a:off x="1633245" y="0"/>
            <a:ext cx="8925511" cy="6858000"/>
          </a:xfrm>
          <a:prstGeom prst="rect">
            <a:avLst/>
          </a:prstGeom>
        </p:spPr>
      </p:pic>
    </p:spTree>
    <p:extLst>
      <p:ext uri="{BB962C8B-B14F-4D97-AF65-F5344CB8AC3E}">
        <p14:creationId xmlns:p14="http://schemas.microsoft.com/office/powerpoint/2010/main" val="119620062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0" y="286605"/>
            <a:ext cx="7543800" cy="986020"/>
          </a:xfrm>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4886711"/>
          </a:xfrm>
        </p:spPr>
        <p:txBody>
          <a:bodyPr>
            <a:normAutofit/>
          </a:bodyPr>
          <a:lstStyle/>
          <a:p>
            <a:endParaRPr lang="zh-CN" altLang="en-US" dirty="0"/>
          </a:p>
        </p:txBody>
      </p:sp>
      <p:pic>
        <p:nvPicPr>
          <p:cNvPr id="4" name="图片 3">
            <a:extLst>
              <a:ext uri="{FF2B5EF4-FFF2-40B4-BE49-F238E27FC236}">
                <a16:creationId xmlns:a16="http://schemas.microsoft.com/office/drawing/2014/main" id="{7D6C67C2-E169-4396-8AA0-49ADA939AFCD}"/>
              </a:ext>
            </a:extLst>
          </p:cNvPr>
          <p:cNvPicPr>
            <a:picLocks noChangeAspect="1"/>
          </p:cNvPicPr>
          <p:nvPr/>
        </p:nvPicPr>
        <p:blipFill>
          <a:blip r:embed="rId2"/>
          <a:stretch>
            <a:fillRect/>
          </a:stretch>
        </p:blipFill>
        <p:spPr>
          <a:xfrm>
            <a:off x="2346959" y="1353383"/>
            <a:ext cx="7593659" cy="2499486"/>
          </a:xfrm>
          <a:prstGeom prst="rect">
            <a:avLst/>
          </a:prstGeom>
        </p:spPr>
      </p:pic>
      <p:pic>
        <p:nvPicPr>
          <p:cNvPr id="5" name="图片 4">
            <a:extLst>
              <a:ext uri="{FF2B5EF4-FFF2-40B4-BE49-F238E27FC236}">
                <a16:creationId xmlns:a16="http://schemas.microsoft.com/office/drawing/2014/main" id="{5AFF4372-9C36-4BCC-9824-8DCF1DDD512F}"/>
              </a:ext>
            </a:extLst>
          </p:cNvPr>
          <p:cNvPicPr>
            <a:picLocks noChangeAspect="1"/>
          </p:cNvPicPr>
          <p:nvPr/>
        </p:nvPicPr>
        <p:blipFill>
          <a:blip r:embed="rId3"/>
          <a:stretch>
            <a:fillRect/>
          </a:stretch>
        </p:blipFill>
        <p:spPr>
          <a:xfrm>
            <a:off x="2277035" y="3829468"/>
            <a:ext cx="7832912" cy="2463880"/>
          </a:xfrm>
          <a:prstGeom prst="rect">
            <a:avLst/>
          </a:prstGeom>
        </p:spPr>
      </p:pic>
    </p:spTree>
    <p:extLst>
      <p:ext uri="{BB962C8B-B14F-4D97-AF65-F5344CB8AC3E}">
        <p14:creationId xmlns:p14="http://schemas.microsoft.com/office/powerpoint/2010/main" val="21309182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26E695E5-80BF-4C7F-9E01-4065C14934A0}"/>
              </a:ext>
            </a:extLst>
          </p:cNvPr>
          <p:cNvPicPr>
            <a:picLocks noGrp="1" noChangeAspect="1"/>
          </p:cNvPicPr>
          <p:nvPr>
            <p:ph idx="1"/>
          </p:nvPr>
        </p:nvPicPr>
        <p:blipFill>
          <a:blip r:embed="rId2"/>
          <a:stretch>
            <a:fillRect/>
          </a:stretch>
        </p:blipFill>
        <p:spPr>
          <a:xfrm>
            <a:off x="2528386" y="643538"/>
            <a:ext cx="7136053"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Cortex M3</a:t>
            </a:r>
          </a:p>
        </p:txBody>
      </p:sp>
    </p:spTree>
    <p:extLst>
      <p:ext uri="{BB962C8B-B14F-4D97-AF65-F5344CB8AC3E}">
        <p14:creationId xmlns:p14="http://schemas.microsoft.com/office/powerpoint/2010/main" val="2034334873"/>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0" y="286605"/>
            <a:ext cx="7543800" cy="986020"/>
          </a:xfrm>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4886711"/>
          </a:xfrm>
        </p:spPr>
        <p:txBody>
          <a:bodyPr>
            <a:normAutofit fontScale="55000" lnSpcReduction="2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只有在特权级下，才允许访问这 </a:t>
            </a:r>
            <a:r>
              <a:rPr lang="en-US" altLang="zh-CN" dirty="0"/>
              <a:t>3 </a:t>
            </a:r>
            <a:r>
              <a:rPr lang="zh-CN" altLang="en-US" dirty="0"/>
              <a:t>个寄存器。</a:t>
            </a:r>
            <a:endParaRPr lang="en-US" altLang="zh-CN" dirty="0"/>
          </a:p>
          <a:p>
            <a:r>
              <a:rPr lang="zh-CN" altLang="en-US" dirty="0">
                <a:latin typeface="楷体" panose="02010609060101010101" pitchFamily="49" charset="-122"/>
                <a:ea typeface="楷体" panose="02010609060101010101" pitchFamily="49" charset="-122"/>
              </a:rPr>
              <a:t>为了快速地开关中断，</a:t>
            </a:r>
            <a:r>
              <a:rPr lang="en-US" altLang="zh-CN" dirty="0">
                <a:latin typeface="楷体" panose="02010609060101010101" pitchFamily="49" charset="-122"/>
                <a:ea typeface="楷体" panose="02010609060101010101" pitchFamily="49" charset="-122"/>
              </a:rPr>
              <a:t>CM3 </a:t>
            </a:r>
            <a:r>
              <a:rPr lang="zh-CN" altLang="en-US" dirty="0">
                <a:latin typeface="楷体" panose="02010609060101010101" pitchFamily="49" charset="-122"/>
                <a:ea typeface="楷体" panose="02010609060101010101" pitchFamily="49" charset="-122"/>
              </a:rPr>
              <a:t>还专门设置了一条 </a:t>
            </a:r>
            <a:r>
              <a:rPr lang="en-US" altLang="zh-CN" dirty="0">
                <a:latin typeface="楷体" panose="02010609060101010101" pitchFamily="49" charset="-122"/>
                <a:ea typeface="楷体" panose="02010609060101010101" pitchFamily="49" charset="-122"/>
              </a:rPr>
              <a:t>CPS </a:t>
            </a:r>
            <a:r>
              <a:rPr lang="zh-CN" altLang="en-US" dirty="0">
                <a:latin typeface="楷体" panose="02010609060101010101" pitchFamily="49" charset="-122"/>
                <a:ea typeface="楷体" panose="02010609060101010101" pitchFamily="49" charset="-122"/>
              </a:rPr>
              <a:t>指令，有 </a:t>
            </a:r>
            <a:r>
              <a:rPr lang="en-US" altLang="zh-CN" dirty="0">
                <a:latin typeface="楷体" panose="02010609060101010101" pitchFamily="49" charset="-122"/>
                <a:ea typeface="楷体" panose="02010609060101010101" pitchFamily="49" charset="-122"/>
              </a:rPr>
              <a:t>4 </a:t>
            </a:r>
            <a:r>
              <a:rPr lang="zh-CN" altLang="en-US" dirty="0">
                <a:latin typeface="楷体" panose="02010609060101010101" pitchFamily="49" charset="-122"/>
                <a:ea typeface="楷体" panose="02010609060101010101" pitchFamily="49" charset="-122"/>
              </a:rPr>
              <a:t>种用法：</a:t>
            </a:r>
            <a:endParaRPr lang="zh-CN" altLang="en-US" sz="800" dirty="0">
              <a:latin typeface="楷体" panose="02010609060101010101" pitchFamily="49" charset="-122"/>
              <a:ea typeface="楷体" panose="02010609060101010101" pitchFamily="49" charset="-122"/>
            </a:endParaRPr>
          </a:p>
          <a:p>
            <a:pPr lvl="1"/>
            <a:r>
              <a:rPr lang="en-US" altLang="zh-CN" dirty="0">
                <a:latin typeface="Courier New" panose="02070309020205020404" pitchFamily="49" charset="0"/>
                <a:ea typeface="楷体" panose="02010609060101010101" pitchFamily="49" charset="-122"/>
              </a:rPr>
              <a:t>CPSID</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I</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;PRIMASK=1</a:t>
            </a:r>
            <a:r>
              <a:rPr lang="zh-CN" altLang="en-US" dirty="0">
                <a:latin typeface="楷体" panose="02010609060101010101" pitchFamily="49" charset="-122"/>
                <a:ea typeface="楷体" panose="02010609060101010101" pitchFamily="49" charset="-122"/>
              </a:rPr>
              <a:t>，</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a:t>
            </a:r>
            <a:r>
              <a:rPr lang="zh-CN" altLang="en-US" dirty="0">
                <a:latin typeface="楷体" panose="02010609060101010101" pitchFamily="49" charset="-122"/>
                <a:ea typeface="楷体" panose="02010609060101010101" pitchFamily="49" charset="-122"/>
              </a:rPr>
              <a:t>关中断</a:t>
            </a:r>
            <a:r>
              <a:rPr lang="zh-CN" altLang="en-US" sz="800" dirty="0">
                <a:latin typeface="楷体" panose="02010609060101010101" pitchFamily="49" charset="-122"/>
                <a:ea typeface="楷体" panose="02010609060101010101" pitchFamily="49" charset="-122"/>
              </a:rPr>
              <a:t>	</a:t>
            </a:r>
          </a:p>
          <a:p>
            <a:pPr lvl="1"/>
            <a:r>
              <a:rPr lang="en-US" altLang="zh-CN" dirty="0">
                <a:latin typeface="Courier New" panose="02070309020205020404" pitchFamily="49" charset="0"/>
                <a:ea typeface="楷体" panose="02010609060101010101" pitchFamily="49" charset="-122"/>
              </a:rPr>
              <a:t>CPSIE</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I</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;PRIMASK=0</a:t>
            </a:r>
            <a:r>
              <a:rPr lang="zh-CN" altLang="en-US" dirty="0">
                <a:latin typeface="楷体" panose="02010609060101010101" pitchFamily="49" charset="-122"/>
                <a:ea typeface="楷体" panose="02010609060101010101" pitchFamily="49" charset="-122"/>
              </a:rPr>
              <a:t>，</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a:t>
            </a:r>
            <a:r>
              <a:rPr lang="zh-CN" altLang="en-US" dirty="0">
                <a:latin typeface="楷体" panose="02010609060101010101" pitchFamily="49" charset="-122"/>
                <a:ea typeface="楷体" panose="02010609060101010101" pitchFamily="49" charset="-122"/>
              </a:rPr>
              <a:t>开中断</a:t>
            </a:r>
            <a:r>
              <a:rPr lang="zh-CN" altLang="en-US" sz="800" dirty="0">
                <a:latin typeface="楷体" panose="02010609060101010101" pitchFamily="49" charset="-122"/>
                <a:ea typeface="楷体" panose="02010609060101010101" pitchFamily="49" charset="-122"/>
              </a:rPr>
              <a:t>	</a:t>
            </a:r>
          </a:p>
          <a:p>
            <a:pPr lvl="1"/>
            <a:r>
              <a:rPr lang="en-US" altLang="zh-CN" dirty="0">
                <a:latin typeface="Courier New" panose="02070309020205020404" pitchFamily="49" charset="0"/>
              </a:rPr>
              <a:t>CPSID</a:t>
            </a:r>
            <a:r>
              <a:rPr lang="en-US" altLang="zh-CN" sz="1000" dirty="0"/>
              <a:t>	</a:t>
            </a:r>
            <a:r>
              <a:rPr lang="en-US" altLang="zh-CN" dirty="0">
                <a:latin typeface="Courier New" panose="02070309020205020404" pitchFamily="49" charset="0"/>
              </a:rPr>
              <a:t>F</a:t>
            </a:r>
            <a:r>
              <a:rPr lang="en-US" altLang="zh-CN" sz="1000" dirty="0"/>
              <a:t>	</a:t>
            </a:r>
            <a:r>
              <a:rPr lang="en-US" altLang="zh-CN" dirty="0">
                <a:latin typeface="Courier New" panose="02070309020205020404" pitchFamily="49" charset="0"/>
              </a:rPr>
              <a:t>;FAULTMASK=1,</a:t>
            </a:r>
            <a:r>
              <a:rPr lang="en-US" altLang="zh-CN" sz="1000" dirty="0"/>
              <a:t>	</a:t>
            </a:r>
            <a:r>
              <a:rPr lang="en-US" altLang="zh-CN" dirty="0">
                <a:latin typeface="Courier New" panose="02070309020205020404" pitchFamily="49" charset="0"/>
              </a:rPr>
              <a:t>;</a:t>
            </a:r>
            <a:r>
              <a:rPr lang="zh-CN" altLang="en-US" dirty="0"/>
              <a:t>关异常</a:t>
            </a:r>
            <a:r>
              <a:rPr lang="zh-CN" altLang="en-US" sz="1000" dirty="0"/>
              <a:t>	</a:t>
            </a:r>
          </a:p>
          <a:p>
            <a:pPr lvl="1"/>
            <a:r>
              <a:rPr lang="en-US" altLang="zh-CN" dirty="0">
                <a:latin typeface="Courier New" panose="02070309020205020404" pitchFamily="49" charset="0"/>
                <a:ea typeface="楷体" panose="02010609060101010101" pitchFamily="49" charset="-122"/>
              </a:rPr>
              <a:t>CPSIE</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F</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;FAULTMASK=0</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a:t>
            </a:r>
            <a:r>
              <a:rPr lang="zh-CN" altLang="en-US" dirty="0">
                <a:latin typeface="楷体" panose="02010609060101010101" pitchFamily="49" charset="-122"/>
                <a:ea typeface="楷体" panose="02010609060101010101" pitchFamily="49" charset="-122"/>
              </a:rPr>
              <a:t>开异常</a:t>
            </a:r>
            <a:r>
              <a:rPr lang="zh-CN" altLang="en-US" sz="800" dirty="0">
                <a:latin typeface="楷体" panose="02010609060101010101" pitchFamily="49" charset="-122"/>
                <a:ea typeface="楷体" panose="02010609060101010101" pitchFamily="49" charset="-122"/>
              </a:rPr>
              <a:t>	</a:t>
            </a:r>
          </a:p>
          <a:p>
            <a:endParaRPr lang="zh-CN" altLang="en-US" dirty="0"/>
          </a:p>
          <a:p>
            <a:endParaRPr lang="zh-CN" altLang="en-US" dirty="0"/>
          </a:p>
        </p:txBody>
      </p:sp>
      <p:pic>
        <p:nvPicPr>
          <p:cNvPr id="4" name="图片 3">
            <a:extLst>
              <a:ext uri="{FF2B5EF4-FFF2-40B4-BE49-F238E27FC236}">
                <a16:creationId xmlns:a16="http://schemas.microsoft.com/office/drawing/2014/main" id="{7F61916B-BCFF-44E4-B2EF-6A44314B2D24}"/>
              </a:ext>
            </a:extLst>
          </p:cNvPr>
          <p:cNvPicPr>
            <a:picLocks noChangeAspect="1"/>
          </p:cNvPicPr>
          <p:nvPr/>
        </p:nvPicPr>
        <p:blipFill>
          <a:blip r:embed="rId2"/>
          <a:stretch>
            <a:fillRect/>
          </a:stretch>
        </p:blipFill>
        <p:spPr>
          <a:xfrm>
            <a:off x="1546859" y="1272626"/>
            <a:ext cx="9144000" cy="2800465"/>
          </a:xfrm>
          <a:prstGeom prst="rect">
            <a:avLst/>
          </a:prstGeom>
        </p:spPr>
      </p:pic>
    </p:spTree>
    <p:extLst>
      <p:ext uri="{BB962C8B-B14F-4D97-AF65-F5344CB8AC3E}">
        <p14:creationId xmlns:p14="http://schemas.microsoft.com/office/powerpoint/2010/main" val="4099640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应用软件</a:t>
            </a:r>
            <a:endParaRPr lang="en-US" altLang="zh-CN" sz="2400" b="0" dirty="0">
              <a:latin typeface="宋体" pitchFamily="2" charset="-122"/>
              <a:ea typeface="宋体" pitchFamily="2" charset="-122"/>
            </a:endParaRPr>
          </a:p>
          <a:p>
            <a:pPr lvl="1"/>
            <a:r>
              <a:rPr lang="zh-CN" altLang="en-US" sz="2300" b="0" dirty="0">
                <a:latin typeface="宋体" pitchFamily="2" charset="-122"/>
                <a:ea typeface="宋体" pitchFamily="2" charset="-122"/>
                <a:cs typeface="+mj-cs"/>
              </a:rPr>
              <a:t>设计人员针对专门的应用领域而设计的应用程序</a:t>
            </a:r>
            <a:endParaRPr lang="en-US" altLang="zh-CN" sz="2300" b="0" dirty="0">
              <a:latin typeface="宋体" pitchFamily="2" charset="-122"/>
              <a:ea typeface="宋体" pitchFamily="2" charset="-122"/>
              <a:cs typeface="+mj-cs"/>
            </a:endParaRPr>
          </a:p>
          <a:p>
            <a:pPr lvl="1"/>
            <a:r>
              <a:rPr lang="zh-CN" altLang="en-US" sz="2300" b="0" dirty="0">
                <a:latin typeface="宋体" pitchFamily="2" charset="-122"/>
                <a:ea typeface="宋体" pitchFamily="2" charset="-122"/>
                <a:cs typeface="+mj-cs"/>
              </a:rPr>
              <a:t>把嵌入式操作系统和应用软件组合在一起，作为一个有机整体</a:t>
            </a:r>
          </a:p>
          <a:p>
            <a:pPr lvl="1"/>
            <a:r>
              <a:rPr lang="zh-CN" altLang="en-US" sz="2300" b="0" dirty="0">
                <a:latin typeface="宋体" pitchFamily="2" charset="-122"/>
                <a:ea typeface="宋体" pitchFamily="2" charset="-122"/>
                <a:cs typeface="+mj-cs"/>
              </a:rPr>
              <a:t>嵌入式系统软件的要求与</a:t>
            </a:r>
            <a:r>
              <a:rPr lang="en-US" altLang="zh-CN" sz="2300" b="0" dirty="0">
                <a:latin typeface="宋体" pitchFamily="2" charset="-122"/>
                <a:ea typeface="宋体" pitchFamily="2" charset="-122"/>
                <a:cs typeface="+mj-cs"/>
              </a:rPr>
              <a:t>PC</a:t>
            </a:r>
            <a:r>
              <a:rPr lang="zh-CN" altLang="en-US" sz="2300" b="0" dirty="0">
                <a:latin typeface="宋体" pitchFamily="2" charset="-122"/>
                <a:ea typeface="宋体" pitchFamily="2" charset="-122"/>
                <a:cs typeface="+mj-cs"/>
              </a:rPr>
              <a:t>机有所不同，其主要特点有：</a:t>
            </a:r>
          </a:p>
          <a:p>
            <a:pPr lvl="2"/>
            <a:r>
              <a:rPr lang="zh-CN" altLang="en-US" sz="2300" b="0" dirty="0">
                <a:latin typeface="宋体" pitchFamily="2" charset="-122"/>
                <a:ea typeface="宋体" pitchFamily="2" charset="-122"/>
                <a:cs typeface="+mj-cs"/>
              </a:rPr>
              <a:t>软件</a:t>
            </a:r>
            <a:r>
              <a:rPr lang="zh-CN" altLang="en-US" sz="2300" b="0" dirty="0">
                <a:solidFill>
                  <a:srgbClr val="FF0000"/>
                </a:solidFill>
                <a:latin typeface="宋体" pitchFamily="2" charset="-122"/>
                <a:ea typeface="宋体" pitchFamily="2" charset="-122"/>
                <a:cs typeface="+mj-cs"/>
              </a:rPr>
              <a:t>固化</a:t>
            </a:r>
            <a:r>
              <a:rPr lang="zh-CN" altLang="en-US" sz="2300" b="0" dirty="0">
                <a:latin typeface="宋体" pitchFamily="2" charset="-122"/>
                <a:ea typeface="宋体" pitchFamily="2" charset="-122"/>
                <a:cs typeface="+mj-cs"/>
              </a:rPr>
              <a:t>存储，修改不易，要有较高的正确率和可靠性；</a:t>
            </a:r>
          </a:p>
          <a:p>
            <a:pPr lvl="2"/>
            <a:r>
              <a:rPr lang="zh-CN" altLang="en-US" sz="2300" b="0" dirty="0">
                <a:solidFill>
                  <a:srgbClr val="FF0000"/>
                </a:solidFill>
                <a:latin typeface="宋体" pitchFamily="2" charset="-122"/>
                <a:ea typeface="宋体" pitchFamily="2" charset="-122"/>
                <a:cs typeface="+mj-cs"/>
              </a:rPr>
              <a:t>软件代码要求精简</a:t>
            </a:r>
            <a:r>
              <a:rPr lang="zh-CN" altLang="en-US" sz="1800" b="0" dirty="0">
                <a:latin typeface="宋体" pitchFamily="2" charset="-122"/>
                <a:ea typeface="宋体" pitchFamily="2" charset="-122"/>
                <a:cs typeface="+mj-cs"/>
              </a:rPr>
              <a:t>（受成本、体积和功耗存储空间限制）</a:t>
            </a:r>
            <a:r>
              <a:rPr lang="zh-CN" altLang="en-US" sz="2300" b="0" dirty="0">
                <a:solidFill>
                  <a:srgbClr val="FF0000"/>
                </a:solidFill>
                <a:latin typeface="宋体" pitchFamily="2" charset="-122"/>
                <a:ea typeface="宋体" pitchFamily="2" charset="-122"/>
                <a:cs typeface="+mj-cs"/>
              </a:rPr>
              <a:t>、高效</a:t>
            </a:r>
            <a:r>
              <a:rPr lang="zh-CN" altLang="en-US" sz="1800" b="0" dirty="0">
                <a:latin typeface="宋体" pitchFamily="2" charset="-122"/>
                <a:ea typeface="宋体" pitchFamily="2" charset="-122"/>
                <a:cs typeface="+mj-cs"/>
              </a:rPr>
              <a:t>（</a:t>
            </a:r>
            <a:r>
              <a:rPr lang="zh-CN" altLang="en-US" sz="1800" b="0" dirty="0">
                <a:latin typeface="宋体" pitchFamily="2" charset="-122"/>
                <a:ea typeface="宋体" pitchFamily="2" charset="-122"/>
              </a:rPr>
              <a:t>受主频、功耗限制</a:t>
            </a:r>
            <a:r>
              <a:rPr lang="zh-CN" altLang="en-US" sz="1800" b="0" dirty="0">
                <a:latin typeface="宋体" pitchFamily="2" charset="-122"/>
                <a:ea typeface="宋体" pitchFamily="2" charset="-122"/>
                <a:cs typeface="+mj-cs"/>
              </a:rPr>
              <a:t>）</a:t>
            </a:r>
            <a:r>
              <a:rPr lang="zh-CN" altLang="en-US" sz="2300" b="0" dirty="0">
                <a:solidFill>
                  <a:srgbClr val="FF0000"/>
                </a:solidFill>
                <a:latin typeface="宋体" pitchFamily="2" charset="-122"/>
                <a:ea typeface="宋体" pitchFamily="2" charset="-122"/>
                <a:cs typeface="+mj-cs"/>
              </a:rPr>
              <a:t>、高可靠性</a:t>
            </a:r>
            <a:r>
              <a:rPr lang="zh-CN" altLang="en-US" sz="1800" b="0" dirty="0">
                <a:latin typeface="宋体" pitchFamily="2" charset="-122"/>
                <a:ea typeface="宋体" pitchFamily="2" charset="-122"/>
                <a:cs typeface="+mj-cs"/>
              </a:rPr>
              <a:t>（容错）</a:t>
            </a:r>
            <a:endParaRPr lang="en-US" altLang="zh-CN" sz="1800" b="0" dirty="0">
              <a:latin typeface="宋体" pitchFamily="2" charset="-122"/>
              <a:ea typeface="宋体" pitchFamily="2" charset="-122"/>
              <a:cs typeface="+mj-cs"/>
            </a:endParaRPr>
          </a:p>
          <a:p>
            <a:pPr lvl="2"/>
            <a:r>
              <a:rPr lang="zh-CN" altLang="en-US" sz="2300" b="0" dirty="0">
                <a:solidFill>
                  <a:srgbClr val="FF0000"/>
                </a:solidFill>
                <a:latin typeface="宋体" pitchFamily="2" charset="-122"/>
                <a:ea typeface="宋体" pitchFamily="2" charset="-122"/>
                <a:cs typeface="+mj-cs"/>
              </a:rPr>
              <a:t>数据结构简洁</a:t>
            </a:r>
            <a:r>
              <a:rPr lang="zh-CN" altLang="en-US" sz="1800" b="0" dirty="0">
                <a:latin typeface="宋体" pitchFamily="2" charset="-122"/>
                <a:ea typeface="宋体" pitchFamily="2" charset="-122"/>
                <a:cs typeface="+mj-cs"/>
              </a:rPr>
              <a:t>（代码优化时，数据结构占</a:t>
            </a:r>
            <a:r>
              <a:rPr lang="en-US" altLang="zh-CN" sz="1800" b="0" dirty="0">
                <a:latin typeface="宋体" pitchFamily="2" charset="-122"/>
                <a:ea typeface="宋体" pitchFamily="2" charset="-122"/>
                <a:cs typeface="+mj-cs"/>
              </a:rPr>
              <a:t>80%</a:t>
            </a:r>
            <a:r>
              <a:rPr lang="zh-CN" altLang="en-US" sz="1800" b="0" dirty="0">
                <a:latin typeface="宋体" pitchFamily="2" charset="-122"/>
                <a:ea typeface="宋体" pitchFamily="2" charset="-122"/>
                <a:cs typeface="+mj-cs"/>
              </a:rPr>
              <a:t>，编程技巧占</a:t>
            </a:r>
            <a:r>
              <a:rPr lang="en-US" altLang="zh-CN" sz="1800" b="0" dirty="0">
                <a:latin typeface="宋体" pitchFamily="2" charset="-122"/>
                <a:ea typeface="宋体" pitchFamily="2" charset="-122"/>
                <a:cs typeface="+mj-cs"/>
              </a:rPr>
              <a:t>20%</a:t>
            </a:r>
            <a:r>
              <a:rPr lang="zh-CN" altLang="en-US" sz="1800" b="0" dirty="0">
                <a:latin typeface="宋体" pitchFamily="2" charset="-122"/>
                <a:ea typeface="宋体" pitchFamily="2" charset="-122"/>
                <a:cs typeface="+mj-cs"/>
              </a:rPr>
              <a:t>）</a:t>
            </a:r>
          </a:p>
        </p:txBody>
      </p:sp>
      <p:sp>
        <p:nvSpPr>
          <p:cNvPr id="4" name="Date Placeholder 3"/>
          <p:cNvSpPr>
            <a:spLocks noGrp="1"/>
          </p:cNvSpPr>
          <p:nvPr>
            <p:ph type="dt" sz="half" idx="10"/>
          </p:nvPr>
        </p:nvSpPr>
        <p:spPr/>
        <p:txBody>
          <a:bodyPr/>
          <a:lstStyle/>
          <a:p>
            <a:pPr>
              <a:spcAft>
                <a:spcPct val="0"/>
              </a:spcAft>
              <a:buClr>
                <a:srgbClr val="FFFFFF"/>
              </a:buClr>
              <a:defRPr/>
            </a:pPr>
            <a:fld id="{C2AED83B-CD7A-40F6-8234-FC280B69951A}"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59</a:t>
            </a:fld>
            <a:endParaRPr lang="en-US" altLang="zh-CN" b="1">
              <a:solidFill>
                <a:srgbClr val="FFFFFF"/>
              </a:solidFill>
            </a:endParaRPr>
          </a:p>
        </p:txBody>
      </p:sp>
    </p:spTree>
    <p:extLst>
      <p:ext uri="{BB962C8B-B14F-4D97-AF65-F5344CB8AC3E}">
        <p14:creationId xmlns:p14="http://schemas.microsoft.com/office/powerpoint/2010/main" val="3706635288"/>
      </p:ext>
    </p:extLst>
  </p:cSld>
  <p:clrMapOvr>
    <a:masterClrMapping/>
  </p:clrMapOvr>
  <p:transitio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0" y="286605"/>
            <a:ext cx="7543800" cy="986020"/>
          </a:xfrm>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20000"/>
          </a:bodyPr>
          <a:lstStyle/>
          <a:p>
            <a:r>
              <a:rPr lang="zh-CN" altLang="en-US" dirty="0"/>
              <a:t>对于时间</a:t>
            </a:r>
            <a:r>
              <a:rPr lang="en-US" altLang="zh-CN" dirty="0"/>
              <a:t>‐</a:t>
            </a:r>
            <a:r>
              <a:rPr lang="zh-CN" altLang="en-US" dirty="0"/>
              <a:t>关键任务而言，</a:t>
            </a:r>
            <a:r>
              <a:rPr lang="en-US" altLang="zh-CN" dirty="0"/>
              <a:t>PRIMASK </a:t>
            </a:r>
            <a:r>
              <a:rPr lang="zh-CN" altLang="en-US" dirty="0"/>
              <a:t>和 </a:t>
            </a:r>
            <a:r>
              <a:rPr lang="en-US" altLang="zh-CN" dirty="0"/>
              <a:t>BASEPRI </a:t>
            </a:r>
            <a:r>
              <a:rPr lang="zh-CN" altLang="en-US" dirty="0"/>
              <a:t>对于暂时关闭中断是非常重要的。而 </a:t>
            </a:r>
            <a:r>
              <a:rPr lang="en-US" altLang="zh-CN" dirty="0"/>
              <a:t>FAULTMASK </a:t>
            </a:r>
            <a:r>
              <a:rPr lang="zh-CN" altLang="en-US" dirty="0"/>
              <a:t>则可以被 </a:t>
            </a:r>
            <a:r>
              <a:rPr lang="en-US" altLang="zh-CN" dirty="0"/>
              <a:t>OS </a:t>
            </a:r>
            <a:r>
              <a:rPr lang="zh-CN" altLang="en-US" dirty="0"/>
              <a:t>用于暂时关闭 </a:t>
            </a:r>
            <a:r>
              <a:rPr lang="en-US" altLang="zh-CN" dirty="0"/>
              <a:t>fault </a:t>
            </a:r>
            <a:r>
              <a:rPr lang="zh-CN" altLang="en-US" dirty="0"/>
              <a:t>处理机能，这种处理在某个任务崩溃时可能需要。因为在任务崩溃时，常常伴随着一大堆 </a:t>
            </a:r>
            <a:r>
              <a:rPr lang="en-US" altLang="zh-CN" dirty="0"/>
              <a:t>faults</a:t>
            </a:r>
            <a:r>
              <a:rPr lang="zh-CN" altLang="en-US" dirty="0"/>
              <a:t>。在系统料理“后事”时，通常不再需要响应这些 </a:t>
            </a:r>
            <a:r>
              <a:rPr lang="en-US" altLang="zh-CN" dirty="0"/>
              <a:t>fault——</a:t>
            </a:r>
            <a:r>
              <a:rPr lang="zh-CN" altLang="en-US" dirty="0"/>
              <a:t>人死帐清。总之 </a:t>
            </a:r>
            <a:r>
              <a:rPr lang="en-US" altLang="zh-CN" dirty="0"/>
              <a:t>FAULTMASK </a:t>
            </a:r>
            <a:r>
              <a:rPr lang="zh-CN" altLang="en-US" dirty="0"/>
              <a:t>就是专门留给 </a:t>
            </a:r>
            <a:r>
              <a:rPr lang="en-US" altLang="zh-CN" dirty="0"/>
              <a:t>OS </a:t>
            </a:r>
            <a:r>
              <a:rPr lang="zh-CN" altLang="en-US" dirty="0"/>
              <a:t>用的。</a:t>
            </a:r>
          </a:p>
          <a:p>
            <a:r>
              <a:rPr lang="zh-CN" altLang="en-US" dirty="0"/>
              <a:t>要访问 </a:t>
            </a:r>
            <a:r>
              <a:rPr lang="en-US" altLang="zh-CN" dirty="0"/>
              <a:t>PRIMASK, FAULTMASK </a:t>
            </a:r>
            <a:r>
              <a:rPr lang="zh-CN" altLang="en-US" dirty="0"/>
              <a:t>以及 </a:t>
            </a:r>
            <a:r>
              <a:rPr lang="en-US" altLang="zh-CN" dirty="0"/>
              <a:t>BASEPRI</a:t>
            </a:r>
            <a:r>
              <a:rPr lang="zh-CN" altLang="en-US" dirty="0"/>
              <a:t>，同样要使用 </a:t>
            </a:r>
            <a:r>
              <a:rPr lang="en-US" altLang="zh-CN" dirty="0"/>
              <a:t>MRS/MSR </a:t>
            </a:r>
            <a:r>
              <a:rPr lang="zh-CN" altLang="en-US" dirty="0"/>
              <a:t>指令</a:t>
            </a:r>
            <a:r>
              <a:rPr lang="en-US" altLang="zh-CN" dirty="0"/>
              <a:t>,</a:t>
            </a:r>
            <a:r>
              <a:rPr lang="zh-CN" altLang="en-US" dirty="0"/>
              <a:t>如：</a:t>
            </a:r>
          </a:p>
          <a:p>
            <a:pPr lvl="1"/>
            <a:r>
              <a:rPr lang="en-US" altLang="zh-CN" dirty="0"/>
              <a:t>MRS   R0,       BASEPRI      ;</a:t>
            </a:r>
            <a:r>
              <a:rPr lang="zh-CN" altLang="en-US" dirty="0"/>
              <a:t>读取 </a:t>
            </a:r>
            <a:r>
              <a:rPr lang="en-US" altLang="zh-CN" dirty="0"/>
              <a:t>BASEPRI </a:t>
            </a:r>
            <a:r>
              <a:rPr lang="zh-CN" altLang="en-US" dirty="0"/>
              <a:t>到 </a:t>
            </a:r>
            <a:r>
              <a:rPr lang="en-US" altLang="zh-CN" dirty="0"/>
              <a:t>R0 </a:t>
            </a:r>
            <a:r>
              <a:rPr lang="zh-CN" altLang="en-US" dirty="0"/>
              <a:t>中</a:t>
            </a:r>
          </a:p>
          <a:p>
            <a:pPr lvl="1"/>
            <a:r>
              <a:rPr lang="en-US" altLang="zh-CN" dirty="0"/>
              <a:t>MRS   R0,       FAULTMASK    ;</a:t>
            </a:r>
            <a:r>
              <a:rPr lang="zh-CN" altLang="en-US" dirty="0"/>
              <a:t>似上</a:t>
            </a:r>
          </a:p>
          <a:p>
            <a:pPr lvl="1"/>
            <a:r>
              <a:rPr lang="en-US" altLang="zh-CN" dirty="0"/>
              <a:t>MRS   R0,       PRIMASK      ;</a:t>
            </a:r>
            <a:r>
              <a:rPr lang="zh-CN" altLang="en-US" dirty="0"/>
              <a:t>似上</a:t>
            </a:r>
          </a:p>
          <a:p>
            <a:pPr lvl="1"/>
            <a:r>
              <a:rPr lang="en-US" altLang="zh-CN" dirty="0"/>
              <a:t>MSR   BASEPRI,  R0           ;</a:t>
            </a:r>
            <a:r>
              <a:rPr lang="zh-CN" altLang="en-US" dirty="0"/>
              <a:t>写入 </a:t>
            </a:r>
            <a:r>
              <a:rPr lang="en-US" altLang="zh-CN" dirty="0"/>
              <a:t>R0 </a:t>
            </a:r>
            <a:r>
              <a:rPr lang="zh-CN" altLang="en-US" dirty="0"/>
              <a:t>到 </a:t>
            </a:r>
            <a:r>
              <a:rPr lang="en-US" altLang="zh-CN" dirty="0"/>
              <a:t>BASEPRI </a:t>
            </a:r>
            <a:r>
              <a:rPr lang="zh-CN" altLang="en-US" dirty="0"/>
              <a:t>中</a:t>
            </a:r>
          </a:p>
          <a:p>
            <a:pPr lvl="1"/>
            <a:r>
              <a:rPr lang="en-US" altLang="zh-CN" dirty="0"/>
              <a:t>MSR   FAULTMASK, R0           ;</a:t>
            </a:r>
            <a:r>
              <a:rPr lang="zh-CN" altLang="en-US" dirty="0"/>
              <a:t>似上</a:t>
            </a:r>
          </a:p>
          <a:p>
            <a:pPr lvl="1"/>
            <a:r>
              <a:rPr lang="en-US" altLang="zh-CN" dirty="0"/>
              <a:t>MSR   PRIMASK,  R0           ;</a:t>
            </a:r>
            <a:r>
              <a:rPr lang="zh-CN" altLang="en-US" dirty="0"/>
              <a:t>似上</a:t>
            </a:r>
          </a:p>
          <a:p>
            <a:endParaRPr lang="zh-CN" altLang="en-US" dirty="0"/>
          </a:p>
        </p:txBody>
      </p:sp>
    </p:spTree>
    <p:extLst>
      <p:ext uri="{BB962C8B-B14F-4D97-AF65-F5344CB8AC3E}">
        <p14:creationId xmlns:p14="http://schemas.microsoft.com/office/powerpoint/2010/main" val="399458322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CDE16C97-CDFC-4891-8AFB-A33BCBD8DD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5" name="Rectangle 11">
            <a:extLst>
              <a:ext uri="{FF2B5EF4-FFF2-40B4-BE49-F238E27FC236}">
                <a16:creationId xmlns:a16="http://schemas.microsoft.com/office/drawing/2014/main" id="{294AB835-3BB7-4792-96BB-F735CE7FA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3">
            <a:extLst>
              <a:ext uri="{FF2B5EF4-FFF2-40B4-BE49-F238E27FC236}">
                <a16:creationId xmlns:a16="http://schemas.microsoft.com/office/drawing/2014/main" id="{E169826A-DEB6-46C3-BC87-8C15BA79F2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图片 4">
            <a:extLst>
              <a:ext uri="{FF2B5EF4-FFF2-40B4-BE49-F238E27FC236}">
                <a16:creationId xmlns:a16="http://schemas.microsoft.com/office/drawing/2014/main" id="{3E95A0CC-99EA-4C62-B421-7D2A48208922}"/>
              </a:ext>
            </a:extLst>
          </p:cNvPr>
          <p:cNvPicPr>
            <a:picLocks noChangeAspect="1"/>
          </p:cNvPicPr>
          <p:nvPr/>
        </p:nvPicPr>
        <p:blipFill>
          <a:blip r:embed="rId2"/>
          <a:stretch>
            <a:fillRect/>
          </a:stretch>
        </p:blipFill>
        <p:spPr>
          <a:xfrm>
            <a:off x="4568950" y="4191139"/>
            <a:ext cx="5547805" cy="205515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005693" y="642258"/>
            <a:ext cx="2563257" cy="5226837"/>
          </a:xfrm>
        </p:spPr>
        <p:txBody>
          <a:bodyPr anchor="t">
            <a:normAutofit/>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4568950" y="642257"/>
            <a:ext cx="5625522" cy="3548882"/>
          </a:xfrm>
        </p:spPr>
        <p:txBody>
          <a:bodyPr>
            <a:normAutofit fontScale="85000" lnSpcReduction="20000"/>
          </a:bodyPr>
          <a:lstStyle/>
          <a:p>
            <a:r>
              <a:rPr lang="en-US" altLang="zh-CN" sz="1300" dirty="0">
                <a:latin typeface="微软雅黑" panose="020B0503020204020204" pitchFamily="34" charset="-122"/>
                <a:ea typeface="微软雅黑" panose="020B0503020204020204" pitchFamily="34" charset="-122"/>
              </a:rPr>
              <a:t>CONTROL[1]</a:t>
            </a:r>
          </a:p>
          <a:p>
            <a:pPr marR="1180"/>
            <a:r>
              <a:rPr lang="zh-CN" altLang="en-US" sz="1300" dirty="0">
                <a:latin typeface="宋体" panose="02010600030101010101" pitchFamily="2" charset="-122"/>
                <a:ea typeface="宋体" panose="02010600030101010101" pitchFamily="2" charset="-122"/>
              </a:rPr>
              <a:t>在</a:t>
            </a:r>
            <a:r>
              <a:rPr lang="en-US" altLang="zh-CN" sz="1300" dirty="0">
                <a:latin typeface="Calibri" panose="020F0502020204030204" pitchFamily="34" charset="0"/>
                <a:ea typeface="宋体" panose="02010600030101010101" pitchFamily="2" charset="-122"/>
              </a:rPr>
              <a:t>Cortex‐M3 </a:t>
            </a:r>
            <a:r>
              <a:rPr lang="zh-CN" altLang="en-US" sz="1300" dirty="0">
                <a:latin typeface="宋体" panose="02010600030101010101" pitchFamily="2" charset="-122"/>
                <a:ea typeface="宋体" panose="02010600030101010101" pitchFamily="2" charset="-122"/>
              </a:rPr>
              <a:t>的</a:t>
            </a:r>
            <a:r>
              <a:rPr lang="en-US" altLang="zh-CN" sz="1300" dirty="0">
                <a:latin typeface="Calibri" panose="020F0502020204030204" pitchFamily="34" charset="0"/>
                <a:ea typeface="宋体" panose="02010600030101010101" pitchFamily="2" charset="-122"/>
              </a:rPr>
              <a:t>handler </a:t>
            </a:r>
            <a:r>
              <a:rPr lang="zh-CN" altLang="en-US" sz="1300" dirty="0">
                <a:latin typeface="宋体" panose="02010600030101010101" pitchFamily="2" charset="-122"/>
                <a:ea typeface="宋体" panose="02010600030101010101" pitchFamily="2" charset="-122"/>
              </a:rPr>
              <a:t>模式中，</a:t>
            </a:r>
            <a:r>
              <a:rPr lang="en-US" altLang="zh-CN" sz="1300" dirty="0">
                <a:latin typeface="Calibri" panose="020F0502020204030204" pitchFamily="34" charset="0"/>
                <a:ea typeface="宋体" panose="02010600030101010101" pitchFamily="2" charset="-122"/>
              </a:rPr>
              <a:t>CONTROL[1]</a:t>
            </a:r>
            <a:r>
              <a:rPr lang="zh-CN" altLang="en-US" sz="1300" dirty="0">
                <a:latin typeface="宋体" panose="02010600030101010101" pitchFamily="2" charset="-122"/>
                <a:ea typeface="宋体" panose="02010600030101010101" pitchFamily="2" charset="-122"/>
              </a:rPr>
              <a:t>总是 </a:t>
            </a:r>
            <a:r>
              <a:rPr lang="en-US" altLang="zh-CN" sz="1300" dirty="0">
                <a:latin typeface="Calibri" panose="020F0502020204030204" pitchFamily="34" charset="0"/>
                <a:ea typeface="宋体" panose="02010600030101010101" pitchFamily="2" charset="-122"/>
              </a:rPr>
              <a:t>0</a:t>
            </a:r>
            <a:r>
              <a:rPr lang="zh-CN" altLang="en-US" sz="1300" dirty="0">
                <a:latin typeface="宋体" panose="02010600030101010101" pitchFamily="2" charset="-122"/>
                <a:ea typeface="宋体" panose="02010600030101010101" pitchFamily="2" charset="-122"/>
              </a:rPr>
              <a:t>。在线程模式中则可以为 </a:t>
            </a:r>
            <a:r>
              <a:rPr lang="en-US" altLang="zh-CN" sz="1300" dirty="0">
                <a:latin typeface="Calibri" panose="020F0502020204030204" pitchFamily="34" charset="0"/>
                <a:ea typeface="宋体" panose="02010600030101010101" pitchFamily="2" charset="-122"/>
              </a:rPr>
              <a:t>0 </a:t>
            </a:r>
            <a:r>
              <a:rPr lang="zh-CN" altLang="en-US" sz="1300" dirty="0">
                <a:latin typeface="宋体" panose="02010600030101010101" pitchFamily="2" charset="-122"/>
                <a:ea typeface="宋体" panose="02010600030101010101" pitchFamily="2" charset="-122"/>
              </a:rPr>
              <a:t>或</a:t>
            </a:r>
            <a:r>
              <a:rPr lang="en-US" altLang="zh-CN" sz="1300" dirty="0">
                <a:latin typeface="Calibri" panose="020F0502020204030204" pitchFamily="34" charset="0"/>
                <a:ea typeface="宋体" panose="02010600030101010101" pitchFamily="2" charset="-122"/>
              </a:rPr>
              <a:t>1</a:t>
            </a:r>
            <a:r>
              <a:rPr lang="zh-CN" altLang="en-US" sz="1300" dirty="0">
                <a:latin typeface="宋体" panose="02010600030101010101" pitchFamily="2" charset="-122"/>
                <a:ea typeface="宋体" panose="02010600030101010101" pitchFamily="2" charset="-122"/>
              </a:rPr>
              <a:t>。 仅当处于特权级的线程模式下，此位才可写，其它场合下禁止写此位。改变处理器的模式也有其它的方式：在异常返回时，通过修改 </a:t>
            </a:r>
            <a:r>
              <a:rPr lang="en-US" altLang="zh-CN" sz="1300" dirty="0">
                <a:latin typeface="Calibri" panose="020F0502020204030204" pitchFamily="34" charset="0"/>
                <a:ea typeface="宋体" panose="02010600030101010101" pitchFamily="2" charset="-122"/>
              </a:rPr>
              <a:t>LR </a:t>
            </a:r>
            <a:r>
              <a:rPr lang="zh-CN" altLang="en-US" sz="1300" dirty="0">
                <a:latin typeface="宋体" panose="02010600030101010101" pitchFamily="2" charset="-122"/>
                <a:ea typeface="宋体" panose="02010600030101010101" pitchFamily="2" charset="-122"/>
              </a:rPr>
              <a:t>的位 </a:t>
            </a:r>
            <a:r>
              <a:rPr lang="en-US" altLang="zh-CN" sz="1300" dirty="0">
                <a:latin typeface="Calibri" panose="020F0502020204030204" pitchFamily="34" charset="0"/>
                <a:ea typeface="宋体" panose="02010600030101010101" pitchFamily="2" charset="-122"/>
              </a:rPr>
              <a:t>2</a:t>
            </a:r>
            <a:r>
              <a:rPr lang="zh-CN" altLang="en-US" sz="1300" dirty="0">
                <a:latin typeface="宋体" panose="02010600030101010101" pitchFamily="2" charset="-122"/>
                <a:ea typeface="宋体" panose="02010600030101010101" pitchFamily="2" charset="-122"/>
              </a:rPr>
              <a:t>，也能实现模式切换。</a:t>
            </a:r>
            <a:endParaRPr lang="en-US" altLang="zh-CN" sz="1300" dirty="0">
              <a:latin typeface="宋体" panose="02010600030101010101" pitchFamily="2" charset="-122"/>
              <a:ea typeface="宋体" panose="02010600030101010101" pitchFamily="2" charset="-122"/>
            </a:endParaRPr>
          </a:p>
          <a:p>
            <a:r>
              <a:rPr lang="en-US" altLang="zh-CN" sz="1300" dirty="0">
                <a:latin typeface="微软雅黑" panose="020B0503020204020204" pitchFamily="34" charset="-122"/>
                <a:ea typeface="微软雅黑" panose="020B0503020204020204" pitchFamily="34" charset="-122"/>
              </a:rPr>
              <a:t>CONTROL[0]</a:t>
            </a:r>
          </a:p>
          <a:p>
            <a:r>
              <a:rPr lang="zh-CN" altLang="en-US" sz="1300" dirty="0">
                <a:latin typeface="宋体" panose="02010600030101010101" pitchFamily="2" charset="-122"/>
                <a:ea typeface="宋体" panose="02010600030101010101" pitchFamily="2" charset="-122"/>
              </a:rPr>
              <a:t>仅当在特权级下操作时才允许写该位。一旦进入了用户级，唯一返回特权级的途径，就是触发一个（软）中断，再由服务例程改写该位。</a:t>
            </a:r>
            <a:r>
              <a:rPr lang="en-US" altLang="zh-CN" sz="1300" dirty="0">
                <a:latin typeface="宋体" panose="02010600030101010101" pitchFamily="2" charset="-122"/>
                <a:ea typeface="宋体" panose="02010600030101010101" pitchFamily="2" charset="-122"/>
              </a:rPr>
              <a:t>CONTROL</a:t>
            </a:r>
            <a:r>
              <a:rPr lang="zh-CN" altLang="en-US" sz="1300" dirty="0">
                <a:latin typeface="宋体" panose="02010600030101010101" pitchFamily="2" charset="-122"/>
                <a:ea typeface="宋体" panose="02010600030101010101" pitchFamily="2" charset="-122"/>
              </a:rPr>
              <a:t>［</a:t>
            </a:r>
            <a:r>
              <a:rPr lang="en-US" altLang="zh-CN" sz="1300" dirty="0">
                <a:latin typeface="宋体" panose="02010600030101010101" pitchFamily="2" charset="-122"/>
                <a:ea typeface="宋体" panose="02010600030101010101" pitchFamily="2" charset="-122"/>
              </a:rPr>
              <a:t>0</a:t>
            </a:r>
            <a:r>
              <a:rPr lang="zh-CN" altLang="en-US" sz="1300" dirty="0">
                <a:latin typeface="宋体" panose="02010600030101010101" pitchFamily="2" charset="-122"/>
                <a:ea typeface="宋体" panose="02010600030101010101" pitchFamily="2" charset="-122"/>
              </a:rPr>
              <a:t>］只有在特权级下才能访问。用户级的程序如想进入特权级，通常都是使用一条“系统服务呼叫指令（</a:t>
            </a:r>
            <a:r>
              <a:rPr lang="en-US" altLang="zh-CN" sz="1300" dirty="0">
                <a:latin typeface="宋体" panose="02010600030101010101" pitchFamily="2" charset="-122"/>
                <a:ea typeface="宋体" panose="02010600030101010101" pitchFamily="2" charset="-122"/>
              </a:rPr>
              <a:t>SVC</a:t>
            </a:r>
            <a:r>
              <a:rPr lang="zh-CN" altLang="en-US" sz="1300" dirty="0">
                <a:latin typeface="宋体" panose="02010600030101010101" pitchFamily="2" charset="-122"/>
                <a:ea typeface="宋体" panose="02010600030101010101" pitchFamily="2" charset="-122"/>
              </a:rPr>
              <a:t>）”来触发“</a:t>
            </a:r>
            <a:r>
              <a:rPr lang="en-US" altLang="zh-CN" sz="1300" dirty="0">
                <a:latin typeface="宋体" panose="02010600030101010101" pitchFamily="2" charset="-122"/>
                <a:ea typeface="宋体" panose="02010600030101010101" pitchFamily="2" charset="-122"/>
              </a:rPr>
              <a:t>SVC </a:t>
            </a:r>
            <a:r>
              <a:rPr lang="zh-CN" altLang="en-US" sz="1300" dirty="0">
                <a:latin typeface="宋体" panose="02010600030101010101" pitchFamily="2" charset="-122"/>
                <a:ea typeface="宋体" panose="02010600030101010101" pitchFamily="2" charset="-122"/>
              </a:rPr>
              <a:t>异常”，该异常的服务例程可以选择修改</a:t>
            </a:r>
            <a:r>
              <a:rPr lang="en-US" altLang="zh-CN" sz="1300" dirty="0">
                <a:latin typeface="宋体" panose="02010600030101010101" pitchFamily="2" charset="-122"/>
                <a:ea typeface="宋体" panose="02010600030101010101" pitchFamily="2" charset="-122"/>
              </a:rPr>
              <a:t>CONTROL[0]</a:t>
            </a:r>
            <a:r>
              <a:rPr lang="zh-CN" altLang="en-US" sz="1300" dirty="0">
                <a:latin typeface="宋体" panose="02010600030101010101" pitchFamily="2" charset="-122"/>
                <a:ea typeface="宋体" panose="02010600030101010101" pitchFamily="2" charset="-122"/>
              </a:rPr>
              <a:t>。</a:t>
            </a:r>
          </a:p>
          <a:p>
            <a:pPr lvl="1"/>
            <a:r>
              <a:rPr lang="en-US" altLang="zh-CN" sz="1300" dirty="0">
                <a:latin typeface="Calibri" panose="020F0502020204030204" pitchFamily="34" charset="0"/>
                <a:ea typeface="宋体" panose="02010600030101010101" pitchFamily="2" charset="-122"/>
              </a:rPr>
              <a:t>CONTROL </a:t>
            </a:r>
            <a:r>
              <a:rPr lang="zh-CN" altLang="en-US" sz="1300" dirty="0">
                <a:latin typeface="宋体" panose="02010600030101010101" pitchFamily="2" charset="-122"/>
                <a:ea typeface="宋体" panose="02010600030101010101" pitchFamily="2" charset="-122"/>
              </a:rPr>
              <a:t>寄存器也是通过 </a:t>
            </a:r>
            <a:r>
              <a:rPr lang="en-US" altLang="zh-CN" sz="1300" dirty="0">
                <a:latin typeface="Calibri" panose="020F0502020204030204" pitchFamily="34" charset="0"/>
                <a:ea typeface="宋体" panose="02010600030101010101" pitchFamily="2" charset="-122"/>
              </a:rPr>
              <a:t>MRS </a:t>
            </a:r>
            <a:r>
              <a:rPr lang="zh-CN" altLang="en-US" sz="1300" dirty="0">
                <a:latin typeface="宋体" panose="02010600030101010101" pitchFamily="2" charset="-122"/>
                <a:ea typeface="宋体" panose="02010600030101010101" pitchFamily="2" charset="-122"/>
              </a:rPr>
              <a:t>和 </a:t>
            </a:r>
            <a:r>
              <a:rPr lang="en-US" altLang="zh-CN" sz="1300" dirty="0">
                <a:latin typeface="Calibri" panose="020F0502020204030204" pitchFamily="34" charset="0"/>
                <a:ea typeface="宋体" panose="02010600030101010101" pitchFamily="2" charset="-122"/>
              </a:rPr>
              <a:t>MSR </a:t>
            </a:r>
            <a:r>
              <a:rPr lang="zh-CN" altLang="en-US" sz="1300" dirty="0">
                <a:latin typeface="宋体" panose="02010600030101010101" pitchFamily="2" charset="-122"/>
                <a:ea typeface="宋体" panose="02010600030101010101" pitchFamily="2" charset="-122"/>
              </a:rPr>
              <a:t>指令来操作的：</a:t>
            </a:r>
          </a:p>
          <a:p>
            <a:pPr lvl="2"/>
            <a:r>
              <a:rPr lang="en-US" altLang="zh-CN" sz="1300" dirty="0">
                <a:latin typeface="Courier New" panose="02070309020205020404" pitchFamily="49" charset="0"/>
                <a:ea typeface="宋体" panose="02010600030101010101" pitchFamily="2" charset="-122"/>
              </a:rPr>
              <a:t>MRS</a:t>
            </a:r>
            <a:r>
              <a:rPr lang="en-US" altLang="zh-CN" sz="1300" dirty="0">
                <a:latin typeface="宋体" panose="02010600030101010101" pitchFamily="2" charset="-122"/>
                <a:ea typeface="宋体" panose="02010600030101010101" pitchFamily="2" charset="-122"/>
              </a:rPr>
              <a:t>	</a:t>
            </a:r>
            <a:r>
              <a:rPr lang="en-US" altLang="zh-CN" sz="1300" dirty="0">
                <a:latin typeface="Courier New" panose="02070309020205020404" pitchFamily="49" charset="0"/>
                <a:ea typeface="宋体" panose="02010600030101010101" pitchFamily="2" charset="-122"/>
              </a:rPr>
              <a:t>R0,</a:t>
            </a:r>
            <a:r>
              <a:rPr lang="en-US" altLang="zh-CN" sz="1300" dirty="0">
                <a:latin typeface="宋体" panose="02010600030101010101" pitchFamily="2" charset="-122"/>
                <a:ea typeface="宋体" panose="02010600030101010101" pitchFamily="2" charset="-122"/>
              </a:rPr>
              <a:t>	</a:t>
            </a:r>
            <a:r>
              <a:rPr lang="en-US" altLang="zh-CN" sz="1300" dirty="0">
                <a:latin typeface="Courier New" panose="02070309020205020404" pitchFamily="49" charset="0"/>
                <a:ea typeface="宋体" panose="02010600030101010101" pitchFamily="2" charset="-122"/>
              </a:rPr>
              <a:t>CONTROL</a:t>
            </a:r>
            <a:r>
              <a:rPr lang="en-US" altLang="zh-CN" sz="1300" dirty="0">
                <a:latin typeface="宋体" panose="02010600030101010101" pitchFamily="2" charset="-122"/>
                <a:ea typeface="宋体" panose="02010600030101010101" pitchFamily="2" charset="-122"/>
              </a:rPr>
              <a:t>	</a:t>
            </a:r>
          </a:p>
          <a:p>
            <a:pPr lvl="2"/>
            <a:r>
              <a:rPr lang="en-US" altLang="zh-CN" sz="1300" dirty="0">
                <a:latin typeface="Courier New" panose="02070309020205020404" pitchFamily="49" charset="0"/>
                <a:ea typeface="宋体" panose="02010600030101010101" pitchFamily="2" charset="-122"/>
              </a:rPr>
              <a:t>MSR</a:t>
            </a:r>
            <a:r>
              <a:rPr lang="en-US" altLang="zh-CN" sz="1300" dirty="0">
                <a:latin typeface="宋体" panose="02010600030101010101" pitchFamily="2" charset="-122"/>
                <a:ea typeface="宋体" panose="02010600030101010101" pitchFamily="2" charset="-122"/>
              </a:rPr>
              <a:t>	</a:t>
            </a:r>
            <a:r>
              <a:rPr lang="en-US" altLang="zh-CN" sz="1300" dirty="0">
                <a:latin typeface="Courier New" panose="02070309020205020404" pitchFamily="49" charset="0"/>
                <a:ea typeface="宋体" panose="02010600030101010101" pitchFamily="2" charset="-122"/>
              </a:rPr>
              <a:t>CONTROL,</a:t>
            </a:r>
            <a:r>
              <a:rPr lang="en-US" altLang="zh-CN" sz="1300" dirty="0">
                <a:latin typeface="宋体" panose="02010600030101010101" pitchFamily="2" charset="-122"/>
                <a:ea typeface="宋体" panose="02010600030101010101" pitchFamily="2" charset="-122"/>
              </a:rPr>
              <a:t>	</a:t>
            </a:r>
            <a:r>
              <a:rPr lang="en-US" altLang="zh-CN" sz="1300" dirty="0">
                <a:latin typeface="Courier New" panose="02070309020205020404" pitchFamily="49" charset="0"/>
                <a:ea typeface="宋体" panose="02010600030101010101" pitchFamily="2" charset="-122"/>
              </a:rPr>
              <a:t>R0</a:t>
            </a:r>
            <a:endParaRPr lang="zh-CN" altLang="en-US" sz="1300" dirty="0"/>
          </a:p>
        </p:txBody>
      </p:sp>
    </p:spTree>
    <p:extLst>
      <p:ext uri="{BB962C8B-B14F-4D97-AF65-F5344CB8AC3E}">
        <p14:creationId xmlns:p14="http://schemas.microsoft.com/office/powerpoint/2010/main" val="5032110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62500" lnSpcReduction="20000"/>
          </a:bodyPr>
          <a:lstStyle/>
          <a:p>
            <a:r>
              <a:rPr lang="zh-CN" altLang="en-US" dirty="0"/>
              <a:t>处理器支持两种处理器的操作模式，还支持两级特权操作。</a:t>
            </a:r>
          </a:p>
          <a:p>
            <a:r>
              <a:rPr lang="zh-CN" altLang="en-US" dirty="0"/>
              <a:t>两种操作模式为：</a:t>
            </a:r>
            <a:endParaRPr lang="en-US" altLang="zh-CN" dirty="0"/>
          </a:p>
          <a:p>
            <a:pPr lvl="1"/>
            <a:r>
              <a:rPr lang="zh-CN" altLang="en-US" dirty="0"/>
              <a:t>处理者模式</a:t>
            </a:r>
            <a:r>
              <a:rPr lang="en-US" altLang="zh-CN" dirty="0"/>
              <a:t>(handler mode</a:t>
            </a:r>
            <a:r>
              <a:rPr lang="zh-CN" altLang="en-US" dirty="0"/>
              <a:t>，异常服务例程的代码，包括中断服务例程的代码</a:t>
            </a:r>
            <a:r>
              <a:rPr lang="en-US" altLang="zh-CN" dirty="0"/>
              <a:t>)</a:t>
            </a:r>
          </a:p>
          <a:p>
            <a:pPr lvl="1"/>
            <a:r>
              <a:rPr lang="zh-CN" altLang="en-US" dirty="0"/>
              <a:t>线程模式</a:t>
            </a:r>
            <a:r>
              <a:rPr lang="en-US" altLang="zh-CN" dirty="0"/>
              <a:t>(thread mode</a:t>
            </a:r>
            <a:r>
              <a:rPr lang="zh-CN" altLang="en-US" dirty="0"/>
              <a:t>，普通应用程序的代码</a:t>
            </a:r>
            <a:r>
              <a:rPr lang="en-US" altLang="zh-CN" dirty="0"/>
              <a:t>)</a:t>
            </a:r>
            <a:r>
              <a:rPr lang="zh-CN" altLang="en-US" dirty="0"/>
              <a:t>。</a:t>
            </a:r>
            <a:endParaRPr lang="en-US" altLang="zh-CN" dirty="0"/>
          </a:p>
          <a:p>
            <a:r>
              <a:rPr lang="zh-CN" altLang="en-US" dirty="0"/>
              <a:t>特权：特权级和用户级可以提供一种存储器访问的保护机制，使得普通的用户程序代码不能意外地，甚至是恶意地执行涉及到要害的操作。处理器支持两种特权级，这也是一个基本的安全模型。</a:t>
            </a:r>
          </a:p>
          <a:p>
            <a:r>
              <a:rPr lang="zh-CN" altLang="en-US" dirty="0"/>
              <a:t>运行线程模式下的普通应用程序时，既可以使用特权级，也可以使用用户级；</a:t>
            </a:r>
            <a:endParaRPr lang="en-US" altLang="zh-CN" dirty="0"/>
          </a:p>
          <a:p>
            <a:r>
              <a:rPr lang="zh-CN" altLang="en-US" dirty="0"/>
              <a:t>但是异常服务例程，也就是处理者模式必须在特权级下执行。</a:t>
            </a:r>
            <a:endParaRPr lang="en-US" altLang="zh-CN" dirty="0"/>
          </a:p>
          <a:p>
            <a:r>
              <a:rPr lang="zh-CN" altLang="en-US" dirty="0"/>
              <a:t>复位后，处理器默认进入线程模式，特权极访问。在特权级下，程序可以访问所有范围的存储器</a:t>
            </a:r>
            <a:r>
              <a:rPr lang="en-US" altLang="zh-CN" dirty="0"/>
              <a:t>(</a:t>
            </a:r>
            <a:r>
              <a:rPr lang="zh-CN" altLang="en-US" dirty="0"/>
              <a:t>如果有 </a:t>
            </a:r>
            <a:r>
              <a:rPr lang="en-US" altLang="zh-CN" dirty="0"/>
              <a:t>MPU</a:t>
            </a:r>
            <a:r>
              <a:rPr lang="zh-CN" altLang="en-US" dirty="0"/>
              <a:t>，还要 在</a:t>
            </a:r>
            <a:r>
              <a:rPr lang="en-US" altLang="zh-CN" dirty="0"/>
              <a:t>MPU</a:t>
            </a:r>
            <a:r>
              <a:rPr lang="zh-CN" altLang="en-US" dirty="0"/>
              <a:t>规定的禁地之外</a:t>
            </a:r>
            <a:r>
              <a:rPr lang="en-US" altLang="zh-CN" dirty="0"/>
              <a:t>)</a:t>
            </a:r>
            <a:r>
              <a:rPr lang="zh-CN" altLang="en-US" dirty="0"/>
              <a:t>，并且可以执行所有指令。</a:t>
            </a:r>
            <a:endParaRPr lang="en-US" altLang="zh-CN" dirty="0"/>
          </a:p>
          <a:p>
            <a:r>
              <a:rPr lang="zh-CN" altLang="en-US" dirty="0"/>
              <a:t>在特权级下的程序可以为所欲为，但也可能会把自己给玩进去</a:t>
            </a:r>
            <a:r>
              <a:rPr lang="en-US" altLang="zh-CN" dirty="0"/>
              <a:t>——</a:t>
            </a:r>
            <a:r>
              <a:rPr lang="zh-CN" altLang="en-US" dirty="0"/>
              <a:t>切换到用户级。一旦进入用户级，再想回来就得走“法律程序”了</a:t>
            </a:r>
            <a:r>
              <a:rPr lang="en-US" altLang="zh-CN" dirty="0"/>
              <a:t>——</a:t>
            </a:r>
            <a:r>
              <a:rPr lang="zh-CN" altLang="en-US" dirty="0"/>
              <a:t>用户级的程序不能简简单单地试图改写 </a:t>
            </a:r>
            <a:r>
              <a:rPr lang="en-US" altLang="zh-CN" dirty="0"/>
              <a:t>CONTROL</a:t>
            </a:r>
            <a:r>
              <a:rPr lang="zh-CN" altLang="en-US" dirty="0"/>
              <a:t>寄存器就回到特权级，它必须先“申诉”：执行一条系统调用指令</a:t>
            </a:r>
            <a:r>
              <a:rPr lang="en-US" altLang="zh-CN" dirty="0"/>
              <a:t>(SVC)</a:t>
            </a:r>
            <a:r>
              <a:rPr lang="zh-CN" altLang="en-US" dirty="0"/>
              <a:t>。这会触发</a:t>
            </a:r>
            <a:r>
              <a:rPr lang="en-US" altLang="zh-CN" dirty="0"/>
              <a:t>SVC</a:t>
            </a:r>
            <a:r>
              <a:rPr lang="zh-CN" altLang="en-US" dirty="0"/>
              <a:t>异常，然后由异常服务例程</a:t>
            </a:r>
            <a:r>
              <a:rPr lang="en-US" altLang="zh-CN" dirty="0"/>
              <a:t>(</a:t>
            </a:r>
            <a:r>
              <a:rPr lang="zh-CN" altLang="en-US" dirty="0"/>
              <a:t>通常是操作系统的一部分</a:t>
            </a:r>
            <a:r>
              <a:rPr lang="en-US" altLang="zh-CN" dirty="0"/>
              <a:t>)</a:t>
            </a:r>
            <a:r>
              <a:rPr lang="zh-CN" altLang="en-US" dirty="0"/>
              <a:t>接管，如果批准了进入，则异常服务例程修改 </a:t>
            </a:r>
            <a:r>
              <a:rPr lang="en-US" altLang="zh-CN" dirty="0"/>
              <a:t>CONTROL</a:t>
            </a:r>
            <a:r>
              <a:rPr lang="zh-CN" altLang="en-US" dirty="0"/>
              <a:t>寄存器，才能在用户级的线程模式下重新进入特权级。 事实上，从用户级到特权级的唯一途径就是异常：如果在程序执行过程中触发了一个异常，处理器总是先切换入特权级，并且在异常服务例程执行完毕退出时，返回先前的状态</a:t>
            </a:r>
            <a:r>
              <a:rPr lang="en-US" altLang="zh-CN" dirty="0"/>
              <a:t>(</a:t>
            </a:r>
            <a:r>
              <a:rPr lang="zh-CN" altLang="en-US" dirty="0"/>
              <a:t>也可以手工指定返回的状态</a:t>
            </a:r>
            <a:r>
              <a:rPr lang="en-US" altLang="zh-CN" dirty="0"/>
              <a:t>)</a:t>
            </a:r>
            <a:endParaRPr lang="zh-CN" altLang="en-US" dirty="0"/>
          </a:p>
        </p:txBody>
      </p:sp>
    </p:spTree>
    <p:extLst>
      <p:ext uri="{BB962C8B-B14F-4D97-AF65-F5344CB8AC3E}">
        <p14:creationId xmlns:p14="http://schemas.microsoft.com/office/powerpoint/2010/main" val="231331282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9ECC111A-6DF3-4254-9F5D-EB7B1571C1F2}"/>
              </a:ext>
            </a:extLst>
          </p:cNvPr>
          <p:cNvPicPr>
            <a:picLocks noChangeAspect="1"/>
          </p:cNvPicPr>
          <p:nvPr/>
        </p:nvPicPr>
        <p:blipFill>
          <a:blip r:embed="rId3"/>
          <a:stretch>
            <a:fillRect/>
          </a:stretch>
        </p:blipFill>
        <p:spPr>
          <a:xfrm>
            <a:off x="1524000" y="471351"/>
            <a:ext cx="9144000" cy="5915299"/>
          </a:xfrm>
          <a:prstGeom prst="rect">
            <a:avLst/>
          </a:prstGeom>
        </p:spPr>
      </p:pic>
    </p:spTree>
    <p:extLst>
      <p:ext uri="{BB962C8B-B14F-4D97-AF65-F5344CB8AC3E}">
        <p14:creationId xmlns:p14="http://schemas.microsoft.com/office/powerpoint/2010/main" val="3657385321"/>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6D0DA7B1-920F-4A98-8A64-DD0677621ED9}"/>
              </a:ext>
            </a:extLst>
          </p:cNvPr>
          <p:cNvPicPr>
            <a:picLocks noGrp="1" noChangeAspect="1"/>
          </p:cNvPicPr>
          <p:nvPr>
            <p:ph idx="1"/>
          </p:nvPr>
        </p:nvPicPr>
        <p:blipFill>
          <a:blip r:embed="rId3"/>
          <a:stretch>
            <a:fillRect/>
          </a:stretch>
        </p:blipFill>
        <p:spPr>
          <a:xfrm>
            <a:off x="1999499" y="1127132"/>
            <a:ext cx="8193826" cy="265139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Cortex M3</a:t>
            </a:r>
          </a:p>
        </p:txBody>
      </p:sp>
    </p:spTree>
    <p:extLst>
      <p:ext uri="{BB962C8B-B14F-4D97-AF65-F5344CB8AC3E}">
        <p14:creationId xmlns:p14="http://schemas.microsoft.com/office/powerpoint/2010/main" val="30678109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E48D01E3-AED1-46C9-B523-17A9461C00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28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pic>
        <p:nvPicPr>
          <p:cNvPr id="4" name="图片 3">
            <a:extLst>
              <a:ext uri="{FF2B5EF4-FFF2-40B4-BE49-F238E27FC236}">
                <a16:creationId xmlns:a16="http://schemas.microsoft.com/office/drawing/2014/main" id="{B8B7A083-6A8E-4E8B-B147-7E57FE4C6397}"/>
              </a:ext>
            </a:extLst>
          </p:cNvPr>
          <p:cNvPicPr>
            <a:picLocks noChangeAspect="1"/>
          </p:cNvPicPr>
          <p:nvPr/>
        </p:nvPicPr>
        <p:blipFill>
          <a:blip r:embed="rId3"/>
          <a:stretch>
            <a:fillRect/>
          </a:stretch>
        </p:blipFill>
        <p:spPr>
          <a:xfrm>
            <a:off x="7312360" y="1203511"/>
            <a:ext cx="3273356" cy="1773760"/>
          </a:xfrm>
          <a:prstGeom prst="rect">
            <a:avLst/>
          </a:prstGeom>
        </p:spPr>
      </p:pic>
      <p:sp>
        <p:nvSpPr>
          <p:cNvPr id="8" name="Rectangle 11">
            <a:extLst>
              <a:ext uri="{FF2B5EF4-FFF2-40B4-BE49-F238E27FC236}">
                <a16:creationId xmlns:a16="http://schemas.microsoft.com/office/drawing/2014/main" id="{7695FC05-2594-4673-AAC8-0FD2D0413A4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12"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3">
            <a:extLst>
              <a:ext uri="{FF2B5EF4-FFF2-40B4-BE49-F238E27FC236}">
                <a16:creationId xmlns:a16="http://schemas.microsoft.com/office/drawing/2014/main" id="{DF327FF0-C38E-4831-A8A2-BD705672D2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4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图片 4">
            <a:extLst>
              <a:ext uri="{FF2B5EF4-FFF2-40B4-BE49-F238E27FC236}">
                <a16:creationId xmlns:a16="http://schemas.microsoft.com/office/drawing/2014/main" id="{A35215DB-BBCA-4FCF-814F-B2D04865E9DC}"/>
              </a:ext>
            </a:extLst>
          </p:cNvPr>
          <p:cNvPicPr>
            <a:picLocks noChangeAspect="1"/>
          </p:cNvPicPr>
          <p:nvPr/>
        </p:nvPicPr>
        <p:blipFill>
          <a:blip r:embed="rId4"/>
          <a:stretch>
            <a:fillRect/>
          </a:stretch>
        </p:blipFill>
        <p:spPr>
          <a:xfrm>
            <a:off x="7256646" y="4303059"/>
            <a:ext cx="3311881" cy="1585912"/>
          </a:xfrm>
          <a:prstGeom prst="rect">
            <a:avLst/>
          </a:prstGeom>
        </p:spPr>
      </p:pic>
      <p:sp>
        <p:nvSpPr>
          <p:cNvPr id="11" name="Rectangle 15">
            <a:extLst>
              <a:ext uri="{FF2B5EF4-FFF2-40B4-BE49-F238E27FC236}">
                <a16:creationId xmlns:a16="http://schemas.microsoft.com/office/drawing/2014/main" id="{13AC83F2-62BC-408B-8009-1BF4961465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4920" y="3396996"/>
            <a:ext cx="348192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0" y="516836"/>
            <a:ext cx="4483452" cy="1666501"/>
          </a:xfrm>
        </p:spPr>
        <p:txBody>
          <a:bodyPr>
            <a:normAutofit/>
          </a:bodyPr>
          <a:lstStyle/>
          <a:p>
            <a:r>
              <a:rPr lang="en-US" altLang="zh-CN" sz="3500">
                <a:solidFill>
                  <a:srgbClr val="FFFFFF"/>
                </a:solidFill>
              </a:rPr>
              <a:t>Cortex M3</a:t>
            </a:r>
            <a:endParaRPr lang="zh-CN" altLang="en-US" sz="3500">
              <a:solidFill>
                <a:srgbClr val="FFFFFF"/>
              </a:solidFill>
            </a:endParaRP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2236305"/>
            <a:ext cx="4483453" cy="3652667"/>
          </a:xfrm>
        </p:spPr>
        <p:txBody>
          <a:bodyPr>
            <a:normAutofit lnSpcReduction="10000"/>
          </a:bodyPr>
          <a:lstStyle/>
          <a:p>
            <a:r>
              <a:rPr lang="zh-CN" altLang="en-US" sz="1600" dirty="0">
                <a:solidFill>
                  <a:srgbClr val="FFFFFF"/>
                </a:solidFill>
              </a:rPr>
              <a:t>当</a:t>
            </a:r>
            <a:r>
              <a:rPr lang="en-US" altLang="zh-CN" sz="1600" dirty="0">
                <a:solidFill>
                  <a:srgbClr val="FFFFFF"/>
                </a:solidFill>
              </a:rPr>
              <a:t>CONTROL[0]=0 </a:t>
            </a:r>
            <a:r>
              <a:rPr lang="zh-CN" altLang="en-US" sz="1600" dirty="0">
                <a:solidFill>
                  <a:srgbClr val="FFFFFF"/>
                </a:solidFill>
              </a:rPr>
              <a:t>时，在异常处理的始末，只发生了处理器模式的转换，如右图所示。</a:t>
            </a:r>
            <a:endParaRPr lang="en-US" altLang="zh-CN" sz="1600" dirty="0">
              <a:solidFill>
                <a:srgbClr val="FFFFFF"/>
              </a:solidFill>
            </a:endParaRPr>
          </a:p>
          <a:p>
            <a:endParaRPr lang="en-US" altLang="zh-CN" sz="1600" dirty="0">
              <a:solidFill>
                <a:srgbClr val="FFFFFF"/>
              </a:solidFill>
            </a:endParaRPr>
          </a:p>
          <a:p>
            <a:endParaRPr lang="en-US" altLang="zh-CN" sz="1600" dirty="0">
              <a:solidFill>
                <a:srgbClr val="FFFFFF"/>
              </a:solidFill>
            </a:endParaRPr>
          </a:p>
          <a:p>
            <a:endParaRPr lang="en-US" altLang="zh-CN" sz="1600" dirty="0">
              <a:solidFill>
                <a:srgbClr val="FFFFFF"/>
              </a:solidFill>
            </a:endParaRPr>
          </a:p>
          <a:p>
            <a:endParaRPr lang="en-US" altLang="zh-CN" sz="1600" dirty="0">
              <a:solidFill>
                <a:srgbClr val="FFFFFF"/>
              </a:solidFill>
            </a:endParaRPr>
          </a:p>
          <a:p>
            <a:r>
              <a:rPr lang="zh-CN" altLang="en-US" sz="1600" dirty="0">
                <a:solidFill>
                  <a:srgbClr val="FFFFFF"/>
                </a:solidFill>
              </a:rPr>
              <a:t>但若</a:t>
            </a:r>
            <a:r>
              <a:rPr lang="en-US" altLang="zh-CN" sz="1600" dirty="0">
                <a:solidFill>
                  <a:srgbClr val="FFFFFF"/>
                </a:solidFill>
              </a:rPr>
              <a:t>CONTROL[0]=1</a:t>
            </a:r>
            <a:r>
              <a:rPr lang="zh-CN" altLang="en-US" sz="1600" dirty="0">
                <a:solidFill>
                  <a:srgbClr val="FFFFFF"/>
                </a:solidFill>
              </a:rPr>
              <a:t>（线程模式</a:t>
            </a:r>
            <a:r>
              <a:rPr lang="en-US" altLang="zh-CN" sz="1600" dirty="0">
                <a:solidFill>
                  <a:srgbClr val="FFFFFF"/>
                </a:solidFill>
              </a:rPr>
              <a:t>+</a:t>
            </a:r>
            <a:r>
              <a:rPr lang="zh-CN" altLang="en-US" sz="1600" dirty="0">
                <a:solidFill>
                  <a:srgbClr val="FFFFFF"/>
                </a:solidFill>
              </a:rPr>
              <a:t>用户级），则在中断响应的始末，</a:t>
            </a:r>
            <a:r>
              <a:rPr lang="en-US" altLang="zh-CN" sz="1600" dirty="0">
                <a:solidFill>
                  <a:srgbClr val="FFFFFF"/>
                </a:solidFill>
              </a:rPr>
              <a:t>both </a:t>
            </a:r>
            <a:r>
              <a:rPr lang="zh-CN" altLang="en-US" sz="1600" dirty="0">
                <a:solidFill>
                  <a:srgbClr val="FFFFFF"/>
                </a:solidFill>
              </a:rPr>
              <a:t>处理器模式和特权等极都要发生变化，如右图所示。</a:t>
            </a:r>
          </a:p>
        </p:txBody>
      </p:sp>
    </p:spTree>
    <p:extLst>
      <p:ext uri="{BB962C8B-B14F-4D97-AF65-F5344CB8AC3E}">
        <p14:creationId xmlns:p14="http://schemas.microsoft.com/office/powerpoint/2010/main" val="408254989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7500" lnSpcReduction="20000"/>
          </a:bodyPr>
          <a:lstStyle/>
          <a:p>
            <a:r>
              <a:rPr lang="zh-CN" altLang="en-US" sz="2400" dirty="0">
                <a:latin typeface="宋体" panose="02010600030101010101" pitchFamily="2" charset="-122"/>
                <a:ea typeface="宋体" panose="02010600030101010101" pitchFamily="2" charset="-122"/>
              </a:rPr>
              <a:t>异常处理过程中，如果参与的寄存器比较多，</a:t>
            </a:r>
            <a:r>
              <a:rPr lang="en-US" altLang="zh-CN" sz="2400" dirty="0">
                <a:latin typeface="Calibri" panose="020F0502020204030204" pitchFamily="34" charset="0"/>
                <a:ea typeface="宋体" panose="02010600030101010101" pitchFamily="2" charset="-122"/>
              </a:rPr>
              <a:t>PUSH/POP </a:t>
            </a:r>
            <a:r>
              <a:rPr lang="zh-CN" altLang="en-US" sz="2400" dirty="0">
                <a:latin typeface="宋体" panose="02010600030101010101" pitchFamily="2" charset="-122"/>
                <a:ea typeface="宋体" panose="02010600030101010101" pitchFamily="2" charset="-122"/>
              </a:rPr>
              <a:t>指令足够体贴，支持一次操作多个寄存器：</a:t>
            </a:r>
          </a:p>
          <a:p>
            <a:r>
              <a:rPr lang="en-US" altLang="zh-CN" dirty="0">
                <a:latin typeface="Courier New" panose="02070309020205020404" pitchFamily="49" charset="0"/>
                <a:ea typeface="宋体" panose="02010600030101010101" pitchFamily="2" charset="-122"/>
              </a:rPr>
              <a:t>PUSH   {R0-R2}        ;</a:t>
            </a:r>
            <a:r>
              <a:rPr lang="zh-CN" altLang="en-US" dirty="0">
                <a:latin typeface="宋体" panose="02010600030101010101" pitchFamily="2" charset="-122"/>
                <a:ea typeface="宋体" panose="02010600030101010101" pitchFamily="2" charset="-122"/>
              </a:rPr>
              <a:t>压入 </a:t>
            </a:r>
            <a:r>
              <a:rPr lang="en-US" altLang="zh-CN" dirty="0">
                <a:latin typeface="Courier New" panose="02070309020205020404" pitchFamily="49" charset="0"/>
                <a:ea typeface="宋体" panose="02010600030101010101" pitchFamily="2" charset="-122"/>
              </a:rPr>
              <a:t>R0-R2</a:t>
            </a:r>
          </a:p>
          <a:p>
            <a:r>
              <a:rPr lang="en-US" altLang="zh-CN" dirty="0">
                <a:latin typeface="Courier New" panose="02070309020205020404" pitchFamily="49" charset="0"/>
                <a:ea typeface="宋体" panose="02010600030101010101" pitchFamily="2" charset="-122"/>
              </a:rPr>
              <a:t>PUSH   {R3-R5,R8, R12} ;</a:t>
            </a:r>
            <a:r>
              <a:rPr lang="zh-CN" altLang="en-US" dirty="0">
                <a:latin typeface="宋体" panose="02010600030101010101" pitchFamily="2" charset="-122"/>
                <a:ea typeface="宋体" panose="02010600030101010101" pitchFamily="2" charset="-122"/>
              </a:rPr>
              <a:t>压入 </a:t>
            </a:r>
            <a:r>
              <a:rPr lang="en-US" altLang="zh-CN" dirty="0">
                <a:latin typeface="Courier New" panose="02070309020205020404" pitchFamily="49" charset="0"/>
                <a:ea typeface="宋体" panose="02010600030101010101" pitchFamily="2" charset="-122"/>
              </a:rPr>
              <a:t>R3-R5,R8</a:t>
            </a:r>
            <a:r>
              <a:rPr lang="zh-CN" altLang="en-US" dirty="0">
                <a:latin typeface="宋体" panose="02010600030101010101" pitchFamily="2" charset="-122"/>
                <a:ea typeface="宋体" panose="02010600030101010101" pitchFamily="2" charset="-122"/>
              </a:rPr>
              <a:t>，以及 </a:t>
            </a:r>
            <a:r>
              <a:rPr lang="en-US" altLang="zh-CN" dirty="0">
                <a:latin typeface="Courier New" panose="02070309020205020404" pitchFamily="49" charset="0"/>
                <a:ea typeface="宋体" panose="02010600030101010101" pitchFamily="2" charset="-122"/>
              </a:rPr>
              <a:t>R12</a:t>
            </a:r>
          </a:p>
          <a:p>
            <a:r>
              <a:rPr lang="zh-CN" altLang="en-US" sz="2400" dirty="0">
                <a:latin typeface="宋体" panose="02010600030101010101" pitchFamily="2" charset="-122"/>
                <a:ea typeface="宋体" panose="02010600030101010101" pitchFamily="2" charset="-122"/>
              </a:rPr>
              <a:t>在 </a:t>
            </a:r>
            <a:r>
              <a:rPr lang="en-US" altLang="zh-CN" sz="2400" dirty="0">
                <a:latin typeface="Calibri" panose="020F0502020204030204" pitchFamily="34" charset="0"/>
                <a:ea typeface="宋体" panose="02010600030101010101" pitchFamily="2" charset="-122"/>
              </a:rPr>
              <a:t>POP </a:t>
            </a:r>
            <a:r>
              <a:rPr lang="zh-CN" altLang="en-US" sz="2400" dirty="0">
                <a:latin typeface="宋体" panose="02010600030101010101" pitchFamily="2" charset="-122"/>
                <a:ea typeface="宋体" panose="02010600030101010101" pitchFamily="2" charset="-122"/>
              </a:rPr>
              <a:t>时，可以如下操作：</a:t>
            </a:r>
          </a:p>
          <a:p>
            <a:r>
              <a:rPr lang="en-US" altLang="zh-CN" dirty="0">
                <a:latin typeface="Courier New" panose="02070309020205020404" pitchFamily="49" charset="0"/>
                <a:ea typeface="宋体" panose="02010600030101010101" pitchFamily="2" charset="-122"/>
              </a:rPr>
              <a:t>POP    {R0-R2}        ;</a:t>
            </a:r>
            <a:r>
              <a:rPr lang="zh-CN" altLang="en-US" dirty="0">
                <a:latin typeface="宋体" panose="02010600030101010101" pitchFamily="2" charset="-122"/>
                <a:ea typeface="宋体" panose="02010600030101010101" pitchFamily="2" charset="-122"/>
              </a:rPr>
              <a:t>弹出 </a:t>
            </a:r>
            <a:r>
              <a:rPr lang="en-US" altLang="zh-CN" dirty="0">
                <a:latin typeface="Courier New" panose="02070309020205020404" pitchFamily="49" charset="0"/>
                <a:ea typeface="宋体" panose="02010600030101010101" pitchFamily="2" charset="-122"/>
              </a:rPr>
              <a:t>R0-R2</a:t>
            </a:r>
          </a:p>
          <a:p>
            <a:r>
              <a:rPr lang="en-US" altLang="zh-CN" dirty="0">
                <a:latin typeface="Courier New" panose="02070309020205020404" pitchFamily="49" charset="0"/>
                <a:ea typeface="宋体" panose="02010600030101010101" pitchFamily="2" charset="-122"/>
              </a:rPr>
              <a:t>POP    {R3-R5,R8, R12} ;</a:t>
            </a:r>
            <a:r>
              <a:rPr lang="zh-CN" altLang="en-US" dirty="0">
                <a:latin typeface="宋体" panose="02010600030101010101" pitchFamily="2" charset="-122"/>
                <a:ea typeface="宋体" panose="02010600030101010101" pitchFamily="2" charset="-122"/>
              </a:rPr>
              <a:t>弹出 </a:t>
            </a:r>
            <a:r>
              <a:rPr lang="en-US" altLang="zh-CN" dirty="0">
                <a:latin typeface="Courier New" panose="02070309020205020404" pitchFamily="49" charset="0"/>
                <a:ea typeface="宋体" panose="02010600030101010101" pitchFamily="2" charset="-122"/>
              </a:rPr>
              <a:t>R3-R5</a:t>
            </a:r>
            <a:r>
              <a:rPr lang="zh-CN" altLang="en-US" dirty="0">
                <a:latin typeface="宋体" panose="02010600030101010101" pitchFamily="2" charset="-122"/>
                <a:ea typeface="宋体" panose="02010600030101010101" pitchFamily="2" charset="-122"/>
              </a:rPr>
              <a:t>，</a:t>
            </a:r>
            <a:r>
              <a:rPr lang="en-US" altLang="zh-CN" dirty="0">
                <a:latin typeface="Courier New" panose="02070309020205020404" pitchFamily="49" charset="0"/>
                <a:ea typeface="宋体" panose="02010600030101010101" pitchFamily="2" charset="-122"/>
              </a:rPr>
              <a:t>R8</a:t>
            </a:r>
            <a:r>
              <a:rPr lang="zh-CN" altLang="en-US" dirty="0">
                <a:latin typeface="宋体" panose="02010600030101010101" pitchFamily="2" charset="-122"/>
                <a:ea typeface="宋体" panose="02010600030101010101" pitchFamily="2" charset="-122"/>
              </a:rPr>
              <a:t>，以及 </a:t>
            </a:r>
            <a:r>
              <a:rPr lang="en-US" altLang="zh-CN" dirty="0">
                <a:latin typeface="Courier New" panose="02070309020205020404" pitchFamily="49" charset="0"/>
                <a:ea typeface="宋体" panose="02010600030101010101" pitchFamily="2" charset="-122"/>
              </a:rPr>
              <a:t>R12</a:t>
            </a:r>
          </a:p>
          <a:p>
            <a:pPr marR="1640"/>
            <a:r>
              <a:rPr lang="zh-CN" altLang="en-US" sz="2400" dirty="0">
                <a:latin typeface="宋体" panose="02010600030101010101" pitchFamily="2" charset="-122"/>
                <a:ea typeface="宋体" panose="02010600030101010101" pitchFamily="2" charset="-122"/>
              </a:rPr>
              <a:t>注意：不管在寄存器列表中，寄存器的序号是以什么顺序给出的，汇编器都将把它们升 序排序。然后 </a:t>
            </a:r>
            <a:r>
              <a:rPr lang="en-US" altLang="zh-CN" sz="2400" dirty="0">
                <a:latin typeface="Calibri" panose="020F0502020204030204" pitchFamily="34" charset="0"/>
                <a:ea typeface="宋体" panose="02010600030101010101" pitchFamily="2" charset="-122"/>
              </a:rPr>
              <a:t>PUSH </a:t>
            </a:r>
            <a:r>
              <a:rPr lang="zh-CN" altLang="en-US" sz="2400" dirty="0">
                <a:latin typeface="宋体" panose="02010600030101010101" pitchFamily="2" charset="-122"/>
                <a:ea typeface="宋体" panose="02010600030101010101" pitchFamily="2" charset="-122"/>
              </a:rPr>
              <a:t>指令按照从大到小的顺序依次入栈，</a:t>
            </a:r>
            <a:r>
              <a:rPr lang="en-US" altLang="zh-CN" sz="2400" dirty="0">
                <a:latin typeface="Calibri" panose="020F0502020204030204" pitchFamily="34" charset="0"/>
                <a:ea typeface="宋体" panose="02010600030101010101" pitchFamily="2" charset="-122"/>
              </a:rPr>
              <a:t>POP </a:t>
            </a:r>
            <a:r>
              <a:rPr lang="zh-CN" altLang="en-US" sz="2400" dirty="0">
                <a:latin typeface="宋体" panose="02010600030101010101" pitchFamily="2" charset="-122"/>
                <a:ea typeface="宋体" panose="02010600030101010101" pitchFamily="2" charset="-122"/>
              </a:rPr>
              <a:t>则按从小到大的顺序依次出栈。 如果不按升序写寄存器，有些汇编器可能会给出一个语法错误。</a:t>
            </a:r>
          </a:p>
          <a:p>
            <a:r>
              <a:rPr lang="en-US" altLang="zh-CN" sz="2400" dirty="0">
                <a:latin typeface="Calibri" panose="020F0502020204030204" pitchFamily="34" charset="0"/>
                <a:ea typeface="宋体" panose="02010600030101010101" pitchFamily="2" charset="-122"/>
              </a:rPr>
              <a:t>PUSH/POP </a:t>
            </a:r>
            <a:r>
              <a:rPr lang="zh-CN" altLang="en-US" sz="2400" dirty="0">
                <a:latin typeface="宋体" panose="02010600030101010101" pitchFamily="2" charset="-122"/>
                <a:ea typeface="宋体" panose="02010600030101010101" pitchFamily="2" charset="-122"/>
              </a:rPr>
              <a:t>对还有这样一种特殊形式，形如：</a:t>
            </a:r>
          </a:p>
          <a:p>
            <a:r>
              <a:rPr lang="en-US" altLang="zh-CN" dirty="0">
                <a:latin typeface="Courier New" panose="02070309020205020404" pitchFamily="49" charset="0"/>
                <a:ea typeface="宋体" panose="02010600030101010101" pitchFamily="2" charset="-122"/>
              </a:rPr>
              <a:t>PUSH   {R0-R3, LR}</a:t>
            </a:r>
          </a:p>
          <a:p>
            <a:r>
              <a:rPr lang="en-US" altLang="zh-CN" dirty="0">
                <a:latin typeface="Courier New" panose="02070309020205020404" pitchFamily="49" charset="0"/>
                <a:ea typeface="宋体" panose="02010600030101010101" pitchFamily="2" charset="-122"/>
              </a:rPr>
              <a:t>POP    {R0-R3, </a:t>
            </a:r>
            <a:r>
              <a:rPr lang="en-US" altLang="zh-CN" b="1" dirty="0">
                <a:solidFill>
                  <a:srgbClr val="FF0000"/>
                </a:solidFill>
                <a:latin typeface="Courier New" panose="02070309020205020404" pitchFamily="49" charset="0"/>
                <a:ea typeface="宋体" panose="02010600030101010101" pitchFamily="2" charset="-122"/>
              </a:rPr>
              <a:t>PC</a:t>
            </a:r>
            <a:r>
              <a:rPr lang="en-US" altLang="zh-CN" dirty="0">
                <a:solidFill>
                  <a:srgbClr val="000000"/>
                </a:solidFill>
                <a:latin typeface="Courier New" panose="02070309020205020404" pitchFamily="49" charset="0"/>
                <a:ea typeface="宋体" panose="02010600030101010101" pitchFamily="2" charset="-122"/>
              </a:rPr>
              <a:t>}</a:t>
            </a:r>
          </a:p>
          <a:p>
            <a:pPr marR="2640" algn="just"/>
            <a:r>
              <a:rPr lang="zh-CN" altLang="en-US" sz="2400" dirty="0">
                <a:latin typeface="宋体" panose="02010600030101010101" pitchFamily="2" charset="-122"/>
                <a:ea typeface="宋体" panose="02010600030101010101" pitchFamily="2" charset="-122"/>
              </a:rPr>
              <a:t>请注意：</a:t>
            </a:r>
            <a:r>
              <a:rPr lang="en-US" altLang="zh-CN" sz="2400" dirty="0">
                <a:latin typeface="Calibri" panose="020F0502020204030204" pitchFamily="34" charset="0"/>
                <a:ea typeface="宋体" panose="02010600030101010101" pitchFamily="2" charset="-122"/>
              </a:rPr>
              <a:t>POP </a:t>
            </a:r>
            <a:r>
              <a:rPr lang="zh-CN" altLang="en-US" sz="2400" dirty="0">
                <a:latin typeface="宋体" panose="02010600030101010101" pitchFamily="2" charset="-122"/>
                <a:ea typeface="宋体" panose="02010600030101010101" pitchFamily="2" charset="-122"/>
              </a:rPr>
              <a:t>的最后一个寄存器是</a:t>
            </a:r>
            <a:r>
              <a:rPr lang="en-US" altLang="zh-CN" sz="2400" dirty="0">
                <a:latin typeface="Calibri" panose="020F0502020204030204" pitchFamily="34" charset="0"/>
                <a:ea typeface="宋体" panose="02010600030101010101" pitchFamily="2" charset="-122"/>
              </a:rPr>
              <a:t>PC</a:t>
            </a:r>
            <a:r>
              <a:rPr lang="zh-CN" altLang="en-US" sz="2400" dirty="0">
                <a:latin typeface="宋体" panose="02010600030101010101" pitchFamily="2" charset="-122"/>
                <a:ea typeface="宋体" panose="02010600030101010101" pitchFamily="2" charset="-122"/>
              </a:rPr>
              <a:t>，并不是先前</a:t>
            </a:r>
            <a:r>
              <a:rPr lang="en-US" altLang="zh-CN" sz="2400" dirty="0">
                <a:latin typeface="Calibri" panose="020F0502020204030204" pitchFamily="34" charset="0"/>
                <a:ea typeface="宋体" panose="02010600030101010101" pitchFamily="2" charset="-122"/>
              </a:rPr>
              <a:t>PUSH</a:t>
            </a:r>
            <a:r>
              <a:rPr lang="zh-CN" altLang="en-US" sz="2400" dirty="0">
                <a:latin typeface="宋体" panose="02010600030101010101" pitchFamily="2" charset="-122"/>
                <a:ea typeface="宋体" panose="02010600030101010101" pitchFamily="2" charset="-122"/>
              </a:rPr>
              <a:t>的</a:t>
            </a:r>
            <a:r>
              <a:rPr lang="en-US" altLang="zh-CN" sz="2400" dirty="0">
                <a:latin typeface="Calibri" panose="020F0502020204030204" pitchFamily="34" charset="0"/>
                <a:ea typeface="宋体" panose="02010600030101010101" pitchFamily="2" charset="-122"/>
              </a:rPr>
              <a:t>LR</a:t>
            </a:r>
            <a:r>
              <a:rPr lang="zh-CN" altLang="en-US" sz="2400" dirty="0">
                <a:latin typeface="宋体" panose="02010600030101010101" pitchFamily="2" charset="-122"/>
                <a:ea typeface="宋体" panose="02010600030101010101" pitchFamily="2" charset="-122"/>
              </a:rPr>
              <a:t>。这其实是一个返回的小技巧。因为总要把先前 </a:t>
            </a:r>
            <a:r>
              <a:rPr lang="en-US" altLang="zh-CN" sz="2400" dirty="0">
                <a:latin typeface="Calibri" panose="020F0502020204030204" pitchFamily="34" charset="0"/>
                <a:ea typeface="宋体" panose="02010600030101010101" pitchFamily="2" charset="-122"/>
              </a:rPr>
              <a:t>LR </a:t>
            </a:r>
            <a:r>
              <a:rPr lang="zh-CN" altLang="en-US" sz="2400" dirty="0">
                <a:latin typeface="宋体" panose="02010600030101010101" pitchFamily="2" charset="-122"/>
                <a:ea typeface="宋体" panose="02010600030101010101" pitchFamily="2" charset="-122"/>
              </a:rPr>
              <a:t>的值弹出来，再使用此值返回，干脆绕过 </a:t>
            </a:r>
            <a:r>
              <a:rPr lang="en-US" altLang="zh-CN" sz="2400" dirty="0">
                <a:latin typeface="Calibri" panose="020F0502020204030204" pitchFamily="34" charset="0"/>
                <a:ea typeface="宋体" panose="02010600030101010101" pitchFamily="2" charset="-122"/>
              </a:rPr>
              <a:t>LR</a:t>
            </a:r>
            <a:r>
              <a:rPr lang="zh-CN" altLang="en-US" sz="2400" dirty="0">
                <a:latin typeface="宋体" panose="02010600030101010101" pitchFamily="2" charset="-122"/>
                <a:ea typeface="宋体" panose="02010600030101010101" pitchFamily="2" charset="-122"/>
              </a:rPr>
              <a:t>，直接传给 </a:t>
            </a:r>
            <a:r>
              <a:rPr lang="en-US" altLang="zh-CN" sz="2400" dirty="0">
                <a:latin typeface="Calibri" panose="020F0502020204030204" pitchFamily="34" charset="0"/>
                <a:ea typeface="宋体" panose="02010600030101010101" pitchFamily="2" charset="-122"/>
              </a:rPr>
              <a:t>PC</a:t>
            </a:r>
            <a:r>
              <a:rPr lang="zh-CN" altLang="en-US" sz="2400" dirty="0">
                <a:latin typeface="宋体" panose="02010600030101010101" pitchFamily="2" charset="-122"/>
                <a:ea typeface="宋体" panose="02010600030101010101" pitchFamily="2" charset="-122"/>
              </a:rPr>
              <a:t>！那不怕 </a:t>
            </a:r>
            <a:r>
              <a:rPr lang="en-US" altLang="zh-CN" sz="2400" dirty="0">
                <a:latin typeface="Calibri" panose="020F0502020204030204" pitchFamily="34" charset="0"/>
                <a:ea typeface="宋体" panose="02010600030101010101" pitchFamily="2" charset="-122"/>
              </a:rPr>
              <a:t>LR </a:t>
            </a:r>
            <a:r>
              <a:rPr lang="zh-CN" altLang="en-US" sz="2400" dirty="0">
                <a:latin typeface="宋体" panose="02010600030101010101" pitchFamily="2" charset="-122"/>
                <a:ea typeface="宋体" panose="02010600030101010101" pitchFamily="2" charset="-122"/>
              </a:rPr>
              <a:t>的值没有被恢复吗？不怕，因为 </a:t>
            </a:r>
            <a:r>
              <a:rPr lang="en-US" altLang="zh-CN" sz="2400" dirty="0">
                <a:latin typeface="Calibri" panose="020F0502020204030204" pitchFamily="34" charset="0"/>
                <a:ea typeface="宋体" panose="02010600030101010101" pitchFamily="2" charset="-122"/>
              </a:rPr>
              <a:t>LR </a:t>
            </a:r>
            <a:r>
              <a:rPr lang="zh-CN" altLang="en-US" sz="2400" dirty="0">
                <a:latin typeface="宋体" panose="02010600030101010101" pitchFamily="2" charset="-122"/>
                <a:ea typeface="宋体" panose="02010600030101010101" pitchFamily="2" charset="-122"/>
              </a:rPr>
              <a:t>在子程序返回时的唯一用处就是提供返回地址，在返回后，先前保存的返回地址就没有利用价值了，所以只要 </a:t>
            </a:r>
            <a:r>
              <a:rPr lang="en-US" altLang="zh-CN" sz="2400" dirty="0">
                <a:latin typeface="Calibri" panose="020F0502020204030204" pitchFamily="34" charset="0"/>
                <a:ea typeface="宋体" panose="02010600030101010101" pitchFamily="2" charset="-122"/>
              </a:rPr>
              <a:t>PC </a:t>
            </a:r>
            <a:r>
              <a:rPr lang="zh-CN" altLang="en-US" sz="2400" dirty="0">
                <a:latin typeface="宋体" panose="02010600030101010101" pitchFamily="2" charset="-122"/>
                <a:ea typeface="宋体" panose="02010600030101010101" pitchFamily="2" charset="-122"/>
              </a:rPr>
              <a:t>得到了正确的值，不恢复也没关系。</a:t>
            </a:r>
          </a:p>
          <a:p>
            <a:r>
              <a:rPr lang="en-US" altLang="zh-CN" sz="2400" dirty="0">
                <a:latin typeface="Calibri" panose="020F0502020204030204" pitchFamily="34" charset="0"/>
                <a:ea typeface="宋体" panose="02010600030101010101" pitchFamily="2" charset="-122"/>
              </a:rPr>
              <a:t>PUSH </a:t>
            </a:r>
            <a:r>
              <a:rPr lang="zh-CN" altLang="en-US" sz="2400" dirty="0">
                <a:latin typeface="宋体" panose="02010600030101010101" pitchFamily="2" charset="-122"/>
                <a:ea typeface="宋体" panose="02010600030101010101" pitchFamily="2" charset="-122"/>
              </a:rPr>
              <a:t>指令等效于与使用 </a:t>
            </a:r>
            <a:r>
              <a:rPr lang="en-US" altLang="zh-CN" sz="2400" dirty="0">
                <a:latin typeface="Calibri" panose="020F0502020204030204" pitchFamily="34" charset="0"/>
                <a:ea typeface="宋体" panose="02010600030101010101" pitchFamily="2" charset="-122"/>
              </a:rPr>
              <a:t>R13 </a:t>
            </a:r>
            <a:r>
              <a:rPr lang="zh-CN" altLang="en-US" sz="2400" dirty="0">
                <a:latin typeface="宋体" panose="02010600030101010101" pitchFamily="2" charset="-122"/>
                <a:ea typeface="宋体" panose="02010600030101010101" pitchFamily="2" charset="-122"/>
              </a:rPr>
              <a:t>作为地址指针的 </a:t>
            </a:r>
            <a:r>
              <a:rPr lang="en-US" altLang="zh-CN" sz="2400" dirty="0">
                <a:latin typeface="Calibri" panose="020F0502020204030204" pitchFamily="34" charset="0"/>
                <a:ea typeface="宋体" panose="02010600030101010101" pitchFamily="2" charset="-122"/>
              </a:rPr>
              <a:t>STMDB </a:t>
            </a:r>
            <a:r>
              <a:rPr lang="zh-CN" altLang="en-US" sz="2400" dirty="0">
                <a:latin typeface="宋体" panose="02010600030101010101" pitchFamily="2" charset="-122"/>
                <a:ea typeface="宋体" panose="02010600030101010101" pitchFamily="2" charset="-122"/>
              </a:rPr>
              <a:t>指令，而 </a:t>
            </a:r>
            <a:r>
              <a:rPr lang="en-US" altLang="zh-CN" sz="2400" dirty="0">
                <a:latin typeface="Calibri" panose="020F0502020204030204" pitchFamily="34" charset="0"/>
                <a:ea typeface="宋体" panose="02010600030101010101" pitchFamily="2" charset="-122"/>
              </a:rPr>
              <a:t>POP </a:t>
            </a:r>
            <a:r>
              <a:rPr lang="zh-CN" altLang="en-US" sz="2400" dirty="0">
                <a:latin typeface="宋体" panose="02010600030101010101" pitchFamily="2" charset="-122"/>
                <a:ea typeface="宋体" panose="02010600030101010101" pitchFamily="2" charset="-122"/>
              </a:rPr>
              <a:t>指令则等效于使用</a:t>
            </a:r>
            <a:r>
              <a:rPr lang="en-US" altLang="zh-CN" sz="2400" dirty="0">
                <a:latin typeface="Calibri" panose="020F0502020204030204" pitchFamily="34" charset="0"/>
                <a:ea typeface="宋体" panose="02010600030101010101" pitchFamily="2" charset="-122"/>
              </a:rPr>
              <a:t>R13 </a:t>
            </a:r>
            <a:r>
              <a:rPr lang="zh-CN" altLang="en-US" sz="2400" dirty="0">
                <a:latin typeface="宋体" panose="02010600030101010101" pitchFamily="2" charset="-122"/>
                <a:ea typeface="宋体" panose="02010600030101010101" pitchFamily="2" charset="-122"/>
              </a:rPr>
              <a:t>作为地址指针的 </a:t>
            </a:r>
            <a:r>
              <a:rPr lang="en-US" altLang="zh-CN" sz="2400" dirty="0">
                <a:latin typeface="Calibri" panose="020F0502020204030204" pitchFamily="34" charset="0"/>
                <a:ea typeface="宋体" panose="02010600030101010101" pitchFamily="2" charset="-122"/>
              </a:rPr>
              <a:t>LDMIA </a:t>
            </a:r>
            <a:r>
              <a:rPr lang="zh-CN" altLang="en-US" sz="2400" dirty="0">
                <a:latin typeface="宋体" panose="02010600030101010101" pitchFamily="2" charset="-122"/>
                <a:ea typeface="宋体" panose="02010600030101010101" pitchFamily="2" charset="-122"/>
              </a:rPr>
              <a:t>指令</a:t>
            </a:r>
            <a:r>
              <a:rPr lang="en-US" altLang="zh-CN" sz="2400" dirty="0">
                <a:latin typeface="宋体" panose="02010600030101010101" pitchFamily="2" charset="-122"/>
                <a:ea typeface="宋体" panose="02010600030101010101" pitchFamily="2" charset="-122"/>
              </a:rPr>
              <a:t>——</a:t>
            </a:r>
            <a:r>
              <a:rPr lang="en-US" altLang="zh-CN" sz="2400" dirty="0">
                <a:latin typeface="Calibri" panose="020F0502020204030204" pitchFamily="34" charset="0"/>
                <a:ea typeface="宋体" panose="02010600030101010101" pitchFamily="2" charset="-122"/>
              </a:rPr>
              <a:t>STMDB/LDMIA </a:t>
            </a:r>
            <a:r>
              <a:rPr lang="zh-CN" altLang="en-US" sz="2400" dirty="0">
                <a:latin typeface="宋体" panose="02010600030101010101" pitchFamily="2" charset="-122"/>
                <a:ea typeface="宋体" panose="02010600030101010101" pitchFamily="2" charset="-122"/>
              </a:rPr>
              <a:t>还可以使用其它寄存器作为地址指针。</a:t>
            </a:r>
            <a:endParaRPr lang="zh-CN" altLang="en-US" dirty="0"/>
          </a:p>
        </p:txBody>
      </p:sp>
    </p:spTree>
    <p:extLst>
      <p:ext uri="{BB962C8B-B14F-4D97-AF65-F5344CB8AC3E}">
        <p14:creationId xmlns:p14="http://schemas.microsoft.com/office/powerpoint/2010/main" val="2820635714"/>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Cortex‐M3 </a:t>
            </a:r>
            <a:r>
              <a:rPr lang="zh-CN" altLang="en-US" dirty="0"/>
              <a:t>使用的是“向下生长的满栈”模型。堆栈指针</a:t>
            </a:r>
            <a:r>
              <a:rPr lang="en-US" altLang="zh-CN" dirty="0"/>
              <a:t>SP </a:t>
            </a:r>
            <a:r>
              <a:rPr lang="zh-CN" altLang="en-US" dirty="0"/>
              <a:t>指向最后一个被压入堆栈的</a:t>
            </a:r>
            <a:r>
              <a:rPr lang="en-US" altLang="zh-CN" dirty="0"/>
              <a:t>32</a:t>
            </a:r>
            <a:r>
              <a:rPr lang="zh-CN" altLang="en-US" dirty="0"/>
              <a:t>位数值。在下一次压栈时，</a:t>
            </a:r>
            <a:r>
              <a:rPr lang="en-US" altLang="zh-CN" dirty="0"/>
              <a:t>SP </a:t>
            </a:r>
            <a:r>
              <a:rPr lang="zh-CN" altLang="en-US" dirty="0"/>
              <a:t>先自减</a:t>
            </a:r>
            <a:r>
              <a:rPr lang="en-US" altLang="zh-CN" dirty="0"/>
              <a:t>4</a:t>
            </a:r>
            <a:r>
              <a:rPr lang="zh-CN" altLang="en-US" dirty="0"/>
              <a:t>，再存入新的数值。</a:t>
            </a:r>
            <a:endParaRPr lang="en-US" altLang="zh-CN" dirty="0"/>
          </a:p>
          <a:p>
            <a:endParaRPr lang="en-US" altLang="zh-CN" dirty="0"/>
          </a:p>
          <a:p>
            <a:endParaRPr lang="en-US" altLang="zh-CN" dirty="0"/>
          </a:p>
          <a:p>
            <a:endParaRPr lang="en-US" altLang="zh-CN" dirty="0"/>
          </a:p>
          <a:p>
            <a:endParaRPr lang="en-US" altLang="zh-CN" dirty="0"/>
          </a:p>
          <a:p>
            <a:r>
              <a:rPr lang="en-US" altLang="zh-CN" dirty="0"/>
              <a:t>POP </a:t>
            </a:r>
            <a:r>
              <a:rPr lang="zh-CN" altLang="en-US" dirty="0"/>
              <a:t>操作刚好相反：先从</a:t>
            </a:r>
            <a:r>
              <a:rPr lang="en-US" altLang="zh-CN" dirty="0"/>
              <a:t>SP </a:t>
            </a:r>
            <a:r>
              <a:rPr lang="zh-CN" altLang="en-US" dirty="0"/>
              <a:t>指针处读出上一次被压入的值，再把</a:t>
            </a:r>
            <a:r>
              <a:rPr lang="en-US" altLang="zh-CN" dirty="0"/>
              <a:t>SP </a:t>
            </a:r>
            <a:r>
              <a:rPr lang="zh-CN" altLang="en-US" dirty="0"/>
              <a:t>指针自增</a:t>
            </a:r>
            <a:r>
              <a:rPr lang="en-US" altLang="zh-CN" dirty="0"/>
              <a:t>4</a:t>
            </a:r>
            <a:r>
              <a:rPr lang="zh-CN" altLang="en-US" dirty="0"/>
              <a:t>。</a:t>
            </a:r>
          </a:p>
        </p:txBody>
      </p:sp>
      <p:pic>
        <p:nvPicPr>
          <p:cNvPr id="4" name="图片 3">
            <a:extLst>
              <a:ext uri="{FF2B5EF4-FFF2-40B4-BE49-F238E27FC236}">
                <a16:creationId xmlns:a16="http://schemas.microsoft.com/office/drawing/2014/main" id="{E80E0639-62D8-47BA-B463-9626592B1DFA}"/>
              </a:ext>
            </a:extLst>
          </p:cNvPr>
          <p:cNvPicPr>
            <a:picLocks noChangeAspect="1"/>
          </p:cNvPicPr>
          <p:nvPr/>
        </p:nvPicPr>
        <p:blipFill>
          <a:blip r:embed="rId2"/>
          <a:stretch>
            <a:fillRect/>
          </a:stretch>
        </p:blipFill>
        <p:spPr>
          <a:xfrm>
            <a:off x="2792198" y="2966161"/>
            <a:ext cx="6429261" cy="1633651"/>
          </a:xfrm>
          <a:prstGeom prst="rect">
            <a:avLst/>
          </a:prstGeom>
        </p:spPr>
      </p:pic>
      <p:pic>
        <p:nvPicPr>
          <p:cNvPr id="5" name="图片 4">
            <a:extLst>
              <a:ext uri="{FF2B5EF4-FFF2-40B4-BE49-F238E27FC236}">
                <a16:creationId xmlns:a16="http://schemas.microsoft.com/office/drawing/2014/main" id="{4D26C3C3-27BC-4654-8F1E-95F3C44024D3}"/>
              </a:ext>
            </a:extLst>
          </p:cNvPr>
          <p:cNvPicPr>
            <a:picLocks noChangeAspect="1"/>
          </p:cNvPicPr>
          <p:nvPr/>
        </p:nvPicPr>
        <p:blipFill>
          <a:blip r:embed="rId3"/>
          <a:stretch>
            <a:fillRect/>
          </a:stretch>
        </p:blipFill>
        <p:spPr>
          <a:xfrm>
            <a:off x="2918322" y="4938869"/>
            <a:ext cx="6401075" cy="1425742"/>
          </a:xfrm>
          <a:prstGeom prst="rect">
            <a:avLst/>
          </a:prstGeom>
        </p:spPr>
      </p:pic>
    </p:spTree>
    <p:extLst>
      <p:ext uri="{BB962C8B-B14F-4D97-AF65-F5344CB8AC3E}">
        <p14:creationId xmlns:p14="http://schemas.microsoft.com/office/powerpoint/2010/main" val="3880610189"/>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70C54DC0-67F1-4E3D-ADCA-75218498FC7F}"/>
              </a:ext>
            </a:extLst>
          </p:cNvPr>
          <p:cNvPicPr>
            <a:picLocks noChangeAspect="1"/>
          </p:cNvPicPr>
          <p:nvPr/>
        </p:nvPicPr>
        <p:blipFill>
          <a:blip r:embed="rId2"/>
          <a:stretch>
            <a:fillRect/>
          </a:stretch>
        </p:blipFill>
        <p:spPr>
          <a:xfrm>
            <a:off x="4805154" y="2475187"/>
            <a:ext cx="5575581" cy="177180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Cortex M3</a:t>
            </a:r>
            <a:endParaRPr lang="zh-CN" altLang="en-US" sz="3100">
              <a:solidFill>
                <a:srgbClr val="FFFFFF"/>
              </a:solidFill>
            </a:endParaRP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endParaRPr lang="en-US" altLang="zh-CN" sz="1300" dirty="0">
              <a:solidFill>
                <a:srgbClr val="FFFFFF"/>
              </a:solidFill>
            </a:endParaRPr>
          </a:p>
          <a:p>
            <a:r>
              <a:rPr lang="en-US" altLang="zh-CN" sz="1300" dirty="0">
                <a:solidFill>
                  <a:srgbClr val="FFFFFF"/>
                </a:solidFill>
              </a:rPr>
              <a:t>CONTROL</a:t>
            </a:r>
            <a:r>
              <a:rPr lang="zh-CN" altLang="en-US" sz="1300" dirty="0">
                <a:solidFill>
                  <a:srgbClr val="FFFFFF"/>
                </a:solidFill>
              </a:rPr>
              <a:t>寄存器</a:t>
            </a:r>
          </a:p>
        </p:txBody>
      </p:sp>
    </p:spTree>
    <p:extLst>
      <p:ext uri="{BB962C8B-B14F-4D97-AF65-F5344CB8AC3E}">
        <p14:creationId xmlns:p14="http://schemas.microsoft.com/office/powerpoint/2010/main" val="374212220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zh-CN" altLang="en-US" dirty="0">
                <a:solidFill>
                  <a:srgbClr val="000000"/>
                </a:solidFill>
                <a:latin typeface="宋体" panose="02010600030101010101" pitchFamily="2" charset="-122"/>
                <a:ea typeface="宋体" panose="02010600030101010101" pitchFamily="2" charset="-122"/>
              </a:rPr>
              <a:t>在</a:t>
            </a:r>
            <a:r>
              <a:rPr lang="en-US" altLang="zh-CN" dirty="0">
                <a:solidFill>
                  <a:srgbClr val="000000"/>
                </a:solidFill>
                <a:latin typeface="Calibri" panose="020F0502020204030204" pitchFamily="34" charset="0"/>
                <a:ea typeface="宋体" panose="02010600030101010101" pitchFamily="2" charset="-122"/>
              </a:rPr>
              <a:t>Cortex‐M3 </a:t>
            </a:r>
            <a:r>
              <a:rPr lang="zh-CN" altLang="en-US" dirty="0">
                <a:solidFill>
                  <a:srgbClr val="000000"/>
                </a:solidFill>
                <a:latin typeface="宋体" panose="02010600030101010101" pitchFamily="2" charset="-122"/>
                <a:ea typeface="宋体" panose="02010600030101010101" pitchFamily="2" charset="-122"/>
              </a:rPr>
              <a:t>中，有专门的指令负责堆栈操作</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和</a:t>
            </a:r>
            <a:r>
              <a:rPr lang="en-US" altLang="zh-CN" dirty="0">
                <a:solidFill>
                  <a:srgbClr val="000000"/>
                </a:solidFill>
                <a:latin typeface="Calibri" panose="020F0502020204030204" pitchFamily="34" charset="0"/>
                <a:ea typeface="宋体" panose="02010600030101010101" pitchFamily="2" charset="-122"/>
              </a:rPr>
              <a:t>POP</a:t>
            </a:r>
            <a:r>
              <a:rPr lang="zh-CN" altLang="en-US" dirty="0">
                <a:solidFill>
                  <a:srgbClr val="000000"/>
                </a:solidFill>
                <a:latin typeface="宋体" panose="02010600030101010101" pitchFamily="2" charset="-122"/>
                <a:ea typeface="宋体" panose="02010600030101010101" pitchFamily="2" charset="-122"/>
              </a:rPr>
              <a:t>。汇编语法如下例所演示</a:t>
            </a:r>
          </a:p>
          <a:p>
            <a:pPr lvl="1"/>
            <a:r>
              <a:rPr lang="en-US" altLang="zh-CN" dirty="0">
                <a:solidFill>
                  <a:srgbClr val="0000FF"/>
                </a:solidFill>
                <a:latin typeface="Courier New" panose="02070309020205020404" pitchFamily="49" charset="0"/>
                <a:ea typeface="宋体" panose="02010600030101010101" pitchFamily="2" charset="-122"/>
              </a:rPr>
              <a:t>PUSH </a:t>
            </a:r>
            <a:r>
              <a:rPr lang="en-US" altLang="zh-CN" dirty="0">
                <a:solidFill>
                  <a:srgbClr val="000000"/>
                </a:solidFill>
                <a:latin typeface="Courier New" panose="02070309020205020404" pitchFamily="49" charset="0"/>
                <a:ea typeface="宋体" panose="02010600030101010101" pitchFamily="2" charset="-122"/>
              </a:rPr>
              <a:t>{</a:t>
            </a:r>
            <a:r>
              <a:rPr lang="en-US" altLang="zh-CN" dirty="0">
                <a:solidFill>
                  <a:srgbClr val="00B150"/>
                </a:solidFill>
                <a:latin typeface="Courier New" panose="02070309020205020404" pitchFamily="49" charset="0"/>
                <a:ea typeface="宋体" panose="02010600030101010101" pitchFamily="2" charset="-122"/>
              </a:rPr>
              <a:t>R0</a:t>
            </a:r>
            <a:r>
              <a:rPr lang="en-US" altLang="zh-CN" dirty="0">
                <a:solidFill>
                  <a:srgbClr val="000000"/>
                </a:solidFill>
                <a:latin typeface="Courier New" panose="02070309020205020404" pitchFamily="49" charset="0"/>
                <a:ea typeface="宋体" panose="02010600030101010101" pitchFamily="2" charset="-122"/>
              </a:rPr>
              <a:t>} </a:t>
            </a:r>
            <a:r>
              <a:rPr lang="en-US" altLang="zh-CN" dirty="0">
                <a:solidFill>
                  <a:srgbClr val="B3A37A"/>
                </a:solidFill>
                <a:latin typeface="Courier New" panose="02070309020205020404" pitchFamily="49" charset="0"/>
                <a:ea typeface="宋体" panose="02010600030101010101" pitchFamily="2" charset="-122"/>
              </a:rPr>
              <a:t>; *(--R13)=R0</a:t>
            </a:r>
            <a:r>
              <a:rPr lang="zh-CN" altLang="en-US" dirty="0">
                <a:solidFill>
                  <a:srgbClr val="B3A37A"/>
                </a:solidFill>
                <a:latin typeface="宋体" panose="02010600030101010101" pitchFamily="2" charset="-122"/>
                <a:ea typeface="宋体" panose="02010600030101010101" pitchFamily="2" charset="-122"/>
              </a:rPr>
              <a:t>。</a:t>
            </a:r>
            <a:r>
              <a:rPr lang="en-US" altLang="zh-CN" dirty="0">
                <a:solidFill>
                  <a:srgbClr val="B3A37A"/>
                </a:solidFill>
                <a:latin typeface="Courier New" panose="02070309020205020404" pitchFamily="49" charset="0"/>
                <a:ea typeface="宋体" panose="02010600030101010101" pitchFamily="2" charset="-122"/>
              </a:rPr>
              <a:t>R13 </a:t>
            </a:r>
            <a:r>
              <a:rPr lang="zh-CN" altLang="en-US" dirty="0">
                <a:solidFill>
                  <a:srgbClr val="B3A37A"/>
                </a:solidFill>
                <a:latin typeface="宋体" panose="02010600030101010101" pitchFamily="2" charset="-122"/>
                <a:ea typeface="宋体" panose="02010600030101010101" pitchFamily="2" charset="-122"/>
              </a:rPr>
              <a:t>是</a:t>
            </a:r>
            <a:r>
              <a:rPr lang="en-US" altLang="zh-CN" dirty="0">
                <a:solidFill>
                  <a:srgbClr val="B3A37A"/>
                </a:solidFill>
                <a:latin typeface="Courier New" panose="02070309020205020404" pitchFamily="49" charset="0"/>
                <a:ea typeface="宋体" panose="02010600030101010101" pitchFamily="2" charset="-122"/>
              </a:rPr>
              <a:t>long*</a:t>
            </a:r>
            <a:r>
              <a:rPr lang="zh-CN" altLang="en-US" dirty="0">
                <a:solidFill>
                  <a:srgbClr val="B3A37A"/>
                </a:solidFill>
                <a:latin typeface="宋体" panose="02010600030101010101" pitchFamily="2" charset="-122"/>
                <a:ea typeface="宋体" panose="02010600030101010101" pitchFamily="2" charset="-122"/>
              </a:rPr>
              <a:t>的指针</a:t>
            </a:r>
          </a:p>
          <a:p>
            <a:pPr lvl="1"/>
            <a:r>
              <a:rPr lang="en-US" altLang="zh-CN" dirty="0">
                <a:solidFill>
                  <a:srgbClr val="0000FF"/>
                </a:solidFill>
                <a:latin typeface="Courier New" panose="02070309020205020404" pitchFamily="49" charset="0"/>
                <a:ea typeface="宋体" panose="02010600030101010101" pitchFamily="2" charset="-122"/>
              </a:rPr>
              <a:t>POP </a:t>
            </a:r>
            <a:r>
              <a:rPr lang="en-US" altLang="zh-CN" dirty="0">
                <a:solidFill>
                  <a:srgbClr val="000000"/>
                </a:solidFill>
                <a:latin typeface="Courier New" panose="02070309020205020404" pitchFamily="49" charset="0"/>
                <a:ea typeface="宋体" panose="02010600030101010101" pitchFamily="2" charset="-122"/>
              </a:rPr>
              <a:t>{</a:t>
            </a:r>
            <a:r>
              <a:rPr lang="en-US" altLang="zh-CN" dirty="0">
                <a:solidFill>
                  <a:srgbClr val="00B150"/>
                </a:solidFill>
                <a:latin typeface="Courier New" panose="02070309020205020404" pitchFamily="49" charset="0"/>
                <a:ea typeface="宋体" panose="02010600030101010101" pitchFamily="2" charset="-122"/>
              </a:rPr>
              <a:t>R0</a:t>
            </a:r>
            <a:r>
              <a:rPr lang="en-US" altLang="zh-CN" dirty="0">
                <a:solidFill>
                  <a:srgbClr val="000000"/>
                </a:solidFill>
                <a:latin typeface="Courier New" panose="02070309020205020404" pitchFamily="49" charset="0"/>
                <a:ea typeface="宋体" panose="02010600030101010101" pitchFamily="2" charset="-122"/>
              </a:rPr>
              <a:t>} </a:t>
            </a:r>
            <a:r>
              <a:rPr lang="en-US" altLang="zh-CN" dirty="0">
                <a:solidFill>
                  <a:srgbClr val="B3A37A"/>
                </a:solidFill>
                <a:latin typeface="Courier New" panose="02070309020205020404" pitchFamily="49" charset="0"/>
                <a:ea typeface="宋体" panose="02010600030101010101" pitchFamily="2" charset="-122"/>
              </a:rPr>
              <a:t>; R0= *R13++</a:t>
            </a:r>
          </a:p>
          <a:p>
            <a:r>
              <a:rPr lang="en-US" altLang="zh-CN" dirty="0">
                <a:solidFill>
                  <a:srgbClr val="000000"/>
                </a:solidFill>
                <a:latin typeface="Calibri" panose="020F0502020204030204" pitchFamily="34" charset="0"/>
                <a:ea typeface="宋体" panose="02010600030101010101" pitchFamily="2" charset="-122"/>
              </a:rPr>
              <a:t>Cortex‐M3 </a:t>
            </a:r>
            <a:r>
              <a:rPr lang="zh-CN" altLang="en-US" dirty="0">
                <a:solidFill>
                  <a:srgbClr val="000000"/>
                </a:solidFill>
                <a:latin typeface="宋体" panose="02010600030101010101" pitchFamily="2" charset="-122"/>
                <a:ea typeface="宋体" panose="02010600030101010101" pitchFamily="2" charset="-122"/>
              </a:rPr>
              <a:t>中的堆栈以这种方式来使用的，就是所谓的“向下生长的满栈” 。因此，在</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新数据时，堆栈指针先减一个单元。通常在进入一个子程序后，第一件事就是把寄存器的值先</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入堆栈中，在子程序退出前再</a:t>
            </a:r>
            <a:r>
              <a:rPr lang="en-US" altLang="zh-CN" dirty="0">
                <a:solidFill>
                  <a:srgbClr val="000000"/>
                </a:solidFill>
                <a:latin typeface="Calibri" panose="020F0502020204030204" pitchFamily="34" charset="0"/>
                <a:ea typeface="宋体" panose="02010600030101010101" pitchFamily="2" charset="-122"/>
              </a:rPr>
              <a:t>POP </a:t>
            </a:r>
            <a:r>
              <a:rPr lang="zh-CN" altLang="en-US" dirty="0">
                <a:solidFill>
                  <a:srgbClr val="000000"/>
                </a:solidFill>
                <a:latin typeface="宋体" panose="02010600030101010101" pitchFamily="2" charset="-122"/>
                <a:ea typeface="宋体" panose="02010600030101010101" pitchFamily="2" charset="-122"/>
              </a:rPr>
              <a:t>曾经</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的那些寄存器。</a:t>
            </a:r>
            <a:endParaRPr lang="en-US" altLang="zh-CN" dirty="0">
              <a:solidFill>
                <a:srgbClr val="000000"/>
              </a:solidFill>
              <a:latin typeface="宋体" panose="02010600030101010101" pitchFamily="2" charset="-122"/>
              <a:ea typeface="宋体" panose="02010600030101010101" pitchFamily="2" charset="-122"/>
            </a:endParaRPr>
          </a:p>
          <a:p>
            <a:r>
              <a:rPr lang="zh-CN" altLang="en-US" dirty="0">
                <a:solidFill>
                  <a:srgbClr val="000000"/>
                </a:solidFill>
                <a:latin typeface="宋体" panose="02010600030101010101" pitchFamily="2" charset="-122"/>
                <a:ea typeface="宋体" panose="02010600030101010101" pitchFamily="2" charset="-122"/>
              </a:rPr>
              <a:t>另外，</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和</a:t>
            </a:r>
            <a:r>
              <a:rPr lang="en-US" altLang="zh-CN" dirty="0">
                <a:solidFill>
                  <a:srgbClr val="000000"/>
                </a:solidFill>
                <a:latin typeface="Calibri" panose="020F0502020204030204" pitchFamily="34" charset="0"/>
                <a:ea typeface="宋体" panose="02010600030101010101" pitchFamily="2" charset="-122"/>
              </a:rPr>
              <a:t>POP </a:t>
            </a:r>
            <a:r>
              <a:rPr lang="zh-CN" altLang="en-US" dirty="0">
                <a:solidFill>
                  <a:srgbClr val="000000"/>
                </a:solidFill>
                <a:latin typeface="宋体" panose="02010600030101010101" pitchFamily="2" charset="-122"/>
                <a:ea typeface="宋体" panose="02010600030101010101" pitchFamily="2" charset="-122"/>
              </a:rPr>
              <a:t>还能一次操作多个寄存器：</a:t>
            </a:r>
          </a:p>
          <a:p>
            <a:r>
              <a:rPr lang="en-US" altLang="zh-CN" dirty="0">
                <a:solidFill>
                  <a:srgbClr val="000000"/>
                </a:solidFill>
                <a:latin typeface="Courier New" panose="02070309020205020404" pitchFamily="49" charset="0"/>
                <a:ea typeface="宋体" panose="02010600030101010101" pitchFamily="2" charset="-122"/>
              </a:rPr>
              <a:t>subroutine_1</a:t>
            </a:r>
          </a:p>
          <a:p>
            <a:pPr lvl="1"/>
            <a:r>
              <a:rPr lang="pt-BR" altLang="zh-CN" dirty="0">
                <a:solidFill>
                  <a:srgbClr val="000000"/>
                </a:solidFill>
                <a:latin typeface="Courier New" panose="02070309020205020404" pitchFamily="49" charset="0"/>
                <a:ea typeface="宋体" panose="02010600030101010101" pitchFamily="2" charset="-122"/>
              </a:rPr>
              <a:t>PUSH {R0-R7, R12, R14} ; </a:t>
            </a:r>
            <a:r>
              <a:rPr lang="zh-CN" altLang="pt-BR" dirty="0">
                <a:solidFill>
                  <a:srgbClr val="000000"/>
                </a:solidFill>
                <a:latin typeface="宋体" panose="02010600030101010101" pitchFamily="2" charset="-122"/>
                <a:ea typeface="宋体" panose="02010600030101010101" pitchFamily="2" charset="-122"/>
              </a:rPr>
              <a:t>保存寄存器列表</a:t>
            </a:r>
          </a:p>
          <a:p>
            <a:pPr lvl="1"/>
            <a:r>
              <a:rPr lang="en-US" altLang="zh-CN" dirty="0">
                <a:solidFill>
                  <a:srgbClr val="000000"/>
                </a:solidFill>
                <a:latin typeface="Courier New" panose="02070309020205020404" pitchFamily="49" charset="0"/>
                <a:ea typeface="宋体" panose="02010600030101010101" pitchFamily="2" charset="-122"/>
              </a:rPr>
              <a:t>… ; </a:t>
            </a:r>
            <a:r>
              <a:rPr lang="zh-CN" altLang="en-US" dirty="0">
                <a:solidFill>
                  <a:srgbClr val="000000"/>
                </a:solidFill>
                <a:latin typeface="宋体" panose="02010600030101010101" pitchFamily="2" charset="-122"/>
                <a:ea typeface="宋体" panose="02010600030101010101" pitchFamily="2" charset="-122"/>
              </a:rPr>
              <a:t>执行处理</a:t>
            </a:r>
          </a:p>
          <a:p>
            <a:pPr lvl="1"/>
            <a:r>
              <a:rPr lang="pt-BR" altLang="zh-CN" dirty="0">
                <a:solidFill>
                  <a:srgbClr val="000000"/>
                </a:solidFill>
                <a:latin typeface="Courier New" panose="02070309020205020404" pitchFamily="49" charset="0"/>
                <a:ea typeface="宋体" panose="02010600030101010101" pitchFamily="2" charset="-122"/>
              </a:rPr>
              <a:t>POP {R0-R7, R12, R14} ; </a:t>
            </a:r>
            <a:r>
              <a:rPr lang="zh-CN" altLang="pt-BR" dirty="0">
                <a:solidFill>
                  <a:srgbClr val="000000"/>
                </a:solidFill>
                <a:latin typeface="宋体" panose="02010600030101010101" pitchFamily="2" charset="-122"/>
                <a:ea typeface="宋体" panose="02010600030101010101" pitchFamily="2" charset="-122"/>
              </a:rPr>
              <a:t>恢复寄存器列表</a:t>
            </a:r>
          </a:p>
          <a:p>
            <a:pPr lvl="1"/>
            <a:r>
              <a:rPr lang="en-US" altLang="zh-CN" dirty="0">
                <a:solidFill>
                  <a:srgbClr val="000000"/>
                </a:solidFill>
                <a:latin typeface="Courier New" panose="02070309020205020404" pitchFamily="49" charset="0"/>
                <a:ea typeface="宋体" panose="02010600030101010101" pitchFamily="2" charset="-122"/>
              </a:rPr>
              <a:t>BX R14 ; </a:t>
            </a:r>
            <a:r>
              <a:rPr lang="zh-CN" altLang="en-US" dirty="0">
                <a:solidFill>
                  <a:srgbClr val="000000"/>
                </a:solidFill>
                <a:latin typeface="宋体" panose="02010600030101010101" pitchFamily="2" charset="-122"/>
                <a:ea typeface="宋体" panose="02010600030101010101" pitchFamily="2" charset="-122"/>
              </a:rPr>
              <a:t>返回到主调函数</a:t>
            </a:r>
            <a:endParaRPr lang="zh-CN" altLang="en-US" dirty="0"/>
          </a:p>
        </p:txBody>
      </p:sp>
    </p:spTree>
    <p:extLst>
      <p:ext uri="{BB962C8B-B14F-4D97-AF65-F5344CB8AC3E}">
        <p14:creationId xmlns:p14="http://schemas.microsoft.com/office/powerpoint/2010/main" val="397571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7954349C-1F73-4F1E-A3F6-1D9D732A15D2}"/>
              </a:ext>
            </a:extLst>
          </p:cNvPr>
          <p:cNvSpPr>
            <a:spLocks noGrp="1" noChangeArrowheads="1"/>
          </p:cNvSpPr>
          <p:nvPr>
            <p:ph type="title"/>
          </p:nvPr>
        </p:nvSpPr>
        <p:spPr/>
        <p:txBody>
          <a:bodyPr/>
          <a:lstStyle/>
          <a:p>
            <a:r>
              <a:rPr lang="zh-CN" altLang="en-US" sz="4000">
                <a:latin typeface="楷体" panose="02010609060101010101" pitchFamily="49" charset="-122"/>
                <a:ea typeface="楷体" panose="02010609060101010101" pitchFamily="49" charset="-122"/>
              </a:rPr>
              <a:t>嵌入式系统概论</a:t>
            </a:r>
          </a:p>
        </p:txBody>
      </p:sp>
      <p:sp>
        <p:nvSpPr>
          <p:cNvPr id="10243" name="内容占位符 2">
            <a:extLst>
              <a:ext uri="{FF2B5EF4-FFF2-40B4-BE49-F238E27FC236}">
                <a16:creationId xmlns:a16="http://schemas.microsoft.com/office/drawing/2014/main" id="{90A40496-2FF8-416C-8203-040A1585948E}"/>
              </a:ext>
            </a:extLst>
          </p:cNvPr>
          <p:cNvSpPr>
            <a:spLocks noGrp="1" noChangeArrowheads="1"/>
          </p:cNvSpPr>
          <p:nvPr>
            <p:ph idx="1"/>
          </p:nvPr>
        </p:nvSpPr>
        <p:spPr>
          <a:xfrm>
            <a:off x="1703388" y="2017714"/>
            <a:ext cx="8775700" cy="4364037"/>
          </a:xfrm>
        </p:spPr>
        <p:txBody>
          <a:bodyPr/>
          <a:lstStyle/>
          <a:p>
            <a:r>
              <a:rPr lang="zh-CN" altLang="en-US" sz="2400" b="0" dirty="0">
                <a:latin typeface="楷体" panose="02010609060101010101" pitchFamily="49" charset="-122"/>
                <a:ea typeface="楷体" panose="02010609060101010101" pitchFamily="49" charset="-122"/>
              </a:rPr>
              <a:t>嵌入式微处理器指令系统</a:t>
            </a:r>
            <a:endParaRPr lang="en-US" altLang="zh-CN" sz="2400" b="0" dirty="0">
              <a:latin typeface="楷体" panose="02010609060101010101" pitchFamily="49" charset="-122"/>
              <a:ea typeface="楷体" panose="02010609060101010101" pitchFamily="49" charset="-122"/>
            </a:endParaRPr>
          </a:p>
          <a:p>
            <a:pPr lvl="1"/>
            <a:r>
              <a:rPr lang="zh-CN" altLang="en-US" sz="2400" b="0" dirty="0">
                <a:solidFill>
                  <a:srgbClr val="FF0000"/>
                </a:solidFill>
                <a:latin typeface="楷体" panose="02010609060101010101" pitchFamily="49" charset="-122"/>
                <a:ea typeface="楷体" panose="02010609060101010101" pitchFamily="49" charset="-122"/>
              </a:rPr>
              <a:t>复杂指令集系统</a:t>
            </a:r>
            <a:r>
              <a:rPr lang="en-US" altLang="zh-CN" sz="2400" b="0" dirty="0">
                <a:solidFill>
                  <a:schemeClr val="tx1"/>
                </a:solidFill>
                <a:latin typeface="楷体" panose="02010609060101010101" pitchFamily="49" charset="-122"/>
                <a:ea typeface="楷体" panose="02010609060101010101" pitchFamily="49" charset="-122"/>
              </a:rPr>
              <a:t>(CISC)</a:t>
            </a:r>
          </a:p>
          <a:p>
            <a:pPr lvl="1"/>
            <a:r>
              <a:rPr lang="zh-CN" altLang="en-US" sz="2400" b="0" dirty="0">
                <a:solidFill>
                  <a:srgbClr val="FF0000"/>
                </a:solidFill>
                <a:latin typeface="楷体" panose="02010609060101010101" pitchFamily="49" charset="-122"/>
                <a:ea typeface="楷体" panose="02010609060101010101" pitchFamily="49" charset="-122"/>
              </a:rPr>
              <a:t>精简指令集系统</a:t>
            </a:r>
            <a:r>
              <a:rPr lang="en-US" altLang="zh-CN" sz="2400" b="0" dirty="0">
                <a:solidFill>
                  <a:schemeClr val="tx1"/>
                </a:solidFill>
                <a:latin typeface="楷体" panose="02010609060101010101" pitchFamily="49" charset="-122"/>
                <a:ea typeface="楷体" panose="02010609060101010101" pitchFamily="49" charset="-122"/>
              </a:rPr>
              <a:t>(RISC)</a:t>
            </a:r>
            <a:r>
              <a:rPr lang="en-US" altLang="zh-CN" sz="2400" dirty="0">
                <a:solidFill>
                  <a:schemeClr val="tx1"/>
                </a:solidFill>
                <a:latin typeface="楷体" panose="02010609060101010101" pitchFamily="49" charset="-122"/>
                <a:ea typeface="楷体" panose="02010609060101010101" pitchFamily="49" charset="-122"/>
              </a:rPr>
              <a:t> </a:t>
            </a:r>
          </a:p>
          <a:p>
            <a:pPr lvl="1"/>
            <a:r>
              <a:rPr lang="en-US" altLang="zh-CN" sz="2400" dirty="0">
                <a:solidFill>
                  <a:srgbClr val="FF0000"/>
                </a:solidFill>
                <a:latin typeface="楷体" panose="02010609060101010101" pitchFamily="49" charset="-122"/>
                <a:ea typeface="楷体" panose="02010609060101010101" pitchFamily="49" charset="-122"/>
              </a:rPr>
              <a:t>CISC</a:t>
            </a:r>
            <a:r>
              <a:rPr lang="zh-CN" altLang="en-US" sz="2400" b="0" dirty="0">
                <a:solidFill>
                  <a:srgbClr val="FF0000"/>
                </a:solidFill>
                <a:latin typeface="楷体" panose="02010609060101010101" pitchFamily="49" charset="-122"/>
                <a:ea typeface="楷体" panose="02010609060101010101" pitchFamily="49" charset="-122"/>
              </a:rPr>
              <a:t>与</a:t>
            </a:r>
            <a:r>
              <a:rPr lang="en-US" altLang="zh-CN" sz="2400" dirty="0">
                <a:solidFill>
                  <a:srgbClr val="FF0000"/>
                </a:solidFill>
                <a:latin typeface="楷体" panose="02010609060101010101" pitchFamily="49" charset="-122"/>
                <a:ea typeface="楷体" panose="02010609060101010101" pitchFamily="49" charset="-122"/>
              </a:rPr>
              <a:t>RISC</a:t>
            </a:r>
            <a:r>
              <a:rPr lang="zh-CN" altLang="en-US" sz="2400" b="0" dirty="0">
                <a:solidFill>
                  <a:srgbClr val="FF0000"/>
                </a:solidFill>
                <a:latin typeface="楷体" panose="02010609060101010101" pitchFamily="49" charset="-122"/>
                <a:ea typeface="楷体" panose="02010609060101010101" pitchFamily="49" charset="-122"/>
              </a:rPr>
              <a:t>之间的主要差异</a:t>
            </a:r>
            <a:endParaRPr lang="en-US" altLang="zh-CN" sz="2400" b="0" dirty="0">
              <a:solidFill>
                <a:srgbClr val="FF0000"/>
              </a:solidFill>
              <a:latin typeface="楷体" panose="02010609060101010101" pitchFamily="49" charset="-122"/>
              <a:ea typeface="楷体" panose="02010609060101010101" pitchFamily="49" charset="-122"/>
            </a:endParaRPr>
          </a:p>
          <a:p>
            <a:r>
              <a:rPr lang="zh-CN" altLang="en-US" sz="2400" b="0" dirty="0">
                <a:latin typeface="楷体" panose="02010609060101010101" pitchFamily="49" charset="-122"/>
                <a:ea typeface="楷体" panose="02010609060101010101" pitchFamily="49" charset="-122"/>
              </a:rPr>
              <a:t>嵌入式系统芯片</a:t>
            </a:r>
            <a:r>
              <a:rPr lang="zh-CN" altLang="en-US" sz="2400" dirty="0">
                <a:solidFill>
                  <a:srgbClr val="FF0000"/>
                </a:solidFill>
                <a:latin typeface="楷体" panose="02010609060101010101" pitchFamily="49" charset="-122"/>
                <a:ea typeface="楷体" panose="02010609060101010101" pitchFamily="49" charset="-122"/>
                <a:sym typeface="CMU Serif"/>
              </a:rPr>
              <a:t>分类</a:t>
            </a:r>
            <a:r>
              <a:rPr lang="en-US" altLang="zh-CN" sz="2400" b="0" dirty="0">
                <a:latin typeface="楷体" panose="02010609060101010101" pitchFamily="49" charset="-122"/>
                <a:ea typeface="楷体" panose="02010609060101010101" pitchFamily="49" charset="-122"/>
                <a:sym typeface="CMU Serif"/>
              </a:rPr>
              <a:t>(</a:t>
            </a:r>
            <a:r>
              <a:rPr lang="en-US" altLang="zh-CN" sz="2400" b="0" dirty="0">
                <a:latin typeface="楷体" panose="02010609060101010101" pitchFamily="49" charset="-122"/>
                <a:ea typeface="楷体" panose="02010609060101010101" pitchFamily="49" charset="-122"/>
              </a:rPr>
              <a:t>8/16/32</a:t>
            </a:r>
            <a:r>
              <a:rPr lang="zh-CN" altLang="en-US" sz="2400" b="0" dirty="0">
                <a:latin typeface="楷体" panose="02010609060101010101" pitchFamily="49" charset="-122"/>
                <a:ea typeface="楷体" panose="02010609060101010101" pitchFamily="49" charset="-122"/>
              </a:rPr>
              <a:t>位、</a:t>
            </a:r>
            <a:r>
              <a:rPr lang="en-US" altLang="zh-CN" sz="2400" b="0" dirty="0">
                <a:latin typeface="楷体" panose="02010609060101010101" pitchFamily="49" charset="-122"/>
                <a:ea typeface="楷体" panose="02010609060101010101" pitchFamily="49" charset="-122"/>
              </a:rPr>
              <a:t>MPU/MCU/DSP/SOC</a:t>
            </a:r>
            <a:r>
              <a:rPr lang="en-US" altLang="zh-CN" sz="2400" b="0" dirty="0">
                <a:latin typeface="楷体" panose="02010609060101010101" pitchFamily="49" charset="-122"/>
                <a:ea typeface="楷体" panose="02010609060101010101" pitchFamily="49" charset="-122"/>
                <a:sym typeface="CMU Serif"/>
              </a:rPr>
              <a:t>)</a:t>
            </a:r>
            <a:r>
              <a:rPr lang="zh-CN" altLang="en-US" sz="2400" b="0" dirty="0">
                <a:latin typeface="楷体" panose="02010609060101010101" pitchFamily="49" charset="-122"/>
                <a:ea typeface="楷体" panose="02010609060101010101" pitchFamily="49" charset="-122"/>
                <a:sym typeface="CMU Serif"/>
              </a:rPr>
              <a:t>，</a:t>
            </a:r>
            <a:r>
              <a:rPr lang="en-US" altLang="zh-CN" sz="2400" b="0" dirty="0">
                <a:latin typeface="楷体" panose="02010609060101010101" pitchFamily="49" charset="-122"/>
                <a:ea typeface="楷体" panose="02010609060101010101" pitchFamily="49" charset="-122"/>
                <a:sym typeface="CMU Serif"/>
              </a:rPr>
              <a:t>8</a:t>
            </a:r>
            <a:r>
              <a:rPr lang="zh-CN" altLang="en-US" sz="2400" b="0" dirty="0">
                <a:latin typeface="楷体" panose="02010609060101010101" pitchFamily="49" charset="-122"/>
                <a:ea typeface="楷体" panose="02010609060101010101" pitchFamily="49" charset="-122"/>
              </a:rPr>
              <a:t>位一般是哈佛结构，成本低，可靠性高。</a:t>
            </a:r>
            <a:r>
              <a:rPr lang="en-US" altLang="zh-CN" sz="2400" b="0" dirty="0">
                <a:latin typeface="楷体" panose="02010609060101010101" pitchFamily="49" charset="-122"/>
                <a:ea typeface="楷体" panose="02010609060101010101" pitchFamily="49" charset="-122"/>
              </a:rPr>
              <a:t>32</a:t>
            </a:r>
            <a:r>
              <a:rPr lang="zh-CN" altLang="en-US" sz="2400" b="0" dirty="0">
                <a:latin typeface="楷体" panose="02010609060101010101" pitchFamily="49" charset="-122"/>
                <a:ea typeface="楷体" panose="02010609060101010101" pitchFamily="49" charset="-122"/>
              </a:rPr>
              <a:t>位一般是冯</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诺依曼 </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普林斯顿体系结构，成本高，灵活性好。</a:t>
            </a:r>
            <a:endParaRPr lang="en-US" altLang="zh-CN" sz="2400" b="0" dirty="0">
              <a:latin typeface="楷体" panose="02010609060101010101" pitchFamily="49" charset="-122"/>
              <a:ea typeface="楷体" panose="02010609060101010101" pitchFamily="49" charset="-122"/>
            </a:endParaRPr>
          </a:p>
          <a:p>
            <a:r>
              <a:rPr lang="zh-CN" altLang="en-US" sz="2400" b="0" dirty="0">
                <a:solidFill>
                  <a:srgbClr val="FF0000"/>
                </a:solidFill>
                <a:latin typeface="楷体" panose="02010609060101010101" pitchFamily="49" charset="-122"/>
                <a:ea typeface="楷体" panose="02010609060101010101" pitchFamily="49" charset="-122"/>
              </a:rPr>
              <a:t>电磁兼容性二要素</a:t>
            </a:r>
            <a:r>
              <a:rPr lang="en-US" altLang="zh-CN" sz="2400" b="0" dirty="0">
                <a:latin typeface="楷体" panose="02010609060101010101" pitchFamily="49" charset="-122"/>
                <a:ea typeface="楷体" panose="02010609060101010101" pitchFamily="49" charset="-122"/>
              </a:rPr>
              <a:t>(</a:t>
            </a:r>
            <a:r>
              <a:rPr lang="zh-CN" altLang="en-US" sz="2400" b="0" dirty="0">
                <a:latin typeface="楷体" panose="02010609060101010101" pitchFamily="49" charset="-122"/>
                <a:ea typeface="楷体" panose="02010609060101010101" pitchFamily="49" charset="-122"/>
              </a:rPr>
              <a:t>能在一定的干扰环境工作、不产生不可容忍干扰</a:t>
            </a:r>
            <a:r>
              <a:rPr lang="en-US" altLang="zh-CN" sz="2400" b="0" dirty="0">
                <a:latin typeface="楷体" panose="02010609060101010101" pitchFamily="49" charset="-122"/>
                <a:ea typeface="楷体" panose="02010609060101010101" pitchFamily="49" charset="-122"/>
              </a:rPr>
              <a:t>)</a:t>
            </a:r>
            <a:endParaRPr lang="zh-CN" altLang="en-US" sz="2400" b="0" dirty="0">
              <a:latin typeface="楷体" panose="02010609060101010101" pitchFamily="49" charset="-122"/>
              <a:ea typeface="楷体" panose="02010609060101010101" pitchFamily="49" charset="-122"/>
            </a:endParaRPr>
          </a:p>
        </p:txBody>
      </p:sp>
      <p:sp>
        <p:nvSpPr>
          <p:cNvPr id="10244" name="灯片编号占位符 3">
            <a:extLst>
              <a:ext uri="{FF2B5EF4-FFF2-40B4-BE49-F238E27FC236}">
                <a16:creationId xmlns:a16="http://schemas.microsoft.com/office/drawing/2014/main" id="{385F826F-71AF-4EF5-96E3-20DC0F2E7F5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737AC15D-832E-4685-8FB4-51E8EC89822B}"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6</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459978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嵌入式系统的应用已逐步渗透到金融、航天、电信、网络、信息家电、医疗、工业控制、军事等各个领域，以至于一些学者断言嵌入式系统将成为后</a:t>
            </a:r>
            <a:r>
              <a:rPr lang="en-US" altLang="zh-CN" sz="2400" b="0" dirty="0">
                <a:solidFill>
                  <a:schemeClr val="tx1"/>
                </a:solidFill>
                <a:latin typeface="宋体" pitchFamily="2" charset="-122"/>
                <a:ea typeface="宋体" pitchFamily="2" charset="-122"/>
              </a:rPr>
              <a:t>PC</a:t>
            </a:r>
            <a:r>
              <a:rPr lang="zh-CN" altLang="en-US" sz="2400" b="0" dirty="0">
                <a:solidFill>
                  <a:schemeClr val="tx1"/>
                </a:solidFill>
                <a:latin typeface="宋体" pitchFamily="2" charset="-122"/>
                <a:ea typeface="宋体" pitchFamily="2" charset="-122"/>
              </a:rPr>
              <a:t>时代的主宰。形式多样的嵌入式系统与移动通信、传感器网络等技术一道，改变了现有的计算环境。</a:t>
            </a:r>
          </a:p>
        </p:txBody>
      </p:sp>
      <p:sp>
        <p:nvSpPr>
          <p:cNvPr id="4" name="Date Placeholder 3"/>
          <p:cNvSpPr>
            <a:spLocks noGrp="1"/>
          </p:cNvSpPr>
          <p:nvPr>
            <p:ph type="dt" sz="half" idx="10"/>
          </p:nvPr>
        </p:nvSpPr>
        <p:spPr/>
        <p:txBody>
          <a:bodyPr/>
          <a:lstStyle/>
          <a:p>
            <a:pPr>
              <a:spcAft>
                <a:spcPct val="0"/>
              </a:spcAft>
              <a:buClr>
                <a:srgbClr val="FFFFFF"/>
              </a:buClr>
              <a:defRPr/>
            </a:pPr>
            <a:fld id="{AC85DB4C-9F18-4BC8-A826-319FCF5DBD49}"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60</a:t>
            </a:fld>
            <a:endParaRPr lang="en-US" altLang="zh-CN" b="1">
              <a:solidFill>
                <a:srgbClr val="FFFFFF"/>
              </a:solidFill>
            </a:endParaRPr>
          </a:p>
        </p:txBody>
      </p:sp>
      <p:pic>
        <p:nvPicPr>
          <p:cNvPr id="7" name="Picture 6"/>
          <p:cNvPicPr>
            <a:picLocks noChangeAspect="1"/>
          </p:cNvPicPr>
          <p:nvPr/>
        </p:nvPicPr>
        <p:blipFill>
          <a:blip r:embed="rId2" cstate="print"/>
          <a:stretch>
            <a:fillRect/>
          </a:stretch>
        </p:blipFill>
        <p:spPr>
          <a:xfrm>
            <a:off x="2711624" y="3140969"/>
            <a:ext cx="4968553" cy="2360565"/>
          </a:xfrm>
          <a:prstGeom prst="rect">
            <a:avLst/>
          </a:prstGeom>
        </p:spPr>
      </p:pic>
    </p:spTree>
    <p:extLst>
      <p:ext uri="{BB962C8B-B14F-4D97-AF65-F5344CB8AC3E}">
        <p14:creationId xmlns:p14="http://schemas.microsoft.com/office/powerpoint/2010/main" val="932712898"/>
      </p:ext>
    </p:extLst>
  </p:cSld>
  <p:clrMapOvr>
    <a:masterClrMapping/>
  </p:clrMapOvr>
  <p:transitio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marL="0" indent="0">
              <a:buNone/>
            </a:pPr>
            <a:r>
              <a:rPr lang="zh-CN" altLang="en-US" dirty="0">
                <a:latin typeface="宋体" panose="02010600030101010101" pitchFamily="2" charset="-122"/>
                <a:ea typeface="宋体" panose="02010600030101010101" pitchFamily="2" charset="-122"/>
              </a:rPr>
              <a:t>在程序中为了突出重点，可以使用</a:t>
            </a:r>
            <a:r>
              <a:rPr lang="en-US" altLang="zh-CN" dirty="0">
                <a:latin typeface="Calibri" panose="020F0502020204030204" pitchFamily="34" charset="0"/>
                <a:ea typeface="宋体" panose="02010600030101010101" pitchFamily="2" charset="-122"/>
              </a:rPr>
              <a:t>SP </a:t>
            </a:r>
            <a:r>
              <a:rPr lang="zh-CN" altLang="en-US" dirty="0">
                <a:latin typeface="宋体" panose="02010600030101010101" pitchFamily="2" charset="-122"/>
                <a:ea typeface="宋体" panose="02010600030101010101" pitchFamily="2" charset="-122"/>
              </a:rPr>
              <a:t>表示</a:t>
            </a:r>
            <a:r>
              <a:rPr lang="en-US" altLang="zh-CN" dirty="0">
                <a:latin typeface="Calibri" panose="020F0502020204030204" pitchFamily="34" charset="0"/>
                <a:ea typeface="宋体" panose="02010600030101010101" pitchFamily="2" charset="-122"/>
              </a:rPr>
              <a:t>R13</a:t>
            </a:r>
            <a:r>
              <a:rPr lang="zh-CN" altLang="en-US" dirty="0">
                <a:latin typeface="宋体" panose="02010600030101010101" pitchFamily="2" charset="-122"/>
                <a:ea typeface="宋体" panose="02010600030101010101" pitchFamily="2" charset="-122"/>
              </a:rPr>
              <a:t>。在程序代码中，</a:t>
            </a:r>
            <a:r>
              <a:rPr lang="en-US" altLang="zh-CN" dirty="0">
                <a:latin typeface="Calibri" panose="020F0502020204030204" pitchFamily="34" charset="0"/>
                <a:ea typeface="宋体" panose="02010600030101010101" pitchFamily="2" charset="-122"/>
              </a:rPr>
              <a:t>both MSP </a:t>
            </a:r>
            <a:r>
              <a:rPr lang="zh-CN" altLang="en-US" dirty="0">
                <a:latin typeface="宋体" panose="02010600030101010101" pitchFamily="2" charset="-122"/>
                <a:ea typeface="宋体" panose="02010600030101010101" pitchFamily="2" charset="-122"/>
              </a:rPr>
              <a:t>和</a:t>
            </a:r>
            <a:r>
              <a:rPr lang="en-US" altLang="zh-CN" dirty="0">
                <a:latin typeface="Calibri" panose="020F0502020204030204" pitchFamily="34" charset="0"/>
                <a:ea typeface="宋体" panose="02010600030101010101" pitchFamily="2" charset="-122"/>
              </a:rPr>
              <a:t>PSP </a:t>
            </a:r>
            <a:r>
              <a:rPr lang="zh-CN" altLang="en-US" dirty="0">
                <a:latin typeface="宋体" panose="02010600030101010101" pitchFamily="2" charset="-122"/>
                <a:ea typeface="宋体" panose="02010600030101010101" pitchFamily="2" charset="-122"/>
              </a:rPr>
              <a:t>都被称为</a:t>
            </a:r>
            <a:r>
              <a:rPr lang="en-US" altLang="zh-CN" dirty="0">
                <a:latin typeface="Calibri" panose="020F0502020204030204" pitchFamily="34" charset="0"/>
                <a:ea typeface="宋体" panose="02010600030101010101" pitchFamily="2" charset="-122"/>
              </a:rPr>
              <a:t>R13/SP</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也可以通过</a:t>
            </a:r>
            <a:r>
              <a:rPr lang="en-US" altLang="zh-CN" dirty="0">
                <a:latin typeface="Calibri" panose="020F0502020204030204" pitchFamily="34" charset="0"/>
                <a:ea typeface="宋体" panose="02010600030101010101" pitchFamily="2" charset="-122"/>
              </a:rPr>
              <a:t>MRS/MSR </a:t>
            </a:r>
            <a:r>
              <a:rPr lang="zh-CN" altLang="en-US" dirty="0">
                <a:latin typeface="宋体" panose="02010600030101010101" pitchFamily="2" charset="-122"/>
                <a:ea typeface="宋体" panose="02010600030101010101" pitchFamily="2" charset="-122"/>
              </a:rPr>
              <a:t>指令来指名道姓地访问具体的堆栈指针。</a:t>
            </a:r>
          </a:p>
          <a:p>
            <a:pPr lvl="1"/>
            <a:r>
              <a:rPr lang="en-US" altLang="zh-CN" dirty="0">
                <a:latin typeface="Calibri" panose="020F0502020204030204" pitchFamily="34" charset="0"/>
                <a:ea typeface="宋体" panose="02010600030101010101" pitchFamily="2" charset="-122"/>
              </a:rPr>
              <a:t>MSP</a:t>
            </a:r>
            <a:r>
              <a:rPr lang="zh-CN" altLang="en-US" dirty="0">
                <a:latin typeface="宋体" panose="02010600030101010101" pitchFamily="2" charset="-122"/>
                <a:ea typeface="宋体" panose="02010600030101010101" pitchFamily="2" charset="-122"/>
              </a:rPr>
              <a:t>，亦写作</a:t>
            </a:r>
            <a:r>
              <a:rPr lang="en-US" altLang="zh-CN" dirty="0" err="1">
                <a:latin typeface="Calibri" panose="020F0502020204030204" pitchFamily="34" charset="0"/>
                <a:ea typeface="宋体" panose="02010600030101010101" pitchFamily="2" charset="-122"/>
              </a:rPr>
              <a:t>SP_main</a:t>
            </a:r>
            <a:r>
              <a:rPr lang="zh-CN" altLang="en-US" dirty="0">
                <a:latin typeface="宋体" panose="02010600030101010101" pitchFamily="2" charset="-122"/>
                <a:ea typeface="宋体" panose="02010600030101010101" pitchFamily="2" charset="-122"/>
              </a:rPr>
              <a:t>，这是复位后缺省使用堆栈指针，服务于操作系统内核和异常服务例程；</a:t>
            </a:r>
            <a:endParaRPr lang="en-US" altLang="zh-CN" dirty="0">
              <a:latin typeface="宋体" panose="02010600030101010101" pitchFamily="2" charset="-122"/>
              <a:ea typeface="宋体" panose="02010600030101010101" pitchFamily="2" charset="-122"/>
            </a:endParaRPr>
          </a:p>
          <a:p>
            <a:pPr lvl="1"/>
            <a:r>
              <a:rPr lang="en-US" altLang="zh-CN" dirty="0">
                <a:latin typeface="Calibri" panose="020F0502020204030204" pitchFamily="34" charset="0"/>
                <a:ea typeface="宋体" panose="02010600030101010101" pitchFamily="2" charset="-122"/>
              </a:rPr>
              <a:t>PSP</a:t>
            </a:r>
            <a:r>
              <a:rPr lang="zh-CN" altLang="en-US" dirty="0">
                <a:latin typeface="宋体" panose="02010600030101010101" pitchFamily="2" charset="-122"/>
                <a:ea typeface="宋体" panose="02010600030101010101" pitchFamily="2" charset="-122"/>
              </a:rPr>
              <a:t>，亦写作</a:t>
            </a:r>
            <a:r>
              <a:rPr lang="en-US" altLang="zh-CN" dirty="0" err="1">
                <a:latin typeface="Calibri" panose="020F0502020204030204" pitchFamily="34" charset="0"/>
                <a:ea typeface="宋体" panose="02010600030101010101" pitchFamily="2" charset="-122"/>
              </a:rPr>
              <a:t>SP_process</a:t>
            </a:r>
            <a:r>
              <a:rPr lang="zh-CN" altLang="en-US" dirty="0">
                <a:latin typeface="宋体" panose="02010600030101010101" pitchFamily="2" charset="-122"/>
                <a:ea typeface="宋体" panose="02010600030101010101" pitchFamily="2" charset="-122"/>
              </a:rPr>
              <a:t>，典型地用于普通的用户线程中。</a:t>
            </a:r>
          </a:p>
          <a:p>
            <a:pPr marL="0" indent="0">
              <a:buNone/>
            </a:pPr>
            <a:r>
              <a:rPr lang="zh-CN" altLang="en-US" dirty="0">
                <a:latin typeface="宋体" panose="02010600030101010101" pitchFamily="2" charset="-122"/>
                <a:ea typeface="宋体" panose="02010600030101010101" pitchFamily="2" charset="-122"/>
              </a:rPr>
              <a:t>寄存器的</a:t>
            </a:r>
            <a:r>
              <a:rPr lang="en-US" altLang="zh-CN" dirty="0">
                <a:latin typeface="Calibri" panose="020F0502020204030204" pitchFamily="34" charset="0"/>
                <a:ea typeface="宋体" panose="02010600030101010101" pitchFamily="2" charset="-122"/>
              </a:rPr>
              <a:t>PUSH </a:t>
            </a:r>
            <a:r>
              <a:rPr lang="zh-CN" altLang="en-US" dirty="0">
                <a:latin typeface="宋体" panose="02010600030101010101" pitchFamily="2" charset="-122"/>
                <a:ea typeface="宋体" panose="02010600030101010101" pitchFamily="2" charset="-122"/>
              </a:rPr>
              <a:t>和</a:t>
            </a:r>
            <a:r>
              <a:rPr lang="en-US" altLang="zh-CN" dirty="0">
                <a:latin typeface="Calibri" panose="020F0502020204030204" pitchFamily="34" charset="0"/>
                <a:ea typeface="宋体" panose="02010600030101010101" pitchFamily="2" charset="-122"/>
              </a:rPr>
              <a:t>POP </a:t>
            </a:r>
            <a:r>
              <a:rPr lang="zh-CN" altLang="en-US" dirty="0">
                <a:latin typeface="宋体" panose="02010600030101010101" pitchFamily="2" charset="-122"/>
                <a:ea typeface="宋体" panose="02010600030101010101" pitchFamily="2" charset="-122"/>
              </a:rPr>
              <a:t>操作永远都是</a:t>
            </a:r>
            <a:r>
              <a:rPr lang="en-US" altLang="zh-CN" dirty="0">
                <a:latin typeface="Calibri" panose="020F0502020204030204" pitchFamily="34" charset="0"/>
                <a:ea typeface="宋体" panose="02010600030101010101" pitchFamily="2" charset="-122"/>
              </a:rPr>
              <a:t>4 </a:t>
            </a:r>
            <a:r>
              <a:rPr lang="zh-CN" altLang="en-US" dirty="0">
                <a:latin typeface="宋体" panose="02010600030101010101" pitchFamily="2" charset="-122"/>
                <a:ea typeface="宋体" panose="02010600030101010101" pitchFamily="2" charset="-122"/>
              </a:rPr>
              <a:t>字节对齐的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也就是说他们的地址必须是</a:t>
            </a:r>
            <a:r>
              <a:rPr lang="en-US" altLang="zh-CN" dirty="0">
                <a:latin typeface="Calibri" panose="020F0502020204030204" pitchFamily="34" charset="0"/>
                <a:ea typeface="宋体" panose="02010600030101010101" pitchFamily="2" charset="-122"/>
              </a:rPr>
              <a:t>0x4,0x8,0xc,</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。这样一来，</a:t>
            </a:r>
            <a:r>
              <a:rPr lang="en-US" altLang="zh-CN" dirty="0">
                <a:latin typeface="Calibri" panose="020F0502020204030204" pitchFamily="34" charset="0"/>
                <a:ea typeface="宋体" panose="02010600030101010101" pitchFamily="2" charset="-122"/>
              </a:rPr>
              <a:t>R13 </a:t>
            </a:r>
            <a:r>
              <a:rPr lang="zh-CN" altLang="en-US" dirty="0">
                <a:latin typeface="宋体" panose="02010600030101010101" pitchFamily="2" charset="-122"/>
                <a:ea typeface="宋体" panose="02010600030101010101" pitchFamily="2" charset="-122"/>
              </a:rPr>
              <a:t>的最低两位被硬线连接到</a:t>
            </a:r>
            <a:r>
              <a:rPr lang="en-US" altLang="zh-CN" dirty="0">
                <a:latin typeface="Calibri" panose="020F0502020204030204" pitchFamily="34" charset="0"/>
                <a:ea typeface="宋体" panose="02010600030101010101" pitchFamily="2" charset="-122"/>
              </a:rPr>
              <a:t>0</a:t>
            </a:r>
            <a:r>
              <a:rPr lang="zh-CN" altLang="en-US"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并且总是读出</a:t>
            </a:r>
            <a:r>
              <a:rPr lang="en-US" altLang="zh-CN" dirty="0">
                <a:latin typeface="Calibri" panose="020F0502020204030204" pitchFamily="34" charset="0"/>
                <a:ea typeface="宋体" panose="02010600030101010101" pitchFamily="2" charset="-122"/>
              </a:rPr>
              <a:t>0</a:t>
            </a:r>
            <a:r>
              <a:rPr lang="zh-CN" altLang="en-US" dirty="0">
                <a:latin typeface="宋体" panose="02010600030101010101" pitchFamily="2" charset="-122"/>
                <a:ea typeface="宋体" panose="02010600030101010101" pitchFamily="2" charset="-122"/>
              </a:rPr>
              <a:t>（</a:t>
            </a:r>
            <a:r>
              <a:rPr lang="en-US" altLang="zh-CN" dirty="0">
                <a:latin typeface="Calibri" panose="020F0502020204030204" pitchFamily="34" charset="0"/>
                <a:ea typeface="宋体" panose="02010600030101010101" pitchFamily="2" charset="-122"/>
              </a:rPr>
              <a:t>Read As Zero</a:t>
            </a:r>
            <a:r>
              <a:rPr lang="zh-CN" altLang="en-US" dirty="0">
                <a:latin typeface="宋体" panose="02010600030101010101" pitchFamily="2" charset="-122"/>
                <a:ea typeface="宋体" panose="02010600030101010101" pitchFamily="2" charset="-122"/>
              </a:rPr>
              <a:t>）。</a:t>
            </a:r>
            <a:endParaRPr lang="zh-CN" altLang="en-US" dirty="0"/>
          </a:p>
        </p:txBody>
      </p:sp>
    </p:spTree>
    <p:extLst>
      <p:ext uri="{BB962C8B-B14F-4D97-AF65-F5344CB8AC3E}">
        <p14:creationId xmlns:p14="http://schemas.microsoft.com/office/powerpoint/2010/main" val="4134041355"/>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55000" lnSpcReduction="20000"/>
          </a:bodyPr>
          <a:lstStyle/>
          <a:p>
            <a:r>
              <a:rPr lang="zh-CN" altLang="en-US" dirty="0">
                <a:latin typeface="微软雅黑" panose="020B0503020204020204" pitchFamily="34" charset="-122"/>
                <a:ea typeface="微软雅黑" panose="020B0503020204020204" pitchFamily="34" charset="-122"/>
              </a:rPr>
              <a:t>连接寄存器 </a:t>
            </a:r>
            <a:r>
              <a:rPr lang="en-US" altLang="zh-CN" dirty="0">
                <a:latin typeface="微软雅黑" panose="020B0503020204020204" pitchFamily="34" charset="-122"/>
                <a:ea typeface="微软雅黑" panose="020B0503020204020204" pitchFamily="34" charset="-122"/>
              </a:rPr>
              <a:t>R14</a:t>
            </a:r>
          </a:p>
          <a:p>
            <a:pPr marR="2160" algn="just"/>
            <a:r>
              <a:rPr lang="en-US" altLang="zh-CN" dirty="0">
                <a:latin typeface="Calibri" panose="020F0502020204030204" pitchFamily="34" charset="0"/>
                <a:ea typeface="宋体" panose="02010600030101010101" pitchFamily="2" charset="-122"/>
              </a:rPr>
              <a:t>R14</a:t>
            </a:r>
            <a:r>
              <a:rPr lang="zh-CN" altLang="en-US" dirty="0">
                <a:latin typeface="宋体" panose="02010600030101010101" pitchFamily="2" charset="-122"/>
                <a:ea typeface="宋体" panose="02010600030101010101" pitchFamily="2" charset="-122"/>
              </a:rPr>
              <a:t>是连接寄存器（</a:t>
            </a:r>
            <a:r>
              <a:rPr lang="en-US" altLang="zh-CN" dirty="0">
                <a:latin typeface="Calibri" panose="020F0502020204030204" pitchFamily="34" charset="0"/>
                <a:ea typeface="宋体" panose="02010600030101010101" pitchFamily="2" charset="-122"/>
              </a:rPr>
              <a:t>LR</a:t>
            </a:r>
            <a:r>
              <a:rPr lang="zh-CN" altLang="en-US" dirty="0">
                <a:latin typeface="宋体" panose="02010600030101010101" pitchFamily="2" charset="-122"/>
                <a:ea typeface="宋体" panose="02010600030101010101" pitchFamily="2" charset="-122"/>
              </a:rPr>
              <a:t>）。</a:t>
            </a:r>
            <a:r>
              <a:rPr lang="en-US" altLang="zh-CN" dirty="0">
                <a:latin typeface="Calibri" panose="020F0502020204030204" pitchFamily="34" charset="0"/>
                <a:ea typeface="宋体" panose="02010600030101010101" pitchFamily="2" charset="-122"/>
              </a:rPr>
              <a:t>LR </a:t>
            </a:r>
            <a:r>
              <a:rPr lang="zh-CN" altLang="en-US" dirty="0">
                <a:latin typeface="宋体" panose="02010600030101010101" pitchFamily="2" charset="-122"/>
                <a:ea typeface="宋体" panose="02010600030101010101" pitchFamily="2" charset="-122"/>
              </a:rPr>
              <a:t>用于在调用子程序时存储返回地址。当使用 </a:t>
            </a:r>
            <a:r>
              <a:rPr lang="en-US" altLang="zh-CN" dirty="0">
                <a:latin typeface="Calibri" panose="020F0502020204030204" pitchFamily="34" charset="0"/>
                <a:ea typeface="宋体" panose="02010600030101010101" pitchFamily="2" charset="-122"/>
              </a:rPr>
              <a:t>BL(</a:t>
            </a:r>
            <a:r>
              <a:rPr lang="zh-CN" altLang="en-US" dirty="0">
                <a:latin typeface="宋体" panose="02010600030101010101" pitchFamily="2" charset="-122"/>
                <a:ea typeface="宋体" panose="02010600030101010101" pitchFamily="2" charset="-122"/>
              </a:rPr>
              <a:t>分支并连接，</a:t>
            </a:r>
            <a:r>
              <a:rPr lang="en-US" altLang="zh-CN" dirty="0">
                <a:latin typeface="Calibri" panose="020F0502020204030204" pitchFamily="34" charset="0"/>
                <a:ea typeface="宋体" panose="02010600030101010101" pitchFamily="2" charset="-122"/>
              </a:rPr>
              <a:t>Branch and Link)</a:t>
            </a:r>
            <a:r>
              <a:rPr lang="zh-CN" altLang="en-US" dirty="0">
                <a:latin typeface="宋体" panose="02010600030101010101" pitchFamily="2" charset="-122"/>
                <a:ea typeface="宋体" panose="02010600030101010101" pitchFamily="2" charset="-122"/>
              </a:rPr>
              <a:t>指令时，硬件自动填充 </a:t>
            </a:r>
            <a:r>
              <a:rPr lang="en-US" altLang="zh-CN" dirty="0">
                <a:latin typeface="Calibri" panose="020F0502020204030204" pitchFamily="34" charset="0"/>
                <a:ea typeface="宋体" panose="02010600030101010101" pitchFamily="2" charset="-122"/>
              </a:rPr>
              <a:t>LR </a:t>
            </a:r>
            <a:r>
              <a:rPr lang="zh-CN" altLang="en-US" dirty="0">
                <a:latin typeface="宋体" panose="02010600030101010101" pitchFamily="2" charset="-122"/>
                <a:ea typeface="宋体" panose="02010600030101010101" pitchFamily="2" charset="-122"/>
              </a:rPr>
              <a:t>的值。</a:t>
            </a:r>
          </a:p>
          <a:p>
            <a:endParaRPr lang="zh-CN" altLang="en-US" dirty="0">
              <a:latin typeface="宋体" panose="02010600030101010101" pitchFamily="2" charset="-122"/>
              <a:ea typeface="宋体" panose="02010600030101010101" pitchFamily="2" charset="-122"/>
            </a:endParaRPr>
          </a:p>
          <a:p>
            <a:pPr lvl="1"/>
            <a:r>
              <a:rPr lang="en-US" altLang="zh-CN" dirty="0">
                <a:latin typeface="Courier New" panose="02070309020205020404" pitchFamily="49" charset="0"/>
                <a:ea typeface="宋体" panose="02010600030101010101" pitchFamily="2" charset="-122"/>
              </a:rPr>
              <a:t>main      ;</a:t>
            </a:r>
            <a:r>
              <a:rPr lang="zh-CN" altLang="en-US" dirty="0">
                <a:latin typeface="宋体" panose="02010600030101010101" pitchFamily="2" charset="-122"/>
                <a:ea typeface="宋体" panose="02010600030101010101" pitchFamily="2" charset="-122"/>
              </a:rPr>
              <a:t>主程序</a:t>
            </a:r>
          </a:p>
          <a:p>
            <a:pPr lvl="2"/>
            <a:r>
              <a:rPr lang="en-US" altLang="zh-CN" dirty="0">
                <a:latin typeface="Courier New" panose="02070309020205020404" pitchFamily="49" charset="0"/>
                <a:ea typeface="宋体" panose="02010600030101010101" pitchFamily="2" charset="-122"/>
              </a:rPr>
              <a:t>…</a:t>
            </a:r>
          </a:p>
          <a:p>
            <a:pPr lvl="3"/>
            <a:r>
              <a:rPr lang="en-US" altLang="zh-CN" dirty="0">
                <a:latin typeface="Courier New" panose="02070309020205020404" pitchFamily="49" charset="0"/>
                <a:ea typeface="宋体" panose="02010600030101010101" pitchFamily="2" charset="-122"/>
              </a:rPr>
              <a:t>BL function1    ; </a:t>
            </a:r>
            <a:r>
              <a:rPr lang="zh-CN" altLang="en-US" dirty="0">
                <a:latin typeface="宋体" panose="02010600030101010101" pitchFamily="2" charset="-122"/>
                <a:ea typeface="宋体" panose="02010600030101010101" pitchFamily="2" charset="-122"/>
              </a:rPr>
              <a:t>使用“分支并连接”指令呼叫 </a:t>
            </a:r>
            <a:r>
              <a:rPr lang="en-US" altLang="zh-CN" dirty="0">
                <a:latin typeface="Courier New" panose="02070309020205020404" pitchFamily="49" charset="0"/>
                <a:ea typeface="宋体" panose="02010600030101010101" pitchFamily="2" charset="-122"/>
              </a:rPr>
              <a:t>function1</a:t>
            </a:r>
          </a:p>
          <a:p>
            <a:pPr lvl="4"/>
            <a:r>
              <a:rPr lang="en-US" altLang="zh-CN" dirty="0">
                <a:latin typeface="Courier New" panose="02070309020205020404" pitchFamily="49" charset="0"/>
                <a:ea typeface="宋体" panose="02010600030101010101" pitchFamily="2" charset="-122"/>
              </a:rPr>
              <a:t>; PC= function1</a:t>
            </a:r>
            <a:r>
              <a:rPr lang="zh-CN" altLang="en-US" dirty="0">
                <a:latin typeface="宋体" panose="02010600030101010101" pitchFamily="2" charset="-122"/>
                <a:ea typeface="宋体" panose="02010600030101010101" pitchFamily="2" charset="-122"/>
              </a:rPr>
              <a:t>，并且 </a:t>
            </a:r>
            <a:r>
              <a:rPr lang="en-US" altLang="zh-CN" dirty="0">
                <a:latin typeface="Courier New" panose="02070309020205020404" pitchFamily="49" charset="0"/>
                <a:ea typeface="宋体" panose="02010600030101010101" pitchFamily="2" charset="-122"/>
              </a:rPr>
              <a:t>LR=main </a:t>
            </a:r>
            <a:r>
              <a:rPr lang="zh-CN" altLang="en-US" dirty="0">
                <a:latin typeface="宋体" panose="02010600030101010101" pitchFamily="2" charset="-122"/>
                <a:ea typeface="宋体" panose="02010600030101010101" pitchFamily="2" charset="-122"/>
              </a:rPr>
              <a:t>的下一条指令地址</a:t>
            </a:r>
          </a:p>
          <a:p>
            <a:endParaRPr lang="zh-CN" altLang="en-US" dirty="0">
              <a:latin typeface="宋体" panose="02010600030101010101" pitchFamily="2" charset="-122"/>
              <a:ea typeface="宋体" panose="02010600030101010101" pitchFamily="2" charset="-122"/>
            </a:endParaRPr>
          </a:p>
          <a:p>
            <a:pPr lvl="2"/>
            <a:r>
              <a:rPr lang="en-US" altLang="zh-CN" dirty="0">
                <a:latin typeface="Courier New" panose="02070309020205020404" pitchFamily="49" charset="0"/>
                <a:ea typeface="宋体" panose="02010600030101010101" pitchFamily="2" charset="-122"/>
              </a:rPr>
              <a:t>…</a:t>
            </a:r>
          </a:p>
          <a:p>
            <a:pPr lvl="1"/>
            <a:r>
              <a:rPr lang="en-US" altLang="zh-CN" dirty="0">
                <a:latin typeface="Courier New" panose="02070309020205020404" pitchFamily="49" charset="0"/>
                <a:ea typeface="宋体" panose="02010600030101010101" pitchFamily="2" charset="-122"/>
              </a:rPr>
              <a:t>Function1</a:t>
            </a:r>
          </a:p>
          <a:p>
            <a:pPr lvl="2"/>
            <a:r>
              <a:rPr lang="en-US" altLang="zh-CN" dirty="0">
                <a:latin typeface="Courier New" panose="02070309020205020404" pitchFamily="49" charset="0"/>
                <a:ea typeface="宋体" panose="02010600030101010101" pitchFamily="2" charset="-122"/>
              </a:rPr>
              <a:t>…            ; function1 </a:t>
            </a:r>
            <a:r>
              <a:rPr lang="zh-CN" altLang="en-US" dirty="0">
                <a:latin typeface="宋体" panose="02010600030101010101" pitchFamily="2" charset="-122"/>
                <a:ea typeface="宋体" panose="02010600030101010101" pitchFamily="2" charset="-122"/>
              </a:rPr>
              <a:t>的代码</a:t>
            </a:r>
          </a:p>
          <a:p>
            <a:pPr lvl="2"/>
            <a:r>
              <a:rPr lang="en-US" altLang="zh-CN" dirty="0">
                <a:latin typeface="Courier New" panose="02070309020205020404" pitchFamily="49" charset="0"/>
                <a:ea typeface="宋体" panose="02010600030101010101" pitchFamily="2" charset="-122"/>
              </a:rPr>
              <a:t>BX LR        ; </a:t>
            </a:r>
            <a:r>
              <a:rPr lang="zh-CN" altLang="en-US" dirty="0">
                <a:latin typeface="宋体" panose="02010600030101010101" pitchFamily="2" charset="-122"/>
                <a:ea typeface="宋体" panose="02010600030101010101" pitchFamily="2" charset="-122"/>
              </a:rPr>
              <a:t>函数返回（如果 </a:t>
            </a:r>
            <a:r>
              <a:rPr lang="en-US" altLang="zh-CN" dirty="0">
                <a:latin typeface="Courier New" panose="02070309020205020404" pitchFamily="49" charset="0"/>
                <a:ea typeface="宋体" panose="02010600030101010101" pitchFamily="2" charset="-122"/>
              </a:rPr>
              <a:t>function1 </a:t>
            </a:r>
            <a:r>
              <a:rPr lang="zh-CN" altLang="en-US" dirty="0">
                <a:latin typeface="宋体" panose="02010600030101010101" pitchFamily="2" charset="-122"/>
                <a:ea typeface="宋体" panose="02010600030101010101" pitchFamily="2" charset="-122"/>
              </a:rPr>
              <a:t>要使用 </a:t>
            </a:r>
            <a:r>
              <a:rPr lang="en-US" altLang="zh-CN" dirty="0">
                <a:latin typeface="Courier New" panose="02070309020205020404" pitchFamily="49" charset="0"/>
                <a:ea typeface="宋体" panose="02010600030101010101" pitchFamily="2" charset="-122"/>
              </a:rPr>
              <a:t>LR</a:t>
            </a:r>
            <a:r>
              <a:rPr lang="zh-CN" altLang="en-US" dirty="0">
                <a:latin typeface="宋体" panose="02010600030101010101" pitchFamily="2" charset="-122"/>
                <a:ea typeface="宋体" panose="02010600030101010101" pitchFamily="2" charset="-122"/>
              </a:rPr>
              <a:t>，必须在使用前 </a:t>
            </a:r>
            <a:r>
              <a:rPr lang="en-US" altLang="zh-CN" dirty="0">
                <a:latin typeface="Courier New" panose="02070309020205020404" pitchFamily="49" charset="0"/>
                <a:ea typeface="宋体" panose="02010600030101010101" pitchFamily="2" charset="-122"/>
              </a:rPr>
              <a:t>PUSH</a:t>
            </a:r>
            <a:r>
              <a:rPr lang="zh-CN" altLang="en-US" dirty="0">
                <a:latin typeface="宋体" panose="02010600030101010101" pitchFamily="2" charset="-122"/>
                <a:ea typeface="宋体" panose="02010600030101010101" pitchFamily="2" charset="-122"/>
              </a:rPr>
              <a:t>，</a:t>
            </a:r>
          </a:p>
          <a:p>
            <a:pPr lvl="4"/>
            <a:r>
              <a:rPr lang="en-US" altLang="zh-CN" dirty="0">
                <a:latin typeface="Courier New" panose="02070309020205020404" pitchFamily="49"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否则返回时程序就可能跑飞了</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译注）</a:t>
            </a:r>
          </a:p>
          <a:p>
            <a:endParaRPr lang="zh-CN" altLang="en-US" sz="800" dirty="0">
              <a:latin typeface="宋体" panose="02010600030101010101" pitchFamily="2" charset="-122"/>
              <a:ea typeface="宋体" panose="02010600030101010101" pitchFamily="2" charset="-122"/>
            </a:endParaRPr>
          </a:p>
          <a:p>
            <a:pPr marR="2180" algn="just"/>
            <a:r>
              <a:rPr lang="zh-CN" altLang="en-US" dirty="0">
                <a:latin typeface="宋体" panose="02010600030101010101" pitchFamily="2" charset="-122"/>
                <a:ea typeface="宋体" panose="02010600030101010101" pitchFamily="2" charset="-122"/>
              </a:rPr>
              <a:t>尽管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的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总是 </a:t>
            </a:r>
            <a:r>
              <a:rPr lang="en-US" altLang="zh-CN" dirty="0">
                <a:latin typeface="Calibri" panose="020F0502020204030204" pitchFamily="34" charset="0"/>
                <a:ea typeface="宋体" panose="02010600030101010101" pitchFamily="2" charset="-122"/>
              </a:rPr>
              <a:t>0</a:t>
            </a:r>
            <a:r>
              <a:rPr lang="zh-CN" altLang="en-US" dirty="0">
                <a:latin typeface="宋体" panose="02010600030101010101" pitchFamily="2" charset="-122"/>
                <a:ea typeface="宋体" panose="02010600030101010101" pitchFamily="2" charset="-122"/>
              </a:rPr>
              <a:t>（因为代码至少是字对齐的），</a:t>
            </a:r>
            <a:r>
              <a:rPr lang="en-US" altLang="zh-CN" dirty="0">
                <a:latin typeface="Calibri" panose="020F0502020204030204" pitchFamily="34" charset="0"/>
                <a:ea typeface="宋体" panose="02010600030101010101" pitchFamily="2" charset="-122"/>
              </a:rPr>
              <a:t>LR </a:t>
            </a:r>
            <a:r>
              <a:rPr lang="zh-CN" altLang="en-US" dirty="0">
                <a:latin typeface="宋体" panose="02010600030101010101" pitchFamily="2" charset="-122"/>
                <a:ea typeface="宋体" panose="02010600030101010101" pitchFamily="2" charset="-122"/>
              </a:rPr>
              <a:t>的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却是可读可写的。这是历史遗留的产物。在以前，由位 </a:t>
            </a:r>
            <a:r>
              <a:rPr lang="en-US" altLang="zh-CN" dirty="0">
                <a:latin typeface="Calibri" panose="020F0502020204030204" pitchFamily="34" charset="0"/>
                <a:ea typeface="宋体" panose="02010600030101010101" pitchFamily="2" charset="-122"/>
              </a:rPr>
              <a:t>0 </a:t>
            </a:r>
            <a:r>
              <a:rPr lang="zh-CN" altLang="en-US" dirty="0">
                <a:latin typeface="宋体" panose="02010600030101010101" pitchFamily="2" charset="-122"/>
                <a:ea typeface="宋体" panose="02010600030101010101" pitchFamily="2" charset="-122"/>
              </a:rPr>
              <a:t>来指示 </a:t>
            </a:r>
            <a:r>
              <a:rPr lang="en-US" altLang="zh-CN" dirty="0">
                <a:latin typeface="Calibri" panose="020F0502020204030204" pitchFamily="34" charset="0"/>
                <a:ea typeface="宋体" panose="02010600030101010101" pitchFamily="2" charset="-122"/>
              </a:rPr>
              <a:t>ARM/Thumb </a:t>
            </a:r>
            <a:r>
              <a:rPr lang="zh-CN" altLang="en-US" dirty="0">
                <a:latin typeface="宋体" panose="02010600030101010101" pitchFamily="2" charset="-122"/>
                <a:ea typeface="宋体" panose="02010600030101010101" pitchFamily="2" charset="-122"/>
              </a:rPr>
              <a:t>状态。因为其它有些 </a:t>
            </a:r>
            <a:r>
              <a:rPr lang="en-US" altLang="zh-CN" dirty="0">
                <a:latin typeface="Calibri" panose="020F0502020204030204" pitchFamily="34" charset="0"/>
                <a:ea typeface="宋体" panose="02010600030101010101" pitchFamily="2" charset="-122"/>
              </a:rPr>
              <a:t>ARM </a:t>
            </a:r>
            <a:r>
              <a:rPr lang="zh-CN" altLang="en-US" dirty="0">
                <a:latin typeface="宋体" panose="02010600030101010101" pitchFamily="2" charset="-122"/>
                <a:ea typeface="宋体" panose="02010600030101010101" pitchFamily="2" charset="-122"/>
              </a:rPr>
              <a:t>处理器支持 </a:t>
            </a:r>
            <a:r>
              <a:rPr lang="en-US" altLang="zh-CN" dirty="0">
                <a:latin typeface="Calibri" panose="020F0502020204030204" pitchFamily="34" charset="0"/>
                <a:ea typeface="宋体" panose="02010600030101010101" pitchFamily="2" charset="-122"/>
              </a:rPr>
              <a:t>ARM </a:t>
            </a:r>
            <a:r>
              <a:rPr lang="zh-CN" altLang="en-US" dirty="0">
                <a:latin typeface="宋体" panose="02010600030101010101" pitchFamily="2" charset="-122"/>
                <a:ea typeface="宋体" panose="02010600030101010101" pitchFamily="2" charset="-122"/>
              </a:rPr>
              <a:t>和 </a:t>
            </a:r>
            <a:r>
              <a:rPr lang="en-US" altLang="zh-CN" dirty="0">
                <a:latin typeface="Calibri" panose="020F0502020204030204" pitchFamily="34" charset="0"/>
                <a:ea typeface="宋体" panose="02010600030101010101" pitchFamily="2" charset="-122"/>
              </a:rPr>
              <a:t>Thumb </a:t>
            </a:r>
            <a:r>
              <a:rPr lang="zh-CN" altLang="en-US" dirty="0">
                <a:latin typeface="宋体" panose="02010600030101010101" pitchFamily="2" charset="-122"/>
                <a:ea typeface="宋体" panose="02010600030101010101" pitchFamily="2" charset="-122"/>
              </a:rPr>
              <a:t>状态并存，为了方便汇编程序移植，</a:t>
            </a:r>
            <a:r>
              <a:rPr lang="en-US" altLang="zh-CN" dirty="0">
                <a:latin typeface="Calibri" panose="020F0502020204030204" pitchFamily="34" charset="0"/>
                <a:ea typeface="宋体" panose="02010600030101010101" pitchFamily="2" charset="-122"/>
              </a:rPr>
              <a:t>CM3 </a:t>
            </a:r>
            <a:r>
              <a:rPr lang="zh-CN" altLang="en-US" dirty="0">
                <a:latin typeface="宋体" panose="02010600030101010101" pitchFamily="2" charset="-122"/>
                <a:ea typeface="宋体" panose="02010600030101010101" pitchFamily="2" charset="-122"/>
              </a:rPr>
              <a:t>需要允许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可读可写。</a:t>
            </a:r>
          </a:p>
          <a:p>
            <a:endParaRPr lang="zh-CN" altLang="en-US" dirty="0"/>
          </a:p>
        </p:txBody>
      </p:sp>
    </p:spTree>
    <p:extLst>
      <p:ext uri="{BB962C8B-B14F-4D97-AF65-F5344CB8AC3E}">
        <p14:creationId xmlns:p14="http://schemas.microsoft.com/office/powerpoint/2010/main" val="227541487"/>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20000"/>
          </a:bodyPr>
          <a:lstStyle/>
          <a:p>
            <a:r>
              <a:rPr lang="zh-CN" altLang="en-US" sz="2800" dirty="0">
                <a:latin typeface="微软雅黑" panose="020B0503020204020204" pitchFamily="34" charset="-122"/>
                <a:ea typeface="微软雅黑" panose="020B0503020204020204" pitchFamily="34" charset="-122"/>
              </a:rPr>
              <a:t>程序计数器 </a:t>
            </a:r>
            <a:r>
              <a:rPr lang="en-US" altLang="zh-CN" sz="2800" dirty="0">
                <a:latin typeface="微软雅黑" panose="020B0503020204020204" pitchFamily="34" charset="-122"/>
                <a:ea typeface="微软雅黑" panose="020B0503020204020204" pitchFamily="34" charset="-122"/>
              </a:rPr>
              <a:t>R15</a:t>
            </a:r>
          </a:p>
          <a:p>
            <a:pPr marR="1170" algn="just"/>
            <a:r>
              <a:rPr lang="en-US" altLang="zh-CN" dirty="0">
                <a:latin typeface="Calibri" panose="020F0502020204030204" pitchFamily="34" charset="0"/>
                <a:ea typeface="微软雅黑" panose="020B0503020204020204" pitchFamily="34" charset="-122"/>
              </a:rPr>
              <a:t>R15 </a:t>
            </a:r>
            <a:r>
              <a:rPr lang="zh-CN" altLang="en-US" dirty="0">
                <a:latin typeface="宋体" panose="02010600030101010101" pitchFamily="2" charset="-122"/>
                <a:ea typeface="宋体" panose="02010600030101010101" pitchFamily="2" charset="-122"/>
              </a:rPr>
              <a:t>是程序计数器，也可以使用名字“</a:t>
            </a:r>
            <a:r>
              <a:rPr lang="en-US" altLang="zh-CN" dirty="0">
                <a:latin typeface="Calibri" panose="020F0502020204030204" pitchFamily="34" charset="0"/>
                <a:ea typeface="宋体" panose="02010600030101010101" pitchFamily="2" charset="-122"/>
              </a:rPr>
              <a:t>PC</a:t>
            </a:r>
            <a:r>
              <a:rPr lang="zh-CN" altLang="en-US" dirty="0">
                <a:latin typeface="宋体" panose="02010600030101010101" pitchFamily="2" charset="-122"/>
                <a:ea typeface="宋体" panose="02010600030101010101" pitchFamily="2" charset="-122"/>
              </a:rPr>
              <a:t>”来访问它。因为</a:t>
            </a:r>
            <a:r>
              <a:rPr lang="en-US" altLang="zh-CN" dirty="0">
                <a:latin typeface="Calibri" panose="020F0502020204030204" pitchFamily="34" charset="0"/>
                <a:ea typeface="宋体" panose="02010600030101010101" pitchFamily="2" charset="-122"/>
              </a:rPr>
              <a:t>CM3 </a:t>
            </a:r>
            <a:r>
              <a:rPr lang="zh-CN" altLang="en-US" dirty="0">
                <a:latin typeface="宋体" panose="02010600030101010101" pitchFamily="2" charset="-122"/>
                <a:ea typeface="宋体" panose="02010600030101010101" pitchFamily="2" charset="-122"/>
              </a:rPr>
              <a:t>内部使用了指令流水线，读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时返回的值是当前指令的地址</a:t>
            </a:r>
            <a:r>
              <a:rPr lang="en-US" altLang="zh-CN" dirty="0">
                <a:latin typeface="Calibri" panose="020F0502020204030204" pitchFamily="34" charset="0"/>
                <a:ea typeface="宋体" panose="02010600030101010101" pitchFamily="2" charset="-122"/>
              </a:rPr>
              <a:t>+4</a:t>
            </a:r>
            <a:r>
              <a:rPr lang="zh-CN" altLang="en-US" dirty="0">
                <a:latin typeface="宋体" panose="02010600030101010101" pitchFamily="2" charset="-122"/>
                <a:ea typeface="宋体" panose="02010600030101010101" pitchFamily="2" charset="-122"/>
              </a:rPr>
              <a:t>。如：</a:t>
            </a:r>
          </a:p>
          <a:p>
            <a:endParaRPr lang="zh-CN" altLang="en-US" sz="1600" dirty="0">
              <a:latin typeface="宋体" panose="02010600030101010101" pitchFamily="2" charset="-122"/>
              <a:ea typeface="宋体" panose="02010600030101010101" pitchFamily="2" charset="-122"/>
            </a:endParaRPr>
          </a:p>
          <a:p>
            <a:r>
              <a:rPr lang="pt-BR" altLang="zh-CN" dirty="0">
                <a:latin typeface="Courier New" panose="02070309020205020404" pitchFamily="49" charset="0"/>
                <a:ea typeface="宋体" panose="02010600030101010101" pitchFamily="2" charset="-122"/>
              </a:rPr>
              <a:t>0x1000:      MOV   R0,   PC    ; R0 = 0x1004</a:t>
            </a:r>
          </a:p>
          <a:p>
            <a:endParaRPr lang="zh-CN" altLang="en-US" sz="800" dirty="0">
              <a:latin typeface="Courier New" panose="02070309020205020404" pitchFamily="49" charset="0"/>
              <a:ea typeface="宋体" panose="02010600030101010101" pitchFamily="2" charset="-122"/>
            </a:endParaRPr>
          </a:p>
          <a:p>
            <a:pPr marR="1150" algn="just"/>
            <a:r>
              <a:rPr lang="zh-CN" altLang="en-US" dirty="0">
                <a:latin typeface="宋体" panose="02010600030101010101" pitchFamily="2" charset="-122"/>
                <a:ea typeface="宋体" panose="02010600030101010101" pitchFamily="2" charset="-122"/>
              </a:rPr>
              <a:t>如果向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中写数据，就会引起一次程序的分支（</a:t>
            </a:r>
            <a:r>
              <a:rPr lang="zh-CN" altLang="en-US" dirty="0">
                <a:latin typeface="微软雅黑" panose="020B0503020204020204" pitchFamily="34" charset="-122"/>
                <a:ea typeface="微软雅黑" panose="020B0503020204020204" pitchFamily="34" charset="-122"/>
              </a:rPr>
              <a:t>但是不更新 </a:t>
            </a:r>
            <a:r>
              <a:rPr lang="en-US" altLang="zh-CN" dirty="0">
                <a:latin typeface="微软雅黑" panose="020B0503020204020204" pitchFamily="34" charset="-122"/>
                <a:ea typeface="微软雅黑" panose="020B0503020204020204" pitchFamily="34" charset="-122"/>
              </a:rPr>
              <a:t>LR </a:t>
            </a:r>
            <a:r>
              <a:rPr lang="zh-CN" altLang="en-US" dirty="0">
                <a:latin typeface="微软雅黑" panose="020B0503020204020204" pitchFamily="34" charset="-122"/>
                <a:ea typeface="微软雅黑" panose="020B0503020204020204" pitchFamily="34" charset="-122"/>
              </a:rPr>
              <a:t>寄存器</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R="1150" algn="just"/>
            <a:r>
              <a:rPr lang="en-US" altLang="zh-CN" dirty="0">
                <a:latin typeface="Calibri" panose="020F0502020204030204" pitchFamily="34" charset="0"/>
                <a:ea typeface="宋体" panose="02010600030101010101" pitchFamily="2" charset="-122"/>
              </a:rPr>
              <a:t>CM3 </a:t>
            </a:r>
            <a:r>
              <a:rPr lang="zh-CN" altLang="en-US" dirty="0">
                <a:latin typeface="宋体" panose="02010600030101010101" pitchFamily="2" charset="-122"/>
                <a:ea typeface="宋体" panose="02010600030101010101" pitchFamily="2" charset="-122"/>
              </a:rPr>
              <a:t>中的指令至少是半字对齐的，所以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的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总是读回 </a:t>
            </a:r>
            <a:r>
              <a:rPr lang="en-US" altLang="zh-CN" dirty="0">
                <a:latin typeface="Calibri" panose="020F0502020204030204" pitchFamily="34" charset="0"/>
                <a:ea typeface="宋体" panose="02010600030101010101" pitchFamily="2" charset="-122"/>
              </a:rPr>
              <a:t>0</a:t>
            </a:r>
            <a:r>
              <a:rPr lang="zh-CN" altLang="en-US" dirty="0">
                <a:latin typeface="宋体" panose="02010600030101010101" pitchFamily="2" charset="-122"/>
                <a:ea typeface="宋体" panose="02010600030101010101" pitchFamily="2" charset="-122"/>
              </a:rPr>
              <a:t>。然而，</a:t>
            </a:r>
            <a:r>
              <a:rPr lang="zh-CN" altLang="en-US" dirty="0">
                <a:latin typeface="微软雅黑" panose="020B0503020204020204" pitchFamily="34" charset="-122"/>
                <a:ea typeface="微软雅黑" panose="020B0503020204020204" pitchFamily="34" charset="-122"/>
              </a:rPr>
              <a:t>在分支时，无论是直接写 </a:t>
            </a:r>
            <a:r>
              <a:rPr lang="en-US" altLang="zh-CN" dirty="0">
                <a:latin typeface="微软雅黑" panose="020B0503020204020204" pitchFamily="34" charset="-122"/>
                <a:ea typeface="微软雅黑" panose="020B0503020204020204" pitchFamily="34" charset="-122"/>
              </a:rPr>
              <a:t>PC </a:t>
            </a:r>
            <a:r>
              <a:rPr lang="zh-CN" altLang="en-US" dirty="0">
                <a:latin typeface="微软雅黑" panose="020B0503020204020204" pitchFamily="34" charset="-122"/>
                <a:ea typeface="微软雅黑" panose="020B0503020204020204" pitchFamily="34" charset="-122"/>
              </a:rPr>
              <a:t>的值 还是使用分支指令，都必须保证加载到 </a:t>
            </a:r>
            <a:r>
              <a:rPr lang="en-US" altLang="zh-CN" dirty="0">
                <a:latin typeface="微软雅黑" panose="020B0503020204020204" pitchFamily="34" charset="-122"/>
                <a:ea typeface="微软雅黑" panose="020B0503020204020204" pitchFamily="34" charset="-122"/>
              </a:rPr>
              <a:t>PC </a:t>
            </a:r>
            <a:r>
              <a:rPr lang="zh-CN" altLang="en-US" dirty="0">
                <a:latin typeface="微软雅黑" panose="020B0503020204020204" pitchFamily="34" charset="-122"/>
                <a:ea typeface="微软雅黑" panose="020B0503020204020204" pitchFamily="34" charset="-122"/>
              </a:rPr>
              <a:t>的数值是奇数（即 </a:t>
            </a:r>
            <a:r>
              <a:rPr lang="en-US" altLang="zh-CN" dirty="0">
                <a:latin typeface="微软雅黑" panose="020B0503020204020204" pitchFamily="34" charset="-122"/>
                <a:ea typeface="微软雅黑" panose="020B0503020204020204" pitchFamily="34" charset="-122"/>
              </a:rPr>
              <a:t>LSB=1</a:t>
            </a:r>
            <a:r>
              <a:rPr lang="zh-CN" altLang="en-US" dirty="0">
                <a:latin typeface="微软雅黑" panose="020B0503020204020204" pitchFamily="34" charset="-122"/>
                <a:ea typeface="微软雅黑" panose="020B0503020204020204" pitchFamily="34" charset="-122"/>
              </a:rPr>
              <a:t>），用以表明这是在 </a:t>
            </a:r>
            <a:r>
              <a:rPr lang="en-US" altLang="zh-CN" dirty="0">
                <a:latin typeface="微软雅黑" panose="020B0503020204020204" pitchFamily="34" charset="-122"/>
                <a:ea typeface="微软雅黑" panose="020B0503020204020204" pitchFamily="34" charset="-122"/>
              </a:rPr>
              <a:t>Thumb </a:t>
            </a:r>
            <a:r>
              <a:rPr lang="zh-CN" altLang="en-US" dirty="0">
                <a:latin typeface="微软雅黑" panose="020B0503020204020204" pitchFamily="34" charset="-122"/>
                <a:ea typeface="微软雅黑" panose="020B0503020204020204" pitchFamily="34" charset="-122"/>
              </a:rPr>
              <a:t>状态下执行。倘若写了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，则视为企图转入 </a:t>
            </a:r>
            <a:r>
              <a:rPr lang="en-US" altLang="zh-CN" dirty="0">
                <a:latin typeface="微软雅黑" panose="020B0503020204020204" pitchFamily="34" charset="-122"/>
                <a:ea typeface="微软雅黑" panose="020B0503020204020204" pitchFamily="34" charset="-122"/>
              </a:rPr>
              <a:t>ARM </a:t>
            </a:r>
            <a:r>
              <a:rPr lang="zh-CN" altLang="en-US" dirty="0">
                <a:latin typeface="微软雅黑" panose="020B0503020204020204" pitchFamily="34" charset="-122"/>
                <a:ea typeface="微软雅黑" panose="020B0503020204020204" pitchFamily="34" charset="-122"/>
              </a:rPr>
              <a:t>模式，</a:t>
            </a:r>
            <a:r>
              <a:rPr lang="en-US" altLang="zh-CN" dirty="0">
                <a:latin typeface="微软雅黑" panose="020B0503020204020204" pitchFamily="34" charset="-122"/>
                <a:ea typeface="微软雅黑" panose="020B0503020204020204" pitchFamily="34" charset="-122"/>
              </a:rPr>
              <a:t>CM3 </a:t>
            </a:r>
            <a:r>
              <a:rPr lang="zh-CN" altLang="en-US" dirty="0">
                <a:latin typeface="微软雅黑" panose="020B0503020204020204" pitchFamily="34" charset="-122"/>
                <a:ea typeface="微软雅黑" panose="020B0503020204020204" pitchFamily="34" charset="-122"/>
              </a:rPr>
              <a:t>将产生一个 </a:t>
            </a:r>
            <a:r>
              <a:rPr lang="en-US" altLang="zh-CN" dirty="0">
                <a:latin typeface="微软雅黑" panose="020B0503020204020204" pitchFamily="34" charset="-122"/>
                <a:ea typeface="微软雅黑" panose="020B0503020204020204" pitchFamily="34" charset="-122"/>
              </a:rPr>
              <a:t>fault </a:t>
            </a:r>
            <a:r>
              <a:rPr lang="zh-CN" altLang="en-US" dirty="0">
                <a:latin typeface="微软雅黑" panose="020B0503020204020204" pitchFamily="34" charset="-122"/>
                <a:ea typeface="微软雅黑" panose="020B0503020204020204" pitchFamily="34" charset="-122"/>
              </a:rPr>
              <a:t>异常。</a:t>
            </a:r>
          </a:p>
          <a:p>
            <a:endParaRPr lang="zh-CN" altLang="en-US" dirty="0"/>
          </a:p>
        </p:txBody>
      </p:sp>
    </p:spTree>
    <p:extLst>
      <p:ext uri="{BB962C8B-B14F-4D97-AF65-F5344CB8AC3E}">
        <p14:creationId xmlns:p14="http://schemas.microsoft.com/office/powerpoint/2010/main" val="238387133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r>
              <a:rPr lang="zh-CN" altLang="en-US" dirty="0"/>
              <a:t>指令与汇编</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7500" lnSpcReduction="20000"/>
          </a:bodyPr>
          <a:lstStyle/>
          <a:p>
            <a:r>
              <a:rPr lang="zh-CN" altLang="en-US" dirty="0">
                <a:latin typeface="宋体" panose="02010600030101010101" pitchFamily="2" charset="-122"/>
                <a:ea typeface="宋体" panose="02010600030101010101" pitchFamily="2" charset="-122"/>
              </a:rPr>
              <a:t>汇编指令的最典型书写模式如下所示：</a:t>
            </a:r>
          </a:p>
          <a:p>
            <a:r>
              <a:rPr lang="zh-CN" altLang="en-US" dirty="0">
                <a:latin typeface="宋体" panose="02010600030101010101" pitchFamily="2" charset="-122"/>
                <a:ea typeface="宋体" panose="02010600030101010101" pitchFamily="2" charset="-122"/>
              </a:rPr>
              <a:t>标号</a:t>
            </a:r>
          </a:p>
          <a:p>
            <a:pPr lvl="2"/>
            <a:r>
              <a:rPr lang="zh-CN" altLang="en-US" dirty="0">
                <a:latin typeface="宋体" panose="02010600030101010101" pitchFamily="2" charset="-122"/>
                <a:ea typeface="宋体" panose="02010600030101010101" pitchFamily="2" charset="-122"/>
              </a:rPr>
              <a:t>操作码     操作数 </a:t>
            </a:r>
            <a:r>
              <a:rPr lang="en-US" altLang="zh-CN" b="1" dirty="0">
                <a:latin typeface="Calibri" panose="020F0502020204030204" pitchFamily="34" charset="0"/>
                <a:ea typeface="宋体" panose="02010600030101010101" pitchFamily="2" charset="-122"/>
              </a:rPr>
              <a:t>1,        </a:t>
            </a:r>
            <a:r>
              <a:rPr lang="zh-CN" altLang="en-US" dirty="0">
                <a:latin typeface="宋体" panose="02010600030101010101" pitchFamily="2" charset="-122"/>
                <a:ea typeface="宋体" panose="02010600030101010101" pitchFamily="2" charset="-122"/>
              </a:rPr>
              <a:t>操作数 </a:t>
            </a:r>
            <a:r>
              <a:rPr lang="en-US" altLang="zh-CN" b="1" dirty="0">
                <a:latin typeface="Calibri" panose="020F0502020204030204" pitchFamily="34" charset="0"/>
                <a:ea typeface="宋体" panose="02010600030101010101" pitchFamily="2" charset="-122"/>
              </a:rPr>
              <a:t>2, …    ;       </a:t>
            </a:r>
            <a:r>
              <a:rPr lang="zh-CN" altLang="en-US" dirty="0">
                <a:latin typeface="宋体" panose="02010600030101010101" pitchFamily="2" charset="-122"/>
                <a:ea typeface="宋体" panose="02010600030101010101" pitchFamily="2" charset="-122"/>
              </a:rPr>
              <a:t>注释。</a:t>
            </a:r>
          </a:p>
          <a:p>
            <a:r>
              <a:rPr lang="zh-CN" altLang="en-US" dirty="0">
                <a:latin typeface="宋体" panose="02010600030101010101" pitchFamily="2" charset="-122"/>
                <a:ea typeface="宋体" panose="02010600030101010101" pitchFamily="2" charset="-122"/>
              </a:rPr>
              <a:t>其中，标号是可选的，如果有，它</a:t>
            </a:r>
            <a:r>
              <a:rPr lang="zh-CN" altLang="en-US" dirty="0"/>
              <a:t>必须顶格写</a:t>
            </a:r>
            <a:r>
              <a:rPr lang="zh-CN" altLang="en-US" dirty="0">
                <a:latin typeface="宋体" panose="02010600030101010101" pitchFamily="2" charset="-122"/>
                <a:ea typeface="宋体" panose="02010600030101010101" pitchFamily="2" charset="-122"/>
              </a:rPr>
              <a:t>。标号的作用是让汇编器来计算程序转移的地址。</a:t>
            </a:r>
          </a:p>
          <a:p>
            <a:pPr marR="1150" algn="just"/>
            <a:r>
              <a:rPr lang="zh-CN" altLang="en-US" dirty="0">
                <a:latin typeface="宋体" panose="02010600030101010101" pitchFamily="2" charset="-122"/>
                <a:ea typeface="宋体" panose="02010600030101010101" pitchFamily="2" charset="-122"/>
              </a:rPr>
              <a:t>操作码是指令的助记符，它的前面</a:t>
            </a:r>
            <a:r>
              <a:rPr lang="zh-CN" altLang="en-US" dirty="0"/>
              <a:t>必须有至少一个空白符，</a:t>
            </a:r>
            <a:r>
              <a:rPr lang="zh-CN" altLang="en-US" dirty="0">
                <a:latin typeface="宋体" panose="02010600030101010101" pitchFamily="2" charset="-122"/>
                <a:ea typeface="宋体" panose="02010600030101010101" pitchFamily="2" charset="-122"/>
              </a:rPr>
              <a:t>通常使用一个“</a:t>
            </a:r>
            <a:r>
              <a:rPr lang="en-US" altLang="zh-CN" dirty="0">
                <a:latin typeface="Calibri" panose="020F0502020204030204" pitchFamily="34" charset="0"/>
                <a:ea typeface="宋体" panose="02010600030101010101" pitchFamily="2" charset="-122"/>
              </a:rPr>
              <a:t>Tab</a:t>
            </a:r>
            <a:r>
              <a:rPr lang="zh-CN" altLang="en-US" dirty="0">
                <a:latin typeface="宋体" panose="02010600030101010101" pitchFamily="2" charset="-122"/>
                <a:ea typeface="宋体" panose="02010600030101010101" pitchFamily="2" charset="-122"/>
              </a:rPr>
              <a:t>”键来产生。操作码后面往往跟随若干个操作数，而第 </a:t>
            </a:r>
            <a:r>
              <a:rPr lang="en-US" altLang="zh-CN" dirty="0">
                <a:latin typeface="Calibri" panose="020F0502020204030204" pitchFamily="34" charset="0"/>
                <a:ea typeface="宋体" panose="02010600030101010101" pitchFamily="2" charset="-122"/>
              </a:rPr>
              <a:t>1 </a:t>
            </a:r>
            <a:r>
              <a:rPr lang="zh-CN" altLang="en-US" dirty="0">
                <a:latin typeface="宋体" panose="02010600030101010101" pitchFamily="2" charset="-122"/>
                <a:ea typeface="宋体" panose="02010600030101010101" pitchFamily="2" charset="-122"/>
              </a:rPr>
              <a:t>个操作数，通常都给出本指令执行结果的存储地。不同指令需要不同数目的操作数，并且对操作数的语法要求也可以不同。举例来说，立即数必须以“</a:t>
            </a:r>
            <a:r>
              <a:rPr lang="en-US" altLang="zh-CN"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”开头，如</a:t>
            </a:r>
          </a:p>
          <a:p>
            <a:endParaRPr lang="zh-CN" altLang="en-US" sz="800" dirty="0">
              <a:latin typeface="宋体" panose="02010600030101010101" pitchFamily="2" charset="-122"/>
              <a:ea typeface="宋体" panose="02010600030101010101" pitchFamily="2" charset="-122"/>
            </a:endParaRPr>
          </a:p>
          <a:p>
            <a:pPr lvl="2"/>
            <a:r>
              <a:rPr lang="pt-BR" altLang="zh-CN" dirty="0">
                <a:latin typeface="Courier New" panose="02070309020205020404" pitchFamily="49" charset="0"/>
                <a:ea typeface="宋体" panose="02010600030101010101" pitchFamily="2" charset="-122"/>
              </a:rPr>
              <a:t>MOV R0,</a:t>
            </a:r>
            <a:r>
              <a:rPr lang="pt-BR" altLang="zh-CN" sz="8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#0x12</a:t>
            </a:r>
            <a:r>
              <a:rPr lang="pt-BR" altLang="zh-CN" sz="8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 R0 </a:t>
            </a:r>
            <a:r>
              <a:rPr lang="pt-BR" altLang="zh-CN" dirty="0">
                <a:latin typeface="Arial" panose="020B0604020202020204" pitchFamily="34" charset="0"/>
                <a:ea typeface="宋体" panose="02010600030101010101" pitchFamily="2" charset="-122"/>
              </a:rPr>
              <a:t>f- </a:t>
            </a:r>
            <a:r>
              <a:rPr lang="pt-BR" altLang="zh-CN" dirty="0">
                <a:latin typeface="Courier New" panose="02070309020205020404" pitchFamily="49" charset="0"/>
                <a:ea typeface="宋体" panose="02010600030101010101" pitchFamily="2" charset="-122"/>
              </a:rPr>
              <a:t>0x12</a:t>
            </a:r>
            <a:r>
              <a:rPr lang="pt-BR" altLang="zh-CN" sz="800" dirty="0">
                <a:latin typeface="宋体" panose="02010600030101010101" pitchFamily="2" charset="-122"/>
                <a:ea typeface="宋体" panose="02010600030101010101" pitchFamily="2" charset="-122"/>
              </a:rPr>
              <a:t>	</a:t>
            </a:r>
          </a:p>
          <a:p>
            <a:pPr lvl="2"/>
            <a:r>
              <a:rPr lang="en-US" altLang="zh-CN" dirty="0">
                <a:latin typeface="Courier New" panose="02070309020205020404" pitchFamily="49" charset="0"/>
                <a:ea typeface="宋体" panose="02010600030101010101" pitchFamily="2" charset="-122"/>
              </a:rPr>
              <a:t>MOV R1,</a:t>
            </a:r>
            <a:r>
              <a:rPr lang="en-US" altLang="zh-CN" sz="8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#’A’</a:t>
            </a:r>
            <a:r>
              <a:rPr lang="en-US" altLang="zh-CN" sz="8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 R1 </a:t>
            </a:r>
            <a:r>
              <a:rPr lang="en-US" altLang="zh-CN" dirty="0">
                <a:latin typeface="Arial" panose="020B0604020202020204" pitchFamily="34" charset="0"/>
                <a:ea typeface="宋体" panose="02010600030101010101" pitchFamily="2" charset="-122"/>
              </a:rPr>
              <a:t>f- </a:t>
            </a:r>
            <a:r>
              <a:rPr lang="zh-CN" altLang="en-US" dirty="0">
                <a:latin typeface="宋体" panose="02010600030101010101" pitchFamily="2" charset="-122"/>
                <a:ea typeface="宋体" panose="02010600030101010101" pitchFamily="2" charset="-122"/>
              </a:rPr>
              <a:t>字母 </a:t>
            </a:r>
            <a:r>
              <a:rPr lang="en-US" altLang="zh-CN" dirty="0">
                <a:latin typeface="Courier New" panose="02070309020205020404" pitchFamily="49" charset="0"/>
                <a:ea typeface="宋体" panose="02010600030101010101" pitchFamily="2" charset="-122"/>
              </a:rPr>
              <a:t>A </a:t>
            </a:r>
            <a:r>
              <a:rPr lang="zh-CN" altLang="en-US" dirty="0">
                <a:latin typeface="宋体" panose="02010600030101010101" pitchFamily="2" charset="-122"/>
                <a:ea typeface="宋体" panose="02010600030101010101" pitchFamily="2" charset="-122"/>
              </a:rPr>
              <a:t>的 </a:t>
            </a:r>
            <a:r>
              <a:rPr lang="en-US" altLang="zh-CN" dirty="0">
                <a:latin typeface="Courier New" panose="02070309020205020404" pitchFamily="49" charset="0"/>
                <a:ea typeface="宋体" panose="02010600030101010101" pitchFamily="2" charset="-122"/>
              </a:rPr>
              <a:t>ASCII </a:t>
            </a:r>
            <a:r>
              <a:rPr lang="zh-CN" altLang="en-US" dirty="0">
                <a:latin typeface="宋体" panose="02010600030101010101" pitchFamily="2" charset="-122"/>
                <a:ea typeface="宋体" panose="02010600030101010101" pitchFamily="2" charset="-122"/>
              </a:rPr>
              <a:t>码</a:t>
            </a:r>
            <a:r>
              <a:rPr lang="zh-CN" altLang="en-US" sz="800" dirty="0">
                <a:latin typeface="宋体" panose="02010600030101010101" pitchFamily="2" charset="-122"/>
                <a:ea typeface="宋体" panose="02010600030101010101" pitchFamily="2" charset="-122"/>
              </a:rPr>
              <a:t>	</a:t>
            </a:r>
          </a:p>
          <a:p>
            <a:pPr lvl="4"/>
            <a:r>
              <a:rPr lang="zh-CN" altLang="en-US" dirty="0">
                <a:latin typeface="宋体" panose="02010600030101010101" pitchFamily="2" charset="-122"/>
                <a:ea typeface="宋体" panose="02010600030101010101" pitchFamily="2" charset="-122"/>
              </a:rPr>
              <a:t>注释均以</a:t>
            </a:r>
            <a:r>
              <a:rPr lang="zh-CN" altLang="en-US" dirty="0">
                <a:latin typeface="Calibri" panose="020F0502020204030204" pitchFamily="34" charset="0"/>
                <a:ea typeface="宋体" panose="02010600030101010101" pitchFamily="2" charset="-122"/>
              </a:rPr>
              <a:t>”</a:t>
            </a:r>
            <a:r>
              <a:rPr lang="en-US" altLang="zh-CN"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开头。</a:t>
            </a:r>
          </a:p>
          <a:p>
            <a:r>
              <a:rPr lang="zh-CN" altLang="en-US" dirty="0">
                <a:latin typeface="宋体" panose="02010600030101010101" pitchFamily="2" charset="-122"/>
                <a:ea typeface="宋体" panose="02010600030101010101" pitchFamily="2" charset="-122"/>
              </a:rPr>
              <a:t>还可以使用 </a:t>
            </a:r>
            <a:r>
              <a:rPr lang="en-US" altLang="zh-CN" dirty="0">
                <a:latin typeface="Calibri" panose="020F0502020204030204" pitchFamily="34" charset="0"/>
                <a:ea typeface="宋体" panose="02010600030101010101" pitchFamily="2" charset="-122"/>
              </a:rPr>
              <a:t>EQU </a:t>
            </a:r>
            <a:r>
              <a:rPr lang="zh-CN" altLang="en-US" dirty="0">
                <a:latin typeface="宋体" panose="02010600030101010101" pitchFamily="2" charset="-122"/>
                <a:ea typeface="宋体" panose="02010600030101010101" pitchFamily="2" charset="-122"/>
              </a:rPr>
              <a:t>指示字来定义常数，然后在代码中使用它们，例如：</a:t>
            </a:r>
          </a:p>
          <a:p>
            <a:r>
              <a:rPr lang="en-US" altLang="zh-CN" dirty="0">
                <a:latin typeface="Courier New" panose="02070309020205020404" pitchFamily="49" charset="0"/>
                <a:ea typeface="宋体" panose="02010600030101010101" pitchFamily="2" charset="-122"/>
              </a:rPr>
              <a:t>NVIC_IRQ_SETEN0 EQU 0xE000E100</a:t>
            </a:r>
          </a:p>
          <a:p>
            <a:r>
              <a:rPr lang="en-US" altLang="zh-CN" dirty="0">
                <a:latin typeface="Courier New" panose="02070309020205020404" pitchFamily="49" charset="0"/>
                <a:ea typeface="宋体" panose="02010600030101010101" pitchFamily="2" charset="-122"/>
              </a:rPr>
              <a:t>NVIC_IRQ0_ENABLE EQU 0x1</a:t>
            </a:r>
          </a:p>
          <a:p>
            <a:pPr lvl="2"/>
            <a:r>
              <a:rPr lang="en-US" altLang="zh-CN" dirty="0">
                <a:latin typeface="Courier New" panose="02070309020205020404" pitchFamily="49" charset="0"/>
                <a:ea typeface="宋体" panose="02010600030101010101" pitchFamily="2" charset="-122"/>
              </a:rPr>
              <a:t>…</a:t>
            </a:r>
          </a:p>
          <a:p>
            <a:pPr lvl="2"/>
            <a:r>
              <a:rPr lang="en-US" altLang="zh-CN" dirty="0">
                <a:latin typeface="Courier New" panose="02070309020205020404" pitchFamily="49" charset="0"/>
                <a:ea typeface="宋体" panose="02010600030101010101" pitchFamily="2" charset="-122"/>
              </a:rPr>
              <a:t>LDR    R0, =NVIC_IRQ_SETEN0   ;</a:t>
            </a:r>
            <a:r>
              <a:rPr lang="zh-CN" altLang="en-US" dirty="0">
                <a:latin typeface="宋体" panose="02010600030101010101" pitchFamily="2" charset="-122"/>
                <a:ea typeface="宋体" panose="02010600030101010101" pitchFamily="2" charset="-122"/>
              </a:rPr>
              <a:t>在这里的 </a:t>
            </a:r>
            <a:r>
              <a:rPr lang="en-US" altLang="zh-CN" dirty="0">
                <a:latin typeface="Courier New" panose="02070309020205020404" pitchFamily="49" charset="0"/>
                <a:ea typeface="宋体" panose="02010600030101010101" pitchFamily="2" charset="-122"/>
              </a:rPr>
              <a:t>LDR </a:t>
            </a:r>
            <a:r>
              <a:rPr lang="zh-CN" altLang="en-US" dirty="0">
                <a:latin typeface="宋体" panose="02010600030101010101" pitchFamily="2" charset="-122"/>
                <a:ea typeface="宋体" panose="02010600030101010101" pitchFamily="2" charset="-122"/>
              </a:rPr>
              <a:t>是个伪指令，它会被汇编器转换成一条</a:t>
            </a:r>
            <a:r>
              <a:rPr lang="zh-CN" altLang="en-US" dirty="0">
                <a:latin typeface="Courier New" panose="02070309020205020404" pitchFamily="49" charset="0"/>
                <a:ea typeface="宋体" panose="02010600030101010101" pitchFamily="2" charset="-122"/>
              </a:rPr>
              <a:t>“</a:t>
            </a:r>
            <a:r>
              <a:rPr lang="zh-CN" altLang="en-US" dirty="0">
                <a:latin typeface="宋体" panose="02010600030101010101" pitchFamily="2" charset="-122"/>
                <a:ea typeface="宋体" panose="02010600030101010101" pitchFamily="2" charset="-122"/>
              </a:rPr>
              <a:t>相对 </a:t>
            </a:r>
            <a:r>
              <a:rPr lang="en-US" altLang="zh-CN" dirty="0">
                <a:latin typeface="Courier New" panose="02070309020205020404" pitchFamily="49"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的加载指令</a:t>
            </a:r>
            <a:r>
              <a:rPr lang="zh-CN" altLang="en-US" dirty="0">
                <a:latin typeface="Courier New" panose="02070309020205020404" pitchFamily="49" charset="0"/>
                <a:ea typeface="宋体" panose="02010600030101010101" pitchFamily="2" charset="-122"/>
              </a:rPr>
              <a:t>” </a:t>
            </a:r>
            <a:endParaRPr lang="en-US" altLang="zh-CN" dirty="0">
              <a:latin typeface="Courier New" panose="02070309020205020404" pitchFamily="49" charset="0"/>
              <a:ea typeface="宋体" panose="02010600030101010101" pitchFamily="2" charset="-122"/>
            </a:endParaRPr>
          </a:p>
          <a:p>
            <a:pPr lvl="2"/>
            <a:r>
              <a:rPr lang="en-US" altLang="zh-CN" dirty="0">
                <a:latin typeface="Courier New" panose="02070309020205020404" pitchFamily="49" charset="0"/>
                <a:ea typeface="宋体" panose="02010600030101010101" pitchFamily="2" charset="-122"/>
              </a:rPr>
              <a:t>MOV R1, #NVIC_IRQ0_ENABLE     ; </a:t>
            </a:r>
            <a:r>
              <a:rPr lang="zh-CN" altLang="en-US" dirty="0">
                <a:latin typeface="宋体" panose="02010600030101010101" pitchFamily="2" charset="-122"/>
                <a:ea typeface="宋体" panose="02010600030101010101" pitchFamily="2" charset="-122"/>
              </a:rPr>
              <a:t>把立即数传送到指令中</a:t>
            </a:r>
          </a:p>
          <a:p>
            <a:pPr lvl="2"/>
            <a:r>
              <a:rPr lang="en-US" altLang="zh-CN" dirty="0">
                <a:latin typeface="Courier New" panose="02070309020205020404" pitchFamily="49" charset="0"/>
                <a:ea typeface="宋体" panose="02010600030101010101" pitchFamily="2" charset="-122"/>
              </a:rPr>
              <a:t>STR    R1, [R0]               ; *R0=R1</a:t>
            </a:r>
            <a:r>
              <a:rPr lang="zh-CN" altLang="en-US" dirty="0">
                <a:latin typeface="宋体" panose="02010600030101010101" pitchFamily="2" charset="-122"/>
                <a:ea typeface="宋体" panose="02010600030101010101" pitchFamily="2" charset="-122"/>
              </a:rPr>
              <a:t>，执行完此指令后 </a:t>
            </a:r>
            <a:r>
              <a:rPr lang="en-US" altLang="zh-CN" dirty="0">
                <a:latin typeface="Courier New" panose="02070309020205020404" pitchFamily="49" charset="0"/>
                <a:ea typeface="宋体" panose="02010600030101010101" pitchFamily="2" charset="-122"/>
              </a:rPr>
              <a:t>IRQ #0 </a:t>
            </a:r>
            <a:r>
              <a:rPr lang="zh-CN" altLang="en-US" dirty="0">
                <a:latin typeface="宋体" panose="02010600030101010101" pitchFamily="2" charset="-122"/>
                <a:ea typeface="宋体" panose="02010600030101010101" pitchFamily="2" charset="-122"/>
              </a:rPr>
              <a:t>被使能。</a:t>
            </a:r>
          </a:p>
          <a:p>
            <a:endParaRPr lang="zh-CN" altLang="en-US" dirty="0"/>
          </a:p>
        </p:txBody>
      </p:sp>
    </p:spTree>
    <p:extLst>
      <p:ext uri="{BB962C8B-B14F-4D97-AF65-F5344CB8AC3E}">
        <p14:creationId xmlns:p14="http://schemas.microsoft.com/office/powerpoint/2010/main" val="3873952972"/>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7500" lnSpcReduction="20000"/>
          </a:bodyPr>
          <a:lstStyle/>
          <a:p>
            <a:r>
              <a:rPr lang="zh-CN" altLang="en-US" dirty="0">
                <a:latin typeface="宋体" panose="02010600030101010101" pitchFamily="2" charset="-122"/>
                <a:ea typeface="宋体" panose="02010600030101010101" pitchFamily="2" charset="-122"/>
              </a:rPr>
              <a:t>如果汇编器不能识别某些特殊指令的助记符，你就要“手工汇编”</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查出该指令的确切二进制机器码，然后使用 </a:t>
            </a:r>
            <a:r>
              <a:rPr lang="en-US" altLang="zh-CN" dirty="0">
                <a:latin typeface="Calibri" panose="020F0502020204030204" pitchFamily="34" charset="0"/>
                <a:ea typeface="宋体" panose="02010600030101010101" pitchFamily="2" charset="-122"/>
              </a:rPr>
              <a:t>DCI </a:t>
            </a:r>
            <a:r>
              <a:rPr lang="zh-CN" altLang="en-US" dirty="0">
                <a:latin typeface="宋体" panose="02010600030101010101" pitchFamily="2" charset="-122"/>
                <a:ea typeface="宋体" panose="02010600030101010101" pitchFamily="2" charset="-122"/>
              </a:rPr>
              <a:t>编译器指示字。例如，</a:t>
            </a:r>
            <a:r>
              <a:rPr lang="en-US" altLang="zh-CN" dirty="0">
                <a:latin typeface="Calibri" panose="020F0502020204030204" pitchFamily="34" charset="0"/>
                <a:ea typeface="宋体" panose="02010600030101010101" pitchFamily="2" charset="-122"/>
              </a:rPr>
              <a:t>BKPT </a:t>
            </a:r>
            <a:r>
              <a:rPr lang="zh-CN" altLang="en-US" dirty="0">
                <a:latin typeface="宋体" panose="02010600030101010101" pitchFamily="2" charset="-122"/>
                <a:ea typeface="宋体" panose="02010600030101010101" pitchFamily="2" charset="-122"/>
              </a:rPr>
              <a:t>指令的机器码是 </a:t>
            </a:r>
            <a:r>
              <a:rPr lang="en-US" altLang="zh-CN" dirty="0">
                <a:latin typeface="Calibri" panose="020F0502020204030204" pitchFamily="34" charset="0"/>
                <a:ea typeface="宋体" panose="02010600030101010101" pitchFamily="2" charset="-122"/>
              </a:rPr>
              <a:t>0xBE00</a:t>
            </a:r>
            <a:r>
              <a:rPr lang="zh-CN" altLang="en-US" dirty="0">
                <a:latin typeface="宋体" panose="02010600030101010101" pitchFamily="2" charset="-122"/>
                <a:ea typeface="宋体" panose="02010600030101010101" pitchFamily="2" charset="-122"/>
              </a:rPr>
              <a:t>，即可 以按如下格式书写：</a:t>
            </a:r>
          </a:p>
          <a:p>
            <a:pPr lvl="1"/>
            <a:r>
              <a:rPr lang="en-US" altLang="zh-CN" dirty="0">
                <a:latin typeface="Courier New" panose="02070309020205020404" pitchFamily="49" charset="0"/>
                <a:ea typeface="宋体" panose="02010600030101010101" pitchFamily="2" charset="-122"/>
              </a:rPr>
              <a:t>DCI   0xBE00    ; </a:t>
            </a:r>
            <a:r>
              <a:rPr lang="zh-CN" altLang="en-US" dirty="0">
                <a:latin typeface="宋体" panose="02010600030101010101" pitchFamily="2" charset="-122"/>
                <a:ea typeface="宋体" panose="02010600030101010101" pitchFamily="2" charset="-122"/>
              </a:rPr>
              <a:t>断点</a:t>
            </a:r>
            <a:r>
              <a:rPr lang="en-US" altLang="zh-CN" dirty="0">
                <a:latin typeface="Courier New" panose="02070309020205020404" pitchFamily="49" charset="0"/>
                <a:ea typeface="宋体" panose="02010600030101010101" pitchFamily="2" charset="-122"/>
              </a:rPr>
              <a:t>(BKPT)</a:t>
            </a:r>
            <a:r>
              <a:rPr lang="zh-CN" altLang="en-US" dirty="0">
                <a:latin typeface="宋体" panose="02010600030101010101" pitchFamily="2" charset="-122"/>
                <a:ea typeface="宋体" panose="02010600030101010101" pitchFamily="2" charset="-122"/>
              </a:rPr>
              <a:t>，这是一个 </a:t>
            </a:r>
            <a:r>
              <a:rPr lang="en-US" altLang="zh-CN" dirty="0">
                <a:latin typeface="Courier New" panose="02070309020205020404" pitchFamily="49"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位指令</a:t>
            </a:r>
          </a:p>
          <a:p>
            <a:r>
              <a:rPr lang="en-US" altLang="zh-CN" dirty="0">
                <a:latin typeface="Calibri" panose="020F0502020204030204" pitchFamily="34" charset="0"/>
                <a:ea typeface="宋体" panose="02010600030101010101" pitchFamily="2" charset="-122"/>
              </a:rPr>
              <a:t>(DCI </a:t>
            </a:r>
            <a:r>
              <a:rPr lang="zh-CN" altLang="en-US" dirty="0">
                <a:latin typeface="宋体" panose="02010600030101010101" pitchFamily="2" charset="-122"/>
                <a:ea typeface="宋体" panose="02010600030101010101" pitchFamily="2" charset="-122"/>
              </a:rPr>
              <a:t>也必须空格写</a:t>
            </a:r>
            <a:r>
              <a:rPr lang="en-US" altLang="zh-CN" dirty="0">
                <a:latin typeface="Calibri" panose="020F0502020204030204" pitchFamily="34" charset="0"/>
                <a:ea typeface="宋体" panose="02010600030101010101" pitchFamily="2" charset="-122"/>
              </a:rPr>
              <a:t>)</a:t>
            </a:r>
          </a:p>
          <a:p>
            <a:pPr marR="1190"/>
            <a:r>
              <a:rPr lang="zh-CN" altLang="en-US" dirty="0">
                <a:latin typeface="宋体" panose="02010600030101010101" pitchFamily="2" charset="-122"/>
                <a:ea typeface="宋体" panose="02010600030101010101" pitchFamily="2" charset="-122"/>
              </a:rPr>
              <a:t>类似地，还可以使用 </a:t>
            </a:r>
            <a:r>
              <a:rPr lang="en-US" altLang="zh-CN" dirty="0">
                <a:latin typeface="Calibri" panose="020F0502020204030204" pitchFamily="34" charset="0"/>
                <a:ea typeface="宋体" panose="02010600030101010101" pitchFamily="2" charset="-122"/>
              </a:rPr>
              <a:t>DCB </a:t>
            </a:r>
            <a:r>
              <a:rPr lang="zh-CN" altLang="en-US" dirty="0">
                <a:latin typeface="宋体" panose="02010600030101010101" pitchFamily="2" charset="-122"/>
                <a:ea typeface="宋体" panose="02010600030101010101" pitchFamily="2" charset="-122"/>
              </a:rPr>
              <a:t>来定义一串字节常数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允许以字符串的形式表达，还可 以使用 </a:t>
            </a:r>
            <a:r>
              <a:rPr lang="en-US" altLang="zh-CN" dirty="0">
                <a:latin typeface="Calibri" panose="020F0502020204030204" pitchFamily="34" charset="0"/>
                <a:ea typeface="宋体" panose="02010600030101010101" pitchFamily="2" charset="-122"/>
              </a:rPr>
              <a:t>DCD </a:t>
            </a:r>
            <a:r>
              <a:rPr lang="zh-CN" altLang="en-US" dirty="0">
                <a:latin typeface="宋体" panose="02010600030101010101" pitchFamily="2" charset="-122"/>
                <a:ea typeface="宋体" panose="02010600030101010101" pitchFamily="2" charset="-122"/>
              </a:rPr>
              <a:t>来定义一串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位整数。它们最常被用来在代码中书写表格。例如：</a:t>
            </a:r>
          </a:p>
          <a:p>
            <a:pPr lvl="1"/>
            <a:r>
              <a:rPr lang="en-US" altLang="zh-CN" dirty="0">
                <a:latin typeface="Courier New" panose="02070309020205020404" pitchFamily="49" charset="0"/>
                <a:ea typeface="宋体" panose="02010600030101010101" pitchFamily="2" charset="-122"/>
              </a:rPr>
              <a:t>LDR</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R3,</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=MY_NUMBER</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;R3=MY_NUMBER</a:t>
            </a:r>
            <a:r>
              <a:rPr lang="en-US" altLang="zh-CN" sz="2200" dirty="0">
                <a:latin typeface="宋体" panose="02010600030101010101" pitchFamily="2" charset="-122"/>
                <a:ea typeface="宋体" panose="02010600030101010101" pitchFamily="2" charset="-122"/>
              </a:rPr>
              <a:t>	</a:t>
            </a:r>
          </a:p>
          <a:p>
            <a:pPr lvl="1"/>
            <a:r>
              <a:rPr lang="pt-BR" altLang="zh-CN" dirty="0">
                <a:latin typeface="Courier New" panose="02070309020205020404" pitchFamily="49" charset="0"/>
                <a:ea typeface="宋体" panose="02010600030101010101" pitchFamily="2" charset="-122"/>
              </a:rPr>
              <a:t>LDR</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R4,</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[R3]</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;R4=*R3</a:t>
            </a:r>
            <a:r>
              <a:rPr lang="pt-BR" altLang="zh-CN" sz="2200" dirty="0">
                <a:latin typeface="宋体" panose="02010600030101010101" pitchFamily="2" charset="-122"/>
                <a:ea typeface="宋体" panose="02010600030101010101" pitchFamily="2" charset="-122"/>
              </a:rPr>
              <a:t>	</a:t>
            </a:r>
          </a:p>
          <a:p>
            <a:pPr lvl="1"/>
            <a:r>
              <a:rPr lang="en-US" altLang="zh-CN" sz="1600" dirty="0">
                <a:latin typeface="Courier New" panose="02070309020205020404" pitchFamily="49" charset="0"/>
                <a:ea typeface="宋体" panose="02010600030101010101" pitchFamily="2" charset="-122"/>
              </a:rPr>
              <a:t>…</a:t>
            </a:r>
            <a:r>
              <a:rPr lang="zh-CN" altLang="en-US" dirty="0">
                <a:latin typeface="宋体" panose="02010600030101010101" pitchFamily="2" charset="-122"/>
                <a:ea typeface="宋体" panose="02010600030101010101" pitchFamily="2" charset="-122"/>
              </a:rPr>
              <a:t>						</a:t>
            </a:r>
          </a:p>
          <a:p>
            <a:pPr lvl="1"/>
            <a:r>
              <a:rPr lang="pt-BR" altLang="zh-CN" dirty="0">
                <a:latin typeface="Courier New" panose="02070309020205020404" pitchFamily="49" charset="0"/>
                <a:ea typeface="宋体" panose="02010600030101010101" pitchFamily="2" charset="-122"/>
              </a:rPr>
              <a:t>LDR</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R0,</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=HELLO_TEXT</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;R0=HELLO_TEXT</a:t>
            </a:r>
          </a:p>
          <a:p>
            <a:pPr lvl="1"/>
            <a:r>
              <a:rPr lang="en-US" altLang="zh-CN" dirty="0">
                <a:latin typeface="Courier New" panose="02070309020205020404" pitchFamily="49" charset="0"/>
                <a:ea typeface="宋体" panose="02010600030101010101" pitchFamily="2" charset="-122"/>
              </a:rPr>
              <a:t>BL</a:t>
            </a:r>
            <a:r>
              <a:rPr lang="en-US" altLang="zh-CN" sz="1600" dirty="0">
                <a:latin typeface="宋体" panose="02010600030101010101" pitchFamily="2" charset="-122"/>
                <a:ea typeface="宋体" panose="02010600030101010101" pitchFamily="2" charset="-122"/>
              </a:rPr>
              <a:t>	</a:t>
            </a:r>
            <a:r>
              <a:rPr lang="en-US" altLang="zh-CN" dirty="0" err="1">
                <a:latin typeface="Courier New" panose="02070309020205020404" pitchFamily="49" charset="0"/>
                <a:ea typeface="宋体" panose="02010600030101010101" pitchFamily="2" charset="-122"/>
              </a:rPr>
              <a:t>PrintText</a:t>
            </a:r>
            <a:r>
              <a:rPr lang="en-US" altLang="zh-CN" sz="16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呼叫 </a:t>
            </a:r>
            <a:r>
              <a:rPr lang="en-US" altLang="zh-CN" dirty="0" err="1">
                <a:latin typeface="Courier New" panose="02070309020205020404" pitchFamily="49" charset="0"/>
                <a:ea typeface="宋体" panose="02010600030101010101" pitchFamily="2" charset="-122"/>
              </a:rPr>
              <a:t>PrintText</a:t>
            </a:r>
            <a:r>
              <a:rPr lang="en-US" altLang="zh-CN" dirty="0">
                <a:latin typeface="Courier New" panose="02070309020205020404" pitchFamily="49"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以显示字符串，</a:t>
            </a:r>
            <a:r>
              <a:rPr lang="en-US" altLang="zh-CN" dirty="0">
                <a:latin typeface="Courier New" panose="02070309020205020404" pitchFamily="49" charset="0"/>
                <a:ea typeface="宋体" panose="02010600030101010101" pitchFamily="2" charset="-122"/>
              </a:rPr>
              <a:t>R0 </a:t>
            </a:r>
            <a:r>
              <a:rPr lang="zh-CN" altLang="en-US" dirty="0">
                <a:latin typeface="宋体" panose="02010600030101010101" pitchFamily="2" charset="-122"/>
                <a:ea typeface="宋体" panose="02010600030101010101" pitchFamily="2" charset="-122"/>
              </a:rPr>
              <a:t>传递参数</a:t>
            </a:r>
            <a:r>
              <a:rPr lang="zh-CN" altLang="en-US" sz="1600" dirty="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lvl="1"/>
            <a:r>
              <a:rPr lang="en-US" altLang="zh-CN" sz="1600" dirty="0">
                <a:latin typeface="Courier New" panose="02070309020205020404" pitchFamily="49" charset="0"/>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a:p>
            <a:r>
              <a:rPr lang="en-US" altLang="zh-CN" dirty="0">
                <a:latin typeface="Courier New" panose="02070309020205020404" pitchFamily="49" charset="0"/>
                <a:ea typeface="宋体" panose="02010600030101010101" pitchFamily="2" charset="-122"/>
              </a:rPr>
              <a:t>MY_NUMBER</a:t>
            </a:r>
            <a:r>
              <a:rPr lang="en-US" altLang="zh-CN" sz="2400" dirty="0">
                <a:latin typeface="宋体" panose="02010600030101010101" pitchFamily="2" charset="-122"/>
                <a:ea typeface="宋体" panose="02010600030101010101" pitchFamily="2" charset="-122"/>
              </a:rPr>
              <a:t>				</a:t>
            </a:r>
          </a:p>
          <a:p>
            <a:pPr lvl="1"/>
            <a:r>
              <a:rPr lang="en-US" altLang="zh-CN" dirty="0">
                <a:latin typeface="Courier New" panose="02070309020205020404" pitchFamily="49" charset="0"/>
                <a:ea typeface="宋体" panose="02010600030101010101" pitchFamily="2" charset="-122"/>
              </a:rPr>
              <a:t>DCD</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0x12345678</a:t>
            </a:r>
            <a:r>
              <a:rPr lang="en-US" altLang="zh-CN" sz="2200" dirty="0">
                <a:latin typeface="宋体" panose="02010600030101010101" pitchFamily="2" charset="-122"/>
                <a:ea typeface="宋体" panose="02010600030101010101" pitchFamily="2" charset="-122"/>
              </a:rPr>
              <a:t>			</a:t>
            </a:r>
          </a:p>
          <a:p>
            <a:r>
              <a:rPr lang="en-US" altLang="zh-CN" dirty="0">
                <a:latin typeface="Courier New" panose="02070309020205020404" pitchFamily="49" charset="0"/>
                <a:ea typeface="宋体" panose="02010600030101010101" pitchFamily="2" charset="-122"/>
              </a:rPr>
              <a:t>HELLO_TEXT</a:t>
            </a:r>
            <a:r>
              <a:rPr lang="en-US" altLang="zh-CN" sz="2400" dirty="0">
                <a:latin typeface="宋体" panose="02010600030101010101" pitchFamily="2" charset="-122"/>
                <a:ea typeface="宋体" panose="02010600030101010101" pitchFamily="2" charset="-122"/>
              </a:rPr>
              <a:t>				</a:t>
            </a:r>
          </a:p>
          <a:p>
            <a:pPr lvl="1"/>
            <a:r>
              <a:rPr lang="en-US" altLang="zh-CN" dirty="0">
                <a:latin typeface="Courier New" panose="02070309020205020404" pitchFamily="49" charset="0"/>
                <a:ea typeface="宋体" panose="02010600030101010101" pitchFamily="2" charset="-122"/>
              </a:rPr>
              <a:t>DCB</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”Hello\n”,0</a:t>
            </a:r>
            <a:r>
              <a:rPr lang="en-US" altLang="zh-CN" sz="2200" dirty="0">
                <a:latin typeface="宋体" panose="02010600030101010101" pitchFamily="2" charset="-122"/>
                <a:ea typeface="宋体" panose="02010600030101010101" pitchFamily="2" charset="-122"/>
              </a:rPr>
              <a:t>			</a:t>
            </a:r>
          </a:p>
          <a:p>
            <a:endParaRPr lang="zh-CN" altLang="en-US" dirty="0"/>
          </a:p>
        </p:txBody>
      </p:sp>
    </p:spTree>
    <p:extLst>
      <p:ext uri="{BB962C8B-B14F-4D97-AF65-F5344CB8AC3E}">
        <p14:creationId xmlns:p14="http://schemas.microsoft.com/office/powerpoint/2010/main" val="356237101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0" y="286605"/>
            <a:ext cx="7543800" cy="986020"/>
          </a:xfrm>
        </p:spPr>
        <p:txBody>
          <a:bodyPr/>
          <a:lstStyle/>
          <a:p>
            <a:r>
              <a:rPr lang="en-US" altLang="zh-CN"/>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7500" lnSpcReduction="20000"/>
          </a:bodyPr>
          <a:lstStyle/>
          <a:p>
            <a:pPr marR="1140"/>
            <a:r>
              <a:rPr lang="zh-CN" altLang="en-US" dirty="0">
                <a:latin typeface="宋体" panose="02010600030101010101" pitchFamily="2" charset="-122"/>
                <a:ea typeface="宋体" panose="02010600030101010101" pitchFamily="2" charset="-122"/>
              </a:rPr>
              <a:t>为了有力支持 </a:t>
            </a:r>
            <a:r>
              <a:rPr lang="en-US" altLang="zh-CN" dirty="0">
                <a:latin typeface="Calibri" panose="020F0502020204030204" pitchFamily="34" charset="0"/>
                <a:ea typeface="宋体" panose="02010600030101010101" pitchFamily="2" charset="-122"/>
              </a:rPr>
              <a:t>Thumb‐2</a:t>
            </a:r>
            <a:r>
              <a:rPr lang="zh-CN" altLang="en-US" dirty="0">
                <a:latin typeface="宋体" panose="02010600030101010101" pitchFamily="2" charset="-122"/>
                <a:ea typeface="宋体" panose="02010600030101010101" pitchFamily="2" charset="-122"/>
              </a:rPr>
              <a:t>，引了一个“统一汇编语言（</a:t>
            </a:r>
            <a:r>
              <a:rPr lang="en-US" altLang="zh-CN" dirty="0">
                <a:latin typeface="Calibri" panose="020F0502020204030204" pitchFamily="34" charset="0"/>
                <a:ea typeface="宋体" panose="02010600030101010101" pitchFamily="2" charset="-122"/>
              </a:rPr>
              <a:t>UAL</a:t>
            </a:r>
            <a:r>
              <a:rPr lang="zh-CN" altLang="en-US" dirty="0">
                <a:latin typeface="宋体" panose="02010600030101010101" pitchFamily="2" charset="-122"/>
                <a:ea typeface="宋体" panose="02010600030101010101" pitchFamily="2" charset="-122"/>
              </a:rPr>
              <a:t>）”语法机制。对于 </a:t>
            </a:r>
            <a:r>
              <a:rPr lang="en-US" altLang="zh-CN" dirty="0">
                <a:latin typeface="Calibri" panose="020F0502020204030204" pitchFamily="34"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 指令和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位指令均能实现的一些操作（常见于数据处理操作），有时虽然指令的实际操作数 不同，或者对立即数的长度有不同的限制，但是汇编器允许开发者以相同的语法格式书写， 并且由汇编器来决定是使用 </a:t>
            </a:r>
            <a:r>
              <a:rPr lang="en-US" altLang="zh-CN" dirty="0">
                <a:latin typeface="Calibri" panose="020F0502020204030204" pitchFamily="34"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位指令，还是使用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位指令。以前，</a:t>
            </a:r>
            <a:r>
              <a:rPr lang="en-US" altLang="zh-CN" dirty="0">
                <a:latin typeface="Calibri" panose="020F0502020204030204" pitchFamily="34" charset="0"/>
                <a:ea typeface="宋体" panose="02010600030101010101" pitchFamily="2" charset="-122"/>
              </a:rPr>
              <a:t>Thumb </a:t>
            </a:r>
            <a:r>
              <a:rPr lang="zh-CN" altLang="en-US" dirty="0">
                <a:latin typeface="宋体" panose="02010600030101010101" pitchFamily="2" charset="-122"/>
                <a:ea typeface="宋体" panose="02010600030101010101" pitchFamily="2" charset="-122"/>
              </a:rPr>
              <a:t>的语法和 </a:t>
            </a:r>
            <a:r>
              <a:rPr lang="en-US" altLang="zh-CN" dirty="0">
                <a:latin typeface="Calibri" panose="020F0502020204030204" pitchFamily="34" charset="0"/>
                <a:ea typeface="宋体" panose="02010600030101010101" pitchFamily="2" charset="-122"/>
              </a:rPr>
              <a:t>ARM </a:t>
            </a:r>
            <a:r>
              <a:rPr lang="zh-CN" altLang="en-US" dirty="0">
                <a:latin typeface="宋体" panose="02010600030101010101" pitchFamily="2" charset="-122"/>
                <a:ea typeface="宋体" panose="02010600030101010101" pitchFamily="2" charset="-122"/>
              </a:rPr>
              <a:t>的语法不同，在有了 </a:t>
            </a:r>
            <a:r>
              <a:rPr lang="en-US" altLang="zh-CN" dirty="0">
                <a:latin typeface="Calibri" panose="020F0502020204030204" pitchFamily="34" charset="0"/>
                <a:ea typeface="宋体" panose="02010600030101010101" pitchFamily="2" charset="-122"/>
              </a:rPr>
              <a:t>UAL </a:t>
            </a:r>
            <a:r>
              <a:rPr lang="zh-CN" altLang="en-US" dirty="0">
                <a:latin typeface="宋体" panose="02010600030101010101" pitchFamily="2" charset="-122"/>
                <a:ea typeface="宋体" panose="02010600030101010101" pitchFamily="2" charset="-122"/>
              </a:rPr>
              <a:t>之后，两者的书写格式就统一了。</a:t>
            </a:r>
          </a:p>
          <a:p>
            <a:pPr lvl="1"/>
            <a:r>
              <a:rPr lang="en-US" altLang="zh-CN" sz="1600" dirty="0">
                <a:latin typeface="Courier New" panose="02070309020205020404" pitchFamily="49" charset="0"/>
                <a:ea typeface="宋体" panose="02010600030101010101" pitchFamily="2" charset="-122"/>
              </a:rPr>
              <a:t>ADD    R0,    R1        ; </a:t>
            </a:r>
            <a:r>
              <a:rPr lang="zh-CN" altLang="en-US" sz="1600" dirty="0">
                <a:latin typeface="Courier New" panose="02070309020205020404" pitchFamily="49" charset="0"/>
                <a:ea typeface="宋体" panose="02010600030101010101" pitchFamily="2" charset="-122"/>
              </a:rPr>
              <a:t>使用传统的 </a:t>
            </a:r>
            <a:r>
              <a:rPr lang="en-US" altLang="zh-CN" sz="1600" dirty="0">
                <a:latin typeface="Courier New" panose="02070309020205020404" pitchFamily="49" charset="0"/>
                <a:ea typeface="宋体" panose="02010600030101010101" pitchFamily="2" charset="-122"/>
              </a:rPr>
              <a:t>Thumb </a:t>
            </a:r>
            <a:r>
              <a:rPr lang="zh-CN" altLang="en-US" sz="1600" dirty="0">
                <a:latin typeface="Courier New" panose="02070309020205020404" pitchFamily="49" charset="0"/>
                <a:ea typeface="宋体" panose="02010600030101010101" pitchFamily="2" charset="-122"/>
              </a:rPr>
              <a:t>语法</a:t>
            </a:r>
          </a:p>
          <a:p>
            <a:pPr lvl="1"/>
            <a:r>
              <a:rPr lang="en-US" altLang="zh-CN" sz="1600" dirty="0">
                <a:latin typeface="Courier New" panose="02070309020205020404" pitchFamily="49" charset="0"/>
                <a:ea typeface="宋体" panose="02010600030101010101" pitchFamily="2" charset="-122"/>
              </a:rPr>
              <a:t>ADD    R0,    R0,    R1 ; UAL </a:t>
            </a:r>
            <a:r>
              <a:rPr lang="zh-CN" altLang="en-US" sz="1600" dirty="0">
                <a:latin typeface="Courier New" panose="02070309020205020404" pitchFamily="49" charset="0"/>
                <a:ea typeface="宋体" panose="02010600030101010101" pitchFamily="2" charset="-122"/>
              </a:rPr>
              <a:t>语法允许的等值写法（</a:t>
            </a:r>
            <a:r>
              <a:rPr lang="en-US" altLang="zh-CN" sz="1600" dirty="0">
                <a:latin typeface="Courier New" panose="02070309020205020404" pitchFamily="49" charset="0"/>
                <a:ea typeface="宋体" panose="02010600030101010101" pitchFamily="2" charset="-122"/>
              </a:rPr>
              <a:t>R0=R0+R1</a:t>
            </a:r>
            <a:r>
              <a:rPr lang="zh-CN" altLang="en-US" sz="1600" dirty="0">
                <a:latin typeface="Courier New" panose="02070309020205020404" pitchFamily="49" charset="0"/>
                <a:ea typeface="宋体" panose="02010600030101010101" pitchFamily="2" charset="-122"/>
              </a:rPr>
              <a:t>）</a:t>
            </a:r>
          </a:p>
          <a:p>
            <a:pPr marR="1180" algn="just"/>
            <a:r>
              <a:rPr lang="zh-CN" altLang="en-US" dirty="0">
                <a:latin typeface="宋体" panose="02010600030101010101" pitchFamily="2" charset="-122"/>
                <a:ea typeface="宋体" panose="02010600030101010101" pitchFamily="2" charset="-122"/>
              </a:rPr>
              <a:t>虽然引入了 </a:t>
            </a:r>
            <a:r>
              <a:rPr lang="en-US" altLang="zh-CN" dirty="0">
                <a:latin typeface="Calibri" panose="020F0502020204030204" pitchFamily="34" charset="0"/>
                <a:ea typeface="宋体" panose="02010600030101010101" pitchFamily="2" charset="-122"/>
              </a:rPr>
              <a:t>UAL</a:t>
            </a:r>
            <a:r>
              <a:rPr lang="zh-CN" altLang="en-US" dirty="0">
                <a:latin typeface="宋体" panose="02010600030101010101" pitchFamily="2" charset="-122"/>
                <a:ea typeface="宋体" panose="02010600030101010101" pitchFamily="2" charset="-122"/>
              </a:rPr>
              <a:t>，但是仍然允许使用传统的 </a:t>
            </a:r>
            <a:r>
              <a:rPr lang="en-US" altLang="zh-CN" dirty="0">
                <a:latin typeface="Calibri" panose="020F0502020204030204" pitchFamily="34" charset="0"/>
                <a:ea typeface="宋体" panose="02010600030101010101" pitchFamily="2" charset="-122"/>
              </a:rPr>
              <a:t>Thumb </a:t>
            </a:r>
            <a:r>
              <a:rPr lang="zh-CN" altLang="en-US" dirty="0">
                <a:latin typeface="宋体" panose="02010600030101010101" pitchFamily="2" charset="-122"/>
                <a:ea typeface="宋体" panose="02010600030101010101" pitchFamily="2" charset="-122"/>
              </a:rPr>
              <a:t>语法。不过有一项必须注意：如果 使用传统的 </a:t>
            </a:r>
            <a:r>
              <a:rPr lang="en-US" altLang="zh-CN" dirty="0">
                <a:latin typeface="Calibri" panose="020F0502020204030204" pitchFamily="34" charset="0"/>
                <a:ea typeface="宋体" panose="02010600030101010101" pitchFamily="2" charset="-122"/>
              </a:rPr>
              <a:t>Thumb </a:t>
            </a:r>
            <a:r>
              <a:rPr lang="zh-CN" altLang="en-US" dirty="0">
                <a:latin typeface="宋体" panose="02010600030101010101" pitchFamily="2" charset="-122"/>
                <a:ea typeface="宋体" panose="02010600030101010101" pitchFamily="2" charset="-122"/>
              </a:rPr>
              <a:t>语法，有些指令会默认地更新 </a:t>
            </a:r>
            <a:r>
              <a:rPr lang="en-US" altLang="zh-CN" dirty="0">
                <a:latin typeface="Calibri" panose="020F0502020204030204" pitchFamily="34" charset="0"/>
                <a:ea typeface="宋体" panose="02010600030101010101" pitchFamily="2" charset="-122"/>
              </a:rPr>
              <a:t>APSR</a:t>
            </a:r>
            <a:r>
              <a:rPr lang="zh-CN" altLang="en-US" dirty="0">
                <a:latin typeface="宋体" panose="02010600030101010101" pitchFamily="2" charset="-122"/>
                <a:ea typeface="宋体" panose="02010600030101010101" pitchFamily="2" charset="-122"/>
              </a:rPr>
              <a:t>，即使你没有加上 </a:t>
            </a:r>
            <a:r>
              <a:rPr lang="en-US" altLang="zh-CN" dirty="0">
                <a:latin typeface="Calibri" panose="020F0502020204030204" pitchFamily="34" charset="0"/>
                <a:ea typeface="宋体" panose="02010600030101010101" pitchFamily="2" charset="-122"/>
              </a:rPr>
              <a:t>S </a:t>
            </a:r>
            <a:r>
              <a:rPr lang="zh-CN" altLang="en-US" dirty="0">
                <a:latin typeface="宋体" panose="02010600030101010101" pitchFamily="2" charset="-122"/>
                <a:ea typeface="宋体" panose="02010600030101010101" pitchFamily="2" charset="-122"/>
              </a:rPr>
              <a:t>后缀。如果使用 </a:t>
            </a:r>
            <a:r>
              <a:rPr lang="en-US" altLang="zh-CN" dirty="0">
                <a:latin typeface="Calibri" panose="020F0502020204030204" pitchFamily="34" charset="0"/>
                <a:ea typeface="宋体" panose="02010600030101010101" pitchFamily="2" charset="-122"/>
              </a:rPr>
              <a:t>UAL </a:t>
            </a:r>
            <a:r>
              <a:rPr lang="zh-CN" altLang="en-US" dirty="0">
                <a:latin typeface="宋体" panose="02010600030101010101" pitchFamily="2" charset="-122"/>
                <a:ea typeface="宋体" panose="02010600030101010101" pitchFamily="2" charset="-122"/>
              </a:rPr>
              <a:t>语法，则必须指定 </a:t>
            </a:r>
            <a:r>
              <a:rPr lang="en-US" altLang="zh-CN" dirty="0">
                <a:latin typeface="Calibri" panose="020F0502020204030204" pitchFamily="34" charset="0"/>
                <a:ea typeface="宋体" panose="02010600030101010101" pitchFamily="2" charset="-122"/>
              </a:rPr>
              <a:t>S </a:t>
            </a:r>
            <a:r>
              <a:rPr lang="zh-CN" altLang="en-US" dirty="0">
                <a:latin typeface="宋体" panose="02010600030101010101" pitchFamily="2" charset="-122"/>
                <a:ea typeface="宋体" panose="02010600030101010101" pitchFamily="2" charset="-122"/>
              </a:rPr>
              <a:t>后缀才会更新。例如：</a:t>
            </a:r>
          </a:p>
          <a:p>
            <a:pPr lvl="1"/>
            <a:endParaRPr lang="zh-CN" altLang="en-US" dirty="0">
              <a:latin typeface="Courier New" panose="02070309020205020404" pitchFamily="49" charset="0"/>
              <a:ea typeface="宋体" panose="02010600030101010101" pitchFamily="2" charset="-122"/>
            </a:endParaRPr>
          </a:p>
          <a:p>
            <a:pPr lvl="1"/>
            <a:r>
              <a:rPr lang="en-US" altLang="zh-CN" sz="1600" dirty="0">
                <a:latin typeface="Courier New" panose="02070309020205020404" pitchFamily="49" charset="0"/>
                <a:ea typeface="宋体" panose="02010600030101010101" pitchFamily="2" charset="-122"/>
              </a:rPr>
              <a:t>AND	R0,	R1	;</a:t>
            </a:r>
            <a:r>
              <a:rPr lang="zh-CN" altLang="en-US" sz="1600" dirty="0">
                <a:latin typeface="Courier New" panose="02070309020205020404" pitchFamily="49" charset="0"/>
                <a:ea typeface="宋体" panose="02010600030101010101" pitchFamily="2" charset="-122"/>
              </a:rPr>
              <a:t>传统的 </a:t>
            </a:r>
            <a:r>
              <a:rPr lang="en-US" altLang="zh-CN" sz="1600" dirty="0">
                <a:latin typeface="Courier New" panose="02070309020205020404" pitchFamily="49" charset="0"/>
                <a:ea typeface="宋体" panose="02010600030101010101" pitchFamily="2" charset="-122"/>
              </a:rPr>
              <a:t>Thumb </a:t>
            </a:r>
            <a:r>
              <a:rPr lang="zh-CN" altLang="en-US" sz="1600" dirty="0">
                <a:latin typeface="Courier New" panose="02070309020205020404" pitchFamily="49" charset="0"/>
                <a:ea typeface="宋体" panose="02010600030101010101" pitchFamily="2" charset="-122"/>
              </a:rPr>
              <a:t>语法	</a:t>
            </a:r>
          </a:p>
          <a:p>
            <a:pPr lvl="1"/>
            <a:r>
              <a:rPr lang="en-US" altLang="zh-CN" sz="1600" dirty="0">
                <a:latin typeface="Courier New" panose="02070309020205020404" pitchFamily="49" charset="0"/>
                <a:ea typeface="宋体" panose="02010600030101010101" pitchFamily="2" charset="-122"/>
              </a:rPr>
              <a:t>ANDS	R0,	R0,R1 	;</a:t>
            </a:r>
            <a:r>
              <a:rPr lang="zh-CN" altLang="en-US" sz="1600" dirty="0">
                <a:latin typeface="Courier New" panose="02070309020205020404" pitchFamily="49" charset="0"/>
                <a:ea typeface="宋体" panose="02010600030101010101" pitchFamily="2" charset="-122"/>
              </a:rPr>
              <a:t>等值的 </a:t>
            </a:r>
            <a:r>
              <a:rPr lang="en-US" altLang="zh-CN" sz="1600" dirty="0">
                <a:latin typeface="Courier New" panose="02070309020205020404" pitchFamily="49" charset="0"/>
                <a:ea typeface="宋体" panose="02010600030101010101" pitchFamily="2" charset="-122"/>
              </a:rPr>
              <a:t>UAL </a:t>
            </a:r>
            <a:r>
              <a:rPr lang="zh-CN" altLang="en-US" sz="1600" dirty="0">
                <a:latin typeface="Courier New" panose="02070309020205020404" pitchFamily="49" charset="0"/>
                <a:ea typeface="宋体" panose="02010600030101010101" pitchFamily="2" charset="-122"/>
              </a:rPr>
              <a:t>语法（必须有 </a:t>
            </a:r>
            <a:r>
              <a:rPr lang="en-US" altLang="zh-CN" sz="1600" dirty="0">
                <a:latin typeface="Courier New" panose="02070309020205020404" pitchFamily="49" charset="0"/>
                <a:ea typeface="宋体" panose="02010600030101010101" pitchFamily="2" charset="-122"/>
              </a:rPr>
              <a:t>S </a:t>
            </a:r>
            <a:r>
              <a:rPr lang="zh-CN" altLang="en-US" sz="1600" dirty="0">
                <a:latin typeface="Courier New" panose="02070309020205020404" pitchFamily="49" charset="0"/>
                <a:ea typeface="宋体" panose="02010600030101010101" pitchFamily="2" charset="-122"/>
              </a:rPr>
              <a:t>后缀）</a:t>
            </a:r>
            <a:r>
              <a:rPr lang="zh-CN" altLang="en-US" dirty="0">
                <a:latin typeface="Courier New" panose="02070309020205020404" pitchFamily="49" charset="0"/>
                <a:ea typeface="宋体" panose="02010600030101010101" pitchFamily="2" charset="-122"/>
              </a:rPr>
              <a:t>	</a:t>
            </a:r>
          </a:p>
          <a:p>
            <a:r>
              <a:rPr lang="zh-CN" altLang="en-US" dirty="0">
                <a:latin typeface="宋体" panose="02010600030101010101" pitchFamily="2" charset="-122"/>
              </a:rPr>
              <a:t>在 </a:t>
            </a:r>
            <a:r>
              <a:rPr lang="en-US" altLang="zh-CN" dirty="0">
                <a:latin typeface="Calibri" panose="020F0502020204030204" pitchFamily="34" charset="0"/>
              </a:rPr>
              <a:t>Thumb‐2 </a:t>
            </a:r>
            <a:r>
              <a:rPr lang="zh-CN" altLang="en-US" dirty="0">
                <a:latin typeface="宋体" panose="02010600030101010101" pitchFamily="2" charset="-122"/>
              </a:rPr>
              <a:t>指令集中，有些操作既可以由 </a:t>
            </a:r>
            <a:r>
              <a:rPr lang="en-US" altLang="zh-CN" dirty="0">
                <a:latin typeface="Calibri" panose="020F0502020204030204" pitchFamily="34" charset="0"/>
              </a:rPr>
              <a:t>16 </a:t>
            </a:r>
            <a:r>
              <a:rPr lang="zh-CN" altLang="en-US" dirty="0">
                <a:latin typeface="宋体" panose="02010600030101010101" pitchFamily="2" charset="-122"/>
              </a:rPr>
              <a:t>位指令完成，也可以由 </a:t>
            </a:r>
            <a:r>
              <a:rPr lang="en-US" altLang="zh-CN" dirty="0">
                <a:latin typeface="Calibri" panose="020F0502020204030204" pitchFamily="34" charset="0"/>
              </a:rPr>
              <a:t>32 </a:t>
            </a:r>
            <a:r>
              <a:rPr lang="zh-CN" altLang="en-US" dirty="0">
                <a:latin typeface="宋体" panose="02010600030101010101" pitchFamily="2" charset="-122"/>
              </a:rPr>
              <a:t>位指令完成。</a:t>
            </a:r>
            <a:r>
              <a:rPr lang="zh-CN" altLang="en-US" dirty="0">
                <a:latin typeface="宋体" panose="02010600030101010101" pitchFamily="2" charset="-122"/>
                <a:ea typeface="宋体" panose="02010600030101010101" pitchFamily="2" charset="-122"/>
              </a:rPr>
              <a:t>例如，</a:t>
            </a:r>
            <a:r>
              <a:rPr lang="en-US" altLang="zh-CN" dirty="0">
                <a:latin typeface="Calibri" panose="020F0502020204030204" pitchFamily="34" charset="0"/>
                <a:ea typeface="宋体" panose="02010600030101010101" pitchFamily="2" charset="-122"/>
              </a:rPr>
              <a:t>R0=R0+1 </a:t>
            </a:r>
            <a:r>
              <a:rPr lang="zh-CN" altLang="en-US" dirty="0">
                <a:latin typeface="宋体" panose="02010600030101010101" pitchFamily="2" charset="-122"/>
                <a:ea typeface="宋体" panose="02010600030101010101" pitchFamily="2" charset="-122"/>
              </a:rPr>
              <a:t>这样的操作，</a:t>
            </a:r>
            <a:r>
              <a:rPr lang="en-US" altLang="zh-CN" dirty="0">
                <a:latin typeface="Calibri" panose="020F0502020204030204" pitchFamily="34"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位的与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位的指令都提供了助记符为“</a:t>
            </a:r>
            <a:r>
              <a:rPr lang="en-US" altLang="zh-CN" dirty="0">
                <a:latin typeface="Calibri" panose="020F0502020204030204" pitchFamily="34" charset="0"/>
                <a:ea typeface="宋体" panose="02010600030101010101" pitchFamily="2" charset="-122"/>
              </a:rPr>
              <a:t>ADD</a:t>
            </a:r>
            <a:r>
              <a:rPr lang="zh-CN" altLang="en-US" dirty="0">
                <a:latin typeface="宋体" panose="02010600030101010101" pitchFamily="2" charset="-122"/>
                <a:ea typeface="宋体" panose="02010600030101010101" pitchFamily="2" charset="-122"/>
              </a:rPr>
              <a:t>”的指令。在</a:t>
            </a:r>
            <a:r>
              <a:rPr lang="en-US" altLang="zh-CN" dirty="0">
                <a:latin typeface="Calibri" panose="020F0502020204030204" pitchFamily="34" charset="0"/>
                <a:ea typeface="宋体" panose="02010600030101010101" pitchFamily="2" charset="-122"/>
              </a:rPr>
              <a:t>UAL </a:t>
            </a:r>
            <a:r>
              <a:rPr lang="zh-CN" altLang="en-US" dirty="0">
                <a:latin typeface="宋体" panose="02010600030101010101" pitchFamily="2" charset="-122"/>
                <a:ea typeface="宋体" panose="02010600030101010101" pitchFamily="2" charset="-122"/>
              </a:rPr>
              <a:t>下，你可以让汇编器决定用哪个，也可以手工指定是用 </a:t>
            </a:r>
            <a:r>
              <a:rPr lang="en-US" altLang="zh-CN" dirty="0">
                <a:latin typeface="Calibri" panose="020F0502020204030204" pitchFamily="34"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位的还是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位的：</a:t>
            </a:r>
          </a:p>
          <a:p>
            <a:pPr lvl="1"/>
            <a:endParaRPr lang="zh-CN" altLang="en-US" sz="1600" dirty="0">
              <a:latin typeface="Courier New" panose="02070309020205020404" pitchFamily="49" charset="0"/>
              <a:ea typeface="宋体" panose="02010600030101010101" pitchFamily="2" charset="-122"/>
            </a:endParaRPr>
          </a:p>
          <a:p>
            <a:pPr lvl="1"/>
            <a:r>
              <a:rPr lang="en-US" altLang="zh-CN" sz="1600" dirty="0">
                <a:latin typeface="Courier New" panose="02070309020205020404" pitchFamily="49" charset="0"/>
                <a:ea typeface="宋体" panose="02010600030101010101" pitchFamily="2" charset="-122"/>
              </a:rPr>
              <a:t>ADDS</a:t>
            </a:r>
            <a:r>
              <a:rPr lang="zh-CN" altLang="en-US" sz="1600" dirty="0">
                <a:latin typeface="Courier New" panose="02070309020205020404" pitchFamily="49" charset="0"/>
                <a:ea typeface="宋体" panose="02010600030101010101" pitchFamily="2" charset="-122"/>
              </a:rPr>
              <a:t>	</a:t>
            </a:r>
            <a:r>
              <a:rPr lang="en-US" altLang="zh-CN" sz="1600" dirty="0">
                <a:latin typeface="Courier New" panose="02070309020205020404" pitchFamily="49" charset="0"/>
                <a:ea typeface="宋体" panose="02010600030101010101" pitchFamily="2" charset="-122"/>
              </a:rPr>
              <a:t>R0,</a:t>
            </a:r>
            <a:r>
              <a:rPr lang="zh-CN" altLang="en-US" sz="1600" dirty="0">
                <a:latin typeface="Courier New" panose="02070309020205020404" pitchFamily="49" charset="0"/>
                <a:ea typeface="宋体" panose="02010600030101010101" pitchFamily="2" charset="-122"/>
              </a:rPr>
              <a:t>	</a:t>
            </a:r>
            <a:r>
              <a:rPr lang="en-US" altLang="zh-CN" sz="1600" dirty="0">
                <a:latin typeface="Courier New" panose="02070309020205020404" pitchFamily="49" charset="0"/>
                <a:ea typeface="宋体" panose="02010600030101010101" pitchFamily="2" charset="-122"/>
              </a:rPr>
              <a:t>#1</a:t>
            </a:r>
            <a:r>
              <a:rPr lang="zh-CN" altLang="en-US" sz="1600" dirty="0">
                <a:latin typeface="Courier New" panose="02070309020205020404" pitchFamily="49" charset="0"/>
                <a:ea typeface="宋体" panose="02010600030101010101" pitchFamily="2" charset="-122"/>
              </a:rPr>
              <a:t>	</a:t>
            </a:r>
            <a:r>
              <a:rPr lang="en-US" altLang="zh-CN" sz="1600" dirty="0">
                <a:latin typeface="Courier New" panose="02070309020205020404" pitchFamily="49" charset="0"/>
                <a:ea typeface="宋体" panose="02010600030101010101" pitchFamily="2" charset="-122"/>
              </a:rPr>
              <a:t>;</a:t>
            </a:r>
            <a:r>
              <a:rPr lang="zh-CN" altLang="en-US" sz="1600" dirty="0">
                <a:latin typeface="Courier New" panose="02070309020205020404" pitchFamily="49" charset="0"/>
                <a:ea typeface="宋体" panose="02010600030101010101" pitchFamily="2" charset="-122"/>
              </a:rPr>
              <a:t>汇编器将为了节省空间而使用 </a:t>
            </a:r>
            <a:r>
              <a:rPr lang="en-US" altLang="zh-CN" sz="1600" dirty="0">
                <a:latin typeface="Courier New" panose="02070309020205020404" pitchFamily="49" charset="0"/>
                <a:ea typeface="宋体" panose="02010600030101010101" pitchFamily="2" charset="-122"/>
              </a:rPr>
              <a:t>16 </a:t>
            </a:r>
            <a:r>
              <a:rPr lang="zh-CN" altLang="en-US" sz="1600" dirty="0">
                <a:latin typeface="Courier New" panose="02070309020205020404" pitchFamily="49" charset="0"/>
                <a:ea typeface="宋体" panose="02010600030101010101" pitchFamily="2" charset="-122"/>
              </a:rPr>
              <a:t>位指令	</a:t>
            </a:r>
          </a:p>
          <a:p>
            <a:pPr lvl="1"/>
            <a:r>
              <a:rPr lang="en-US" altLang="zh-CN" sz="1600" dirty="0">
                <a:latin typeface="Courier New" panose="02070309020205020404" pitchFamily="49" charset="0"/>
                <a:ea typeface="宋体" panose="02010600030101010101" pitchFamily="2" charset="-122"/>
              </a:rPr>
              <a:t>ADDS.N	R0,	#1	;</a:t>
            </a:r>
            <a:r>
              <a:rPr lang="zh-CN" altLang="en-US" sz="1600" dirty="0">
                <a:latin typeface="Courier New" panose="02070309020205020404" pitchFamily="49" charset="0"/>
                <a:ea typeface="宋体" panose="02010600030101010101" pitchFamily="2" charset="-122"/>
              </a:rPr>
              <a:t>指定使用 </a:t>
            </a:r>
            <a:r>
              <a:rPr lang="en-US" altLang="zh-CN" sz="1600" dirty="0">
                <a:latin typeface="Courier New" panose="02070309020205020404" pitchFamily="49" charset="0"/>
                <a:ea typeface="宋体" panose="02010600030101010101" pitchFamily="2" charset="-122"/>
              </a:rPr>
              <a:t>16 </a:t>
            </a:r>
            <a:r>
              <a:rPr lang="zh-CN" altLang="en-US" sz="1600" dirty="0">
                <a:latin typeface="Courier New" panose="02070309020205020404" pitchFamily="49" charset="0"/>
                <a:ea typeface="宋体" panose="02010600030101010101" pitchFamily="2" charset="-122"/>
              </a:rPr>
              <a:t>位指令（</a:t>
            </a:r>
            <a:r>
              <a:rPr lang="en-US" altLang="zh-CN" sz="1600" dirty="0">
                <a:latin typeface="Courier New" panose="02070309020205020404" pitchFamily="49" charset="0"/>
                <a:ea typeface="宋体" panose="02010600030101010101" pitchFamily="2" charset="-122"/>
              </a:rPr>
              <a:t>N</a:t>
            </a:r>
            <a:r>
              <a:rPr lang="zh-CN" altLang="en-US" sz="1600" dirty="0">
                <a:latin typeface="Courier New" panose="02070309020205020404" pitchFamily="49" charset="0"/>
                <a:ea typeface="宋体" panose="02010600030101010101" pitchFamily="2" charset="-122"/>
              </a:rPr>
              <a:t>＝</a:t>
            </a:r>
            <a:r>
              <a:rPr lang="en-US" altLang="zh-CN" sz="1600" dirty="0">
                <a:latin typeface="Courier New" panose="02070309020205020404" pitchFamily="49" charset="0"/>
                <a:ea typeface="宋体" panose="02010600030101010101" pitchFamily="2" charset="-122"/>
              </a:rPr>
              <a:t>Narrow</a:t>
            </a:r>
            <a:r>
              <a:rPr lang="zh-CN" altLang="en-US" sz="1600" dirty="0">
                <a:latin typeface="Courier New" panose="02070309020205020404" pitchFamily="49" charset="0"/>
                <a:ea typeface="宋体" panose="02010600030101010101" pitchFamily="2" charset="-122"/>
              </a:rPr>
              <a:t>）</a:t>
            </a:r>
            <a:r>
              <a:rPr lang="en-US" altLang="zh-CN" sz="1600" dirty="0">
                <a:latin typeface="Courier New" panose="02070309020205020404" pitchFamily="49" charset="0"/>
                <a:ea typeface="宋体" panose="02010600030101010101" pitchFamily="2" charset="-122"/>
              </a:rPr>
              <a:t>	</a:t>
            </a:r>
          </a:p>
          <a:p>
            <a:pPr lvl="1"/>
            <a:r>
              <a:rPr lang="en-US" altLang="zh-CN" sz="1600" dirty="0">
                <a:latin typeface="Courier New" panose="02070309020205020404" pitchFamily="49" charset="0"/>
                <a:ea typeface="宋体" panose="02010600030101010101" pitchFamily="2" charset="-122"/>
              </a:rPr>
              <a:t>ADDS.W	R0,	#1	;</a:t>
            </a:r>
            <a:r>
              <a:rPr lang="zh-CN" altLang="en-US" sz="1600" dirty="0">
                <a:latin typeface="Courier New" panose="02070309020205020404" pitchFamily="49" charset="0"/>
                <a:ea typeface="宋体" panose="02010600030101010101" pitchFamily="2" charset="-122"/>
              </a:rPr>
              <a:t>指定使用 </a:t>
            </a:r>
            <a:r>
              <a:rPr lang="en-US" altLang="zh-CN" sz="1600" dirty="0">
                <a:latin typeface="Courier New" panose="02070309020205020404" pitchFamily="49" charset="0"/>
                <a:ea typeface="宋体" panose="02010600030101010101" pitchFamily="2" charset="-122"/>
              </a:rPr>
              <a:t>32 </a:t>
            </a:r>
            <a:r>
              <a:rPr lang="zh-CN" altLang="en-US" sz="1600" dirty="0">
                <a:latin typeface="Courier New" panose="02070309020205020404" pitchFamily="49" charset="0"/>
                <a:ea typeface="宋体" panose="02010600030101010101" pitchFamily="2" charset="-122"/>
              </a:rPr>
              <a:t>位指令（</a:t>
            </a:r>
            <a:r>
              <a:rPr lang="en-US" altLang="zh-CN" sz="1600" dirty="0">
                <a:latin typeface="Courier New" panose="02070309020205020404" pitchFamily="49" charset="0"/>
                <a:ea typeface="宋体" panose="02010600030101010101" pitchFamily="2" charset="-122"/>
              </a:rPr>
              <a:t>W=Wide</a:t>
            </a:r>
            <a:r>
              <a:rPr lang="zh-CN" altLang="en-US" sz="1600" dirty="0">
                <a:latin typeface="Courier New" panose="02070309020205020404" pitchFamily="49" charset="0"/>
                <a:ea typeface="宋体" panose="02010600030101010101" pitchFamily="2" charset="-122"/>
              </a:rPr>
              <a:t>）</a:t>
            </a:r>
            <a:r>
              <a:rPr lang="en-US" altLang="zh-CN" sz="1600" dirty="0">
                <a:latin typeface="Courier New" panose="02070309020205020404" pitchFamily="49" charset="0"/>
                <a:ea typeface="宋体" panose="02010600030101010101" pitchFamily="2" charset="-122"/>
              </a:rPr>
              <a:t>	</a:t>
            </a:r>
          </a:p>
          <a:p>
            <a:r>
              <a:rPr lang="en-US" altLang="zh-CN" dirty="0">
                <a:latin typeface="Calibri" panose="020F0502020204030204" pitchFamily="34" charset="0"/>
              </a:rPr>
              <a:t>.W(Wide)</a:t>
            </a:r>
            <a:r>
              <a:rPr lang="zh-CN" altLang="en-US" dirty="0">
                <a:latin typeface="宋体" panose="02010600030101010101" pitchFamily="2" charset="-122"/>
              </a:rPr>
              <a:t>后缀指定 </a:t>
            </a:r>
            <a:r>
              <a:rPr lang="en-US" altLang="zh-CN" dirty="0">
                <a:latin typeface="Calibri" panose="020F0502020204030204" pitchFamily="34" charset="0"/>
              </a:rPr>
              <a:t>32 </a:t>
            </a:r>
            <a:r>
              <a:rPr lang="zh-CN" altLang="en-US" dirty="0">
                <a:latin typeface="宋体" panose="02010600030101010101" pitchFamily="2" charset="-122"/>
              </a:rPr>
              <a:t>位指令。如果没有给出后缀，汇编器会先试着用 </a:t>
            </a:r>
            <a:r>
              <a:rPr lang="en-US" altLang="zh-CN" dirty="0">
                <a:latin typeface="Calibri" panose="020F0502020204030204" pitchFamily="34" charset="0"/>
              </a:rPr>
              <a:t>16 </a:t>
            </a:r>
            <a:r>
              <a:rPr lang="zh-CN" altLang="en-US" dirty="0">
                <a:latin typeface="宋体" panose="02010600030101010101" pitchFamily="2" charset="-122"/>
              </a:rPr>
              <a:t>位指令以缩小</a:t>
            </a:r>
            <a:r>
              <a:rPr lang="zh-CN" altLang="en-US" dirty="0">
                <a:latin typeface="宋体" panose="02010600030101010101" pitchFamily="2" charset="-122"/>
                <a:ea typeface="宋体" panose="02010600030101010101" pitchFamily="2" charset="-122"/>
              </a:rPr>
              <a:t>代码体积，如果不行再使用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位指令。因此，使用“</a:t>
            </a:r>
            <a:r>
              <a:rPr lang="en-US" altLang="zh-CN" dirty="0">
                <a:latin typeface="Calibri" panose="020F0502020204030204" pitchFamily="34" charset="0"/>
                <a:ea typeface="宋体" panose="02010600030101010101" pitchFamily="2" charset="-122"/>
              </a:rPr>
              <a:t>.N</a:t>
            </a:r>
            <a:r>
              <a:rPr lang="zh-CN" altLang="en-US" dirty="0">
                <a:latin typeface="宋体" panose="02010600030101010101" pitchFamily="2" charset="-122"/>
                <a:ea typeface="宋体" panose="02010600030101010101" pitchFamily="2" charset="-122"/>
              </a:rPr>
              <a:t>”其实是多此一举，不过汇编器可</a:t>
            </a:r>
          </a:p>
          <a:p>
            <a:endParaRPr lang="zh-CN" altLang="en-US" dirty="0"/>
          </a:p>
        </p:txBody>
      </p:sp>
    </p:spTree>
    <p:extLst>
      <p:ext uri="{BB962C8B-B14F-4D97-AF65-F5344CB8AC3E}">
        <p14:creationId xmlns:p14="http://schemas.microsoft.com/office/powerpoint/2010/main" val="1800721659"/>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sz="2400" dirty="0">
                <a:latin typeface="Calibri" panose="020F0502020204030204" pitchFamily="34" charset="0"/>
                <a:ea typeface="宋体" panose="02010600030101010101" pitchFamily="2" charset="-122"/>
              </a:rPr>
              <a:t>32 </a:t>
            </a:r>
            <a:r>
              <a:rPr lang="zh-CN" altLang="en-US" sz="2400" dirty="0">
                <a:latin typeface="宋体" panose="02010600030101010101" pitchFamily="2" charset="-122"/>
                <a:ea typeface="宋体" panose="02010600030101010101" pitchFamily="2" charset="-122"/>
              </a:rPr>
              <a:t>位 </a:t>
            </a:r>
            <a:r>
              <a:rPr lang="en-US" altLang="zh-CN" sz="2400" dirty="0">
                <a:latin typeface="Calibri" panose="020F0502020204030204" pitchFamily="34" charset="0"/>
                <a:ea typeface="宋体" panose="02010600030101010101" pitchFamily="2" charset="-122"/>
              </a:rPr>
              <a:t>Thumb‐2 </a:t>
            </a:r>
            <a:r>
              <a:rPr lang="zh-CN" altLang="en-US" sz="2400" dirty="0">
                <a:latin typeface="宋体" panose="02010600030101010101" pitchFamily="2" charset="-122"/>
                <a:ea typeface="宋体" panose="02010600030101010101" pitchFamily="2" charset="-122"/>
              </a:rPr>
              <a:t>指令也可以按半字对齐（以前 </a:t>
            </a:r>
            <a:r>
              <a:rPr lang="en-US" altLang="zh-CN" sz="2400" dirty="0">
                <a:latin typeface="Calibri" panose="020F0502020204030204" pitchFamily="34" charset="0"/>
                <a:ea typeface="宋体" panose="02010600030101010101" pitchFamily="2" charset="-122"/>
              </a:rPr>
              <a:t>ARM 32 </a:t>
            </a:r>
            <a:r>
              <a:rPr lang="zh-CN" altLang="en-US" sz="2400" dirty="0">
                <a:latin typeface="宋体" panose="02010600030101010101" pitchFamily="2" charset="-122"/>
                <a:ea typeface="宋体" panose="02010600030101010101" pitchFamily="2" charset="-122"/>
              </a:rPr>
              <a:t>位指令都必须按字对齐），因此下例是允许的：</a:t>
            </a:r>
          </a:p>
          <a:p>
            <a:pPr lvl="2"/>
            <a:r>
              <a:rPr lang="en-US" altLang="zh-CN" dirty="0">
                <a:latin typeface="Courier New" panose="02070309020205020404" pitchFamily="49" charset="0"/>
                <a:ea typeface="宋体" panose="02010600030101010101" pitchFamily="2" charset="-122"/>
              </a:rPr>
              <a:t>0x1000: LDR    r0, [r1]   ;</a:t>
            </a:r>
            <a:r>
              <a:rPr lang="zh-CN" altLang="en-US" dirty="0">
                <a:latin typeface="宋体" panose="02010600030101010101" pitchFamily="2" charset="-122"/>
                <a:ea typeface="宋体" panose="02010600030101010101" pitchFamily="2" charset="-122"/>
              </a:rPr>
              <a:t>一个 </a:t>
            </a:r>
            <a:r>
              <a:rPr lang="en-US" altLang="zh-CN" dirty="0">
                <a:latin typeface="Courier New" panose="02070309020205020404" pitchFamily="49"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位的指令</a:t>
            </a:r>
          </a:p>
          <a:p>
            <a:pPr lvl="2"/>
            <a:r>
              <a:rPr lang="en-US" altLang="zh-CN" dirty="0">
                <a:latin typeface="Courier New" panose="02070309020205020404" pitchFamily="49" charset="0"/>
                <a:ea typeface="宋体" panose="02010600030101010101" pitchFamily="2" charset="-122"/>
              </a:rPr>
              <a:t>0x1002: RBIT.W r0         ;</a:t>
            </a:r>
            <a:r>
              <a:rPr lang="zh-CN" altLang="en-US" dirty="0">
                <a:latin typeface="宋体" panose="02010600030101010101" pitchFamily="2" charset="-122"/>
                <a:ea typeface="宋体" panose="02010600030101010101" pitchFamily="2" charset="-122"/>
              </a:rPr>
              <a:t>一个 </a:t>
            </a:r>
            <a:r>
              <a:rPr lang="en-US" altLang="zh-CN" dirty="0">
                <a:latin typeface="Courier New" panose="02070309020205020404" pitchFamily="49"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位的指令，跨越了字的边界</a:t>
            </a:r>
          </a:p>
          <a:p>
            <a:endParaRPr lang="zh-CN" altLang="en-US" dirty="0"/>
          </a:p>
        </p:txBody>
      </p:sp>
    </p:spTree>
    <p:extLst>
      <p:ext uri="{BB962C8B-B14F-4D97-AF65-F5344CB8AC3E}">
        <p14:creationId xmlns:p14="http://schemas.microsoft.com/office/powerpoint/2010/main" val="13651133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latin typeface="Calibri" panose="020F0502020204030204" pitchFamily="34" charset="0"/>
              </a:rPr>
              <a:t>APSR </a:t>
            </a:r>
            <a:r>
              <a:rPr lang="zh-CN" altLang="en-US" dirty="0">
                <a:latin typeface="宋体" panose="02010600030101010101" pitchFamily="2" charset="-122"/>
                <a:ea typeface="宋体" panose="02010600030101010101" pitchFamily="2" charset="-122"/>
              </a:rPr>
              <a:t>中的 </a:t>
            </a:r>
            <a:r>
              <a:rPr lang="en-US" altLang="zh-CN" dirty="0">
                <a:latin typeface="Calibri" panose="020F0502020204030204" pitchFamily="34" charset="0"/>
                <a:ea typeface="宋体" panose="02010600030101010101" pitchFamily="2" charset="-122"/>
              </a:rPr>
              <a:t>5 </a:t>
            </a:r>
            <a:r>
              <a:rPr lang="zh-CN" altLang="en-US" dirty="0">
                <a:latin typeface="宋体" panose="02010600030101010101" pitchFamily="2" charset="-122"/>
                <a:ea typeface="宋体" panose="02010600030101010101" pitchFamily="2" charset="-122"/>
              </a:rPr>
              <a:t>个标志位</a:t>
            </a:r>
          </a:p>
          <a:p>
            <a:r>
              <a:rPr lang="en-US" altLang="zh-CN" dirty="0">
                <a:latin typeface="Arial" panose="020B0604020202020204" pitchFamily="34" charset="0"/>
                <a:ea typeface="宋体" panose="02010600030101010101" pitchFamily="2" charset="-122"/>
              </a:rPr>
              <a:t>• </a:t>
            </a:r>
            <a:r>
              <a:rPr lang="en-US" altLang="zh-CN" dirty="0">
                <a:latin typeface="Calibri" panose="020F0502020204030204" pitchFamily="34" charset="0"/>
                <a:ea typeface="宋体" panose="02010600030101010101" pitchFamily="2" charset="-122"/>
              </a:rPr>
              <a:t>N:    </a:t>
            </a:r>
            <a:r>
              <a:rPr lang="zh-CN" altLang="en-US" dirty="0">
                <a:latin typeface="宋体" panose="02010600030101010101" pitchFamily="2" charset="-122"/>
                <a:ea typeface="宋体" panose="02010600030101010101" pitchFamily="2" charset="-122"/>
              </a:rPr>
              <a:t>负数标志</a:t>
            </a:r>
            <a:r>
              <a:rPr lang="en-US" altLang="zh-CN" dirty="0">
                <a:latin typeface="Calibri" panose="020F0502020204030204" pitchFamily="34" charset="0"/>
                <a:ea typeface="宋体" panose="02010600030101010101" pitchFamily="2" charset="-122"/>
              </a:rPr>
              <a:t>(Negative)</a:t>
            </a:r>
          </a:p>
          <a:p>
            <a:r>
              <a:rPr lang="en-US" altLang="zh-CN" dirty="0">
                <a:latin typeface="Arial" panose="020B0604020202020204" pitchFamily="34" charset="0"/>
                <a:ea typeface="宋体" panose="02010600030101010101" pitchFamily="2" charset="-122"/>
              </a:rPr>
              <a:t>• </a:t>
            </a:r>
            <a:r>
              <a:rPr lang="en-US" altLang="zh-CN" dirty="0">
                <a:latin typeface="Calibri" panose="020F0502020204030204" pitchFamily="34" charset="0"/>
                <a:ea typeface="宋体" panose="02010600030101010101" pitchFamily="2" charset="-122"/>
              </a:rPr>
              <a:t>Z</a:t>
            </a:r>
            <a:r>
              <a:rPr lang="zh-CN" altLang="en-US" dirty="0">
                <a:latin typeface="宋体" panose="02010600030101010101" pitchFamily="2" charset="-122"/>
                <a:ea typeface="宋体" panose="02010600030101010101" pitchFamily="2" charset="-122"/>
              </a:rPr>
              <a:t>： 零结果标志</a:t>
            </a:r>
            <a:r>
              <a:rPr lang="en-US" altLang="zh-CN" dirty="0">
                <a:latin typeface="Calibri" panose="020F0502020204030204" pitchFamily="34" charset="0"/>
                <a:ea typeface="宋体" panose="02010600030101010101" pitchFamily="2" charset="-122"/>
              </a:rPr>
              <a:t>(Zero)</a:t>
            </a:r>
          </a:p>
          <a:p>
            <a:r>
              <a:rPr lang="en-US" altLang="zh-CN" dirty="0">
                <a:latin typeface="Arial" panose="020B0604020202020204" pitchFamily="34" charset="0"/>
                <a:ea typeface="宋体" panose="02010600030101010101" pitchFamily="2" charset="-122"/>
              </a:rPr>
              <a:t>• </a:t>
            </a:r>
            <a:r>
              <a:rPr lang="en-US" altLang="zh-CN" dirty="0">
                <a:latin typeface="Calibri" panose="020F0502020204030204" pitchFamily="34" charset="0"/>
                <a:ea typeface="宋体" panose="02010600030101010101" pitchFamily="2" charset="-122"/>
              </a:rPr>
              <a:t>C:   </a:t>
            </a:r>
            <a:r>
              <a:rPr lang="zh-CN" altLang="en-US" dirty="0">
                <a:latin typeface="宋体" panose="02010600030101010101" pitchFamily="2" charset="-122"/>
                <a:ea typeface="宋体" panose="02010600030101010101" pitchFamily="2" charset="-122"/>
              </a:rPr>
              <a:t>进位</a:t>
            </a:r>
            <a:r>
              <a:rPr lang="en-US" altLang="zh-CN"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借位标志</a:t>
            </a:r>
            <a:r>
              <a:rPr lang="en-US" altLang="zh-CN" dirty="0">
                <a:latin typeface="Calibri" panose="020F0502020204030204" pitchFamily="34" charset="0"/>
                <a:ea typeface="宋体" panose="02010600030101010101" pitchFamily="2" charset="-122"/>
              </a:rPr>
              <a:t>(Carry)</a:t>
            </a:r>
          </a:p>
          <a:p>
            <a:r>
              <a:rPr lang="en-US" altLang="zh-CN" dirty="0">
                <a:latin typeface="Arial" panose="020B0604020202020204" pitchFamily="34" charset="0"/>
                <a:ea typeface="宋体" panose="02010600030101010101" pitchFamily="2" charset="-122"/>
              </a:rPr>
              <a:t>• </a:t>
            </a:r>
            <a:r>
              <a:rPr lang="en-US" altLang="zh-CN" dirty="0">
                <a:latin typeface="Calibri" panose="020F0502020204030204" pitchFamily="34" charset="0"/>
                <a:ea typeface="宋体" panose="02010600030101010101" pitchFamily="2" charset="-122"/>
              </a:rPr>
              <a:t>V:     </a:t>
            </a:r>
            <a:r>
              <a:rPr lang="zh-CN" altLang="en-US" dirty="0">
                <a:latin typeface="宋体" panose="02010600030101010101" pitchFamily="2" charset="-122"/>
                <a:ea typeface="宋体" panose="02010600030101010101" pitchFamily="2" charset="-122"/>
              </a:rPr>
              <a:t>溢出标志</a:t>
            </a:r>
            <a:r>
              <a:rPr lang="en-US" altLang="zh-CN" dirty="0">
                <a:latin typeface="Calibri" panose="020F0502020204030204" pitchFamily="34" charset="0"/>
                <a:ea typeface="宋体" panose="02010600030101010101" pitchFamily="2" charset="-122"/>
              </a:rPr>
              <a:t>(</a:t>
            </a:r>
            <a:r>
              <a:rPr lang="en-US" altLang="zh-CN" dirty="0" err="1">
                <a:latin typeface="Calibri" panose="020F0502020204030204" pitchFamily="34" charset="0"/>
                <a:ea typeface="宋体" panose="02010600030101010101" pitchFamily="2" charset="-122"/>
              </a:rPr>
              <a:t>oVerflow</a:t>
            </a:r>
            <a:r>
              <a:rPr lang="en-US" altLang="zh-CN" dirty="0">
                <a:latin typeface="Calibri" panose="020F0502020204030204" pitchFamily="34" charset="0"/>
                <a:ea typeface="宋体" panose="02010600030101010101" pitchFamily="2" charset="-122"/>
              </a:rPr>
              <a:t>)</a:t>
            </a:r>
          </a:p>
          <a:p>
            <a:r>
              <a:rPr lang="en-US" altLang="zh-CN" dirty="0">
                <a:solidFill>
                  <a:srgbClr val="AE9D6E"/>
                </a:solidFill>
                <a:latin typeface="Arial" panose="020B0604020202020204" pitchFamily="34" charset="0"/>
                <a:ea typeface="宋体" panose="02010600030101010101" pitchFamily="2" charset="-122"/>
              </a:rPr>
              <a:t>• </a:t>
            </a:r>
            <a:r>
              <a:rPr lang="en-US" altLang="zh-CN" dirty="0">
                <a:solidFill>
                  <a:srgbClr val="AE9D6E"/>
                </a:solidFill>
                <a:latin typeface="Calibri" panose="020F0502020204030204" pitchFamily="34" charset="0"/>
                <a:ea typeface="宋体" panose="02010600030101010101" pitchFamily="2" charset="-122"/>
              </a:rPr>
              <a:t>S: </a:t>
            </a:r>
            <a:r>
              <a:rPr lang="zh-CN" altLang="en-US" dirty="0">
                <a:solidFill>
                  <a:srgbClr val="AE9D6E"/>
                </a:solidFill>
                <a:latin typeface="宋体" panose="02010600030101010101" pitchFamily="2" charset="-122"/>
                <a:ea typeface="宋体" panose="02010600030101010101" pitchFamily="2" charset="-122"/>
              </a:rPr>
              <a:t>饱和标志</a:t>
            </a:r>
            <a:r>
              <a:rPr lang="en-US" altLang="zh-CN" dirty="0">
                <a:solidFill>
                  <a:srgbClr val="AE9D6E"/>
                </a:solidFill>
                <a:latin typeface="Calibri" panose="020F0502020204030204" pitchFamily="34" charset="0"/>
                <a:ea typeface="宋体" panose="02010600030101010101" pitchFamily="2" charset="-122"/>
              </a:rPr>
              <a:t>(Saturation)</a:t>
            </a:r>
            <a:r>
              <a:rPr lang="zh-CN" altLang="en-US" dirty="0">
                <a:solidFill>
                  <a:srgbClr val="AE9D6E"/>
                </a:solidFill>
                <a:latin typeface="宋体" panose="02010600030101010101" pitchFamily="2" charset="-122"/>
                <a:ea typeface="宋体" panose="02010600030101010101" pitchFamily="2" charset="-122"/>
              </a:rPr>
              <a:t>，它不做条件转移的依据</a:t>
            </a:r>
            <a:endParaRPr lang="zh-CN" altLang="en-US" dirty="0">
              <a:solidFill>
                <a:srgbClr val="000000"/>
              </a:solidFill>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144016817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42016830-70CE-43C9-AD35-6AB0A2F4230C}"/>
              </a:ext>
            </a:extLst>
          </p:cNvPr>
          <p:cNvPicPr>
            <a:picLocks noChangeAspect="1"/>
          </p:cNvPicPr>
          <p:nvPr/>
        </p:nvPicPr>
        <p:blipFill>
          <a:blip r:embed="rId2"/>
          <a:stretch>
            <a:fillRect/>
          </a:stretch>
        </p:blipFill>
        <p:spPr>
          <a:xfrm>
            <a:off x="5150753" y="640080"/>
            <a:ext cx="4958080" cy="557784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1391981888"/>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E48D01E3-AED1-46C9-B523-17A9461C00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28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65" name="Rectangle 64">
            <a:extLst>
              <a:ext uri="{FF2B5EF4-FFF2-40B4-BE49-F238E27FC236}">
                <a16:creationId xmlns:a16="http://schemas.microsoft.com/office/drawing/2014/main" id="{7695FC05-2594-4673-AAC8-0FD2D0413A4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12"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Rectangle 66">
            <a:extLst>
              <a:ext uri="{FF2B5EF4-FFF2-40B4-BE49-F238E27FC236}">
                <a16:creationId xmlns:a16="http://schemas.microsoft.com/office/drawing/2014/main" id="{DF327FF0-C38E-4831-A8A2-BD705672D2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4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图片 2">
            <a:extLst>
              <a:ext uri="{FF2B5EF4-FFF2-40B4-BE49-F238E27FC236}">
                <a16:creationId xmlns:a16="http://schemas.microsoft.com/office/drawing/2014/main" id="{418E03A5-9490-4C37-AD92-0129A4E85A41}"/>
              </a:ext>
            </a:extLst>
          </p:cNvPr>
          <p:cNvPicPr>
            <a:picLocks noChangeAspect="1"/>
          </p:cNvPicPr>
          <p:nvPr/>
        </p:nvPicPr>
        <p:blipFill>
          <a:blip r:embed="rId2"/>
          <a:stretch>
            <a:fillRect/>
          </a:stretch>
        </p:blipFill>
        <p:spPr>
          <a:xfrm>
            <a:off x="4193242" y="1438837"/>
            <a:ext cx="6101163" cy="1537641"/>
          </a:xfrm>
          <a:prstGeom prst="rect">
            <a:avLst/>
          </a:prstGeom>
        </p:spPr>
      </p:pic>
      <p:sp>
        <p:nvSpPr>
          <p:cNvPr id="69" name="Rectangle 68">
            <a:extLst>
              <a:ext uri="{FF2B5EF4-FFF2-40B4-BE49-F238E27FC236}">
                <a16:creationId xmlns:a16="http://schemas.microsoft.com/office/drawing/2014/main" id="{13AC83F2-62BC-408B-8009-1BF4961465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4920" y="3396996"/>
            <a:ext cx="348192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1" y="516836"/>
            <a:ext cx="1563893" cy="1365753"/>
          </a:xfrm>
        </p:spPr>
        <p:txBody>
          <a:bodyPr vert="horz" lIns="91440" tIns="45720" rIns="91440" bIns="45720" rtlCol="0" anchor="b">
            <a:normAutofit/>
          </a:bodyPr>
          <a:lstStyle/>
          <a:p>
            <a:r>
              <a:rPr lang="en-US" altLang="zh-CN" sz="3500" dirty="0">
                <a:solidFill>
                  <a:srgbClr val="FFFFFF"/>
                </a:solidFill>
                <a:latin typeface="+mj-lt"/>
                <a:ea typeface="+mj-ea"/>
              </a:rPr>
              <a:t>CM3</a:t>
            </a:r>
            <a:r>
              <a:rPr lang="zh-CN" altLang="en-US" sz="3500" dirty="0">
                <a:solidFill>
                  <a:srgbClr val="FFFFFF"/>
                </a:solidFill>
                <a:latin typeface="+mj-lt"/>
                <a:ea typeface="+mj-ea"/>
              </a:rPr>
              <a:t>指令集</a:t>
            </a:r>
          </a:p>
        </p:txBody>
      </p:sp>
      <p:sp>
        <p:nvSpPr>
          <p:cNvPr id="47" name="Content Placeholder 26"/>
          <p:cNvSpPr>
            <a:spLocks noGrp="1"/>
          </p:cNvSpPr>
          <p:nvPr>
            <p:ph idx="1"/>
          </p:nvPr>
        </p:nvSpPr>
        <p:spPr>
          <a:xfrm>
            <a:off x="2346960" y="2236305"/>
            <a:ext cx="4483453" cy="3652667"/>
          </a:xfrm>
        </p:spPr>
        <p:txBody>
          <a:bodyPr>
            <a:normAutofit/>
          </a:bodyPr>
          <a:lstStyle/>
          <a:p>
            <a:endParaRPr lang="en-US" sz="1600" dirty="0">
              <a:solidFill>
                <a:srgbClr val="FFFFFF"/>
              </a:solidFill>
            </a:endParaRPr>
          </a:p>
        </p:txBody>
      </p:sp>
      <p:pic>
        <p:nvPicPr>
          <p:cNvPr id="25" name="图片 3"/>
          <p:cNvPicPr>
            <a:picLocks noChangeAspect="1"/>
          </p:cNvPicPr>
          <p:nvPr/>
        </p:nvPicPr>
        <p:blipFill>
          <a:blip r:embed="rId3"/>
          <a:stretch>
            <a:fillRect/>
          </a:stretch>
        </p:blipFill>
        <p:spPr>
          <a:xfrm>
            <a:off x="4193242" y="4047661"/>
            <a:ext cx="6101163" cy="2290973"/>
          </a:xfrm>
          <a:prstGeom prst="rect">
            <a:avLst/>
          </a:prstGeom>
        </p:spPr>
      </p:pic>
    </p:spTree>
    <p:extLst>
      <p:ext uri="{BB962C8B-B14F-4D97-AF65-F5344CB8AC3E}">
        <p14:creationId xmlns:p14="http://schemas.microsoft.com/office/powerpoint/2010/main" val="343311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0AD0DAC4-1856-4B1F-AC35-7B29F57A60A7}"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61</a:t>
            </a:fld>
            <a:endParaRPr lang="en-US" altLang="zh-CN" b="1">
              <a:solidFill>
                <a:srgbClr val="FFFFFF"/>
              </a:solidFill>
            </a:endParaRPr>
          </a:p>
        </p:txBody>
      </p:sp>
      <p:grpSp>
        <p:nvGrpSpPr>
          <p:cNvPr id="31" name="组合 1"/>
          <p:cNvGrpSpPr/>
          <p:nvPr/>
        </p:nvGrpSpPr>
        <p:grpSpPr>
          <a:xfrm>
            <a:off x="2135560" y="980729"/>
            <a:ext cx="7920880" cy="702661"/>
            <a:chOff x="611560" y="1052736"/>
            <a:chExt cx="7920880" cy="702661"/>
          </a:xfrm>
        </p:grpSpPr>
        <p:sp>
          <p:nvSpPr>
            <p:cNvPr id="32" name="圆角矩形 7"/>
            <p:cNvSpPr/>
            <p:nvPr/>
          </p:nvSpPr>
          <p:spPr>
            <a:xfrm>
              <a:off x="611560" y="1052736"/>
              <a:ext cx="7920880" cy="679474"/>
            </a:xfrm>
            <a:prstGeom prst="roundRect">
              <a:avLst/>
            </a:prstGeom>
            <a:solidFill>
              <a:srgbClr val="DAEDEF">
                <a:lumMod val="75000"/>
              </a:srgbClr>
            </a:solidFill>
            <a:ln w="25400" cap="flat" cmpd="sng" algn="ctr">
              <a:solidFill>
                <a:srgbClr val="BBE0E3">
                  <a:shade val="50000"/>
                </a:srgbClr>
              </a:solid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33" name="矩形 6"/>
            <p:cNvSpPr/>
            <p:nvPr/>
          </p:nvSpPr>
          <p:spPr>
            <a:xfrm>
              <a:off x="719572" y="1109066"/>
              <a:ext cx="7704856" cy="646331"/>
            </a:xfrm>
            <a:prstGeom prst="rect">
              <a:avLst/>
            </a:prstGeom>
          </p:spPr>
          <p:txBody>
            <a:bodyPr wrap="square">
              <a:spAutoFit/>
            </a:bodyPr>
            <a:lstStyle/>
            <a:p>
              <a:pPr>
                <a:defRPr/>
              </a:pPr>
              <a:r>
                <a:rPr lang="zh-CN" altLang="en-US" kern="0" dirty="0">
                  <a:solidFill>
                    <a:srgbClr val="000000"/>
                  </a:solidFill>
                  <a:latin typeface="宋体" pitchFamily="2" charset="-122"/>
                  <a:ea typeface="宋体" pitchFamily="2" charset="-122"/>
                </a:rPr>
                <a:t>     嵌入式系统以其结构简单、功耗小、可定制等特点，逐步成为日常生活与基础行业建设的核心组成部分，极大促进了生产生活的发展。 </a:t>
              </a:r>
            </a:p>
          </p:txBody>
        </p:sp>
      </p:grpSp>
      <p:pic>
        <p:nvPicPr>
          <p:cNvPr id="34"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79177" y="3725729"/>
            <a:ext cx="2250253" cy="1315746"/>
          </a:xfrm>
          <a:prstGeom prst="rect">
            <a:avLst/>
          </a:prstGeom>
        </p:spPr>
      </p:pic>
      <p:pic>
        <p:nvPicPr>
          <p:cNvPr id="35"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505" y="3551434"/>
            <a:ext cx="2231387" cy="1450400"/>
          </a:xfrm>
          <a:prstGeom prst="rect">
            <a:avLst/>
          </a:prstGeom>
        </p:spPr>
      </p:pic>
      <p:sp>
        <p:nvSpPr>
          <p:cNvPr id="36" name="上箭头 16"/>
          <p:cNvSpPr/>
          <p:nvPr/>
        </p:nvSpPr>
        <p:spPr>
          <a:xfrm rot="18408691">
            <a:off x="4797999" y="2976729"/>
            <a:ext cx="449396" cy="942322"/>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37" name="上箭头 17"/>
          <p:cNvSpPr/>
          <p:nvPr/>
        </p:nvSpPr>
        <p:spPr>
          <a:xfrm rot="2946644">
            <a:off x="6319145" y="2960650"/>
            <a:ext cx="449396" cy="942322"/>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38" name="上箭头 18"/>
          <p:cNvSpPr/>
          <p:nvPr/>
        </p:nvSpPr>
        <p:spPr>
          <a:xfrm rot="5400000">
            <a:off x="7154067" y="3383953"/>
            <a:ext cx="449396" cy="1686805"/>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39" name="上箭头 19"/>
          <p:cNvSpPr/>
          <p:nvPr/>
        </p:nvSpPr>
        <p:spPr>
          <a:xfrm rot="16200000">
            <a:off x="4709481" y="3374560"/>
            <a:ext cx="449396" cy="1762205"/>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40" name="上箭头 20"/>
          <p:cNvSpPr/>
          <p:nvPr/>
        </p:nvSpPr>
        <p:spPr>
          <a:xfrm rot="8046275">
            <a:off x="6376353" y="4481036"/>
            <a:ext cx="449396" cy="942322"/>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41" name="上箭头 21"/>
          <p:cNvSpPr/>
          <p:nvPr/>
        </p:nvSpPr>
        <p:spPr>
          <a:xfrm rot="13388156">
            <a:off x="5034385" y="4519377"/>
            <a:ext cx="449396" cy="942322"/>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42" name="文本框 22"/>
          <p:cNvSpPr txBox="1"/>
          <p:nvPr/>
        </p:nvSpPr>
        <p:spPr>
          <a:xfrm>
            <a:off x="7639246" y="3198350"/>
            <a:ext cx="1331953"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itchFamily="2" charset="-122"/>
              </a:rPr>
              <a:t>娱乐生活</a:t>
            </a:r>
          </a:p>
        </p:txBody>
      </p:sp>
      <p:sp>
        <p:nvSpPr>
          <p:cNvPr id="43" name="文本框 23"/>
          <p:cNvSpPr txBox="1"/>
          <p:nvPr/>
        </p:nvSpPr>
        <p:spPr>
          <a:xfrm>
            <a:off x="2996659" y="3136520"/>
            <a:ext cx="1331953"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itchFamily="2" charset="-122"/>
              </a:rPr>
              <a:t>电子商务</a:t>
            </a:r>
          </a:p>
        </p:txBody>
      </p:sp>
      <p:sp>
        <p:nvSpPr>
          <p:cNvPr id="44" name="文本框 24"/>
          <p:cNvSpPr txBox="1"/>
          <p:nvPr/>
        </p:nvSpPr>
        <p:spPr>
          <a:xfrm>
            <a:off x="8544273" y="5053466"/>
            <a:ext cx="1331953"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itchFamily="2" charset="-122"/>
              </a:rPr>
              <a:t>公共交通</a:t>
            </a:r>
          </a:p>
        </p:txBody>
      </p:sp>
      <p:sp>
        <p:nvSpPr>
          <p:cNvPr id="45" name="文本框 25"/>
          <p:cNvSpPr txBox="1"/>
          <p:nvPr/>
        </p:nvSpPr>
        <p:spPr>
          <a:xfrm>
            <a:off x="8021417" y="5958880"/>
            <a:ext cx="1331953"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itchFamily="2" charset="-122"/>
              </a:rPr>
              <a:t>工业控制</a:t>
            </a:r>
          </a:p>
        </p:txBody>
      </p:sp>
      <p:sp>
        <p:nvSpPr>
          <p:cNvPr id="46" name="文本框 26"/>
          <p:cNvSpPr txBox="1"/>
          <p:nvPr/>
        </p:nvSpPr>
        <p:spPr>
          <a:xfrm>
            <a:off x="3512974" y="6165304"/>
            <a:ext cx="1331953"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itchFamily="2" charset="-122"/>
              </a:rPr>
              <a:t>警务执法</a:t>
            </a:r>
          </a:p>
        </p:txBody>
      </p:sp>
      <p:sp>
        <p:nvSpPr>
          <p:cNvPr id="47" name="文本框 27"/>
          <p:cNvSpPr txBox="1"/>
          <p:nvPr/>
        </p:nvSpPr>
        <p:spPr>
          <a:xfrm>
            <a:off x="1878680" y="5096401"/>
            <a:ext cx="1331953" cy="369332"/>
          </a:xfrm>
          <a:prstGeom prst="rect">
            <a:avLst/>
          </a:prstGeom>
          <a:noFill/>
        </p:spPr>
        <p:txBody>
          <a:bodyPr wrap="square" rtlCol="0">
            <a:spAutoFit/>
          </a:bodyPr>
          <a:lstStyle/>
          <a:p>
            <a:pPr fontAlgn="base">
              <a:spcBef>
                <a:spcPct val="0"/>
              </a:spcBef>
              <a:spcAft>
                <a:spcPct val="0"/>
              </a:spcAft>
            </a:pPr>
            <a:r>
              <a:rPr lang="zh-CN" altLang="en-US" dirty="0">
                <a:solidFill>
                  <a:srgbClr val="000000"/>
                </a:solidFill>
                <a:latin typeface="Arial" panose="020B0604020202020204" pitchFamily="34" charset="0"/>
                <a:ea typeface="宋体" pitchFamily="2" charset="-122"/>
              </a:rPr>
              <a:t>智能家居</a:t>
            </a:r>
          </a:p>
        </p:txBody>
      </p:sp>
      <p:pic>
        <p:nvPicPr>
          <p:cNvPr id="48" name="Picture 2"/>
          <p:cNvPicPr>
            <a:picLocks noChangeAspect="1" noChangeArrowheads="1"/>
          </p:cNvPicPr>
          <p:nvPr/>
        </p:nvPicPr>
        <p:blipFill>
          <a:blip r:embed="rId4" cstate="print"/>
          <a:srcRect/>
          <a:stretch>
            <a:fillRect/>
          </a:stretch>
        </p:blipFill>
        <p:spPr bwMode="auto">
          <a:xfrm>
            <a:off x="2495601" y="1844824"/>
            <a:ext cx="1679853" cy="1357322"/>
          </a:xfrm>
          <a:prstGeom prst="rect">
            <a:avLst/>
          </a:prstGeom>
          <a:noFill/>
          <a:ln w="9525">
            <a:noFill/>
            <a:miter lim="800000"/>
            <a:headEnd/>
            <a:tailEnd/>
          </a:ln>
          <a:effectLst/>
        </p:spPr>
      </p:pic>
      <p:pic>
        <p:nvPicPr>
          <p:cNvPr id="49" name="Picture 2"/>
          <p:cNvPicPr>
            <a:picLocks noChangeAspect="1" noChangeArrowheads="1"/>
          </p:cNvPicPr>
          <p:nvPr/>
        </p:nvPicPr>
        <p:blipFill>
          <a:blip r:embed="rId5" cstate="print"/>
          <a:srcRect/>
          <a:stretch>
            <a:fillRect/>
          </a:stretch>
        </p:blipFill>
        <p:spPr bwMode="auto">
          <a:xfrm>
            <a:off x="3287688" y="5013176"/>
            <a:ext cx="1525636" cy="1072164"/>
          </a:xfrm>
          <a:prstGeom prst="rect">
            <a:avLst/>
          </a:prstGeom>
          <a:noFill/>
          <a:ln w="9525">
            <a:noFill/>
            <a:miter lim="800000"/>
            <a:headEnd/>
            <a:tailEnd/>
          </a:ln>
          <a:effectLst/>
        </p:spPr>
      </p:pic>
      <p:pic>
        <p:nvPicPr>
          <p:cNvPr id="50" name="Picture 3"/>
          <p:cNvPicPr>
            <a:picLocks noChangeAspect="1" noChangeArrowheads="1"/>
          </p:cNvPicPr>
          <p:nvPr/>
        </p:nvPicPr>
        <p:blipFill>
          <a:blip r:embed="rId6" cstate="print"/>
          <a:srcRect/>
          <a:stretch>
            <a:fillRect/>
          </a:stretch>
        </p:blipFill>
        <p:spPr bwMode="auto">
          <a:xfrm>
            <a:off x="7128065" y="1871583"/>
            <a:ext cx="1786703" cy="1285884"/>
          </a:xfrm>
          <a:prstGeom prst="rect">
            <a:avLst/>
          </a:prstGeom>
          <a:noFill/>
          <a:ln w="9525">
            <a:noFill/>
            <a:miter lim="800000"/>
            <a:headEnd/>
            <a:tailEnd/>
          </a:ln>
          <a:effectLst/>
        </p:spPr>
      </p:pic>
      <p:sp>
        <p:nvSpPr>
          <p:cNvPr id="51" name="圆角矩形 31"/>
          <p:cNvSpPr/>
          <p:nvPr/>
        </p:nvSpPr>
        <p:spPr>
          <a:xfrm>
            <a:off x="5348982" y="3899617"/>
            <a:ext cx="1560972" cy="653710"/>
          </a:xfrm>
          <a:prstGeom prst="roundRect">
            <a:avLst/>
          </a:prstGeom>
          <a:solidFill>
            <a:srgbClr val="DAEDEF"/>
          </a:solidFill>
          <a:ln w="25400" cap="flat" cmpd="sng" algn="ctr">
            <a:solidFill>
              <a:srgbClr val="BBE0E3">
                <a:lumMod val="75000"/>
              </a:srgbClr>
            </a:solidFill>
            <a:prstDash val="solid"/>
          </a:ln>
          <a:effectLst/>
        </p:spPr>
        <p:txBody>
          <a:bodyPr rtlCol="0" anchor="ctr"/>
          <a:lstStyle/>
          <a:p>
            <a:pPr algn="ctr">
              <a:defRPr/>
            </a:pPr>
            <a:r>
              <a:rPr lang="zh-CN" altLang="en-US" sz="2000" kern="0" dirty="0">
                <a:solidFill>
                  <a:srgbClr val="000000"/>
                </a:solidFill>
                <a:latin typeface="Arial"/>
                <a:ea typeface="宋体"/>
              </a:rPr>
              <a:t>嵌入式系统</a:t>
            </a:r>
          </a:p>
        </p:txBody>
      </p:sp>
      <p:pic>
        <p:nvPicPr>
          <p:cNvPr id="52"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463606" y="5422798"/>
            <a:ext cx="1504603" cy="1072164"/>
          </a:xfrm>
          <a:prstGeom prst="rect">
            <a:avLst/>
          </a:prstGeom>
          <a:noFill/>
          <a:ln w="9525">
            <a:noFill/>
            <a:miter lim="800000"/>
            <a:headEnd/>
            <a:tailEnd/>
          </a:ln>
          <a:effectLst/>
        </p:spPr>
      </p:pic>
    </p:spTree>
    <p:extLst>
      <p:ext uri="{BB962C8B-B14F-4D97-AF65-F5344CB8AC3E}">
        <p14:creationId xmlns:p14="http://schemas.microsoft.com/office/powerpoint/2010/main" val="2323270290"/>
      </p:ext>
    </p:extLst>
  </p:cSld>
  <p:clrMapOvr>
    <a:masterClrMapping/>
  </p:clrMapOvr>
  <p:transitio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24F228DC-0865-4943-A01C-5552ACE807BD}"/>
              </a:ext>
            </a:extLst>
          </p:cNvPr>
          <p:cNvPicPr>
            <a:picLocks noGrp="1" noChangeAspect="1"/>
          </p:cNvPicPr>
          <p:nvPr>
            <p:ph idx="1"/>
          </p:nvPr>
        </p:nvPicPr>
        <p:blipFill>
          <a:blip r:embed="rId2"/>
          <a:stretch>
            <a:fillRect/>
          </a:stretch>
        </p:blipFill>
        <p:spPr>
          <a:xfrm>
            <a:off x="2807990" y="643538"/>
            <a:ext cx="6576845"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3405921508"/>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F858C7BA-08F1-4B53-94CA-1C8D53A0F902}"/>
              </a:ext>
            </a:extLst>
          </p:cNvPr>
          <p:cNvPicPr>
            <a:picLocks noGrp="1" noChangeAspect="1"/>
          </p:cNvPicPr>
          <p:nvPr>
            <p:ph idx="1"/>
          </p:nvPr>
        </p:nvPicPr>
        <p:blipFill>
          <a:blip r:embed="rId2"/>
          <a:stretch>
            <a:fillRect/>
          </a:stretch>
        </p:blipFill>
        <p:spPr>
          <a:xfrm>
            <a:off x="1999499" y="1066627"/>
            <a:ext cx="8193826" cy="277240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22316506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21" name="Rectangle 20">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图片 4" descr="图片包含 屏幕截图&#10;&#10;已生成极高可信度的说明">
            <a:extLst>
              <a:ext uri="{FF2B5EF4-FFF2-40B4-BE49-F238E27FC236}">
                <a16:creationId xmlns:a16="http://schemas.microsoft.com/office/drawing/2014/main" id="{05CF3C2E-14D7-4ED4-9A9E-C1521381EC4B}"/>
              </a:ext>
            </a:extLst>
          </p:cNvPr>
          <p:cNvPicPr>
            <a:picLocks noGrp="1" noChangeAspect="1"/>
          </p:cNvPicPr>
          <p:nvPr>
            <p:ph idx="1"/>
          </p:nvPr>
        </p:nvPicPr>
        <p:blipFill>
          <a:blip r:embed="rId2"/>
          <a:stretch>
            <a:fillRect/>
          </a:stretch>
        </p:blipFill>
        <p:spPr>
          <a:xfrm>
            <a:off x="2365911" y="643538"/>
            <a:ext cx="7461002"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4100374764"/>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2CBF9621-46C4-4E69-B07E-B4550F3CF477}"/>
              </a:ext>
            </a:extLst>
          </p:cNvPr>
          <p:cNvPicPr>
            <a:picLocks noChangeAspect="1"/>
          </p:cNvPicPr>
          <p:nvPr/>
        </p:nvPicPr>
        <p:blipFill>
          <a:blip r:embed="rId2"/>
          <a:stretch>
            <a:fillRect/>
          </a:stretch>
        </p:blipFill>
        <p:spPr>
          <a:xfrm>
            <a:off x="5435234" y="0"/>
            <a:ext cx="4372154" cy="683149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585920633"/>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A317CBFA-A14D-4773-AF4E-D6921208F3E3}"/>
              </a:ext>
            </a:extLst>
          </p:cNvPr>
          <p:cNvPicPr>
            <a:picLocks noGrp="1" noChangeAspect="1"/>
          </p:cNvPicPr>
          <p:nvPr>
            <p:ph idx="1"/>
          </p:nvPr>
        </p:nvPicPr>
        <p:blipFill>
          <a:blip r:embed="rId2"/>
          <a:stretch>
            <a:fillRect/>
          </a:stretch>
        </p:blipFill>
        <p:spPr>
          <a:xfrm>
            <a:off x="2947608" y="643538"/>
            <a:ext cx="6297608"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168865708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25" name="Rectangle 12">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4">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16">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18">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9" name="Rectangle 20">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图片 4">
            <a:extLst>
              <a:ext uri="{FF2B5EF4-FFF2-40B4-BE49-F238E27FC236}">
                <a16:creationId xmlns:a16="http://schemas.microsoft.com/office/drawing/2014/main" id="{A7EA5A64-BAC2-4C35-B95D-6B7379B2FF1E}"/>
              </a:ext>
            </a:extLst>
          </p:cNvPr>
          <p:cNvPicPr>
            <a:picLocks noGrp="1" noChangeAspect="1"/>
          </p:cNvPicPr>
          <p:nvPr>
            <p:ph idx="1"/>
          </p:nvPr>
        </p:nvPicPr>
        <p:blipFill>
          <a:blip r:embed="rId2"/>
          <a:stretch>
            <a:fillRect/>
          </a:stretch>
        </p:blipFill>
        <p:spPr>
          <a:xfrm>
            <a:off x="2582622" y="164564"/>
            <a:ext cx="6794461" cy="473913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3876071739"/>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en-US" altLang="zh-CN" dirty="0"/>
          </a:p>
          <a:p>
            <a:r>
              <a:rPr lang="zh-CN" altLang="en-US" dirty="0"/>
              <a:t>未支持的指令：</a:t>
            </a:r>
            <a:endParaRPr lang="en-US" altLang="zh-CN" dirty="0"/>
          </a:p>
          <a:p>
            <a:pPr lvl="1"/>
            <a:r>
              <a:rPr lang="en-US" altLang="zh-CN" dirty="0"/>
              <a:t>BLX #</a:t>
            </a:r>
            <a:r>
              <a:rPr lang="en-US" altLang="zh-CN" dirty="0" err="1"/>
              <a:t>im</a:t>
            </a:r>
            <a:r>
              <a:rPr lang="en-US" altLang="zh-CN" dirty="0"/>
              <a:t> </a:t>
            </a:r>
            <a:r>
              <a:rPr lang="zh-CN" altLang="en-US" dirty="0"/>
              <a:t>在使用立即数做操作数时，</a:t>
            </a:r>
            <a:r>
              <a:rPr lang="en-US" altLang="zh-CN" dirty="0"/>
              <a:t>BLX </a:t>
            </a:r>
            <a:r>
              <a:rPr lang="zh-CN" altLang="en-US" dirty="0"/>
              <a:t>总是要切入</a:t>
            </a:r>
            <a:r>
              <a:rPr lang="en-US" altLang="zh-CN" dirty="0"/>
              <a:t>ARM </a:t>
            </a:r>
            <a:r>
              <a:rPr lang="zh-CN" altLang="en-US" dirty="0"/>
              <a:t>状态。因为</a:t>
            </a:r>
            <a:r>
              <a:rPr lang="en-US" altLang="zh-CN" dirty="0"/>
              <a:t>Cortex-M3 </a:t>
            </a:r>
            <a:r>
              <a:rPr lang="zh-CN" altLang="en-US" dirty="0"/>
              <a:t>只在</a:t>
            </a:r>
            <a:r>
              <a:rPr lang="en-US" altLang="zh-CN" dirty="0"/>
              <a:t>Thumb </a:t>
            </a:r>
            <a:r>
              <a:rPr lang="zh-CN" altLang="en-US" dirty="0"/>
              <a:t>态下运行，故以此指令为代表的，凡是试图切入</a:t>
            </a:r>
            <a:r>
              <a:rPr lang="en-US" altLang="zh-CN" dirty="0"/>
              <a:t>ARM </a:t>
            </a:r>
            <a:r>
              <a:rPr lang="zh-CN" altLang="en-US" dirty="0"/>
              <a:t>态的操作，都将引发一个用法</a:t>
            </a:r>
            <a:r>
              <a:rPr lang="en-US" altLang="zh-CN" dirty="0"/>
              <a:t>fault</a:t>
            </a:r>
            <a:r>
              <a:rPr lang="zh-CN" altLang="en-US" dirty="0"/>
              <a:t>。</a:t>
            </a:r>
            <a:endParaRPr lang="en-US" altLang="zh-CN" dirty="0"/>
          </a:p>
          <a:p>
            <a:pPr lvl="1"/>
            <a:endParaRPr lang="zh-CN" altLang="en-US" dirty="0"/>
          </a:p>
          <a:p>
            <a:pPr lvl="1"/>
            <a:r>
              <a:rPr lang="en-US" altLang="zh-CN" dirty="0"/>
              <a:t>SETEND </a:t>
            </a:r>
            <a:r>
              <a:rPr lang="zh-CN" altLang="en-US" dirty="0"/>
              <a:t>由 </a:t>
            </a:r>
            <a:r>
              <a:rPr lang="en-US" altLang="zh-CN" dirty="0"/>
              <a:t>v6 </a:t>
            </a:r>
            <a:r>
              <a:rPr lang="zh-CN" altLang="en-US" dirty="0"/>
              <a:t>引入的，在运行时改变处理器端设置的指令（大端或小端）。因为</a:t>
            </a:r>
            <a:r>
              <a:rPr lang="en-US" altLang="zh-CN" dirty="0"/>
              <a:t>Cortex-M3 </a:t>
            </a:r>
            <a:r>
              <a:rPr lang="zh-CN" altLang="en-US" dirty="0"/>
              <a:t>不支持动态端的功能，所以此指令也将引发</a:t>
            </a:r>
            <a:r>
              <a:rPr lang="en-US" altLang="zh-CN" dirty="0"/>
              <a:t>fault</a:t>
            </a:r>
            <a:endParaRPr lang="zh-CN" altLang="en-US" dirty="0"/>
          </a:p>
        </p:txBody>
      </p:sp>
    </p:spTree>
    <p:extLst>
      <p:ext uri="{BB962C8B-B14F-4D97-AF65-F5344CB8AC3E}">
        <p14:creationId xmlns:p14="http://schemas.microsoft.com/office/powerpoint/2010/main" val="213643252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8CB4ACA3-58EB-4E34-AC14-6F5518B06CCD}"/>
              </a:ext>
            </a:extLst>
          </p:cNvPr>
          <p:cNvPicPr>
            <a:picLocks noGrp="1" noChangeAspect="1"/>
          </p:cNvPicPr>
          <p:nvPr>
            <p:ph idx="1"/>
          </p:nvPr>
        </p:nvPicPr>
        <p:blipFill>
          <a:blip r:embed="rId2"/>
          <a:stretch>
            <a:fillRect/>
          </a:stretch>
        </p:blipFill>
        <p:spPr>
          <a:xfrm>
            <a:off x="1999499" y="705861"/>
            <a:ext cx="8193826" cy="349394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不支持的协处理器相关指令</a:t>
            </a:r>
          </a:p>
        </p:txBody>
      </p:sp>
    </p:spTree>
    <p:extLst>
      <p:ext uri="{BB962C8B-B14F-4D97-AF65-F5344CB8AC3E}">
        <p14:creationId xmlns:p14="http://schemas.microsoft.com/office/powerpoint/2010/main" val="210205384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E16C97-CDFC-4891-8AFB-A33BCBD8DD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94AB835-3BB7-4792-96BB-F735CE7FA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169826A-DEB6-46C3-BC87-8C15BA79F2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80D973D0-162A-43CD-B60A-A0216D91FFE2}"/>
              </a:ext>
            </a:extLst>
          </p:cNvPr>
          <p:cNvPicPr>
            <a:picLocks noChangeAspect="1"/>
          </p:cNvPicPr>
          <p:nvPr/>
        </p:nvPicPr>
        <p:blipFill>
          <a:blip r:embed="rId2"/>
          <a:stretch>
            <a:fillRect/>
          </a:stretch>
        </p:blipFill>
        <p:spPr>
          <a:xfrm>
            <a:off x="5059135" y="4550742"/>
            <a:ext cx="5135337" cy="96677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005693" y="642258"/>
            <a:ext cx="2563257" cy="5226837"/>
          </a:xfrm>
        </p:spPr>
        <p:txBody>
          <a:bodyPr anchor="t">
            <a:normAutofit/>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5059135" y="642258"/>
            <a:ext cx="5135337" cy="3320143"/>
          </a:xfrm>
        </p:spPr>
        <p:txBody>
          <a:bodyPr>
            <a:normAutofit/>
          </a:bodyPr>
          <a:lstStyle/>
          <a:p>
            <a:r>
              <a:rPr lang="zh-CN" altLang="en-US" dirty="0"/>
              <a:t>改变处理器状态指令（</a:t>
            </a:r>
            <a:r>
              <a:rPr lang="en-US" altLang="zh-CN" dirty="0"/>
              <a:t>CPS</a:t>
            </a:r>
            <a:r>
              <a:rPr lang="zh-CN" altLang="en-US" dirty="0"/>
              <a:t>）的一些用法也不再支持。这是因为</a:t>
            </a:r>
            <a:r>
              <a:rPr lang="en-US" altLang="zh-CN" dirty="0"/>
              <a:t>PSRs </a:t>
            </a:r>
            <a:r>
              <a:rPr lang="zh-CN" altLang="en-US" dirty="0"/>
              <a:t>的定义已经变了，以前在</a:t>
            </a:r>
            <a:r>
              <a:rPr lang="en-US" altLang="zh-CN" dirty="0"/>
              <a:t>v6 </a:t>
            </a:r>
            <a:r>
              <a:rPr lang="zh-CN" altLang="en-US" dirty="0"/>
              <a:t>中定义的某些位在</a:t>
            </a:r>
            <a:r>
              <a:rPr lang="en-US" altLang="zh-CN" dirty="0"/>
              <a:t>CM3 </a:t>
            </a:r>
            <a:r>
              <a:rPr lang="zh-CN" altLang="en-US" dirty="0"/>
              <a:t>中不存在。</a:t>
            </a:r>
          </a:p>
        </p:txBody>
      </p:sp>
    </p:spTree>
    <p:extLst>
      <p:ext uri="{BB962C8B-B14F-4D97-AF65-F5344CB8AC3E}">
        <p14:creationId xmlns:p14="http://schemas.microsoft.com/office/powerpoint/2010/main" val="3259057654"/>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6D5BFF0F-23D2-4E83-B534-433FD6F5E55C}"/>
              </a:ext>
            </a:extLst>
          </p:cNvPr>
          <p:cNvPicPr>
            <a:picLocks noChangeAspect="1"/>
          </p:cNvPicPr>
          <p:nvPr/>
        </p:nvPicPr>
        <p:blipFill>
          <a:blip r:embed="rId2"/>
          <a:stretch>
            <a:fillRect/>
          </a:stretch>
        </p:blipFill>
        <p:spPr>
          <a:xfrm>
            <a:off x="4633577" y="2299447"/>
            <a:ext cx="5955000" cy="209262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endParaRPr lang="en-US" altLang="zh-CN" sz="1300" dirty="0">
              <a:solidFill>
                <a:srgbClr val="FFFFFF"/>
              </a:solidFill>
            </a:endParaRPr>
          </a:p>
          <a:p>
            <a:endParaRPr lang="en-US" altLang="zh-CN" sz="1300" dirty="0">
              <a:solidFill>
                <a:srgbClr val="FFFFFF"/>
              </a:solidFill>
            </a:endParaRPr>
          </a:p>
          <a:p>
            <a:endParaRPr lang="en-US" altLang="zh-CN" sz="1300" dirty="0">
              <a:solidFill>
                <a:srgbClr val="FFFFFF"/>
              </a:solidFill>
            </a:endParaRPr>
          </a:p>
          <a:p>
            <a:r>
              <a:rPr lang="zh-CN" altLang="en-US" sz="1300" dirty="0">
                <a:solidFill>
                  <a:srgbClr val="FFFFFF"/>
                </a:solidFill>
              </a:rPr>
              <a:t>有些提示（</a:t>
            </a:r>
            <a:r>
              <a:rPr lang="en-US" altLang="zh-CN" sz="1300" dirty="0">
                <a:solidFill>
                  <a:srgbClr val="FFFFFF"/>
                </a:solidFill>
              </a:rPr>
              <a:t>hint</a:t>
            </a:r>
            <a:r>
              <a:rPr lang="zh-CN" altLang="en-US" sz="1300" dirty="0">
                <a:solidFill>
                  <a:srgbClr val="FFFFFF"/>
                </a:solidFill>
              </a:rPr>
              <a:t>）指令的功能不支持，它们在</a:t>
            </a:r>
            <a:r>
              <a:rPr lang="en-US" altLang="zh-CN" sz="1300" dirty="0">
                <a:solidFill>
                  <a:srgbClr val="FFFFFF"/>
                </a:solidFill>
              </a:rPr>
              <a:t>CM3 </a:t>
            </a:r>
            <a:r>
              <a:rPr lang="zh-CN" altLang="en-US" sz="1300" dirty="0">
                <a:solidFill>
                  <a:srgbClr val="FFFFFF"/>
                </a:solidFill>
              </a:rPr>
              <a:t>中按“</a:t>
            </a:r>
            <a:r>
              <a:rPr lang="en-US" altLang="zh-CN" sz="1300" dirty="0">
                <a:solidFill>
                  <a:srgbClr val="FFFFFF"/>
                </a:solidFill>
              </a:rPr>
              <a:t>NOP”</a:t>
            </a:r>
            <a:r>
              <a:rPr lang="zh-CN" altLang="en-US" sz="1300" dirty="0">
                <a:solidFill>
                  <a:srgbClr val="FFFFFF"/>
                </a:solidFill>
              </a:rPr>
              <a:t>指令对待。</a:t>
            </a:r>
          </a:p>
        </p:txBody>
      </p:sp>
    </p:spTree>
    <p:extLst>
      <p:ext uri="{BB962C8B-B14F-4D97-AF65-F5344CB8AC3E}">
        <p14:creationId xmlns:p14="http://schemas.microsoft.com/office/powerpoint/2010/main" val="128573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9EF20B4E-040D-4D8E-9377-B0C4536CD737}"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62</a:t>
            </a:fld>
            <a:endParaRPr lang="en-US" altLang="zh-CN" b="1">
              <a:solidFill>
                <a:srgbClr val="FFFFFF"/>
              </a:solidFill>
            </a:endParaRPr>
          </a:p>
        </p:txBody>
      </p:sp>
      <p:pic>
        <p:nvPicPr>
          <p:cNvPr id="62" name="Picture 8" descr="b000lprzts">
            <a:hlinkClick r:id="rId2"/>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0017" y="3501008"/>
            <a:ext cx="1604349" cy="13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0" descr="coo-boo-spatula">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8148" y="3304596"/>
            <a:ext cx="1905439" cy="152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2" descr="iMaster20bi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7407" y="1182000"/>
            <a:ext cx="151130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6" descr="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3258" y="1109761"/>
            <a:ext cx="1370013"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矩形 19"/>
          <p:cNvSpPr/>
          <p:nvPr/>
        </p:nvSpPr>
        <p:spPr>
          <a:xfrm>
            <a:off x="8003480" y="2451176"/>
            <a:ext cx="2413000" cy="357790"/>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a:lnSpc>
                <a:spcPct val="125000"/>
              </a:lnSpc>
              <a:buFont typeface="Wingdings" panose="05000000000000000000" pitchFamily="2" charset="2"/>
              <a:buChar char="Ø"/>
            </a:pPr>
            <a:r>
              <a:rPr lang="zh-CN" altLang="en-US" sz="1600" dirty="0">
                <a:solidFill>
                  <a:srgbClr val="000000">
                    <a:lumMod val="65000"/>
                    <a:lumOff val="35000"/>
                  </a:srgbClr>
                </a:solidFill>
                <a:latin typeface="宋体" pitchFamily="2" charset="-122"/>
              </a:rPr>
              <a:t>智能垃圾桶</a:t>
            </a:r>
            <a:r>
              <a:rPr lang="en-US" altLang="zh-CN" sz="1600" dirty="0" err="1">
                <a:solidFill>
                  <a:srgbClr val="000000">
                    <a:lumMod val="65000"/>
                    <a:lumOff val="35000"/>
                  </a:srgbClr>
                </a:solidFill>
                <a:latin typeface="宋体" pitchFamily="2" charset="-122"/>
              </a:rPr>
              <a:t>i.Master</a:t>
            </a:r>
            <a:endParaRPr lang="zh-CN" altLang="en-US" sz="1600" dirty="0">
              <a:solidFill>
                <a:srgbClr val="000000">
                  <a:lumMod val="65000"/>
                  <a:lumOff val="35000"/>
                </a:srgbClr>
              </a:solidFill>
              <a:latin typeface="宋体" pitchFamily="2" charset="-122"/>
            </a:endParaRPr>
          </a:p>
        </p:txBody>
      </p:sp>
      <p:sp>
        <p:nvSpPr>
          <p:cNvPr id="68" name="矩形 21"/>
          <p:cNvSpPr/>
          <p:nvPr/>
        </p:nvSpPr>
        <p:spPr>
          <a:xfrm>
            <a:off x="8002289" y="4988807"/>
            <a:ext cx="2413000" cy="372025"/>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a:lnSpc>
                <a:spcPct val="125000"/>
              </a:lnSpc>
              <a:buFont typeface="Wingdings" panose="05000000000000000000" pitchFamily="2" charset="2"/>
              <a:buChar char="Ø"/>
            </a:pPr>
            <a:r>
              <a:rPr lang="zh-CN" altLang="en-US" sz="1600" dirty="0">
                <a:solidFill>
                  <a:srgbClr val="000000">
                    <a:lumMod val="65000"/>
                    <a:lumOff val="35000"/>
                  </a:srgbClr>
                </a:solidFill>
                <a:latin typeface="宋体" pitchFamily="2" charset="-122"/>
              </a:rPr>
              <a:t>配备电子食谱的锅铲</a:t>
            </a:r>
          </a:p>
        </p:txBody>
      </p:sp>
      <p:sp>
        <p:nvSpPr>
          <p:cNvPr id="69" name="矩形 22"/>
          <p:cNvSpPr/>
          <p:nvPr/>
        </p:nvSpPr>
        <p:spPr>
          <a:xfrm>
            <a:off x="5787255" y="5013176"/>
            <a:ext cx="2202128" cy="357790"/>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a:lnSpc>
                <a:spcPct val="125000"/>
              </a:lnSpc>
              <a:buFont typeface="Wingdings" panose="05000000000000000000" pitchFamily="2" charset="2"/>
              <a:buChar char="Ø"/>
            </a:pPr>
            <a:r>
              <a:rPr lang="en-US" altLang="zh-CN" sz="1600" dirty="0" err="1">
                <a:solidFill>
                  <a:srgbClr val="000000">
                    <a:lumMod val="65000"/>
                    <a:lumOff val="35000"/>
                  </a:srgbClr>
                </a:solidFill>
                <a:latin typeface="宋体" pitchFamily="2" charset="-122"/>
              </a:rPr>
              <a:t>DangerBomb</a:t>
            </a:r>
            <a:r>
              <a:rPr lang="zh-CN" altLang="en-US" sz="1600" dirty="0">
                <a:solidFill>
                  <a:srgbClr val="000000">
                    <a:lumMod val="65000"/>
                    <a:lumOff val="35000"/>
                  </a:srgbClr>
                </a:solidFill>
                <a:latin typeface="宋体" pitchFamily="2" charset="-122"/>
              </a:rPr>
              <a:t>闹钟</a:t>
            </a:r>
          </a:p>
        </p:txBody>
      </p:sp>
      <p:sp>
        <p:nvSpPr>
          <p:cNvPr id="70" name="矩形 23"/>
          <p:cNvSpPr/>
          <p:nvPr/>
        </p:nvSpPr>
        <p:spPr>
          <a:xfrm>
            <a:off x="1987866" y="1052736"/>
            <a:ext cx="3957500" cy="1281120"/>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a:lnSpc>
                <a:spcPct val="125000"/>
              </a:lnSpc>
              <a:buFont typeface="Wingdings" panose="05000000000000000000" pitchFamily="2" charset="2"/>
              <a:buChar char="Ø"/>
            </a:pPr>
            <a:r>
              <a:rPr lang="zh-CN" altLang="en-US" sz="1600" dirty="0">
                <a:solidFill>
                  <a:srgbClr val="000000">
                    <a:lumMod val="65000"/>
                    <a:lumOff val="35000"/>
                  </a:srgbClr>
                </a:solidFill>
                <a:latin typeface="宋体" pitchFamily="2" charset="-122"/>
              </a:rPr>
              <a:t>各种</a:t>
            </a:r>
            <a:r>
              <a:rPr lang="zh-CN" altLang="en-US" sz="1600" b="1" dirty="0">
                <a:solidFill>
                  <a:srgbClr val="FF0000"/>
                </a:solidFill>
                <a:latin typeface="宋体" pitchFamily="2" charset="-122"/>
              </a:rPr>
              <a:t>信息家电</a:t>
            </a:r>
            <a:r>
              <a:rPr lang="zh-CN" altLang="en-US" sz="1600" dirty="0">
                <a:solidFill>
                  <a:srgbClr val="000000">
                    <a:lumMod val="65000"/>
                    <a:lumOff val="35000"/>
                  </a:srgbClr>
                </a:solidFill>
                <a:latin typeface="宋体" pitchFamily="2" charset="-122"/>
              </a:rPr>
              <a:t>产品，如数字电视机、机顶盒，数码相机、音响设备、网络设备、洗衣机、冰箱、空调、智能玩具以及其他消费类电子产品等。</a:t>
            </a:r>
          </a:p>
        </p:txBody>
      </p:sp>
    </p:spTree>
    <p:extLst>
      <p:ext uri="{BB962C8B-B14F-4D97-AF65-F5344CB8AC3E}">
        <p14:creationId xmlns:p14="http://schemas.microsoft.com/office/powerpoint/2010/main" val="440638187"/>
      </p:ext>
    </p:extLst>
  </p:cSld>
  <p:clrMapOvr>
    <a:masterClrMapping/>
  </p:clrMapOvr>
  <p:transitio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指令集：数据传送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CM3 </a:t>
            </a:r>
            <a:r>
              <a:rPr lang="zh-CN" altLang="en-US" dirty="0"/>
              <a:t>中的数据传送类型包括：</a:t>
            </a:r>
          </a:p>
          <a:p>
            <a:pPr lvl="1"/>
            <a:r>
              <a:rPr lang="zh-CN" altLang="en-US" dirty="0"/>
              <a:t>􀁺 两个寄存器间传送数据</a:t>
            </a:r>
          </a:p>
          <a:p>
            <a:pPr lvl="1"/>
            <a:r>
              <a:rPr lang="zh-CN" altLang="en-US" dirty="0"/>
              <a:t>􀁺 寄存器与存储器间传送数据</a:t>
            </a:r>
          </a:p>
          <a:p>
            <a:pPr lvl="1"/>
            <a:r>
              <a:rPr lang="zh-CN" altLang="en-US" dirty="0"/>
              <a:t>􀁺 寄存器与特殊功能寄存器间传送数据</a:t>
            </a:r>
          </a:p>
          <a:p>
            <a:pPr lvl="1"/>
            <a:r>
              <a:rPr lang="zh-CN" altLang="en-US" dirty="0"/>
              <a:t>􀁺 把一个立即数加载到寄存器</a:t>
            </a:r>
          </a:p>
        </p:txBody>
      </p:sp>
    </p:spTree>
    <p:extLst>
      <p:ext uri="{BB962C8B-B14F-4D97-AF65-F5344CB8AC3E}">
        <p14:creationId xmlns:p14="http://schemas.microsoft.com/office/powerpoint/2010/main" val="3827822188"/>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0" y="286605"/>
            <a:ext cx="7543800" cy="986020"/>
          </a:xfrm>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3"/>
            <a:ext cx="7543801" cy="2056779"/>
          </a:xfrm>
        </p:spPr>
        <p:txBody>
          <a:bodyPr>
            <a:normAutofit fontScale="70000" lnSpcReduction="20000"/>
          </a:bodyPr>
          <a:lstStyle/>
          <a:p>
            <a:r>
              <a:rPr lang="zh-CN" altLang="en-US" dirty="0"/>
              <a:t>用于在寄存器间传送数据的指令是</a:t>
            </a:r>
            <a:r>
              <a:rPr lang="en-US" altLang="zh-CN" dirty="0"/>
              <a:t>MOV</a:t>
            </a:r>
            <a:r>
              <a:rPr lang="zh-CN" altLang="en-US" dirty="0"/>
              <a:t>。比如，如果要把</a:t>
            </a:r>
            <a:r>
              <a:rPr lang="en-US" altLang="zh-CN" dirty="0"/>
              <a:t>R3 </a:t>
            </a:r>
            <a:r>
              <a:rPr lang="zh-CN" altLang="en-US" dirty="0"/>
              <a:t>的数据传送给</a:t>
            </a:r>
            <a:r>
              <a:rPr lang="en-US" altLang="zh-CN" dirty="0"/>
              <a:t>R8</a:t>
            </a:r>
            <a:r>
              <a:rPr lang="zh-CN" altLang="en-US" dirty="0"/>
              <a:t>，则写作：</a:t>
            </a:r>
          </a:p>
          <a:p>
            <a:pPr lvl="1"/>
            <a:r>
              <a:rPr lang="en-US" altLang="zh-CN" dirty="0"/>
              <a:t>MOV R8, R3</a:t>
            </a:r>
          </a:p>
          <a:p>
            <a:r>
              <a:rPr lang="en-US" altLang="zh-CN" dirty="0"/>
              <a:t>MOV </a:t>
            </a:r>
            <a:r>
              <a:rPr lang="zh-CN" altLang="en-US" dirty="0"/>
              <a:t>的一个衍生物是</a:t>
            </a:r>
            <a:r>
              <a:rPr lang="en-US" altLang="zh-CN" dirty="0"/>
              <a:t>MVN</a:t>
            </a:r>
            <a:r>
              <a:rPr lang="zh-CN" altLang="en-US" dirty="0"/>
              <a:t>，它把寄存器的内容取反后再传送。</a:t>
            </a:r>
          </a:p>
          <a:p>
            <a:r>
              <a:rPr lang="zh-CN" altLang="en-US" dirty="0"/>
              <a:t>用于访问存储器的基础指令是“加载（</a:t>
            </a:r>
            <a:r>
              <a:rPr lang="en-US" altLang="zh-CN" dirty="0"/>
              <a:t>Load</a:t>
            </a:r>
            <a:r>
              <a:rPr lang="zh-CN" altLang="en-US" dirty="0"/>
              <a:t>）”和“存储（</a:t>
            </a:r>
            <a:r>
              <a:rPr lang="en-US" altLang="zh-CN" dirty="0"/>
              <a:t>Store</a:t>
            </a:r>
            <a:r>
              <a:rPr lang="zh-CN" altLang="en-US" dirty="0"/>
              <a:t>）”。加载指令</a:t>
            </a:r>
            <a:r>
              <a:rPr lang="en-US" altLang="zh-CN" dirty="0"/>
              <a:t>LDR </a:t>
            </a:r>
            <a:r>
              <a:rPr lang="zh-CN" altLang="en-US" dirty="0"/>
              <a:t>把存储器中的内容加载到寄存器中，存储指令</a:t>
            </a:r>
            <a:r>
              <a:rPr lang="en-US" altLang="zh-CN" dirty="0"/>
              <a:t>STR </a:t>
            </a:r>
            <a:r>
              <a:rPr lang="zh-CN" altLang="en-US" dirty="0"/>
              <a:t>则把寄存器的内容存储至存储器中，传送过程中数据类型也可以变通。</a:t>
            </a:r>
          </a:p>
        </p:txBody>
      </p:sp>
      <p:pic>
        <p:nvPicPr>
          <p:cNvPr id="4" name="图片 3">
            <a:extLst>
              <a:ext uri="{FF2B5EF4-FFF2-40B4-BE49-F238E27FC236}">
                <a16:creationId xmlns:a16="http://schemas.microsoft.com/office/drawing/2014/main" id="{B060CB32-0A57-4839-87C0-0B23D0FF7577}"/>
              </a:ext>
            </a:extLst>
          </p:cNvPr>
          <p:cNvPicPr>
            <a:picLocks noChangeAspect="1"/>
          </p:cNvPicPr>
          <p:nvPr/>
        </p:nvPicPr>
        <p:blipFill>
          <a:blip r:embed="rId2"/>
          <a:stretch>
            <a:fillRect/>
          </a:stretch>
        </p:blipFill>
        <p:spPr>
          <a:xfrm>
            <a:off x="2673723" y="3396412"/>
            <a:ext cx="6320118" cy="3010489"/>
          </a:xfrm>
          <a:prstGeom prst="rect">
            <a:avLst/>
          </a:prstGeom>
        </p:spPr>
      </p:pic>
    </p:spTree>
    <p:extLst>
      <p:ext uri="{BB962C8B-B14F-4D97-AF65-F5344CB8AC3E}">
        <p14:creationId xmlns:p14="http://schemas.microsoft.com/office/powerpoint/2010/main" val="3910436065"/>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93FF6750-FB36-4AB4-83AE-B9B12558B057}"/>
              </a:ext>
            </a:extLst>
          </p:cNvPr>
          <p:cNvPicPr>
            <a:picLocks noGrp="1" noChangeAspect="1"/>
          </p:cNvPicPr>
          <p:nvPr>
            <p:ph idx="1"/>
          </p:nvPr>
        </p:nvPicPr>
        <p:blipFill>
          <a:blip r:embed="rId2"/>
          <a:stretch>
            <a:fillRect/>
          </a:stretch>
        </p:blipFill>
        <p:spPr>
          <a:xfrm>
            <a:off x="2781060" y="643538"/>
            <a:ext cx="6630704"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308317942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r>
              <a:rPr lang="zh-CN" altLang="en-US" dirty="0"/>
              <a:t>上表中，加粗的是符合 </a:t>
            </a:r>
            <a:r>
              <a:rPr lang="en-US" altLang="zh-CN" dirty="0"/>
              <a:t>CM3 </a:t>
            </a:r>
            <a:r>
              <a:rPr lang="zh-CN" altLang="en-US" dirty="0"/>
              <a:t>堆栈操作的 </a:t>
            </a:r>
            <a:r>
              <a:rPr lang="en-US" altLang="zh-CN" dirty="0"/>
              <a:t>LDM/STM </a:t>
            </a:r>
            <a:r>
              <a:rPr lang="zh-CN" altLang="en-US" dirty="0"/>
              <a:t>使用方式。并且，如果 </a:t>
            </a:r>
            <a:r>
              <a:rPr lang="en-US" altLang="zh-CN" dirty="0"/>
              <a:t>Rd </a:t>
            </a:r>
            <a:r>
              <a:rPr lang="zh-CN" altLang="en-US" dirty="0"/>
              <a:t>是 </a:t>
            </a:r>
            <a:r>
              <a:rPr lang="en-US" altLang="zh-CN" dirty="0"/>
              <a:t>R13</a:t>
            </a:r>
            <a:r>
              <a:rPr lang="zh-CN" altLang="en-US" dirty="0"/>
              <a:t>（即 </a:t>
            </a:r>
            <a:r>
              <a:rPr lang="en-US" altLang="zh-CN" dirty="0"/>
              <a:t>SP</a:t>
            </a:r>
            <a:r>
              <a:rPr lang="zh-CN" altLang="en-US" dirty="0"/>
              <a:t>），则与 </a:t>
            </a:r>
            <a:r>
              <a:rPr lang="en-US" altLang="zh-CN" dirty="0"/>
              <a:t>POP/PUSH </a:t>
            </a:r>
            <a:r>
              <a:rPr lang="zh-CN" altLang="en-US" dirty="0"/>
              <a:t>指令等效。</a:t>
            </a:r>
            <a:r>
              <a:rPr lang="en-US" altLang="zh-CN" dirty="0"/>
              <a:t>(LDMIA‐&gt;POP, STMDB ‐&gt; PUSH)</a:t>
            </a:r>
          </a:p>
          <a:p>
            <a:pPr lvl="1"/>
            <a:r>
              <a:rPr lang="en-US" altLang="zh-CN" dirty="0"/>
              <a:t>STMDB    SP!, {R0-R3, LR} </a:t>
            </a:r>
            <a:r>
              <a:rPr lang="zh-CN" altLang="en-US" dirty="0"/>
              <a:t>等效于 </a:t>
            </a:r>
            <a:r>
              <a:rPr lang="en-US" altLang="zh-CN" dirty="0"/>
              <a:t>PUSH  {R0-R3, LR} </a:t>
            </a:r>
          </a:p>
          <a:p>
            <a:pPr lvl="1"/>
            <a:r>
              <a:rPr lang="en-US" altLang="zh-CN" dirty="0"/>
              <a:t>LDMIA    SP!, {R0-R3, PC} </a:t>
            </a:r>
            <a:r>
              <a:rPr lang="zh-CN" altLang="en-US" dirty="0"/>
              <a:t>等效于 </a:t>
            </a:r>
            <a:r>
              <a:rPr lang="en-US" altLang="zh-CN" dirty="0"/>
              <a:t>PUSH  {R0-R3, PC}</a:t>
            </a:r>
          </a:p>
          <a:p>
            <a:endParaRPr lang="en-US" altLang="zh-CN" dirty="0"/>
          </a:p>
          <a:p>
            <a:r>
              <a:rPr lang="en-US" altLang="zh-CN" dirty="0"/>
              <a:t>Rd  </a:t>
            </a:r>
            <a:r>
              <a:rPr lang="zh-CN" altLang="en-US" dirty="0"/>
              <a:t>后面的“！”是什么意思？它表示要自增</a:t>
            </a:r>
            <a:r>
              <a:rPr lang="en-US" altLang="zh-CN" dirty="0"/>
              <a:t>(Increment)</a:t>
            </a:r>
            <a:r>
              <a:rPr lang="zh-CN" altLang="en-US" dirty="0"/>
              <a:t>或自减（</a:t>
            </a:r>
            <a:r>
              <a:rPr lang="en-US" altLang="zh-CN" dirty="0"/>
              <a:t>Decrement</a:t>
            </a:r>
            <a:r>
              <a:rPr lang="zh-CN" altLang="en-US" dirty="0"/>
              <a:t>）基址寄存器 </a:t>
            </a:r>
            <a:r>
              <a:rPr lang="en-US" altLang="zh-CN" dirty="0"/>
              <a:t>Rd </a:t>
            </a:r>
            <a:r>
              <a:rPr lang="zh-CN" altLang="en-US" dirty="0"/>
              <a:t>的值，时机是在每次访问前</a:t>
            </a:r>
            <a:r>
              <a:rPr lang="en-US" altLang="zh-CN" dirty="0"/>
              <a:t>(Before)</a:t>
            </a:r>
            <a:r>
              <a:rPr lang="zh-CN" altLang="en-US" dirty="0"/>
              <a:t>或访问后</a:t>
            </a:r>
            <a:r>
              <a:rPr lang="en-US" altLang="zh-CN" dirty="0"/>
              <a:t>(After)</a:t>
            </a:r>
            <a:r>
              <a:rPr lang="zh-CN" altLang="en-US" dirty="0"/>
              <a:t>。增</a:t>
            </a:r>
            <a:r>
              <a:rPr lang="en-US" altLang="zh-CN" dirty="0"/>
              <a:t>/</a:t>
            </a:r>
            <a:r>
              <a:rPr lang="zh-CN" altLang="en-US" dirty="0"/>
              <a:t>减单位：字（</a:t>
            </a:r>
            <a:r>
              <a:rPr lang="en-US" altLang="zh-CN" dirty="0"/>
              <a:t>4 </a:t>
            </a:r>
            <a:r>
              <a:rPr lang="zh-CN" altLang="en-US" dirty="0"/>
              <a:t>字节）。</a:t>
            </a:r>
            <a:endParaRPr lang="en-US" altLang="zh-CN" dirty="0"/>
          </a:p>
          <a:p>
            <a:r>
              <a:rPr lang="zh-CN" altLang="en-US" dirty="0"/>
              <a:t>例如，记 </a:t>
            </a:r>
            <a:r>
              <a:rPr lang="en-US" altLang="zh-CN" dirty="0"/>
              <a:t>R8=0x8000</a:t>
            </a:r>
            <a:r>
              <a:rPr lang="zh-CN" altLang="en-US" dirty="0"/>
              <a:t>， 则下面两条指令：</a:t>
            </a:r>
          </a:p>
          <a:p>
            <a:pPr lvl="1"/>
            <a:r>
              <a:rPr lang="en-US" altLang="zh-CN" dirty="0"/>
              <a:t>STMIA.W R8!,   {r0-R3} ;  R8 </a:t>
            </a:r>
            <a:r>
              <a:rPr lang="zh-CN" altLang="en-US" dirty="0"/>
              <a:t>值变为 </a:t>
            </a:r>
            <a:r>
              <a:rPr lang="en-US" altLang="zh-CN" dirty="0"/>
              <a:t>0x8010</a:t>
            </a:r>
            <a:r>
              <a:rPr lang="zh-CN" altLang="en-US" dirty="0"/>
              <a:t>，每存一次增一次，先存储后自增</a:t>
            </a:r>
          </a:p>
          <a:p>
            <a:pPr lvl="1"/>
            <a:r>
              <a:rPr lang="en-US" altLang="zh-CN" dirty="0"/>
              <a:t>STMDB.W R8,    {R0-R3} ;  R8 </a:t>
            </a:r>
            <a:r>
              <a:rPr lang="zh-CN" altLang="en-US" dirty="0"/>
              <a:t>值的“一个内部复本”先自减后存储，但是 </a:t>
            </a:r>
            <a:r>
              <a:rPr lang="en-US" altLang="zh-CN" dirty="0"/>
              <a:t>R8 </a:t>
            </a:r>
            <a:r>
              <a:rPr lang="zh-CN" altLang="en-US" dirty="0"/>
              <a:t>的值不变</a:t>
            </a:r>
          </a:p>
          <a:p>
            <a:endParaRPr lang="zh-CN" altLang="en-US" dirty="0"/>
          </a:p>
        </p:txBody>
      </p:sp>
    </p:spTree>
    <p:extLst>
      <p:ext uri="{BB962C8B-B14F-4D97-AF65-F5344CB8AC3E}">
        <p14:creationId xmlns:p14="http://schemas.microsoft.com/office/powerpoint/2010/main" val="2403786333"/>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0" y="286605"/>
            <a:ext cx="7543800" cy="986020"/>
          </a:xfrm>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2304522"/>
          </a:xfrm>
        </p:spPr>
        <p:txBody>
          <a:bodyPr>
            <a:normAutofit fontScale="70000" lnSpcReduction="20000"/>
          </a:bodyPr>
          <a:lstStyle/>
          <a:p>
            <a:r>
              <a:rPr lang="zh-CN" altLang="en-US" dirty="0"/>
              <a:t>感叹号还可以用于单一加载与存储指令</a:t>
            </a:r>
            <a:r>
              <a:rPr lang="en-US" altLang="zh-CN" dirty="0"/>
              <a:t>——LDR/STR</a:t>
            </a:r>
            <a:r>
              <a:rPr lang="zh-CN" altLang="en-US" dirty="0"/>
              <a:t>。这也就是所谓的 “带预索引”</a:t>
            </a:r>
            <a:r>
              <a:rPr lang="en-US" altLang="zh-CN" dirty="0"/>
              <a:t>(Pre‐indexing)</a:t>
            </a:r>
            <a:r>
              <a:rPr lang="zh-CN" altLang="en-US" dirty="0"/>
              <a:t>的 </a:t>
            </a:r>
            <a:r>
              <a:rPr lang="en-US" altLang="zh-CN" dirty="0"/>
              <a:t>LDR </a:t>
            </a:r>
            <a:r>
              <a:rPr lang="zh-CN" altLang="en-US" dirty="0"/>
              <a:t>和 </a:t>
            </a:r>
            <a:r>
              <a:rPr lang="en-US" altLang="zh-CN" dirty="0"/>
              <a:t>STR</a:t>
            </a:r>
            <a:r>
              <a:rPr lang="zh-CN" altLang="en-US" dirty="0"/>
              <a:t>。例如：</a:t>
            </a:r>
          </a:p>
          <a:p>
            <a:pPr lvl="1"/>
            <a:r>
              <a:rPr lang="en-US" altLang="zh-CN" dirty="0"/>
              <a:t>LDR.W  R0,    [R1,   #20]!      ;</a:t>
            </a:r>
            <a:r>
              <a:rPr lang="zh-CN" altLang="en-US" dirty="0"/>
              <a:t>预索引</a:t>
            </a:r>
          </a:p>
          <a:p>
            <a:r>
              <a:rPr lang="zh-CN" altLang="en-US" dirty="0"/>
              <a:t>该指令先把地址 </a:t>
            </a:r>
            <a:r>
              <a:rPr lang="en-US" altLang="zh-CN" dirty="0"/>
              <a:t>R1+offset </a:t>
            </a:r>
            <a:r>
              <a:rPr lang="zh-CN" altLang="en-US" dirty="0"/>
              <a:t>处的值加载到 </a:t>
            </a:r>
            <a:r>
              <a:rPr lang="en-US" altLang="zh-CN" dirty="0"/>
              <a:t>R0</a:t>
            </a:r>
            <a:r>
              <a:rPr lang="zh-CN" altLang="en-US" dirty="0"/>
              <a:t>，然后，</a:t>
            </a:r>
            <a:r>
              <a:rPr lang="en-US" altLang="zh-CN" dirty="0"/>
              <a:t>R1 </a:t>
            </a:r>
            <a:r>
              <a:rPr lang="zh-CN" altLang="en-US" dirty="0"/>
              <a:t>令 </a:t>
            </a:r>
            <a:r>
              <a:rPr lang="en-US" altLang="zh-CN" dirty="0"/>
              <a:t>R1+ 20</a:t>
            </a:r>
            <a:r>
              <a:rPr lang="zh-CN" altLang="en-US" dirty="0"/>
              <a:t>（</a:t>
            </a:r>
            <a:r>
              <a:rPr lang="en-US" altLang="zh-CN" dirty="0"/>
              <a:t>offset </a:t>
            </a:r>
            <a:r>
              <a:rPr lang="zh-CN" altLang="en-US" dirty="0"/>
              <a:t>也可以是负数）。这里的“！”就是指在传送后更新基址寄存器 </a:t>
            </a:r>
            <a:r>
              <a:rPr lang="en-US" altLang="zh-CN" dirty="0"/>
              <a:t>R1 </a:t>
            </a:r>
            <a:r>
              <a:rPr lang="zh-CN" altLang="en-US" dirty="0"/>
              <a:t>的值。“！”是可选的。如果没 有“！”，则该指令就是普通的带偏移量加载指令。带预索引的数据传送可以用在多种数据类型上，并且既可用于加载，又可用于存储。</a:t>
            </a:r>
          </a:p>
          <a:p>
            <a:endParaRPr lang="zh-CN" altLang="en-US" dirty="0"/>
          </a:p>
        </p:txBody>
      </p:sp>
      <p:pic>
        <p:nvPicPr>
          <p:cNvPr id="5" name="图片 4">
            <a:extLst>
              <a:ext uri="{FF2B5EF4-FFF2-40B4-BE49-F238E27FC236}">
                <a16:creationId xmlns:a16="http://schemas.microsoft.com/office/drawing/2014/main" id="{C9754973-0131-4014-9225-F9CB189EC856}"/>
              </a:ext>
            </a:extLst>
          </p:cNvPr>
          <p:cNvPicPr>
            <a:picLocks noChangeAspect="1"/>
          </p:cNvPicPr>
          <p:nvPr/>
        </p:nvPicPr>
        <p:blipFill>
          <a:blip r:embed="rId2"/>
          <a:stretch>
            <a:fillRect/>
          </a:stretch>
        </p:blipFill>
        <p:spPr>
          <a:xfrm>
            <a:off x="2882153" y="3617311"/>
            <a:ext cx="7008607" cy="3240689"/>
          </a:xfrm>
          <a:prstGeom prst="rect">
            <a:avLst/>
          </a:prstGeom>
        </p:spPr>
      </p:pic>
    </p:spTree>
    <p:extLst>
      <p:ext uri="{BB962C8B-B14F-4D97-AF65-F5344CB8AC3E}">
        <p14:creationId xmlns:p14="http://schemas.microsoft.com/office/powerpoint/2010/main" val="448224985"/>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2667593"/>
          </a:xfrm>
        </p:spPr>
        <p:txBody>
          <a:bodyPr>
            <a:normAutofit fontScale="70000" lnSpcReduction="20000"/>
          </a:bodyPr>
          <a:lstStyle/>
          <a:p>
            <a:r>
              <a:rPr lang="en-US" altLang="zh-CN" dirty="0"/>
              <a:t>CM3 </a:t>
            </a:r>
            <a:r>
              <a:rPr lang="zh-CN" altLang="en-US" dirty="0"/>
              <a:t>除了支持“预索引”，还支持“后索引”</a:t>
            </a:r>
            <a:r>
              <a:rPr lang="en-US" altLang="zh-CN" dirty="0"/>
              <a:t>(Post‐indexing)</a:t>
            </a:r>
            <a:r>
              <a:rPr lang="zh-CN" altLang="en-US" dirty="0"/>
              <a:t>。后索引也要使用一个立即数</a:t>
            </a:r>
            <a:r>
              <a:rPr lang="en-US" altLang="zh-CN" dirty="0"/>
              <a:t>offset</a:t>
            </a:r>
            <a:r>
              <a:rPr lang="zh-CN" altLang="en-US" dirty="0"/>
              <a:t>，但与预索引不同的是，后索引是忠实使用基址寄存器</a:t>
            </a:r>
            <a:r>
              <a:rPr lang="en-US" altLang="zh-CN" dirty="0"/>
              <a:t>Rd </a:t>
            </a:r>
            <a:r>
              <a:rPr lang="zh-CN" altLang="en-US" dirty="0"/>
              <a:t>的值作为数据传送的地址的。待到数据传送后，再执行</a:t>
            </a:r>
            <a:r>
              <a:rPr lang="en-US" altLang="zh-CN" dirty="0"/>
              <a:t>Rd =</a:t>
            </a:r>
            <a:r>
              <a:rPr lang="zh-CN" altLang="en-US" dirty="0"/>
              <a:t> </a:t>
            </a:r>
            <a:r>
              <a:rPr lang="en-US" altLang="zh-CN" dirty="0" err="1"/>
              <a:t>Rd+offset</a:t>
            </a:r>
            <a:r>
              <a:rPr lang="zh-CN" altLang="en-US" dirty="0"/>
              <a:t>（</a:t>
            </a:r>
            <a:r>
              <a:rPr lang="en-US" altLang="zh-CN" dirty="0"/>
              <a:t>offset </a:t>
            </a:r>
            <a:r>
              <a:rPr lang="zh-CN" altLang="en-US" dirty="0"/>
              <a:t>可以是负数）。如：</a:t>
            </a:r>
          </a:p>
          <a:p>
            <a:pPr lvl="1"/>
            <a:r>
              <a:rPr lang="en-US" altLang="zh-CN" dirty="0"/>
              <a:t>STR.W R0, [R1], #-12 ;</a:t>
            </a:r>
            <a:r>
              <a:rPr lang="zh-CN" altLang="en-US" dirty="0"/>
              <a:t>后索引</a:t>
            </a:r>
          </a:p>
          <a:p>
            <a:r>
              <a:rPr lang="zh-CN" altLang="en-US" dirty="0"/>
              <a:t>该指令是把 </a:t>
            </a:r>
            <a:r>
              <a:rPr lang="en-US" altLang="zh-CN" dirty="0"/>
              <a:t>R0 </a:t>
            </a:r>
            <a:r>
              <a:rPr lang="zh-CN" altLang="en-US" dirty="0"/>
              <a:t>的值存储到地址</a:t>
            </a:r>
            <a:r>
              <a:rPr lang="en-US" altLang="zh-CN" dirty="0"/>
              <a:t>R1 </a:t>
            </a:r>
            <a:r>
              <a:rPr lang="zh-CN" altLang="en-US" dirty="0"/>
              <a:t>处的。在存储完毕后， </a:t>
            </a:r>
            <a:r>
              <a:rPr lang="en-US" altLang="zh-CN" dirty="0"/>
              <a:t>R1=</a:t>
            </a:r>
            <a:r>
              <a:rPr lang="zh-CN" altLang="en-US" dirty="0"/>
              <a:t> </a:t>
            </a:r>
            <a:r>
              <a:rPr lang="en-US" altLang="zh-CN" dirty="0"/>
              <a:t>R1+(‐12)</a:t>
            </a:r>
          </a:p>
          <a:p>
            <a:r>
              <a:rPr lang="zh-CN" altLang="en-US" dirty="0"/>
              <a:t>注意，</a:t>
            </a:r>
            <a:r>
              <a:rPr lang="en-US" altLang="zh-CN" dirty="0"/>
              <a:t>[R1]</a:t>
            </a:r>
            <a:r>
              <a:rPr lang="zh-CN" altLang="en-US" dirty="0"/>
              <a:t>后面是没有“！”的。可见，在后索引中，基址寄存器是无条件被更新的</a:t>
            </a:r>
            <a:r>
              <a:rPr lang="en-US" altLang="zh-CN" dirty="0"/>
              <a:t>——</a:t>
            </a:r>
            <a:r>
              <a:rPr lang="zh-CN" altLang="en-US" dirty="0"/>
              <a:t>相当于有一个“隐藏”的“！”</a:t>
            </a:r>
          </a:p>
        </p:txBody>
      </p:sp>
      <p:pic>
        <p:nvPicPr>
          <p:cNvPr id="4" name="图片 3">
            <a:extLst>
              <a:ext uri="{FF2B5EF4-FFF2-40B4-BE49-F238E27FC236}">
                <a16:creationId xmlns:a16="http://schemas.microsoft.com/office/drawing/2014/main" id="{AFC3BEC5-D0D8-49DD-97CF-22EC3803B887}"/>
              </a:ext>
            </a:extLst>
          </p:cNvPr>
          <p:cNvPicPr>
            <a:picLocks noChangeAspect="1"/>
          </p:cNvPicPr>
          <p:nvPr/>
        </p:nvPicPr>
        <p:blipFill>
          <a:blip r:embed="rId2"/>
          <a:stretch>
            <a:fillRect/>
          </a:stretch>
        </p:blipFill>
        <p:spPr>
          <a:xfrm>
            <a:off x="2882152" y="3862216"/>
            <a:ext cx="5587253" cy="2585650"/>
          </a:xfrm>
          <a:prstGeom prst="rect">
            <a:avLst/>
          </a:prstGeom>
        </p:spPr>
      </p:pic>
    </p:spTree>
    <p:extLst>
      <p:ext uri="{BB962C8B-B14F-4D97-AF65-F5344CB8AC3E}">
        <p14:creationId xmlns:p14="http://schemas.microsoft.com/office/powerpoint/2010/main" val="1102373804"/>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zh-CN" altLang="en-US" dirty="0"/>
              <a:t>立即数的位数是有限制的，且不同指令的限制可以不同。这下岂不是要有的背了？其实不必！因为如果在使用中超过了限制，则汇编器会给你报错，所以不用担心会背成书呆子。</a:t>
            </a:r>
          </a:p>
          <a:p>
            <a:r>
              <a:rPr lang="zh-CN" altLang="en-US" dirty="0"/>
              <a:t>那能彻底消灭这种限制吗？办法是有的，只是要使用另一种形式的</a:t>
            </a:r>
            <a:r>
              <a:rPr lang="en-US" altLang="zh-CN" dirty="0"/>
              <a:t>LDR/STR</a:t>
            </a:r>
            <a:r>
              <a:rPr lang="zh-CN" altLang="en-US" dirty="0"/>
              <a:t>。事实上，在</a:t>
            </a:r>
            <a:r>
              <a:rPr lang="en-US" altLang="zh-CN" dirty="0"/>
              <a:t>CM3 </a:t>
            </a:r>
            <a:r>
              <a:rPr lang="zh-CN" altLang="en-US" dirty="0"/>
              <a:t>中的偏移量，除了可以使用形如</a:t>
            </a:r>
            <a:r>
              <a:rPr lang="en-US" altLang="zh-CN" dirty="0"/>
              <a:t>#offset </a:t>
            </a:r>
            <a:r>
              <a:rPr lang="zh-CN" altLang="en-US" dirty="0"/>
              <a:t>的立即数，还可以使用一个寄存器。使用寄存器来提供偏移量，就可以“天南地北任我行”了。不过，如果使用寄存器提供偏移量，就不能使用“预索引”和“后索引”了</a:t>
            </a:r>
            <a:r>
              <a:rPr lang="en-US" altLang="zh-CN" dirty="0"/>
              <a:t>——</a:t>
            </a:r>
            <a:r>
              <a:rPr lang="zh-CN" altLang="en-US" dirty="0"/>
              <a:t>也就是说不能修改基址寄存器的值。因此下面的写法就是非法的：</a:t>
            </a:r>
          </a:p>
          <a:p>
            <a:pPr lvl="1"/>
            <a:r>
              <a:rPr lang="en-US" altLang="zh-CN" dirty="0"/>
              <a:t>ldr r2, [r0, r3]</a:t>
            </a:r>
            <a:r>
              <a:rPr lang="zh-CN" altLang="en-US" dirty="0"/>
              <a:t>！ </a:t>
            </a:r>
            <a:r>
              <a:rPr lang="en-US" altLang="zh-CN" dirty="0"/>
              <a:t>;</a:t>
            </a:r>
            <a:r>
              <a:rPr lang="zh-CN" altLang="en-US" dirty="0"/>
              <a:t>错误，寄存器提供偏移量时不支持预索引</a:t>
            </a:r>
          </a:p>
          <a:p>
            <a:pPr lvl="1"/>
            <a:r>
              <a:rPr lang="en-US" altLang="zh-CN" dirty="0"/>
              <a:t>ldr r2, [r0], r3 ;</a:t>
            </a:r>
            <a:r>
              <a:rPr lang="zh-CN" altLang="en-US" dirty="0"/>
              <a:t>错误，寄存器提供偏移量时不支持后索引</a:t>
            </a:r>
          </a:p>
          <a:p>
            <a:r>
              <a:rPr lang="zh-CN" altLang="en-US" dirty="0"/>
              <a:t>看起来令人扫兴，不是吗？不过也有好消息。当使用寄存器作索引时，可以“预加工”索引寄存器的值</a:t>
            </a:r>
            <a:r>
              <a:rPr lang="en-US" altLang="zh-CN" dirty="0"/>
              <a:t>——</a:t>
            </a:r>
            <a:r>
              <a:rPr lang="zh-CN" altLang="en-US" dirty="0"/>
              <a:t>逻辑左移。显然，这与</a:t>
            </a:r>
            <a:r>
              <a:rPr lang="en-US" altLang="zh-CN" dirty="0"/>
              <a:t>C </a:t>
            </a:r>
            <a:r>
              <a:rPr lang="zh-CN" altLang="en-US" dirty="0"/>
              <a:t>语言数组下标的寻址方式刚好吻合，如</a:t>
            </a:r>
            <a:endParaRPr lang="en-US" altLang="zh-CN" dirty="0"/>
          </a:p>
          <a:p>
            <a:pPr lvl="1"/>
            <a:r>
              <a:rPr lang="en-US" altLang="zh-CN" dirty="0"/>
              <a:t>ldr r2, [r0, r3, </a:t>
            </a:r>
            <a:r>
              <a:rPr lang="en-US" altLang="zh-CN" dirty="0" err="1"/>
              <a:t>lsl</a:t>
            </a:r>
            <a:r>
              <a:rPr lang="en-US" altLang="zh-CN" dirty="0"/>
              <a:t> #2]</a:t>
            </a:r>
          </a:p>
          <a:p>
            <a:r>
              <a:rPr lang="zh-CN" altLang="en-US" dirty="0"/>
              <a:t>如果 </a:t>
            </a:r>
            <a:r>
              <a:rPr lang="en-US" altLang="zh-CN" dirty="0"/>
              <a:t>r3 </a:t>
            </a:r>
            <a:r>
              <a:rPr lang="zh-CN" altLang="en-US" dirty="0"/>
              <a:t>给出了某</a:t>
            </a:r>
            <a:r>
              <a:rPr lang="en-US" altLang="zh-CN" dirty="0"/>
              <a:t>32 </a:t>
            </a:r>
            <a:r>
              <a:rPr lang="zh-CN" altLang="en-US" dirty="0"/>
              <a:t>位整数数组的下标，则这条指令即可取出该下标处的数组元素。</a:t>
            </a:r>
          </a:p>
          <a:p>
            <a:r>
              <a:rPr lang="zh-CN" altLang="en-US" dirty="0"/>
              <a:t>还有一个注意事项：左移的位数只能是</a:t>
            </a:r>
            <a:r>
              <a:rPr lang="en-US" altLang="zh-CN" dirty="0"/>
              <a:t>1</a:t>
            </a:r>
            <a:r>
              <a:rPr lang="zh-CN" altLang="en-US" dirty="0"/>
              <a:t>、</a:t>
            </a:r>
            <a:r>
              <a:rPr lang="en-US" altLang="zh-CN" dirty="0"/>
              <a:t>2 </a:t>
            </a:r>
            <a:r>
              <a:rPr lang="zh-CN" altLang="en-US" dirty="0"/>
              <a:t>或者</a:t>
            </a:r>
            <a:r>
              <a:rPr lang="en-US" altLang="zh-CN" dirty="0"/>
              <a:t>3</a:t>
            </a:r>
            <a:r>
              <a:rPr lang="zh-CN" altLang="en-US" dirty="0"/>
              <a:t>。（最常用的就是</a:t>
            </a:r>
            <a:r>
              <a:rPr lang="en-US" altLang="zh-CN" dirty="0"/>
              <a:t>2</a:t>
            </a:r>
            <a:r>
              <a:rPr lang="zh-CN" altLang="en-US" dirty="0"/>
              <a:t>，对应</a:t>
            </a:r>
            <a:r>
              <a:rPr lang="en-US" altLang="zh-CN" dirty="0"/>
              <a:t>long </a:t>
            </a:r>
            <a:r>
              <a:rPr lang="zh-CN" altLang="en-US" dirty="0"/>
              <a:t>类型）。</a:t>
            </a:r>
          </a:p>
        </p:txBody>
      </p:sp>
    </p:spTree>
    <p:extLst>
      <p:ext uri="{BB962C8B-B14F-4D97-AF65-F5344CB8AC3E}">
        <p14:creationId xmlns:p14="http://schemas.microsoft.com/office/powerpoint/2010/main" val="2832482956"/>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PUSH/POP </a:t>
            </a:r>
            <a:r>
              <a:rPr lang="zh-CN" altLang="en-US" dirty="0"/>
              <a:t>作为堆栈专用操作，也属于数据传送指令类。</a:t>
            </a:r>
          </a:p>
          <a:p>
            <a:r>
              <a:rPr lang="zh-CN" altLang="en-US" dirty="0"/>
              <a:t>通常</a:t>
            </a:r>
            <a:r>
              <a:rPr lang="en-US" altLang="zh-CN" dirty="0"/>
              <a:t>PUSH/POP </a:t>
            </a:r>
            <a:r>
              <a:rPr lang="zh-CN" altLang="en-US" dirty="0"/>
              <a:t>对子的寄存器列表是一致的，但是</a:t>
            </a:r>
            <a:r>
              <a:rPr lang="en-US" altLang="zh-CN" dirty="0"/>
              <a:t>PC </a:t>
            </a:r>
            <a:r>
              <a:rPr lang="zh-CN" altLang="en-US" dirty="0"/>
              <a:t>与</a:t>
            </a:r>
            <a:r>
              <a:rPr lang="en-US" altLang="zh-CN" dirty="0"/>
              <a:t>LR </a:t>
            </a:r>
            <a:r>
              <a:rPr lang="zh-CN" altLang="en-US" dirty="0"/>
              <a:t>的使用方式有所通融，如</a:t>
            </a:r>
          </a:p>
          <a:p>
            <a:r>
              <a:rPr lang="en-US" altLang="zh-CN" dirty="0"/>
              <a:t>;</a:t>
            </a:r>
            <a:r>
              <a:rPr lang="zh-CN" altLang="en-US" dirty="0"/>
              <a:t>子程序入口</a:t>
            </a:r>
          </a:p>
          <a:p>
            <a:pPr lvl="1"/>
            <a:r>
              <a:rPr lang="en-US" altLang="zh-CN" dirty="0"/>
              <a:t>PUSH {R0-R3, LR}</a:t>
            </a:r>
          </a:p>
          <a:p>
            <a:pPr lvl="1"/>
            <a:r>
              <a:rPr lang="en-US" altLang="zh-CN" dirty="0"/>
              <a:t>…</a:t>
            </a:r>
          </a:p>
          <a:p>
            <a:r>
              <a:rPr lang="en-US" altLang="zh-CN" dirty="0"/>
              <a:t>;</a:t>
            </a:r>
            <a:r>
              <a:rPr lang="zh-CN" altLang="en-US" dirty="0"/>
              <a:t>子程序出口</a:t>
            </a:r>
          </a:p>
          <a:p>
            <a:pPr lvl="1"/>
            <a:r>
              <a:rPr lang="en-US" altLang="zh-CN" dirty="0"/>
              <a:t>POP {R0-R3, PC}</a:t>
            </a:r>
          </a:p>
          <a:p>
            <a:r>
              <a:rPr lang="zh-CN" altLang="en-US" dirty="0"/>
              <a:t>在这个例子中，旁路了</a:t>
            </a:r>
            <a:r>
              <a:rPr lang="en-US" altLang="zh-CN" dirty="0"/>
              <a:t>LR</a:t>
            </a:r>
            <a:r>
              <a:rPr lang="zh-CN" altLang="en-US" dirty="0"/>
              <a:t>，直截了当地返回。</a:t>
            </a:r>
          </a:p>
        </p:txBody>
      </p:sp>
    </p:spTree>
    <p:extLst>
      <p:ext uri="{BB962C8B-B14F-4D97-AF65-F5344CB8AC3E}">
        <p14:creationId xmlns:p14="http://schemas.microsoft.com/office/powerpoint/2010/main" val="111512789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数据传送指令还包括</a:t>
            </a:r>
            <a:r>
              <a:rPr lang="en-US" altLang="zh-CN" dirty="0"/>
              <a:t>MRS/MSR</a:t>
            </a:r>
            <a:r>
              <a:rPr lang="zh-CN" altLang="en-US" dirty="0"/>
              <a:t>。还记得第</a:t>
            </a:r>
            <a:r>
              <a:rPr lang="en-US" altLang="zh-CN" dirty="0"/>
              <a:t>3 </a:t>
            </a:r>
            <a:r>
              <a:rPr lang="zh-CN" altLang="en-US" dirty="0"/>
              <a:t>章讲到过</a:t>
            </a:r>
            <a:r>
              <a:rPr lang="en-US" altLang="zh-CN" dirty="0"/>
              <a:t>CM3 </a:t>
            </a:r>
            <a:r>
              <a:rPr lang="zh-CN" altLang="en-US" dirty="0"/>
              <a:t>有若干个特殊功能寄存器吗？</a:t>
            </a:r>
          </a:p>
          <a:p>
            <a:r>
              <a:rPr lang="en-US" altLang="zh-CN" dirty="0"/>
              <a:t>MRS/MSR </a:t>
            </a:r>
            <a:r>
              <a:rPr lang="zh-CN" altLang="en-US" dirty="0"/>
              <a:t>就是专门用于访问这些寄存器的。不过，这些寄存器都是关键部位。因此除了</a:t>
            </a:r>
            <a:r>
              <a:rPr lang="en-US" altLang="zh-CN" dirty="0"/>
              <a:t>APSR</a:t>
            </a:r>
            <a:r>
              <a:rPr lang="zh-CN" altLang="en-US" dirty="0"/>
              <a:t>在某些场合下可以“露点”之外，其它的都不能“走光”</a:t>
            </a:r>
            <a:r>
              <a:rPr lang="en-US" altLang="zh-CN" dirty="0"/>
              <a:t>——</a:t>
            </a:r>
            <a:r>
              <a:rPr lang="zh-CN" altLang="en-US" dirty="0"/>
              <a:t>必须在特权级下才允许访问，以免系统因误操作或恶意破坏而功能紊乱，甚至当机。</a:t>
            </a:r>
            <a:endParaRPr lang="en-US" altLang="zh-CN" dirty="0"/>
          </a:p>
          <a:p>
            <a:r>
              <a:rPr lang="zh-CN" altLang="en-US" dirty="0"/>
              <a:t>如果以身试法，则</a:t>
            </a:r>
            <a:r>
              <a:rPr lang="en-US" altLang="zh-CN" dirty="0"/>
              <a:t>fault </a:t>
            </a:r>
            <a:r>
              <a:rPr lang="zh-CN" altLang="en-US" dirty="0"/>
              <a:t>伺候（</a:t>
            </a:r>
            <a:r>
              <a:rPr lang="en-US" altLang="zh-CN" dirty="0" err="1"/>
              <a:t>MemManage</a:t>
            </a:r>
            <a:r>
              <a:rPr lang="en-US" altLang="zh-CN" dirty="0"/>
              <a:t> fault</a:t>
            </a:r>
            <a:r>
              <a:rPr lang="zh-CN" altLang="en-US" dirty="0"/>
              <a:t>，如果被除能则“上访”成硬</a:t>
            </a:r>
            <a:r>
              <a:rPr lang="en-US" altLang="zh-CN" dirty="0"/>
              <a:t>fault</a:t>
            </a:r>
            <a:r>
              <a:rPr lang="zh-CN" altLang="en-US" dirty="0"/>
              <a:t>）。</a:t>
            </a:r>
            <a:endParaRPr lang="en-US" altLang="zh-CN" dirty="0"/>
          </a:p>
          <a:p>
            <a:r>
              <a:rPr lang="zh-CN" altLang="en-US" dirty="0"/>
              <a:t>通常，只有系统软件（如</a:t>
            </a:r>
            <a:r>
              <a:rPr lang="en-US" altLang="zh-CN" dirty="0"/>
              <a:t>OS</a:t>
            </a:r>
            <a:r>
              <a:rPr lang="zh-CN" altLang="en-US" dirty="0"/>
              <a:t>）才会操作这类寄存器，应用程序，尤其是用</a:t>
            </a:r>
            <a:r>
              <a:rPr lang="en-US" altLang="zh-CN" dirty="0"/>
              <a:t>C </a:t>
            </a:r>
            <a:r>
              <a:rPr lang="zh-CN" altLang="en-US" dirty="0"/>
              <a:t>编写的应用程序，是从来不关心这些的。</a:t>
            </a:r>
          </a:p>
        </p:txBody>
      </p:sp>
    </p:spTree>
    <p:extLst>
      <p:ext uri="{BB962C8B-B14F-4D97-AF65-F5344CB8AC3E}">
        <p14:creationId xmlns:p14="http://schemas.microsoft.com/office/powerpoint/2010/main" val="79990090"/>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5067893"/>
          </a:xfrm>
        </p:spPr>
        <p:txBody>
          <a:bodyPr>
            <a:normAutofit fontScale="55000" lnSpcReduction="20000"/>
          </a:bodyPr>
          <a:lstStyle/>
          <a:p>
            <a:r>
              <a:rPr lang="zh-CN" altLang="en-US" dirty="0"/>
              <a:t>程序中会经常使用立即数。如要访问某个地址时，必须先把该地址加载到一个寄存器中，这就包含了一个</a:t>
            </a:r>
            <a:r>
              <a:rPr lang="en-US" altLang="zh-CN" dirty="0"/>
              <a:t>32 </a:t>
            </a:r>
            <a:r>
              <a:rPr lang="zh-CN" altLang="en-US" dirty="0"/>
              <a:t>位立即数加载操作。</a:t>
            </a:r>
          </a:p>
          <a:p>
            <a:r>
              <a:rPr lang="en-US" altLang="zh-CN" dirty="0"/>
              <a:t>CM3 </a:t>
            </a:r>
            <a:r>
              <a:rPr lang="zh-CN" altLang="en-US" dirty="0"/>
              <a:t>中的</a:t>
            </a:r>
            <a:r>
              <a:rPr lang="en-US" altLang="zh-CN" dirty="0"/>
              <a:t>MOV/MVN </a:t>
            </a:r>
            <a:r>
              <a:rPr lang="zh-CN" altLang="en-US" dirty="0"/>
              <a:t>指令族负责加载立即数，各个成员支持的立即数位数不同。例如，</a:t>
            </a:r>
            <a:r>
              <a:rPr lang="en-US" altLang="zh-CN" dirty="0"/>
              <a:t>16</a:t>
            </a:r>
            <a:r>
              <a:rPr lang="zh-CN" altLang="en-US" dirty="0"/>
              <a:t>位指令</a:t>
            </a:r>
            <a:r>
              <a:rPr lang="en-US" altLang="zh-CN" dirty="0"/>
              <a:t>MOV </a:t>
            </a:r>
            <a:r>
              <a:rPr lang="zh-CN" altLang="en-US" dirty="0"/>
              <a:t>支持</a:t>
            </a:r>
            <a:r>
              <a:rPr lang="en-US" altLang="zh-CN" dirty="0"/>
              <a:t>8 </a:t>
            </a:r>
            <a:r>
              <a:rPr lang="zh-CN" altLang="en-US" dirty="0"/>
              <a:t>位立即数加载，如：</a:t>
            </a:r>
          </a:p>
          <a:p>
            <a:pPr lvl="1"/>
            <a:r>
              <a:rPr lang="en-US" altLang="zh-CN" dirty="0"/>
              <a:t>MOV R0, #0x12</a:t>
            </a:r>
          </a:p>
          <a:p>
            <a:r>
              <a:rPr lang="en-US" altLang="zh-CN" dirty="0"/>
              <a:t>32 </a:t>
            </a:r>
            <a:r>
              <a:rPr lang="zh-CN" altLang="en-US" dirty="0"/>
              <a:t>位指令</a:t>
            </a:r>
            <a:r>
              <a:rPr lang="en-US" altLang="zh-CN" dirty="0"/>
              <a:t>MOVW </a:t>
            </a:r>
            <a:r>
              <a:rPr lang="zh-CN" altLang="en-US" dirty="0"/>
              <a:t>和</a:t>
            </a:r>
            <a:r>
              <a:rPr lang="en-US" altLang="zh-CN" dirty="0"/>
              <a:t>MOVT </a:t>
            </a:r>
            <a:r>
              <a:rPr lang="zh-CN" altLang="en-US" dirty="0"/>
              <a:t>可以支持</a:t>
            </a:r>
            <a:r>
              <a:rPr lang="en-US" altLang="zh-CN" dirty="0"/>
              <a:t>16 </a:t>
            </a:r>
            <a:r>
              <a:rPr lang="zh-CN" altLang="en-US" dirty="0"/>
              <a:t>位立即数加载。</a:t>
            </a:r>
            <a:endParaRPr lang="en-US" altLang="zh-CN" dirty="0"/>
          </a:p>
          <a:p>
            <a:r>
              <a:rPr lang="zh-CN" altLang="en-US" dirty="0"/>
              <a:t>那要加载</a:t>
            </a:r>
            <a:r>
              <a:rPr lang="en-US" altLang="zh-CN" dirty="0"/>
              <a:t>32 </a:t>
            </a:r>
            <a:r>
              <a:rPr lang="zh-CN" altLang="en-US" dirty="0"/>
              <a:t>位立即数怎么办呢？要用两条指令来完成了。</a:t>
            </a:r>
          </a:p>
          <a:p>
            <a:r>
              <a:rPr lang="zh-CN" altLang="en-US" dirty="0"/>
              <a:t>如果某指令需要使用</a:t>
            </a:r>
            <a:r>
              <a:rPr lang="en-US" altLang="zh-CN" dirty="0"/>
              <a:t>32 </a:t>
            </a:r>
            <a:r>
              <a:rPr lang="zh-CN" altLang="en-US" dirty="0"/>
              <a:t>位立即数，也可以在该指令地址的附近定义一个</a:t>
            </a:r>
            <a:r>
              <a:rPr lang="en-US" altLang="zh-CN" dirty="0"/>
              <a:t>32 </a:t>
            </a:r>
            <a:r>
              <a:rPr lang="zh-CN" altLang="en-US" dirty="0"/>
              <a:t>位整数数组，把这个立即数放到该数组中。然后使用一条</a:t>
            </a:r>
            <a:r>
              <a:rPr lang="en-US" altLang="zh-CN" dirty="0"/>
              <a:t>LDR Rd, [PC, #offset] </a:t>
            </a:r>
            <a:r>
              <a:rPr lang="zh-CN" altLang="en-US" dirty="0"/>
              <a:t>来查表。</a:t>
            </a:r>
            <a:r>
              <a:rPr lang="en-US" altLang="zh-CN" dirty="0"/>
              <a:t>offset </a:t>
            </a:r>
            <a:r>
              <a:rPr lang="zh-CN" altLang="en-US" dirty="0"/>
              <a:t>的值需要计算，它其实是</a:t>
            </a:r>
            <a:r>
              <a:rPr lang="en-US" altLang="zh-CN" dirty="0"/>
              <a:t>LDR </a:t>
            </a:r>
            <a:r>
              <a:rPr lang="zh-CN" altLang="en-US" dirty="0"/>
              <a:t>指令的地址与该数组元素地址的距离。手工计算</a:t>
            </a:r>
            <a:r>
              <a:rPr lang="en-US" altLang="zh-CN" dirty="0"/>
              <a:t>offset </a:t>
            </a:r>
            <a:r>
              <a:rPr lang="zh-CN" altLang="en-US" dirty="0"/>
              <a:t>是很自虐的作法，马上要讲到的一条伪指令能让汇编器来自动产生这种数组，并且负责计算</a:t>
            </a:r>
            <a:r>
              <a:rPr lang="en-US" altLang="zh-CN" dirty="0"/>
              <a:t>offset</a:t>
            </a:r>
            <a:r>
              <a:rPr lang="zh-CN" altLang="en-US" dirty="0"/>
              <a:t>。这里提到的这种数组被广泛使用，它的学名叫“文字池”（</a:t>
            </a:r>
            <a:r>
              <a:rPr lang="en-US" altLang="zh-CN" dirty="0"/>
              <a:t>literal pool</a:t>
            </a:r>
            <a:r>
              <a:rPr lang="zh-CN" altLang="en-US" dirty="0"/>
              <a:t>），通常由汇编器自动布设，程序很大时可能也需要手工布设</a:t>
            </a:r>
            <a:r>
              <a:rPr lang="en-US" altLang="zh-CN" dirty="0"/>
              <a:t>(LTORG </a:t>
            </a:r>
            <a:r>
              <a:rPr lang="zh-CN" altLang="en-US" dirty="0"/>
              <a:t>指示字</a:t>
            </a:r>
            <a:r>
              <a:rPr lang="en-US" altLang="zh-CN" dirty="0"/>
              <a:t>)</a:t>
            </a:r>
            <a:r>
              <a:rPr lang="zh-CN" altLang="en-US" dirty="0"/>
              <a:t>。</a:t>
            </a:r>
          </a:p>
          <a:p>
            <a:r>
              <a:rPr lang="zh-CN" altLang="en-US" dirty="0"/>
              <a:t>不过，为了书写的方便，汇编器通常都支持”</a:t>
            </a:r>
            <a:r>
              <a:rPr lang="en-US" altLang="zh-CN" dirty="0"/>
              <a:t>LDR Rd, = imm32”</a:t>
            </a:r>
            <a:r>
              <a:rPr lang="zh-CN" altLang="en-US" dirty="0"/>
              <a:t>伪指令。例如：</a:t>
            </a:r>
          </a:p>
          <a:p>
            <a:pPr lvl="1"/>
            <a:r>
              <a:rPr lang="en-US" altLang="zh-CN" dirty="0"/>
              <a:t>LDR, r0, =0x12345678</a:t>
            </a:r>
          </a:p>
          <a:p>
            <a:r>
              <a:rPr lang="zh-CN" altLang="en-US" dirty="0"/>
              <a:t>它的名字也是</a:t>
            </a:r>
            <a:r>
              <a:rPr lang="en-US" altLang="zh-CN" dirty="0"/>
              <a:t>LDR</a:t>
            </a:r>
            <a:r>
              <a:rPr lang="zh-CN" altLang="en-US" dirty="0"/>
              <a:t>，但它是伪指令，是“妖怪变的”，而且有若干种原形。所以不要因为名字相同就混淆。</a:t>
            </a:r>
          </a:p>
          <a:p>
            <a:r>
              <a:rPr lang="zh-CN" altLang="en-US" dirty="0"/>
              <a:t>大多数情况下，汇编器都在遇到</a:t>
            </a:r>
            <a:r>
              <a:rPr lang="en-US" altLang="zh-CN" dirty="0"/>
              <a:t>LDR </a:t>
            </a:r>
            <a:r>
              <a:rPr lang="zh-CN" altLang="en-US" dirty="0"/>
              <a:t>伪指令时，都会把它转换成一条相对于</a:t>
            </a:r>
            <a:r>
              <a:rPr lang="en-US" altLang="zh-CN" dirty="0"/>
              <a:t>PC </a:t>
            </a:r>
            <a:r>
              <a:rPr lang="zh-CN" altLang="en-US" dirty="0"/>
              <a:t>的加载指令，来产生需要的数据。通过组合使用</a:t>
            </a:r>
            <a:r>
              <a:rPr lang="en-US" altLang="zh-CN" dirty="0"/>
              <a:t>MOVW </a:t>
            </a:r>
            <a:r>
              <a:rPr lang="zh-CN" altLang="en-US" dirty="0"/>
              <a:t>和</a:t>
            </a:r>
            <a:r>
              <a:rPr lang="en-US" altLang="zh-CN" dirty="0"/>
              <a:t>MOVT </a:t>
            </a:r>
            <a:r>
              <a:rPr lang="zh-CN" altLang="en-US" dirty="0"/>
              <a:t>也能产生</a:t>
            </a:r>
            <a:r>
              <a:rPr lang="en-US" altLang="zh-CN" dirty="0"/>
              <a:t>32 </a:t>
            </a:r>
            <a:r>
              <a:rPr lang="zh-CN" altLang="en-US" dirty="0"/>
              <a:t>位立即数，不过有点麻烦。大可依赖汇编器，它会明智地使用最合适的形式来实现该伪指令。</a:t>
            </a:r>
          </a:p>
        </p:txBody>
      </p:sp>
    </p:spTree>
    <p:extLst>
      <p:ext uri="{BB962C8B-B14F-4D97-AF65-F5344CB8AC3E}">
        <p14:creationId xmlns:p14="http://schemas.microsoft.com/office/powerpoint/2010/main" val="4031461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549D3C24-2FFD-4B0F-82C5-E582F28519F1}"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63</a:t>
            </a:fld>
            <a:endParaRPr lang="en-US" altLang="zh-CN" b="1">
              <a:solidFill>
                <a:srgbClr val="FFFFFF"/>
              </a:solidFill>
            </a:endParaRPr>
          </a:p>
        </p:txBody>
      </p:sp>
      <p:pic>
        <p:nvPicPr>
          <p:cNvPr id="28" name="Picture 4" descr="moon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6006" y="1375216"/>
            <a:ext cx="2338388"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
          <p:cNvSpPr>
            <a:spLocks noChangeArrowheads="1"/>
          </p:cNvSpPr>
          <p:nvPr/>
        </p:nvSpPr>
        <p:spPr bwMode="auto">
          <a:xfrm>
            <a:off x="8020311" y="2949696"/>
            <a:ext cx="1146448"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fontAlgn="base" hangingPunct="1">
              <a:spcBef>
                <a:spcPct val="20000"/>
              </a:spcBef>
              <a:spcAft>
                <a:spcPct val="0"/>
              </a:spcAft>
              <a:buClr>
                <a:srgbClr val="808080"/>
              </a:buClr>
              <a:buSzPct val="75000"/>
              <a:buFont typeface="Wingdings" panose="05000000000000000000" pitchFamily="2" charset="2"/>
              <a:buChar char="Ø"/>
            </a:pPr>
            <a:r>
              <a:rPr lang="zh-CN" altLang="en-US" sz="1600" dirty="0">
                <a:solidFill>
                  <a:srgbClr val="000000"/>
                </a:solidFill>
                <a:latin typeface="宋体" pitchFamily="2" charset="-122"/>
              </a:rPr>
              <a:t>月球车</a:t>
            </a:r>
          </a:p>
        </p:txBody>
      </p:sp>
      <p:sp>
        <p:nvSpPr>
          <p:cNvPr id="30" name="Rectangle 6"/>
          <p:cNvSpPr>
            <a:spLocks noChangeArrowheads="1"/>
          </p:cNvSpPr>
          <p:nvPr/>
        </p:nvSpPr>
        <p:spPr bwMode="auto">
          <a:xfrm>
            <a:off x="8201126" y="5218749"/>
            <a:ext cx="202326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nchor="ct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eaLnBrk="1" fontAlgn="base" hangingPunct="1">
              <a:spcBef>
                <a:spcPct val="0"/>
              </a:spcBef>
              <a:spcAft>
                <a:spcPct val="0"/>
              </a:spcAft>
              <a:buFont typeface="Wingdings" panose="05000000000000000000" pitchFamily="2" charset="2"/>
              <a:buChar char="Ø"/>
            </a:pPr>
            <a:r>
              <a:rPr lang="zh-CN" altLang="en-US" sz="1600" dirty="0">
                <a:solidFill>
                  <a:srgbClr val="000000"/>
                </a:solidFill>
                <a:latin typeface="宋体" pitchFamily="2" charset="-122"/>
              </a:rPr>
              <a:t>汽车立体声音响</a:t>
            </a:r>
            <a:r>
              <a:rPr lang="en-US" altLang="zh-CN" sz="1600" dirty="0">
                <a:solidFill>
                  <a:srgbClr val="000000"/>
                </a:solidFill>
                <a:latin typeface="宋体" pitchFamily="2" charset="-122"/>
              </a:rPr>
              <a:t>HD Radio</a:t>
            </a:r>
            <a:r>
              <a:rPr lang="zh-CN" altLang="en-US" sz="1600" dirty="0">
                <a:solidFill>
                  <a:srgbClr val="000000"/>
                </a:solidFill>
                <a:latin typeface="宋体" pitchFamily="2" charset="-122"/>
              </a:rPr>
              <a:t>扩展包 </a:t>
            </a:r>
          </a:p>
        </p:txBody>
      </p:sp>
      <p:pic>
        <p:nvPicPr>
          <p:cNvPr id="31" name="Picture 7" descr="directed-electronics-hd-r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5068" y="3951734"/>
            <a:ext cx="2411412"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8"/>
          <p:cNvSpPr>
            <a:spLocks noChangeArrowheads="1"/>
          </p:cNvSpPr>
          <p:nvPr/>
        </p:nvSpPr>
        <p:spPr bwMode="auto">
          <a:xfrm>
            <a:off x="4608613" y="3140968"/>
            <a:ext cx="3277393"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fontAlgn="base" hangingPunct="1">
              <a:spcBef>
                <a:spcPct val="20000"/>
              </a:spcBef>
              <a:spcAft>
                <a:spcPct val="0"/>
              </a:spcAft>
              <a:buClr>
                <a:srgbClr val="808080"/>
              </a:buClr>
              <a:buSzPct val="75000"/>
              <a:buFont typeface="Wingdings" panose="05000000000000000000" pitchFamily="2" charset="2"/>
              <a:buChar char="Ø"/>
            </a:pPr>
            <a:r>
              <a:rPr lang="zh-CN" altLang="en-US" sz="1600" dirty="0">
                <a:solidFill>
                  <a:srgbClr val="000000"/>
                </a:solidFill>
                <a:latin typeface="宋体" pitchFamily="2" charset="-122"/>
              </a:rPr>
              <a:t>改装遮阳板 </a:t>
            </a:r>
            <a:r>
              <a:rPr lang="en-US" altLang="zh-CN" sz="1600" dirty="0">
                <a:solidFill>
                  <a:srgbClr val="000000"/>
                </a:solidFill>
                <a:latin typeface="宋体" pitchFamily="2" charset="-122"/>
              </a:rPr>
              <a:t>DVD / TV / MP3</a:t>
            </a:r>
          </a:p>
        </p:txBody>
      </p:sp>
      <p:pic>
        <p:nvPicPr>
          <p:cNvPr id="33" name="Picture 9" descr="2-5-07-visortheater">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9897" y="1340768"/>
            <a:ext cx="2239963" cy="160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0" descr="everest-wasp-helicopter2">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35561" y="4653136"/>
            <a:ext cx="2239963" cy="1210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descr="uav-tarmac">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37249" y="4614640"/>
            <a:ext cx="2239964"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2" descr="OS in Car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80626" y="1268760"/>
            <a:ext cx="2823700" cy="193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8"/>
          <p:cNvSpPr>
            <a:spLocks noChangeArrowheads="1"/>
          </p:cNvSpPr>
          <p:nvPr/>
        </p:nvSpPr>
        <p:spPr bwMode="auto">
          <a:xfrm>
            <a:off x="2011424" y="3284985"/>
            <a:ext cx="2365982" cy="122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fontAlgn="base" hangingPunct="1">
              <a:spcBef>
                <a:spcPct val="20000"/>
              </a:spcBef>
              <a:spcAft>
                <a:spcPct val="0"/>
              </a:spcAft>
              <a:buClr>
                <a:srgbClr val="808080"/>
              </a:buClr>
              <a:buSzPct val="75000"/>
              <a:buFont typeface="Wingdings" panose="05000000000000000000" pitchFamily="2" charset="2"/>
              <a:buChar char="Ø"/>
            </a:pPr>
            <a:r>
              <a:rPr lang="zh-CN" altLang="en-US" sz="1600" dirty="0">
                <a:solidFill>
                  <a:srgbClr val="000000"/>
                </a:solidFill>
                <a:latin typeface="宋体" pitchFamily="2" charset="-122"/>
              </a:rPr>
              <a:t>汽车电子</a:t>
            </a:r>
            <a:endParaRPr lang="en-US" altLang="zh-CN" sz="1600" dirty="0">
              <a:solidFill>
                <a:srgbClr val="000000"/>
              </a:solidFill>
              <a:latin typeface="宋体" pitchFamily="2" charset="-122"/>
            </a:endParaRPr>
          </a:p>
          <a:p>
            <a:pPr marL="0" indent="0" eaLnBrk="1" fontAlgn="base" hangingPunct="1">
              <a:spcBef>
                <a:spcPct val="20000"/>
              </a:spcBef>
              <a:spcAft>
                <a:spcPct val="0"/>
              </a:spcAft>
              <a:buClr>
                <a:srgbClr val="808080"/>
              </a:buClr>
              <a:buSzPct val="75000"/>
            </a:pPr>
            <a:r>
              <a:rPr lang="zh-CN" altLang="en-US" sz="1600" dirty="0">
                <a:solidFill>
                  <a:srgbClr val="FF0000"/>
                </a:solidFill>
                <a:latin typeface="宋体" pitchFamily="2" charset="-122"/>
              </a:rPr>
              <a:t>处理器个数可达三位数</a:t>
            </a:r>
            <a:endParaRPr lang="en-US" altLang="zh-CN" sz="1600" dirty="0">
              <a:solidFill>
                <a:srgbClr val="FF0000"/>
              </a:solidFill>
              <a:latin typeface="宋体" pitchFamily="2" charset="-122"/>
            </a:endParaRPr>
          </a:p>
          <a:p>
            <a:pPr marL="0" indent="0" eaLnBrk="1" fontAlgn="base" hangingPunct="1">
              <a:spcBef>
                <a:spcPct val="20000"/>
              </a:spcBef>
              <a:spcAft>
                <a:spcPct val="0"/>
              </a:spcAft>
              <a:buClr>
                <a:srgbClr val="808080"/>
              </a:buClr>
              <a:buSzPct val="75000"/>
            </a:pPr>
            <a:r>
              <a:rPr lang="en-US" altLang="zh-CN" sz="1600" dirty="0">
                <a:solidFill>
                  <a:srgbClr val="000000"/>
                </a:solidFill>
                <a:latin typeface="宋体" pitchFamily="2" charset="-122"/>
              </a:rPr>
              <a:t> -</a:t>
            </a:r>
            <a:r>
              <a:rPr lang="zh-CN" altLang="en-US" sz="1600" dirty="0">
                <a:solidFill>
                  <a:srgbClr val="000000"/>
                </a:solidFill>
                <a:latin typeface="宋体" pitchFamily="2" charset="-122"/>
              </a:rPr>
              <a:t>车载：娱乐、定位等</a:t>
            </a:r>
            <a:endParaRPr lang="en-US" altLang="zh-CN" sz="1600" dirty="0">
              <a:solidFill>
                <a:srgbClr val="000000"/>
              </a:solidFill>
              <a:latin typeface="宋体" pitchFamily="2" charset="-122"/>
            </a:endParaRPr>
          </a:p>
          <a:p>
            <a:pPr marL="0" indent="0" eaLnBrk="1" fontAlgn="base" hangingPunct="1">
              <a:spcBef>
                <a:spcPct val="20000"/>
              </a:spcBef>
              <a:spcAft>
                <a:spcPct val="0"/>
              </a:spcAft>
              <a:buClr>
                <a:srgbClr val="808080"/>
              </a:buClr>
              <a:buSzPct val="75000"/>
            </a:pPr>
            <a:r>
              <a:rPr lang="en-US" altLang="zh-CN" sz="1600" dirty="0">
                <a:solidFill>
                  <a:srgbClr val="000000"/>
                </a:solidFill>
                <a:latin typeface="宋体" pitchFamily="2" charset="-122"/>
              </a:rPr>
              <a:t> -</a:t>
            </a:r>
            <a:r>
              <a:rPr lang="zh-CN" altLang="en-US" sz="1600" dirty="0">
                <a:solidFill>
                  <a:srgbClr val="000000"/>
                </a:solidFill>
                <a:latin typeface="宋体" pitchFamily="2" charset="-122"/>
              </a:rPr>
              <a:t>车控：</a:t>
            </a:r>
            <a:r>
              <a:rPr lang="en-US" altLang="zh-CN" sz="1600" dirty="0">
                <a:solidFill>
                  <a:srgbClr val="000000"/>
                </a:solidFill>
                <a:latin typeface="宋体" pitchFamily="2" charset="-122"/>
              </a:rPr>
              <a:t>ABS</a:t>
            </a:r>
            <a:r>
              <a:rPr lang="zh-CN" altLang="en-US" sz="1600" dirty="0">
                <a:solidFill>
                  <a:srgbClr val="000000"/>
                </a:solidFill>
                <a:latin typeface="宋体" pitchFamily="2" charset="-122"/>
              </a:rPr>
              <a:t>、</a:t>
            </a:r>
            <a:r>
              <a:rPr lang="en-US" altLang="zh-CN" sz="1600" dirty="0">
                <a:solidFill>
                  <a:srgbClr val="000000"/>
                </a:solidFill>
                <a:latin typeface="宋体" pitchFamily="2" charset="-122"/>
              </a:rPr>
              <a:t>EBD</a:t>
            </a:r>
            <a:r>
              <a:rPr lang="zh-CN" altLang="en-US" sz="1600" dirty="0">
                <a:solidFill>
                  <a:srgbClr val="000000"/>
                </a:solidFill>
                <a:latin typeface="宋体" pitchFamily="2" charset="-122"/>
              </a:rPr>
              <a:t>等</a:t>
            </a:r>
            <a:endParaRPr lang="en-US" altLang="zh-CN" sz="1600" dirty="0">
              <a:solidFill>
                <a:srgbClr val="000000"/>
              </a:solidFill>
              <a:latin typeface="宋体" pitchFamily="2" charset="-122"/>
            </a:endParaRPr>
          </a:p>
        </p:txBody>
      </p:sp>
      <p:sp>
        <p:nvSpPr>
          <p:cNvPr id="38" name="Rectangle 8"/>
          <p:cNvSpPr>
            <a:spLocks noChangeArrowheads="1"/>
          </p:cNvSpPr>
          <p:nvPr/>
        </p:nvSpPr>
        <p:spPr bwMode="auto">
          <a:xfrm>
            <a:off x="5426119" y="5915635"/>
            <a:ext cx="1929935"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spcBef>
                <a:spcPct val="20000"/>
              </a:spcBef>
              <a:buClr>
                <a:srgbClr val="808080"/>
              </a:buClr>
              <a:buSzPct val="75000"/>
              <a:buFont typeface="Wingdings" panose="05000000000000000000" pitchFamily="2" charset="2"/>
              <a:buChar char="Ø"/>
            </a:pPr>
            <a:r>
              <a:rPr lang="zh-CN" altLang="en-US" sz="1600" dirty="0">
                <a:solidFill>
                  <a:srgbClr val="000000"/>
                </a:solidFill>
                <a:latin typeface="宋体" pitchFamily="2" charset="-122"/>
              </a:rPr>
              <a:t>  航空航天</a:t>
            </a:r>
            <a:endParaRPr lang="en-US" altLang="zh-CN" sz="1600" dirty="0">
              <a:solidFill>
                <a:srgbClr val="000000"/>
              </a:solidFill>
              <a:latin typeface="宋体" pitchFamily="2" charset="-122"/>
            </a:endParaRPr>
          </a:p>
        </p:txBody>
      </p:sp>
    </p:spTree>
    <p:extLst>
      <p:ext uri="{BB962C8B-B14F-4D97-AF65-F5344CB8AC3E}">
        <p14:creationId xmlns:p14="http://schemas.microsoft.com/office/powerpoint/2010/main" val="1038511212"/>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1"/>
            <a:ext cx="7543801" cy="5128404"/>
          </a:xfrm>
        </p:spPr>
        <p:txBody>
          <a:bodyPr>
            <a:normAutofit fontScale="47500" lnSpcReduction="20000"/>
          </a:bodyPr>
          <a:lstStyle/>
          <a:p>
            <a:r>
              <a:rPr lang="en-US" altLang="zh-CN" dirty="0">
                <a:latin typeface="微软雅黑" panose="020B0503020204020204" pitchFamily="34" charset="-122"/>
                <a:ea typeface="微软雅黑" panose="020B0503020204020204" pitchFamily="34" charset="-122"/>
              </a:rPr>
              <a:t>LDR </a:t>
            </a:r>
            <a:r>
              <a:rPr lang="zh-CN" altLang="en-US" dirty="0">
                <a:latin typeface="微软雅黑" panose="020B0503020204020204" pitchFamily="34" charset="-122"/>
                <a:ea typeface="微软雅黑" panose="020B0503020204020204" pitchFamily="34" charset="-122"/>
              </a:rPr>
              <a:t>伪指令和</a:t>
            </a:r>
            <a:r>
              <a:rPr lang="en-US" altLang="zh-CN" dirty="0">
                <a:latin typeface="微软雅黑" panose="020B0503020204020204" pitchFamily="34" charset="-122"/>
                <a:ea typeface="微软雅黑" panose="020B0503020204020204" pitchFamily="34" charset="-122"/>
              </a:rPr>
              <a:t>ADR </a:t>
            </a:r>
            <a:r>
              <a:rPr lang="zh-CN" altLang="en-US" dirty="0">
                <a:latin typeface="微软雅黑" panose="020B0503020204020204" pitchFamily="34" charset="-122"/>
                <a:ea typeface="微软雅黑" panose="020B0503020204020204" pitchFamily="34" charset="-122"/>
              </a:rPr>
              <a:t>伪指令</a:t>
            </a:r>
            <a:r>
              <a:rPr lang="en-US" altLang="zh-CN" dirty="0">
                <a:latin typeface="Calibri" panose="020F0502020204030204" pitchFamily="34"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都有能力产生一个地址，但是语法和行为不同。对于 </a:t>
            </a:r>
            <a:r>
              <a:rPr lang="en-US" altLang="zh-CN" dirty="0">
                <a:latin typeface="Calibri" panose="020F0502020204030204" pitchFamily="34" charset="0"/>
                <a:ea typeface="宋体" panose="02010600030101010101" pitchFamily="2" charset="-122"/>
              </a:rPr>
              <a:t>LDR</a:t>
            </a:r>
            <a:r>
              <a:rPr lang="zh-CN" altLang="en-US" dirty="0">
                <a:latin typeface="宋体" panose="02010600030101010101" pitchFamily="2" charset="-122"/>
                <a:ea typeface="宋体" panose="02010600030101010101" pitchFamily="2" charset="-122"/>
              </a:rPr>
              <a:t>，如果汇编器发现要产生立即数是一个程序地址，它会自动地把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置位，例如：</a:t>
            </a:r>
          </a:p>
          <a:p>
            <a:pPr lvl="1"/>
            <a:r>
              <a:rPr lang="pt-BR" altLang="zh-CN" dirty="0">
                <a:latin typeface="Courier New" panose="02070309020205020404" pitchFamily="49" charset="0"/>
                <a:ea typeface="宋体" panose="02010600030101010101" pitchFamily="2" charset="-122"/>
              </a:rPr>
              <a:t>LDR   r0,   =address1  ; R0= 0x4000 | 1</a:t>
            </a:r>
          </a:p>
          <a:p>
            <a:pPr marR="69520"/>
            <a:r>
              <a:rPr lang="en-US" altLang="zh-CN" dirty="0">
                <a:latin typeface="Courier New" panose="02070309020205020404" pitchFamily="49" charset="0"/>
                <a:ea typeface="宋体" panose="02010600030101010101" pitchFamily="2" charset="-122"/>
              </a:rPr>
              <a:t>… address1</a:t>
            </a:r>
          </a:p>
          <a:p>
            <a:r>
              <a:rPr lang="en-US" altLang="zh-CN" dirty="0">
                <a:latin typeface="Courier New" panose="02070309020205020404" pitchFamily="49" charset="0"/>
                <a:ea typeface="宋体" panose="02010600030101010101" pitchFamily="2" charset="-122"/>
              </a:rPr>
              <a:t>0x4000: MOV R0, R1</a:t>
            </a:r>
          </a:p>
          <a:p>
            <a:r>
              <a:rPr lang="zh-CN" altLang="en-US" dirty="0">
                <a:latin typeface="宋体" panose="02010600030101010101" pitchFamily="2" charset="-122"/>
                <a:ea typeface="宋体" panose="02010600030101010101" pitchFamily="2" charset="-122"/>
              </a:rPr>
              <a:t>在这个例子中，汇编器会认出 </a:t>
            </a:r>
            <a:r>
              <a:rPr lang="en-US" altLang="zh-CN" dirty="0">
                <a:latin typeface="Calibri" panose="020F0502020204030204" pitchFamily="34" charset="0"/>
                <a:ea typeface="宋体" panose="02010600030101010101" pitchFamily="2" charset="-122"/>
              </a:rPr>
              <a:t>address1 </a:t>
            </a:r>
            <a:r>
              <a:rPr lang="zh-CN" altLang="en-US" dirty="0">
                <a:latin typeface="宋体" panose="02010600030101010101" pitchFamily="2" charset="-122"/>
                <a:ea typeface="宋体" panose="02010600030101010101" pitchFamily="2" charset="-122"/>
              </a:rPr>
              <a:t>是一个程序地址，所以自动置位 </a:t>
            </a:r>
            <a:r>
              <a:rPr lang="en-US" altLang="zh-CN" dirty="0">
                <a:latin typeface="Calibri" panose="020F0502020204030204" pitchFamily="34" charset="0"/>
                <a:ea typeface="宋体" panose="02010600030101010101" pitchFamily="2" charset="-122"/>
              </a:rPr>
              <a:t>LSB</a:t>
            </a:r>
            <a:r>
              <a:rPr lang="zh-CN" altLang="en-US" dirty="0">
                <a:latin typeface="宋体" panose="02010600030101010101" pitchFamily="2" charset="-122"/>
                <a:ea typeface="宋体" panose="02010600030101010101" pitchFamily="2" charset="-122"/>
              </a:rPr>
              <a:t>。另一方面， 如果汇编器发现要加载的是数据地址，则不会自作聪明，多机灵啊！看：</a:t>
            </a:r>
          </a:p>
          <a:p>
            <a:pPr lvl="1"/>
            <a:r>
              <a:rPr lang="pt-BR" altLang="zh-CN" dirty="0">
                <a:latin typeface="Courier New" panose="02070309020205020404" pitchFamily="49" charset="0"/>
                <a:ea typeface="宋体" panose="02010600030101010101" pitchFamily="2" charset="-122"/>
              </a:rPr>
              <a:t>LDR   R0,   =address1    ; R0= 0x4000</a:t>
            </a:r>
          </a:p>
          <a:p>
            <a:pPr marR="69520"/>
            <a:r>
              <a:rPr lang="en-US" altLang="zh-CN" dirty="0">
                <a:latin typeface="Courier New" panose="02070309020205020404" pitchFamily="49" charset="0"/>
                <a:ea typeface="宋体" panose="02010600030101010101" pitchFamily="2" charset="-122"/>
              </a:rPr>
              <a:t>… address1</a:t>
            </a:r>
          </a:p>
          <a:p>
            <a:r>
              <a:rPr lang="en-US" altLang="zh-CN" dirty="0">
                <a:latin typeface="Courier New" panose="02070309020205020404" pitchFamily="49" charset="0"/>
                <a:ea typeface="宋体" panose="02010600030101010101" pitchFamily="2" charset="-122"/>
              </a:rPr>
              <a:t>0x4000:      DCD   0x0       ;0x4000 </a:t>
            </a:r>
            <a:r>
              <a:rPr lang="zh-CN" altLang="en-US" dirty="0">
                <a:latin typeface="宋体" panose="02010600030101010101" pitchFamily="2" charset="-122"/>
                <a:ea typeface="宋体" panose="02010600030101010101" pitchFamily="2" charset="-122"/>
              </a:rPr>
              <a:t>处记录的是一个数据</a:t>
            </a:r>
          </a:p>
          <a:p>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指令则是“厚道人”，它决不会修改 </a:t>
            </a:r>
            <a:r>
              <a:rPr lang="en-US" altLang="zh-CN" dirty="0">
                <a:latin typeface="Calibri" panose="020F0502020204030204" pitchFamily="34" charset="0"/>
                <a:ea typeface="宋体" panose="02010600030101010101" pitchFamily="2" charset="-122"/>
              </a:rPr>
              <a:t>LSB</a:t>
            </a:r>
            <a:r>
              <a:rPr lang="zh-CN" altLang="en-US" dirty="0">
                <a:latin typeface="宋体" panose="02010600030101010101" pitchFamily="2" charset="-122"/>
                <a:ea typeface="宋体" panose="02010600030101010101" pitchFamily="2" charset="-122"/>
              </a:rPr>
              <a:t>。例如：</a:t>
            </a:r>
          </a:p>
          <a:p>
            <a:r>
              <a:rPr lang="en-US" altLang="zh-CN" dirty="0">
                <a:latin typeface="Courier New" panose="02070309020205020404" pitchFamily="49" charset="0"/>
                <a:ea typeface="宋体" panose="02010600030101010101" pitchFamily="2" charset="-122"/>
              </a:rPr>
              <a:t>ADR   r0,   address1  ; R0= 0x4000</a:t>
            </a:r>
            <a:r>
              <a:rPr lang="zh-CN" altLang="en-US" dirty="0">
                <a:latin typeface="宋体" panose="02010600030101010101" pitchFamily="2" charset="-122"/>
                <a:ea typeface="宋体" panose="02010600030101010101" pitchFamily="2" charset="-122"/>
              </a:rPr>
              <a:t>。注意：没有“</a:t>
            </a:r>
            <a:r>
              <a:rPr lang="en-US" altLang="zh-CN" b="1" dirty="0">
                <a:latin typeface="Courier New" panose="02070309020205020404" pitchFamily="49"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”号</a:t>
            </a:r>
          </a:p>
          <a:p>
            <a:pPr marR="69520"/>
            <a:r>
              <a:rPr lang="en-US" altLang="zh-CN" dirty="0">
                <a:latin typeface="Courier New" panose="02070309020205020404" pitchFamily="49" charset="0"/>
                <a:ea typeface="宋体" panose="02010600030101010101" pitchFamily="2" charset="-122"/>
              </a:rPr>
              <a:t>… address1</a:t>
            </a:r>
          </a:p>
          <a:p>
            <a:r>
              <a:rPr lang="en-US" altLang="zh-CN" dirty="0">
                <a:latin typeface="Courier New" panose="02070309020205020404" pitchFamily="49" charset="0"/>
                <a:ea typeface="宋体" panose="02010600030101010101" pitchFamily="2" charset="-122"/>
              </a:rPr>
              <a:t>0x4000: MOV R0, R1</a:t>
            </a:r>
          </a:p>
          <a:p>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将如实地加载 </a:t>
            </a:r>
            <a:r>
              <a:rPr lang="en-US" altLang="zh-CN" dirty="0">
                <a:latin typeface="Calibri" panose="020F0502020204030204" pitchFamily="34" charset="0"/>
                <a:ea typeface="宋体" panose="02010600030101010101" pitchFamily="2" charset="-122"/>
              </a:rPr>
              <a:t>0x4000</a:t>
            </a:r>
            <a:r>
              <a:rPr lang="zh-CN" altLang="en-US" dirty="0">
                <a:latin typeface="宋体" panose="02010600030101010101" pitchFamily="2" charset="-122"/>
                <a:ea typeface="宋体" panose="02010600030101010101" pitchFamily="2" charset="-122"/>
              </a:rPr>
              <a:t>。注意，语法略有不同，没有“</a:t>
            </a:r>
            <a:r>
              <a:rPr lang="en-US" altLang="zh-CN"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”号。</a:t>
            </a:r>
          </a:p>
          <a:p>
            <a:pPr marR="1180" algn="just"/>
            <a:r>
              <a:rPr lang="en-US" altLang="zh-CN" dirty="0">
                <a:latin typeface="Calibri" panose="020F0502020204030204" pitchFamily="34" charset="0"/>
                <a:ea typeface="宋体" panose="02010600030101010101" pitchFamily="2" charset="-122"/>
              </a:rPr>
              <a:t>LDR </a:t>
            </a:r>
            <a:r>
              <a:rPr lang="zh-CN" altLang="en-US" dirty="0">
                <a:latin typeface="宋体" panose="02010600030101010101" pitchFamily="2" charset="-122"/>
                <a:ea typeface="宋体" panose="02010600030101010101" pitchFamily="2" charset="-122"/>
              </a:rPr>
              <a:t>通常是把要加载的数值预先定义，再使用一条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相对加载指令来取出。而 </a:t>
            </a:r>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则尝试对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作算术加法或减法来取得立即数。因此 </a:t>
            </a:r>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未必总能求出需要的立即数。其实顾名思义，</a:t>
            </a:r>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是为了取出附近某条指令或者变量的地址，而 </a:t>
            </a:r>
            <a:r>
              <a:rPr lang="en-US" altLang="zh-CN" dirty="0">
                <a:latin typeface="Calibri" panose="020F0502020204030204" pitchFamily="34" charset="0"/>
                <a:ea typeface="宋体" panose="02010600030101010101" pitchFamily="2" charset="-122"/>
              </a:rPr>
              <a:t>LDR </a:t>
            </a:r>
            <a:r>
              <a:rPr lang="zh-CN" altLang="en-US" dirty="0">
                <a:latin typeface="宋体" panose="02010600030101010101" pitchFamily="2" charset="-122"/>
                <a:ea typeface="宋体" panose="02010600030101010101" pitchFamily="2" charset="-122"/>
              </a:rPr>
              <a:t>则是取出一个通用的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位整数。因为 </a:t>
            </a:r>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更专一，所以得到了优化，故而它的代码效率常常比</a:t>
            </a:r>
            <a:r>
              <a:rPr lang="en-US" altLang="zh-CN" dirty="0">
                <a:latin typeface="Calibri" panose="020F0502020204030204" pitchFamily="34" charset="0"/>
                <a:ea typeface="宋体" panose="02010600030101010101" pitchFamily="2" charset="-122"/>
              </a:rPr>
              <a:t>LDR</a:t>
            </a:r>
            <a:r>
              <a:rPr lang="zh-CN" altLang="en-US" dirty="0">
                <a:latin typeface="宋体" panose="02010600030101010101" pitchFamily="2" charset="-122"/>
                <a:ea typeface="宋体" panose="02010600030101010101" pitchFamily="2" charset="-122"/>
              </a:rPr>
              <a:t>的要高。</a:t>
            </a:r>
          </a:p>
          <a:p>
            <a:endParaRPr lang="zh-CN" altLang="en-US" dirty="0"/>
          </a:p>
        </p:txBody>
      </p:sp>
    </p:spTree>
    <p:extLst>
      <p:ext uri="{BB962C8B-B14F-4D97-AF65-F5344CB8AC3E}">
        <p14:creationId xmlns:p14="http://schemas.microsoft.com/office/powerpoint/2010/main" val="382908395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指令集：数据处理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r>
              <a:rPr lang="zh-CN" altLang="en-US" dirty="0"/>
              <a:t>以加法为例，常见的有：</a:t>
            </a:r>
          </a:p>
          <a:p>
            <a:pPr lvl="1"/>
            <a:r>
              <a:rPr lang="en-US" altLang="zh-CN" dirty="0"/>
              <a:t>ADD R0, R1 ; R0 += R1</a:t>
            </a:r>
          </a:p>
          <a:p>
            <a:pPr lvl="1"/>
            <a:r>
              <a:rPr lang="en-US" altLang="zh-CN" dirty="0"/>
              <a:t>ADD R0, #0x12 ; R0 += 12</a:t>
            </a:r>
          </a:p>
          <a:p>
            <a:pPr lvl="1"/>
            <a:r>
              <a:rPr lang="en-US" altLang="zh-CN" dirty="0"/>
              <a:t>ADD.W R0, R1, R2 ; R0 = R1+R2</a:t>
            </a:r>
          </a:p>
          <a:p>
            <a:r>
              <a:rPr lang="zh-CN" altLang="en-US" dirty="0"/>
              <a:t>虽然助记符都是</a:t>
            </a:r>
            <a:r>
              <a:rPr lang="en-US" altLang="zh-CN" dirty="0"/>
              <a:t>ADD</a:t>
            </a:r>
            <a:r>
              <a:rPr lang="zh-CN" altLang="en-US" dirty="0"/>
              <a:t>，但是二进制机器码是不同的。</a:t>
            </a:r>
          </a:p>
          <a:p>
            <a:r>
              <a:rPr lang="zh-CN" altLang="en-US" dirty="0"/>
              <a:t>当使用</a:t>
            </a:r>
            <a:r>
              <a:rPr lang="en-US" altLang="zh-CN" dirty="0"/>
              <a:t>16 </a:t>
            </a:r>
            <a:r>
              <a:rPr lang="zh-CN" altLang="en-US" dirty="0"/>
              <a:t>位加法时，会自动更新</a:t>
            </a:r>
            <a:r>
              <a:rPr lang="en-US" altLang="zh-CN" dirty="0"/>
              <a:t>APSR </a:t>
            </a:r>
            <a:r>
              <a:rPr lang="zh-CN" altLang="en-US" dirty="0"/>
              <a:t>中的标志位。然而，在使用了“</a:t>
            </a:r>
            <a:r>
              <a:rPr lang="en-US" altLang="zh-CN" dirty="0"/>
              <a:t>.W”</a:t>
            </a:r>
            <a:r>
              <a:rPr lang="zh-CN" altLang="en-US" dirty="0"/>
              <a:t>显式指定了</a:t>
            </a:r>
            <a:r>
              <a:rPr lang="en-US" altLang="zh-CN" dirty="0"/>
              <a:t>32 </a:t>
            </a:r>
            <a:r>
              <a:rPr lang="zh-CN" altLang="en-US" dirty="0"/>
              <a:t>位指令后，就可以通过“</a:t>
            </a:r>
            <a:r>
              <a:rPr lang="en-US" altLang="zh-CN" dirty="0"/>
              <a:t>S”</a:t>
            </a:r>
            <a:r>
              <a:rPr lang="zh-CN" altLang="en-US" dirty="0"/>
              <a:t>后缀手工控制对</a:t>
            </a:r>
            <a:r>
              <a:rPr lang="en-US" altLang="zh-CN" dirty="0"/>
              <a:t>APSR </a:t>
            </a:r>
            <a:r>
              <a:rPr lang="zh-CN" altLang="en-US" dirty="0"/>
              <a:t>的更新，如：</a:t>
            </a:r>
          </a:p>
          <a:p>
            <a:pPr lvl="1"/>
            <a:r>
              <a:rPr lang="en-US" altLang="zh-CN" dirty="0"/>
              <a:t>ADD.W R0, R1, R2 ; </a:t>
            </a:r>
            <a:r>
              <a:rPr lang="zh-CN" altLang="en-US" dirty="0"/>
              <a:t>不更新标志位</a:t>
            </a:r>
          </a:p>
          <a:p>
            <a:pPr lvl="1"/>
            <a:r>
              <a:rPr lang="en-US" altLang="zh-CN" dirty="0"/>
              <a:t>ADDS.W R0, R1, R2 ; </a:t>
            </a:r>
            <a:r>
              <a:rPr lang="zh-CN" altLang="en-US" dirty="0"/>
              <a:t>更新标志位</a:t>
            </a:r>
          </a:p>
          <a:p>
            <a:r>
              <a:rPr lang="zh-CN" altLang="en-US" dirty="0"/>
              <a:t>除了 </a:t>
            </a:r>
            <a:r>
              <a:rPr lang="en-US" altLang="zh-CN" dirty="0"/>
              <a:t>ADD </a:t>
            </a:r>
            <a:r>
              <a:rPr lang="zh-CN" altLang="en-US" dirty="0"/>
              <a:t>指令之外，</a:t>
            </a:r>
            <a:r>
              <a:rPr lang="en-US" altLang="zh-CN" dirty="0"/>
              <a:t>CM3 </a:t>
            </a:r>
            <a:r>
              <a:rPr lang="zh-CN" altLang="en-US" dirty="0"/>
              <a:t>中还包含</a:t>
            </a:r>
            <a:r>
              <a:rPr lang="en-US" altLang="zh-CN" dirty="0"/>
              <a:t>SUB, MUL, UDIV/SDIV </a:t>
            </a:r>
            <a:r>
              <a:rPr lang="zh-CN" altLang="en-US" dirty="0"/>
              <a:t>等用于算术四则运算。</a:t>
            </a:r>
          </a:p>
        </p:txBody>
      </p:sp>
    </p:spTree>
    <p:extLst>
      <p:ext uri="{BB962C8B-B14F-4D97-AF65-F5344CB8AC3E}">
        <p14:creationId xmlns:p14="http://schemas.microsoft.com/office/powerpoint/2010/main" val="1613252074"/>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pic>
        <p:nvPicPr>
          <p:cNvPr id="5" name="图片 4">
            <a:extLst>
              <a:ext uri="{FF2B5EF4-FFF2-40B4-BE49-F238E27FC236}">
                <a16:creationId xmlns:a16="http://schemas.microsoft.com/office/drawing/2014/main" id="{84374DE4-7713-4579-98E5-F6ED9BE912F1}"/>
              </a:ext>
            </a:extLst>
          </p:cNvPr>
          <p:cNvPicPr>
            <a:picLocks noChangeAspect="1"/>
          </p:cNvPicPr>
          <p:nvPr/>
        </p:nvPicPr>
        <p:blipFill>
          <a:blip r:embed="rId2"/>
          <a:stretch>
            <a:fillRect/>
          </a:stretch>
        </p:blipFill>
        <p:spPr>
          <a:xfrm>
            <a:off x="4760096" y="1010569"/>
            <a:ext cx="5745605" cy="4978750"/>
          </a:xfrm>
          <a:prstGeom prst="rect">
            <a:avLst/>
          </a:prstGeom>
        </p:spPr>
      </p:pic>
    </p:spTree>
    <p:extLst>
      <p:ext uri="{BB962C8B-B14F-4D97-AF65-F5344CB8AC3E}">
        <p14:creationId xmlns:p14="http://schemas.microsoft.com/office/powerpoint/2010/main" val="2283314179"/>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
        <p:nvSpPr>
          <p:cNvPr id="4" name="内容占位符 3">
            <a:extLst>
              <a:ext uri="{FF2B5EF4-FFF2-40B4-BE49-F238E27FC236}">
                <a16:creationId xmlns:a16="http://schemas.microsoft.com/office/drawing/2014/main" id="{8E17C36D-CF5A-4E42-804C-76E1BAD7DEC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42D78AB-D418-46ED-A713-061A4EF4F486}"/>
              </a:ext>
            </a:extLst>
          </p:cNvPr>
          <p:cNvPicPr>
            <a:picLocks noChangeAspect="1"/>
          </p:cNvPicPr>
          <p:nvPr/>
        </p:nvPicPr>
        <p:blipFill>
          <a:blip r:embed="rId2"/>
          <a:stretch>
            <a:fillRect/>
          </a:stretch>
        </p:blipFill>
        <p:spPr>
          <a:xfrm>
            <a:off x="2022860" y="1370362"/>
            <a:ext cx="8143875" cy="1981200"/>
          </a:xfrm>
          <a:prstGeom prst="rect">
            <a:avLst/>
          </a:prstGeom>
        </p:spPr>
      </p:pic>
    </p:spTree>
    <p:extLst>
      <p:ext uri="{BB962C8B-B14F-4D97-AF65-F5344CB8AC3E}">
        <p14:creationId xmlns:p14="http://schemas.microsoft.com/office/powerpoint/2010/main" val="186709313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CA0B1617-5DEF-4E28-B654-D97BDBB59A1F}"/>
              </a:ext>
            </a:extLst>
          </p:cNvPr>
          <p:cNvPicPr>
            <a:picLocks noGrp="1" noChangeAspect="1"/>
          </p:cNvPicPr>
          <p:nvPr>
            <p:ph idx="1"/>
          </p:nvPr>
        </p:nvPicPr>
        <p:blipFill>
          <a:blip r:embed="rId2"/>
          <a:stretch>
            <a:fillRect/>
          </a:stretch>
        </p:blipFill>
        <p:spPr>
          <a:xfrm>
            <a:off x="2322898" y="327320"/>
            <a:ext cx="7252275" cy="443032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402963481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zh-CN" altLang="en-US" dirty="0"/>
              <a:t>大多数涉及 </a:t>
            </a:r>
            <a:r>
              <a:rPr lang="en-US" altLang="zh-CN" dirty="0"/>
              <a:t>3 </a:t>
            </a:r>
            <a:r>
              <a:rPr lang="zh-CN" altLang="en-US" dirty="0"/>
              <a:t>个寄存器的 </a:t>
            </a:r>
            <a:r>
              <a:rPr lang="en-US" altLang="zh-CN" dirty="0"/>
              <a:t>32 </a:t>
            </a:r>
            <a:r>
              <a:rPr lang="zh-CN" altLang="en-US" dirty="0"/>
              <a:t>位数据操作指令，都可以在计算之前，对其第 </a:t>
            </a:r>
            <a:r>
              <a:rPr lang="en-US" altLang="zh-CN" dirty="0"/>
              <a:t>3 </a:t>
            </a:r>
            <a:r>
              <a:rPr lang="zh-CN" altLang="en-US" dirty="0"/>
              <a:t>个操作数 </a:t>
            </a:r>
            <a:r>
              <a:rPr lang="en-US" altLang="zh-CN" dirty="0"/>
              <a:t>Rn </a:t>
            </a:r>
            <a:r>
              <a:rPr lang="zh-CN" altLang="en-US" dirty="0"/>
              <a:t>进行“预加工”</a:t>
            </a:r>
            <a:r>
              <a:rPr lang="en-US" altLang="zh-CN" dirty="0"/>
              <a:t>——</a:t>
            </a:r>
            <a:r>
              <a:rPr lang="zh-CN" altLang="en-US" dirty="0"/>
              <a:t>移位，格式为：</a:t>
            </a:r>
          </a:p>
          <a:p>
            <a:pPr lvl="1"/>
            <a:r>
              <a:rPr lang="en-US" altLang="zh-CN" dirty="0"/>
              <a:t>DataOp Rd,  Rm,  Rn,   LSL #imm5  ;</a:t>
            </a:r>
            <a:r>
              <a:rPr lang="zh-CN" altLang="en-US" dirty="0"/>
              <a:t>先对 </a:t>
            </a:r>
            <a:r>
              <a:rPr lang="en-US" altLang="zh-CN" dirty="0"/>
              <a:t>Rn </a:t>
            </a:r>
            <a:r>
              <a:rPr lang="zh-CN" altLang="en-US" dirty="0"/>
              <a:t>逻辑左移</a:t>
            </a:r>
            <a:r>
              <a:rPr lang="en-US" altLang="zh-CN" dirty="0"/>
              <a:t>imm5 </a:t>
            </a:r>
            <a:r>
              <a:rPr lang="zh-CN" altLang="en-US" dirty="0"/>
              <a:t>格 </a:t>
            </a:r>
            <a:endParaRPr lang="en-US" altLang="zh-CN" dirty="0"/>
          </a:p>
          <a:p>
            <a:pPr lvl="1"/>
            <a:r>
              <a:rPr lang="en-US" altLang="zh-CN" dirty="0"/>
              <a:t>DataOp Rd,  Rm,  Rn,   LSR #imm5  ;</a:t>
            </a:r>
            <a:r>
              <a:rPr lang="zh-CN" altLang="en-US" dirty="0"/>
              <a:t>先对 </a:t>
            </a:r>
            <a:r>
              <a:rPr lang="en-US" altLang="zh-CN" dirty="0"/>
              <a:t>Rn </a:t>
            </a:r>
            <a:r>
              <a:rPr lang="zh-CN" altLang="en-US" dirty="0"/>
              <a:t>逻辑右移</a:t>
            </a:r>
            <a:r>
              <a:rPr lang="en-US" altLang="zh-CN" dirty="0"/>
              <a:t>imm5 </a:t>
            </a:r>
            <a:r>
              <a:rPr lang="zh-CN" altLang="en-US" dirty="0"/>
              <a:t>格 </a:t>
            </a:r>
            <a:endParaRPr lang="en-US" altLang="zh-CN" dirty="0"/>
          </a:p>
          <a:p>
            <a:pPr lvl="1"/>
            <a:r>
              <a:rPr lang="en-US" altLang="zh-CN" dirty="0"/>
              <a:t>DataOp Rd,  Rm,  Rn,   ASR #imm5  ;</a:t>
            </a:r>
            <a:r>
              <a:rPr lang="zh-CN" altLang="en-US" dirty="0"/>
              <a:t>先对 </a:t>
            </a:r>
            <a:r>
              <a:rPr lang="en-US" altLang="zh-CN" dirty="0"/>
              <a:t>Rn </a:t>
            </a:r>
            <a:r>
              <a:rPr lang="zh-CN" altLang="en-US" dirty="0"/>
              <a:t>算术右移</a:t>
            </a:r>
            <a:r>
              <a:rPr lang="en-US" altLang="zh-CN" dirty="0"/>
              <a:t>imm5 </a:t>
            </a:r>
            <a:r>
              <a:rPr lang="zh-CN" altLang="en-US" dirty="0"/>
              <a:t>格 </a:t>
            </a:r>
            <a:endParaRPr lang="en-US" altLang="zh-CN" dirty="0"/>
          </a:p>
          <a:p>
            <a:pPr lvl="1"/>
            <a:r>
              <a:rPr lang="en-US" altLang="zh-CN" dirty="0"/>
              <a:t>DataOp Rd,  Rm,  Rn,   ROR #imm5  ;</a:t>
            </a:r>
            <a:r>
              <a:rPr lang="zh-CN" altLang="en-US" dirty="0"/>
              <a:t>先对 </a:t>
            </a:r>
            <a:r>
              <a:rPr lang="en-US" altLang="zh-CN" dirty="0"/>
              <a:t>Rn </a:t>
            </a:r>
            <a:r>
              <a:rPr lang="zh-CN" altLang="en-US" dirty="0"/>
              <a:t>循环右移</a:t>
            </a:r>
            <a:r>
              <a:rPr lang="en-US" altLang="zh-CN" dirty="0"/>
              <a:t>imm5 </a:t>
            </a:r>
            <a:r>
              <a:rPr lang="zh-CN" altLang="en-US" dirty="0"/>
              <a:t>格</a:t>
            </a:r>
          </a:p>
          <a:p>
            <a:pPr lvl="1"/>
            <a:r>
              <a:rPr lang="en-US" altLang="zh-CN" dirty="0"/>
              <a:t>DataOp Rd,  Rm,  Rn,   ROL #imm5  ;</a:t>
            </a:r>
            <a:r>
              <a:rPr lang="zh-CN" altLang="en-US" dirty="0"/>
              <a:t>（错误）先对 </a:t>
            </a:r>
            <a:r>
              <a:rPr lang="en-US" altLang="zh-CN" dirty="0"/>
              <a:t>Rn </a:t>
            </a:r>
            <a:r>
              <a:rPr lang="zh-CN" altLang="en-US" dirty="0"/>
              <a:t>循环左移</a:t>
            </a:r>
            <a:r>
              <a:rPr lang="en-US" altLang="zh-CN" dirty="0"/>
              <a:t>imm5 </a:t>
            </a:r>
            <a:r>
              <a:rPr lang="zh-CN" altLang="en-US" dirty="0"/>
              <a:t>格</a:t>
            </a:r>
          </a:p>
          <a:p>
            <a:pPr lvl="1"/>
            <a:r>
              <a:rPr lang="en-US" altLang="zh-CN" dirty="0"/>
              <a:t>DataOp Rd,  Rm,  Rn,   RRX        ;</a:t>
            </a:r>
            <a:r>
              <a:rPr lang="zh-CN" altLang="en-US" dirty="0"/>
              <a:t>先对 </a:t>
            </a:r>
            <a:r>
              <a:rPr lang="en-US" altLang="zh-CN" dirty="0"/>
              <a:t>Rn </a:t>
            </a:r>
            <a:r>
              <a:rPr lang="zh-CN" altLang="en-US" dirty="0"/>
              <a:t>带进位位右移一格</a:t>
            </a:r>
          </a:p>
          <a:p>
            <a:r>
              <a:rPr lang="zh-CN" altLang="en-US" dirty="0"/>
              <a:t>注意：“预加工”是对 </a:t>
            </a:r>
            <a:r>
              <a:rPr lang="en-US" altLang="zh-CN" dirty="0"/>
              <a:t>Rn </a:t>
            </a:r>
            <a:r>
              <a:rPr lang="zh-CN" altLang="en-US" dirty="0"/>
              <a:t>的一个“内部复本”执行操作，不会因此而影响 </a:t>
            </a:r>
            <a:r>
              <a:rPr lang="en-US" altLang="zh-CN" dirty="0"/>
              <a:t>Rn </a:t>
            </a:r>
            <a:r>
              <a:rPr lang="zh-CN" altLang="en-US" dirty="0"/>
              <a:t>的值。但如果 </a:t>
            </a:r>
            <a:r>
              <a:rPr lang="en-US" altLang="zh-CN" dirty="0"/>
              <a:t>Rn </a:t>
            </a:r>
            <a:r>
              <a:rPr lang="zh-CN" altLang="en-US" dirty="0"/>
              <a:t>正巧是</a:t>
            </a:r>
            <a:r>
              <a:rPr lang="en-US" altLang="zh-CN" dirty="0"/>
              <a:t>Rd</a:t>
            </a:r>
            <a:r>
              <a:rPr lang="zh-CN" altLang="en-US" dirty="0"/>
              <a:t>，则按 </a:t>
            </a:r>
            <a:r>
              <a:rPr lang="en-US" altLang="zh-CN" dirty="0"/>
              <a:t>DataOp </a:t>
            </a:r>
            <a:r>
              <a:rPr lang="zh-CN" altLang="en-US" dirty="0"/>
              <a:t>的计算方式来更新。</a:t>
            </a:r>
          </a:p>
          <a:p>
            <a:r>
              <a:rPr lang="zh-CN" altLang="en-US" dirty="0"/>
              <a:t>其中，</a:t>
            </a:r>
            <a:r>
              <a:rPr lang="en-US" altLang="zh-CN" dirty="0"/>
              <a:t>DataOp </a:t>
            </a:r>
            <a:r>
              <a:rPr lang="zh-CN" altLang="en-US" dirty="0"/>
              <a:t>可以是所有“传统”的 </a:t>
            </a:r>
            <a:r>
              <a:rPr lang="en-US" altLang="zh-CN" dirty="0"/>
              <a:t>32 </a:t>
            </a:r>
            <a:r>
              <a:rPr lang="zh-CN" altLang="en-US" dirty="0"/>
              <a:t>位数据操作指令，包括：</a:t>
            </a:r>
          </a:p>
          <a:p>
            <a:r>
              <a:rPr lang="en-US" altLang="zh-CN" dirty="0"/>
              <a:t>ADD/ADC/ SUB/SBC/RSB/ AND/ORR/EOR/ BIC/ORN</a:t>
            </a:r>
          </a:p>
          <a:p>
            <a:endParaRPr lang="zh-CN" altLang="en-US" dirty="0"/>
          </a:p>
        </p:txBody>
      </p:sp>
    </p:spTree>
    <p:extLst>
      <p:ext uri="{BB962C8B-B14F-4D97-AF65-F5344CB8AC3E}">
        <p14:creationId xmlns:p14="http://schemas.microsoft.com/office/powerpoint/2010/main" val="134518133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24"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8"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9" name="图片 3" descr="图片包含 屏幕截图&#10;&#10;已生成高可信度的说明">
            <a:extLst>
              <a:ext uri="{FF2B5EF4-FFF2-40B4-BE49-F238E27FC236}">
                <a16:creationId xmlns:a16="http://schemas.microsoft.com/office/drawing/2014/main" id="{8E8F1AE3-350B-4168-A6EC-11810CBF27BE}"/>
              </a:ext>
            </a:extLst>
          </p:cNvPr>
          <p:cNvPicPr>
            <a:picLocks noGrp="1" noChangeAspect="1"/>
          </p:cNvPicPr>
          <p:nvPr>
            <p:ph idx="1"/>
          </p:nvPr>
        </p:nvPicPr>
        <p:blipFill>
          <a:blip r:embed="rId2"/>
          <a:stretch>
            <a:fillRect/>
          </a:stretch>
        </p:blipFill>
        <p:spPr>
          <a:xfrm>
            <a:off x="3483715" y="643538"/>
            <a:ext cx="5225395"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198982142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027472C7-CB07-40A9-8F6F-43EED45714C6}"/>
              </a:ext>
            </a:extLst>
          </p:cNvPr>
          <p:cNvPicPr>
            <a:picLocks noChangeAspect="1"/>
          </p:cNvPicPr>
          <p:nvPr/>
        </p:nvPicPr>
        <p:blipFill>
          <a:blip r:embed="rId2"/>
          <a:stretch>
            <a:fillRect/>
          </a:stretch>
        </p:blipFill>
        <p:spPr>
          <a:xfrm>
            <a:off x="5080512" y="954074"/>
            <a:ext cx="5098562" cy="494985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r>
              <a:rPr lang="zh-CN" altLang="en-US" sz="1300" dirty="0">
                <a:solidFill>
                  <a:srgbClr val="FFFFFF"/>
                </a:solidFill>
              </a:rPr>
              <a:t>如果在移位和循环指令上加上“</a:t>
            </a:r>
            <a:r>
              <a:rPr lang="en-US" altLang="zh-CN" sz="1300" dirty="0">
                <a:solidFill>
                  <a:srgbClr val="FFFFFF"/>
                </a:solidFill>
              </a:rPr>
              <a:t>S”</a:t>
            </a:r>
            <a:r>
              <a:rPr lang="zh-CN" altLang="en-US" sz="1300" dirty="0">
                <a:solidFill>
                  <a:srgbClr val="FFFFFF"/>
                </a:solidFill>
              </a:rPr>
              <a:t>后缀，这些指令会更新进位位</a:t>
            </a:r>
            <a:r>
              <a:rPr lang="en-US" altLang="zh-CN" sz="1300" dirty="0">
                <a:solidFill>
                  <a:srgbClr val="FFFFFF"/>
                </a:solidFill>
              </a:rPr>
              <a:t>C</a:t>
            </a:r>
            <a:r>
              <a:rPr lang="zh-CN" altLang="en-US" sz="1300" dirty="0">
                <a:solidFill>
                  <a:srgbClr val="FFFFFF"/>
                </a:solidFill>
              </a:rPr>
              <a:t>。</a:t>
            </a:r>
            <a:endParaRPr lang="en-US" altLang="zh-CN" sz="1300" dirty="0">
              <a:solidFill>
                <a:srgbClr val="FFFFFF"/>
              </a:solidFill>
            </a:endParaRPr>
          </a:p>
          <a:p>
            <a:r>
              <a:rPr lang="zh-CN" altLang="en-US" sz="1300" dirty="0">
                <a:solidFill>
                  <a:srgbClr val="FFFFFF"/>
                </a:solidFill>
              </a:rPr>
              <a:t>如果是</a:t>
            </a:r>
            <a:r>
              <a:rPr lang="en-US" altLang="zh-CN" sz="1300" dirty="0">
                <a:solidFill>
                  <a:srgbClr val="FFFFFF"/>
                </a:solidFill>
              </a:rPr>
              <a:t>16 </a:t>
            </a:r>
            <a:r>
              <a:rPr lang="zh-CN" altLang="en-US" sz="1300" dirty="0">
                <a:solidFill>
                  <a:srgbClr val="FFFFFF"/>
                </a:solidFill>
              </a:rPr>
              <a:t>位</a:t>
            </a:r>
            <a:r>
              <a:rPr lang="en-US" altLang="zh-CN" sz="1300" dirty="0">
                <a:solidFill>
                  <a:srgbClr val="FFFFFF"/>
                </a:solidFill>
              </a:rPr>
              <a:t>Thumb</a:t>
            </a:r>
            <a:r>
              <a:rPr lang="zh-CN" altLang="en-US" sz="1300" dirty="0">
                <a:solidFill>
                  <a:srgbClr val="FFFFFF"/>
                </a:solidFill>
              </a:rPr>
              <a:t>指令，则总是更新</a:t>
            </a:r>
            <a:r>
              <a:rPr lang="en-US" altLang="zh-CN" sz="1300" dirty="0">
                <a:solidFill>
                  <a:srgbClr val="FFFFFF"/>
                </a:solidFill>
              </a:rPr>
              <a:t>C </a:t>
            </a:r>
            <a:r>
              <a:rPr lang="zh-CN" altLang="en-US" sz="1300" dirty="0">
                <a:solidFill>
                  <a:srgbClr val="FFFFFF"/>
                </a:solidFill>
              </a:rPr>
              <a:t>的。</a:t>
            </a:r>
          </a:p>
        </p:txBody>
      </p:sp>
    </p:spTree>
    <p:extLst>
      <p:ext uri="{BB962C8B-B14F-4D97-AF65-F5344CB8AC3E}">
        <p14:creationId xmlns:p14="http://schemas.microsoft.com/office/powerpoint/2010/main" val="425795717"/>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descr="图片包含 屏幕截图&#10;&#10;已生成极高可信度的说明">
            <a:extLst>
              <a:ext uri="{FF2B5EF4-FFF2-40B4-BE49-F238E27FC236}">
                <a16:creationId xmlns:a16="http://schemas.microsoft.com/office/drawing/2014/main" id="{55D90725-05B1-42C8-B62F-82A9DED351F2}"/>
              </a:ext>
            </a:extLst>
          </p:cNvPr>
          <p:cNvPicPr>
            <a:picLocks noGrp="1" noChangeAspect="1"/>
          </p:cNvPicPr>
          <p:nvPr>
            <p:ph idx="1"/>
          </p:nvPr>
        </p:nvPicPr>
        <p:blipFill>
          <a:blip r:embed="rId2"/>
          <a:stretch>
            <a:fillRect/>
          </a:stretch>
        </p:blipFill>
        <p:spPr>
          <a:xfrm>
            <a:off x="1999499" y="721886"/>
            <a:ext cx="8193826" cy="346189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2258420329"/>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825F8F8E-BFE8-4E25-B2E5-C41BF4CA49BC}"/>
              </a:ext>
            </a:extLst>
          </p:cNvPr>
          <p:cNvPicPr>
            <a:picLocks noChangeAspect="1"/>
          </p:cNvPicPr>
          <p:nvPr/>
        </p:nvPicPr>
        <p:blipFill>
          <a:blip r:embed="rId2"/>
          <a:stretch>
            <a:fillRect/>
          </a:stretch>
        </p:blipFill>
        <p:spPr>
          <a:xfrm>
            <a:off x="5080512" y="1062418"/>
            <a:ext cx="5098562" cy="473316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170097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74427C48-E8C0-467A-8088-11542D52C22D}"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64</a:t>
            </a:fld>
            <a:endParaRPr lang="en-US" altLang="zh-CN" b="1">
              <a:solidFill>
                <a:srgbClr val="FFFFFF"/>
              </a:solidFill>
            </a:endParaRPr>
          </a:p>
        </p:txBody>
      </p:sp>
      <p:pic>
        <p:nvPicPr>
          <p:cNvPr id="13" name="Picture 6" descr="20058415344773499"/>
          <p:cNvPicPr>
            <a:picLocks noChangeAspect="1" noChangeArrowheads="1"/>
          </p:cNvPicPr>
          <p:nvPr/>
        </p:nvPicPr>
        <p:blipFill>
          <a:blip r:embed="rId2" cstate="print"/>
          <a:srcRect/>
          <a:stretch>
            <a:fillRect/>
          </a:stretch>
        </p:blipFill>
        <p:spPr bwMode="auto">
          <a:xfrm>
            <a:off x="2676152" y="3735470"/>
            <a:ext cx="1811360" cy="156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descr="FullG0400101"/>
          <p:cNvPicPr>
            <a:picLocks noChangeAspect="1" noChangeArrowheads="1"/>
          </p:cNvPicPr>
          <p:nvPr/>
        </p:nvPicPr>
        <p:blipFill>
          <a:blip r:embed="rId3" cstate="print"/>
          <a:srcRect t="25209"/>
          <a:stretch>
            <a:fillRect/>
          </a:stretch>
        </p:blipFill>
        <p:spPr bwMode="auto">
          <a:xfrm>
            <a:off x="7840826" y="3735471"/>
            <a:ext cx="2071599" cy="2066223"/>
          </a:xfrm>
          <a:prstGeom prst="rect">
            <a:avLst/>
          </a:prstGeom>
          <a:noFill/>
          <a:ln w="9525">
            <a:noFill/>
            <a:miter lim="800000"/>
            <a:headEnd/>
            <a:tailEnd/>
          </a:ln>
        </p:spPr>
      </p:pic>
      <p:pic>
        <p:nvPicPr>
          <p:cNvPr id="15" name="Picture 11" descr="b_2005126114238"/>
          <p:cNvPicPr>
            <a:picLocks noChangeAspect="1" noChangeArrowheads="1"/>
          </p:cNvPicPr>
          <p:nvPr/>
        </p:nvPicPr>
        <p:blipFill>
          <a:blip r:embed="rId4" cstate="print"/>
          <a:srcRect/>
          <a:stretch>
            <a:fillRect/>
          </a:stretch>
        </p:blipFill>
        <p:spPr bwMode="auto">
          <a:xfrm>
            <a:off x="2850765" y="5507774"/>
            <a:ext cx="1462134" cy="873554"/>
          </a:xfrm>
          <a:prstGeom prst="rect">
            <a:avLst/>
          </a:prstGeom>
          <a:noFill/>
          <a:ln w="9525">
            <a:noFill/>
            <a:miter lim="800000"/>
            <a:headEnd/>
            <a:tailEnd/>
          </a:ln>
        </p:spPr>
      </p:pic>
      <p:pic>
        <p:nvPicPr>
          <p:cNvPr id="16" name="Picture 13" descr="31120300_8a0edeae7e_o"/>
          <p:cNvPicPr>
            <a:picLocks noChangeAspect="1" noChangeArrowheads="1"/>
          </p:cNvPicPr>
          <p:nvPr/>
        </p:nvPicPr>
        <p:blipFill>
          <a:blip r:embed="rId5" cstate="print"/>
          <a:srcRect l="9166" t="37910" r="16733"/>
          <a:stretch>
            <a:fillRect/>
          </a:stretch>
        </p:blipFill>
        <p:spPr bwMode="auto">
          <a:xfrm>
            <a:off x="6962912" y="1359817"/>
            <a:ext cx="2949512" cy="1853159"/>
          </a:xfrm>
          <a:prstGeom prst="rect">
            <a:avLst/>
          </a:prstGeom>
          <a:noFill/>
          <a:ln w="9525">
            <a:noFill/>
            <a:miter lim="800000"/>
            <a:headEnd/>
            <a:tailEnd/>
          </a:ln>
        </p:spPr>
      </p:pic>
      <p:pic>
        <p:nvPicPr>
          <p:cNvPr id="17" name="Picture 18" descr="2005816126312407"/>
          <p:cNvPicPr>
            <a:picLocks noChangeAspect="1" noChangeArrowheads="1"/>
          </p:cNvPicPr>
          <p:nvPr/>
        </p:nvPicPr>
        <p:blipFill>
          <a:blip r:embed="rId6" cstate="print"/>
          <a:srcRect/>
          <a:stretch>
            <a:fillRect/>
          </a:stretch>
        </p:blipFill>
        <p:spPr bwMode="auto">
          <a:xfrm>
            <a:off x="5377758" y="3784270"/>
            <a:ext cx="2054512" cy="2241848"/>
          </a:xfrm>
          <a:prstGeom prst="rect">
            <a:avLst/>
          </a:prstGeom>
          <a:noFill/>
          <a:ln w="9525">
            <a:noFill/>
            <a:miter lim="800000"/>
            <a:headEnd/>
            <a:tailEnd/>
          </a:ln>
        </p:spPr>
      </p:pic>
      <p:sp>
        <p:nvSpPr>
          <p:cNvPr id="18" name="矩形 12"/>
          <p:cNvSpPr/>
          <p:nvPr/>
        </p:nvSpPr>
        <p:spPr>
          <a:xfrm>
            <a:off x="2231149" y="1175569"/>
            <a:ext cx="3957500" cy="1881284"/>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a:lnSpc>
                <a:spcPct val="150000"/>
              </a:lnSpc>
              <a:buFont typeface="Wingdings" panose="05000000000000000000" pitchFamily="2" charset="2"/>
              <a:buChar char="Ø"/>
            </a:pPr>
            <a:r>
              <a:rPr lang="zh-CN" altLang="en-US" sz="1600" dirty="0">
                <a:solidFill>
                  <a:srgbClr val="000000">
                    <a:lumMod val="65000"/>
                    <a:lumOff val="35000"/>
                  </a:srgbClr>
                </a:solidFill>
                <a:latin typeface="宋体" pitchFamily="2" charset="-122"/>
              </a:rPr>
              <a:t>各种智能测量仪表、数控装置、可编程控制器、控制机、分布式控制系统、现场总线仪表及控制系统、工业机器人、智能机器人、智能传感器、机电一体化机械设备等。</a:t>
            </a:r>
          </a:p>
        </p:txBody>
      </p:sp>
    </p:spTree>
    <p:extLst>
      <p:ext uri="{BB962C8B-B14F-4D97-AF65-F5344CB8AC3E}">
        <p14:creationId xmlns:p14="http://schemas.microsoft.com/office/powerpoint/2010/main" val="2053732067"/>
      </p:ext>
    </p:extLst>
  </p:cSld>
  <p:clrMapOvr>
    <a:masterClrMapping/>
  </p:clrMapOvr>
  <p:transitio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r>
              <a:rPr lang="en-US" altLang="zh-CN" dirty="0"/>
              <a:t>RBIT</a:t>
            </a:r>
            <a:r>
              <a:rPr lang="zh-CN" altLang="en-US" dirty="0"/>
              <a:t>指令</a:t>
            </a:r>
            <a:endParaRPr lang="en-US" altLang="zh-CN" dirty="0"/>
          </a:p>
          <a:p>
            <a:r>
              <a:rPr lang="en-US" altLang="zh-CN" dirty="0"/>
              <a:t>RBIT </a:t>
            </a:r>
            <a:r>
              <a:rPr lang="zh-CN" altLang="en-US" dirty="0"/>
              <a:t>比前面的</a:t>
            </a:r>
            <a:r>
              <a:rPr lang="en-US" altLang="zh-CN" dirty="0"/>
              <a:t>REV </a:t>
            </a:r>
            <a:r>
              <a:rPr lang="zh-CN" altLang="en-US" dirty="0"/>
              <a:t>之流更精细，它是按位反转的，相当于把</a:t>
            </a:r>
            <a:r>
              <a:rPr lang="en-US" altLang="zh-CN" dirty="0"/>
              <a:t>32 </a:t>
            </a:r>
            <a:r>
              <a:rPr lang="zh-CN" altLang="en-US" dirty="0"/>
              <a:t>位整数的二进制表示法水平旋转</a:t>
            </a:r>
            <a:r>
              <a:rPr lang="en-US" altLang="zh-CN" dirty="0"/>
              <a:t>180 </a:t>
            </a:r>
            <a:r>
              <a:rPr lang="zh-CN" altLang="en-US" dirty="0"/>
              <a:t>度。其格式为：</a:t>
            </a:r>
          </a:p>
          <a:p>
            <a:pPr lvl="1"/>
            <a:r>
              <a:rPr lang="en-US" altLang="zh-CN" dirty="0"/>
              <a:t>RBIT.W Rd, Rn</a:t>
            </a:r>
          </a:p>
          <a:p>
            <a:r>
              <a:rPr lang="zh-CN" altLang="en-US" dirty="0"/>
              <a:t>这个指令在处理串行比特流时大有用场，而且几乎到了没它不行的地步。</a:t>
            </a:r>
          </a:p>
          <a:p>
            <a:r>
              <a:rPr lang="zh-CN" altLang="en-US" dirty="0"/>
              <a:t>例如，记</a:t>
            </a:r>
            <a:r>
              <a:rPr lang="en-US" altLang="zh-CN" dirty="0"/>
              <a:t>R1=0xB4E10C23</a:t>
            </a:r>
          </a:p>
          <a:p>
            <a:r>
              <a:rPr lang="zh-CN" altLang="en-US" dirty="0"/>
              <a:t>（二进制数值为 </a:t>
            </a:r>
            <a:r>
              <a:rPr lang="en-US" altLang="zh-CN" dirty="0"/>
              <a:t>1011,0100,1110,0001,0000,1100,0010,0011</a:t>
            </a:r>
            <a:r>
              <a:rPr lang="zh-CN" altLang="en-US" dirty="0"/>
              <a:t>），</a:t>
            </a:r>
          </a:p>
          <a:p>
            <a:pPr lvl="1"/>
            <a:r>
              <a:rPr lang="en-US" altLang="zh-CN" dirty="0"/>
              <a:t>RBIT.W R0, R1</a:t>
            </a:r>
          </a:p>
          <a:p>
            <a:r>
              <a:rPr lang="zh-CN" altLang="en-US" dirty="0"/>
              <a:t>执行后，则</a:t>
            </a:r>
            <a:r>
              <a:rPr lang="en-US" altLang="zh-CN" dirty="0"/>
              <a:t>R0=0xC430872D</a:t>
            </a:r>
          </a:p>
          <a:p>
            <a:r>
              <a:rPr lang="zh-CN" altLang="en-US" dirty="0"/>
              <a:t>（二进制数值为</a:t>
            </a:r>
            <a:r>
              <a:rPr lang="en-US" altLang="zh-CN" dirty="0"/>
              <a:t>1100,0100,0011,0000,1000,0111,0010,1101</a:t>
            </a:r>
            <a:r>
              <a:rPr lang="zh-CN" altLang="en-US" dirty="0"/>
              <a:t>）</a:t>
            </a:r>
          </a:p>
        </p:txBody>
      </p:sp>
    </p:spTree>
    <p:extLst>
      <p:ext uri="{BB962C8B-B14F-4D97-AF65-F5344CB8AC3E}">
        <p14:creationId xmlns:p14="http://schemas.microsoft.com/office/powerpoint/2010/main" val="35653616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
        <p:nvSpPr>
          <p:cNvPr id="4" name="内容占位符 3">
            <a:extLst>
              <a:ext uri="{FF2B5EF4-FFF2-40B4-BE49-F238E27FC236}">
                <a16:creationId xmlns:a16="http://schemas.microsoft.com/office/drawing/2014/main" id="{77693FA1-9316-4CA1-982C-9E5169BDA40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847127A-2F86-4B1D-A868-3B9F2CCE732D}"/>
              </a:ext>
            </a:extLst>
          </p:cNvPr>
          <p:cNvPicPr>
            <a:picLocks noChangeAspect="1"/>
          </p:cNvPicPr>
          <p:nvPr/>
        </p:nvPicPr>
        <p:blipFill>
          <a:blip r:embed="rId2"/>
          <a:stretch>
            <a:fillRect/>
          </a:stretch>
        </p:blipFill>
        <p:spPr>
          <a:xfrm>
            <a:off x="2023109" y="1231658"/>
            <a:ext cx="8191500" cy="2676525"/>
          </a:xfrm>
          <a:prstGeom prst="rect">
            <a:avLst/>
          </a:prstGeom>
        </p:spPr>
      </p:pic>
    </p:spTree>
    <p:extLst>
      <p:ext uri="{BB962C8B-B14F-4D97-AF65-F5344CB8AC3E}">
        <p14:creationId xmlns:p14="http://schemas.microsoft.com/office/powerpoint/2010/main" val="964618234"/>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BFC</a:t>
            </a:r>
            <a:r>
              <a:rPr lang="zh-CN" altLang="en-US" dirty="0"/>
              <a:t>（位段清零）指令把</a:t>
            </a:r>
            <a:r>
              <a:rPr lang="en-US" altLang="zh-CN" dirty="0"/>
              <a:t>32 </a:t>
            </a:r>
            <a:r>
              <a:rPr lang="zh-CN" altLang="en-US" dirty="0"/>
              <a:t>位整数中任意一段连续的</a:t>
            </a:r>
            <a:r>
              <a:rPr lang="en-US" altLang="zh-CN" dirty="0"/>
              <a:t>2 </a:t>
            </a:r>
            <a:r>
              <a:rPr lang="zh-CN" altLang="en-US" dirty="0"/>
              <a:t>进制位</a:t>
            </a:r>
            <a:r>
              <a:rPr lang="en-US" altLang="zh-CN" dirty="0"/>
              <a:t>s </a:t>
            </a:r>
            <a:r>
              <a:rPr lang="zh-CN" altLang="en-US" dirty="0"/>
              <a:t>清</a:t>
            </a:r>
            <a:r>
              <a:rPr lang="en-US" altLang="zh-CN" dirty="0"/>
              <a:t>0</a:t>
            </a:r>
            <a:r>
              <a:rPr lang="zh-CN" altLang="en-US" dirty="0"/>
              <a:t>，语法格式为：</a:t>
            </a:r>
          </a:p>
          <a:p>
            <a:pPr lvl="1"/>
            <a:r>
              <a:rPr lang="en-US" altLang="zh-CN" dirty="0"/>
              <a:t>BFC.W Rd, #</a:t>
            </a:r>
            <a:r>
              <a:rPr lang="en-US" altLang="zh-CN" dirty="0" err="1"/>
              <a:t>lsb</a:t>
            </a:r>
            <a:r>
              <a:rPr lang="en-US" altLang="zh-CN" dirty="0"/>
              <a:t>, #width</a:t>
            </a:r>
          </a:p>
          <a:p>
            <a:r>
              <a:rPr lang="zh-CN" altLang="en-US" dirty="0"/>
              <a:t>其中，</a:t>
            </a:r>
            <a:r>
              <a:rPr lang="en-US" altLang="zh-CN" dirty="0" err="1"/>
              <a:t>lsb</a:t>
            </a:r>
            <a:r>
              <a:rPr lang="en-US" altLang="zh-CN" dirty="0"/>
              <a:t> </a:t>
            </a:r>
            <a:r>
              <a:rPr lang="zh-CN" altLang="en-US" dirty="0"/>
              <a:t>为位段的末尾，</a:t>
            </a:r>
            <a:r>
              <a:rPr lang="en-US" altLang="zh-CN" dirty="0"/>
              <a:t>width </a:t>
            </a:r>
            <a:r>
              <a:rPr lang="zh-CN" altLang="en-US" dirty="0"/>
              <a:t>则指定在</a:t>
            </a:r>
            <a:r>
              <a:rPr lang="en-US" altLang="zh-CN" dirty="0" err="1"/>
              <a:t>lsb</a:t>
            </a:r>
            <a:r>
              <a:rPr lang="en-US" altLang="zh-CN" dirty="0"/>
              <a:t> </a:t>
            </a:r>
            <a:r>
              <a:rPr lang="zh-CN" altLang="en-US" dirty="0"/>
              <a:t>和它的左边（更高有效位），共有多少个位参与操作。</a:t>
            </a:r>
          </a:p>
          <a:p>
            <a:r>
              <a:rPr lang="zh-CN" altLang="en-US" dirty="0"/>
              <a:t>位段不支持首尾拼接。如 </a:t>
            </a:r>
            <a:r>
              <a:rPr lang="en-US" altLang="zh-CN" dirty="0"/>
              <a:t>BFC R0, #27, #9 </a:t>
            </a:r>
            <a:r>
              <a:rPr lang="zh-CN" altLang="en-US" dirty="0"/>
              <a:t>将产生不可预料的结果</a:t>
            </a:r>
          </a:p>
          <a:p>
            <a:r>
              <a:rPr lang="zh-CN" altLang="en-US" dirty="0"/>
              <a:t>例如，</a:t>
            </a:r>
          </a:p>
          <a:p>
            <a:pPr lvl="1"/>
            <a:r>
              <a:rPr lang="en-US" altLang="zh-CN" dirty="0"/>
              <a:t>LDR R0, =0x1234FFFF</a:t>
            </a:r>
          </a:p>
          <a:p>
            <a:pPr lvl="1"/>
            <a:r>
              <a:rPr lang="en-US" altLang="zh-CN" dirty="0"/>
              <a:t>BFC R0, #4, #10</a:t>
            </a:r>
          </a:p>
          <a:p>
            <a:r>
              <a:rPr lang="zh-CN" altLang="en-US" dirty="0"/>
              <a:t>执行完后，</a:t>
            </a:r>
            <a:r>
              <a:rPr lang="en-US" altLang="zh-CN" dirty="0"/>
              <a:t>R0= 0x1234C00F</a:t>
            </a:r>
            <a:endParaRPr lang="zh-CN" altLang="en-US" dirty="0"/>
          </a:p>
        </p:txBody>
      </p:sp>
    </p:spTree>
    <p:extLst>
      <p:ext uri="{BB962C8B-B14F-4D97-AF65-F5344CB8AC3E}">
        <p14:creationId xmlns:p14="http://schemas.microsoft.com/office/powerpoint/2010/main" val="348006092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BFI</a:t>
            </a:r>
            <a:r>
              <a:rPr lang="zh-CN" altLang="en-US" dirty="0"/>
              <a:t>（位段插入指令），则把某个寄存器按</a:t>
            </a:r>
            <a:r>
              <a:rPr lang="en-US" altLang="zh-CN" dirty="0"/>
              <a:t>LSB </a:t>
            </a:r>
            <a:r>
              <a:rPr lang="zh-CN" altLang="en-US" dirty="0"/>
              <a:t>对齐的数值，拷贝到另一个寄存器的某个位段中，其格式为</a:t>
            </a:r>
          </a:p>
          <a:p>
            <a:pPr lvl="1"/>
            <a:r>
              <a:rPr lang="en-US" altLang="zh-CN" dirty="0"/>
              <a:t>BFI.W Rd, Rn, #</a:t>
            </a:r>
            <a:r>
              <a:rPr lang="en-US" altLang="zh-CN" dirty="0" err="1"/>
              <a:t>lsb</a:t>
            </a:r>
            <a:r>
              <a:rPr lang="en-US" altLang="zh-CN" dirty="0"/>
              <a:t>, #width</a:t>
            </a:r>
          </a:p>
          <a:p>
            <a:r>
              <a:rPr lang="zh-CN" altLang="en-US" dirty="0"/>
              <a:t>例如，</a:t>
            </a:r>
          </a:p>
          <a:p>
            <a:pPr lvl="1"/>
            <a:r>
              <a:rPr lang="en-US" altLang="zh-CN" dirty="0"/>
              <a:t>LDR R0, =0x12345678</a:t>
            </a:r>
          </a:p>
          <a:p>
            <a:pPr lvl="1"/>
            <a:r>
              <a:rPr lang="en-US" altLang="zh-CN" dirty="0"/>
              <a:t>LDR R1, =0xAABBCCDD</a:t>
            </a:r>
          </a:p>
          <a:p>
            <a:pPr lvl="1"/>
            <a:r>
              <a:rPr lang="en-US" altLang="zh-CN" dirty="0"/>
              <a:t>BFI.W R1, R0, #8, #16</a:t>
            </a:r>
          </a:p>
          <a:p>
            <a:r>
              <a:rPr lang="zh-CN" altLang="en-US" dirty="0"/>
              <a:t>则执行后，</a:t>
            </a:r>
            <a:r>
              <a:rPr lang="en-US" altLang="zh-CN" dirty="0"/>
              <a:t>R1= 0xAA5678DD </a:t>
            </a:r>
            <a:r>
              <a:rPr lang="zh-CN" altLang="en-US" dirty="0"/>
              <a:t>（总是从</a:t>
            </a:r>
            <a:r>
              <a:rPr lang="en-US" altLang="zh-CN" dirty="0"/>
              <a:t>Rn </a:t>
            </a:r>
            <a:r>
              <a:rPr lang="zh-CN" altLang="en-US" dirty="0"/>
              <a:t>的最低位提取，</a:t>
            </a:r>
            <a:r>
              <a:rPr lang="en-US" altLang="zh-CN" dirty="0"/>
              <a:t>#</a:t>
            </a:r>
            <a:r>
              <a:rPr lang="en-US" altLang="zh-CN" dirty="0" err="1"/>
              <a:t>lsb</a:t>
            </a:r>
            <a:r>
              <a:rPr lang="en-US" altLang="zh-CN" dirty="0"/>
              <a:t> </a:t>
            </a:r>
            <a:r>
              <a:rPr lang="zh-CN" altLang="en-US" dirty="0"/>
              <a:t>只对</a:t>
            </a:r>
            <a:r>
              <a:rPr lang="en-US" altLang="zh-CN" dirty="0"/>
              <a:t>Rd </a:t>
            </a:r>
            <a:r>
              <a:rPr lang="zh-CN" altLang="en-US" dirty="0"/>
              <a:t>起作用）</a:t>
            </a:r>
          </a:p>
        </p:txBody>
      </p:sp>
    </p:spTree>
    <p:extLst>
      <p:ext uri="{BB962C8B-B14F-4D97-AF65-F5344CB8AC3E}">
        <p14:creationId xmlns:p14="http://schemas.microsoft.com/office/powerpoint/2010/main" val="96066888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指令集：调用与跳转</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r>
              <a:rPr lang="zh-CN" altLang="en-US" dirty="0"/>
              <a:t>最基本的无条件转移指令有两条：</a:t>
            </a:r>
          </a:p>
          <a:p>
            <a:pPr lvl="1"/>
            <a:r>
              <a:rPr lang="en-US" altLang="zh-CN" dirty="0"/>
              <a:t>B Label ;</a:t>
            </a:r>
            <a:r>
              <a:rPr lang="zh-CN" altLang="en-US" dirty="0"/>
              <a:t>转移到</a:t>
            </a:r>
            <a:r>
              <a:rPr lang="en-US" altLang="zh-CN" dirty="0"/>
              <a:t>Label </a:t>
            </a:r>
            <a:r>
              <a:rPr lang="zh-CN" altLang="en-US" dirty="0"/>
              <a:t>处对应的地址</a:t>
            </a:r>
          </a:p>
          <a:p>
            <a:pPr lvl="1"/>
            <a:r>
              <a:rPr lang="en-US" altLang="zh-CN" dirty="0"/>
              <a:t>BX </a:t>
            </a:r>
            <a:r>
              <a:rPr lang="en-US" altLang="zh-CN" dirty="0" err="1"/>
              <a:t>reg</a:t>
            </a:r>
            <a:r>
              <a:rPr lang="en-US" altLang="zh-CN" dirty="0"/>
              <a:t> ;</a:t>
            </a:r>
            <a:r>
              <a:rPr lang="zh-CN" altLang="en-US" dirty="0"/>
              <a:t>转移到由寄存器</a:t>
            </a:r>
            <a:r>
              <a:rPr lang="en-US" altLang="zh-CN" dirty="0" err="1"/>
              <a:t>reg</a:t>
            </a:r>
            <a:r>
              <a:rPr lang="en-US" altLang="zh-CN" dirty="0"/>
              <a:t> </a:t>
            </a:r>
            <a:r>
              <a:rPr lang="zh-CN" altLang="en-US" dirty="0"/>
              <a:t>给出的地址</a:t>
            </a:r>
          </a:p>
          <a:p>
            <a:r>
              <a:rPr lang="zh-CN" altLang="en-US" dirty="0"/>
              <a:t>在</a:t>
            </a:r>
            <a:r>
              <a:rPr lang="en-US" altLang="zh-CN" dirty="0"/>
              <a:t>BX </a:t>
            </a:r>
            <a:r>
              <a:rPr lang="zh-CN" altLang="en-US" dirty="0"/>
              <a:t>中，</a:t>
            </a:r>
            <a:r>
              <a:rPr lang="en-US" altLang="zh-CN" dirty="0" err="1"/>
              <a:t>reg</a:t>
            </a:r>
            <a:r>
              <a:rPr lang="en-US" altLang="zh-CN" dirty="0"/>
              <a:t> </a:t>
            </a:r>
            <a:r>
              <a:rPr lang="zh-CN" altLang="en-US" dirty="0"/>
              <a:t>的最低位指示出在转移后，将进入的状态是</a:t>
            </a:r>
            <a:r>
              <a:rPr lang="en-US" altLang="zh-CN" dirty="0"/>
              <a:t>ARM(LSB=0)</a:t>
            </a:r>
            <a:r>
              <a:rPr lang="zh-CN" altLang="en-US" dirty="0"/>
              <a:t>还是</a:t>
            </a:r>
            <a:r>
              <a:rPr lang="en-US" altLang="zh-CN" dirty="0"/>
              <a:t>Thumb(LSB=1)</a:t>
            </a:r>
            <a:r>
              <a:rPr lang="zh-CN" altLang="en-US" dirty="0"/>
              <a:t>。既然</a:t>
            </a:r>
            <a:r>
              <a:rPr lang="en-US" altLang="zh-CN" dirty="0"/>
              <a:t>CM3 </a:t>
            </a:r>
            <a:r>
              <a:rPr lang="zh-CN" altLang="en-US" dirty="0"/>
              <a:t>只在</a:t>
            </a:r>
            <a:r>
              <a:rPr lang="en-US" altLang="zh-CN" dirty="0"/>
              <a:t>Thumb </a:t>
            </a:r>
            <a:r>
              <a:rPr lang="zh-CN" altLang="en-US" dirty="0"/>
              <a:t>中运行，就必须保证</a:t>
            </a:r>
            <a:r>
              <a:rPr lang="en-US" altLang="zh-CN" dirty="0" err="1"/>
              <a:t>reg</a:t>
            </a:r>
            <a:r>
              <a:rPr lang="en-US" altLang="zh-CN" dirty="0"/>
              <a:t> </a:t>
            </a:r>
            <a:r>
              <a:rPr lang="zh-CN" altLang="en-US" dirty="0"/>
              <a:t>的</a:t>
            </a:r>
            <a:r>
              <a:rPr lang="en-US" altLang="zh-CN" dirty="0"/>
              <a:t>LSB=1</a:t>
            </a:r>
            <a:r>
              <a:rPr lang="zh-CN" altLang="en-US" dirty="0"/>
              <a:t>，否则</a:t>
            </a:r>
            <a:r>
              <a:rPr lang="en-US" altLang="zh-CN" dirty="0"/>
              <a:t>fault</a:t>
            </a:r>
            <a:r>
              <a:rPr lang="zh-CN" altLang="en-US" dirty="0"/>
              <a:t>。</a:t>
            </a:r>
          </a:p>
          <a:p>
            <a:r>
              <a:rPr lang="zh-CN" altLang="en-US" dirty="0"/>
              <a:t>呼叫子程序时，需要保存返回地址，指令是：</a:t>
            </a:r>
          </a:p>
          <a:p>
            <a:pPr lvl="1"/>
            <a:r>
              <a:rPr lang="en-US" altLang="zh-CN" dirty="0"/>
              <a:t>BL Label ;</a:t>
            </a:r>
            <a:r>
              <a:rPr lang="zh-CN" altLang="en-US" dirty="0"/>
              <a:t>转移到</a:t>
            </a:r>
            <a:r>
              <a:rPr lang="en-US" altLang="zh-CN" dirty="0"/>
              <a:t>Label </a:t>
            </a:r>
            <a:r>
              <a:rPr lang="zh-CN" altLang="en-US" dirty="0"/>
              <a:t>处对应的地址，并且把转移前的下条指令地址保存到</a:t>
            </a:r>
            <a:r>
              <a:rPr lang="en-US" altLang="zh-CN" dirty="0"/>
              <a:t>LR</a:t>
            </a:r>
          </a:p>
          <a:p>
            <a:pPr lvl="1"/>
            <a:r>
              <a:rPr lang="en-US" altLang="zh-CN" dirty="0"/>
              <a:t>BLX </a:t>
            </a:r>
            <a:r>
              <a:rPr lang="en-US" altLang="zh-CN" dirty="0" err="1"/>
              <a:t>reg</a:t>
            </a:r>
            <a:r>
              <a:rPr lang="en-US" altLang="zh-CN" dirty="0"/>
              <a:t> ;</a:t>
            </a:r>
            <a:r>
              <a:rPr lang="zh-CN" altLang="en-US" dirty="0"/>
              <a:t>转移到由寄存器</a:t>
            </a:r>
            <a:r>
              <a:rPr lang="en-US" altLang="zh-CN" dirty="0" err="1"/>
              <a:t>reg</a:t>
            </a:r>
            <a:r>
              <a:rPr lang="en-US" altLang="zh-CN" dirty="0"/>
              <a:t> </a:t>
            </a:r>
            <a:r>
              <a:rPr lang="zh-CN" altLang="en-US" dirty="0"/>
              <a:t>给出的地址，根据</a:t>
            </a:r>
            <a:r>
              <a:rPr lang="en-US" altLang="zh-CN" dirty="0"/>
              <a:t>REG </a:t>
            </a:r>
            <a:r>
              <a:rPr lang="zh-CN" altLang="en-US" dirty="0"/>
              <a:t>的</a:t>
            </a:r>
            <a:r>
              <a:rPr lang="en-US" altLang="zh-CN" dirty="0"/>
              <a:t>LSB </a:t>
            </a:r>
            <a:r>
              <a:rPr lang="zh-CN" altLang="en-US" dirty="0"/>
              <a:t>切换处理器状态，并且把转移前的下条指令地址保存到</a:t>
            </a:r>
            <a:r>
              <a:rPr lang="en-US" altLang="zh-CN" dirty="0"/>
              <a:t>LR</a:t>
            </a:r>
          </a:p>
          <a:p>
            <a:r>
              <a:rPr lang="zh-CN" altLang="en-US" dirty="0"/>
              <a:t>执行这些指令后，就把返回地址存储到</a:t>
            </a:r>
            <a:r>
              <a:rPr lang="en-US" altLang="zh-CN" dirty="0"/>
              <a:t>LR</a:t>
            </a:r>
            <a:r>
              <a:rPr lang="zh-CN" altLang="en-US" dirty="0"/>
              <a:t>（</a:t>
            </a:r>
            <a:r>
              <a:rPr lang="en-US" altLang="zh-CN" dirty="0"/>
              <a:t>R14</a:t>
            </a:r>
            <a:r>
              <a:rPr lang="zh-CN" altLang="en-US" dirty="0"/>
              <a:t>）中了，从而才能使用”</a:t>
            </a:r>
            <a:r>
              <a:rPr lang="en-US" altLang="zh-CN" dirty="0"/>
              <a:t>BX LR”</a:t>
            </a:r>
            <a:r>
              <a:rPr lang="zh-CN" altLang="en-US" dirty="0"/>
              <a:t>等形式返回。</a:t>
            </a:r>
          </a:p>
          <a:p>
            <a:r>
              <a:rPr lang="zh-CN" altLang="en-US" dirty="0"/>
              <a:t>使用</a:t>
            </a:r>
            <a:r>
              <a:rPr lang="en-US" altLang="zh-CN" dirty="0"/>
              <a:t>BLX </a:t>
            </a:r>
            <a:r>
              <a:rPr lang="zh-CN" altLang="en-US" dirty="0"/>
              <a:t>要小心，因为它还带有改变状态的功能。因此</a:t>
            </a:r>
            <a:r>
              <a:rPr lang="en-US" altLang="zh-CN" dirty="0" err="1"/>
              <a:t>reg</a:t>
            </a:r>
            <a:r>
              <a:rPr lang="en-US" altLang="zh-CN" dirty="0"/>
              <a:t> </a:t>
            </a:r>
            <a:r>
              <a:rPr lang="zh-CN" altLang="en-US" dirty="0"/>
              <a:t>的</a:t>
            </a:r>
            <a:r>
              <a:rPr lang="en-US" altLang="zh-CN" dirty="0"/>
              <a:t>LSB </a:t>
            </a:r>
            <a:r>
              <a:rPr lang="zh-CN" altLang="en-US" dirty="0"/>
              <a:t>必须是</a:t>
            </a:r>
            <a:r>
              <a:rPr lang="en-US" altLang="zh-CN" dirty="0"/>
              <a:t>1</a:t>
            </a:r>
            <a:r>
              <a:rPr lang="zh-CN" altLang="en-US" dirty="0"/>
              <a:t>，以确保不会试图进入</a:t>
            </a:r>
            <a:r>
              <a:rPr lang="en-US" altLang="zh-CN" dirty="0"/>
              <a:t>ARM </a:t>
            </a:r>
            <a:r>
              <a:rPr lang="zh-CN" altLang="en-US" dirty="0"/>
              <a:t>状态。如果忘记置位</a:t>
            </a:r>
            <a:r>
              <a:rPr lang="en-US" altLang="zh-CN" dirty="0"/>
              <a:t>LSB</a:t>
            </a:r>
            <a:r>
              <a:rPr lang="zh-CN" altLang="en-US" dirty="0"/>
              <a:t>，则</a:t>
            </a:r>
            <a:r>
              <a:rPr lang="en-US" altLang="zh-CN" dirty="0"/>
              <a:t>fault</a:t>
            </a:r>
            <a:r>
              <a:rPr lang="zh-CN" altLang="en-US" dirty="0"/>
              <a:t>。</a:t>
            </a:r>
          </a:p>
        </p:txBody>
      </p:sp>
    </p:spTree>
    <p:extLst>
      <p:ext uri="{BB962C8B-B14F-4D97-AF65-F5344CB8AC3E}">
        <p14:creationId xmlns:p14="http://schemas.microsoft.com/office/powerpoint/2010/main" val="208769536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使用以</a:t>
            </a:r>
            <a:r>
              <a:rPr lang="en-US" altLang="zh-CN" dirty="0"/>
              <a:t>PC </a:t>
            </a:r>
            <a:r>
              <a:rPr lang="zh-CN" altLang="en-US" dirty="0"/>
              <a:t>为目的寄存器的</a:t>
            </a:r>
            <a:r>
              <a:rPr lang="en-US" altLang="zh-CN" dirty="0"/>
              <a:t>MOV </a:t>
            </a:r>
            <a:r>
              <a:rPr lang="zh-CN" altLang="en-US" dirty="0"/>
              <a:t>和</a:t>
            </a:r>
            <a:r>
              <a:rPr lang="en-US" altLang="zh-CN" dirty="0"/>
              <a:t>LDR </a:t>
            </a:r>
            <a:r>
              <a:rPr lang="zh-CN" altLang="en-US" dirty="0"/>
              <a:t>指令也可以实现转移，并且往往能借此实现很多常人想不到的绝活，常见形式有：</a:t>
            </a:r>
          </a:p>
          <a:p>
            <a:pPr lvl="1"/>
            <a:r>
              <a:rPr lang="en-US" altLang="zh-CN" dirty="0"/>
              <a:t>MOV PC, R0 ;</a:t>
            </a:r>
            <a:r>
              <a:rPr lang="zh-CN" altLang="en-US" dirty="0"/>
              <a:t>转移地址由</a:t>
            </a:r>
            <a:r>
              <a:rPr lang="en-US" altLang="zh-CN" dirty="0"/>
              <a:t>R0 </a:t>
            </a:r>
            <a:r>
              <a:rPr lang="zh-CN" altLang="en-US" dirty="0"/>
              <a:t>给出</a:t>
            </a:r>
          </a:p>
          <a:p>
            <a:pPr lvl="1"/>
            <a:r>
              <a:rPr lang="en-US" altLang="zh-CN" dirty="0"/>
              <a:t>LDR PC, [R0] ;</a:t>
            </a:r>
            <a:r>
              <a:rPr lang="zh-CN" altLang="en-US" dirty="0"/>
              <a:t>转移地址存储在</a:t>
            </a:r>
            <a:r>
              <a:rPr lang="en-US" altLang="zh-CN" dirty="0"/>
              <a:t>R0 </a:t>
            </a:r>
            <a:r>
              <a:rPr lang="zh-CN" altLang="en-US" dirty="0"/>
              <a:t>所指向的存储器中</a:t>
            </a:r>
          </a:p>
          <a:p>
            <a:pPr lvl="1"/>
            <a:r>
              <a:rPr lang="en-US" altLang="zh-CN" dirty="0"/>
              <a:t>POP {…,PC} ;</a:t>
            </a:r>
            <a:r>
              <a:rPr lang="zh-CN" altLang="en-US" dirty="0"/>
              <a:t>把返回地址以弹出堆栈的风格送给</a:t>
            </a:r>
            <a:r>
              <a:rPr lang="en-US" altLang="zh-CN" dirty="0"/>
              <a:t>PC</a:t>
            </a:r>
            <a:r>
              <a:rPr lang="zh-CN" altLang="en-US" dirty="0"/>
              <a:t>，从而实现转移（</a:t>
            </a:r>
            <a:r>
              <a:rPr lang="en-US" altLang="zh-CN" dirty="0"/>
              <a:t>OS </a:t>
            </a:r>
            <a:r>
              <a:rPr lang="zh-CN" altLang="en-US" dirty="0"/>
              <a:t>惯用）</a:t>
            </a:r>
          </a:p>
          <a:p>
            <a:pPr lvl="1"/>
            <a:r>
              <a:rPr lang="en-US" altLang="zh-CN" dirty="0"/>
              <a:t>LDMIA SP!, {…, PC} ;POP </a:t>
            </a:r>
            <a:r>
              <a:rPr lang="zh-CN" altLang="en-US" dirty="0"/>
              <a:t>的另一种等效写法</a:t>
            </a:r>
          </a:p>
        </p:txBody>
      </p:sp>
    </p:spTree>
    <p:extLst>
      <p:ext uri="{BB962C8B-B14F-4D97-AF65-F5344CB8AC3E}">
        <p14:creationId xmlns:p14="http://schemas.microsoft.com/office/powerpoint/2010/main" val="356733657"/>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27297F1C-A9CB-4D78-AA69-855905E36B3A}"/>
              </a:ext>
            </a:extLst>
          </p:cNvPr>
          <p:cNvPicPr>
            <a:picLocks noChangeAspect="1"/>
          </p:cNvPicPr>
          <p:nvPr/>
        </p:nvPicPr>
        <p:blipFill>
          <a:blip r:embed="rId2"/>
          <a:stretch>
            <a:fillRect/>
          </a:stretch>
        </p:blipFill>
        <p:spPr>
          <a:xfrm>
            <a:off x="4543877" y="1645751"/>
            <a:ext cx="6096539" cy="440032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115738386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zh-CN" altLang="en-US" dirty="0"/>
              <a:t>在</a:t>
            </a:r>
            <a:r>
              <a:rPr lang="en-US" altLang="zh-CN" dirty="0"/>
              <a:t>CM3 </a:t>
            </a:r>
            <a:r>
              <a:rPr lang="zh-CN" altLang="en-US" dirty="0"/>
              <a:t>中，下列指令可以更新</a:t>
            </a:r>
            <a:r>
              <a:rPr lang="en-US" altLang="zh-CN" dirty="0"/>
              <a:t>PSR </a:t>
            </a:r>
            <a:r>
              <a:rPr lang="zh-CN" altLang="en-US" dirty="0"/>
              <a:t>中的标志：</a:t>
            </a:r>
          </a:p>
          <a:p>
            <a:pPr lvl="1"/>
            <a:r>
              <a:rPr lang="en-US" altLang="zh-CN" dirty="0"/>
              <a:t>16 </a:t>
            </a:r>
            <a:r>
              <a:rPr lang="zh-CN" altLang="en-US" dirty="0"/>
              <a:t>位算术逻辑指令</a:t>
            </a:r>
          </a:p>
          <a:p>
            <a:pPr lvl="1"/>
            <a:r>
              <a:rPr lang="en-US" altLang="zh-CN" dirty="0"/>
              <a:t>32 </a:t>
            </a:r>
            <a:r>
              <a:rPr lang="zh-CN" altLang="en-US" dirty="0"/>
              <a:t>位带</a:t>
            </a:r>
            <a:r>
              <a:rPr lang="en-US" altLang="zh-CN" dirty="0"/>
              <a:t>S </a:t>
            </a:r>
            <a:r>
              <a:rPr lang="zh-CN" altLang="en-US" dirty="0"/>
              <a:t>后缀的算术逻辑指令</a:t>
            </a:r>
          </a:p>
          <a:p>
            <a:pPr lvl="1"/>
            <a:r>
              <a:rPr lang="zh-CN" altLang="en-US" dirty="0"/>
              <a:t>比较指令（如，</a:t>
            </a:r>
            <a:r>
              <a:rPr lang="en-US" altLang="zh-CN" dirty="0"/>
              <a:t>CMP/CMN</a:t>
            </a:r>
            <a:r>
              <a:rPr lang="zh-CN" altLang="en-US" dirty="0"/>
              <a:t>）和测试指令（如</a:t>
            </a:r>
            <a:r>
              <a:rPr lang="en-US" altLang="zh-CN" dirty="0"/>
              <a:t>TST/TEQ</a:t>
            </a:r>
            <a:r>
              <a:rPr lang="zh-CN" altLang="en-US" dirty="0"/>
              <a:t>）</a:t>
            </a:r>
          </a:p>
          <a:p>
            <a:pPr lvl="1"/>
            <a:r>
              <a:rPr lang="zh-CN" altLang="en-US" dirty="0"/>
              <a:t>直接写 </a:t>
            </a:r>
            <a:r>
              <a:rPr lang="en-US" altLang="zh-CN" dirty="0"/>
              <a:t>PSR/APSR (MSR </a:t>
            </a:r>
            <a:r>
              <a:rPr lang="zh-CN" altLang="en-US" dirty="0"/>
              <a:t>指令</a:t>
            </a:r>
            <a:r>
              <a:rPr lang="en-US" altLang="zh-CN" dirty="0"/>
              <a:t>)</a:t>
            </a:r>
          </a:p>
          <a:p>
            <a:r>
              <a:rPr lang="zh-CN" altLang="en-US" dirty="0"/>
              <a:t>大多数</a:t>
            </a:r>
            <a:r>
              <a:rPr lang="en-US" altLang="zh-CN" dirty="0"/>
              <a:t>16 </a:t>
            </a:r>
            <a:r>
              <a:rPr lang="zh-CN" altLang="en-US" dirty="0"/>
              <a:t>位算术逻辑指令不由分说就会更新标志位（不是所有，例如</a:t>
            </a:r>
            <a:r>
              <a:rPr lang="en-US" altLang="zh-CN" dirty="0"/>
              <a:t>ADD.N Rd, Rn, Rm </a:t>
            </a:r>
            <a:r>
              <a:rPr lang="zh-CN" altLang="en-US" dirty="0"/>
              <a:t>是</a:t>
            </a:r>
            <a:r>
              <a:rPr lang="en-US" altLang="zh-CN" dirty="0"/>
              <a:t>16 </a:t>
            </a:r>
            <a:r>
              <a:rPr lang="zh-CN" altLang="en-US" dirty="0"/>
              <a:t>位指令，但不更新标志位），</a:t>
            </a:r>
            <a:r>
              <a:rPr lang="en-US" altLang="zh-CN" dirty="0"/>
              <a:t>32 </a:t>
            </a:r>
            <a:r>
              <a:rPr lang="zh-CN" altLang="en-US" dirty="0"/>
              <a:t>位的都可以使用</a:t>
            </a:r>
            <a:r>
              <a:rPr lang="en-US" altLang="zh-CN" dirty="0"/>
              <a:t>S </a:t>
            </a:r>
            <a:r>
              <a:rPr lang="zh-CN" altLang="en-US" dirty="0"/>
              <a:t>后缀来控制。例如：</a:t>
            </a:r>
          </a:p>
          <a:p>
            <a:pPr lvl="1"/>
            <a:r>
              <a:rPr lang="en-US" altLang="zh-CN" dirty="0"/>
              <a:t>ADDS.W R0, R1, R2 ;</a:t>
            </a:r>
            <a:r>
              <a:rPr lang="zh-CN" altLang="en-US" dirty="0"/>
              <a:t>使用</a:t>
            </a:r>
            <a:r>
              <a:rPr lang="en-US" altLang="zh-CN" dirty="0"/>
              <a:t>32 </a:t>
            </a:r>
            <a:r>
              <a:rPr lang="zh-CN" altLang="en-US" dirty="0"/>
              <a:t>位</a:t>
            </a:r>
            <a:r>
              <a:rPr lang="en-US" altLang="zh-CN" dirty="0"/>
              <a:t>Thumb-2 </a:t>
            </a:r>
            <a:r>
              <a:rPr lang="zh-CN" altLang="en-US" dirty="0"/>
              <a:t>指令，并更新标志</a:t>
            </a:r>
          </a:p>
          <a:p>
            <a:pPr lvl="1"/>
            <a:r>
              <a:rPr lang="en-US" altLang="zh-CN" dirty="0"/>
              <a:t>ADD.W R0, R1, R2 ;</a:t>
            </a:r>
            <a:r>
              <a:rPr lang="zh-CN" altLang="en-US" dirty="0"/>
              <a:t>使用</a:t>
            </a:r>
            <a:r>
              <a:rPr lang="en-US" altLang="zh-CN" dirty="0"/>
              <a:t>32 </a:t>
            </a:r>
            <a:r>
              <a:rPr lang="zh-CN" altLang="en-US" dirty="0"/>
              <a:t>位</a:t>
            </a:r>
            <a:r>
              <a:rPr lang="en-US" altLang="zh-CN" dirty="0"/>
              <a:t>Thumb-2 </a:t>
            </a:r>
            <a:r>
              <a:rPr lang="zh-CN" altLang="en-US" dirty="0"/>
              <a:t>指令，但不更新标志位</a:t>
            </a:r>
          </a:p>
          <a:p>
            <a:pPr lvl="1"/>
            <a:r>
              <a:rPr lang="en-US" altLang="zh-CN" dirty="0"/>
              <a:t>ADD R0, R1 ;</a:t>
            </a:r>
            <a:r>
              <a:rPr lang="zh-CN" altLang="en-US" dirty="0"/>
              <a:t>使用</a:t>
            </a:r>
            <a:r>
              <a:rPr lang="en-US" altLang="zh-CN" dirty="0"/>
              <a:t>16 </a:t>
            </a:r>
            <a:r>
              <a:rPr lang="zh-CN" altLang="en-US" dirty="0"/>
              <a:t>位</a:t>
            </a:r>
            <a:r>
              <a:rPr lang="en-US" altLang="zh-CN" dirty="0"/>
              <a:t>Thumb </a:t>
            </a:r>
            <a:r>
              <a:rPr lang="zh-CN" altLang="en-US" dirty="0"/>
              <a:t>指令，无条件更新标志位</a:t>
            </a:r>
          </a:p>
          <a:p>
            <a:pPr lvl="1"/>
            <a:r>
              <a:rPr lang="en-US" altLang="zh-CN" dirty="0"/>
              <a:t>ADDS R0, #0xcd ;</a:t>
            </a:r>
            <a:r>
              <a:rPr lang="zh-CN" altLang="en-US" dirty="0"/>
              <a:t>使用</a:t>
            </a:r>
            <a:r>
              <a:rPr lang="en-US" altLang="zh-CN" dirty="0"/>
              <a:t>16 </a:t>
            </a:r>
            <a:r>
              <a:rPr lang="zh-CN" altLang="en-US" dirty="0"/>
              <a:t>位</a:t>
            </a:r>
            <a:r>
              <a:rPr lang="en-US" altLang="zh-CN" dirty="0"/>
              <a:t>Thumb </a:t>
            </a:r>
            <a:r>
              <a:rPr lang="zh-CN" altLang="en-US" dirty="0"/>
              <a:t>指令，无条件更新标志位</a:t>
            </a:r>
          </a:p>
        </p:txBody>
      </p:sp>
    </p:spTree>
    <p:extLst>
      <p:ext uri="{BB962C8B-B14F-4D97-AF65-F5344CB8AC3E}">
        <p14:creationId xmlns:p14="http://schemas.microsoft.com/office/powerpoint/2010/main" val="323520253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0000" lnSpcReduction="20000"/>
          </a:bodyPr>
          <a:lstStyle/>
          <a:p>
            <a:r>
              <a:rPr lang="en-US" altLang="zh-CN" dirty="0"/>
              <a:t>CMP </a:t>
            </a:r>
            <a:r>
              <a:rPr lang="zh-CN" altLang="en-US" dirty="0"/>
              <a:t>指令。</a:t>
            </a:r>
            <a:r>
              <a:rPr lang="en-US" altLang="zh-CN" dirty="0"/>
              <a:t>CMP </a:t>
            </a:r>
            <a:r>
              <a:rPr lang="zh-CN" altLang="en-US" dirty="0"/>
              <a:t>指令在内部做两个数的减法，并根据差来设置标志位，但是不把差写回。</a:t>
            </a:r>
            <a:r>
              <a:rPr lang="en-US" altLang="zh-CN" dirty="0"/>
              <a:t>CMP </a:t>
            </a:r>
            <a:r>
              <a:rPr lang="zh-CN" altLang="en-US" dirty="0"/>
              <a:t>可有如下的形式：</a:t>
            </a:r>
          </a:p>
          <a:p>
            <a:pPr lvl="1"/>
            <a:r>
              <a:rPr lang="en-US" altLang="zh-CN" dirty="0"/>
              <a:t>CMP R0, R1 ; </a:t>
            </a:r>
            <a:r>
              <a:rPr lang="zh-CN" altLang="en-US" dirty="0"/>
              <a:t>计算</a:t>
            </a:r>
            <a:r>
              <a:rPr lang="en-US" altLang="zh-CN" dirty="0"/>
              <a:t>R0-R1 </a:t>
            </a:r>
            <a:r>
              <a:rPr lang="zh-CN" altLang="en-US" dirty="0"/>
              <a:t>的差， 并且根据结果更新标志位</a:t>
            </a:r>
          </a:p>
          <a:p>
            <a:pPr lvl="1"/>
            <a:r>
              <a:rPr lang="en-US" altLang="zh-CN" dirty="0"/>
              <a:t>CMP R0, 0x12 ; </a:t>
            </a:r>
            <a:r>
              <a:rPr lang="zh-CN" altLang="en-US" dirty="0"/>
              <a:t>计算</a:t>
            </a:r>
            <a:r>
              <a:rPr lang="en-US" altLang="zh-CN" dirty="0"/>
              <a:t>R0-0x12 </a:t>
            </a:r>
            <a:r>
              <a:rPr lang="zh-CN" altLang="en-US" dirty="0"/>
              <a:t>的差， 并且根据结果更新标志位</a:t>
            </a:r>
          </a:p>
          <a:p>
            <a:r>
              <a:rPr lang="en-US" altLang="zh-CN" dirty="0"/>
              <a:t>CMN </a:t>
            </a:r>
            <a:r>
              <a:rPr lang="zh-CN" altLang="en-US" dirty="0"/>
              <a:t>指令。</a:t>
            </a:r>
            <a:r>
              <a:rPr lang="en-US" altLang="zh-CN" dirty="0"/>
              <a:t>CMN </a:t>
            </a:r>
            <a:r>
              <a:rPr lang="zh-CN" altLang="en-US" dirty="0"/>
              <a:t>是</a:t>
            </a:r>
            <a:r>
              <a:rPr lang="en-US" altLang="zh-CN" dirty="0"/>
              <a:t>CMP </a:t>
            </a:r>
            <a:r>
              <a:rPr lang="zh-CN" altLang="en-US" dirty="0"/>
              <a:t>的一个孪生姊妹，只是它在内部做两个数的加法（相当于减去减数的相反数），如下所示：</a:t>
            </a:r>
          </a:p>
          <a:p>
            <a:pPr lvl="1"/>
            <a:r>
              <a:rPr lang="en-US" altLang="zh-CN" dirty="0"/>
              <a:t>CMN R0, R1 ; </a:t>
            </a:r>
            <a:r>
              <a:rPr lang="zh-CN" altLang="en-US" dirty="0"/>
              <a:t>计算</a:t>
            </a:r>
            <a:r>
              <a:rPr lang="en-US" altLang="zh-CN" dirty="0"/>
              <a:t>R0+R1 </a:t>
            </a:r>
            <a:r>
              <a:rPr lang="zh-CN" altLang="en-US" dirty="0"/>
              <a:t>的和， 并根据结果更新标志位</a:t>
            </a:r>
          </a:p>
          <a:p>
            <a:pPr lvl="1"/>
            <a:r>
              <a:rPr lang="en-US" altLang="zh-CN" dirty="0"/>
              <a:t>CMN R0, 0x12 ; </a:t>
            </a:r>
            <a:r>
              <a:rPr lang="zh-CN" altLang="en-US" dirty="0"/>
              <a:t>计算</a:t>
            </a:r>
            <a:r>
              <a:rPr lang="en-US" altLang="zh-CN" dirty="0"/>
              <a:t>R0+0x12 </a:t>
            </a:r>
            <a:r>
              <a:rPr lang="zh-CN" altLang="en-US" dirty="0"/>
              <a:t>的和，并根据结果更新标志位</a:t>
            </a:r>
          </a:p>
          <a:p>
            <a:r>
              <a:rPr lang="en-US" altLang="zh-CN" dirty="0"/>
              <a:t>TST </a:t>
            </a:r>
            <a:r>
              <a:rPr lang="zh-CN" altLang="en-US" dirty="0"/>
              <a:t>指令。</a:t>
            </a:r>
            <a:r>
              <a:rPr lang="en-US" altLang="zh-CN" dirty="0"/>
              <a:t>TST </a:t>
            </a:r>
            <a:r>
              <a:rPr lang="zh-CN" altLang="en-US" dirty="0"/>
              <a:t>指令的内部其实就是</a:t>
            </a:r>
            <a:r>
              <a:rPr lang="en-US" altLang="zh-CN" dirty="0"/>
              <a:t>AND </a:t>
            </a:r>
            <a:r>
              <a:rPr lang="zh-CN" altLang="en-US" dirty="0"/>
              <a:t>指令，只是不写回运算结果，但是它无条件更新标志位。它的用法和</a:t>
            </a:r>
            <a:r>
              <a:rPr lang="en-US" altLang="zh-CN" dirty="0"/>
              <a:t>CMP </a:t>
            </a:r>
            <a:r>
              <a:rPr lang="zh-CN" altLang="en-US" dirty="0"/>
              <a:t>的相同：</a:t>
            </a:r>
          </a:p>
          <a:p>
            <a:pPr lvl="1"/>
            <a:r>
              <a:rPr lang="en-US" altLang="zh-CN" dirty="0"/>
              <a:t>TST R0, R1 ; </a:t>
            </a:r>
            <a:r>
              <a:rPr lang="zh-CN" altLang="en-US" dirty="0"/>
              <a:t>计算</a:t>
            </a:r>
            <a:r>
              <a:rPr lang="en-US" altLang="zh-CN" dirty="0"/>
              <a:t>R0 &amp; R1</a:t>
            </a:r>
            <a:r>
              <a:rPr lang="zh-CN" altLang="en-US" dirty="0"/>
              <a:t>， 并根据结果更新标志位</a:t>
            </a:r>
          </a:p>
          <a:p>
            <a:pPr lvl="1"/>
            <a:r>
              <a:rPr lang="en-US" altLang="zh-CN" dirty="0"/>
              <a:t>TST R0, 0x12 ; </a:t>
            </a:r>
            <a:r>
              <a:rPr lang="zh-CN" altLang="en-US" dirty="0"/>
              <a:t>计算</a:t>
            </a:r>
            <a:r>
              <a:rPr lang="en-US" altLang="zh-CN" dirty="0"/>
              <a:t>R0 &amp; 0x12</a:t>
            </a:r>
            <a:r>
              <a:rPr lang="zh-CN" altLang="en-US" dirty="0"/>
              <a:t>， 并根据结果更新标志位</a:t>
            </a:r>
          </a:p>
          <a:p>
            <a:r>
              <a:rPr lang="en-US" altLang="zh-CN" dirty="0"/>
              <a:t>TEQ </a:t>
            </a:r>
            <a:r>
              <a:rPr lang="zh-CN" altLang="en-US" dirty="0"/>
              <a:t>指令。</a:t>
            </a:r>
            <a:r>
              <a:rPr lang="en-US" altLang="zh-CN" dirty="0"/>
              <a:t>TEQ </a:t>
            </a:r>
            <a:r>
              <a:rPr lang="zh-CN" altLang="en-US" dirty="0"/>
              <a:t>指令的内部其实就是</a:t>
            </a:r>
            <a:r>
              <a:rPr lang="en-US" altLang="zh-CN" dirty="0"/>
              <a:t>EOR </a:t>
            </a:r>
            <a:r>
              <a:rPr lang="zh-CN" altLang="en-US" dirty="0"/>
              <a:t>指令，只是不写回运算结果，但是它无条件更新标志位。它的用法和</a:t>
            </a:r>
            <a:r>
              <a:rPr lang="en-US" altLang="zh-CN" dirty="0"/>
              <a:t>CMP </a:t>
            </a:r>
            <a:r>
              <a:rPr lang="zh-CN" altLang="en-US" dirty="0"/>
              <a:t>的相同：</a:t>
            </a:r>
          </a:p>
          <a:p>
            <a:pPr lvl="1"/>
            <a:r>
              <a:rPr lang="en-US" altLang="zh-CN" dirty="0"/>
              <a:t>TEQ R0, R1 ; </a:t>
            </a:r>
            <a:r>
              <a:rPr lang="zh-CN" altLang="en-US" dirty="0"/>
              <a:t>计算</a:t>
            </a:r>
            <a:r>
              <a:rPr lang="en-US" altLang="zh-CN" dirty="0"/>
              <a:t>R0 ^ R1</a:t>
            </a:r>
            <a:r>
              <a:rPr lang="zh-CN" altLang="en-US" dirty="0"/>
              <a:t>， 并根据结果更新标志位</a:t>
            </a:r>
          </a:p>
          <a:p>
            <a:pPr lvl="1"/>
            <a:r>
              <a:rPr lang="en-US" altLang="zh-CN" dirty="0"/>
              <a:t>TEQ R0, 0x12 ; </a:t>
            </a:r>
            <a:r>
              <a:rPr lang="zh-CN" altLang="en-US" dirty="0"/>
              <a:t>计算</a:t>
            </a:r>
            <a:r>
              <a:rPr lang="en-US" altLang="zh-CN" dirty="0"/>
              <a:t>R0 ^ 0x12</a:t>
            </a:r>
            <a:r>
              <a:rPr lang="zh-CN" altLang="en-US" dirty="0"/>
              <a:t>， 并根据结果更新标志位</a:t>
            </a:r>
          </a:p>
        </p:txBody>
      </p:sp>
    </p:spTree>
    <p:extLst>
      <p:ext uri="{BB962C8B-B14F-4D97-AF65-F5344CB8AC3E}">
        <p14:creationId xmlns:p14="http://schemas.microsoft.com/office/powerpoint/2010/main" val="1079927464"/>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fontScale="90000"/>
          </a:bodyPr>
          <a:lstStyle/>
          <a:p>
            <a:r>
              <a:rPr lang="en-US" altLang="zh-CN" dirty="0"/>
              <a:t>CM3</a:t>
            </a:r>
            <a:r>
              <a:rPr lang="zh-CN" altLang="en-US" dirty="0"/>
              <a:t>指令集：</a:t>
            </a:r>
            <a:br>
              <a:rPr lang="en-US" altLang="zh-CN" dirty="0"/>
            </a:br>
            <a:r>
              <a:rPr lang="zh-CN" altLang="en-US" dirty="0"/>
              <a:t>指令隔离和存储器隔离</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r>
              <a:rPr lang="en-US" altLang="zh-CN" dirty="0"/>
              <a:t>CM3 </a:t>
            </a:r>
            <a:r>
              <a:rPr lang="zh-CN" altLang="en-US" dirty="0"/>
              <a:t>中有一系列的隔离指令。它们用在一些结构比较复杂的存储器系统中（典型地用于流水线和写缓冲）。在这类系统中，如果没有必要的隔离，会导致系统发生紊乱危象（</a:t>
            </a:r>
            <a:r>
              <a:rPr lang="en-US" altLang="zh-CN" dirty="0"/>
              <a:t>race condition</a:t>
            </a:r>
            <a:r>
              <a:rPr lang="zh-CN" altLang="en-US" dirty="0"/>
              <a:t>），相当于数字电路中的“竞争与冒险”</a:t>
            </a:r>
            <a:r>
              <a:rPr lang="en-US" altLang="zh-CN" dirty="0"/>
              <a:t> </a:t>
            </a:r>
            <a:r>
              <a:rPr lang="zh-CN" altLang="en-US" dirty="0"/>
              <a:t>。</a:t>
            </a:r>
            <a:endParaRPr lang="en-US" altLang="zh-CN" dirty="0"/>
          </a:p>
          <a:p>
            <a:r>
              <a:rPr lang="zh-CN" altLang="en-US" dirty="0"/>
              <a:t>例如，如果存储器的映射关系，或者内存保护区的设置可以在运行时更改，（通过写</a:t>
            </a:r>
            <a:r>
              <a:rPr lang="en-US" altLang="zh-CN" dirty="0"/>
              <a:t>MMU/MPU </a:t>
            </a:r>
            <a:r>
              <a:rPr lang="zh-CN" altLang="en-US" dirty="0"/>
              <a:t>的寄存器），就必须在更改之后立即补上一条</a:t>
            </a:r>
            <a:r>
              <a:rPr lang="en-US" altLang="zh-CN" dirty="0"/>
              <a:t>DSB </a:t>
            </a:r>
            <a:r>
              <a:rPr lang="zh-CN" altLang="en-US" dirty="0"/>
              <a:t>指令（数据同步指令）。因为对</a:t>
            </a:r>
            <a:r>
              <a:rPr lang="en-US" altLang="zh-CN" dirty="0"/>
              <a:t>MMU/MPU </a:t>
            </a:r>
            <a:r>
              <a:rPr lang="zh-CN" altLang="en-US" dirty="0"/>
              <a:t>的写操作很可能会被放到一个写缓冲中。</a:t>
            </a:r>
            <a:endParaRPr lang="en-US" altLang="zh-CN" dirty="0"/>
          </a:p>
          <a:p>
            <a:r>
              <a:rPr lang="zh-CN" altLang="en-US" dirty="0"/>
              <a:t>写缓冲是为了提高存储器的总体访问效率而设的，但它也有副作用，其中之一，就是会导致写内存的指令被延迟几个周期执行，因此对存储器的设置不能即刻生效，这会导致紧临着的下一条指令仍然使用旧的存储器设置</a:t>
            </a:r>
            <a:r>
              <a:rPr lang="en-US" altLang="zh-CN" dirty="0"/>
              <a:t>——</a:t>
            </a:r>
            <a:r>
              <a:rPr lang="zh-CN" altLang="en-US" dirty="0"/>
              <a:t>但程序员的本意显然是使用新的存储器设置。这种紊乱危象是后患无穷的，常会破坏未知地址的数据，有时也会产生非法地址访问</a:t>
            </a:r>
            <a:r>
              <a:rPr lang="en-US" altLang="zh-CN" dirty="0"/>
              <a:t>fault</a:t>
            </a:r>
            <a:r>
              <a:rPr lang="zh-CN" altLang="en-US" dirty="0"/>
              <a:t>。</a:t>
            </a:r>
            <a:endParaRPr lang="en-US" altLang="zh-CN" dirty="0"/>
          </a:p>
          <a:p>
            <a:r>
              <a:rPr lang="en-US" altLang="zh-CN" dirty="0"/>
              <a:t>CM3 </a:t>
            </a:r>
            <a:r>
              <a:rPr lang="zh-CN" altLang="en-US" dirty="0"/>
              <a:t>提供隔离指令族，就是要消灭这些紊乱危象。</a:t>
            </a:r>
          </a:p>
        </p:txBody>
      </p:sp>
    </p:spTree>
    <p:extLst>
      <p:ext uri="{BB962C8B-B14F-4D97-AF65-F5344CB8AC3E}">
        <p14:creationId xmlns:p14="http://schemas.microsoft.com/office/powerpoint/2010/main" val="2486456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A1EA18B8-4A4E-422D-9C1F-3C754591EED2}"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65</a:t>
            </a:fld>
            <a:endParaRPr lang="en-US" altLang="zh-CN" b="1">
              <a:solidFill>
                <a:srgbClr val="FFFFFF"/>
              </a:solidFill>
            </a:endParaRPr>
          </a:p>
        </p:txBody>
      </p:sp>
      <p:pic>
        <p:nvPicPr>
          <p:cNvPr id="15" name="Picture 5" descr="1-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1624" y="3992794"/>
            <a:ext cx="2735263"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6"/>
          <p:cNvSpPr>
            <a:spLocks noChangeArrowheads="1"/>
          </p:cNvSpPr>
          <p:nvPr/>
        </p:nvSpPr>
        <p:spPr bwMode="auto">
          <a:xfrm>
            <a:off x="2135560" y="5720986"/>
            <a:ext cx="367240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fontAlgn="base" hangingPunct="1">
              <a:spcBef>
                <a:spcPct val="20000"/>
              </a:spcBef>
              <a:spcAft>
                <a:spcPct val="0"/>
              </a:spcAft>
              <a:buClr>
                <a:srgbClr val="808080"/>
              </a:buClr>
              <a:buSzPct val="75000"/>
            </a:pP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宋体" pitchFamily="2" charset="-122"/>
              </a:rPr>
              <a:t>21</a:t>
            </a:r>
            <a:r>
              <a:rPr lang="zh-CN" altLang="en-US" sz="1600" dirty="0">
                <a:solidFill>
                  <a:srgbClr val="000000"/>
                </a:solidFill>
                <a:latin typeface="宋体" pitchFamily="2" charset="-122"/>
              </a:rPr>
              <a:t>世纪部队旅及旅以下作战指挥系统夜视扫描、全球定位、指挥通信</a:t>
            </a:r>
          </a:p>
        </p:txBody>
      </p:sp>
      <p:sp>
        <p:nvSpPr>
          <p:cNvPr id="17" name="矩形 2"/>
          <p:cNvSpPr/>
          <p:nvPr/>
        </p:nvSpPr>
        <p:spPr>
          <a:xfrm>
            <a:off x="2022663" y="1124744"/>
            <a:ext cx="3957500" cy="2308324"/>
          </a:xfrm>
          <a:prstGeom prst="rect">
            <a:avLst/>
          </a:prstGeom>
        </p:spPr>
        <p:txBody>
          <a:bodyPr wrap="square">
            <a:spAutoFit/>
          </a:bodyPr>
          <a:lstStyle/>
          <a:p>
            <a:pPr marL="285750" indent="-285750" algn="just" fontAlgn="base">
              <a:lnSpc>
                <a:spcPct val="150000"/>
              </a:lnSpc>
              <a:spcBef>
                <a:spcPct val="0"/>
              </a:spcBef>
              <a:spcAft>
                <a:spcPct val="0"/>
              </a:spcAft>
              <a:buFont typeface="Wingdings" panose="05000000000000000000" pitchFamily="2" charset="2"/>
              <a:buChar char="Ø"/>
            </a:pPr>
            <a:r>
              <a:rPr lang="zh-CN" altLang="en-US" sz="1600" dirty="0">
                <a:solidFill>
                  <a:srgbClr val="000000">
                    <a:lumMod val="65000"/>
                    <a:lumOff val="35000"/>
                  </a:srgbClr>
                </a:solidFill>
                <a:latin typeface="宋体" pitchFamily="2" charset="-122"/>
                <a:ea typeface="宋体" pitchFamily="2" charset="-122"/>
              </a:rPr>
              <a:t>各种</a:t>
            </a:r>
            <a:r>
              <a:rPr lang="zh-CN" altLang="en-US" sz="1600" b="1" dirty="0">
                <a:solidFill>
                  <a:srgbClr val="FF0000"/>
                </a:solidFill>
                <a:latin typeface="宋体" pitchFamily="2" charset="-122"/>
                <a:ea typeface="宋体" pitchFamily="2" charset="-122"/>
              </a:rPr>
              <a:t>武器控制系统</a:t>
            </a:r>
            <a:r>
              <a:rPr lang="zh-CN" altLang="en-US" sz="1600" dirty="0">
                <a:solidFill>
                  <a:srgbClr val="000000">
                    <a:lumMod val="65000"/>
                    <a:lumOff val="35000"/>
                  </a:srgbClr>
                </a:solidFill>
                <a:latin typeface="宋体" pitchFamily="2" charset="-122"/>
                <a:ea typeface="宋体" pitchFamily="2" charset="-122"/>
              </a:rPr>
              <a:t>（火炮控制、导弹控制、智能炸弹制导引爆装置）、坦克、舰艇、轰炸机等陆海空各种军用电子装备，雷达、电子对抗军事通信装备，野战指挥作战用各种专用设备等。我国嵌入式计算机最早用于导弹控制。</a:t>
            </a:r>
          </a:p>
        </p:txBody>
      </p:sp>
      <p:pic>
        <p:nvPicPr>
          <p:cNvPr id="18" name="Picture 1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589814" y="1361574"/>
            <a:ext cx="1539645" cy="2153049"/>
          </a:xfrm>
          <a:prstGeom prst="rect">
            <a:avLst/>
          </a:prstGeom>
          <a:noFill/>
          <a:ln w="9525">
            <a:noFill/>
            <a:miter lim="800000"/>
            <a:headEnd/>
            <a:tailEnd/>
          </a:ln>
        </p:spPr>
      </p:pic>
      <p:pic>
        <p:nvPicPr>
          <p:cNvPr id="19" name="Picture 12" descr="http://news.huash.com/img/2003-10/16/xin_a207e41cff3e11d79f5d000bcddce6dc.jpg"/>
          <p:cNvPicPr>
            <a:picLocks noChangeAspect="1" noChangeArrowheads="1"/>
          </p:cNvPicPr>
          <p:nvPr/>
        </p:nvPicPr>
        <p:blipFill>
          <a:blip r:embed="rId4" r:link="rId5" cstate="print"/>
          <a:srcRect/>
          <a:stretch>
            <a:fillRect/>
          </a:stretch>
        </p:blipFill>
        <p:spPr bwMode="auto">
          <a:xfrm>
            <a:off x="8710584" y="3030439"/>
            <a:ext cx="1448407" cy="1264990"/>
          </a:xfrm>
          <a:prstGeom prst="rect">
            <a:avLst/>
          </a:prstGeom>
          <a:noFill/>
          <a:ln w="9525">
            <a:noFill/>
            <a:miter lim="800000"/>
            <a:headEnd/>
            <a:tailEnd/>
          </a:ln>
        </p:spPr>
      </p:pic>
      <p:pic>
        <p:nvPicPr>
          <p:cNvPr id="20" name="Picture 6" descr="hzjzb104"/>
          <p:cNvPicPr>
            <a:picLocks noChangeAspect="1" noChangeArrowheads="1"/>
          </p:cNvPicPr>
          <p:nvPr/>
        </p:nvPicPr>
        <p:blipFill>
          <a:blip r:embed="rId6" cstate="print"/>
          <a:srcRect/>
          <a:stretch>
            <a:fillRect/>
          </a:stretch>
        </p:blipFill>
        <p:spPr bwMode="auto">
          <a:xfrm>
            <a:off x="8499158" y="1124744"/>
            <a:ext cx="1871258" cy="13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descr="http://image2.sina.com.cn/jc/2005-04-12/U28P27T1D280320F26DT20050412074831.jpg"/>
          <p:cNvPicPr>
            <a:picLocks noChangeAspect="1" noChangeArrowheads="1"/>
          </p:cNvPicPr>
          <p:nvPr/>
        </p:nvPicPr>
        <p:blipFill>
          <a:blip r:embed="rId7" r:link="rId8" cstate="print"/>
          <a:srcRect/>
          <a:stretch>
            <a:fillRect/>
          </a:stretch>
        </p:blipFill>
        <p:spPr bwMode="auto">
          <a:xfrm>
            <a:off x="6499031" y="4116470"/>
            <a:ext cx="1713870" cy="1367459"/>
          </a:xfrm>
          <a:prstGeom prst="rect">
            <a:avLst/>
          </a:prstGeom>
          <a:noFill/>
          <a:ln w="9525">
            <a:noFill/>
            <a:miter lim="800000"/>
            <a:headEnd/>
            <a:tailEnd/>
          </a:ln>
        </p:spPr>
      </p:pic>
      <p:pic>
        <p:nvPicPr>
          <p:cNvPr id="22" name="Picture 9" descr="han"/>
          <p:cNvPicPr>
            <a:picLocks noChangeAspect="1" noChangeArrowheads="1"/>
          </p:cNvPicPr>
          <p:nvPr/>
        </p:nvPicPr>
        <p:blipFill>
          <a:blip r:embed="rId9" cstate="print"/>
          <a:srcRect/>
          <a:stretch>
            <a:fillRect/>
          </a:stretch>
        </p:blipFill>
        <p:spPr bwMode="auto">
          <a:xfrm>
            <a:off x="8611326" y="4847439"/>
            <a:ext cx="1759090" cy="1073481"/>
          </a:xfrm>
          <a:prstGeom prst="rect">
            <a:avLst/>
          </a:prstGeom>
          <a:noFill/>
          <a:ln w="9525">
            <a:noFill/>
            <a:miter lim="800000"/>
            <a:headEnd/>
            <a:tailEnd/>
          </a:ln>
        </p:spPr>
      </p:pic>
    </p:spTree>
    <p:extLst>
      <p:ext uri="{BB962C8B-B14F-4D97-AF65-F5344CB8AC3E}">
        <p14:creationId xmlns:p14="http://schemas.microsoft.com/office/powerpoint/2010/main" val="650810411"/>
      </p:ext>
    </p:extLst>
  </p:cSld>
  <p:clrMapOvr>
    <a:masterClrMapping/>
  </p:clrMapOvr>
  <p:transition/>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72BC777B-1D8A-4704-AFFE-ED33C90D9C8A}"/>
              </a:ext>
            </a:extLst>
          </p:cNvPr>
          <p:cNvPicPr>
            <a:picLocks noGrp="1" noChangeAspect="1"/>
          </p:cNvPicPr>
          <p:nvPr>
            <p:ph idx="1"/>
          </p:nvPr>
        </p:nvPicPr>
        <p:blipFill>
          <a:blip r:embed="rId3"/>
          <a:stretch>
            <a:fillRect/>
          </a:stretch>
        </p:blipFill>
        <p:spPr>
          <a:xfrm>
            <a:off x="1999499" y="1131578"/>
            <a:ext cx="8193826" cy="264250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54724147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MOV R0, #SOFTWARE_INTERRUPT_NUMBER</a:t>
            </a:r>
          </a:p>
          <a:p>
            <a:r>
              <a:rPr lang="en-US" altLang="zh-CN" dirty="0"/>
              <a:t>LDR R1,=0xE000EF00 ; </a:t>
            </a:r>
            <a:r>
              <a:rPr lang="zh-CN" altLang="en-US" dirty="0"/>
              <a:t>加载</a:t>
            </a:r>
            <a:r>
              <a:rPr lang="en-US" altLang="zh-CN" dirty="0"/>
              <a:t>NVIC</a:t>
            </a:r>
            <a:r>
              <a:rPr lang="zh-CN" altLang="en-US" dirty="0"/>
              <a:t>软件触发中断寄存器的地址</a:t>
            </a:r>
          </a:p>
          <a:p>
            <a:r>
              <a:rPr lang="en-US" altLang="zh-CN" dirty="0"/>
              <a:t>STR R0, [R1] ; </a:t>
            </a:r>
            <a:r>
              <a:rPr lang="zh-CN" altLang="en-US" dirty="0"/>
              <a:t>触发软件中断</a:t>
            </a:r>
          </a:p>
          <a:p>
            <a:r>
              <a:rPr lang="en-US" altLang="zh-CN" dirty="0"/>
              <a:t>DSB ; </a:t>
            </a:r>
            <a:r>
              <a:rPr lang="zh-CN" altLang="en-US" dirty="0"/>
              <a:t>执行数据同步隔离指令</a:t>
            </a:r>
            <a:r>
              <a:rPr lang="en-US" altLang="zh-CN" dirty="0"/>
              <a:t>,</a:t>
            </a:r>
            <a:r>
              <a:rPr lang="zh-CN" altLang="en-US" dirty="0"/>
              <a:t>如果后续指令需要根据中断服务的结果来决定如何工作（如条件跳转），却不加该指令，则后续指令可能会失能</a:t>
            </a:r>
          </a:p>
        </p:txBody>
      </p:sp>
    </p:spTree>
    <p:extLst>
      <p:ext uri="{BB962C8B-B14F-4D97-AF65-F5344CB8AC3E}">
        <p14:creationId xmlns:p14="http://schemas.microsoft.com/office/powerpoint/2010/main" val="3077066585"/>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指令集：饱和运算</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CM3 </a:t>
            </a:r>
            <a:r>
              <a:rPr lang="zh-CN" altLang="en-US" dirty="0"/>
              <a:t>中的饱和运算指令分为两种：</a:t>
            </a:r>
            <a:endParaRPr lang="en-US" altLang="zh-CN" dirty="0"/>
          </a:p>
          <a:p>
            <a:pPr lvl="1"/>
            <a:r>
              <a:rPr lang="zh-CN" altLang="en-US" dirty="0"/>
              <a:t>一种是“没有直流分量”的饱和</a:t>
            </a:r>
            <a:r>
              <a:rPr lang="en-US" altLang="zh-CN" dirty="0"/>
              <a:t>——</a:t>
            </a:r>
            <a:r>
              <a:rPr lang="zh-CN" altLang="en-US" dirty="0"/>
              <a:t>带符号饱和运算；</a:t>
            </a:r>
            <a:endParaRPr lang="en-US" altLang="zh-CN" dirty="0"/>
          </a:p>
          <a:p>
            <a:pPr lvl="1"/>
            <a:r>
              <a:rPr lang="zh-CN" altLang="en-US" dirty="0"/>
              <a:t>另一种无符号饱和运算则类似于“削顶失真＋单向导通”。</a:t>
            </a:r>
          </a:p>
          <a:p>
            <a:r>
              <a:rPr lang="zh-CN" altLang="en-US" dirty="0"/>
              <a:t>饱和运算多用于信号处理。比如，信号放大。当信号被放大后，有可能使它的幅值超出允许输出的范围。</a:t>
            </a:r>
          </a:p>
        </p:txBody>
      </p:sp>
    </p:spTree>
    <p:extLst>
      <p:ext uri="{BB962C8B-B14F-4D97-AF65-F5344CB8AC3E}">
        <p14:creationId xmlns:p14="http://schemas.microsoft.com/office/powerpoint/2010/main" val="3441212928"/>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2C60857F-6489-4121-AEF1-D7FFA87EF7F6}"/>
              </a:ext>
            </a:extLst>
          </p:cNvPr>
          <p:cNvPicPr>
            <a:picLocks noGrp="1" noChangeAspect="1"/>
          </p:cNvPicPr>
          <p:nvPr>
            <p:ph idx="1"/>
          </p:nvPr>
        </p:nvPicPr>
        <p:blipFill>
          <a:blip r:embed="rId2"/>
          <a:stretch>
            <a:fillRect/>
          </a:stretch>
        </p:blipFill>
        <p:spPr>
          <a:xfrm>
            <a:off x="2838735" y="417872"/>
            <a:ext cx="6259869" cy="424309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73629170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2739501"/>
          </a:xfrm>
        </p:spPr>
        <p:txBody>
          <a:bodyPr>
            <a:normAutofit fontScale="85000" lnSpcReduction="20000"/>
          </a:bodyPr>
          <a:lstStyle/>
          <a:p>
            <a:r>
              <a:rPr lang="zh-CN" altLang="en-US" dirty="0"/>
              <a:t>饱和运算的结果可以拿去更新</a:t>
            </a:r>
            <a:r>
              <a:rPr lang="en-US" altLang="zh-CN" dirty="0"/>
              <a:t>Q </a:t>
            </a:r>
            <a:r>
              <a:rPr lang="zh-CN" altLang="en-US" dirty="0"/>
              <a:t>标志（在</a:t>
            </a:r>
            <a:r>
              <a:rPr lang="en-US" altLang="zh-CN" dirty="0"/>
              <a:t>APSR </a:t>
            </a:r>
            <a:r>
              <a:rPr lang="zh-CN" altLang="en-US" dirty="0"/>
              <a:t>中）。</a:t>
            </a:r>
            <a:r>
              <a:rPr lang="en-US" altLang="zh-CN" dirty="0"/>
              <a:t>Q </a:t>
            </a:r>
            <a:r>
              <a:rPr lang="zh-CN" altLang="en-US" dirty="0"/>
              <a:t>标志在写入后可以用软件清</a:t>
            </a:r>
            <a:r>
              <a:rPr lang="en-US" altLang="zh-CN" dirty="0"/>
              <a:t>0——</a:t>
            </a:r>
            <a:r>
              <a:rPr lang="zh-CN" altLang="en-US" dirty="0"/>
              <a:t>通过写</a:t>
            </a:r>
            <a:r>
              <a:rPr lang="en-US" altLang="zh-CN" dirty="0"/>
              <a:t>APSR</a:t>
            </a:r>
            <a:r>
              <a:rPr lang="zh-CN" altLang="en-US" dirty="0"/>
              <a:t>。</a:t>
            </a:r>
          </a:p>
          <a:p>
            <a:r>
              <a:rPr lang="en-US" altLang="zh-CN" dirty="0"/>
              <a:t>Rn </a:t>
            </a:r>
            <a:r>
              <a:rPr lang="zh-CN" altLang="en-US" dirty="0"/>
              <a:t>存储“放大后的信号”，（</a:t>
            </a:r>
            <a:r>
              <a:rPr lang="en-US" altLang="zh-CN" dirty="0"/>
              <a:t>Rn </a:t>
            </a:r>
            <a:r>
              <a:rPr lang="zh-CN" altLang="en-US" dirty="0"/>
              <a:t>总是</a:t>
            </a:r>
            <a:r>
              <a:rPr lang="en-US" altLang="zh-CN" dirty="0"/>
              <a:t>32 </a:t>
            </a:r>
            <a:r>
              <a:rPr lang="zh-CN" altLang="en-US" dirty="0"/>
              <a:t>位带符号整数）。同很多其它数据操作指令类似，</a:t>
            </a:r>
            <a:r>
              <a:rPr lang="en-US" altLang="zh-CN" dirty="0"/>
              <a:t>Rn </a:t>
            </a:r>
            <a:r>
              <a:rPr lang="zh-CN" altLang="en-US" dirty="0"/>
              <a:t>也可以使用移位来“预加工”。</a:t>
            </a:r>
          </a:p>
          <a:p>
            <a:r>
              <a:rPr lang="en-US" altLang="zh-CN" dirty="0"/>
              <a:t>Rd </a:t>
            </a:r>
            <a:r>
              <a:rPr lang="zh-CN" altLang="en-US" dirty="0"/>
              <a:t>存储饱和运算的结果。</a:t>
            </a:r>
          </a:p>
          <a:p>
            <a:r>
              <a:rPr lang="en-US" altLang="zh-CN" dirty="0"/>
              <a:t>#imm5 </a:t>
            </a:r>
            <a:r>
              <a:rPr lang="zh-CN" altLang="en-US" dirty="0"/>
              <a:t>用于指定饱和边界</a:t>
            </a:r>
            <a:r>
              <a:rPr lang="en-US" altLang="zh-CN" dirty="0"/>
              <a:t>——</a:t>
            </a:r>
            <a:r>
              <a:rPr lang="zh-CN" altLang="en-US" dirty="0"/>
              <a:t>该由多少位的带符号整数来表达允许的范围（奇数也可以使用），取值范围是</a:t>
            </a:r>
            <a:r>
              <a:rPr lang="en-US" altLang="zh-CN" dirty="0"/>
              <a:t>1</a:t>
            </a:r>
            <a:r>
              <a:rPr lang="zh-CN" altLang="en-US" dirty="0"/>
              <a:t>－</a:t>
            </a:r>
            <a:r>
              <a:rPr lang="en-US" altLang="zh-CN" dirty="0"/>
              <a:t>32</a:t>
            </a:r>
            <a:r>
              <a:rPr lang="zh-CN" altLang="en-US" dirty="0"/>
              <a:t>。</a:t>
            </a:r>
          </a:p>
        </p:txBody>
      </p:sp>
      <p:pic>
        <p:nvPicPr>
          <p:cNvPr id="4" name="图片 3">
            <a:extLst>
              <a:ext uri="{FF2B5EF4-FFF2-40B4-BE49-F238E27FC236}">
                <a16:creationId xmlns:a16="http://schemas.microsoft.com/office/drawing/2014/main" id="{35F5CF3F-E5F2-41F6-8DCF-7BE27AE16295}"/>
              </a:ext>
            </a:extLst>
          </p:cNvPr>
          <p:cNvPicPr>
            <a:picLocks noChangeAspect="1"/>
          </p:cNvPicPr>
          <p:nvPr/>
        </p:nvPicPr>
        <p:blipFill>
          <a:blip r:embed="rId2"/>
          <a:stretch>
            <a:fillRect/>
          </a:stretch>
        </p:blipFill>
        <p:spPr>
          <a:xfrm>
            <a:off x="1913107" y="4279633"/>
            <a:ext cx="8326876" cy="1863594"/>
          </a:xfrm>
          <a:prstGeom prst="rect">
            <a:avLst/>
          </a:prstGeom>
        </p:spPr>
      </p:pic>
    </p:spTree>
    <p:extLst>
      <p:ext uri="{BB962C8B-B14F-4D97-AF65-F5344CB8AC3E}">
        <p14:creationId xmlns:p14="http://schemas.microsoft.com/office/powerpoint/2010/main" val="2739472315"/>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E16C97-CDFC-4891-8AFB-A33BCBD8DD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94AB835-3BB7-4792-96BB-F735CE7FA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169826A-DEB6-46C3-BC87-8C15BA79F2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35D7EB2F-A2EB-4BEF-A9C9-E91E971FDBD5}"/>
              </a:ext>
            </a:extLst>
          </p:cNvPr>
          <p:cNvPicPr>
            <a:picLocks noChangeAspect="1"/>
          </p:cNvPicPr>
          <p:nvPr/>
        </p:nvPicPr>
        <p:blipFill>
          <a:blip r:embed="rId2"/>
          <a:stretch>
            <a:fillRect/>
          </a:stretch>
        </p:blipFill>
        <p:spPr>
          <a:xfrm>
            <a:off x="5059135" y="4281357"/>
            <a:ext cx="5135337" cy="150554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005693" y="642258"/>
            <a:ext cx="2563257" cy="5226837"/>
          </a:xfrm>
        </p:spPr>
        <p:txBody>
          <a:bodyPr anchor="t">
            <a:normAutofit/>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5059135" y="642258"/>
            <a:ext cx="5135337" cy="3320143"/>
          </a:xfrm>
        </p:spPr>
        <p:txBody>
          <a:bodyPr>
            <a:normAutofit/>
          </a:bodyPr>
          <a:lstStyle/>
          <a:p>
            <a:r>
              <a:rPr lang="zh-CN" altLang="en-US" dirty="0"/>
              <a:t>举例，如果要把一个</a:t>
            </a:r>
            <a:r>
              <a:rPr lang="en-US" altLang="zh-CN" dirty="0"/>
              <a:t>32 </a:t>
            </a:r>
            <a:r>
              <a:rPr lang="zh-CN" altLang="en-US" dirty="0"/>
              <a:t>位（带符号）整数饱和到</a:t>
            </a:r>
            <a:r>
              <a:rPr lang="en-US" altLang="zh-CN" dirty="0"/>
              <a:t>12 </a:t>
            </a:r>
            <a:r>
              <a:rPr lang="zh-CN" altLang="en-US" dirty="0"/>
              <a:t>位带符号整数（</a:t>
            </a:r>
            <a:r>
              <a:rPr lang="en-US" altLang="zh-CN" dirty="0"/>
              <a:t>‐2048 </a:t>
            </a:r>
            <a:r>
              <a:rPr lang="zh-CN" altLang="en-US" dirty="0"/>
              <a:t>至</a:t>
            </a:r>
            <a:r>
              <a:rPr lang="en-US" altLang="zh-CN" dirty="0"/>
              <a:t>2047</a:t>
            </a:r>
            <a:r>
              <a:rPr lang="zh-CN" altLang="en-US" dirty="0"/>
              <a:t>），则可以如下使用</a:t>
            </a:r>
            <a:r>
              <a:rPr lang="en-US" altLang="zh-CN" dirty="0"/>
              <a:t>SSAT </a:t>
            </a:r>
            <a:r>
              <a:rPr lang="zh-CN" altLang="en-US" dirty="0"/>
              <a:t>指令</a:t>
            </a:r>
          </a:p>
          <a:p>
            <a:pPr lvl="1"/>
            <a:r>
              <a:rPr lang="en-US" altLang="zh-CN" dirty="0"/>
              <a:t>SSAT{.W} R1, #12, R0</a:t>
            </a:r>
          </a:p>
          <a:p>
            <a:r>
              <a:rPr lang="zh-CN" altLang="en-US" dirty="0"/>
              <a:t>这条指令对于</a:t>
            </a:r>
            <a:r>
              <a:rPr lang="en-US" altLang="zh-CN" dirty="0"/>
              <a:t>R0 </a:t>
            </a:r>
            <a:r>
              <a:rPr lang="zh-CN" altLang="en-US" dirty="0"/>
              <a:t>不同值的执行结果如下。</a:t>
            </a:r>
          </a:p>
        </p:txBody>
      </p:sp>
    </p:spTree>
    <p:extLst>
      <p:ext uri="{BB962C8B-B14F-4D97-AF65-F5344CB8AC3E}">
        <p14:creationId xmlns:p14="http://schemas.microsoft.com/office/powerpoint/2010/main" val="2469024953"/>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E681EDBB-A4FA-4A6C-A327-65298125FFC7}"/>
              </a:ext>
            </a:extLst>
          </p:cNvPr>
          <p:cNvPicPr>
            <a:picLocks noGrp="1" noChangeAspect="1"/>
          </p:cNvPicPr>
          <p:nvPr>
            <p:ph idx="1"/>
          </p:nvPr>
        </p:nvPicPr>
        <p:blipFill>
          <a:blip r:embed="rId2"/>
          <a:stretch>
            <a:fillRect/>
          </a:stretch>
        </p:blipFill>
        <p:spPr>
          <a:xfrm>
            <a:off x="2644053" y="366266"/>
            <a:ext cx="6522785" cy="439137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3041905415"/>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E16C97-CDFC-4891-8AFB-A33BCBD8DD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94AB835-3BB7-4792-96BB-F735CE7FA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169826A-DEB6-46C3-BC87-8C15BA79F2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9B6CF7D8-63C3-41DF-9D11-6A341245D5CC}"/>
              </a:ext>
            </a:extLst>
          </p:cNvPr>
          <p:cNvPicPr>
            <a:picLocks noChangeAspect="1"/>
          </p:cNvPicPr>
          <p:nvPr/>
        </p:nvPicPr>
        <p:blipFill>
          <a:blip r:embed="rId2"/>
          <a:stretch>
            <a:fillRect/>
          </a:stretch>
        </p:blipFill>
        <p:spPr>
          <a:xfrm>
            <a:off x="5059135" y="4192907"/>
            <a:ext cx="5135337" cy="168244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005693" y="642258"/>
            <a:ext cx="2563257" cy="5226837"/>
          </a:xfrm>
        </p:spPr>
        <p:txBody>
          <a:bodyPr anchor="t">
            <a:normAutofit/>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5059135" y="642258"/>
            <a:ext cx="5135337" cy="3320143"/>
          </a:xfrm>
        </p:spPr>
        <p:txBody>
          <a:bodyPr>
            <a:normAutofit/>
          </a:bodyPr>
          <a:lstStyle/>
          <a:p>
            <a:r>
              <a:rPr lang="zh-CN" altLang="en-US" dirty="0"/>
              <a:t>如果需要把</a:t>
            </a:r>
            <a:r>
              <a:rPr lang="en-US" altLang="zh-CN" dirty="0"/>
              <a:t>32 </a:t>
            </a:r>
            <a:r>
              <a:rPr lang="zh-CN" altLang="en-US" dirty="0"/>
              <a:t>位整数饱和到无符号的</a:t>
            </a:r>
            <a:r>
              <a:rPr lang="en-US" altLang="zh-CN" dirty="0"/>
              <a:t>12 </a:t>
            </a:r>
            <a:r>
              <a:rPr lang="zh-CN" altLang="en-US" dirty="0"/>
              <a:t>位整数（</a:t>
            </a:r>
            <a:r>
              <a:rPr lang="en-US" altLang="zh-CN" dirty="0"/>
              <a:t>0‐4095</a:t>
            </a:r>
            <a:r>
              <a:rPr lang="zh-CN" altLang="en-US" dirty="0"/>
              <a:t>），则可以如下使用</a:t>
            </a:r>
            <a:r>
              <a:rPr lang="en-US" altLang="zh-CN" dirty="0"/>
              <a:t>USAT </a:t>
            </a:r>
            <a:r>
              <a:rPr lang="zh-CN" altLang="en-US" dirty="0"/>
              <a:t>指令</a:t>
            </a:r>
          </a:p>
          <a:p>
            <a:pPr lvl="1"/>
            <a:r>
              <a:rPr lang="en-US" altLang="zh-CN" dirty="0"/>
              <a:t>USAT{.W} R1, #12, R0</a:t>
            </a:r>
          </a:p>
          <a:p>
            <a:r>
              <a:rPr lang="zh-CN" altLang="en-US" dirty="0"/>
              <a:t>该指令的执行情况如图所示。</a:t>
            </a:r>
          </a:p>
        </p:txBody>
      </p:sp>
    </p:spTree>
    <p:extLst>
      <p:ext uri="{BB962C8B-B14F-4D97-AF65-F5344CB8AC3E}">
        <p14:creationId xmlns:p14="http://schemas.microsoft.com/office/powerpoint/2010/main" val="2600243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r>
              <a:rPr lang="en-US" altLang="zh-CN" dirty="0"/>
              <a:t>SFR</a:t>
            </a:r>
            <a:r>
              <a:rPr lang="zh-CN" altLang="en-US" dirty="0"/>
              <a:t>访问</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MRS</a:t>
            </a:r>
            <a:r>
              <a:rPr lang="zh-CN" altLang="en-US" dirty="0"/>
              <a:t>和</a:t>
            </a:r>
            <a:r>
              <a:rPr lang="en-US" altLang="zh-CN" dirty="0"/>
              <a:t>MSR</a:t>
            </a:r>
            <a:r>
              <a:rPr lang="zh-CN" altLang="en-US" dirty="0"/>
              <a:t>两条指令是访问特殊功能寄存器的“绿色通道”</a:t>
            </a:r>
            <a:r>
              <a:rPr lang="en-US" altLang="zh-CN" dirty="0"/>
              <a:t>——</a:t>
            </a:r>
            <a:r>
              <a:rPr lang="zh-CN" altLang="en-US" dirty="0"/>
              <a:t>当然必须在特权级下，除</a:t>
            </a:r>
            <a:r>
              <a:rPr lang="en-US" altLang="zh-CN" dirty="0"/>
              <a:t>APSR </a:t>
            </a:r>
            <a:r>
              <a:rPr lang="zh-CN" altLang="en-US" dirty="0"/>
              <a:t>外。语法如下：</a:t>
            </a:r>
          </a:p>
          <a:p>
            <a:pPr lvl="1"/>
            <a:r>
              <a:rPr lang="en-US" altLang="zh-CN" dirty="0"/>
              <a:t>MRS &lt;Rn&gt;, &lt;</a:t>
            </a:r>
            <a:r>
              <a:rPr lang="en-US" altLang="zh-CN" dirty="0" err="1"/>
              <a:t>SReg</a:t>
            </a:r>
            <a:r>
              <a:rPr lang="en-US" altLang="zh-CN" dirty="0"/>
              <a:t>&gt; ;</a:t>
            </a:r>
            <a:r>
              <a:rPr lang="zh-CN" altLang="en-US" dirty="0"/>
              <a:t>加载特殊功能寄存器的值到</a:t>
            </a:r>
            <a:r>
              <a:rPr lang="en-US" altLang="zh-CN" dirty="0"/>
              <a:t>Rn</a:t>
            </a:r>
          </a:p>
          <a:p>
            <a:pPr lvl="1"/>
            <a:r>
              <a:rPr lang="en-US" altLang="zh-CN" dirty="0"/>
              <a:t>MSR &lt;</a:t>
            </a:r>
            <a:r>
              <a:rPr lang="en-US" altLang="zh-CN" dirty="0" err="1"/>
              <a:t>Sreg</a:t>
            </a:r>
            <a:r>
              <a:rPr lang="en-US" altLang="zh-CN" dirty="0"/>
              <a:t>&gt;,&lt;Rn&gt; ;</a:t>
            </a:r>
            <a:r>
              <a:rPr lang="zh-CN" altLang="en-US" dirty="0"/>
              <a:t>存储</a:t>
            </a:r>
            <a:r>
              <a:rPr lang="en-US" altLang="zh-CN" dirty="0"/>
              <a:t>Rn </a:t>
            </a:r>
            <a:r>
              <a:rPr lang="zh-CN" altLang="en-US" dirty="0"/>
              <a:t>的值到特殊功能寄存器</a:t>
            </a:r>
            <a:endParaRPr lang="en-US" altLang="zh-CN" dirty="0"/>
          </a:p>
          <a:p>
            <a:r>
              <a:rPr lang="zh-CN" altLang="en-US" dirty="0"/>
              <a:t>一个指定</a:t>
            </a:r>
            <a:r>
              <a:rPr lang="en-US" altLang="zh-CN" dirty="0"/>
              <a:t>PSP </a:t>
            </a:r>
            <a:r>
              <a:rPr lang="zh-CN" altLang="en-US" dirty="0"/>
              <a:t>进行更新的例子：</a:t>
            </a:r>
          </a:p>
          <a:p>
            <a:pPr lvl="1"/>
            <a:r>
              <a:rPr lang="en-US" altLang="zh-CN" dirty="0"/>
              <a:t>LDR R0, =0x20008000</a:t>
            </a:r>
          </a:p>
          <a:p>
            <a:pPr lvl="1"/>
            <a:r>
              <a:rPr lang="en-US" altLang="zh-CN" dirty="0"/>
              <a:t>MSR PSP, R0</a:t>
            </a:r>
          </a:p>
          <a:p>
            <a:pPr lvl="1"/>
            <a:r>
              <a:rPr lang="en-US" altLang="zh-CN" dirty="0"/>
              <a:t>BX LR ;</a:t>
            </a:r>
            <a:r>
              <a:rPr lang="zh-CN" altLang="en-US" dirty="0"/>
              <a:t>如果是从异常返回到线程状态，则使用新的</a:t>
            </a:r>
            <a:r>
              <a:rPr lang="en-US" altLang="zh-CN" dirty="0"/>
              <a:t>PSP </a:t>
            </a:r>
            <a:r>
              <a:rPr lang="zh-CN" altLang="en-US" dirty="0"/>
              <a:t>的值作为栈顶指针</a:t>
            </a:r>
          </a:p>
        </p:txBody>
      </p:sp>
    </p:spTree>
    <p:extLst>
      <p:ext uri="{BB962C8B-B14F-4D97-AF65-F5344CB8AC3E}">
        <p14:creationId xmlns:p14="http://schemas.microsoft.com/office/powerpoint/2010/main" val="1890987446"/>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E921E2E0-7299-463B-A550-BC46756A87D8}"/>
              </a:ext>
            </a:extLst>
          </p:cNvPr>
          <p:cNvPicPr>
            <a:picLocks noGrp="1" noChangeAspect="1"/>
          </p:cNvPicPr>
          <p:nvPr>
            <p:ph idx="1"/>
          </p:nvPr>
        </p:nvPicPr>
        <p:blipFill>
          <a:blip r:embed="rId2"/>
          <a:stretch>
            <a:fillRect/>
          </a:stretch>
        </p:blipFill>
        <p:spPr>
          <a:xfrm>
            <a:off x="2137226" y="367810"/>
            <a:ext cx="7915143" cy="492709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1241248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8641A610-B40D-4DF4-9C74-37329B356739}"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66</a:t>
            </a:fld>
            <a:endParaRPr lang="en-US" altLang="zh-CN" b="1">
              <a:solidFill>
                <a:srgbClr val="FFFFFF"/>
              </a:solidFill>
            </a:endParaRPr>
          </a:p>
        </p:txBody>
      </p:sp>
      <p:pic>
        <p:nvPicPr>
          <p:cNvPr id="16" name="Picture 7" descr="shop365图片"/>
          <p:cNvPicPr>
            <a:picLocks noChangeAspect="1" noChangeArrowheads="1"/>
          </p:cNvPicPr>
          <p:nvPr/>
        </p:nvPicPr>
        <p:blipFill>
          <a:blip r:embed="rId2" cstate="print"/>
          <a:srcRect/>
          <a:stretch>
            <a:fillRect/>
          </a:stretch>
        </p:blipFill>
        <p:spPr bwMode="auto">
          <a:xfrm>
            <a:off x="8789806" y="3024242"/>
            <a:ext cx="1414462" cy="1700212"/>
          </a:xfrm>
          <a:prstGeom prst="rect">
            <a:avLst/>
          </a:prstGeom>
          <a:noFill/>
          <a:ln w="9525">
            <a:noFill/>
            <a:miter lim="800000"/>
            <a:headEnd/>
            <a:tailEnd/>
          </a:ln>
        </p:spPr>
      </p:pic>
      <p:pic>
        <p:nvPicPr>
          <p:cNvPr id="17" name="Picture 9" descr="shop365图片"/>
          <p:cNvPicPr>
            <a:picLocks noChangeAspect="1" noChangeArrowheads="1"/>
          </p:cNvPicPr>
          <p:nvPr/>
        </p:nvPicPr>
        <p:blipFill>
          <a:blip r:embed="rId3" cstate="print"/>
          <a:srcRect/>
          <a:stretch>
            <a:fillRect/>
          </a:stretch>
        </p:blipFill>
        <p:spPr bwMode="auto">
          <a:xfrm>
            <a:off x="8920775" y="1414524"/>
            <a:ext cx="1152525" cy="1143000"/>
          </a:xfrm>
          <a:prstGeom prst="rect">
            <a:avLst/>
          </a:prstGeom>
          <a:noFill/>
          <a:ln w="9525">
            <a:noFill/>
            <a:miter lim="800000"/>
            <a:headEnd/>
            <a:tailEnd/>
          </a:ln>
        </p:spPr>
      </p:pic>
      <p:pic>
        <p:nvPicPr>
          <p:cNvPr id="18" name="Picture 11" descr="shop365图片"/>
          <p:cNvPicPr>
            <a:picLocks noChangeAspect="1" noChangeArrowheads="1"/>
          </p:cNvPicPr>
          <p:nvPr/>
        </p:nvPicPr>
        <p:blipFill>
          <a:blip r:embed="rId4" cstate="print"/>
          <a:srcRect/>
          <a:stretch>
            <a:fillRect/>
          </a:stretch>
        </p:blipFill>
        <p:spPr bwMode="auto">
          <a:xfrm>
            <a:off x="1794684" y="4521825"/>
            <a:ext cx="2195513" cy="1792287"/>
          </a:xfrm>
          <a:prstGeom prst="rect">
            <a:avLst/>
          </a:prstGeom>
          <a:noFill/>
          <a:ln w="9525">
            <a:noFill/>
            <a:miter lim="800000"/>
            <a:headEnd/>
            <a:tailEnd/>
          </a:ln>
        </p:spPr>
      </p:pic>
      <p:pic>
        <p:nvPicPr>
          <p:cNvPr id="19" name="Picture 15" descr="89"/>
          <p:cNvPicPr>
            <a:picLocks noChangeAspect="1" noChangeArrowheads="1"/>
          </p:cNvPicPr>
          <p:nvPr/>
        </p:nvPicPr>
        <p:blipFill>
          <a:blip r:embed="rId5" cstate="print"/>
          <a:srcRect/>
          <a:stretch>
            <a:fillRect/>
          </a:stretch>
        </p:blipFill>
        <p:spPr bwMode="auto">
          <a:xfrm>
            <a:off x="6392001" y="1414524"/>
            <a:ext cx="2051050" cy="1947862"/>
          </a:xfrm>
          <a:prstGeom prst="rect">
            <a:avLst/>
          </a:prstGeom>
          <a:noFill/>
          <a:ln w="9525">
            <a:noFill/>
            <a:miter lim="800000"/>
            <a:headEnd/>
            <a:tailEnd/>
          </a:ln>
        </p:spPr>
      </p:pic>
      <p:pic>
        <p:nvPicPr>
          <p:cNvPr id="20" name="Picture 2" descr="shop365图片"/>
          <p:cNvPicPr>
            <a:picLocks noChangeAspect="1" noChangeArrowheads="1"/>
          </p:cNvPicPr>
          <p:nvPr/>
        </p:nvPicPr>
        <p:blipFill>
          <a:blip r:embed="rId6" cstate="print"/>
          <a:srcRect/>
          <a:stretch>
            <a:fillRect/>
          </a:stretch>
        </p:blipFill>
        <p:spPr bwMode="auto">
          <a:xfrm>
            <a:off x="4226423" y="4682163"/>
            <a:ext cx="2117726"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descr="des-1008d"/>
          <p:cNvPicPr>
            <a:picLocks noChangeAspect="1" noChangeArrowheads="1"/>
          </p:cNvPicPr>
          <p:nvPr/>
        </p:nvPicPr>
        <p:blipFill>
          <a:blip r:embed="rId7" cstate="print"/>
          <a:srcRect/>
          <a:stretch>
            <a:fillRect/>
          </a:stretch>
        </p:blipFill>
        <p:spPr bwMode="auto">
          <a:xfrm>
            <a:off x="6469464" y="3540643"/>
            <a:ext cx="1905000" cy="1428750"/>
          </a:xfrm>
          <a:prstGeom prst="rect">
            <a:avLst/>
          </a:prstGeom>
          <a:noFill/>
          <a:ln w="9525">
            <a:noFill/>
            <a:miter lim="800000"/>
            <a:headEnd/>
            <a:tailEnd/>
          </a:ln>
        </p:spPr>
      </p:pic>
      <p:pic>
        <p:nvPicPr>
          <p:cNvPr id="22" name="Picture 4" descr="shop365图片"/>
          <p:cNvPicPr>
            <a:picLocks noChangeAspect="1" noChangeArrowheads="1"/>
          </p:cNvPicPr>
          <p:nvPr/>
        </p:nvPicPr>
        <p:blipFill>
          <a:blip r:embed="rId8" cstate="print"/>
          <a:srcRect/>
          <a:stretch>
            <a:fillRect/>
          </a:stretch>
        </p:blipFill>
        <p:spPr bwMode="auto">
          <a:xfrm>
            <a:off x="6744073" y="5385145"/>
            <a:ext cx="1439777" cy="81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2005314145338403"/>
          <p:cNvPicPr>
            <a:picLocks noChangeAspect="1" noChangeArrowheads="1"/>
          </p:cNvPicPr>
          <p:nvPr/>
        </p:nvPicPr>
        <p:blipFill>
          <a:blip r:embed="rId9" cstate="print"/>
          <a:srcRect/>
          <a:stretch>
            <a:fillRect/>
          </a:stretch>
        </p:blipFill>
        <p:spPr bwMode="auto">
          <a:xfrm>
            <a:off x="8543925" y="5169746"/>
            <a:ext cx="1908175" cy="750887"/>
          </a:xfrm>
          <a:prstGeom prst="rect">
            <a:avLst/>
          </a:prstGeom>
          <a:noFill/>
          <a:ln w="9525">
            <a:noFill/>
            <a:miter lim="800000"/>
            <a:headEnd/>
            <a:tailEnd/>
          </a:ln>
        </p:spPr>
      </p:pic>
      <p:sp>
        <p:nvSpPr>
          <p:cNvPr id="24" name="矩形 14"/>
          <p:cNvSpPr/>
          <p:nvPr/>
        </p:nvSpPr>
        <p:spPr>
          <a:xfrm>
            <a:off x="2039510" y="1196752"/>
            <a:ext cx="3957500" cy="1631216"/>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a:lnSpc>
                <a:spcPct val="125000"/>
              </a:lnSpc>
              <a:buFont typeface="Wingdings" panose="05000000000000000000" pitchFamily="2" charset="2"/>
              <a:buChar char="Ø"/>
            </a:pPr>
            <a:r>
              <a:rPr lang="zh-CN" altLang="en-US" sz="1600" dirty="0">
                <a:solidFill>
                  <a:srgbClr val="000000">
                    <a:lumMod val="65000"/>
                    <a:lumOff val="35000"/>
                  </a:srgbClr>
                </a:solidFill>
                <a:latin typeface="宋体" pitchFamily="2" charset="-122"/>
              </a:rPr>
              <a:t>复印机、打印机、传真机、扫描仪、其他</a:t>
            </a:r>
            <a:r>
              <a:rPr lang="zh-CN" altLang="en-US" sz="1600" dirty="0">
                <a:solidFill>
                  <a:srgbClr val="FF0000"/>
                </a:solidFill>
                <a:latin typeface="宋体" pitchFamily="2" charset="-122"/>
              </a:rPr>
              <a:t>计算机外围设备</a:t>
            </a:r>
            <a:r>
              <a:rPr lang="zh-CN" altLang="en-US" sz="1600" dirty="0">
                <a:solidFill>
                  <a:srgbClr val="000000">
                    <a:lumMod val="65000"/>
                    <a:lumOff val="35000"/>
                  </a:srgbClr>
                </a:solidFill>
                <a:latin typeface="宋体" pitchFamily="2" charset="-122"/>
              </a:rPr>
              <a:t>、安全监控设备、智能手机、通信终端、程控交换机、网络设备（路由器、交换机等）、视频会议设备等。</a:t>
            </a:r>
          </a:p>
        </p:txBody>
      </p:sp>
    </p:spTree>
    <p:extLst>
      <p:ext uri="{BB962C8B-B14F-4D97-AF65-F5344CB8AC3E}">
        <p14:creationId xmlns:p14="http://schemas.microsoft.com/office/powerpoint/2010/main" val="3330980798"/>
      </p:ext>
    </p:extLst>
  </p:cSld>
  <p:clrMapOvr>
    <a:masterClrMapping/>
  </p:clrMapOvr>
  <p:transition/>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图片 3">
            <a:extLst>
              <a:ext uri="{FF2B5EF4-FFF2-40B4-BE49-F238E27FC236}">
                <a16:creationId xmlns:a16="http://schemas.microsoft.com/office/drawing/2014/main" id="{6FB0A2F3-5D0A-4B37-9698-5BA32353243F}"/>
              </a:ext>
            </a:extLst>
          </p:cNvPr>
          <p:cNvPicPr>
            <a:picLocks noChangeAspect="1"/>
          </p:cNvPicPr>
          <p:nvPr/>
        </p:nvPicPr>
        <p:blipFill>
          <a:blip r:embed="rId2"/>
          <a:stretch>
            <a:fillRect/>
          </a:stretch>
        </p:blipFill>
        <p:spPr>
          <a:xfrm>
            <a:off x="4923461" y="1052716"/>
            <a:ext cx="5418875" cy="475256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1268284"/>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r>
              <a:rPr lang="en-US" altLang="zh-CN" sz="1300" dirty="0">
                <a:solidFill>
                  <a:srgbClr val="FFFFFF"/>
                </a:solidFill>
              </a:rPr>
              <a:t>IT </a:t>
            </a:r>
            <a:r>
              <a:rPr lang="zh-CN" altLang="en-US" sz="1300" dirty="0">
                <a:solidFill>
                  <a:srgbClr val="FFFFFF"/>
                </a:solidFill>
              </a:rPr>
              <a:t>指令</a:t>
            </a:r>
            <a:endParaRPr lang="en-US" altLang="zh-CN" sz="1300" dirty="0">
              <a:solidFill>
                <a:srgbClr val="FFFFFF"/>
              </a:solidFill>
            </a:endParaRPr>
          </a:p>
          <a:p>
            <a:endParaRPr lang="en-US" altLang="zh-CN" sz="1300" dirty="0">
              <a:solidFill>
                <a:srgbClr val="FFFFFF"/>
              </a:solidFill>
            </a:endParaRPr>
          </a:p>
          <a:p>
            <a:r>
              <a:rPr lang="zh-CN" altLang="en-US" sz="1300" dirty="0">
                <a:solidFill>
                  <a:srgbClr val="FFFFFF"/>
                </a:solidFill>
              </a:rPr>
              <a:t>使能了指令的条件执行方式，并且使</a:t>
            </a:r>
            <a:r>
              <a:rPr lang="en-US" altLang="zh-CN" sz="1300" dirty="0">
                <a:solidFill>
                  <a:srgbClr val="FFFFFF"/>
                </a:solidFill>
              </a:rPr>
              <a:t>CM3 </a:t>
            </a:r>
            <a:r>
              <a:rPr lang="zh-CN" altLang="en-US" sz="1300" dirty="0">
                <a:solidFill>
                  <a:srgbClr val="FFFFFF"/>
                </a:solidFill>
              </a:rPr>
              <a:t>不再预取不满足条件的指令。又因为它在使用时取代了条件转移指令，还避免了在执行流转移时，对流水线的清洗和重新指令预取的开销，所以能优化</a:t>
            </a:r>
            <a:r>
              <a:rPr lang="en-US" altLang="zh-CN" sz="1300" dirty="0">
                <a:solidFill>
                  <a:srgbClr val="FFFFFF"/>
                </a:solidFill>
              </a:rPr>
              <a:t>C </a:t>
            </a:r>
            <a:r>
              <a:rPr lang="zh-CN" altLang="en-US" sz="1300" dirty="0">
                <a:solidFill>
                  <a:srgbClr val="FFFFFF"/>
                </a:solidFill>
              </a:rPr>
              <a:t>结构中的小型</a:t>
            </a:r>
            <a:r>
              <a:rPr lang="en-US" altLang="zh-CN" sz="1300" dirty="0">
                <a:solidFill>
                  <a:srgbClr val="FFFFFF"/>
                </a:solidFill>
              </a:rPr>
              <a:t>if </a:t>
            </a:r>
            <a:r>
              <a:rPr lang="zh-CN" altLang="en-US" sz="1300" dirty="0">
                <a:solidFill>
                  <a:srgbClr val="FFFFFF"/>
                </a:solidFill>
              </a:rPr>
              <a:t>块</a:t>
            </a:r>
          </a:p>
        </p:txBody>
      </p:sp>
    </p:spTree>
    <p:extLst>
      <p:ext uri="{BB962C8B-B14F-4D97-AF65-F5344CB8AC3E}">
        <p14:creationId xmlns:p14="http://schemas.microsoft.com/office/powerpoint/2010/main" val="1602594505"/>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B20EB4BF-D5BA-4221-A458-9FD301CA6CE8}"/>
              </a:ext>
            </a:extLst>
          </p:cNvPr>
          <p:cNvPicPr>
            <a:picLocks noChangeAspect="1"/>
          </p:cNvPicPr>
          <p:nvPr/>
        </p:nvPicPr>
        <p:blipFill>
          <a:blip r:embed="rId2"/>
          <a:stretch>
            <a:fillRect/>
          </a:stretch>
        </p:blipFill>
        <p:spPr>
          <a:xfrm>
            <a:off x="5921043" y="1802603"/>
            <a:ext cx="3577095" cy="381998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pPr>
              <a:lnSpc>
                <a:spcPct val="140000"/>
              </a:lnSpc>
            </a:pPr>
            <a:r>
              <a:rPr lang="en-US" altLang="zh-CN" sz="1300">
                <a:solidFill>
                  <a:srgbClr val="FFFFFF"/>
                </a:solidFill>
              </a:rPr>
              <a:t>CBZ</a:t>
            </a:r>
            <a:r>
              <a:rPr lang="zh-CN" altLang="en-US" sz="1300">
                <a:solidFill>
                  <a:srgbClr val="FFFFFF"/>
                </a:solidFill>
              </a:rPr>
              <a:t>和</a:t>
            </a:r>
            <a:r>
              <a:rPr lang="en-US" altLang="zh-CN" sz="1300">
                <a:solidFill>
                  <a:srgbClr val="FFFFFF"/>
                </a:solidFill>
              </a:rPr>
              <a:t>CBNZ</a:t>
            </a:r>
            <a:r>
              <a:rPr lang="zh-CN" altLang="en-US" sz="1300">
                <a:solidFill>
                  <a:srgbClr val="FFFFFF"/>
                </a:solidFill>
              </a:rPr>
              <a:t>是比较并条件跳转指令，专为循环结构的优化而设，它只能做前向跳转。语法格式为：</a:t>
            </a:r>
          </a:p>
          <a:p>
            <a:pPr lvl="1">
              <a:lnSpc>
                <a:spcPct val="140000"/>
              </a:lnSpc>
            </a:pPr>
            <a:r>
              <a:rPr lang="en-US" altLang="zh-CN" sz="1300">
                <a:solidFill>
                  <a:srgbClr val="FFFFFF"/>
                </a:solidFill>
              </a:rPr>
              <a:t>CBZ &lt;Rn&gt;, &lt;label&gt;</a:t>
            </a:r>
          </a:p>
          <a:p>
            <a:pPr lvl="1">
              <a:lnSpc>
                <a:spcPct val="140000"/>
              </a:lnSpc>
            </a:pPr>
            <a:r>
              <a:rPr lang="en-US" altLang="zh-CN" sz="1300">
                <a:solidFill>
                  <a:srgbClr val="FFFFFF"/>
                </a:solidFill>
              </a:rPr>
              <a:t>CBNZ &lt;Rn&gt;, &lt;label&gt;</a:t>
            </a:r>
          </a:p>
          <a:p>
            <a:pPr>
              <a:lnSpc>
                <a:spcPct val="140000"/>
              </a:lnSpc>
            </a:pPr>
            <a:r>
              <a:rPr lang="zh-CN" altLang="en-US" sz="1300">
                <a:solidFill>
                  <a:srgbClr val="FFFFFF"/>
                </a:solidFill>
              </a:rPr>
              <a:t>它们的跳转范围较窄，只有</a:t>
            </a:r>
            <a:r>
              <a:rPr lang="en-US" altLang="zh-CN" sz="1300">
                <a:solidFill>
                  <a:srgbClr val="FFFFFF"/>
                </a:solidFill>
              </a:rPr>
              <a:t>0‐126</a:t>
            </a:r>
            <a:r>
              <a:rPr lang="zh-CN" altLang="en-US" sz="1300">
                <a:solidFill>
                  <a:srgbClr val="FFFFFF"/>
                </a:solidFill>
              </a:rPr>
              <a:t>。</a:t>
            </a:r>
            <a:endParaRPr lang="en-US" altLang="zh-CN" sz="1300">
              <a:solidFill>
                <a:srgbClr val="FFFFFF"/>
              </a:solidFill>
            </a:endParaRPr>
          </a:p>
          <a:p>
            <a:pPr>
              <a:lnSpc>
                <a:spcPct val="140000"/>
              </a:lnSpc>
            </a:pPr>
            <a:r>
              <a:rPr lang="zh-CN" altLang="en-US" sz="1300">
                <a:solidFill>
                  <a:srgbClr val="FFFFFF"/>
                </a:solidFill>
              </a:rPr>
              <a:t>与其它的比较指令不同，</a:t>
            </a:r>
            <a:r>
              <a:rPr lang="en-US" altLang="zh-CN" sz="1300">
                <a:solidFill>
                  <a:srgbClr val="FFFFFF"/>
                </a:solidFill>
              </a:rPr>
              <a:t>CBZ/CBNZ </a:t>
            </a:r>
            <a:r>
              <a:rPr lang="zh-CN" altLang="en-US" sz="1300">
                <a:solidFill>
                  <a:srgbClr val="FFFFFF"/>
                </a:solidFill>
              </a:rPr>
              <a:t>不会更新标志位。</a:t>
            </a:r>
          </a:p>
        </p:txBody>
      </p:sp>
    </p:spTree>
    <p:extLst>
      <p:ext uri="{BB962C8B-B14F-4D97-AF65-F5344CB8AC3E}">
        <p14:creationId xmlns:p14="http://schemas.microsoft.com/office/powerpoint/2010/main" val="114398200"/>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en-US" altLang="zh-CN" dirty="0"/>
              <a:t>32 </a:t>
            </a:r>
            <a:r>
              <a:rPr lang="zh-CN" altLang="en-US" dirty="0"/>
              <a:t>位硬件除法指令如下所示：</a:t>
            </a:r>
          </a:p>
          <a:p>
            <a:pPr lvl="1"/>
            <a:r>
              <a:rPr lang="en-US" altLang="zh-CN" dirty="0"/>
              <a:t>SDIV.W Rd, Rn, Rm</a:t>
            </a:r>
          </a:p>
          <a:p>
            <a:pPr lvl="1"/>
            <a:r>
              <a:rPr lang="en-US" altLang="zh-CN" dirty="0"/>
              <a:t>UDIV.W Rd, Rn, Rm</a:t>
            </a:r>
          </a:p>
          <a:p>
            <a:r>
              <a:rPr lang="zh-CN" altLang="en-US" dirty="0"/>
              <a:t>运算结果是 </a:t>
            </a:r>
            <a:r>
              <a:rPr lang="en-US" altLang="zh-CN" dirty="0"/>
              <a:t>Rd= Rn/Rm</a:t>
            </a:r>
            <a:r>
              <a:rPr lang="zh-CN" altLang="en-US" dirty="0"/>
              <a:t>，余数被丢弃。例如：</a:t>
            </a:r>
          </a:p>
          <a:p>
            <a:pPr lvl="1"/>
            <a:r>
              <a:rPr lang="en-US" altLang="zh-CN" dirty="0"/>
              <a:t>LDR r0, =300</a:t>
            </a:r>
          </a:p>
          <a:p>
            <a:pPr lvl="1"/>
            <a:r>
              <a:rPr lang="en-US" altLang="zh-CN" dirty="0"/>
              <a:t>MOV R1, #7</a:t>
            </a:r>
          </a:p>
          <a:p>
            <a:pPr lvl="1"/>
            <a:r>
              <a:rPr lang="en-US" altLang="zh-CN" dirty="0"/>
              <a:t>UDIV.W R2, R0, R1</a:t>
            </a:r>
          </a:p>
          <a:p>
            <a:r>
              <a:rPr lang="zh-CN" altLang="en-US" dirty="0"/>
              <a:t>则</a:t>
            </a:r>
            <a:r>
              <a:rPr lang="en-US" altLang="zh-CN" dirty="0"/>
              <a:t>R2= 300/7 =44</a:t>
            </a:r>
          </a:p>
          <a:p>
            <a:r>
              <a:rPr lang="zh-CN" altLang="en-US" dirty="0"/>
              <a:t>为了捕捉被零除的非法操作，你以在</a:t>
            </a:r>
            <a:r>
              <a:rPr lang="en-US" altLang="zh-CN" dirty="0"/>
              <a:t>NVIC </a:t>
            </a:r>
            <a:r>
              <a:rPr lang="zh-CN" altLang="en-US" dirty="0"/>
              <a:t>的配置控制寄存器中置位</a:t>
            </a:r>
            <a:r>
              <a:rPr lang="en-US" altLang="zh-CN" dirty="0"/>
              <a:t>DIVBYZERO </a:t>
            </a:r>
            <a:r>
              <a:rPr lang="zh-CN" altLang="en-US" dirty="0"/>
              <a:t>位。这样，如果出现了被零除的情况，将会引发一个用法</a:t>
            </a:r>
            <a:r>
              <a:rPr lang="en-US" altLang="zh-CN" dirty="0"/>
              <a:t>fault </a:t>
            </a:r>
            <a:r>
              <a:rPr lang="zh-CN" altLang="en-US" dirty="0"/>
              <a:t>异常。如果没有任何措施，</a:t>
            </a:r>
            <a:r>
              <a:rPr lang="en-US" altLang="zh-CN" dirty="0"/>
              <a:t>Rd </a:t>
            </a:r>
            <a:r>
              <a:rPr lang="zh-CN" altLang="en-US" dirty="0"/>
              <a:t>将在除数为零时被清零。</a:t>
            </a:r>
          </a:p>
        </p:txBody>
      </p:sp>
    </p:spTree>
    <p:extLst>
      <p:ext uri="{BB962C8B-B14F-4D97-AF65-F5344CB8AC3E}">
        <p14:creationId xmlns:p14="http://schemas.microsoft.com/office/powerpoint/2010/main" val="31131919"/>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en-US" altLang="zh-CN" dirty="0"/>
              <a:t>SXTB, SXTH, UXTB, UXTH</a:t>
            </a:r>
            <a:r>
              <a:rPr lang="zh-CN" altLang="en-US" dirty="0"/>
              <a:t>这 </a:t>
            </a:r>
            <a:r>
              <a:rPr lang="en-US" altLang="zh-CN" dirty="0"/>
              <a:t>4 </a:t>
            </a:r>
            <a:r>
              <a:rPr lang="zh-CN" altLang="en-US" dirty="0"/>
              <a:t>个指令是为优化</a:t>
            </a:r>
            <a:r>
              <a:rPr lang="en-US" altLang="zh-CN" dirty="0"/>
              <a:t>C </a:t>
            </a:r>
            <a:r>
              <a:rPr lang="zh-CN" altLang="en-US" dirty="0"/>
              <a:t>的强制数据类型转换而设的，把数据宽度转换成处理器喜欢的</a:t>
            </a:r>
            <a:r>
              <a:rPr lang="en-US" altLang="zh-CN" dirty="0"/>
              <a:t>32 </a:t>
            </a:r>
            <a:r>
              <a:rPr lang="zh-CN" altLang="en-US" dirty="0"/>
              <a:t>位长度。语法如下：</a:t>
            </a:r>
          </a:p>
          <a:p>
            <a:pPr lvl="1"/>
            <a:r>
              <a:rPr lang="en-US" altLang="zh-CN" dirty="0"/>
              <a:t>SXTB Rd, Rn</a:t>
            </a:r>
          </a:p>
          <a:p>
            <a:pPr lvl="1"/>
            <a:r>
              <a:rPr lang="en-US" altLang="zh-CN" dirty="0"/>
              <a:t>SXTH Rd, Rn</a:t>
            </a:r>
          </a:p>
          <a:p>
            <a:pPr lvl="1"/>
            <a:r>
              <a:rPr lang="en-US" altLang="zh-CN" dirty="0"/>
              <a:t>UXTB Rd, Rn</a:t>
            </a:r>
          </a:p>
          <a:p>
            <a:pPr lvl="1"/>
            <a:r>
              <a:rPr lang="en-US" altLang="zh-CN" dirty="0"/>
              <a:t>UXTH Rd, Rn</a:t>
            </a:r>
          </a:p>
          <a:p>
            <a:r>
              <a:rPr lang="zh-CN" altLang="en-US" dirty="0"/>
              <a:t>对于</a:t>
            </a:r>
            <a:r>
              <a:rPr lang="en-US" altLang="zh-CN" dirty="0"/>
              <a:t>SXTB/SXTH</a:t>
            </a:r>
            <a:r>
              <a:rPr lang="zh-CN" altLang="en-US" dirty="0"/>
              <a:t>，数据带符号位扩展成</a:t>
            </a:r>
            <a:r>
              <a:rPr lang="en-US" altLang="zh-CN" dirty="0"/>
              <a:t>32 </a:t>
            </a:r>
            <a:r>
              <a:rPr lang="zh-CN" altLang="en-US" dirty="0"/>
              <a:t>位整数。对于</a:t>
            </a:r>
            <a:r>
              <a:rPr lang="en-US" altLang="zh-CN" dirty="0"/>
              <a:t>UXTB/UXTH</a:t>
            </a:r>
            <a:r>
              <a:rPr lang="zh-CN" altLang="en-US" dirty="0"/>
              <a:t>，高位清零。例如，</a:t>
            </a:r>
          </a:p>
          <a:p>
            <a:r>
              <a:rPr lang="zh-CN" altLang="en-US" dirty="0"/>
              <a:t>记</a:t>
            </a:r>
            <a:r>
              <a:rPr lang="en-US" altLang="zh-CN" dirty="0"/>
              <a:t>R0=0x55aa8765,</a:t>
            </a:r>
            <a:r>
              <a:rPr lang="zh-CN" altLang="en-US" dirty="0"/>
              <a:t>则</a:t>
            </a:r>
          </a:p>
          <a:p>
            <a:pPr lvl="1"/>
            <a:r>
              <a:rPr lang="en-US" altLang="zh-CN" dirty="0"/>
              <a:t>SXTB R1, R0 ; R1=0x00000065</a:t>
            </a:r>
          </a:p>
          <a:p>
            <a:pPr lvl="1"/>
            <a:r>
              <a:rPr lang="en-US" altLang="zh-CN" dirty="0"/>
              <a:t>SXTH R1, R0 ; R1=0xffff8765</a:t>
            </a:r>
          </a:p>
          <a:p>
            <a:pPr lvl="1"/>
            <a:r>
              <a:rPr lang="en-US" altLang="zh-CN" dirty="0"/>
              <a:t>UXTB R1, R0 ; R1=0x00000065</a:t>
            </a:r>
          </a:p>
          <a:p>
            <a:pPr lvl="1"/>
            <a:r>
              <a:rPr lang="en-US" altLang="zh-CN" dirty="0"/>
              <a:t>UXTH R1, R0 ; R1=0x00008765</a:t>
            </a:r>
            <a:endParaRPr lang="zh-CN" altLang="en-US" dirty="0"/>
          </a:p>
        </p:txBody>
      </p:sp>
    </p:spTree>
    <p:extLst>
      <p:ext uri="{BB962C8B-B14F-4D97-AF65-F5344CB8AC3E}">
        <p14:creationId xmlns:p14="http://schemas.microsoft.com/office/powerpoint/2010/main" val="2280905580"/>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en-US" altLang="zh-CN" dirty="0"/>
              <a:t>UBFX/SBFX </a:t>
            </a:r>
            <a:r>
              <a:rPr lang="zh-CN" altLang="en-US" dirty="0"/>
              <a:t>都是位段提取指令，语法格式为：</a:t>
            </a:r>
          </a:p>
          <a:p>
            <a:pPr lvl="1"/>
            <a:r>
              <a:rPr lang="en-US" altLang="zh-CN" dirty="0"/>
              <a:t>UBFX.W Rd, Rn, #</a:t>
            </a:r>
            <a:r>
              <a:rPr lang="en-US" altLang="zh-CN" dirty="0" err="1"/>
              <a:t>lsb</a:t>
            </a:r>
            <a:r>
              <a:rPr lang="en-US" altLang="zh-CN" dirty="0"/>
              <a:t>, #width</a:t>
            </a:r>
          </a:p>
          <a:p>
            <a:pPr lvl="1"/>
            <a:r>
              <a:rPr lang="en-US" altLang="zh-CN" dirty="0"/>
              <a:t>SBFX.W Rd, Rn, #</a:t>
            </a:r>
            <a:r>
              <a:rPr lang="en-US" altLang="zh-CN" dirty="0" err="1"/>
              <a:t>lsb</a:t>
            </a:r>
            <a:r>
              <a:rPr lang="en-US" altLang="zh-CN" dirty="0"/>
              <a:t>, #width</a:t>
            </a:r>
          </a:p>
          <a:p>
            <a:r>
              <a:rPr lang="en-US" altLang="zh-CN" dirty="0"/>
              <a:t>UBFX </a:t>
            </a:r>
            <a:r>
              <a:rPr lang="zh-CN" altLang="en-US" dirty="0"/>
              <a:t>从</a:t>
            </a:r>
            <a:r>
              <a:rPr lang="en-US" altLang="zh-CN" dirty="0"/>
              <a:t>Rn </a:t>
            </a:r>
            <a:r>
              <a:rPr lang="zh-CN" altLang="en-US" dirty="0"/>
              <a:t>中取出任一个位段，执行零扩展后放到</a:t>
            </a:r>
            <a:r>
              <a:rPr lang="en-US" altLang="zh-CN" dirty="0"/>
              <a:t>Rd </a:t>
            </a:r>
            <a:r>
              <a:rPr lang="zh-CN" altLang="en-US" dirty="0"/>
              <a:t>中（请比较与</a:t>
            </a:r>
            <a:r>
              <a:rPr lang="en-US" altLang="zh-CN" dirty="0"/>
              <a:t>BFI </a:t>
            </a:r>
            <a:r>
              <a:rPr lang="zh-CN" altLang="en-US" dirty="0"/>
              <a:t>的不同）。例如：</a:t>
            </a:r>
          </a:p>
          <a:p>
            <a:pPr lvl="1"/>
            <a:r>
              <a:rPr lang="en-US" altLang="zh-CN" dirty="0"/>
              <a:t>LDR R0, =0x5678ABCD</a:t>
            </a:r>
          </a:p>
          <a:p>
            <a:pPr lvl="1"/>
            <a:r>
              <a:rPr lang="en-US" altLang="zh-CN" dirty="0"/>
              <a:t>UBFX.W R1, R0, #12,#16</a:t>
            </a:r>
          </a:p>
          <a:p>
            <a:r>
              <a:rPr lang="zh-CN" altLang="en-US" dirty="0"/>
              <a:t>则</a:t>
            </a:r>
            <a:r>
              <a:rPr lang="en-US" altLang="zh-CN" dirty="0"/>
              <a:t>R0=0x0000678A</a:t>
            </a:r>
          </a:p>
          <a:p>
            <a:r>
              <a:rPr lang="zh-CN" altLang="en-US" dirty="0"/>
              <a:t>类似地，</a:t>
            </a:r>
            <a:r>
              <a:rPr lang="en-US" altLang="zh-CN" dirty="0"/>
              <a:t>SBFX </a:t>
            </a:r>
            <a:r>
              <a:rPr lang="zh-CN" altLang="en-US" dirty="0"/>
              <a:t>也抽取任意的位段，但是以带符号的方式进行扩展。例如：</a:t>
            </a:r>
          </a:p>
          <a:p>
            <a:pPr lvl="1"/>
            <a:r>
              <a:rPr lang="en-US" altLang="zh-CN" dirty="0"/>
              <a:t>LDR R0, =0x5678ABCD</a:t>
            </a:r>
          </a:p>
          <a:p>
            <a:pPr lvl="1"/>
            <a:r>
              <a:rPr lang="en-US" altLang="zh-CN" dirty="0"/>
              <a:t>SBFX.W R1, R0, #8,#4</a:t>
            </a:r>
          </a:p>
          <a:p>
            <a:r>
              <a:rPr lang="zh-CN" altLang="en-US" dirty="0"/>
              <a:t>则</a:t>
            </a:r>
            <a:r>
              <a:rPr lang="en-US" altLang="zh-CN" dirty="0"/>
              <a:t>R0=0xFFFFFFFB</a:t>
            </a:r>
          </a:p>
          <a:p>
            <a:r>
              <a:rPr lang="zh-CN" altLang="en-US" dirty="0"/>
              <a:t>上述例子为了描述方便使用了</a:t>
            </a:r>
            <a:r>
              <a:rPr lang="en-US" altLang="zh-CN" dirty="0"/>
              <a:t>4 </a:t>
            </a:r>
            <a:r>
              <a:rPr lang="zh-CN" altLang="en-US" dirty="0"/>
              <a:t>比特对齐的</a:t>
            </a:r>
            <a:r>
              <a:rPr lang="en-US" altLang="zh-CN" dirty="0"/>
              <a:t>#</a:t>
            </a:r>
            <a:r>
              <a:rPr lang="en-US" altLang="zh-CN" dirty="0" err="1"/>
              <a:t>lsb</a:t>
            </a:r>
            <a:r>
              <a:rPr lang="en-US" altLang="zh-CN" dirty="0"/>
              <a:t> </a:t>
            </a:r>
            <a:r>
              <a:rPr lang="zh-CN" altLang="en-US" dirty="0"/>
              <a:t>和</a:t>
            </a:r>
            <a:r>
              <a:rPr lang="en-US" altLang="zh-CN" dirty="0"/>
              <a:t>#width</a:t>
            </a:r>
            <a:r>
              <a:rPr lang="zh-CN" altLang="en-US" dirty="0"/>
              <a:t>，但事实上并无此限制。</a:t>
            </a:r>
          </a:p>
        </p:txBody>
      </p:sp>
    </p:spTree>
    <p:extLst>
      <p:ext uri="{BB962C8B-B14F-4D97-AF65-F5344CB8AC3E}">
        <p14:creationId xmlns:p14="http://schemas.microsoft.com/office/powerpoint/2010/main" val="3766927561"/>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62500" lnSpcReduction="20000"/>
          </a:bodyPr>
          <a:lstStyle/>
          <a:p>
            <a:r>
              <a:rPr lang="en-US" altLang="zh-CN" dirty="0"/>
              <a:t>LDRD/STRD</a:t>
            </a:r>
          </a:p>
          <a:p>
            <a:r>
              <a:rPr lang="en-US" altLang="zh-CN" dirty="0"/>
              <a:t>CM3 </a:t>
            </a:r>
            <a:r>
              <a:rPr lang="zh-CN" altLang="en-US" dirty="0"/>
              <a:t>在一定程度上支持对</a:t>
            </a:r>
            <a:r>
              <a:rPr lang="en-US" altLang="zh-CN" dirty="0"/>
              <a:t>64 </a:t>
            </a:r>
            <a:r>
              <a:rPr lang="zh-CN" altLang="en-US"/>
              <a:t>位整数操作。</a:t>
            </a:r>
            <a:r>
              <a:rPr lang="zh-CN" altLang="en-US" dirty="0"/>
              <a:t>其中</a:t>
            </a:r>
            <a:r>
              <a:rPr lang="en-US" altLang="zh-CN" dirty="0"/>
              <a:t>LDRD/STRD </a:t>
            </a:r>
            <a:r>
              <a:rPr lang="zh-CN" altLang="en-US" dirty="0"/>
              <a:t>就是为</a:t>
            </a:r>
            <a:r>
              <a:rPr lang="en-US" altLang="zh-CN" dirty="0"/>
              <a:t>64 </a:t>
            </a:r>
            <a:r>
              <a:rPr lang="zh-CN" altLang="en-US" dirty="0"/>
              <a:t>位整数的数据传送而设的，语法格式为：</a:t>
            </a:r>
          </a:p>
          <a:p>
            <a:pPr lvl="1"/>
            <a:r>
              <a:rPr lang="en-US" altLang="zh-CN" dirty="0"/>
              <a:t>LDRD.W RL, RH, [Rn, #+/-offset] {!};</a:t>
            </a:r>
            <a:r>
              <a:rPr lang="zh-CN" altLang="en-US" dirty="0"/>
              <a:t>可选预索引的</a:t>
            </a:r>
            <a:r>
              <a:rPr lang="en-US" altLang="zh-CN" dirty="0"/>
              <a:t>64 </a:t>
            </a:r>
            <a:r>
              <a:rPr lang="zh-CN" altLang="en-US" dirty="0"/>
              <a:t>位整数加载</a:t>
            </a:r>
          </a:p>
          <a:p>
            <a:pPr lvl="1"/>
            <a:r>
              <a:rPr lang="en-US" altLang="zh-CN" dirty="0"/>
              <a:t>LDRD.W RL, RH, [Rn],#+/-offset ;</a:t>
            </a:r>
            <a:r>
              <a:rPr lang="zh-CN" altLang="en-US" dirty="0"/>
              <a:t>后索引的</a:t>
            </a:r>
            <a:r>
              <a:rPr lang="en-US" altLang="zh-CN" dirty="0"/>
              <a:t>64 </a:t>
            </a:r>
            <a:r>
              <a:rPr lang="zh-CN" altLang="en-US" dirty="0"/>
              <a:t>位整数加载</a:t>
            </a:r>
          </a:p>
          <a:p>
            <a:pPr lvl="1"/>
            <a:r>
              <a:rPr lang="en-US" altLang="zh-CN" dirty="0"/>
              <a:t>STRD.W RL, RH, [Rn, #+/-offset] {!};</a:t>
            </a:r>
            <a:r>
              <a:rPr lang="zh-CN" altLang="en-US" dirty="0"/>
              <a:t>可选预索引的</a:t>
            </a:r>
            <a:r>
              <a:rPr lang="en-US" altLang="zh-CN" dirty="0"/>
              <a:t>64 </a:t>
            </a:r>
            <a:r>
              <a:rPr lang="zh-CN" altLang="en-US" dirty="0"/>
              <a:t>位整数存储</a:t>
            </a:r>
          </a:p>
          <a:p>
            <a:pPr lvl="1"/>
            <a:r>
              <a:rPr lang="en-US" altLang="zh-CN" dirty="0"/>
              <a:t>STRD.W RL, RH, [Rn],#+/-offset ;</a:t>
            </a:r>
            <a:r>
              <a:rPr lang="zh-CN" altLang="en-US" dirty="0"/>
              <a:t>后索引的</a:t>
            </a:r>
            <a:r>
              <a:rPr lang="en-US" altLang="zh-CN" dirty="0"/>
              <a:t>64 </a:t>
            </a:r>
            <a:r>
              <a:rPr lang="zh-CN" altLang="en-US" dirty="0"/>
              <a:t>位整数存储</a:t>
            </a:r>
          </a:p>
          <a:p>
            <a:r>
              <a:rPr lang="zh-CN" altLang="en-US" dirty="0"/>
              <a:t>例如，记 </a:t>
            </a:r>
            <a:r>
              <a:rPr lang="en-US" altLang="zh-CN" dirty="0"/>
              <a:t>(0x1000)= 0x1234_5678_ABCD_EF00</a:t>
            </a:r>
            <a:r>
              <a:rPr lang="zh-CN" altLang="en-US" dirty="0"/>
              <a:t>：则</a:t>
            </a:r>
          </a:p>
          <a:p>
            <a:pPr lvl="1"/>
            <a:r>
              <a:rPr lang="en-US" altLang="zh-CN" dirty="0"/>
              <a:t>LDR R2, =0x1000 ;</a:t>
            </a:r>
          </a:p>
          <a:p>
            <a:pPr lvl="1"/>
            <a:r>
              <a:rPr lang="en-US" altLang="zh-CN" dirty="0"/>
              <a:t>LDRD.W R0, R1, [R2]</a:t>
            </a:r>
          </a:p>
          <a:p>
            <a:r>
              <a:rPr lang="zh-CN" altLang="en-US" dirty="0"/>
              <a:t>执行后， </a:t>
            </a:r>
            <a:r>
              <a:rPr lang="en-US" altLang="zh-CN" dirty="0"/>
              <a:t>R0= 0xABCD_EF00, R1=0x1234_5678</a:t>
            </a:r>
          </a:p>
          <a:p>
            <a:r>
              <a:rPr lang="zh-CN" altLang="en-US" dirty="0"/>
              <a:t>同理，也可以使用</a:t>
            </a:r>
            <a:r>
              <a:rPr lang="en-US" altLang="zh-CN" dirty="0"/>
              <a:t>STRD </a:t>
            </a:r>
            <a:r>
              <a:rPr lang="zh-CN" altLang="en-US" dirty="0"/>
              <a:t>来存储</a:t>
            </a:r>
            <a:r>
              <a:rPr lang="en-US" altLang="zh-CN" dirty="0"/>
              <a:t>64 </a:t>
            </a:r>
            <a:r>
              <a:rPr lang="zh-CN" altLang="en-US" dirty="0"/>
              <a:t>位整数。在上面的例子执行完毕后，若执行如下代码：</a:t>
            </a:r>
          </a:p>
          <a:p>
            <a:pPr lvl="1"/>
            <a:r>
              <a:rPr lang="en-US" altLang="zh-CN" dirty="0"/>
              <a:t>STRD.W R1, R0, [R2]</a:t>
            </a:r>
          </a:p>
          <a:p>
            <a:r>
              <a:rPr lang="zh-CN" altLang="en-US" dirty="0"/>
              <a:t>执行后， </a:t>
            </a:r>
            <a:r>
              <a:rPr lang="en-US" altLang="zh-CN" dirty="0"/>
              <a:t>(0x1000)=0xABCD_EF00_1234_5678</a:t>
            </a:r>
            <a:r>
              <a:rPr lang="zh-CN" altLang="en-US" dirty="0"/>
              <a:t>，从而实现了双字的字序反转操作。</a:t>
            </a:r>
          </a:p>
        </p:txBody>
      </p:sp>
    </p:spTree>
    <p:extLst>
      <p:ext uri="{BB962C8B-B14F-4D97-AF65-F5344CB8AC3E}">
        <p14:creationId xmlns:p14="http://schemas.microsoft.com/office/powerpoint/2010/main" val="3670079632"/>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20000"/>
          </a:bodyPr>
          <a:lstStyle/>
          <a:p>
            <a:r>
              <a:rPr lang="en-US" altLang="zh-CN" dirty="0"/>
              <a:t>TBB,TBH</a:t>
            </a:r>
          </a:p>
          <a:p>
            <a:r>
              <a:rPr lang="zh-CN" altLang="en-US" dirty="0"/>
              <a:t>高级语言都提供了“分类讨论”式控制结构，如</a:t>
            </a:r>
            <a:r>
              <a:rPr lang="en-US" altLang="zh-CN" dirty="0"/>
              <a:t>C </a:t>
            </a:r>
            <a:r>
              <a:rPr lang="zh-CN" altLang="en-US" dirty="0"/>
              <a:t>的</a:t>
            </a:r>
            <a:r>
              <a:rPr lang="en-US" altLang="zh-CN" dirty="0"/>
              <a:t>switch</a:t>
            </a:r>
            <a:r>
              <a:rPr lang="zh-CN" altLang="en-US" dirty="0"/>
              <a:t>，</a:t>
            </a:r>
            <a:r>
              <a:rPr lang="en-US" altLang="zh-CN" dirty="0"/>
              <a:t>Basic </a:t>
            </a:r>
            <a:r>
              <a:rPr lang="zh-CN" altLang="en-US" dirty="0"/>
              <a:t>的</a:t>
            </a:r>
            <a:r>
              <a:rPr lang="en-US" altLang="zh-CN" dirty="0"/>
              <a:t>Select Case</a:t>
            </a:r>
            <a:r>
              <a:rPr lang="zh-CN" altLang="en-US" dirty="0"/>
              <a:t>。通常，给我们的印象是比较靠后的</a:t>
            </a:r>
            <a:r>
              <a:rPr lang="en-US" altLang="zh-CN" dirty="0"/>
              <a:t>case </a:t>
            </a:r>
            <a:r>
              <a:rPr lang="zh-CN" altLang="en-US" dirty="0"/>
              <a:t>执行起来效率比较低，因为要一个一个地查。有了</a:t>
            </a:r>
            <a:r>
              <a:rPr lang="en-US" altLang="zh-CN" dirty="0"/>
              <a:t>TBB/TBH</a:t>
            </a:r>
            <a:r>
              <a:rPr lang="zh-CN" altLang="en-US" dirty="0"/>
              <a:t>后，则改善了这类结构的执行效率（可以对比</a:t>
            </a:r>
            <a:r>
              <a:rPr lang="en-US" altLang="zh-CN" dirty="0"/>
              <a:t>51 </a:t>
            </a:r>
            <a:r>
              <a:rPr lang="zh-CN" altLang="en-US" dirty="0"/>
              <a:t>中的</a:t>
            </a:r>
            <a:r>
              <a:rPr lang="en-US" altLang="zh-CN" dirty="0"/>
              <a:t>MOVC</a:t>
            </a:r>
            <a:r>
              <a:rPr lang="zh-CN" altLang="en-US" dirty="0"/>
              <a:t>）。</a:t>
            </a:r>
          </a:p>
          <a:p>
            <a:r>
              <a:rPr lang="en-US" altLang="zh-CN" dirty="0"/>
              <a:t>TBB</a:t>
            </a:r>
            <a:r>
              <a:rPr lang="zh-CN" altLang="en-US" dirty="0"/>
              <a:t>（查表跳转字节范围的偏移量）指令和</a:t>
            </a:r>
            <a:r>
              <a:rPr lang="en-US" altLang="zh-CN" dirty="0"/>
              <a:t>TBH</a:t>
            </a:r>
            <a:r>
              <a:rPr lang="zh-CN" altLang="en-US" dirty="0"/>
              <a:t>（查表跳转半字范围的偏移量）指令，分别用于从一个字节数组表中查找转移地址，和从半字数组表中查找转移地址。</a:t>
            </a:r>
            <a:r>
              <a:rPr lang="en-US" altLang="zh-CN" dirty="0"/>
              <a:t>TBH </a:t>
            </a:r>
            <a:r>
              <a:rPr lang="zh-CN" altLang="en-US" dirty="0"/>
              <a:t>的转移范围已经足以应付任何臭长的</a:t>
            </a:r>
            <a:r>
              <a:rPr lang="en-US" altLang="zh-CN" dirty="0"/>
              <a:t>switch </a:t>
            </a:r>
            <a:r>
              <a:rPr lang="zh-CN" altLang="en-US" dirty="0"/>
              <a:t>结构。</a:t>
            </a:r>
          </a:p>
          <a:p>
            <a:r>
              <a:rPr lang="zh-CN" altLang="en-US" dirty="0"/>
              <a:t>因为</a:t>
            </a:r>
            <a:r>
              <a:rPr lang="en-US" altLang="zh-CN" dirty="0"/>
              <a:t>CM3 </a:t>
            </a:r>
            <a:r>
              <a:rPr lang="zh-CN" altLang="en-US" dirty="0"/>
              <a:t>的指令至少是按半字对齐的，表中的数值都是在左移一位后才作为前向跳转的偏移量的。又因为</a:t>
            </a:r>
            <a:r>
              <a:rPr lang="en-US" altLang="zh-CN" dirty="0"/>
              <a:t>PC </a:t>
            </a:r>
            <a:r>
              <a:rPr lang="zh-CN" altLang="en-US" dirty="0"/>
              <a:t>的值为当前地址</a:t>
            </a:r>
            <a:r>
              <a:rPr lang="en-US" altLang="zh-CN" dirty="0"/>
              <a:t>+4</a:t>
            </a:r>
            <a:r>
              <a:rPr lang="zh-CN" altLang="en-US" dirty="0"/>
              <a:t>，故</a:t>
            </a:r>
            <a:r>
              <a:rPr lang="en-US" altLang="zh-CN" dirty="0"/>
              <a:t>TBB </a:t>
            </a:r>
            <a:r>
              <a:rPr lang="zh-CN" altLang="en-US" dirty="0"/>
              <a:t>的跳转范围可达</a:t>
            </a:r>
            <a:r>
              <a:rPr lang="en-US" altLang="zh-CN" dirty="0"/>
              <a:t>255*2+4=514</a:t>
            </a:r>
            <a:r>
              <a:rPr lang="zh-CN" altLang="en-US" dirty="0"/>
              <a:t>；</a:t>
            </a:r>
            <a:r>
              <a:rPr lang="en-US" altLang="zh-CN" dirty="0"/>
              <a:t>TBH </a:t>
            </a:r>
            <a:r>
              <a:rPr lang="zh-CN" altLang="en-US" dirty="0"/>
              <a:t>的跳转范围更可高达</a:t>
            </a:r>
            <a:r>
              <a:rPr lang="en-US" altLang="zh-CN" dirty="0"/>
              <a:t>65535*2+4=128KB+2</a:t>
            </a:r>
            <a:r>
              <a:rPr lang="zh-CN" altLang="en-US" dirty="0"/>
              <a:t>。</a:t>
            </a:r>
            <a:endParaRPr lang="en-US" altLang="zh-CN" dirty="0"/>
          </a:p>
          <a:p>
            <a:r>
              <a:rPr lang="zh-CN" altLang="en-US" dirty="0"/>
              <a:t>请注意：</a:t>
            </a:r>
            <a:r>
              <a:rPr lang="en-US" altLang="zh-CN" dirty="0"/>
              <a:t>Both TBB </a:t>
            </a:r>
            <a:r>
              <a:rPr lang="zh-CN" altLang="en-US" dirty="0"/>
              <a:t>和</a:t>
            </a:r>
            <a:r>
              <a:rPr lang="en-US" altLang="zh-CN" dirty="0"/>
              <a:t>TBH </a:t>
            </a:r>
            <a:r>
              <a:rPr lang="zh-CN" altLang="en-US" dirty="0"/>
              <a:t>都只能作前向跳转，也就是说偏移量是一个无符号整数。</a:t>
            </a:r>
          </a:p>
        </p:txBody>
      </p:sp>
    </p:spTree>
    <p:extLst>
      <p:ext uri="{BB962C8B-B14F-4D97-AF65-F5344CB8AC3E}">
        <p14:creationId xmlns:p14="http://schemas.microsoft.com/office/powerpoint/2010/main" val="1564440186"/>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pPr marL="0" indent="0">
              <a:buNone/>
            </a:pPr>
            <a:r>
              <a:rPr lang="zh-CN" altLang="en-US" dirty="0"/>
              <a:t>跳转</a:t>
            </a:r>
            <a:endParaRPr lang="en-US" altLang="zh-CN" dirty="0"/>
          </a:p>
          <a:p>
            <a:pPr marL="0" indent="0">
              <a:buNone/>
            </a:pPr>
            <a:r>
              <a:rPr lang="en-US" altLang="zh-CN" dirty="0"/>
              <a:t>TBB</a:t>
            </a:r>
            <a:r>
              <a:rPr lang="zh-CN" altLang="en-US" dirty="0"/>
              <a:t>，</a:t>
            </a:r>
            <a:r>
              <a:rPr lang="en-US" altLang="zh-CN" dirty="0"/>
              <a:t>TBH</a:t>
            </a:r>
          </a:p>
          <a:p>
            <a:pPr marL="0" indent="0">
              <a:buNone/>
            </a:pPr>
            <a:endParaRPr lang="en-US" altLang="zh-CN" sz="1400" dirty="0"/>
          </a:p>
          <a:p>
            <a:r>
              <a:rPr lang="en-US" altLang="zh-CN" dirty="0"/>
              <a:t>if </a:t>
            </a:r>
            <a:r>
              <a:rPr lang="en-US" altLang="zh-CN" dirty="0" err="1"/>
              <a:t>ConditionPassed</a:t>
            </a:r>
            <a:r>
              <a:rPr lang="en-US" altLang="zh-CN" dirty="0"/>
              <a:t>() then</a:t>
            </a:r>
          </a:p>
          <a:p>
            <a:pPr lvl="1"/>
            <a:r>
              <a:rPr lang="en-US" altLang="zh-CN" dirty="0" err="1"/>
              <a:t>EncodingSpecificOperations</a:t>
            </a:r>
            <a:r>
              <a:rPr lang="en-US" altLang="zh-CN" dirty="0"/>
              <a:t>();</a:t>
            </a:r>
          </a:p>
          <a:p>
            <a:pPr lvl="1"/>
            <a:r>
              <a:rPr lang="en-US" altLang="zh-CN" dirty="0"/>
              <a:t>if </a:t>
            </a:r>
            <a:r>
              <a:rPr lang="en-US" altLang="zh-CN" dirty="0" err="1"/>
              <a:t>is_tbh</a:t>
            </a:r>
            <a:r>
              <a:rPr lang="en-US" altLang="zh-CN" dirty="0"/>
              <a:t> then</a:t>
            </a:r>
          </a:p>
          <a:p>
            <a:pPr lvl="2"/>
            <a:r>
              <a:rPr lang="pt-BR" altLang="zh-CN" sz="1200" dirty="0"/>
              <a:t>halfwords = UInt(MemU[R[n]+LSL(R[m],1), 2]);</a:t>
            </a:r>
          </a:p>
          <a:p>
            <a:pPr lvl="1"/>
            <a:r>
              <a:rPr lang="en-US" altLang="zh-CN" dirty="0"/>
              <a:t>else</a:t>
            </a:r>
          </a:p>
          <a:p>
            <a:pPr lvl="2"/>
            <a:r>
              <a:rPr lang="pt-BR" altLang="zh-CN" sz="1200" dirty="0"/>
              <a:t>halfwords = UInt(MemU[R[n]+R[m], 1]);</a:t>
            </a:r>
          </a:p>
          <a:p>
            <a:pPr lvl="1"/>
            <a:r>
              <a:rPr lang="en-US" altLang="zh-CN" dirty="0" err="1"/>
              <a:t>BranchWritePC</a:t>
            </a:r>
            <a:r>
              <a:rPr lang="en-US" altLang="zh-CN" dirty="0"/>
              <a:t>(PC   +   2*halfwords);</a:t>
            </a:r>
          </a:p>
          <a:p>
            <a:pPr marL="0" indent="0">
              <a:buNone/>
            </a:pPr>
            <a:endParaRPr lang="zh-CN" altLang="en-US" dirty="0"/>
          </a:p>
        </p:txBody>
      </p:sp>
    </p:spTree>
    <p:extLst>
      <p:ext uri="{BB962C8B-B14F-4D97-AF65-F5344CB8AC3E}">
        <p14:creationId xmlns:p14="http://schemas.microsoft.com/office/powerpoint/2010/main" val="2342890072"/>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DDBFCF79-D61E-48FB-B838-6C6804070D68}"/>
              </a:ext>
            </a:extLst>
          </p:cNvPr>
          <p:cNvPicPr>
            <a:picLocks noChangeAspect="1"/>
          </p:cNvPicPr>
          <p:nvPr/>
        </p:nvPicPr>
        <p:blipFill>
          <a:blip r:embed="rId2"/>
          <a:stretch>
            <a:fillRect/>
          </a:stretch>
        </p:blipFill>
        <p:spPr>
          <a:xfrm>
            <a:off x="5080512" y="2042665"/>
            <a:ext cx="5098562" cy="277267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1610280"/>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r>
              <a:rPr lang="en-US" altLang="zh-CN" sz="1300" dirty="0">
                <a:solidFill>
                  <a:srgbClr val="FFFFFF"/>
                </a:solidFill>
              </a:rPr>
              <a:t>TBB </a:t>
            </a:r>
            <a:r>
              <a:rPr lang="zh-CN" altLang="en-US" sz="1300" dirty="0">
                <a:solidFill>
                  <a:srgbClr val="FFFFFF"/>
                </a:solidFill>
              </a:rPr>
              <a:t>的语法格式为：</a:t>
            </a:r>
          </a:p>
          <a:p>
            <a:pPr lvl="1"/>
            <a:r>
              <a:rPr lang="en-US" altLang="zh-CN" sz="1300" dirty="0">
                <a:solidFill>
                  <a:srgbClr val="FFFFFF"/>
                </a:solidFill>
              </a:rPr>
              <a:t>TBB.W [Rn, Rm] ; PC+= Rn[Rm]*2</a:t>
            </a:r>
          </a:p>
          <a:p>
            <a:r>
              <a:rPr lang="zh-CN" altLang="en-US" sz="1300" dirty="0">
                <a:solidFill>
                  <a:srgbClr val="FFFFFF"/>
                </a:solidFill>
              </a:rPr>
              <a:t>其中，</a:t>
            </a:r>
            <a:r>
              <a:rPr lang="en-US" altLang="zh-CN" sz="1300" dirty="0">
                <a:solidFill>
                  <a:srgbClr val="FFFFFF"/>
                </a:solidFill>
              </a:rPr>
              <a:t>Rn </a:t>
            </a:r>
            <a:r>
              <a:rPr lang="zh-CN" altLang="en-US" sz="1300" dirty="0">
                <a:solidFill>
                  <a:srgbClr val="FFFFFF"/>
                </a:solidFill>
              </a:rPr>
              <a:t>指向跳转表的基址，</a:t>
            </a:r>
            <a:r>
              <a:rPr lang="en-US" altLang="zh-CN" sz="1300" dirty="0">
                <a:solidFill>
                  <a:srgbClr val="FFFFFF"/>
                </a:solidFill>
              </a:rPr>
              <a:t>Rm </a:t>
            </a:r>
            <a:r>
              <a:rPr lang="zh-CN" altLang="en-US" sz="1300" dirty="0">
                <a:solidFill>
                  <a:srgbClr val="FFFFFF"/>
                </a:solidFill>
              </a:rPr>
              <a:t>则给出表中元素的下标。</a:t>
            </a:r>
            <a:endParaRPr lang="en-US" altLang="zh-CN" sz="1300" dirty="0">
              <a:solidFill>
                <a:srgbClr val="FFFFFF"/>
              </a:solidFill>
            </a:endParaRPr>
          </a:p>
          <a:p>
            <a:endParaRPr lang="en-US" altLang="zh-CN" sz="1300" dirty="0">
              <a:solidFill>
                <a:srgbClr val="FFFFFF"/>
              </a:solidFill>
            </a:endParaRPr>
          </a:p>
          <a:p>
            <a:r>
              <a:rPr lang="zh-CN" altLang="en-US" sz="1300" dirty="0">
                <a:solidFill>
                  <a:srgbClr val="FFFFFF"/>
                </a:solidFill>
              </a:rPr>
              <a:t>如果</a:t>
            </a:r>
            <a:r>
              <a:rPr lang="en-US" altLang="zh-CN" sz="1300" dirty="0">
                <a:solidFill>
                  <a:srgbClr val="FFFFFF"/>
                </a:solidFill>
              </a:rPr>
              <a:t>Rn </a:t>
            </a:r>
            <a:r>
              <a:rPr lang="zh-CN" altLang="en-US" sz="1300" dirty="0">
                <a:solidFill>
                  <a:srgbClr val="FFFFFF"/>
                </a:solidFill>
              </a:rPr>
              <a:t>是</a:t>
            </a:r>
            <a:r>
              <a:rPr lang="en-US" altLang="zh-CN" sz="1300" dirty="0">
                <a:solidFill>
                  <a:srgbClr val="FFFFFF"/>
                </a:solidFill>
              </a:rPr>
              <a:t>R15</a:t>
            </a:r>
            <a:r>
              <a:rPr lang="zh-CN" altLang="en-US" sz="1300" dirty="0">
                <a:solidFill>
                  <a:srgbClr val="FFFFFF"/>
                </a:solidFill>
              </a:rPr>
              <a:t>，则由于指令流水线的影响，</a:t>
            </a:r>
            <a:r>
              <a:rPr lang="en-US" altLang="zh-CN" sz="1300" dirty="0">
                <a:solidFill>
                  <a:srgbClr val="FFFFFF"/>
                </a:solidFill>
              </a:rPr>
              <a:t>Rn </a:t>
            </a:r>
            <a:r>
              <a:rPr lang="zh-CN" altLang="en-US" sz="1300" dirty="0">
                <a:solidFill>
                  <a:srgbClr val="FFFFFF"/>
                </a:solidFill>
              </a:rPr>
              <a:t>的值将是</a:t>
            </a:r>
            <a:r>
              <a:rPr lang="en-US" altLang="zh-CN" sz="1300" dirty="0">
                <a:solidFill>
                  <a:srgbClr val="FFFFFF"/>
                </a:solidFill>
              </a:rPr>
              <a:t>PC+4</a:t>
            </a:r>
            <a:r>
              <a:rPr lang="zh-CN" altLang="en-US" sz="1300" dirty="0">
                <a:solidFill>
                  <a:srgbClr val="FFFFFF"/>
                </a:solidFill>
              </a:rPr>
              <a:t>。</a:t>
            </a:r>
          </a:p>
        </p:txBody>
      </p:sp>
    </p:spTree>
    <p:extLst>
      <p:ext uri="{BB962C8B-B14F-4D97-AF65-F5344CB8AC3E}">
        <p14:creationId xmlns:p14="http://schemas.microsoft.com/office/powerpoint/2010/main" val="1966816694"/>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C4EAB1A9-E5C5-482F-A5CC-F35DCE7BFA5D}"/>
              </a:ext>
            </a:extLst>
          </p:cNvPr>
          <p:cNvPicPr>
            <a:picLocks noGrp="1" noChangeAspect="1"/>
          </p:cNvPicPr>
          <p:nvPr>
            <p:ph idx="1"/>
          </p:nvPr>
        </p:nvPicPr>
        <p:blipFill>
          <a:blip r:embed="rId2"/>
          <a:stretch>
            <a:fillRect/>
          </a:stretch>
        </p:blipFill>
        <p:spPr>
          <a:xfrm>
            <a:off x="2628901" y="643538"/>
            <a:ext cx="6935023"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3664453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4FC84A0F-B50A-43EF-B8D3-A38296C549C7}"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67</a:t>
            </a:fld>
            <a:endParaRPr lang="en-US" altLang="zh-CN" b="1">
              <a:solidFill>
                <a:srgbClr val="FFFFFF"/>
              </a:solidFill>
            </a:endParaRPr>
          </a:p>
        </p:txBody>
      </p:sp>
      <p:pic>
        <p:nvPicPr>
          <p:cNvPr id="1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1" y="3673285"/>
            <a:ext cx="2195512"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product_jl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5449" y="3101433"/>
            <a:ext cx="156368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6952" y="2929628"/>
            <a:ext cx="2016125" cy="150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9" descr="设备"/>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15225" y="1187061"/>
            <a:ext cx="201612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 descr="pda1_new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7076" y="5265435"/>
            <a:ext cx="1418820" cy="106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1"/>
          <p:cNvSpPr>
            <a:spLocks noChangeArrowheads="1"/>
          </p:cNvSpPr>
          <p:nvPr/>
        </p:nvSpPr>
        <p:spPr bwMode="auto">
          <a:xfrm>
            <a:off x="7355828" y="2929628"/>
            <a:ext cx="2319846" cy="40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just" eaLnBrk="1" fontAlgn="base" hangingPunct="1">
              <a:lnSpc>
                <a:spcPct val="150000"/>
              </a:lnSpc>
              <a:spcBef>
                <a:spcPct val="0"/>
              </a:spcBef>
              <a:spcAft>
                <a:spcPct val="0"/>
              </a:spcAft>
              <a:buClr>
                <a:srgbClr val="808080"/>
              </a:buClr>
              <a:buSzPct val="75000"/>
              <a:buFont typeface="Wingdings" panose="05000000000000000000" pitchFamily="2" charset="2"/>
              <a:buChar char="Ø"/>
            </a:pPr>
            <a:r>
              <a:rPr lang="zh-CN" altLang="en-US" sz="1600" dirty="0">
                <a:solidFill>
                  <a:srgbClr val="000000">
                    <a:lumMod val="65000"/>
                    <a:lumOff val="35000"/>
                  </a:srgbClr>
                </a:solidFill>
                <a:latin typeface="宋体" pitchFamily="2" charset="-122"/>
              </a:rPr>
              <a:t>便携式多参数监护仪</a:t>
            </a:r>
          </a:p>
        </p:txBody>
      </p:sp>
      <p:sp>
        <p:nvSpPr>
          <p:cNvPr id="24" name="矩形 17"/>
          <p:cNvSpPr/>
          <p:nvPr/>
        </p:nvSpPr>
        <p:spPr>
          <a:xfrm>
            <a:off x="2050597" y="1176792"/>
            <a:ext cx="4549459" cy="1142620"/>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a:lnSpc>
                <a:spcPct val="150000"/>
              </a:lnSpc>
              <a:buFont typeface="Wingdings" panose="05000000000000000000" pitchFamily="2" charset="2"/>
              <a:buChar char="Ø"/>
            </a:pPr>
            <a:r>
              <a:rPr lang="zh-CN" altLang="en-US" sz="1600" dirty="0">
                <a:solidFill>
                  <a:srgbClr val="FF0000"/>
                </a:solidFill>
                <a:latin typeface="宋体" pitchFamily="2" charset="-122"/>
              </a:rPr>
              <a:t>医疗电子仪器</a:t>
            </a:r>
            <a:r>
              <a:rPr lang="zh-CN" altLang="en-US" sz="1600" dirty="0">
                <a:solidFill>
                  <a:srgbClr val="000000">
                    <a:lumMod val="65000"/>
                    <a:lumOff val="35000"/>
                  </a:srgbClr>
                </a:solidFill>
                <a:latin typeface="宋体" pitchFamily="2" charset="-122"/>
              </a:rPr>
              <a:t>，</a:t>
            </a:r>
            <a:r>
              <a:rPr lang="en-US" altLang="zh-CN" sz="1600" dirty="0">
                <a:solidFill>
                  <a:srgbClr val="000000">
                    <a:lumMod val="65000"/>
                    <a:lumOff val="35000"/>
                  </a:srgbClr>
                </a:solidFill>
                <a:latin typeface="宋体" pitchFamily="2" charset="-122"/>
              </a:rPr>
              <a:t>X</a:t>
            </a:r>
            <a:r>
              <a:rPr lang="zh-CN" altLang="en-US" sz="1600" dirty="0">
                <a:solidFill>
                  <a:srgbClr val="000000">
                    <a:lumMod val="65000"/>
                    <a:lumOff val="35000"/>
                  </a:srgbClr>
                </a:solidFill>
                <a:latin typeface="宋体" pitchFamily="2" charset="-122"/>
              </a:rPr>
              <a:t>光机、超声诊断仪、计算机断层成像系统、心脏起博器、监护仪、辅助诊断系统、远程医疗、专家系统等。</a:t>
            </a:r>
          </a:p>
        </p:txBody>
      </p:sp>
      <p:sp>
        <p:nvSpPr>
          <p:cNvPr id="25" name="Rectangle 11"/>
          <p:cNvSpPr>
            <a:spLocks noChangeArrowheads="1"/>
          </p:cNvSpPr>
          <p:nvPr/>
        </p:nvSpPr>
        <p:spPr bwMode="auto">
          <a:xfrm>
            <a:off x="7988777" y="5587810"/>
            <a:ext cx="1704293"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just" eaLnBrk="1" fontAlgn="base" hangingPunct="1">
              <a:lnSpc>
                <a:spcPct val="150000"/>
              </a:lnSpc>
              <a:spcBef>
                <a:spcPct val="0"/>
              </a:spcBef>
              <a:spcAft>
                <a:spcPct val="0"/>
              </a:spcAft>
              <a:buClr>
                <a:srgbClr val="808080"/>
              </a:buClr>
              <a:buSzPct val="75000"/>
              <a:buFont typeface="Wingdings" panose="05000000000000000000" pitchFamily="2" charset="2"/>
              <a:buChar char="Ø"/>
            </a:pPr>
            <a:r>
              <a:rPr lang="zh-CN" altLang="en-US" sz="1600" dirty="0">
                <a:solidFill>
                  <a:srgbClr val="000000">
                    <a:lumMod val="65000"/>
                    <a:lumOff val="35000"/>
                  </a:srgbClr>
                </a:solidFill>
                <a:latin typeface="宋体" pitchFamily="2" charset="-122"/>
              </a:rPr>
              <a:t>动态心电图仪</a:t>
            </a:r>
          </a:p>
        </p:txBody>
      </p:sp>
      <p:sp>
        <p:nvSpPr>
          <p:cNvPr id="26" name="Rectangle 11"/>
          <p:cNvSpPr>
            <a:spLocks noChangeArrowheads="1"/>
          </p:cNvSpPr>
          <p:nvPr/>
        </p:nvSpPr>
        <p:spPr bwMode="auto">
          <a:xfrm>
            <a:off x="5129106" y="5005699"/>
            <a:ext cx="183099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just" eaLnBrk="1" fontAlgn="base" hangingPunct="1">
              <a:spcBef>
                <a:spcPct val="0"/>
              </a:spcBef>
              <a:spcAft>
                <a:spcPct val="0"/>
              </a:spcAft>
              <a:buClr>
                <a:srgbClr val="808080"/>
              </a:buClr>
              <a:buSzPct val="75000"/>
              <a:buFont typeface="Wingdings" panose="05000000000000000000" pitchFamily="2" charset="2"/>
              <a:buChar char="Ø"/>
            </a:pPr>
            <a:r>
              <a:rPr lang="zh-CN" altLang="en-US" sz="1600" dirty="0">
                <a:solidFill>
                  <a:srgbClr val="000000">
                    <a:lumMod val="65000"/>
                    <a:lumOff val="35000"/>
                  </a:srgbClr>
                </a:solidFill>
                <a:latin typeface="宋体" pitchFamily="2" charset="-122"/>
              </a:rPr>
              <a:t>中医指套传感器脉象虚拟仪</a:t>
            </a:r>
          </a:p>
        </p:txBody>
      </p:sp>
      <p:sp>
        <p:nvSpPr>
          <p:cNvPr id="27" name="Rectangle 11"/>
          <p:cNvSpPr>
            <a:spLocks noChangeArrowheads="1"/>
          </p:cNvSpPr>
          <p:nvPr/>
        </p:nvSpPr>
        <p:spPr bwMode="auto">
          <a:xfrm>
            <a:off x="4483077" y="5991682"/>
            <a:ext cx="1088739" cy="40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r" eaLnBrk="1" fontAlgn="base" hangingPunct="1">
              <a:lnSpc>
                <a:spcPct val="150000"/>
              </a:lnSpc>
              <a:spcBef>
                <a:spcPct val="0"/>
              </a:spcBef>
              <a:spcAft>
                <a:spcPct val="0"/>
              </a:spcAft>
              <a:buClr>
                <a:srgbClr val="808080"/>
              </a:buClr>
              <a:buSzPct val="75000"/>
              <a:buFont typeface="Wingdings" panose="05000000000000000000" pitchFamily="2" charset="2"/>
              <a:buChar char="Ø"/>
            </a:pPr>
            <a:r>
              <a:rPr lang="zh-CN" altLang="en-US" sz="1600" dirty="0">
                <a:solidFill>
                  <a:srgbClr val="000000">
                    <a:lumMod val="65000"/>
                    <a:lumOff val="35000"/>
                  </a:srgbClr>
                </a:solidFill>
                <a:latin typeface="宋体" pitchFamily="2" charset="-122"/>
              </a:rPr>
              <a:t>手持仪</a:t>
            </a:r>
          </a:p>
        </p:txBody>
      </p:sp>
      <p:sp>
        <p:nvSpPr>
          <p:cNvPr id="28" name="Rectangle 11"/>
          <p:cNvSpPr>
            <a:spLocks noChangeArrowheads="1"/>
          </p:cNvSpPr>
          <p:nvPr/>
        </p:nvSpPr>
        <p:spPr bwMode="auto">
          <a:xfrm>
            <a:off x="2459925" y="4485544"/>
            <a:ext cx="1830991"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just" eaLnBrk="1" fontAlgn="base" hangingPunct="1">
              <a:spcBef>
                <a:spcPct val="0"/>
              </a:spcBef>
              <a:spcAft>
                <a:spcPct val="0"/>
              </a:spcAft>
              <a:buClr>
                <a:srgbClr val="808080"/>
              </a:buClr>
              <a:buSzPct val="75000"/>
              <a:buFont typeface="Wingdings" panose="05000000000000000000" pitchFamily="2" charset="2"/>
              <a:buChar char="Ø"/>
            </a:pPr>
            <a:r>
              <a:rPr lang="zh-CN" altLang="en-US" sz="1600" dirty="0">
                <a:solidFill>
                  <a:srgbClr val="000000">
                    <a:lumMod val="65000"/>
                    <a:lumOff val="35000"/>
                  </a:srgbClr>
                </a:solidFill>
                <a:latin typeface="宋体" pitchFamily="2" charset="-122"/>
              </a:rPr>
              <a:t>辅助诊断系统</a:t>
            </a:r>
          </a:p>
        </p:txBody>
      </p:sp>
    </p:spTree>
    <p:extLst>
      <p:ext uri="{BB962C8B-B14F-4D97-AF65-F5344CB8AC3E}">
        <p14:creationId xmlns:p14="http://schemas.microsoft.com/office/powerpoint/2010/main" val="3676357363"/>
      </p:ext>
    </p:extLst>
  </p:cSld>
  <p:clrMapOvr>
    <a:masterClrMapping/>
  </p:clrMapOvr>
  <p:transition/>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1A390C3E-B31F-4E17-A066-7B5224CB6C13}"/>
              </a:ext>
            </a:extLst>
          </p:cNvPr>
          <p:cNvPicPr>
            <a:picLocks noChangeAspect="1"/>
          </p:cNvPicPr>
          <p:nvPr/>
        </p:nvPicPr>
        <p:blipFill>
          <a:blip r:embed="rId2"/>
          <a:stretch>
            <a:fillRect/>
          </a:stretch>
        </p:blipFill>
        <p:spPr>
          <a:xfrm>
            <a:off x="5080512" y="2144800"/>
            <a:ext cx="5098562" cy="256840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1268284"/>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r>
              <a:rPr lang="en-US" altLang="zh-CN" sz="1300" dirty="0">
                <a:solidFill>
                  <a:srgbClr val="FFFFFF"/>
                </a:solidFill>
              </a:rPr>
              <a:t>TBH </a:t>
            </a:r>
            <a:r>
              <a:rPr lang="zh-CN" altLang="en-US" sz="1300" dirty="0">
                <a:solidFill>
                  <a:srgbClr val="FFFFFF"/>
                </a:solidFill>
              </a:rPr>
              <a:t>的操作原理与</a:t>
            </a:r>
            <a:r>
              <a:rPr lang="en-US" altLang="zh-CN" sz="1300" dirty="0">
                <a:solidFill>
                  <a:srgbClr val="FFFFFF"/>
                </a:solidFill>
              </a:rPr>
              <a:t>TBB </a:t>
            </a:r>
            <a:r>
              <a:rPr lang="zh-CN" altLang="en-US" sz="1300" dirty="0">
                <a:solidFill>
                  <a:srgbClr val="FFFFFF"/>
                </a:solidFill>
              </a:rPr>
              <a:t>相同，只不过跳转表中的每个元素都是</a:t>
            </a:r>
            <a:r>
              <a:rPr lang="en-US" altLang="zh-CN" sz="1300" dirty="0">
                <a:solidFill>
                  <a:srgbClr val="FFFFFF"/>
                </a:solidFill>
              </a:rPr>
              <a:t>16 </a:t>
            </a:r>
            <a:r>
              <a:rPr lang="zh-CN" altLang="en-US" sz="1300" dirty="0">
                <a:solidFill>
                  <a:srgbClr val="FFFFFF"/>
                </a:solidFill>
              </a:rPr>
              <a:t>位的。</a:t>
            </a:r>
            <a:endParaRPr lang="en-US" altLang="zh-CN" sz="1300" dirty="0">
              <a:solidFill>
                <a:srgbClr val="FFFFFF"/>
              </a:solidFill>
            </a:endParaRPr>
          </a:p>
          <a:p>
            <a:r>
              <a:rPr lang="zh-CN" altLang="en-US" sz="1300" dirty="0">
                <a:solidFill>
                  <a:srgbClr val="FFFFFF"/>
                </a:solidFill>
              </a:rPr>
              <a:t>故而下标为</a:t>
            </a:r>
            <a:r>
              <a:rPr lang="en-US" altLang="zh-CN" sz="1300" dirty="0">
                <a:solidFill>
                  <a:srgbClr val="FFFFFF"/>
                </a:solidFill>
              </a:rPr>
              <a:t>Rm</a:t>
            </a:r>
            <a:r>
              <a:rPr lang="zh-CN" altLang="en-US" sz="1300" dirty="0">
                <a:solidFill>
                  <a:srgbClr val="FFFFFF"/>
                </a:solidFill>
              </a:rPr>
              <a:t>的元素要从</a:t>
            </a:r>
            <a:r>
              <a:rPr lang="en-US" altLang="zh-CN" sz="1300" dirty="0">
                <a:solidFill>
                  <a:srgbClr val="FFFFFF"/>
                </a:solidFill>
              </a:rPr>
              <a:t>Rn+2*Rm </a:t>
            </a:r>
            <a:r>
              <a:rPr lang="zh-CN" altLang="en-US" sz="1300" dirty="0">
                <a:solidFill>
                  <a:srgbClr val="FFFFFF"/>
                </a:solidFill>
              </a:rPr>
              <a:t>处去找。</a:t>
            </a:r>
          </a:p>
        </p:txBody>
      </p:sp>
    </p:spTree>
    <p:extLst>
      <p:ext uri="{BB962C8B-B14F-4D97-AF65-F5344CB8AC3E}">
        <p14:creationId xmlns:p14="http://schemas.microsoft.com/office/powerpoint/2010/main" val="2670483539"/>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388A5240-FBAE-4023-92F0-7765526FA5C6}"/>
              </a:ext>
            </a:extLst>
          </p:cNvPr>
          <p:cNvPicPr>
            <a:picLocks noGrp="1" noChangeAspect="1"/>
          </p:cNvPicPr>
          <p:nvPr>
            <p:ph idx="1"/>
          </p:nvPr>
        </p:nvPicPr>
        <p:blipFill>
          <a:blip r:embed="rId2"/>
          <a:stretch>
            <a:fillRect/>
          </a:stretch>
        </p:blipFill>
        <p:spPr>
          <a:xfrm>
            <a:off x="2671296" y="643538"/>
            <a:ext cx="6850233"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188435911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 </a:t>
            </a:r>
            <a:r>
              <a:rPr lang="zh-CN" altLang="en-US" dirty="0"/>
              <a:t>指令</a:t>
            </a:r>
          </a:p>
        </p:txBody>
      </p:sp>
      <p:sp>
        <p:nvSpPr>
          <p:cNvPr id="4" name="矩形 3">
            <a:extLst>
              <a:ext uri="{FF2B5EF4-FFF2-40B4-BE49-F238E27FC236}">
                <a16:creationId xmlns:a16="http://schemas.microsoft.com/office/drawing/2014/main" id="{4543F426-A579-456A-9289-4434FCF0ED85}"/>
              </a:ext>
            </a:extLst>
          </p:cNvPr>
          <p:cNvSpPr/>
          <p:nvPr/>
        </p:nvSpPr>
        <p:spPr>
          <a:xfrm>
            <a:off x="6118859" y="1857237"/>
            <a:ext cx="4572000" cy="4247317"/>
          </a:xfrm>
          <a:prstGeom prst="rect">
            <a:avLst/>
          </a:prstGeom>
        </p:spPr>
        <p:txBody>
          <a:bodyPr>
            <a:spAutoFit/>
          </a:bodyPr>
          <a:lstStyle/>
          <a:p>
            <a:pPr defTabSz="457200"/>
            <a:r>
              <a:rPr lang="en-US" altLang="zh-CN" dirty="0">
                <a:solidFill>
                  <a:prstClr val="black"/>
                </a:solidFill>
                <a:latin typeface="Calibri" panose="020F0502020204030204"/>
                <a:ea typeface="宋体" panose="02010600030101010101" pitchFamily="2" charset="-122"/>
              </a:rPr>
              <a:t>.</a:t>
            </a:r>
            <a:r>
              <a:rPr lang="en-US" altLang="zh-CN" dirty="0" err="1">
                <a:solidFill>
                  <a:prstClr val="black"/>
                </a:solidFill>
                <a:latin typeface="Calibri" panose="020F0502020204030204"/>
                <a:ea typeface="宋体" panose="02010600030101010101" pitchFamily="2" charset="-122"/>
              </a:rPr>
              <a:t>thumb_func</a:t>
            </a:r>
            <a:endParaRPr lang="en-US" altLang="zh-CN" dirty="0">
              <a:solidFill>
                <a:prstClr val="black"/>
              </a:solidFill>
              <a:latin typeface="Calibri" panose="020F0502020204030204"/>
              <a:ea typeface="宋体" panose="02010600030101010101" pitchFamily="2" charset="-122"/>
            </a:endParaRPr>
          </a:p>
          <a:p>
            <a:pPr defTabSz="457200"/>
            <a:r>
              <a:rPr lang="en-US" altLang="zh-CN" dirty="0">
                <a:solidFill>
                  <a:prstClr val="black"/>
                </a:solidFill>
                <a:latin typeface="Calibri" panose="020F0502020204030204"/>
                <a:ea typeface="宋体" panose="02010600030101010101" pitchFamily="2" charset="-122"/>
              </a:rPr>
              <a:t>_ThumbEETest2:</a:t>
            </a:r>
          </a:p>
          <a:p>
            <a:pPr defTabSz="457200"/>
            <a:r>
              <a:rPr lang="en-US" altLang="zh-CN" dirty="0">
                <a:solidFill>
                  <a:prstClr val="black"/>
                </a:solidFill>
                <a:latin typeface="Calibri" panose="020F0502020204030204"/>
                <a:ea typeface="宋体" panose="02010600030101010101" pitchFamily="2" charset="-122"/>
              </a:rPr>
              <a:t>    mov     r1, #1</a:t>
            </a:r>
          </a:p>
          <a:p>
            <a:pPr defTabSz="457200"/>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eor</a:t>
            </a:r>
            <a:r>
              <a:rPr lang="en-US" altLang="zh-CN" dirty="0">
                <a:solidFill>
                  <a:prstClr val="black"/>
                </a:solidFill>
                <a:latin typeface="Calibri" panose="020F0502020204030204"/>
                <a:ea typeface="宋体" panose="02010600030101010101" pitchFamily="2" charset="-122"/>
              </a:rPr>
              <a:t>     r2, r2, r2</a:t>
            </a:r>
          </a:p>
          <a:p>
            <a:pPr defTabSz="457200"/>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eor</a:t>
            </a:r>
            <a:r>
              <a:rPr lang="en-US" altLang="zh-CN" dirty="0">
                <a:solidFill>
                  <a:prstClr val="black"/>
                </a:solidFill>
                <a:latin typeface="Calibri" panose="020F0502020204030204"/>
                <a:ea typeface="宋体" panose="02010600030101010101" pitchFamily="2" charset="-122"/>
              </a:rPr>
              <a:t>     r3, r3, r3</a:t>
            </a:r>
          </a:p>
          <a:p>
            <a:pPr defTabSz="457200"/>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eor</a:t>
            </a:r>
            <a:r>
              <a:rPr lang="en-US" altLang="zh-CN" dirty="0">
                <a:solidFill>
                  <a:prstClr val="black"/>
                </a:solidFill>
                <a:latin typeface="Calibri" panose="020F0502020204030204"/>
                <a:ea typeface="宋体" panose="02010600030101010101" pitchFamily="2" charset="-122"/>
              </a:rPr>
              <a:t>     r12, r12, r12</a:t>
            </a:r>
          </a:p>
          <a:p>
            <a:pPr defTabSz="457200"/>
            <a:r>
              <a:rPr lang="en-US" altLang="zh-CN" dirty="0">
                <a:solidFill>
                  <a:prstClr val="black"/>
                </a:solidFill>
                <a:latin typeface="Calibri" panose="020F0502020204030204"/>
                <a:ea typeface="宋体" panose="02010600030101010101" pitchFamily="2" charset="-122"/>
              </a:rPr>
              <a:t>    cmp     r1, #0</a:t>
            </a:r>
          </a:p>
          <a:p>
            <a:pPr defTabSz="457200"/>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ittet</a:t>
            </a:r>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gt</a:t>
            </a:r>
            <a:endParaRPr lang="en-US" altLang="zh-CN" dirty="0">
              <a:solidFill>
                <a:prstClr val="black"/>
              </a:solidFill>
              <a:latin typeface="Calibri" panose="020F0502020204030204"/>
              <a:ea typeface="宋体" panose="02010600030101010101" pitchFamily="2" charset="-122"/>
            </a:endParaRPr>
          </a:p>
          <a:p>
            <a:pPr defTabSz="457200"/>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movgt</a:t>
            </a:r>
            <a:r>
              <a:rPr lang="en-US" altLang="zh-CN" dirty="0">
                <a:solidFill>
                  <a:prstClr val="black"/>
                </a:solidFill>
                <a:latin typeface="Calibri" panose="020F0502020204030204"/>
                <a:ea typeface="宋体" panose="02010600030101010101" pitchFamily="2" charset="-122"/>
              </a:rPr>
              <a:t>   r1, #10</a:t>
            </a:r>
          </a:p>
          <a:p>
            <a:pPr defTabSz="457200"/>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movgt</a:t>
            </a:r>
            <a:r>
              <a:rPr lang="en-US" altLang="zh-CN" dirty="0">
                <a:solidFill>
                  <a:prstClr val="black"/>
                </a:solidFill>
                <a:latin typeface="Calibri" panose="020F0502020204030204"/>
                <a:ea typeface="宋体" panose="02010600030101010101" pitchFamily="2" charset="-122"/>
              </a:rPr>
              <a:t>   r2, #20</a:t>
            </a:r>
          </a:p>
          <a:p>
            <a:pPr defTabSz="457200"/>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movle</a:t>
            </a:r>
            <a:r>
              <a:rPr lang="en-US" altLang="zh-CN" dirty="0">
                <a:solidFill>
                  <a:prstClr val="black"/>
                </a:solidFill>
                <a:latin typeface="Calibri" panose="020F0502020204030204"/>
                <a:ea typeface="宋体" panose="02010600030101010101" pitchFamily="2" charset="-122"/>
              </a:rPr>
              <a:t>   r3, #30         // </a:t>
            </a:r>
            <a:r>
              <a:rPr lang="zh-CN" altLang="en-US" dirty="0">
                <a:solidFill>
                  <a:prstClr val="black"/>
                </a:solidFill>
                <a:latin typeface="Calibri" panose="020F0502020204030204"/>
                <a:ea typeface="宋体" panose="02010600030101010101" pitchFamily="2" charset="-122"/>
              </a:rPr>
              <a:t>这里只能用</a:t>
            </a:r>
            <a:r>
              <a:rPr lang="en-US" altLang="zh-CN" dirty="0">
                <a:solidFill>
                  <a:prstClr val="black"/>
                </a:solidFill>
                <a:latin typeface="Calibri" panose="020F0502020204030204"/>
                <a:ea typeface="宋体" panose="02010600030101010101" pitchFamily="2" charset="-122"/>
              </a:rPr>
              <a:t>le</a:t>
            </a:r>
            <a:r>
              <a:rPr lang="zh-CN" altLang="en-US" dirty="0">
                <a:solidFill>
                  <a:prstClr val="black"/>
                </a:solidFill>
                <a:latin typeface="Calibri" panose="020F0502020204030204"/>
                <a:ea typeface="宋体" panose="02010600030101010101" pitchFamily="2" charset="-122"/>
              </a:rPr>
              <a:t>（表示小于等于），而不能用</a:t>
            </a:r>
            <a:r>
              <a:rPr lang="en-US" altLang="zh-CN" dirty="0" err="1">
                <a:solidFill>
                  <a:prstClr val="black"/>
                </a:solidFill>
                <a:latin typeface="Calibri" panose="020F0502020204030204"/>
                <a:ea typeface="宋体" panose="02010600030101010101" pitchFamily="2" charset="-122"/>
              </a:rPr>
              <a:t>lt</a:t>
            </a:r>
            <a:r>
              <a:rPr lang="zh-CN" altLang="en-US" dirty="0">
                <a:solidFill>
                  <a:prstClr val="black"/>
                </a:solidFill>
                <a:latin typeface="Calibri" panose="020F0502020204030204"/>
                <a:ea typeface="宋体" panose="02010600030101010101" pitchFamily="2" charset="-122"/>
              </a:rPr>
              <a:t>（表示小于）</a:t>
            </a:r>
          </a:p>
          <a:p>
            <a:pPr defTabSz="457200"/>
            <a:r>
              <a:rPr lang="zh-CN" altLang="en-US"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movgt</a:t>
            </a:r>
            <a:r>
              <a:rPr lang="en-US" altLang="zh-CN" dirty="0">
                <a:solidFill>
                  <a:prstClr val="black"/>
                </a:solidFill>
                <a:latin typeface="Calibri" panose="020F0502020204030204"/>
                <a:ea typeface="宋体" panose="02010600030101010101" pitchFamily="2" charset="-122"/>
              </a:rPr>
              <a:t>   r12, #50</a:t>
            </a:r>
          </a:p>
          <a:p>
            <a:pPr defTabSz="457200"/>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stmia</a:t>
            </a:r>
            <a:r>
              <a:rPr lang="en-US" altLang="zh-CN" dirty="0">
                <a:solidFill>
                  <a:prstClr val="black"/>
                </a:solidFill>
                <a:latin typeface="Calibri" panose="020F0502020204030204"/>
                <a:ea typeface="宋体" panose="02010600030101010101" pitchFamily="2" charset="-122"/>
              </a:rPr>
              <a:t>   r0, {r1-r3, r12}</a:t>
            </a:r>
          </a:p>
          <a:p>
            <a:pPr defTabSz="457200"/>
            <a:r>
              <a:rPr lang="en-US" altLang="zh-CN" dirty="0">
                <a:solidFill>
                  <a:prstClr val="black"/>
                </a:solidFill>
                <a:latin typeface="Calibri" panose="020F0502020204030204"/>
                <a:ea typeface="宋体" panose="02010600030101010101" pitchFamily="2" charset="-122"/>
              </a:rPr>
              <a:t>    </a:t>
            </a:r>
            <a:r>
              <a:rPr lang="en-US" altLang="zh-CN" dirty="0" err="1">
                <a:solidFill>
                  <a:prstClr val="black"/>
                </a:solidFill>
                <a:latin typeface="Calibri" panose="020F0502020204030204"/>
                <a:ea typeface="宋体" panose="02010600030101010101" pitchFamily="2" charset="-122"/>
              </a:rPr>
              <a:t>bx</a:t>
            </a:r>
            <a:r>
              <a:rPr lang="en-US" altLang="zh-CN" dirty="0">
                <a:solidFill>
                  <a:prstClr val="black"/>
                </a:solidFill>
                <a:latin typeface="Calibri" panose="020F0502020204030204"/>
                <a:ea typeface="宋体" panose="02010600030101010101" pitchFamily="2" charset="-122"/>
              </a:rPr>
              <a:t>      lr</a:t>
            </a:r>
          </a:p>
        </p:txBody>
      </p:sp>
      <p:sp>
        <p:nvSpPr>
          <p:cNvPr id="5" name="矩形 4">
            <a:extLst>
              <a:ext uri="{FF2B5EF4-FFF2-40B4-BE49-F238E27FC236}">
                <a16:creationId xmlns:a16="http://schemas.microsoft.com/office/drawing/2014/main" id="{A82AFFCF-B05A-4128-A8D2-8D4F6A2DC757}"/>
              </a:ext>
            </a:extLst>
          </p:cNvPr>
          <p:cNvSpPr/>
          <p:nvPr/>
        </p:nvSpPr>
        <p:spPr>
          <a:xfrm>
            <a:off x="2270311" y="1793135"/>
            <a:ext cx="4572000" cy="5078313"/>
          </a:xfrm>
          <a:prstGeom prst="rect">
            <a:avLst/>
          </a:prstGeom>
        </p:spPr>
        <p:txBody>
          <a:bodyPr>
            <a:spAutoFit/>
          </a:bodyPr>
          <a:lstStyle/>
          <a:p>
            <a:pPr defTabSz="457200"/>
            <a:r>
              <a:rPr lang="pt-BR" altLang="zh-CN" dirty="0">
                <a:solidFill>
                  <a:prstClr val="black"/>
                </a:solidFill>
                <a:latin typeface="Calibri" panose="020F0502020204030204"/>
                <a:ea typeface="宋体" panose="02010600030101010101" pitchFamily="2" charset="-122"/>
              </a:rPr>
              <a:t>.text</a:t>
            </a:r>
          </a:p>
          <a:p>
            <a:pPr defTabSz="457200"/>
            <a:r>
              <a:rPr lang="pt-BR" altLang="zh-CN" dirty="0">
                <a:solidFill>
                  <a:prstClr val="black"/>
                </a:solidFill>
                <a:latin typeface="Calibri" panose="020F0502020204030204"/>
                <a:ea typeface="宋体" panose="02010600030101010101" pitchFamily="2" charset="-122"/>
              </a:rPr>
              <a:t>.align 4</a:t>
            </a:r>
          </a:p>
          <a:p>
            <a:pPr defTabSz="457200"/>
            <a:r>
              <a:rPr lang="pt-BR" altLang="zh-CN" dirty="0">
                <a:solidFill>
                  <a:prstClr val="black"/>
                </a:solidFill>
                <a:latin typeface="Calibri" panose="020F0502020204030204"/>
                <a:ea typeface="宋体" panose="02010600030101010101" pitchFamily="2" charset="-122"/>
              </a:rPr>
              <a:t>.globl _ThumbEETest, _ThumbEETest2</a:t>
            </a:r>
          </a:p>
          <a:p>
            <a:pPr defTabSz="457200"/>
            <a:r>
              <a:rPr lang="pt-BR" altLang="zh-CN" dirty="0">
                <a:solidFill>
                  <a:prstClr val="black"/>
                </a:solidFill>
                <a:latin typeface="Calibri" panose="020F0502020204030204"/>
                <a:ea typeface="宋体" panose="02010600030101010101" pitchFamily="2" charset="-122"/>
              </a:rPr>
              <a:t>.thumb</a:t>
            </a:r>
          </a:p>
          <a:p>
            <a:pPr defTabSz="457200"/>
            <a:r>
              <a:rPr lang="pt-BR" altLang="zh-CN" dirty="0">
                <a:solidFill>
                  <a:prstClr val="black"/>
                </a:solidFill>
                <a:latin typeface="Calibri" panose="020F0502020204030204"/>
                <a:ea typeface="宋体" panose="02010600030101010101" pitchFamily="2" charset="-122"/>
              </a:rPr>
              <a:t>.thumb_func</a:t>
            </a:r>
          </a:p>
          <a:p>
            <a:pPr defTabSz="457200"/>
            <a:r>
              <a:rPr lang="pt-BR" altLang="zh-CN" dirty="0">
                <a:solidFill>
                  <a:prstClr val="black"/>
                </a:solidFill>
                <a:latin typeface="Calibri" panose="020F0502020204030204"/>
                <a:ea typeface="宋体" panose="02010600030101010101" pitchFamily="2" charset="-122"/>
              </a:rPr>
              <a:t>_ThumbEETest:</a:t>
            </a:r>
          </a:p>
          <a:p>
            <a:pPr defTabSz="457200"/>
            <a:r>
              <a:rPr lang="pt-BR" altLang="zh-CN" dirty="0">
                <a:solidFill>
                  <a:prstClr val="black"/>
                </a:solidFill>
                <a:latin typeface="Calibri" panose="020F0502020204030204"/>
                <a:ea typeface="宋体" panose="02010600030101010101" pitchFamily="2" charset="-122"/>
              </a:rPr>
              <a:t>    eor     r1, r1, r1</a:t>
            </a:r>
          </a:p>
          <a:p>
            <a:pPr defTabSz="457200"/>
            <a:r>
              <a:rPr lang="pt-BR" altLang="zh-CN" dirty="0">
                <a:solidFill>
                  <a:prstClr val="black"/>
                </a:solidFill>
                <a:latin typeface="Calibri" panose="020F0502020204030204"/>
                <a:ea typeface="宋体" panose="02010600030101010101" pitchFamily="2" charset="-122"/>
              </a:rPr>
              <a:t>    eor     r2, r2, r2</a:t>
            </a:r>
          </a:p>
          <a:p>
            <a:pPr defTabSz="457200"/>
            <a:r>
              <a:rPr lang="pt-BR" altLang="zh-CN" dirty="0">
                <a:solidFill>
                  <a:prstClr val="black"/>
                </a:solidFill>
                <a:latin typeface="Calibri" panose="020F0502020204030204"/>
                <a:ea typeface="宋体" panose="02010600030101010101" pitchFamily="2" charset="-122"/>
              </a:rPr>
              <a:t>    eor     r3, r3, r3</a:t>
            </a:r>
          </a:p>
          <a:p>
            <a:pPr defTabSz="457200"/>
            <a:r>
              <a:rPr lang="pt-BR" altLang="zh-CN" dirty="0">
                <a:solidFill>
                  <a:prstClr val="black"/>
                </a:solidFill>
                <a:latin typeface="Calibri" panose="020F0502020204030204"/>
                <a:ea typeface="宋体" panose="02010600030101010101" pitchFamily="2" charset="-122"/>
              </a:rPr>
              <a:t>    eor     r12, r12, r12</a:t>
            </a:r>
          </a:p>
          <a:p>
            <a:pPr defTabSz="457200"/>
            <a:r>
              <a:rPr lang="pt-BR" altLang="zh-CN" dirty="0">
                <a:solidFill>
                  <a:prstClr val="black"/>
                </a:solidFill>
                <a:latin typeface="Calibri" panose="020F0502020204030204"/>
                <a:ea typeface="宋体" panose="02010600030101010101" pitchFamily="2" charset="-122"/>
              </a:rPr>
              <a:t>    cmp     r1, #0</a:t>
            </a:r>
          </a:p>
          <a:p>
            <a:pPr defTabSz="457200"/>
            <a:r>
              <a:rPr lang="pt-BR" altLang="zh-CN" dirty="0">
                <a:solidFill>
                  <a:prstClr val="black"/>
                </a:solidFill>
                <a:latin typeface="Calibri" panose="020F0502020204030204"/>
                <a:ea typeface="宋体" panose="02010600030101010101" pitchFamily="2" charset="-122"/>
              </a:rPr>
              <a:t>    itete   eq</a:t>
            </a:r>
          </a:p>
          <a:p>
            <a:pPr defTabSz="457200"/>
            <a:r>
              <a:rPr lang="pt-BR" altLang="zh-CN" dirty="0">
                <a:solidFill>
                  <a:prstClr val="black"/>
                </a:solidFill>
                <a:latin typeface="Calibri" panose="020F0502020204030204"/>
                <a:ea typeface="宋体" panose="02010600030101010101" pitchFamily="2" charset="-122"/>
              </a:rPr>
              <a:t>    moveq   r1, #10</a:t>
            </a:r>
          </a:p>
          <a:p>
            <a:pPr defTabSz="457200"/>
            <a:r>
              <a:rPr lang="pt-BR" altLang="zh-CN" dirty="0">
                <a:solidFill>
                  <a:prstClr val="black"/>
                </a:solidFill>
                <a:latin typeface="Calibri" panose="020F0502020204030204"/>
                <a:ea typeface="宋体" panose="02010600030101010101" pitchFamily="2" charset="-122"/>
              </a:rPr>
              <a:t>    movne   r2, #20</a:t>
            </a:r>
          </a:p>
          <a:p>
            <a:pPr defTabSz="457200"/>
            <a:r>
              <a:rPr lang="pt-BR" altLang="zh-CN" dirty="0">
                <a:solidFill>
                  <a:prstClr val="black"/>
                </a:solidFill>
                <a:latin typeface="Calibri" panose="020F0502020204030204"/>
                <a:ea typeface="宋体" panose="02010600030101010101" pitchFamily="2" charset="-122"/>
              </a:rPr>
              <a:t>    moveq   r3, #30</a:t>
            </a:r>
          </a:p>
          <a:p>
            <a:pPr defTabSz="457200"/>
            <a:r>
              <a:rPr lang="pt-BR" altLang="zh-CN" dirty="0">
                <a:solidFill>
                  <a:prstClr val="black"/>
                </a:solidFill>
                <a:latin typeface="Calibri" panose="020F0502020204030204"/>
                <a:ea typeface="宋体" panose="02010600030101010101" pitchFamily="2" charset="-122"/>
              </a:rPr>
              <a:t>    movne   r12, #50</a:t>
            </a:r>
          </a:p>
          <a:p>
            <a:pPr defTabSz="457200"/>
            <a:r>
              <a:rPr lang="pt-BR" altLang="zh-CN" dirty="0">
                <a:solidFill>
                  <a:prstClr val="black"/>
                </a:solidFill>
                <a:latin typeface="Calibri" panose="020F0502020204030204"/>
                <a:ea typeface="宋体" panose="02010600030101010101" pitchFamily="2" charset="-122"/>
              </a:rPr>
              <a:t>    stmia   r0, {r1-r3, r12}</a:t>
            </a:r>
          </a:p>
          <a:p>
            <a:pPr defTabSz="457200"/>
            <a:r>
              <a:rPr lang="pt-BR" altLang="zh-CN" dirty="0">
                <a:solidFill>
                  <a:prstClr val="black"/>
                </a:solidFill>
                <a:latin typeface="Calibri" panose="020F0502020204030204"/>
                <a:ea typeface="宋体" panose="02010600030101010101" pitchFamily="2" charset="-122"/>
              </a:rPr>
              <a:t>    bx      lr</a:t>
            </a:r>
          </a:p>
        </p:txBody>
      </p:sp>
      <p:sp>
        <p:nvSpPr>
          <p:cNvPr id="7" name="内容占位符 6">
            <a:extLst>
              <a:ext uri="{FF2B5EF4-FFF2-40B4-BE49-F238E27FC236}">
                <a16:creationId xmlns:a16="http://schemas.microsoft.com/office/drawing/2014/main" id="{84130556-A5EF-4454-81FC-CB55C77A81E9}"/>
              </a:ext>
            </a:extLst>
          </p:cNvPr>
          <p:cNvSpPr>
            <a:spLocks noGrp="1"/>
          </p:cNvSpPr>
          <p:nvPr>
            <p:ph idx="1"/>
          </p:nvPr>
        </p:nvSpPr>
        <p:spPr/>
        <p:txBody>
          <a:bodyPr/>
          <a:lstStyle/>
          <a:p>
            <a:r>
              <a:rPr lang="en-US" altLang="zh-CN" dirty="0"/>
              <a:t>IT</a:t>
            </a:r>
            <a:r>
              <a:rPr lang="zh-CN" altLang="en-US" dirty="0"/>
              <a:t>指令</a:t>
            </a:r>
          </a:p>
        </p:txBody>
      </p:sp>
    </p:spTree>
    <p:extLst>
      <p:ext uri="{BB962C8B-B14F-4D97-AF65-F5344CB8AC3E}">
        <p14:creationId xmlns:p14="http://schemas.microsoft.com/office/powerpoint/2010/main" val="241289653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r>
              <a:rPr lang="zh-CN" altLang="en-US" dirty="0"/>
              <a:t>协处理器指令</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7500" lnSpcReduction="20000"/>
          </a:bodyPr>
          <a:lstStyle/>
          <a:p>
            <a:r>
              <a:rPr lang="en-US" altLang="zh-CN" dirty="0"/>
              <a:t>ARM </a:t>
            </a:r>
            <a:r>
              <a:rPr lang="zh-CN" altLang="en-US" dirty="0"/>
              <a:t>协处理器指令包括以下</a:t>
            </a:r>
            <a:r>
              <a:rPr lang="en-US" altLang="zh-CN" dirty="0"/>
              <a:t>5</a:t>
            </a:r>
            <a:r>
              <a:rPr lang="zh-CN" altLang="en-US" dirty="0"/>
              <a:t>条</a:t>
            </a:r>
            <a:r>
              <a:rPr lang="en-US" altLang="zh-CN" dirty="0"/>
              <a:t>:</a:t>
            </a:r>
            <a:endParaRPr lang="zh-CN" altLang="en-US" dirty="0"/>
          </a:p>
          <a:p>
            <a:r>
              <a:rPr lang="en-US" altLang="zh-CN" dirty="0"/>
              <a:t>l         CDP </a:t>
            </a:r>
            <a:r>
              <a:rPr lang="zh-CN" altLang="en-US" dirty="0"/>
              <a:t>协处理器数操作指令</a:t>
            </a:r>
          </a:p>
          <a:p>
            <a:pPr lvl="1"/>
            <a:r>
              <a:rPr lang="en-US" altLang="zh-CN" dirty="0"/>
              <a:t>CDP P3 </a:t>
            </a:r>
            <a:r>
              <a:rPr lang="zh-CN" altLang="en-US" dirty="0"/>
              <a:t>，</a:t>
            </a:r>
            <a:r>
              <a:rPr lang="en-US" altLang="zh-CN" dirty="0"/>
              <a:t>2 </a:t>
            </a:r>
            <a:r>
              <a:rPr lang="zh-CN" altLang="en-US" dirty="0"/>
              <a:t>，</a:t>
            </a:r>
            <a:r>
              <a:rPr lang="en-US" altLang="zh-CN" dirty="0"/>
              <a:t>C12 </a:t>
            </a:r>
            <a:r>
              <a:rPr lang="zh-CN" altLang="en-US" dirty="0"/>
              <a:t>，</a:t>
            </a:r>
            <a:r>
              <a:rPr lang="en-US" altLang="zh-CN" dirty="0"/>
              <a:t>C10 </a:t>
            </a:r>
            <a:r>
              <a:rPr lang="zh-CN" altLang="en-US" dirty="0"/>
              <a:t>，</a:t>
            </a:r>
            <a:r>
              <a:rPr lang="en-US" altLang="zh-CN" dirty="0"/>
              <a:t>C3 </a:t>
            </a:r>
            <a:r>
              <a:rPr lang="zh-CN" altLang="en-US" dirty="0"/>
              <a:t>，</a:t>
            </a:r>
            <a:r>
              <a:rPr lang="en-US" altLang="zh-CN" dirty="0"/>
              <a:t>4</a:t>
            </a:r>
          </a:p>
          <a:p>
            <a:pPr lvl="1"/>
            <a:r>
              <a:rPr lang="en-US" altLang="zh-CN" dirty="0"/>
              <a:t> </a:t>
            </a:r>
            <a:r>
              <a:rPr lang="zh-CN" altLang="en-US" dirty="0"/>
              <a:t>；该指令完成协处理器</a:t>
            </a:r>
            <a:r>
              <a:rPr lang="en-US" altLang="zh-CN" dirty="0"/>
              <a:t>P3 </a:t>
            </a:r>
            <a:r>
              <a:rPr lang="zh-CN" altLang="en-US" dirty="0"/>
              <a:t>的初始化</a:t>
            </a:r>
          </a:p>
          <a:p>
            <a:r>
              <a:rPr lang="en-US" altLang="zh-CN" dirty="0"/>
              <a:t>l         LDC </a:t>
            </a:r>
            <a:r>
              <a:rPr lang="zh-CN" altLang="en-US" dirty="0"/>
              <a:t>协处理器数据加载指令</a:t>
            </a:r>
          </a:p>
          <a:p>
            <a:pPr lvl="1"/>
            <a:r>
              <a:rPr lang="en-US" altLang="zh-CN" dirty="0"/>
              <a:t>LDC P3 </a:t>
            </a:r>
            <a:r>
              <a:rPr lang="zh-CN" altLang="en-US" dirty="0"/>
              <a:t>， </a:t>
            </a:r>
            <a:r>
              <a:rPr lang="en-US" altLang="zh-CN" dirty="0"/>
              <a:t>C4 </a:t>
            </a:r>
            <a:r>
              <a:rPr lang="zh-CN" altLang="en-US" dirty="0"/>
              <a:t>， </a:t>
            </a:r>
            <a:r>
              <a:rPr lang="en-US" altLang="zh-CN" dirty="0"/>
              <a:t>[R0] </a:t>
            </a:r>
          </a:p>
          <a:p>
            <a:pPr lvl="1"/>
            <a:r>
              <a:rPr lang="zh-CN" altLang="en-US" dirty="0"/>
              <a:t>；将 </a:t>
            </a:r>
            <a:r>
              <a:rPr lang="en-US" altLang="zh-CN" dirty="0"/>
              <a:t>ARM </a:t>
            </a:r>
            <a:r>
              <a:rPr lang="zh-CN" altLang="en-US" dirty="0"/>
              <a:t>处理器的寄存器 </a:t>
            </a:r>
            <a:r>
              <a:rPr lang="en-US" altLang="zh-CN" dirty="0"/>
              <a:t>R0 </a:t>
            </a:r>
            <a:r>
              <a:rPr lang="zh-CN" altLang="en-US" dirty="0"/>
              <a:t>所指向的存储器中的字数据传送到协处理器 </a:t>
            </a:r>
            <a:r>
              <a:rPr lang="en-US" altLang="zh-CN" dirty="0"/>
              <a:t>P3 </a:t>
            </a:r>
            <a:r>
              <a:rPr lang="zh-CN" altLang="en-US" dirty="0"/>
              <a:t>的寄存器 </a:t>
            </a:r>
            <a:r>
              <a:rPr lang="en-US" altLang="zh-CN" dirty="0"/>
              <a:t>C4 </a:t>
            </a:r>
            <a:r>
              <a:rPr lang="zh-CN" altLang="en-US" dirty="0"/>
              <a:t>中。</a:t>
            </a:r>
          </a:p>
          <a:p>
            <a:r>
              <a:rPr lang="en-US" altLang="zh-CN" dirty="0"/>
              <a:t>l         STC </a:t>
            </a:r>
            <a:r>
              <a:rPr lang="zh-CN" altLang="en-US" dirty="0"/>
              <a:t>协处理器数据存储指令</a:t>
            </a:r>
          </a:p>
          <a:p>
            <a:pPr lvl="1"/>
            <a:r>
              <a:rPr lang="en-US" altLang="zh-CN" dirty="0"/>
              <a:t>STC P3 </a:t>
            </a:r>
            <a:r>
              <a:rPr lang="zh-CN" altLang="en-US" dirty="0"/>
              <a:t>， </a:t>
            </a:r>
            <a:r>
              <a:rPr lang="en-US" altLang="zh-CN" dirty="0"/>
              <a:t>C4 </a:t>
            </a:r>
            <a:r>
              <a:rPr lang="zh-CN" altLang="en-US" dirty="0"/>
              <a:t>， </a:t>
            </a:r>
            <a:r>
              <a:rPr lang="en-US" altLang="zh-CN" dirty="0"/>
              <a:t>[R0] </a:t>
            </a:r>
          </a:p>
          <a:p>
            <a:pPr lvl="1"/>
            <a:r>
              <a:rPr lang="zh-CN" altLang="en-US" dirty="0"/>
              <a:t>；将协处理器 </a:t>
            </a:r>
            <a:r>
              <a:rPr lang="en-US" altLang="zh-CN" dirty="0"/>
              <a:t>P3 </a:t>
            </a:r>
            <a:r>
              <a:rPr lang="zh-CN" altLang="en-US" dirty="0"/>
              <a:t>的寄存器 </a:t>
            </a:r>
            <a:r>
              <a:rPr lang="en-US" altLang="zh-CN" dirty="0"/>
              <a:t>C4 </a:t>
            </a:r>
            <a:r>
              <a:rPr lang="zh-CN" altLang="en-US" dirty="0"/>
              <a:t>中的字数据传送到 </a:t>
            </a:r>
            <a:r>
              <a:rPr lang="en-US" altLang="zh-CN" dirty="0"/>
              <a:t>ARM </a:t>
            </a:r>
            <a:r>
              <a:rPr lang="zh-CN" altLang="en-US" dirty="0"/>
              <a:t>处理器的寄存器</a:t>
            </a:r>
            <a:r>
              <a:rPr lang="en-US" altLang="zh-CN" dirty="0"/>
              <a:t>R0 </a:t>
            </a:r>
            <a:r>
              <a:rPr lang="zh-CN" altLang="en-US" dirty="0"/>
              <a:t>所指向的存储器中。</a:t>
            </a:r>
          </a:p>
          <a:p>
            <a:r>
              <a:rPr lang="en-US" altLang="zh-CN" dirty="0"/>
              <a:t>l         MCR ARM </a:t>
            </a:r>
            <a:r>
              <a:rPr lang="zh-CN" altLang="en-US" dirty="0"/>
              <a:t>处理器寄存器到协处理器寄存器的数据传送指令</a:t>
            </a:r>
          </a:p>
          <a:p>
            <a:pPr lvl="1"/>
            <a:r>
              <a:rPr lang="en-US" altLang="zh-CN" dirty="0"/>
              <a:t>MCR  P3 </a:t>
            </a:r>
            <a:r>
              <a:rPr lang="zh-CN" altLang="en-US" dirty="0"/>
              <a:t>， </a:t>
            </a:r>
            <a:r>
              <a:rPr lang="en-US" altLang="zh-CN" dirty="0"/>
              <a:t>3 </a:t>
            </a:r>
            <a:r>
              <a:rPr lang="zh-CN" altLang="en-US" dirty="0"/>
              <a:t>， </a:t>
            </a:r>
            <a:r>
              <a:rPr lang="en-US" altLang="zh-CN" dirty="0"/>
              <a:t>R0 </a:t>
            </a:r>
            <a:r>
              <a:rPr lang="zh-CN" altLang="en-US" dirty="0"/>
              <a:t>， </a:t>
            </a:r>
            <a:r>
              <a:rPr lang="en-US" altLang="zh-CN" dirty="0"/>
              <a:t>C4 </a:t>
            </a:r>
            <a:r>
              <a:rPr lang="zh-CN" altLang="en-US" dirty="0"/>
              <a:t>， </a:t>
            </a:r>
            <a:r>
              <a:rPr lang="en-US" altLang="zh-CN" dirty="0"/>
              <a:t>C5 </a:t>
            </a:r>
            <a:r>
              <a:rPr lang="zh-CN" altLang="en-US" dirty="0"/>
              <a:t>， </a:t>
            </a:r>
            <a:r>
              <a:rPr lang="en-US" altLang="zh-CN" dirty="0"/>
              <a:t>6 </a:t>
            </a:r>
          </a:p>
          <a:p>
            <a:pPr lvl="1"/>
            <a:r>
              <a:rPr lang="zh-CN" altLang="en-US" dirty="0"/>
              <a:t>；将 </a:t>
            </a:r>
            <a:r>
              <a:rPr lang="en-US" altLang="zh-CN" dirty="0"/>
              <a:t>ARM </a:t>
            </a:r>
            <a:r>
              <a:rPr lang="zh-CN" altLang="en-US" dirty="0"/>
              <a:t>处理器寄存器 </a:t>
            </a:r>
            <a:r>
              <a:rPr lang="en-US" altLang="zh-CN" dirty="0"/>
              <a:t>R0 </a:t>
            </a:r>
            <a:r>
              <a:rPr lang="zh-CN" altLang="en-US" dirty="0"/>
              <a:t>中的数据传送到协处理器 </a:t>
            </a:r>
            <a:r>
              <a:rPr lang="en-US" altLang="zh-CN" dirty="0"/>
              <a:t>P3 </a:t>
            </a:r>
            <a:r>
              <a:rPr lang="zh-CN" altLang="en-US" dirty="0"/>
              <a:t>的寄存器 </a:t>
            </a:r>
            <a:r>
              <a:rPr lang="en-US" altLang="zh-CN" dirty="0"/>
              <a:t>C4 </a:t>
            </a:r>
            <a:r>
              <a:rPr lang="zh-CN" altLang="en-US" dirty="0"/>
              <a:t>和 </a:t>
            </a:r>
            <a:r>
              <a:rPr lang="en-US" altLang="zh-CN" dirty="0"/>
              <a:t>C5 </a:t>
            </a:r>
            <a:r>
              <a:rPr lang="zh-CN" altLang="en-US" dirty="0"/>
              <a:t>中。</a:t>
            </a:r>
          </a:p>
          <a:p>
            <a:r>
              <a:rPr lang="en-US" altLang="zh-CN" dirty="0"/>
              <a:t>l         MRC </a:t>
            </a:r>
            <a:r>
              <a:rPr lang="zh-CN" altLang="en-US" dirty="0"/>
              <a:t>协处理器寄存器到</a:t>
            </a:r>
            <a:r>
              <a:rPr lang="en-US" altLang="zh-CN" dirty="0"/>
              <a:t>ARM </a:t>
            </a:r>
            <a:r>
              <a:rPr lang="zh-CN" altLang="en-US" dirty="0"/>
              <a:t>处理器寄存器的数据传送指令</a:t>
            </a:r>
          </a:p>
          <a:p>
            <a:pPr lvl="1"/>
            <a:r>
              <a:rPr lang="en-US" altLang="zh-CN" dirty="0"/>
              <a:t>MRC P3 </a:t>
            </a:r>
            <a:r>
              <a:rPr lang="zh-CN" altLang="en-US" dirty="0"/>
              <a:t>， </a:t>
            </a:r>
            <a:r>
              <a:rPr lang="en-US" altLang="zh-CN" dirty="0"/>
              <a:t>3 </a:t>
            </a:r>
            <a:r>
              <a:rPr lang="zh-CN" altLang="en-US" dirty="0"/>
              <a:t>， </a:t>
            </a:r>
            <a:r>
              <a:rPr lang="en-US" altLang="zh-CN" dirty="0"/>
              <a:t>R0 </a:t>
            </a:r>
            <a:r>
              <a:rPr lang="zh-CN" altLang="en-US" dirty="0"/>
              <a:t>， </a:t>
            </a:r>
            <a:r>
              <a:rPr lang="en-US" altLang="zh-CN" dirty="0"/>
              <a:t>C4 </a:t>
            </a:r>
            <a:r>
              <a:rPr lang="zh-CN" altLang="en-US" dirty="0"/>
              <a:t>， </a:t>
            </a:r>
            <a:r>
              <a:rPr lang="en-US" altLang="zh-CN" dirty="0"/>
              <a:t>C5 </a:t>
            </a:r>
            <a:r>
              <a:rPr lang="zh-CN" altLang="en-US" dirty="0"/>
              <a:t>， </a:t>
            </a:r>
            <a:r>
              <a:rPr lang="en-US" altLang="zh-CN" dirty="0"/>
              <a:t>6 </a:t>
            </a:r>
          </a:p>
          <a:p>
            <a:pPr lvl="1"/>
            <a:r>
              <a:rPr lang="zh-CN" altLang="en-US" dirty="0"/>
              <a:t>；将协处理器 </a:t>
            </a:r>
            <a:r>
              <a:rPr lang="en-US" altLang="zh-CN" dirty="0"/>
              <a:t>P3 </a:t>
            </a:r>
            <a:r>
              <a:rPr lang="zh-CN" altLang="en-US" dirty="0"/>
              <a:t>的寄存器</a:t>
            </a:r>
            <a:r>
              <a:rPr lang="en-US" altLang="zh-CN" dirty="0"/>
              <a:t>C4 </a:t>
            </a:r>
            <a:r>
              <a:rPr lang="zh-CN" altLang="en-US" dirty="0"/>
              <a:t>和 </a:t>
            </a:r>
            <a:r>
              <a:rPr lang="en-US" altLang="zh-CN" dirty="0"/>
              <a:t>C5</a:t>
            </a:r>
            <a:r>
              <a:rPr lang="zh-CN" altLang="en-US" dirty="0"/>
              <a:t>中的数据传送到 </a:t>
            </a:r>
            <a:r>
              <a:rPr lang="en-US" altLang="zh-CN" dirty="0"/>
              <a:t>ARM </a:t>
            </a:r>
            <a:r>
              <a:rPr lang="zh-CN" altLang="en-US" dirty="0"/>
              <a:t>处理器寄存器</a:t>
            </a:r>
            <a:r>
              <a:rPr lang="en-US" altLang="zh-CN" dirty="0"/>
              <a:t>R0</a:t>
            </a:r>
            <a:r>
              <a:rPr lang="zh-CN" altLang="en-US" dirty="0"/>
              <a:t>中。</a:t>
            </a:r>
          </a:p>
        </p:txBody>
      </p:sp>
    </p:spTree>
    <p:extLst>
      <p:ext uri="{BB962C8B-B14F-4D97-AF65-F5344CB8AC3E}">
        <p14:creationId xmlns:p14="http://schemas.microsoft.com/office/powerpoint/2010/main" val="1245691626"/>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en-US" altLang="zh-CN" dirty="0"/>
              <a:t>spin lock</a:t>
            </a:r>
            <a:r>
              <a:rPr lang="zh-CN" altLang="en-US" dirty="0"/>
              <a:t>的特点如下：</a:t>
            </a:r>
          </a:p>
          <a:p>
            <a:r>
              <a:rPr lang="zh-CN" altLang="en-US" dirty="0"/>
              <a:t>	（</a:t>
            </a:r>
            <a:r>
              <a:rPr lang="en-US" altLang="zh-CN" dirty="0"/>
              <a:t>1</a:t>
            </a:r>
            <a:r>
              <a:rPr lang="zh-CN" altLang="en-US" dirty="0"/>
              <a:t>）</a:t>
            </a:r>
            <a:r>
              <a:rPr lang="en-US" altLang="zh-CN" dirty="0"/>
              <a:t>spin lock</a:t>
            </a:r>
            <a:r>
              <a:rPr lang="zh-CN" altLang="en-US" dirty="0"/>
              <a:t>是一种死等的锁机制。当发生访问资源冲突的时候，可以有两个选择：一个是死等，一个是挂起当前进程，调度其他进程执行。</a:t>
            </a:r>
            <a:r>
              <a:rPr lang="en-US" altLang="zh-CN" dirty="0"/>
              <a:t>spin lock</a:t>
            </a:r>
            <a:r>
              <a:rPr lang="zh-CN" altLang="en-US" dirty="0"/>
              <a:t>是一种死等的机制，当前的执行</a:t>
            </a:r>
            <a:r>
              <a:rPr lang="en-US" altLang="zh-CN" dirty="0"/>
              <a:t>thread</a:t>
            </a:r>
            <a:r>
              <a:rPr lang="zh-CN" altLang="en-US" dirty="0"/>
              <a:t>会不断的重新尝试直到获取锁进入临界区。</a:t>
            </a:r>
          </a:p>
          <a:p>
            <a:r>
              <a:rPr lang="zh-CN" altLang="en-US" dirty="0"/>
              <a:t>	（</a:t>
            </a:r>
            <a:r>
              <a:rPr lang="en-US" altLang="zh-CN" dirty="0"/>
              <a:t>2</a:t>
            </a:r>
            <a:r>
              <a:rPr lang="zh-CN" altLang="en-US" dirty="0"/>
              <a:t>）只允许一个</a:t>
            </a:r>
            <a:r>
              <a:rPr lang="en-US" altLang="zh-CN" dirty="0"/>
              <a:t>thread</a:t>
            </a:r>
            <a:r>
              <a:rPr lang="zh-CN" altLang="en-US" dirty="0"/>
              <a:t>进入。</a:t>
            </a:r>
            <a:r>
              <a:rPr lang="en-US" altLang="zh-CN" dirty="0"/>
              <a:t>semaphore</a:t>
            </a:r>
            <a:r>
              <a:rPr lang="zh-CN" altLang="en-US" dirty="0"/>
              <a:t>可以允许多个</a:t>
            </a:r>
            <a:r>
              <a:rPr lang="en-US" altLang="zh-CN" dirty="0"/>
              <a:t>thread</a:t>
            </a:r>
            <a:r>
              <a:rPr lang="zh-CN" altLang="en-US" dirty="0"/>
              <a:t>进入，</a:t>
            </a:r>
            <a:r>
              <a:rPr lang="en-US" altLang="zh-CN" dirty="0"/>
              <a:t>spin lock</a:t>
            </a:r>
            <a:r>
              <a:rPr lang="zh-CN" altLang="en-US" dirty="0"/>
              <a:t>不行，一次只能有一个</a:t>
            </a:r>
            <a:r>
              <a:rPr lang="en-US" altLang="zh-CN" dirty="0"/>
              <a:t>thread</a:t>
            </a:r>
            <a:r>
              <a:rPr lang="zh-CN" altLang="en-US" dirty="0"/>
              <a:t>获取锁并进入临界区，其他的</a:t>
            </a:r>
            <a:r>
              <a:rPr lang="en-US" altLang="zh-CN" dirty="0"/>
              <a:t>thread</a:t>
            </a:r>
            <a:r>
              <a:rPr lang="zh-CN" altLang="en-US" dirty="0"/>
              <a:t>都是在门口不断的尝试。</a:t>
            </a:r>
          </a:p>
          <a:p>
            <a:r>
              <a:rPr lang="zh-CN" altLang="en-US" dirty="0"/>
              <a:t>	（</a:t>
            </a:r>
            <a:r>
              <a:rPr lang="en-US" altLang="zh-CN" dirty="0"/>
              <a:t>3</a:t>
            </a:r>
            <a:r>
              <a:rPr lang="zh-CN" altLang="en-US" dirty="0"/>
              <a:t>）执行时间短。由于</a:t>
            </a:r>
            <a:r>
              <a:rPr lang="en-US" altLang="zh-CN" dirty="0"/>
              <a:t>spin lock</a:t>
            </a:r>
            <a:r>
              <a:rPr lang="zh-CN" altLang="en-US" dirty="0"/>
              <a:t>死等这种特性，因此它使用在那些代码不是非常复杂的临界区（当然也不能太简单，否则使用原子操作或者其他适用简单场景的同步机制就</a:t>
            </a:r>
            <a:r>
              <a:rPr lang="en-US" altLang="zh-CN" dirty="0"/>
              <a:t>OK</a:t>
            </a:r>
            <a:r>
              <a:rPr lang="zh-CN" altLang="en-US" dirty="0"/>
              <a:t>了），如果临界区执行时间太长，那么不断在临界区门口“死等”的那些</a:t>
            </a:r>
            <a:r>
              <a:rPr lang="en-US" altLang="zh-CN" dirty="0"/>
              <a:t>thread</a:t>
            </a:r>
            <a:r>
              <a:rPr lang="zh-CN" altLang="en-US" dirty="0"/>
              <a:t>非常浪费</a:t>
            </a:r>
            <a:r>
              <a:rPr lang="en-US" altLang="zh-CN" dirty="0"/>
              <a:t>CPU</a:t>
            </a:r>
            <a:r>
              <a:rPr lang="zh-CN" altLang="en-US" dirty="0"/>
              <a:t>（所以，现代</a:t>
            </a:r>
            <a:r>
              <a:rPr lang="en-US" altLang="zh-CN" dirty="0"/>
              <a:t>CPU</a:t>
            </a:r>
            <a:r>
              <a:rPr lang="zh-CN" altLang="en-US" dirty="0"/>
              <a:t>的设计都会考虑同步原语的实现，例如</a:t>
            </a:r>
            <a:r>
              <a:rPr lang="en-US" altLang="zh-CN" dirty="0"/>
              <a:t>ARM</a:t>
            </a:r>
            <a:r>
              <a:rPr lang="zh-CN" altLang="en-US" dirty="0"/>
              <a:t>提供了</a:t>
            </a:r>
            <a:r>
              <a:rPr lang="en-US" altLang="zh-CN" dirty="0"/>
              <a:t>WFE</a:t>
            </a:r>
            <a:r>
              <a:rPr lang="zh-CN" altLang="en-US" dirty="0"/>
              <a:t>和</a:t>
            </a:r>
            <a:r>
              <a:rPr lang="en-US" altLang="zh-CN" dirty="0"/>
              <a:t>SEV</a:t>
            </a:r>
            <a:r>
              <a:rPr lang="zh-CN" altLang="en-US" dirty="0"/>
              <a:t>这样的类似指令，避免</a:t>
            </a:r>
            <a:r>
              <a:rPr lang="en-US" altLang="zh-CN" dirty="0"/>
              <a:t>CPU</a:t>
            </a:r>
            <a:r>
              <a:rPr lang="zh-CN" altLang="en-US" dirty="0"/>
              <a:t>进入</a:t>
            </a:r>
            <a:r>
              <a:rPr lang="en-US" altLang="zh-CN" dirty="0"/>
              <a:t>busy loop</a:t>
            </a:r>
            <a:r>
              <a:rPr lang="zh-CN" altLang="en-US" dirty="0"/>
              <a:t>的悲惨境地）</a:t>
            </a:r>
          </a:p>
          <a:p>
            <a:r>
              <a:rPr lang="zh-CN" altLang="en-US" dirty="0"/>
              <a:t>	</a:t>
            </a:r>
          </a:p>
        </p:txBody>
      </p:sp>
    </p:spTree>
    <p:extLst>
      <p:ext uri="{BB962C8B-B14F-4D97-AF65-F5344CB8AC3E}">
        <p14:creationId xmlns:p14="http://schemas.microsoft.com/office/powerpoint/2010/main" val="1918730125"/>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 </a:t>
            </a:r>
            <a:r>
              <a:rPr lang="zh-CN" altLang="en-US" dirty="0"/>
              <a:t>指令</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r>
              <a:rPr lang="en-US" altLang="zh-CN" dirty="0"/>
              <a:t>1</a:t>
            </a:r>
            <a:r>
              <a:rPr lang="zh-CN" altLang="en-US" dirty="0"/>
              <a:t>）</a:t>
            </a:r>
            <a:r>
              <a:rPr lang="en-US" altLang="zh-CN" dirty="0"/>
              <a:t>WFI</a:t>
            </a:r>
          </a:p>
          <a:p>
            <a:r>
              <a:rPr lang="en-US" altLang="zh-CN" dirty="0"/>
              <a:t>WFI</a:t>
            </a:r>
            <a:r>
              <a:rPr lang="zh-CN" altLang="en-US" dirty="0"/>
              <a:t>一般用于</a:t>
            </a:r>
            <a:r>
              <a:rPr lang="en-US" altLang="zh-CN" dirty="0" err="1"/>
              <a:t>cpuidle</a:t>
            </a:r>
            <a:r>
              <a:rPr lang="zh-CN" altLang="en-US" dirty="0"/>
              <a:t>。</a:t>
            </a:r>
          </a:p>
          <a:p>
            <a:r>
              <a:rPr lang="en-US" altLang="zh-CN" dirty="0"/>
              <a:t>2</a:t>
            </a:r>
            <a:r>
              <a:rPr lang="zh-CN" altLang="en-US" dirty="0"/>
              <a:t>）</a:t>
            </a:r>
            <a:r>
              <a:rPr lang="en-US" altLang="zh-CN" dirty="0"/>
              <a:t>WFE</a:t>
            </a:r>
          </a:p>
          <a:p>
            <a:r>
              <a:rPr lang="en-US" altLang="zh-CN" dirty="0"/>
              <a:t>WFE</a:t>
            </a:r>
            <a:r>
              <a:rPr lang="zh-CN" altLang="en-US" dirty="0"/>
              <a:t>的一个典型使用场景，是用在</a:t>
            </a:r>
            <a:r>
              <a:rPr lang="en-US" altLang="zh-CN" dirty="0"/>
              <a:t>spinlock</a:t>
            </a:r>
            <a:r>
              <a:rPr lang="zh-CN" altLang="en-US" dirty="0"/>
              <a:t>中。</a:t>
            </a:r>
            <a:r>
              <a:rPr lang="en-US" altLang="zh-CN" dirty="0"/>
              <a:t>spinlock</a:t>
            </a:r>
            <a:r>
              <a:rPr lang="zh-CN" altLang="en-US" dirty="0"/>
              <a:t>的功能，是在不同</a:t>
            </a:r>
            <a:r>
              <a:rPr lang="en-US" altLang="zh-CN" dirty="0"/>
              <a:t>CPU core</a:t>
            </a:r>
            <a:r>
              <a:rPr lang="zh-CN" altLang="en-US" dirty="0"/>
              <a:t>之间，保护共享资源。使用</a:t>
            </a:r>
            <a:r>
              <a:rPr lang="en-US" altLang="zh-CN" dirty="0"/>
              <a:t>WFE</a:t>
            </a:r>
            <a:r>
              <a:rPr lang="zh-CN" altLang="en-US" dirty="0"/>
              <a:t>的流程是：</a:t>
            </a:r>
          </a:p>
          <a:p>
            <a:r>
              <a:rPr lang="en-US" altLang="zh-CN" dirty="0"/>
              <a:t>a</a:t>
            </a:r>
            <a:r>
              <a:rPr lang="zh-CN" altLang="en-US" dirty="0"/>
              <a:t>）资源空闲</a:t>
            </a:r>
          </a:p>
          <a:p>
            <a:r>
              <a:rPr lang="en-US" altLang="zh-CN" dirty="0"/>
              <a:t>b</a:t>
            </a:r>
            <a:r>
              <a:rPr lang="zh-CN" altLang="en-US" dirty="0"/>
              <a:t>）</a:t>
            </a:r>
            <a:r>
              <a:rPr lang="en-US" altLang="zh-CN" dirty="0"/>
              <a:t>Core1</a:t>
            </a:r>
            <a:r>
              <a:rPr lang="zh-CN" altLang="en-US" dirty="0"/>
              <a:t>访问资源，</a:t>
            </a:r>
            <a:r>
              <a:rPr lang="en-US" altLang="zh-CN" dirty="0"/>
              <a:t>acquire lock</a:t>
            </a:r>
            <a:r>
              <a:rPr lang="zh-CN" altLang="en-US" dirty="0"/>
              <a:t>，获得资源</a:t>
            </a:r>
          </a:p>
          <a:p>
            <a:r>
              <a:rPr lang="en-US" altLang="zh-CN" dirty="0"/>
              <a:t>c</a:t>
            </a:r>
            <a:r>
              <a:rPr lang="zh-CN" altLang="en-US" dirty="0"/>
              <a:t>）</a:t>
            </a:r>
            <a:r>
              <a:rPr lang="en-US" altLang="zh-CN" dirty="0"/>
              <a:t>Core2</a:t>
            </a:r>
            <a:r>
              <a:rPr lang="zh-CN" altLang="en-US" dirty="0"/>
              <a:t>访问资源，此时资源不空闲，执行</a:t>
            </a:r>
            <a:r>
              <a:rPr lang="en-US" altLang="zh-CN" dirty="0"/>
              <a:t>WFE</a:t>
            </a:r>
            <a:r>
              <a:rPr lang="zh-CN" altLang="en-US" dirty="0"/>
              <a:t>指令，让</a:t>
            </a:r>
            <a:r>
              <a:rPr lang="en-US" altLang="zh-CN" dirty="0"/>
              <a:t>core</a:t>
            </a:r>
            <a:r>
              <a:rPr lang="zh-CN" altLang="en-US" dirty="0"/>
              <a:t>进入</a:t>
            </a:r>
            <a:r>
              <a:rPr lang="en-US" altLang="zh-CN" dirty="0"/>
              <a:t>low-power state</a:t>
            </a:r>
          </a:p>
          <a:p>
            <a:r>
              <a:rPr lang="en-US" altLang="zh-CN" dirty="0"/>
              <a:t>d</a:t>
            </a:r>
            <a:r>
              <a:rPr lang="zh-CN" altLang="en-US" dirty="0"/>
              <a:t>）</a:t>
            </a:r>
            <a:r>
              <a:rPr lang="en-US" altLang="zh-CN" dirty="0"/>
              <a:t>Core1</a:t>
            </a:r>
            <a:r>
              <a:rPr lang="zh-CN" altLang="en-US" dirty="0"/>
              <a:t>释放资源，</a:t>
            </a:r>
            <a:r>
              <a:rPr lang="en-US" altLang="zh-CN" dirty="0"/>
              <a:t>release lock</a:t>
            </a:r>
            <a:r>
              <a:rPr lang="zh-CN" altLang="en-US" dirty="0"/>
              <a:t>，释放资源，同时执行</a:t>
            </a:r>
            <a:r>
              <a:rPr lang="en-US" altLang="zh-CN" dirty="0"/>
              <a:t>SEV</a:t>
            </a:r>
            <a:r>
              <a:rPr lang="zh-CN" altLang="en-US" dirty="0"/>
              <a:t>指令，唤醒</a:t>
            </a:r>
            <a:r>
              <a:rPr lang="en-US" altLang="zh-CN" dirty="0"/>
              <a:t>Core2</a:t>
            </a:r>
          </a:p>
          <a:p>
            <a:r>
              <a:rPr lang="en-US" altLang="zh-CN" dirty="0"/>
              <a:t>e</a:t>
            </a:r>
            <a:r>
              <a:rPr lang="zh-CN" altLang="en-US" dirty="0"/>
              <a:t>）</a:t>
            </a:r>
            <a:r>
              <a:rPr lang="en-US" altLang="zh-CN" dirty="0"/>
              <a:t>Core2</a:t>
            </a:r>
            <a:r>
              <a:rPr lang="zh-CN" altLang="en-US" dirty="0"/>
              <a:t>获得资源</a:t>
            </a:r>
          </a:p>
          <a:p>
            <a:r>
              <a:rPr lang="zh-CN" altLang="en-US" dirty="0"/>
              <a:t>以往的</a:t>
            </a:r>
            <a:r>
              <a:rPr lang="en-US" altLang="zh-CN" dirty="0"/>
              <a:t>spinlock</a:t>
            </a:r>
            <a:r>
              <a:rPr lang="zh-CN" altLang="en-US" dirty="0"/>
              <a:t>，在获得不到资源时，让</a:t>
            </a:r>
            <a:r>
              <a:rPr lang="en-US" altLang="zh-CN" dirty="0"/>
              <a:t>Core</a:t>
            </a:r>
            <a:r>
              <a:rPr lang="zh-CN" altLang="en-US" dirty="0"/>
              <a:t>进入</a:t>
            </a:r>
            <a:r>
              <a:rPr lang="en-US" altLang="zh-CN" dirty="0"/>
              <a:t>busy loop</a:t>
            </a:r>
            <a:r>
              <a:rPr lang="zh-CN" altLang="en-US" dirty="0"/>
              <a:t>，而通过插入</a:t>
            </a:r>
            <a:r>
              <a:rPr lang="en-US" altLang="zh-CN" dirty="0"/>
              <a:t>WFE</a:t>
            </a:r>
            <a:r>
              <a:rPr lang="zh-CN" altLang="en-US" dirty="0"/>
              <a:t>指令，可以节省功耗。</a:t>
            </a:r>
          </a:p>
        </p:txBody>
      </p:sp>
    </p:spTree>
    <p:extLst>
      <p:ext uri="{BB962C8B-B14F-4D97-AF65-F5344CB8AC3E}">
        <p14:creationId xmlns:p14="http://schemas.microsoft.com/office/powerpoint/2010/main" val="2418528065"/>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335546EB-3459-4431-91BB-47F67CA66CAA}"/>
              </a:ext>
            </a:extLst>
          </p:cNvPr>
          <p:cNvPicPr>
            <a:picLocks noGrp="1" noChangeAspect="1"/>
          </p:cNvPicPr>
          <p:nvPr>
            <p:ph idx="1"/>
          </p:nvPr>
        </p:nvPicPr>
        <p:blipFill>
          <a:blip r:embed="rId2"/>
          <a:stretch>
            <a:fillRect/>
          </a:stretch>
        </p:blipFill>
        <p:spPr>
          <a:xfrm>
            <a:off x="1999499" y="1341485"/>
            <a:ext cx="8193826" cy="222269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836999213"/>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74ECA02D-5849-4017-BB2D-C37980D036A0}"/>
              </a:ext>
            </a:extLst>
          </p:cNvPr>
          <p:cNvPicPr>
            <a:picLocks noGrp="1" noChangeAspect="1"/>
          </p:cNvPicPr>
          <p:nvPr>
            <p:ph idx="1"/>
          </p:nvPr>
        </p:nvPicPr>
        <p:blipFill>
          <a:blip r:embed="rId2"/>
          <a:stretch>
            <a:fillRect/>
          </a:stretch>
        </p:blipFill>
        <p:spPr>
          <a:xfrm>
            <a:off x="1999499" y="1874024"/>
            <a:ext cx="8193826" cy="115761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2569926529"/>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2EA85A9F-C75A-4FDF-88FF-2F4D2394A856}"/>
              </a:ext>
            </a:extLst>
          </p:cNvPr>
          <p:cNvPicPr>
            <a:picLocks noGrp="1" noChangeAspect="1"/>
          </p:cNvPicPr>
          <p:nvPr>
            <p:ph idx="1"/>
          </p:nvPr>
        </p:nvPicPr>
        <p:blipFill>
          <a:blip r:embed="rId2"/>
          <a:stretch>
            <a:fillRect/>
          </a:stretch>
        </p:blipFill>
        <p:spPr>
          <a:xfrm>
            <a:off x="1999499" y="1021294"/>
            <a:ext cx="8193826" cy="286307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124952908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0DF69B02-2EC8-4941-ADBC-857F3A838839}"/>
              </a:ext>
            </a:extLst>
          </p:cNvPr>
          <p:cNvPicPr>
            <a:picLocks noChangeAspect="1"/>
          </p:cNvPicPr>
          <p:nvPr/>
        </p:nvPicPr>
        <p:blipFill>
          <a:blip r:embed="rId2"/>
          <a:stretch>
            <a:fillRect/>
          </a:stretch>
        </p:blipFill>
        <p:spPr>
          <a:xfrm>
            <a:off x="1524000" y="1740388"/>
            <a:ext cx="9144000" cy="3377224"/>
          </a:xfrm>
          <a:prstGeom prst="rect">
            <a:avLst/>
          </a:prstGeom>
        </p:spPr>
      </p:pic>
    </p:spTree>
    <p:extLst>
      <p:ext uri="{BB962C8B-B14F-4D97-AF65-F5344CB8AC3E}">
        <p14:creationId xmlns:p14="http://schemas.microsoft.com/office/powerpoint/2010/main" val="4223870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2E72F0F4-C42C-4531-BB1E-A2B9AA355972}"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68</a:t>
            </a:fld>
            <a:endParaRPr lang="en-US" altLang="zh-CN" b="1">
              <a:solidFill>
                <a:srgbClr val="FFFFFF"/>
              </a:solidFill>
            </a:endParaRPr>
          </a:p>
        </p:txBody>
      </p:sp>
      <p:sp>
        <p:nvSpPr>
          <p:cNvPr id="12" name="矩形 11"/>
          <p:cNvSpPr/>
          <p:nvPr/>
        </p:nvSpPr>
        <p:spPr>
          <a:xfrm>
            <a:off x="2207569" y="1273454"/>
            <a:ext cx="3816424" cy="3739485"/>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a:lnSpc>
                <a:spcPct val="150000"/>
              </a:lnSpc>
            </a:pPr>
            <a:r>
              <a:rPr lang="zh-CN" altLang="en-US" sz="2400" b="1" dirty="0">
                <a:solidFill>
                  <a:srgbClr val="FF0000"/>
                </a:solidFill>
                <a:latin typeface="宋体" pitchFamily="2" charset="-122"/>
              </a:rPr>
              <a:t>穿戴设备</a:t>
            </a:r>
            <a:endParaRPr lang="en-US" altLang="zh-CN" sz="2400" b="1" dirty="0">
              <a:solidFill>
                <a:srgbClr val="FF0000"/>
              </a:solidFill>
              <a:latin typeface="宋体" pitchFamily="2" charset="-122"/>
            </a:endParaRPr>
          </a:p>
          <a:p>
            <a:pPr marL="285750" indent="-285750" algn="just">
              <a:lnSpc>
                <a:spcPct val="150000"/>
              </a:lnSpc>
              <a:buFont typeface="Wingdings" panose="05000000000000000000" pitchFamily="2" charset="2"/>
              <a:buChar char="Ø"/>
            </a:pPr>
            <a:r>
              <a:rPr lang="en-US" altLang="zh-CN" dirty="0">
                <a:solidFill>
                  <a:srgbClr val="000000"/>
                </a:solidFill>
                <a:latin typeface="宋体" pitchFamily="2" charset="-122"/>
              </a:rPr>
              <a:t>Nike</a:t>
            </a:r>
            <a:r>
              <a:rPr lang="zh-CN" altLang="en-US" dirty="0">
                <a:solidFill>
                  <a:srgbClr val="000000"/>
                </a:solidFill>
                <a:latin typeface="宋体" pitchFamily="2" charset="-122"/>
              </a:rPr>
              <a:t>的</a:t>
            </a:r>
            <a:r>
              <a:rPr lang="en-US" altLang="zh-CN" dirty="0">
                <a:solidFill>
                  <a:srgbClr val="000000"/>
                </a:solidFill>
                <a:latin typeface="宋体" pitchFamily="2" charset="-122"/>
              </a:rPr>
              <a:t>Speed+</a:t>
            </a:r>
            <a:r>
              <a:rPr lang="zh-CN" altLang="en-US" dirty="0">
                <a:solidFill>
                  <a:srgbClr val="000000"/>
                </a:solidFill>
                <a:latin typeface="宋体" pitchFamily="2" charset="-122"/>
              </a:rPr>
              <a:t>手表</a:t>
            </a:r>
            <a:endParaRPr lang="en-US" altLang="zh-CN" dirty="0">
              <a:solidFill>
                <a:srgbClr val="000000"/>
              </a:solidFill>
              <a:latin typeface="宋体" pitchFamily="2" charset="-122"/>
            </a:endParaRPr>
          </a:p>
          <a:p>
            <a:pPr algn="just">
              <a:lnSpc>
                <a:spcPct val="150000"/>
              </a:lnSpc>
            </a:pPr>
            <a:r>
              <a:rPr lang="en-US" altLang="zh-CN" sz="1600" dirty="0">
                <a:solidFill>
                  <a:srgbClr val="FFFFFF">
                    <a:lumMod val="50000"/>
                  </a:srgbClr>
                </a:solidFill>
                <a:latin typeface="宋体" pitchFamily="2" charset="-122"/>
              </a:rPr>
              <a:t>    --</a:t>
            </a:r>
            <a:r>
              <a:rPr lang="zh-CN" altLang="en-US" sz="1600" dirty="0">
                <a:solidFill>
                  <a:srgbClr val="FFFFFF">
                    <a:lumMod val="50000"/>
                  </a:srgbClr>
                </a:solidFill>
                <a:latin typeface="宋体" pitchFamily="2" charset="-122"/>
              </a:rPr>
              <a:t>结合</a:t>
            </a:r>
            <a:r>
              <a:rPr lang="en-US" altLang="zh-CN" sz="1600" dirty="0">
                <a:solidFill>
                  <a:srgbClr val="FFFFFF">
                    <a:lumMod val="50000"/>
                  </a:srgbClr>
                </a:solidFill>
                <a:latin typeface="宋体" pitchFamily="2" charset="-122"/>
              </a:rPr>
              <a:t>iPod</a:t>
            </a:r>
            <a:r>
              <a:rPr lang="zh-CN" altLang="en-US" sz="1600" dirty="0">
                <a:solidFill>
                  <a:srgbClr val="FFFFFF">
                    <a:lumMod val="50000"/>
                  </a:srgbClr>
                </a:solidFill>
                <a:latin typeface="宋体" pitchFamily="2" charset="-122"/>
              </a:rPr>
              <a:t>和运动计测</a:t>
            </a:r>
            <a:endParaRPr lang="en-US" altLang="zh-CN" sz="1600" dirty="0">
              <a:solidFill>
                <a:srgbClr val="FFFFFF">
                  <a:lumMod val="50000"/>
                </a:srgbClr>
              </a:solidFill>
              <a:latin typeface="宋体" pitchFamily="2" charset="-122"/>
            </a:endParaRPr>
          </a:p>
          <a:p>
            <a:pPr marL="285750" indent="-285750" algn="just">
              <a:lnSpc>
                <a:spcPct val="150000"/>
              </a:lnSpc>
              <a:buFont typeface="Wingdings" panose="05000000000000000000" pitchFamily="2" charset="2"/>
              <a:buChar char="Ø"/>
            </a:pPr>
            <a:r>
              <a:rPr lang="en-US" altLang="zh-CN" dirty="0">
                <a:solidFill>
                  <a:srgbClr val="000000"/>
                </a:solidFill>
                <a:latin typeface="宋体" pitchFamily="2" charset="-122"/>
              </a:rPr>
              <a:t>Martin Frey</a:t>
            </a:r>
            <a:r>
              <a:rPr lang="zh-CN" altLang="en-US" dirty="0">
                <a:solidFill>
                  <a:srgbClr val="000000"/>
                </a:solidFill>
                <a:latin typeface="宋体" pitchFamily="2" charset="-122"/>
              </a:rPr>
              <a:t>手表</a:t>
            </a:r>
            <a:endParaRPr lang="en-US" altLang="zh-CN" dirty="0">
              <a:solidFill>
                <a:srgbClr val="000000"/>
              </a:solidFill>
              <a:latin typeface="宋体" pitchFamily="2" charset="-122"/>
            </a:endParaRPr>
          </a:p>
          <a:p>
            <a:pPr algn="just">
              <a:lnSpc>
                <a:spcPct val="150000"/>
              </a:lnSpc>
            </a:pPr>
            <a:r>
              <a:rPr lang="en-US" altLang="zh-CN" sz="1600" dirty="0">
                <a:solidFill>
                  <a:srgbClr val="FFFFFF">
                    <a:lumMod val="50000"/>
                  </a:srgbClr>
                </a:solidFill>
                <a:latin typeface="宋体" pitchFamily="2" charset="-122"/>
              </a:rPr>
              <a:t>    --</a:t>
            </a:r>
            <a:r>
              <a:rPr lang="zh-CN" altLang="en-US" sz="1600" dirty="0">
                <a:solidFill>
                  <a:srgbClr val="FFFFFF">
                    <a:lumMod val="50000"/>
                  </a:srgbClr>
                </a:solidFill>
                <a:latin typeface="宋体" pitchFamily="2" charset="-122"/>
              </a:rPr>
              <a:t>日程表</a:t>
            </a:r>
            <a:endParaRPr lang="en-US" altLang="zh-CN" sz="1600" dirty="0">
              <a:solidFill>
                <a:srgbClr val="FFFFFF">
                  <a:lumMod val="50000"/>
                </a:srgbClr>
              </a:solidFill>
              <a:latin typeface="宋体" pitchFamily="2" charset="-122"/>
            </a:endParaRPr>
          </a:p>
          <a:p>
            <a:pPr algn="just">
              <a:lnSpc>
                <a:spcPct val="150000"/>
              </a:lnSpc>
            </a:pPr>
            <a:r>
              <a:rPr lang="en-US" altLang="zh-CN" sz="1600" dirty="0">
                <a:solidFill>
                  <a:srgbClr val="FFFFFF">
                    <a:lumMod val="50000"/>
                  </a:srgbClr>
                </a:solidFill>
                <a:latin typeface="宋体" pitchFamily="2" charset="-122"/>
              </a:rPr>
              <a:t>    --</a:t>
            </a:r>
            <a:r>
              <a:rPr lang="zh-CN" altLang="en-US" sz="1600" dirty="0">
                <a:solidFill>
                  <a:srgbClr val="FFFFFF">
                    <a:lumMod val="50000"/>
                  </a:srgbClr>
                </a:solidFill>
                <a:latin typeface="宋体" pitchFamily="2" charset="-122"/>
              </a:rPr>
              <a:t>和手机联动</a:t>
            </a:r>
            <a:endParaRPr lang="en-US" altLang="zh-CN" sz="1600" dirty="0">
              <a:solidFill>
                <a:srgbClr val="FFFFFF">
                  <a:lumMod val="50000"/>
                </a:srgbClr>
              </a:solidFill>
              <a:latin typeface="宋体" pitchFamily="2" charset="-122"/>
            </a:endParaRPr>
          </a:p>
          <a:p>
            <a:pPr algn="just">
              <a:lnSpc>
                <a:spcPct val="150000"/>
              </a:lnSpc>
            </a:pPr>
            <a:r>
              <a:rPr lang="en-US" altLang="zh-CN" sz="1600" dirty="0">
                <a:solidFill>
                  <a:srgbClr val="FFFFFF">
                    <a:lumMod val="50000"/>
                  </a:srgbClr>
                </a:solidFill>
                <a:latin typeface="宋体" pitchFamily="2" charset="-122"/>
              </a:rPr>
              <a:t>    --</a:t>
            </a:r>
            <a:r>
              <a:rPr lang="zh-CN" altLang="en-US" sz="1600" dirty="0">
                <a:solidFill>
                  <a:srgbClr val="FFFFFF">
                    <a:lumMod val="50000"/>
                  </a:srgbClr>
                </a:solidFill>
                <a:latin typeface="宋体" pitchFamily="2" charset="-122"/>
              </a:rPr>
              <a:t>获取网络连接和</a:t>
            </a:r>
            <a:r>
              <a:rPr lang="en-US" altLang="zh-CN" sz="1600" dirty="0">
                <a:solidFill>
                  <a:srgbClr val="FFFFFF">
                    <a:lumMod val="50000"/>
                  </a:srgbClr>
                </a:solidFill>
                <a:latin typeface="宋体" pitchFamily="2" charset="-122"/>
              </a:rPr>
              <a:t>GPS</a:t>
            </a:r>
            <a:r>
              <a:rPr lang="zh-CN" altLang="en-US" sz="1600" dirty="0">
                <a:solidFill>
                  <a:srgbClr val="FFFFFF">
                    <a:lumMod val="50000"/>
                  </a:srgbClr>
                </a:solidFill>
                <a:latin typeface="宋体" pitchFamily="2" charset="-122"/>
              </a:rPr>
              <a:t>定位信息</a:t>
            </a:r>
            <a:endParaRPr lang="en-US" altLang="zh-CN" sz="1600" dirty="0">
              <a:solidFill>
                <a:srgbClr val="FFFFFF">
                  <a:lumMod val="50000"/>
                </a:srgbClr>
              </a:solidFill>
              <a:latin typeface="宋体" pitchFamily="2" charset="-122"/>
            </a:endParaRPr>
          </a:p>
          <a:p>
            <a:pPr marL="285750" indent="-285750" algn="just">
              <a:lnSpc>
                <a:spcPct val="150000"/>
              </a:lnSpc>
              <a:buFont typeface="Wingdings" panose="05000000000000000000" pitchFamily="2" charset="2"/>
              <a:buChar char="Ø"/>
            </a:pPr>
            <a:r>
              <a:rPr lang="en-US" altLang="zh-CN" dirty="0">
                <a:solidFill>
                  <a:srgbClr val="000000"/>
                </a:solidFill>
                <a:latin typeface="宋体" pitchFamily="2" charset="-122"/>
              </a:rPr>
              <a:t>GTX</a:t>
            </a:r>
            <a:r>
              <a:rPr lang="zh-CN" altLang="en-US" dirty="0">
                <a:solidFill>
                  <a:srgbClr val="000000"/>
                </a:solidFill>
                <a:latin typeface="宋体" pitchFamily="2" charset="-122"/>
              </a:rPr>
              <a:t>公司定位的运动跑鞋</a:t>
            </a:r>
            <a:endParaRPr lang="en-US" altLang="zh-CN" dirty="0">
              <a:solidFill>
                <a:srgbClr val="000000"/>
              </a:solidFill>
              <a:latin typeface="宋体" pitchFamily="2" charset="-122"/>
            </a:endParaRPr>
          </a:p>
          <a:p>
            <a:pPr algn="just">
              <a:lnSpc>
                <a:spcPct val="150000"/>
              </a:lnSpc>
            </a:pPr>
            <a:r>
              <a:rPr lang="en-US" altLang="zh-CN" sz="1600" dirty="0">
                <a:solidFill>
                  <a:srgbClr val="FFFFFF">
                    <a:lumMod val="50000"/>
                  </a:srgbClr>
                </a:solidFill>
                <a:latin typeface="宋体" pitchFamily="2" charset="-122"/>
              </a:rPr>
              <a:t>    --</a:t>
            </a:r>
            <a:r>
              <a:rPr lang="zh-CN" altLang="en-US" sz="1600" dirty="0">
                <a:solidFill>
                  <a:srgbClr val="FFFFFF">
                    <a:lumMod val="50000"/>
                  </a:srgbClr>
                </a:solidFill>
                <a:latin typeface="宋体" pitchFamily="2" charset="-122"/>
              </a:rPr>
              <a:t>内置的</a:t>
            </a:r>
            <a:r>
              <a:rPr lang="en-US" altLang="zh-CN" sz="1600" dirty="0">
                <a:solidFill>
                  <a:srgbClr val="FFFFFF">
                    <a:lumMod val="50000"/>
                  </a:srgbClr>
                </a:solidFill>
                <a:latin typeface="宋体" pitchFamily="2" charset="-122"/>
              </a:rPr>
              <a:t>GPS</a:t>
            </a:r>
            <a:r>
              <a:rPr lang="zh-CN" altLang="en-US" sz="1600" dirty="0">
                <a:solidFill>
                  <a:srgbClr val="FFFFFF">
                    <a:lumMod val="50000"/>
                  </a:srgbClr>
                </a:solidFill>
                <a:latin typeface="宋体" pitchFamily="2" charset="-122"/>
              </a:rPr>
              <a:t>接收器和可充电电池</a:t>
            </a:r>
            <a:endParaRPr lang="en-US" altLang="zh-CN" sz="1600" dirty="0">
              <a:solidFill>
                <a:srgbClr val="FFFFFF">
                  <a:lumMod val="50000"/>
                </a:srgbClr>
              </a:solidFill>
              <a:latin typeface="宋体" pitchFamily="2" charset="-122"/>
            </a:endParaRPr>
          </a:p>
        </p:txBody>
      </p:sp>
      <p:pic>
        <p:nvPicPr>
          <p:cNvPr id="13" name="Picture 4" descr="1-26-07-gtx_gps_shoes"/>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813464" y="5157192"/>
            <a:ext cx="1958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nike-speed-wat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1037" y="1124745"/>
            <a:ext cx="3417156" cy="2019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electronic20watch[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5265" y="3818032"/>
            <a:ext cx="1258834" cy="201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m300-final-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3853" y="3473896"/>
            <a:ext cx="1944340" cy="135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3772119"/>
      </p:ext>
    </p:extLst>
  </p:cSld>
  <p:clrMapOvr>
    <a:masterClrMapping/>
  </p:clrMapOvr>
  <p:transition/>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7563145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3D751161-940C-42CD-BED3-85A656A98AA2}"/>
              </a:ext>
            </a:extLst>
          </p:cNvPr>
          <p:cNvPicPr>
            <a:picLocks noChangeAspect="1"/>
          </p:cNvPicPr>
          <p:nvPr/>
        </p:nvPicPr>
        <p:blipFill>
          <a:blip r:embed="rId2"/>
          <a:stretch>
            <a:fillRect/>
          </a:stretch>
        </p:blipFill>
        <p:spPr>
          <a:xfrm>
            <a:off x="3051859" y="1272625"/>
            <a:ext cx="5883108" cy="5280184"/>
          </a:xfrm>
          <a:prstGeom prst="rect">
            <a:avLst/>
          </a:prstGeom>
        </p:spPr>
      </p:pic>
    </p:spTree>
    <p:extLst>
      <p:ext uri="{BB962C8B-B14F-4D97-AF65-F5344CB8AC3E}">
        <p14:creationId xmlns:p14="http://schemas.microsoft.com/office/powerpoint/2010/main" val="2616283772"/>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CM3 </a:t>
            </a:r>
            <a:r>
              <a:rPr lang="zh-CN" altLang="en-US" dirty="0"/>
              <a:t>在定义了存储器映射之外，还为存储器的访问规定了</a:t>
            </a:r>
            <a:r>
              <a:rPr lang="en-US" altLang="zh-CN" dirty="0"/>
              <a:t>4 </a:t>
            </a:r>
            <a:r>
              <a:rPr lang="zh-CN" altLang="en-US" dirty="0"/>
              <a:t>种属性，分别是：</a:t>
            </a:r>
          </a:p>
          <a:p>
            <a:pPr lvl="1"/>
            <a:r>
              <a:rPr lang="zh-CN" altLang="en-US" dirty="0"/>
              <a:t>􀁺 可否缓冲</a:t>
            </a:r>
            <a:r>
              <a:rPr lang="en-US" altLang="zh-CN" dirty="0"/>
              <a:t>(</a:t>
            </a:r>
            <a:r>
              <a:rPr lang="en-US" altLang="zh-CN" dirty="0" err="1"/>
              <a:t>Bufferable</a:t>
            </a:r>
            <a:r>
              <a:rPr lang="en-US" altLang="zh-CN" dirty="0"/>
              <a:t>)</a:t>
            </a:r>
          </a:p>
          <a:p>
            <a:pPr lvl="1"/>
            <a:r>
              <a:rPr lang="zh-CN" altLang="en-US" dirty="0"/>
              <a:t>􀁺 可否缓存</a:t>
            </a:r>
            <a:r>
              <a:rPr lang="en-US" altLang="zh-CN" dirty="0"/>
              <a:t>(Cacheable)</a:t>
            </a:r>
          </a:p>
          <a:p>
            <a:pPr lvl="1"/>
            <a:r>
              <a:rPr lang="zh-CN" altLang="en-US" dirty="0"/>
              <a:t>􀁺 可否执行</a:t>
            </a:r>
            <a:r>
              <a:rPr lang="en-US" altLang="zh-CN" dirty="0"/>
              <a:t>(Executable)</a:t>
            </a:r>
          </a:p>
          <a:p>
            <a:pPr lvl="1"/>
            <a:r>
              <a:rPr lang="zh-CN" altLang="en-US" dirty="0"/>
              <a:t>􀁺 可否共享</a:t>
            </a:r>
            <a:r>
              <a:rPr lang="en-US" altLang="zh-CN" dirty="0"/>
              <a:t>(Sharable)</a:t>
            </a:r>
          </a:p>
          <a:p>
            <a:r>
              <a:rPr lang="zh-CN" altLang="en-US" dirty="0"/>
              <a:t>如果配了</a:t>
            </a:r>
            <a:r>
              <a:rPr lang="en-US" altLang="zh-CN" dirty="0"/>
              <a:t>MPU</a:t>
            </a:r>
            <a:r>
              <a:rPr lang="zh-CN" altLang="en-US" dirty="0"/>
              <a:t>，则可以通过它配置不同的存储区，并且覆盖缺省的访问属性。</a:t>
            </a:r>
            <a:r>
              <a:rPr lang="en-US" altLang="zh-CN" dirty="0"/>
              <a:t>CM3 </a:t>
            </a:r>
            <a:r>
              <a:rPr lang="zh-CN" altLang="en-US" dirty="0"/>
              <a:t>片内没有配备缓存，也没有缓存控制器，但是允许在外部添加缓存。</a:t>
            </a:r>
            <a:endParaRPr lang="en-US" altLang="zh-CN" dirty="0"/>
          </a:p>
          <a:p>
            <a:r>
              <a:rPr lang="zh-CN" altLang="en-US" dirty="0"/>
              <a:t>通常，如果提供了外部内存，芯片制造商还要附加一个内存控制器，它可以根据可否缓存的设置，来管理对片内和片外</a:t>
            </a:r>
            <a:r>
              <a:rPr lang="en-US" altLang="zh-CN" dirty="0"/>
              <a:t>RAM </a:t>
            </a:r>
            <a:r>
              <a:rPr lang="zh-CN" altLang="en-US" dirty="0"/>
              <a:t>的访问操作。</a:t>
            </a:r>
          </a:p>
        </p:txBody>
      </p:sp>
    </p:spTree>
    <p:extLst>
      <p:ext uri="{BB962C8B-B14F-4D97-AF65-F5344CB8AC3E}">
        <p14:creationId xmlns:p14="http://schemas.microsoft.com/office/powerpoint/2010/main" val="3544545395"/>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62500" lnSpcReduction="20000"/>
          </a:bodyPr>
          <a:lstStyle/>
          <a:p>
            <a:r>
              <a:rPr lang="zh-CN" altLang="en-US" dirty="0"/>
              <a:t>地址空间可以通过另一种方式分为</a:t>
            </a:r>
            <a:r>
              <a:rPr lang="en-US" altLang="zh-CN" dirty="0"/>
              <a:t>8 </a:t>
            </a:r>
            <a:r>
              <a:rPr lang="zh-CN" altLang="en-US" dirty="0"/>
              <a:t>个</a:t>
            </a:r>
            <a:r>
              <a:rPr lang="en-US" altLang="zh-CN" dirty="0"/>
              <a:t>512MB </a:t>
            </a:r>
            <a:r>
              <a:rPr lang="zh-CN" altLang="en-US" dirty="0"/>
              <a:t>等份：</a:t>
            </a:r>
          </a:p>
          <a:p>
            <a:r>
              <a:rPr lang="en-US" altLang="zh-CN" dirty="0"/>
              <a:t>1. </a:t>
            </a:r>
            <a:r>
              <a:rPr lang="zh-CN" altLang="en-US" dirty="0"/>
              <a:t>代码区（</a:t>
            </a:r>
            <a:r>
              <a:rPr lang="en-US" altLang="zh-CN" dirty="0"/>
              <a:t>0x0000_0000‐ 0x1FFF_FFFF</a:t>
            </a:r>
            <a:r>
              <a:rPr lang="zh-CN" altLang="en-US" dirty="0"/>
              <a:t>）。该区是可以执行指令的，缓存属性为</a:t>
            </a:r>
            <a:r>
              <a:rPr lang="en-US" altLang="zh-CN" dirty="0"/>
              <a:t>WT</a:t>
            </a:r>
            <a:r>
              <a:rPr lang="zh-CN" altLang="en-US" dirty="0"/>
              <a:t>（“写通”，</a:t>
            </a:r>
            <a:r>
              <a:rPr lang="en-US" altLang="zh-CN" dirty="0"/>
              <a:t>Write Through</a:t>
            </a:r>
            <a:r>
              <a:rPr lang="zh-CN" altLang="en-US" dirty="0"/>
              <a:t>），即不可以缓存。此区亦可写数据。在此区上的数据操作是通过数据总线接口的（读数据使用</a:t>
            </a:r>
            <a:r>
              <a:rPr lang="en-US" altLang="zh-CN" dirty="0"/>
              <a:t>D‐Code</a:t>
            </a:r>
            <a:r>
              <a:rPr lang="zh-CN" altLang="en-US" dirty="0"/>
              <a:t>，写数据使用</a:t>
            </a:r>
            <a:r>
              <a:rPr lang="en-US" altLang="zh-CN" dirty="0"/>
              <a:t>System</a:t>
            </a:r>
            <a:r>
              <a:rPr lang="zh-CN" altLang="en-US" dirty="0"/>
              <a:t>），且在此区上的写操作是缓冲的。</a:t>
            </a:r>
          </a:p>
          <a:p>
            <a:r>
              <a:rPr lang="en-US" altLang="zh-CN" dirty="0"/>
              <a:t>2. SRAM </a:t>
            </a:r>
            <a:r>
              <a:rPr lang="zh-CN" altLang="en-US" dirty="0"/>
              <a:t>区（</a:t>
            </a:r>
            <a:r>
              <a:rPr lang="en-US" altLang="zh-CN" dirty="0"/>
              <a:t>0x2000_0000 – 0x3FFF_FFFF</a:t>
            </a:r>
            <a:r>
              <a:rPr lang="zh-CN" altLang="en-US" dirty="0"/>
              <a:t>）。此区用于片内</a:t>
            </a:r>
            <a:r>
              <a:rPr lang="en-US" altLang="zh-CN" dirty="0"/>
              <a:t>SRAM</a:t>
            </a:r>
            <a:r>
              <a:rPr lang="zh-CN" altLang="en-US" dirty="0"/>
              <a:t>，写操作是缓冲的，并且可以选择</a:t>
            </a:r>
            <a:r>
              <a:rPr lang="en-US" altLang="zh-CN" dirty="0"/>
              <a:t>WB‐WA(Write Back, Write Allocated)</a:t>
            </a:r>
            <a:r>
              <a:rPr lang="zh-CN" altLang="en-US" dirty="0"/>
              <a:t>缓存属性。此区亦可以执行指令，以允许把代码拷贝到内存中执行</a:t>
            </a:r>
            <a:r>
              <a:rPr lang="en-US" altLang="zh-CN" dirty="0"/>
              <a:t>——</a:t>
            </a:r>
            <a:r>
              <a:rPr lang="zh-CN" altLang="en-US" b="1" dirty="0"/>
              <a:t>常用于固件升级等维护工作</a:t>
            </a:r>
            <a:r>
              <a:rPr lang="zh-CN" altLang="en-US" dirty="0"/>
              <a:t>。</a:t>
            </a:r>
          </a:p>
          <a:p>
            <a:r>
              <a:rPr lang="en-US" altLang="zh-CN" dirty="0"/>
              <a:t>3. </a:t>
            </a:r>
            <a:r>
              <a:rPr lang="zh-CN" altLang="en-US" dirty="0"/>
              <a:t>片上外设区</a:t>
            </a:r>
            <a:r>
              <a:rPr lang="en-US" altLang="zh-CN" dirty="0"/>
              <a:t>(0x4000_0000 – 0x5FFF_FFFF)</a:t>
            </a:r>
            <a:r>
              <a:rPr lang="zh-CN" altLang="en-US" dirty="0"/>
              <a:t>。该区用于片上外设，因此是不可缓存的，也不可以在此区执行指令（这也称为</a:t>
            </a:r>
            <a:r>
              <a:rPr lang="en-US" altLang="zh-CN" dirty="0" err="1"/>
              <a:t>eXecute</a:t>
            </a:r>
            <a:r>
              <a:rPr lang="en-US" altLang="zh-CN" dirty="0"/>
              <a:t> Never, XN</a:t>
            </a:r>
            <a:r>
              <a:rPr lang="zh-CN" altLang="en-US" dirty="0"/>
              <a:t>）。</a:t>
            </a:r>
          </a:p>
          <a:p>
            <a:r>
              <a:rPr lang="en-US" altLang="zh-CN" dirty="0"/>
              <a:t>4. </a:t>
            </a:r>
            <a:r>
              <a:rPr lang="zh-CN" altLang="en-US" dirty="0"/>
              <a:t>外部 </a:t>
            </a:r>
            <a:r>
              <a:rPr lang="en-US" altLang="zh-CN" dirty="0"/>
              <a:t>RAM </a:t>
            </a:r>
            <a:r>
              <a:rPr lang="zh-CN" altLang="en-US" dirty="0"/>
              <a:t>区的前半段（</a:t>
            </a:r>
            <a:r>
              <a:rPr lang="en-US" altLang="zh-CN" dirty="0"/>
              <a:t>0x6000_0000 ‐ 0x7FFF_FFFF</a:t>
            </a:r>
            <a:r>
              <a:rPr lang="zh-CN" altLang="en-US" dirty="0"/>
              <a:t>）。该区用于片外</a:t>
            </a:r>
            <a:r>
              <a:rPr lang="en-US" altLang="zh-CN" dirty="0"/>
              <a:t>RAM</a:t>
            </a:r>
            <a:r>
              <a:rPr lang="zh-CN" altLang="en-US" dirty="0"/>
              <a:t>，可缓存（缓</a:t>
            </a:r>
            <a:r>
              <a:rPr lang="en-US" altLang="zh-CN" dirty="0"/>
              <a:t>FF_FFFF</a:t>
            </a:r>
            <a:r>
              <a:rPr lang="zh-CN" altLang="en-US" dirty="0"/>
              <a:t>）。除了不可缓存</a:t>
            </a:r>
            <a:r>
              <a:rPr lang="en-US" altLang="zh-CN" dirty="0"/>
              <a:t>(WT)</a:t>
            </a:r>
            <a:r>
              <a:rPr lang="zh-CN" altLang="en-US" dirty="0"/>
              <a:t>外，同前半段。</a:t>
            </a:r>
          </a:p>
          <a:p>
            <a:r>
              <a:rPr lang="en-US" altLang="zh-CN" dirty="0"/>
              <a:t>5. </a:t>
            </a:r>
            <a:r>
              <a:rPr lang="zh-CN" altLang="en-US" dirty="0"/>
              <a:t>外部 </a:t>
            </a:r>
            <a:r>
              <a:rPr lang="en-US" altLang="zh-CN" dirty="0"/>
              <a:t>RAM </a:t>
            </a:r>
            <a:r>
              <a:rPr lang="zh-CN" altLang="en-US" dirty="0"/>
              <a:t>区的后半段（</a:t>
            </a:r>
            <a:r>
              <a:rPr lang="en-US" altLang="zh-CN" dirty="0"/>
              <a:t>0x8000_0000 – 0x9FFF_FFFF</a:t>
            </a:r>
            <a:r>
              <a:rPr lang="zh-CN" altLang="en-US" dirty="0"/>
              <a:t>）。除了不可缓存</a:t>
            </a:r>
            <a:r>
              <a:rPr lang="en-US" altLang="zh-CN" dirty="0"/>
              <a:t>(WT)</a:t>
            </a:r>
            <a:r>
              <a:rPr lang="zh-CN" altLang="en-US" dirty="0"/>
              <a:t>外，同前半段。</a:t>
            </a:r>
            <a:endParaRPr lang="en-US" altLang="zh-CN" dirty="0"/>
          </a:p>
          <a:p>
            <a:r>
              <a:rPr lang="en-US" altLang="zh-CN" dirty="0"/>
              <a:t>6. </a:t>
            </a:r>
            <a:r>
              <a:rPr lang="zh-CN" altLang="en-US" dirty="0"/>
              <a:t>外部外设区的前半段</a:t>
            </a:r>
            <a:r>
              <a:rPr lang="en-US" altLang="zh-CN" dirty="0"/>
              <a:t>(0xA000_0000 – 0xBFFF_FFFF)</a:t>
            </a:r>
            <a:r>
              <a:rPr lang="zh-CN" altLang="en-US" dirty="0"/>
              <a:t>。用于片外外设的寄存器，也用于多核系统中的共享内存（需要严格按顺序操作，即不可缓冲）。该区也是个不可执行区。</a:t>
            </a:r>
          </a:p>
          <a:p>
            <a:r>
              <a:rPr lang="en-US" altLang="zh-CN" dirty="0"/>
              <a:t>7. </a:t>
            </a:r>
            <a:r>
              <a:rPr lang="zh-CN" altLang="en-US" dirty="0"/>
              <a:t>外部外设区的后半段</a:t>
            </a:r>
            <a:r>
              <a:rPr lang="en-US" altLang="zh-CN" dirty="0"/>
              <a:t>(0xC000_0000 – 0xDFFF_FFFF)</a:t>
            </a:r>
            <a:r>
              <a:rPr lang="zh-CN" altLang="en-US" dirty="0"/>
              <a:t>。目前与前半段的功能完全一致。</a:t>
            </a:r>
          </a:p>
          <a:p>
            <a:r>
              <a:rPr lang="en-US" altLang="zh-CN" dirty="0"/>
              <a:t>8. </a:t>
            </a:r>
            <a:r>
              <a:rPr lang="zh-CN" altLang="en-US" dirty="0"/>
              <a:t>系统区</a:t>
            </a:r>
            <a:r>
              <a:rPr lang="en-US" altLang="zh-CN" dirty="0"/>
              <a:t>(0xE000_0000 – 0xFFFF_FFFF)</a:t>
            </a:r>
            <a:r>
              <a:rPr lang="zh-CN" altLang="en-US" dirty="0"/>
              <a:t>。此区是私有外设和供应商指定功能区。此区不可执行代码。系统区涉及到很多关键部位，因此访问都是严格序列化的（不可缓存，不可缓冲）。而供应商指定功能区则是可以缓存和缓冲的。</a:t>
            </a:r>
          </a:p>
        </p:txBody>
      </p:sp>
    </p:spTree>
    <p:extLst>
      <p:ext uri="{BB962C8B-B14F-4D97-AF65-F5344CB8AC3E}">
        <p14:creationId xmlns:p14="http://schemas.microsoft.com/office/powerpoint/2010/main" val="257102831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内容占位符 3">
            <a:extLst>
              <a:ext uri="{FF2B5EF4-FFF2-40B4-BE49-F238E27FC236}">
                <a16:creationId xmlns:a16="http://schemas.microsoft.com/office/drawing/2014/main" id="{6AED3C02-421B-4772-80F6-525BFDF19C9B}"/>
              </a:ext>
            </a:extLst>
          </p:cNvPr>
          <p:cNvPicPr>
            <a:picLocks noChangeAspect="1"/>
          </p:cNvPicPr>
          <p:nvPr/>
        </p:nvPicPr>
        <p:blipFill>
          <a:blip r:embed="rId2"/>
          <a:stretch>
            <a:fillRect/>
          </a:stretch>
        </p:blipFill>
        <p:spPr>
          <a:xfrm>
            <a:off x="5080512" y="1504900"/>
            <a:ext cx="5098562" cy="384820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CM3</a:t>
            </a:r>
            <a:r>
              <a:rPr lang="zh-CN" altLang="en-US" sz="3100">
                <a:solidFill>
                  <a:srgbClr val="FFFFFF"/>
                </a:solidFill>
              </a:rPr>
              <a:t>存储器系统</a:t>
            </a:r>
          </a:p>
        </p:txBody>
      </p:sp>
      <p:sp>
        <p:nvSpPr>
          <p:cNvPr id="9" name="Content Placeholder 8"/>
          <p:cNvSpPr>
            <a:spLocks noGrp="1"/>
          </p:cNvSpPr>
          <p:nvPr>
            <p:ph idx="1"/>
          </p:nvPr>
        </p:nvSpPr>
        <p:spPr>
          <a:xfrm>
            <a:off x="1893279" y="2653801"/>
            <a:ext cx="2313633" cy="3335519"/>
          </a:xfrm>
        </p:spPr>
        <p:txBody>
          <a:bodyPr>
            <a:normAutofit/>
          </a:bodyPr>
          <a:lstStyle/>
          <a:p>
            <a:endParaRPr lang="en-US" sz="1300">
              <a:solidFill>
                <a:srgbClr val="FFFFFF"/>
              </a:solidFill>
            </a:endParaRPr>
          </a:p>
        </p:txBody>
      </p:sp>
    </p:spTree>
    <p:extLst>
      <p:ext uri="{BB962C8B-B14F-4D97-AF65-F5344CB8AC3E}">
        <p14:creationId xmlns:p14="http://schemas.microsoft.com/office/powerpoint/2010/main" val="1892307446"/>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r>
              <a:rPr lang="zh-CN" altLang="en-US" dirty="0"/>
              <a:t>位带操作，可以使用普通的加载</a:t>
            </a:r>
            <a:r>
              <a:rPr lang="en-US" altLang="zh-CN" dirty="0"/>
              <a:t>/</a:t>
            </a:r>
            <a:r>
              <a:rPr lang="zh-CN" altLang="en-US" dirty="0"/>
              <a:t>存储指令来对单一的比特进行读写。</a:t>
            </a:r>
            <a:endParaRPr lang="en-US" altLang="zh-CN" dirty="0"/>
          </a:p>
          <a:p>
            <a:r>
              <a:rPr lang="zh-CN" altLang="en-US" dirty="0"/>
              <a:t>在</a:t>
            </a:r>
            <a:r>
              <a:rPr lang="en-US" altLang="zh-CN" dirty="0"/>
              <a:t>CM3</a:t>
            </a:r>
            <a:r>
              <a:rPr lang="zh-CN" altLang="en-US" dirty="0"/>
              <a:t>中，有两个区中实现了位带。</a:t>
            </a:r>
            <a:endParaRPr lang="en-US" altLang="zh-CN" dirty="0"/>
          </a:p>
          <a:p>
            <a:r>
              <a:rPr lang="zh-CN" altLang="en-US" dirty="0"/>
              <a:t>其中一个是</a:t>
            </a:r>
            <a:r>
              <a:rPr lang="en-US" altLang="zh-CN" dirty="0"/>
              <a:t>SRAM </a:t>
            </a:r>
            <a:r>
              <a:rPr lang="zh-CN" altLang="en-US" dirty="0"/>
              <a:t>区的最低</a:t>
            </a:r>
            <a:r>
              <a:rPr lang="en-US" altLang="zh-CN" dirty="0"/>
              <a:t>1MB </a:t>
            </a:r>
            <a:r>
              <a:rPr lang="zh-CN" altLang="en-US" dirty="0"/>
              <a:t>范围，第二个则是片内外设区的最低</a:t>
            </a:r>
            <a:r>
              <a:rPr lang="en-US" altLang="zh-CN" dirty="0"/>
              <a:t>1MB </a:t>
            </a:r>
            <a:r>
              <a:rPr lang="zh-CN" altLang="en-US" dirty="0"/>
              <a:t>范围。</a:t>
            </a:r>
            <a:endParaRPr lang="en-US" altLang="zh-CN" dirty="0"/>
          </a:p>
          <a:p>
            <a:r>
              <a:rPr lang="zh-CN" altLang="en-US" dirty="0"/>
              <a:t>这两个区中的地址除了可以像普通的</a:t>
            </a:r>
            <a:r>
              <a:rPr lang="en-US" altLang="zh-CN" dirty="0"/>
              <a:t>RAM </a:t>
            </a:r>
            <a:r>
              <a:rPr lang="zh-CN" altLang="en-US" dirty="0"/>
              <a:t>一样使用外，它们还都有自己的“位带别名区”，位带别名区把每个比特膨胀成一个</a:t>
            </a:r>
            <a:r>
              <a:rPr lang="en-US" altLang="zh-CN" dirty="0"/>
              <a:t>32 </a:t>
            </a:r>
            <a:r>
              <a:rPr lang="zh-CN" altLang="en-US" dirty="0"/>
              <a:t>位的字。</a:t>
            </a:r>
            <a:endParaRPr lang="en-US" altLang="zh-CN" dirty="0"/>
          </a:p>
          <a:p>
            <a:r>
              <a:rPr lang="zh-CN" altLang="en-US" dirty="0"/>
              <a:t>当你通过位带别名区访问这些字时，就可以达到访问原始比特的目的。</a:t>
            </a:r>
            <a:endParaRPr lang="en-US" altLang="zh-CN" dirty="0"/>
          </a:p>
          <a:p>
            <a:r>
              <a:rPr lang="zh-CN" altLang="en-US" dirty="0"/>
              <a:t>使代码更简洁，这只是位带操作优越性的初等体现，位带操作还有一个重要的好处是在多任务中，用于实现共享资源在任务间的“互锁”访问。多任务的共享资源必须满足一次只有一个任务访问它</a:t>
            </a:r>
            <a:r>
              <a:rPr lang="en-US" altLang="zh-CN" dirty="0"/>
              <a:t>——</a:t>
            </a:r>
            <a:r>
              <a:rPr lang="zh-CN" altLang="en-US" dirty="0"/>
              <a:t>亦即所谓的“原子操作”。以前的读－改－写需要</a:t>
            </a:r>
            <a:r>
              <a:rPr lang="en-US" altLang="zh-CN" dirty="0"/>
              <a:t>3 </a:t>
            </a:r>
            <a:r>
              <a:rPr lang="zh-CN" altLang="en-US" dirty="0"/>
              <a:t>条指令，导致这中间留有两个能被中断的空当。</a:t>
            </a:r>
          </a:p>
        </p:txBody>
      </p:sp>
    </p:spTree>
    <p:extLst>
      <p:ext uri="{BB962C8B-B14F-4D97-AF65-F5344CB8AC3E}">
        <p14:creationId xmlns:p14="http://schemas.microsoft.com/office/powerpoint/2010/main" val="511812610"/>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4F7B2583-6DF6-426A-BF7F-8F47683E463B}"/>
              </a:ext>
            </a:extLst>
          </p:cNvPr>
          <p:cNvPicPr>
            <a:picLocks noGrp="1" noChangeAspect="1"/>
          </p:cNvPicPr>
          <p:nvPr>
            <p:ph idx="1"/>
          </p:nvPr>
        </p:nvPicPr>
        <p:blipFill>
          <a:blip r:embed="rId2"/>
          <a:stretch>
            <a:fillRect/>
          </a:stretch>
        </p:blipFill>
        <p:spPr>
          <a:xfrm>
            <a:off x="2212503" y="24430"/>
            <a:ext cx="7422564" cy="509373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存储器系统</a:t>
            </a:r>
          </a:p>
        </p:txBody>
      </p:sp>
    </p:spTree>
    <p:extLst>
      <p:ext uri="{BB962C8B-B14F-4D97-AF65-F5344CB8AC3E}">
        <p14:creationId xmlns:p14="http://schemas.microsoft.com/office/powerpoint/2010/main" val="163511819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F96065F8-D8FF-404C-ABD9-B5D945019BB6}"/>
              </a:ext>
            </a:extLst>
          </p:cNvPr>
          <p:cNvPicPr>
            <a:picLocks noChangeAspect="1"/>
          </p:cNvPicPr>
          <p:nvPr/>
        </p:nvPicPr>
        <p:blipFill>
          <a:blip r:embed="rId2"/>
          <a:stretch>
            <a:fillRect/>
          </a:stretch>
        </p:blipFill>
        <p:spPr>
          <a:xfrm>
            <a:off x="4752170" y="1358180"/>
            <a:ext cx="5759861" cy="229942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CM3</a:t>
            </a:r>
            <a:r>
              <a:rPr lang="zh-CN" altLang="en-US" sz="3100">
                <a:solidFill>
                  <a:srgbClr val="FFFFFF"/>
                </a:solidFill>
              </a:rPr>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3657601"/>
            <a:ext cx="2313633" cy="2331719"/>
          </a:xfrm>
        </p:spPr>
        <p:txBody>
          <a:bodyPr>
            <a:normAutofit/>
          </a:bodyPr>
          <a:lstStyle/>
          <a:p>
            <a:r>
              <a:rPr lang="zh-CN" altLang="en-US" sz="1300" dirty="0">
                <a:solidFill>
                  <a:srgbClr val="FFFFFF"/>
                </a:solidFill>
              </a:rPr>
              <a:t>例：欲设置地址</a:t>
            </a:r>
            <a:r>
              <a:rPr lang="en-US" altLang="zh-CN" sz="1300" dirty="0">
                <a:solidFill>
                  <a:srgbClr val="FFFFFF"/>
                </a:solidFill>
              </a:rPr>
              <a:t>0x2000_0000 </a:t>
            </a:r>
            <a:r>
              <a:rPr lang="zh-CN" altLang="en-US" sz="1300" dirty="0">
                <a:solidFill>
                  <a:srgbClr val="FFFFFF"/>
                </a:solidFill>
              </a:rPr>
              <a:t>中的比特</a:t>
            </a:r>
            <a:r>
              <a:rPr lang="en-US" altLang="zh-CN" sz="1300" dirty="0">
                <a:solidFill>
                  <a:srgbClr val="FFFFFF"/>
                </a:solidFill>
              </a:rPr>
              <a:t>2</a:t>
            </a:r>
            <a:r>
              <a:rPr lang="zh-CN" altLang="en-US" sz="1300" dirty="0">
                <a:solidFill>
                  <a:srgbClr val="FFFFFF"/>
                </a:solidFill>
              </a:rPr>
              <a:t>，则使用位带操作的设置过程如下图所示：</a:t>
            </a:r>
          </a:p>
        </p:txBody>
      </p:sp>
      <p:pic>
        <p:nvPicPr>
          <p:cNvPr id="6" name="图片 5">
            <a:extLst>
              <a:ext uri="{FF2B5EF4-FFF2-40B4-BE49-F238E27FC236}">
                <a16:creationId xmlns:a16="http://schemas.microsoft.com/office/drawing/2014/main" id="{CEE1A332-4CC1-4E30-AACD-91855F1CDCC7}"/>
              </a:ext>
            </a:extLst>
          </p:cNvPr>
          <p:cNvPicPr>
            <a:picLocks noChangeAspect="1"/>
          </p:cNvPicPr>
          <p:nvPr/>
        </p:nvPicPr>
        <p:blipFill>
          <a:blip r:embed="rId3"/>
          <a:stretch>
            <a:fillRect/>
          </a:stretch>
        </p:blipFill>
        <p:spPr>
          <a:xfrm>
            <a:off x="4754218" y="4560176"/>
            <a:ext cx="5913782" cy="1103453"/>
          </a:xfrm>
          <a:prstGeom prst="rect">
            <a:avLst/>
          </a:prstGeom>
        </p:spPr>
      </p:pic>
    </p:spTree>
    <p:extLst>
      <p:ext uri="{BB962C8B-B14F-4D97-AF65-F5344CB8AC3E}">
        <p14:creationId xmlns:p14="http://schemas.microsoft.com/office/powerpoint/2010/main" val="2050215580"/>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CM3</a:t>
            </a:r>
            <a:r>
              <a:rPr lang="zh-CN" altLang="en-US" sz="3100">
                <a:solidFill>
                  <a:srgbClr val="FFFFFF"/>
                </a:solidFill>
              </a:rPr>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3657601"/>
            <a:ext cx="2313633" cy="2331719"/>
          </a:xfrm>
        </p:spPr>
        <p:txBody>
          <a:bodyPr>
            <a:normAutofit/>
          </a:bodyPr>
          <a:lstStyle/>
          <a:p>
            <a:r>
              <a:rPr lang="zh-CN" altLang="en-US" sz="1300" dirty="0">
                <a:solidFill>
                  <a:srgbClr val="FFFFFF"/>
                </a:solidFill>
              </a:rPr>
              <a:t>位带读操作</a:t>
            </a:r>
          </a:p>
        </p:txBody>
      </p:sp>
      <p:pic>
        <p:nvPicPr>
          <p:cNvPr id="7" name="图片 6">
            <a:extLst>
              <a:ext uri="{FF2B5EF4-FFF2-40B4-BE49-F238E27FC236}">
                <a16:creationId xmlns:a16="http://schemas.microsoft.com/office/drawing/2014/main" id="{5BF57985-3AB7-4AB3-87F3-A17A9302FBDF}"/>
              </a:ext>
            </a:extLst>
          </p:cNvPr>
          <p:cNvPicPr>
            <a:picLocks noChangeAspect="1"/>
          </p:cNvPicPr>
          <p:nvPr/>
        </p:nvPicPr>
        <p:blipFill>
          <a:blip r:embed="rId2"/>
          <a:stretch>
            <a:fillRect/>
          </a:stretch>
        </p:blipFill>
        <p:spPr>
          <a:xfrm>
            <a:off x="4909248" y="1568772"/>
            <a:ext cx="5489665" cy="1757872"/>
          </a:xfrm>
          <a:prstGeom prst="rect">
            <a:avLst/>
          </a:prstGeom>
        </p:spPr>
      </p:pic>
      <p:pic>
        <p:nvPicPr>
          <p:cNvPr id="10" name="图片 9">
            <a:extLst>
              <a:ext uri="{FF2B5EF4-FFF2-40B4-BE49-F238E27FC236}">
                <a16:creationId xmlns:a16="http://schemas.microsoft.com/office/drawing/2014/main" id="{D2E99184-D028-483B-8633-AA9C6BFE336E}"/>
              </a:ext>
            </a:extLst>
          </p:cNvPr>
          <p:cNvPicPr>
            <a:picLocks noChangeAspect="1"/>
          </p:cNvPicPr>
          <p:nvPr/>
        </p:nvPicPr>
        <p:blipFill>
          <a:blip r:embed="rId3"/>
          <a:stretch>
            <a:fillRect/>
          </a:stretch>
        </p:blipFill>
        <p:spPr>
          <a:xfrm>
            <a:off x="4708414" y="4697251"/>
            <a:ext cx="5955323" cy="1000084"/>
          </a:xfrm>
          <a:prstGeom prst="rect">
            <a:avLst/>
          </a:prstGeom>
        </p:spPr>
      </p:pic>
    </p:spTree>
    <p:extLst>
      <p:ext uri="{BB962C8B-B14F-4D97-AF65-F5344CB8AC3E}">
        <p14:creationId xmlns:p14="http://schemas.microsoft.com/office/powerpoint/2010/main" val="174927084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425944C3-A67A-41C7-9186-9D8330A5C879}"/>
              </a:ext>
            </a:extLst>
          </p:cNvPr>
          <p:cNvPicPr>
            <a:picLocks noChangeAspect="1"/>
          </p:cNvPicPr>
          <p:nvPr/>
        </p:nvPicPr>
        <p:blipFill>
          <a:blip r:embed="rId2"/>
          <a:stretch>
            <a:fillRect/>
          </a:stretch>
        </p:blipFill>
        <p:spPr>
          <a:xfrm>
            <a:off x="1629042" y="1339631"/>
            <a:ext cx="4466959" cy="4205384"/>
          </a:xfrm>
          <a:prstGeom prst="rect">
            <a:avLst/>
          </a:prstGeom>
        </p:spPr>
      </p:pic>
      <p:pic>
        <p:nvPicPr>
          <p:cNvPr id="6" name="图片 5">
            <a:extLst>
              <a:ext uri="{FF2B5EF4-FFF2-40B4-BE49-F238E27FC236}">
                <a16:creationId xmlns:a16="http://schemas.microsoft.com/office/drawing/2014/main" id="{07190715-A32A-4843-A88A-77F74DBF0BF4}"/>
              </a:ext>
            </a:extLst>
          </p:cNvPr>
          <p:cNvPicPr>
            <a:picLocks noChangeAspect="1"/>
          </p:cNvPicPr>
          <p:nvPr/>
        </p:nvPicPr>
        <p:blipFill>
          <a:blip r:embed="rId3"/>
          <a:stretch>
            <a:fillRect/>
          </a:stretch>
        </p:blipFill>
        <p:spPr>
          <a:xfrm>
            <a:off x="6118859" y="1887416"/>
            <a:ext cx="4355924" cy="4154365"/>
          </a:xfrm>
          <a:prstGeom prst="rect">
            <a:avLst/>
          </a:prstGeom>
        </p:spPr>
      </p:pic>
    </p:spTree>
    <p:extLst>
      <p:ext uri="{BB962C8B-B14F-4D97-AF65-F5344CB8AC3E}">
        <p14:creationId xmlns:p14="http://schemas.microsoft.com/office/powerpoint/2010/main" val="879424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sym typeface="CMU Serif" charset="0"/>
              </a:rPr>
              <a:t>1.3 </a:t>
            </a:r>
            <a:r>
              <a:rPr lang="zh-CN" altLang="en-US" b="0" dirty="0">
                <a:latin typeface="宋体" pitchFamily="2" charset="-122"/>
                <a:ea typeface="宋体" pitchFamily="2" charset="-122"/>
                <a:sym typeface="CMU Serif" charset="0"/>
              </a:rPr>
              <a:t>嵌入式系统的应用与发展</a:t>
            </a:r>
            <a:r>
              <a:rPr lang="en-US" altLang="zh-CN" b="0" dirty="0">
                <a:latin typeface="宋体" pitchFamily="2" charset="-122"/>
                <a:ea typeface="宋体" pitchFamily="2" charset="-122"/>
                <a:sym typeface="CMU Serif" charset="0"/>
              </a:rPr>
              <a:t>(</a:t>
            </a:r>
            <a:r>
              <a:rPr lang="zh-CN" altLang="en-US" b="0" dirty="0">
                <a:latin typeface="宋体" pitchFamily="2" charset="-122"/>
                <a:ea typeface="宋体" pitchFamily="2" charset="-122"/>
                <a:sym typeface="CMU Serif" charset="0"/>
              </a:rPr>
              <a:t>续</a:t>
            </a:r>
            <a:r>
              <a:rPr lang="en-US" altLang="zh-CN" b="0" dirty="0">
                <a:latin typeface="宋体" pitchFamily="2" charset="-122"/>
                <a:ea typeface="宋体" pitchFamily="2" charset="-122"/>
                <a:sym typeface="CMU Serif" charset="0"/>
              </a:rPr>
              <a:t>)</a:t>
            </a:r>
            <a:endParaRPr lang="zh-CN" altLang="en-US" dirty="0"/>
          </a:p>
        </p:txBody>
      </p:sp>
      <p:sp>
        <p:nvSpPr>
          <p:cNvPr id="3" name="内容占位符 2"/>
          <p:cNvSpPr>
            <a:spLocks noGrp="1"/>
          </p:cNvSpPr>
          <p:nvPr>
            <p:ph idx="1"/>
          </p:nvPr>
        </p:nvSpPr>
        <p:spPr/>
        <p:txBody>
          <a:bodyPr/>
          <a:lstStyle/>
          <a:p>
            <a:pPr>
              <a:buNone/>
            </a:pPr>
            <a:r>
              <a:rPr lang="zh-CN" altLang="en-US" dirty="0">
                <a:latin typeface="宋体" pitchFamily="2" charset="-122"/>
                <a:ea typeface="宋体" pitchFamily="2" charset="-122"/>
              </a:rPr>
              <a:t>结论：</a:t>
            </a:r>
            <a:endParaRPr lang="en-US" altLang="zh-CN" dirty="0">
              <a:latin typeface="宋体" pitchFamily="2" charset="-122"/>
              <a:ea typeface="宋体" pitchFamily="2" charset="-122"/>
            </a:endParaRPr>
          </a:p>
          <a:p>
            <a:pPr>
              <a:buNone/>
            </a:pPr>
            <a:r>
              <a:rPr lang="zh-CN" altLang="en-US" dirty="0">
                <a:latin typeface="宋体" pitchFamily="2" charset="-122"/>
                <a:ea typeface="宋体" pitchFamily="2" charset="-122"/>
              </a:rPr>
              <a:t>   嵌入式系统和我们的生活、工作紧密相关，嵌入在各种设备中。</a:t>
            </a:r>
          </a:p>
        </p:txBody>
      </p:sp>
      <p:sp>
        <p:nvSpPr>
          <p:cNvPr id="4" name="日期占位符 3"/>
          <p:cNvSpPr>
            <a:spLocks noGrp="1"/>
          </p:cNvSpPr>
          <p:nvPr>
            <p:ph type="dt" sz="half" idx="10"/>
          </p:nvPr>
        </p:nvSpPr>
        <p:spPr/>
        <p:txBody>
          <a:bodyPr/>
          <a:lstStyle/>
          <a:p>
            <a:pPr>
              <a:spcAft>
                <a:spcPct val="0"/>
              </a:spcAft>
              <a:buClr>
                <a:srgbClr val="FFFFFF"/>
              </a:buClr>
              <a:defRPr/>
            </a:pPr>
            <a:fld id="{47C6E98C-4601-47B0-B566-86B703EBC40A}"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页脚占位符 4"/>
          <p:cNvSpPr>
            <a:spLocks noGrp="1"/>
          </p:cNvSpPr>
          <p:nvPr>
            <p:ph type="ftr" sz="quarter" idx="11"/>
          </p:nvPr>
        </p:nvSpPr>
        <p:spPr/>
        <p:txBody>
          <a:bodyPr/>
          <a:lstStyle/>
          <a:p>
            <a:pPr>
              <a:spcAft>
                <a:spcPct val="0"/>
              </a:spcAft>
              <a:buClr>
                <a:srgbClr val="FFFFFF"/>
              </a:buClr>
              <a:defRPr/>
            </a:pPr>
            <a:r>
              <a:rPr lang="zh-CN" altLang="en-US" b="1">
                <a:solidFill>
                  <a:srgbClr val="FFFFFF"/>
                </a:solidFill>
              </a:rPr>
              <a:t>嵌入式系统及安全简介</a:t>
            </a:r>
            <a:endParaRPr lang="en-US" altLang="zh-CN" b="1">
              <a:solidFill>
                <a:srgbClr val="FFFFFF"/>
              </a:solidFill>
            </a:endParaRPr>
          </a:p>
        </p:txBody>
      </p:sp>
      <p:sp>
        <p:nvSpPr>
          <p:cNvPr id="6" name="灯片编号占位符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69</a:t>
            </a:fld>
            <a:endParaRPr lang="en-US" altLang="zh-CN" b="1">
              <a:solidFill>
                <a:srgbClr val="FFFFFF"/>
              </a:solidFill>
            </a:endParaRPr>
          </a:p>
        </p:txBody>
      </p:sp>
    </p:spTree>
    <p:extLst>
      <p:ext uri="{BB962C8B-B14F-4D97-AF65-F5344CB8AC3E}">
        <p14:creationId xmlns:p14="http://schemas.microsoft.com/office/powerpoint/2010/main" val="806603944"/>
      </p:ext>
    </p:extLst>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3" name="内容占位符 2">
            <a:extLst>
              <a:ext uri="{FF2B5EF4-FFF2-40B4-BE49-F238E27FC236}">
                <a16:creationId xmlns:a16="http://schemas.microsoft.com/office/drawing/2014/main" id="{3D2401C2-962D-4555-92EB-C61A016270D5}"/>
              </a:ext>
            </a:extLst>
          </p:cNvPr>
          <p:cNvSpPr>
            <a:spLocks noGrp="1"/>
          </p:cNvSpPr>
          <p:nvPr>
            <p:ph idx="1"/>
          </p:nvPr>
        </p:nvSpPr>
        <p:spPr/>
        <p:txBody>
          <a:bodyPr>
            <a:normAutofit fontScale="85000" lnSpcReduction="20000"/>
          </a:bodyPr>
          <a:lstStyle/>
          <a:p>
            <a:r>
              <a:rPr lang="en-US" altLang="zh-CN" dirty="0"/>
              <a:t>LDREX</a:t>
            </a:r>
            <a:r>
              <a:rPr lang="zh-CN" altLang="en-US" dirty="0"/>
              <a:t>和</a:t>
            </a:r>
            <a:r>
              <a:rPr lang="en-US" altLang="zh-CN" dirty="0"/>
              <a:t>STREX</a:t>
            </a:r>
            <a:r>
              <a:rPr lang="zh-CN" altLang="en-US" dirty="0"/>
              <a:t>是通过</a:t>
            </a:r>
            <a:r>
              <a:rPr lang="en-US" altLang="zh-CN" dirty="0"/>
              <a:t>ARM</a:t>
            </a:r>
            <a:r>
              <a:rPr lang="zh-CN" altLang="en-US" dirty="0"/>
              <a:t>内核的一个叫</a:t>
            </a:r>
            <a:r>
              <a:rPr lang="en-US" altLang="zh-CN" dirty="0"/>
              <a:t>Exclusive Monitor</a:t>
            </a:r>
            <a:r>
              <a:rPr lang="zh-CN" altLang="en-US" dirty="0"/>
              <a:t>的机制实现的，</a:t>
            </a:r>
            <a:r>
              <a:rPr lang="en-US" altLang="zh-CN" dirty="0"/>
              <a:t>EM</a:t>
            </a:r>
            <a:r>
              <a:rPr lang="zh-CN" altLang="en-US" dirty="0"/>
              <a:t>是一个状态机。</a:t>
            </a:r>
          </a:p>
          <a:p>
            <a:r>
              <a:rPr lang="en-US" altLang="zh-CN" dirty="0"/>
              <a:t>LDREX</a:t>
            </a:r>
            <a:r>
              <a:rPr lang="zh-CN" altLang="en-US" dirty="0"/>
              <a:t>指令将</a:t>
            </a:r>
            <a:r>
              <a:rPr lang="en-US" altLang="zh-CN" dirty="0"/>
              <a:t>Monitor</a:t>
            </a:r>
            <a:r>
              <a:rPr lang="zh-CN" altLang="en-US" dirty="0"/>
              <a:t>置为</a:t>
            </a:r>
            <a:r>
              <a:rPr lang="en-US" altLang="zh-CN" dirty="0"/>
              <a:t>Exclusive</a:t>
            </a:r>
            <a:r>
              <a:rPr lang="zh-CN" altLang="en-US" dirty="0"/>
              <a:t>状态，</a:t>
            </a:r>
            <a:r>
              <a:rPr lang="en-US" altLang="zh-CN" dirty="0"/>
              <a:t>STREX</a:t>
            </a:r>
            <a:r>
              <a:rPr lang="zh-CN" altLang="en-US" dirty="0"/>
              <a:t>指令将</a:t>
            </a:r>
            <a:r>
              <a:rPr lang="en-US" altLang="zh-CN" dirty="0"/>
              <a:t>Exclusive</a:t>
            </a:r>
            <a:r>
              <a:rPr lang="zh-CN" altLang="en-US" dirty="0"/>
              <a:t>状态置回为</a:t>
            </a:r>
            <a:r>
              <a:rPr lang="en-US" altLang="zh-CN" dirty="0"/>
              <a:t>Open</a:t>
            </a:r>
            <a:r>
              <a:rPr lang="zh-CN" altLang="en-US" dirty="0"/>
              <a:t>状态，由此保证访问的唯一性。但是在进程切换时，可能导致</a:t>
            </a:r>
            <a:r>
              <a:rPr lang="en-US" altLang="zh-CN" dirty="0"/>
              <a:t>EM</a:t>
            </a:r>
            <a:r>
              <a:rPr lang="zh-CN" altLang="en-US" dirty="0"/>
              <a:t>被打乱，因此需要执行</a:t>
            </a:r>
            <a:r>
              <a:rPr lang="en-US" altLang="zh-CN" dirty="0"/>
              <a:t>CLREX</a:t>
            </a:r>
            <a:r>
              <a:rPr lang="zh-CN" altLang="en-US" dirty="0"/>
              <a:t>指令，清除</a:t>
            </a:r>
            <a:r>
              <a:rPr lang="en-US" altLang="zh-CN" dirty="0"/>
              <a:t>Exclusive Monitor</a:t>
            </a:r>
            <a:r>
              <a:rPr lang="zh-CN" altLang="en-US" dirty="0"/>
              <a:t>。</a:t>
            </a:r>
            <a:endParaRPr lang="en-US" altLang="zh-CN" dirty="0"/>
          </a:p>
          <a:p>
            <a:r>
              <a:rPr lang="zh-CN" altLang="en-US" dirty="0"/>
              <a:t>这套机制的基本思想是，</a:t>
            </a:r>
            <a:r>
              <a:rPr lang="zh-CN" altLang="en-US" b="1" dirty="0">
                <a:solidFill>
                  <a:srgbClr val="FF0000"/>
                </a:solidFill>
              </a:rPr>
              <a:t>无论有多少个处理器，有多少个地方会申请对同一个内存段进行操作，保证只有最早的更新可以成功，这之后的更新都会失败。</a:t>
            </a:r>
            <a:r>
              <a:rPr lang="zh-CN" altLang="en-US" dirty="0"/>
              <a:t>失败了就证明对该段内存有访问冲突了。实际的使用中，可以重新用</a:t>
            </a:r>
            <a:r>
              <a:rPr lang="en-US" altLang="zh-CN" dirty="0"/>
              <a:t>LDREX</a:t>
            </a:r>
            <a:r>
              <a:rPr lang="zh-CN" altLang="en-US" dirty="0"/>
              <a:t>读取该段内存中保存的最新值，再处理一次，再尝试保存，直到成功为止。</a:t>
            </a:r>
          </a:p>
          <a:p>
            <a:r>
              <a:rPr lang="en-US" altLang="zh-CN" dirty="0"/>
              <a:t>LDREX</a:t>
            </a:r>
            <a:r>
              <a:rPr lang="zh-CN" altLang="en-US" dirty="0"/>
              <a:t>和</a:t>
            </a:r>
            <a:r>
              <a:rPr lang="en-US" altLang="zh-CN" dirty="0"/>
              <a:t>STREX</a:t>
            </a:r>
            <a:r>
              <a:rPr lang="zh-CN" altLang="en-US" dirty="0"/>
              <a:t>是对内存中的一个字（</a:t>
            </a:r>
            <a:r>
              <a:rPr lang="en-US" altLang="zh-CN" dirty="0"/>
              <a:t>Word</a:t>
            </a:r>
            <a:r>
              <a:rPr lang="zh-CN" altLang="en-US" dirty="0"/>
              <a:t>，</a:t>
            </a:r>
            <a:r>
              <a:rPr lang="en-US" altLang="zh-CN" dirty="0"/>
              <a:t>32 bit</a:t>
            </a:r>
            <a:r>
              <a:rPr lang="zh-CN" altLang="en-US" dirty="0"/>
              <a:t>）进行独占访问的指令。如果想独占访问的内存区域不是一个字，还有其它的指令：</a:t>
            </a:r>
          </a:p>
          <a:p>
            <a:r>
              <a:rPr lang="en-US" altLang="zh-CN" dirty="0"/>
              <a:t>1</a:t>
            </a:r>
            <a:r>
              <a:rPr lang="zh-CN" altLang="en-US" dirty="0"/>
              <a:t>）</a:t>
            </a:r>
            <a:r>
              <a:rPr lang="en-US" altLang="zh-CN" dirty="0"/>
              <a:t>LDREXB</a:t>
            </a:r>
            <a:r>
              <a:rPr lang="zh-CN" altLang="en-US" dirty="0"/>
              <a:t>和</a:t>
            </a:r>
            <a:r>
              <a:rPr lang="en-US" altLang="zh-CN" dirty="0"/>
              <a:t>STREXB</a:t>
            </a:r>
            <a:r>
              <a:rPr lang="zh-CN" altLang="en-US" dirty="0"/>
              <a:t>：对内存中的一个字节（</a:t>
            </a:r>
            <a:r>
              <a:rPr lang="en-US" altLang="zh-CN" dirty="0"/>
              <a:t>Byte</a:t>
            </a:r>
            <a:r>
              <a:rPr lang="zh-CN" altLang="en-US" dirty="0"/>
              <a:t>，</a:t>
            </a:r>
            <a:r>
              <a:rPr lang="en-US" altLang="zh-CN" dirty="0"/>
              <a:t>8 bit</a:t>
            </a:r>
            <a:r>
              <a:rPr lang="zh-CN" altLang="en-US" dirty="0"/>
              <a:t>）进行独占访问；</a:t>
            </a:r>
          </a:p>
          <a:p>
            <a:r>
              <a:rPr lang="en-US" altLang="zh-CN" dirty="0"/>
              <a:t>2</a:t>
            </a:r>
            <a:r>
              <a:rPr lang="zh-CN" altLang="en-US" dirty="0"/>
              <a:t>）</a:t>
            </a:r>
            <a:r>
              <a:rPr lang="en-US" altLang="zh-CN" dirty="0"/>
              <a:t>LDREXH</a:t>
            </a:r>
            <a:r>
              <a:rPr lang="zh-CN" altLang="en-US" dirty="0"/>
              <a:t>和</a:t>
            </a:r>
            <a:r>
              <a:rPr lang="en-US" altLang="zh-CN" dirty="0"/>
              <a:t>STREXH</a:t>
            </a:r>
            <a:r>
              <a:rPr lang="zh-CN" altLang="en-US" dirty="0"/>
              <a:t>：中的一个半字（</a:t>
            </a:r>
            <a:r>
              <a:rPr lang="en-US" altLang="zh-CN" dirty="0"/>
              <a:t>Half Word</a:t>
            </a:r>
            <a:r>
              <a:rPr lang="zh-CN" altLang="en-US" dirty="0"/>
              <a:t>，</a:t>
            </a:r>
            <a:r>
              <a:rPr lang="en-US" altLang="zh-CN" dirty="0"/>
              <a:t>16 bit</a:t>
            </a:r>
            <a:r>
              <a:rPr lang="zh-CN" altLang="en-US" dirty="0"/>
              <a:t>）进行独占访问；</a:t>
            </a:r>
          </a:p>
          <a:p>
            <a:r>
              <a:rPr lang="en-US" altLang="zh-CN" dirty="0"/>
              <a:t>3</a:t>
            </a:r>
            <a:r>
              <a:rPr lang="zh-CN" altLang="en-US" dirty="0"/>
              <a:t>）</a:t>
            </a:r>
            <a:r>
              <a:rPr lang="en-US" altLang="zh-CN" dirty="0"/>
              <a:t>LDREXD</a:t>
            </a:r>
            <a:r>
              <a:rPr lang="zh-CN" altLang="en-US" dirty="0"/>
              <a:t>和</a:t>
            </a:r>
            <a:r>
              <a:rPr lang="en-US" altLang="zh-CN" dirty="0"/>
              <a:t>STREXD</a:t>
            </a:r>
            <a:r>
              <a:rPr lang="zh-CN" altLang="en-US" dirty="0"/>
              <a:t>：中的一个双字（</a:t>
            </a:r>
            <a:r>
              <a:rPr lang="en-US" altLang="zh-CN" dirty="0"/>
              <a:t>Double Word</a:t>
            </a:r>
            <a:r>
              <a:rPr lang="zh-CN" altLang="en-US" dirty="0"/>
              <a:t>，</a:t>
            </a:r>
            <a:r>
              <a:rPr lang="en-US" altLang="zh-CN" dirty="0"/>
              <a:t>64 bit</a:t>
            </a:r>
            <a:r>
              <a:rPr lang="zh-CN" altLang="en-US" dirty="0"/>
              <a:t>）进行独占访问。</a:t>
            </a:r>
          </a:p>
          <a:p>
            <a:r>
              <a:rPr lang="zh-CN" altLang="en-US" dirty="0"/>
              <a:t>它们必须配对使用，不能混用。</a:t>
            </a:r>
          </a:p>
        </p:txBody>
      </p:sp>
    </p:spTree>
    <p:extLst>
      <p:ext uri="{BB962C8B-B14F-4D97-AF65-F5344CB8AC3E}">
        <p14:creationId xmlns:p14="http://schemas.microsoft.com/office/powerpoint/2010/main" val="267151271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3" name="内容占位符 2">
            <a:extLst>
              <a:ext uri="{FF2B5EF4-FFF2-40B4-BE49-F238E27FC236}">
                <a16:creationId xmlns:a16="http://schemas.microsoft.com/office/drawing/2014/main" id="{3D2401C2-962D-4555-92EB-C61A016270D5}"/>
              </a:ext>
            </a:extLst>
          </p:cNvPr>
          <p:cNvSpPr>
            <a:spLocks noGrp="1"/>
          </p:cNvSpPr>
          <p:nvPr>
            <p:ph idx="1"/>
          </p:nvPr>
        </p:nvSpPr>
        <p:spPr>
          <a:xfrm>
            <a:off x="2346960" y="1845734"/>
            <a:ext cx="7543801" cy="4023360"/>
          </a:xfrm>
        </p:spPr>
        <p:txBody>
          <a:bodyPr>
            <a:normAutofit fontScale="62500" lnSpcReduction="20000"/>
          </a:bodyPr>
          <a:lstStyle/>
          <a:p>
            <a:r>
              <a:rPr lang="en-US" altLang="zh-CN" dirty="0"/>
              <a:t>LDREX</a:t>
            </a:r>
            <a:r>
              <a:rPr lang="zh-CN" altLang="en-US" dirty="0"/>
              <a:t>和</a:t>
            </a:r>
            <a:r>
              <a:rPr lang="en-US" altLang="zh-CN" dirty="0"/>
              <a:t>STREX</a:t>
            </a:r>
            <a:r>
              <a:rPr lang="zh-CN" altLang="en-US" dirty="0"/>
              <a:t>指令，是将单纯的更新内存的原子操作分成了两个独立的步骤。</a:t>
            </a:r>
          </a:p>
          <a:p>
            <a:r>
              <a:rPr lang="en-US" altLang="zh-CN" dirty="0"/>
              <a:t>1</a:t>
            </a:r>
            <a:r>
              <a:rPr lang="zh-CN" altLang="en-US" dirty="0"/>
              <a:t>）</a:t>
            </a:r>
            <a:r>
              <a:rPr lang="en-US" altLang="zh-CN" dirty="0"/>
              <a:t>LDREX</a:t>
            </a:r>
            <a:r>
              <a:rPr lang="zh-CN" altLang="en-US" dirty="0"/>
              <a:t>用来读取内存中的值，并标记对该段内存的独占访问：</a:t>
            </a:r>
          </a:p>
          <a:p>
            <a:r>
              <a:rPr lang="en-US" altLang="zh-CN" dirty="0"/>
              <a:t>    LDREX Rx, [Ry,#</a:t>
            </a:r>
            <a:r>
              <a:rPr lang="en-US" altLang="zh-CN" dirty="0" err="1"/>
              <a:t>ofset</a:t>
            </a:r>
            <a:r>
              <a:rPr lang="en-US" altLang="zh-CN" dirty="0"/>
              <a:t>]  </a:t>
            </a:r>
          </a:p>
          <a:p>
            <a:r>
              <a:rPr lang="zh-CN" altLang="en-US" dirty="0"/>
              <a:t>上面的指令意味着，读取寄存器</a:t>
            </a:r>
            <a:r>
              <a:rPr lang="en-US" altLang="zh-CN" dirty="0"/>
              <a:t>Ry</a:t>
            </a:r>
            <a:r>
              <a:rPr lang="zh-CN" altLang="en-US" dirty="0"/>
              <a:t>指向的</a:t>
            </a:r>
            <a:r>
              <a:rPr lang="en-US" altLang="zh-CN" dirty="0"/>
              <a:t>4</a:t>
            </a:r>
            <a:r>
              <a:rPr lang="zh-CN" altLang="en-US" dirty="0"/>
              <a:t>字节内存值，将其保存到</a:t>
            </a:r>
            <a:r>
              <a:rPr lang="en-US" altLang="zh-CN" dirty="0"/>
              <a:t>Rx</a:t>
            </a:r>
            <a:r>
              <a:rPr lang="zh-CN" altLang="en-US" dirty="0"/>
              <a:t>寄存器中，同时标记对</a:t>
            </a:r>
            <a:r>
              <a:rPr lang="en-US" altLang="zh-CN" dirty="0"/>
              <a:t>Ry</a:t>
            </a:r>
            <a:r>
              <a:rPr lang="zh-CN" altLang="en-US" dirty="0"/>
              <a:t>指向内存区域的独占访问。</a:t>
            </a:r>
          </a:p>
          <a:p>
            <a:r>
              <a:rPr lang="zh-CN" altLang="en-US" dirty="0"/>
              <a:t>如果执行</a:t>
            </a:r>
            <a:r>
              <a:rPr lang="en-US" altLang="zh-CN" dirty="0"/>
              <a:t>LDREX</a:t>
            </a:r>
            <a:r>
              <a:rPr lang="zh-CN" altLang="en-US" dirty="0"/>
              <a:t>指令的时候发现已经被标记为独占访问了，并不会对指令的执行产生影响。</a:t>
            </a:r>
          </a:p>
          <a:p>
            <a:r>
              <a:rPr lang="en-US" altLang="zh-CN" dirty="0"/>
              <a:t>2</a:t>
            </a:r>
            <a:r>
              <a:rPr lang="zh-CN" altLang="en-US" dirty="0"/>
              <a:t>）</a:t>
            </a:r>
            <a:r>
              <a:rPr lang="en-US" altLang="zh-CN" dirty="0"/>
              <a:t>STREX</a:t>
            </a:r>
            <a:r>
              <a:rPr lang="zh-CN" altLang="en-US" dirty="0"/>
              <a:t>在更新内存数值时，会检查该段内存是否已经被标记为独占访问，并以此来决定是否更新内存中的值：</a:t>
            </a:r>
          </a:p>
          <a:p>
            <a:r>
              <a:rPr lang="en-US" altLang="zh-CN" dirty="0"/>
              <a:t>    STREX Rx, Ry, [</a:t>
            </a:r>
            <a:r>
              <a:rPr lang="en-US" altLang="zh-CN" dirty="0" err="1"/>
              <a:t>Rz</a:t>
            </a:r>
            <a:r>
              <a:rPr lang="en-US" altLang="zh-CN" dirty="0"/>
              <a:t>,#offset]  </a:t>
            </a:r>
          </a:p>
          <a:p>
            <a:r>
              <a:rPr lang="zh-CN" altLang="en-US" dirty="0"/>
              <a:t>如果执行这条指令的时候发现已经被标记为独占访问了，则将寄存器</a:t>
            </a:r>
            <a:r>
              <a:rPr lang="en-US" altLang="zh-CN" dirty="0"/>
              <a:t>Ry</a:t>
            </a:r>
            <a:r>
              <a:rPr lang="zh-CN" altLang="en-US" dirty="0"/>
              <a:t>中的值更新到寄存器</a:t>
            </a:r>
            <a:r>
              <a:rPr lang="en-US" altLang="zh-CN" dirty="0" err="1"/>
              <a:t>Rz</a:t>
            </a:r>
            <a:r>
              <a:rPr lang="zh-CN" altLang="en-US" dirty="0"/>
              <a:t>指向的内存，并将寄存器</a:t>
            </a:r>
            <a:r>
              <a:rPr lang="en-US" altLang="zh-CN" dirty="0"/>
              <a:t>Rx</a:t>
            </a:r>
            <a:r>
              <a:rPr lang="zh-CN" altLang="en-US" dirty="0"/>
              <a:t>设置成</a:t>
            </a:r>
            <a:r>
              <a:rPr lang="en-US" altLang="zh-CN" dirty="0"/>
              <a:t>0</a:t>
            </a:r>
            <a:r>
              <a:rPr lang="zh-CN" altLang="en-US" dirty="0"/>
              <a:t>。指令执行成功后，会将独占访问标记位清除。</a:t>
            </a:r>
          </a:p>
          <a:p>
            <a:r>
              <a:rPr lang="zh-CN" altLang="en-US" dirty="0"/>
              <a:t>而如果执行这条指令的时候发现没有设置独占标记，则不会更新内存，且将寄存器</a:t>
            </a:r>
            <a:r>
              <a:rPr lang="en-US" altLang="zh-CN" dirty="0"/>
              <a:t>Rx</a:t>
            </a:r>
            <a:r>
              <a:rPr lang="zh-CN" altLang="en-US" dirty="0"/>
              <a:t>的值设置成</a:t>
            </a:r>
            <a:r>
              <a:rPr lang="en-US" altLang="zh-CN" dirty="0"/>
              <a:t>1</a:t>
            </a:r>
            <a:r>
              <a:rPr lang="zh-CN" altLang="en-US" dirty="0"/>
              <a:t>。</a:t>
            </a:r>
          </a:p>
        </p:txBody>
      </p:sp>
    </p:spTree>
    <p:extLst>
      <p:ext uri="{BB962C8B-B14F-4D97-AF65-F5344CB8AC3E}">
        <p14:creationId xmlns:p14="http://schemas.microsoft.com/office/powerpoint/2010/main" val="3589771414"/>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3" name="内容占位符 2">
            <a:extLst>
              <a:ext uri="{FF2B5EF4-FFF2-40B4-BE49-F238E27FC236}">
                <a16:creationId xmlns:a16="http://schemas.microsoft.com/office/drawing/2014/main" id="{3D2401C2-962D-4555-92EB-C61A016270D5}"/>
              </a:ext>
            </a:extLst>
          </p:cNvPr>
          <p:cNvSpPr>
            <a:spLocks noGrp="1"/>
          </p:cNvSpPr>
          <p:nvPr>
            <p:ph idx="1"/>
          </p:nvPr>
        </p:nvSpPr>
        <p:spPr/>
        <p:txBody>
          <a:bodyPr>
            <a:normAutofit fontScale="92500" lnSpcReduction="10000"/>
          </a:bodyPr>
          <a:lstStyle/>
          <a:p>
            <a:r>
              <a:rPr lang="en-US" altLang="zh-CN" dirty="0"/>
              <a:t>LDREX </a:t>
            </a:r>
            <a:r>
              <a:rPr lang="zh-CN" altLang="en-US" dirty="0"/>
              <a:t>的语法同</a:t>
            </a:r>
            <a:r>
              <a:rPr lang="en-US" altLang="zh-CN" dirty="0"/>
              <a:t>LDR </a:t>
            </a:r>
            <a:r>
              <a:rPr lang="zh-CN" altLang="en-US" dirty="0"/>
              <a:t>相同。而</a:t>
            </a:r>
            <a:r>
              <a:rPr lang="en-US" altLang="zh-CN" dirty="0"/>
              <a:t>STREX </a:t>
            </a:r>
            <a:r>
              <a:rPr lang="zh-CN" altLang="en-US" dirty="0"/>
              <a:t>则不同。</a:t>
            </a:r>
            <a:r>
              <a:rPr lang="en-US" altLang="zh-CN" dirty="0"/>
              <a:t>STREX </a:t>
            </a:r>
            <a:r>
              <a:rPr lang="zh-CN" altLang="en-US" dirty="0"/>
              <a:t>指令的执行是可以被驳回”的。当处理器同意执行</a:t>
            </a:r>
            <a:r>
              <a:rPr lang="en-US" altLang="zh-CN" dirty="0"/>
              <a:t>STREX </a:t>
            </a:r>
            <a:r>
              <a:rPr lang="zh-CN" altLang="en-US" dirty="0"/>
              <a:t>时，</a:t>
            </a:r>
            <a:r>
              <a:rPr lang="en-US" altLang="zh-CN" dirty="0" err="1"/>
              <a:t>Rxf</a:t>
            </a:r>
            <a:r>
              <a:rPr lang="en-US" altLang="zh-CN" dirty="0"/>
              <a:t> </a:t>
            </a:r>
            <a:r>
              <a:rPr lang="zh-CN" altLang="en-US" dirty="0"/>
              <a:t>的值被存储到</a:t>
            </a:r>
            <a:r>
              <a:rPr lang="en-US" altLang="zh-CN" dirty="0"/>
              <a:t>(</a:t>
            </a:r>
            <a:r>
              <a:rPr lang="en-US" altLang="zh-CN" dirty="0" err="1"/>
              <a:t>Rn+offset</a:t>
            </a:r>
            <a:r>
              <a:rPr lang="en-US" altLang="zh-CN" dirty="0"/>
              <a:t>)</a:t>
            </a:r>
            <a:r>
              <a:rPr lang="zh-CN" altLang="en-US" dirty="0"/>
              <a:t>处，并且把</a:t>
            </a:r>
            <a:r>
              <a:rPr lang="en-US" altLang="zh-CN" dirty="0"/>
              <a:t>Rd </a:t>
            </a:r>
            <a:r>
              <a:rPr lang="zh-CN" altLang="en-US" dirty="0"/>
              <a:t>的值更新为</a:t>
            </a:r>
            <a:r>
              <a:rPr lang="en-US" altLang="zh-CN" dirty="0"/>
              <a:t>0</a:t>
            </a:r>
            <a:r>
              <a:rPr lang="zh-CN" altLang="en-US" dirty="0"/>
              <a:t>。但若处理器驳回了</a:t>
            </a:r>
            <a:r>
              <a:rPr lang="en-US" altLang="zh-CN" dirty="0"/>
              <a:t>STREX </a:t>
            </a:r>
            <a:r>
              <a:rPr lang="zh-CN" altLang="en-US" dirty="0"/>
              <a:t>的执行，则不会发生存储动作，并且把</a:t>
            </a:r>
            <a:r>
              <a:rPr lang="en-US" altLang="zh-CN" dirty="0"/>
              <a:t>Rd </a:t>
            </a:r>
            <a:r>
              <a:rPr lang="zh-CN" altLang="en-US" dirty="0"/>
              <a:t>的值更新为</a:t>
            </a:r>
            <a:r>
              <a:rPr lang="en-US" altLang="zh-CN" dirty="0"/>
              <a:t>1</a:t>
            </a:r>
            <a:r>
              <a:rPr lang="zh-CN" altLang="en-US" dirty="0"/>
              <a:t>。</a:t>
            </a:r>
          </a:p>
          <a:p>
            <a:r>
              <a:rPr lang="zh-CN" altLang="en-US" dirty="0"/>
              <a:t>这个“驳回”的规则是：</a:t>
            </a:r>
          </a:p>
          <a:p>
            <a:pPr lvl="1"/>
            <a:r>
              <a:rPr lang="zh-CN" altLang="en-US" dirty="0"/>
              <a:t>当遇到</a:t>
            </a:r>
            <a:r>
              <a:rPr lang="en-US" altLang="zh-CN" dirty="0"/>
              <a:t>STREX </a:t>
            </a:r>
            <a:r>
              <a:rPr lang="zh-CN" altLang="en-US" dirty="0"/>
              <a:t>指令时，仅当在这之前执行过</a:t>
            </a:r>
            <a:r>
              <a:rPr lang="en-US" altLang="zh-CN" dirty="0"/>
              <a:t>LDREX </a:t>
            </a:r>
            <a:r>
              <a:rPr lang="zh-CN" altLang="en-US" dirty="0"/>
              <a:t>指令，且在</a:t>
            </a:r>
            <a:r>
              <a:rPr lang="en-US" altLang="zh-CN" dirty="0"/>
              <a:t>LDREX </a:t>
            </a:r>
            <a:r>
              <a:rPr lang="zh-CN" altLang="en-US" dirty="0"/>
              <a:t>指令执行后没有执行过其它的</a:t>
            </a:r>
            <a:r>
              <a:rPr lang="en-US" altLang="zh-CN" dirty="0"/>
              <a:t>STR/STREX </a:t>
            </a:r>
            <a:r>
              <a:rPr lang="zh-CN" altLang="en-US" dirty="0"/>
              <a:t>指令，才允许执行</a:t>
            </a:r>
            <a:r>
              <a:rPr lang="en-US" altLang="zh-CN" dirty="0"/>
              <a:t>STREX </a:t>
            </a:r>
            <a:r>
              <a:rPr lang="zh-CN" altLang="en-US" dirty="0"/>
              <a:t>指令</a:t>
            </a:r>
            <a:r>
              <a:rPr lang="en-US" altLang="zh-CN" dirty="0"/>
              <a:t>——</a:t>
            </a:r>
            <a:r>
              <a:rPr lang="zh-CN" altLang="en-US" dirty="0"/>
              <a:t>也就是说只有在</a:t>
            </a:r>
            <a:r>
              <a:rPr lang="en-US" altLang="zh-CN" dirty="0"/>
              <a:t>LDREX </a:t>
            </a:r>
            <a:r>
              <a:rPr lang="zh-CN" altLang="en-US" dirty="0"/>
              <a:t>执行后最近的一条</a:t>
            </a:r>
            <a:r>
              <a:rPr lang="en-US" altLang="zh-CN" dirty="0"/>
              <a:t>STREX </a:t>
            </a:r>
            <a:r>
              <a:rPr lang="zh-CN" altLang="en-US" dirty="0"/>
              <a:t>才能成功执行。</a:t>
            </a:r>
          </a:p>
          <a:p>
            <a:pPr lvl="1"/>
            <a:r>
              <a:rPr lang="zh-CN" altLang="en-US" dirty="0"/>
              <a:t>其它情况下，驳回此</a:t>
            </a:r>
            <a:r>
              <a:rPr lang="en-US" altLang="zh-CN" dirty="0"/>
              <a:t>STREX</a:t>
            </a:r>
            <a:r>
              <a:rPr lang="zh-CN" altLang="en-US" dirty="0"/>
              <a:t>。包括：</a:t>
            </a:r>
          </a:p>
          <a:p>
            <a:pPr lvl="2"/>
            <a:r>
              <a:rPr lang="zh-CN" altLang="en-US" dirty="0"/>
              <a:t>􀂋 中途有其它的 </a:t>
            </a:r>
            <a:r>
              <a:rPr lang="en-US" altLang="zh-CN" dirty="0"/>
              <a:t>STR </a:t>
            </a:r>
            <a:r>
              <a:rPr lang="zh-CN" altLang="en-US" dirty="0"/>
              <a:t>指令执行</a:t>
            </a:r>
          </a:p>
          <a:p>
            <a:pPr lvl="2"/>
            <a:r>
              <a:rPr lang="zh-CN" altLang="en-US" dirty="0"/>
              <a:t>􀂋 中途有其它的 </a:t>
            </a:r>
            <a:r>
              <a:rPr lang="en-US" altLang="zh-CN" dirty="0"/>
              <a:t>STREX </a:t>
            </a:r>
            <a:r>
              <a:rPr lang="zh-CN" altLang="en-US" dirty="0"/>
              <a:t>指令执行。</a:t>
            </a:r>
          </a:p>
          <a:p>
            <a:pPr lvl="1"/>
            <a:r>
              <a:rPr lang="zh-CN" altLang="en-US" dirty="0"/>
              <a:t>在使用互斥访问时，</a:t>
            </a:r>
            <a:r>
              <a:rPr lang="en-US" altLang="zh-CN" dirty="0"/>
              <a:t>LDREX/STREX </a:t>
            </a:r>
            <a:r>
              <a:rPr lang="zh-CN" altLang="en-US" dirty="0"/>
              <a:t>必须成对执行。</a:t>
            </a:r>
          </a:p>
        </p:txBody>
      </p:sp>
    </p:spTree>
    <p:extLst>
      <p:ext uri="{BB962C8B-B14F-4D97-AF65-F5344CB8AC3E}">
        <p14:creationId xmlns:p14="http://schemas.microsoft.com/office/powerpoint/2010/main" val="190807463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5" name="内容占位符 4">
            <a:extLst>
              <a:ext uri="{FF2B5EF4-FFF2-40B4-BE49-F238E27FC236}">
                <a16:creationId xmlns:a16="http://schemas.microsoft.com/office/drawing/2014/main" id="{A2C577EB-DBC7-45B0-B5B5-FF0AA09E15D4}"/>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F8BE6C5C-9D6D-4D5C-BAEF-65FCBA12153D}"/>
              </a:ext>
            </a:extLst>
          </p:cNvPr>
          <p:cNvPicPr>
            <a:picLocks noChangeAspect="1"/>
          </p:cNvPicPr>
          <p:nvPr/>
        </p:nvPicPr>
        <p:blipFill>
          <a:blip r:embed="rId2"/>
          <a:stretch>
            <a:fillRect/>
          </a:stretch>
        </p:blipFill>
        <p:spPr>
          <a:xfrm>
            <a:off x="1524000" y="62879"/>
            <a:ext cx="9144000" cy="6732242"/>
          </a:xfrm>
          <a:prstGeom prst="rect">
            <a:avLst/>
          </a:prstGeom>
        </p:spPr>
      </p:pic>
    </p:spTree>
    <p:extLst>
      <p:ext uri="{BB962C8B-B14F-4D97-AF65-F5344CB8AC3E}">
        <p14:creationId xmlns:p14="http://schemas.microsoft.com/office/powerpoint/2010/main" val="4050237267"/>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3" name="内容占位符 2">
            <a:extLst>
              <a:ext uri="{FF2B5EF4-FFF2-40B4-BE49-F238E27FC236}">
                <a16:creationId xmlns:a16="http://schemas.microsoft.com/office/drawing/2014/main" id="{3D2401C2-962D-4555-92EB-C61A016270D5}"/>
              </a:ext>
            </a:extLst>
          </p:cNvPr>
          <p:cNvSpPr>
            <a:spLocks noGrp="1"/>
          </p:cNvSpPr>
          <p:nvPr>
            <p:ph idx="1"/>
          </p:nvPr>
        </p:nvSpPr>
        <p:spPr/>
        <p:txBody>
          <a:bodyPr>
            <a:normAutofit fontScale="70000" lnSpcReduction="20000"/>
          </a:bodyPr>
          <a:lstStyle/>
          <a:p>
            <a:r>
              <a:rPr lang="zh-CN" altLang="en-US" dirty="0"/>
              <a:t>上例中，主程序在即将执行第一条 </a:t>
            </a:r>
            <a:r>
              <a:rPr lang="en-US" altLang="zh-CN" dirty="0"/>
              <a:t>STREX </a:t>
            </a:r>
            <a:r>
              <a:rPr lang="zh-CN" altLang="en-US" dirty="0"/>
              <a:t>时，产生了外部中断</a:t>
            </a:r>
            <a:r>
              <a:rPr lang="en-US" altLang="zh-CN" dirty="0"/>
              <a:t>#3</a:t>
            </a:r>
            <a:r>
              <a:rPr lang="zh-CN" altLang="en-US" dirty="0"/>
              <a:t>。处理器打断主程序的执行，进入其服务例程 </a:t>
            </a:r>
            <a:r>
              <a:rPr lang="en-US" altLang="zh-CN" dirty="0"/>
              <a:t>ISREx3</a:t>
            </a:r>
            <a:r>
              <a:rPr lang="zh-CN" altLang="en-US" dirty="0"/>
              <a:t>，它对</a:t>
            </a:r>
            <a:r>
              <a:rPr lang="en-US" altLang="zh-CN" dirty="0"/>
              <a:t>(R0)</a:t>
            </a:r>
            <a:r>
              <a:rPr lang="zh-CN" altLang="en-US" dirty="0"/>
              <a:t>执行了一个写操作</a:t>
            </a:r>
            <a:r>
              <a:rPr lang="en-US" altLang="zh-CN" dirty="0"/>
              <a:t>(STR)</a:t>
            </a:r>
            <a:r>
              <a:rPr lang="zh-CN" altLang="en-US" dirty="0"/>
              <a:t>，因此在 </a:t>
            </a:r>
            <a:r>
              <a:rPr lang="en-US" altLang="zh-CN" dirty="0"/>
              <a:t>ISRExt3 </a:t>
            </a:r>
            <a:r>
              <a:rPr lang="zh-CN" altLang="en-US" dirty="0"/>
              <a:t>返回后， </a:t>
            </a:r>
            <a:r>
              <a:rPr lang="en-US" altLang="zh-CN" dirty="0"/>
              <a:t>STREX </a:t>
            </a:r>
            <a:r>
              <a:rPr lang="zh-CN" altLang="en-US" dirty="0"/>
              <a:t>不再是 </a:t>
            </a:r>
            <a:r>
              <a:rPr lang="en-US" altLang="zh-CN" dirty="0"/>
              <a:t>LDREX </a:t>
            </a:r>
            <a:r>
              <a:rPr lang="zh-CN" altLang="en-US" dirty="0"/>
              <a:t>执行后的第一条存储指令，故而被驳回。从而 </a:t>
            </a:r>
            <a:r>
              <a:rPr lang="en-US" altLang="zh-CN" dirty="0"/>
              <a:t>ISREx3 </a:t>
            </a:r>
            <a:r>
              <a:rPr lang="zh-CN" altLang="en-US" dirty="0"/>
              <a:t>对</a:t>
            </a:r>
            <a:r>
              <a:rPr lang="en-US" altLang="zh-CN" dirty="0"/>
              <a:t>(R0)</a:t>
            </a:r>
            <a:r>
              <a:rPr lang="zh-CN" altLang="en-US" dirty="0"/>
              <a:t>的改动就不会遭到破坏。随后主程序再次尝试自增运算，这一次在 </a:t>
            </a:r>
            <a:r>
              <a:rPr lang="en-US" altLang="zh-CN" dirty="0"/>
              <a:t>STREX </a:t>
            </a:r>
            <a:r>
              <a:rPr lang="zh-CN" altLang="en-US" dirty="0"/>
              <a:t>执行前没有其它任何形式的存储指令，所有 </a:t>
            </a:r>
            <a:r>
              <a:rPr lang="en-US" altLang="zh-CN" dirty="0"/>
              <a:t>STREX </a:t>
            </a:r>
            <a:r>
              <a:rPr lang="zh-CN" altLang="en-US" dirty="0"/>
              <a:t>成功执行。</a:t>
            </a:r>
          </a:p>
          <a:p>
            <a:r>
              <a:rPr lang="zh-CN" altLang="en-US" dirty="0"/>
              <a:t>如果主程序使用普通的 </a:t>
            </a:r>
            <a:r>
              <a:rPr lang="en-US" altLang="zh-CN" dirty="0"/>
              <a:t>STR </a:t>
            </a:r>
            <a:r>
              <a:rPr lang="zh-CN" altLang="en-US" dirty="0"/>
              <a:t>会怎么样呢？对于第一次自增，主程序的 </a:t>
            </a:r>
            <a:r>
              <a:rPr lang="en-US" altLang="zh-CN" dirty="0"/>
              <a:t>R2=1</a:t>
            </a:r>
            <a:r>
              <a:rPr lang="zh-CN" altLang="en-US" dirty="0"/>
              <a:t>，于是执行后</a:t>
            </a:r>
            <a:r>
              <a:rPr lang="en-US" altLang="zh-CN" dirty="0"/>
              <a:t>(R0)=1</a:t>
            </a:r>
            <a:r>
              <a:rPr lang="zh-CN" altLang="en-US" dirty="0"/>
              <a:t>，结果，中断服务程序对</a:t>
            </a:r>
            <a:r>
              <a:rPr lang="en-US" altLang="zh-CN" dirty="0"/>
              <a:t>(R0)</a:t>
            </a:r>
            <a:r>
              <a:rPr lang="zh-CN" altLang="en-US" dirty="0"/>
              <a:t>的改动在此丢失！</a:t>
            </a:r>
          </a:p>
          <a:p>
            <a:r>
              <a:rPr lang="zh-CN" altLang="en-US" dirty="0"/>
              <a:t>上例是为演示方便才写了第 </a:t>
            </a:r>
            <a:r>
              <a:rPr lang="en-US" altLang="zh-CN" dirty="0"/>
              <a:t>2 </a:t>
            </a:r>
            <a:r>
              <a:rPr lang="zh-CN" altLang="en-US" dirty="0"/>
              <a:t>次自增尝试。实际情况是用循环实现的：</a:t>
            </a:r>
          </a:p>
          <a:p>
            <a:r>
              <a:rPr lang="en-US" altLang="zh-CN" dirty="0" err="1"/>
              <a:t>TryInc</a:t>
            </a:r>
            <a:endParaRPr lang="en-US" altLang="zh-CN" dirty="0"/>
          </a:p>
          <a:p>
            <a:pPr lvl="1"/>
            <a:r>
              <a:rPr lang="en-US" altLang="zh-CN" dirty="0"/>
              <a:t>LDREX	r2, [R0] </a:t>
            </a:r>
          </a:p>
          <a:p>
            <a:pPr lvl="1"/>
            <a:r>
              <a:rPr lang="en-US" altLang="zh-CN" dirty="0"/>
              <a:t>ADD	r2, #1 </a:t>
            </a:r>
          </a:p>
          <a:p>
            <a:pPr lvl="1"/>
            <a:r>
              <a:rPr lang="en-US" altLang="zh-CN" dirty="0"/>
              <a:t>STREX	R1, R2, [R0]</a:t>
            </a:r>
          </a:p>
          <a:p>
            <a:pPr lvl="1"/>
            <a:r>
              <a:rPr lang="en-US" altLang="zh-CN" dirty="0"/>
              <a:t>CMP	R1, #1	;</a:t>
            </a:r>
            <a:r>
              <a:rPr lang="zh-CN" altLang="en-US" dirty="0"/>
              <a:t>检查 </a:t>
            </a:r>
            <a:r>
              <a:rPr lang="en-US" altLang="zh-CN" dirty="0"/>
              <a:t>STREX </a:t>
            </a:r>
            <a:r>
              <a:rPr lang="zh-CN" altLang="en-US" dirty="0"/>
              <a:t>是否被驳回</a:t>
            </a:r>
          </a:p>
          <a:p>
            <a:pPr lvl="1"/>
            <a:r>
              <a:rPr lang="en-US" altLang="zh-CN" dirty="0"/>
              <a:t>BEQ </a:t>
            </a:r>
            <a:r>
              <a:rPr lang="en-US" altLang="zh-CN" dirty="0" err="1"/>
              <a:t>TryInc</a:t>
            </a:r>
            <a:r>
              <a:rPr lang="en-US" altLang="zh-CN" dirty="0"/>
              <a:t> ;</a:t>
            </a:r>
            <a:r>
              <a:rPr lang="zh-CN" altLang="en-US" dirty="0"/>
              <a:t>如果发现</a:t>
            </a:r>
            <a:r>
              <a:rPr lang="en-US" altLang="zh-CN" dirty="0"/>
              <a:t>STREX </a:t>
            </a:r>
            <a:r>
              <a:rPr lang="zh-CN" altLang="en-US" dirty="0"/>
              <a:t>被驳回，则重试。</a:t>
            </a:r>
          </a:p>
        </p:txBody>
      </p:sp>
    </p:spTree>
    <p:extLst>
      <p:ext uri="{BB962C8B-B14F-4D97-AF65-F5344CB8AC3E}">
        <p14:creationId xmlns:p14="http://schemas.microsoft.com/office/powerpoint/2010/main" val="291459836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dirty="0">
                <a:solidFill>
                  <a:srgbClr val="FFFFFF"/>
                </a:solidFill>
              </a:rPr>
              <a:t>CM3</a:t>
            </a:r>
            <a:r>
              <a:rPr lang="zh-CN" altLang="en-US" sz="3100" dirty="0">
                <a:solidFill>
                  <a:srgbClr val="FFFFFF"/>
                </a:solidFill>
              </a:rPr>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3657601"/>
            <a:ext cx="2313633" cy="2331719"/>
          </a:xfrm>
        </p:spPr>
        <p:txBody>
          <a:bodyPr>
            <a:normAutofit/>
          </a:bodyPr>
          <a:lstStyle/>
          <a:p>
            <a:r>
              <a:rPr lang="zh-CN" altLang="en-US" sz="1300" dirty="0">
                <a:solidFill>
                  <a:srgbClr val="FFFFFF"/>
                </a:solidFill>
              </a:rPr>
              <a:t>信号量处理：互斥访问</a:t>
            </a:r>
          </a:p>
        </p:txBody>
      </p:sp>
      <p:sp>
        <p:nvSpPr>
          <p:cNvPr id="10" name="内容占位符 2">
            <a:extLst>
              <a:ext uri="{FF2B5EF4-FFF2-40B4-BE49-F238E27FC236}">
                <a16:creationId xmlns:a16="http://schemas.microsoft.com/office/drawing/2014/main" id="{D6153685-21E9-4DB9-B146-D2550937F4FA}"/>
              </a:ext>
            </a:extLst>
          </p:cNvPr>
          <p:cNvSpPr txBox="1">
            <a:spLocks/>
          </p:cNvSpPr>
          <p:nvPr/>
        </p:nvSpPr>
        <p:spPr>
          <a:xfrm>
            <a:off x="5823396" y="183919"/>
            <a:ext cx="3875810" cy="6490162"/>
          </a:xfrm>
          <a:prstGeom prst="rect">
            <a:avLst/>
          </a:prstGeom>
        </p:spPr>
        <p:txBody>
          <a:bodyPr vert="horz" lIns="0" tIns="45720" rIns="0" bIns="45720" rtlCol="0">
            <a:noAutofit/>
          </a:bodyPr>
          <a:lst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buClr>
                <a:srgbClr val="99CB38"/>
              </a:buClr>
            </a:pPr>
            <a:r>
              <a:rPr lang="en-US" altLang="zh-CN" sz="1200" dirty="0">
                <a:solidFill>
                  <a:prstClr val="black">
                    <a:lumMod val="75000"/>
                    <a:lumOff val="25000"/>
                  </a:prstClr>
                </a:solidFill>
                <a:latin typeface="Calibri Light" panose="020F0302020204030204"/>
              </a:rPr>
              <a:t>examx        	PROC</a:t>
            </a:r>
          </a:p>
          <a:p>
            <a:pPr>
              <a:lnSpc>
                <a:spcPct val="100000"/>
              </a:lnSpc>
              <a:buClr>
                <a:srgbClr val="99CB38"/>
              </a:buClr>
            </a:pPr>
            <a:r>
              <a:rPr lang="en-US" altLang="zh-CN" sz="1200" dirty="0">
                <a:solidFill>
                  <a:prstClr val="black">
                    <a:lumMod val="75000"/>
                    <a:lumOff val="25000"/>
                  </a:prstClr>
                </a:solidFill>
                <a:latin typeface="Calibri Light" panose="020F0302020204030204"/>
              </a:rPr>
              <a:t>            	EXPORT  examx</a:t>
            </a:r>
          </a:p>
          <a:p>
            <a:pPr>
              <a:lnSpc>
                <a:spcPct val="100000"/>
              </a:lnSpc>
              <a:buClr>
                <a:srgbClr val="99CB38"/>
              </a:buClr>
            </a:pPr>
            <a:r>
              <a:rPr lang="en-US" altLang="zh-CN" sz="1200" dirty="0">
                <a:solidFill>
                  <a:prstClr val="black">
                    <a:lumMod val="75000"/>
                    <a:lumOff val="25000"/>
                  </a:prstClr>
                </a:solidFill>
                <a:latin typeface="Calibri Light" panose="020F0302020204030204"/>
              </a:rPr>
              <a:t>LDREXTestRecursive</a:t>
            </a:r>
          </a:p>
          <a:p>
            <a:pPr>
              <a:lnSpc>
                <a:spcPct val="100000"/>
              </a:lnSpc>
              <a:buClr>
                <a:srgbClr val="99CB38"/>
              </a:buClr>
            </a:pPr>
            <a:r>
              <a:rPr lang="en-US" altLang="zh-CN" sz="1200" dirty="0">
                <a:solidFill>
                  <a:prstClr val="black">
                    <a:lumMod val="75000"/>
                    <a:lumOff val="25000"/>
                  </a:prstClr>
                </a:solidFill>
                <a:latin typeface="Calibri Light" panose="020F0302020204030204"/>
              </a:rPr>
              <a:t>	mov	r1,#0</a:t>
            </a:r>
          </a:p>
          <a:p>
            <a:pPr>
              <a:lnSpc>
                <a:spcPct val="100000"/>
              </a:lnSpc>
              <a:buClr>
                <a:srgbClr val="99CB38"/>
              </a:buClr>
            </a:pPr>
            <a:r>
              <a:rPr lang="en-US" altLang="zh-CN" sz="1200" dirty="0">
                <a:solidFill>
                  <a:prstClr val="black">
                    <a:lumMod val="75000"/>
                    <a:lumOff val="25000"/>
                  </a:prstClr>
                </a:solidFill>
                <a:latin typeface="Calibri Light" panose="020F0302020204030204"/>
              </a:rPr>
              <a:t>	ldr r0, =0x20003000</a:t>
            </a:r>
          </a:p>
          <a:p>
            <a:pPr>
              <a:lnSpc>
                <a:spcPct val="100000"/>
              </a:lnSpc>
              <a:buClr>
                <a:srgbClr val="99CB38"/>
              </a:buClr>
            </a:pPr>
            <a:r>
              <a:rPr lang="en-US" altLang="zh-CN" sz="1200" dirty="0">
                <a:solidFill>
                  <a:prstClr val="black">
                    <a:lumMod val="75000"/>
                    <a:lumOff val="25000"/>
                  </a:prstClr>
                </a:solidFill>
                <a:latin typeface="Calibri Light" panose="020F0302020204030204"/>
              </a:rPr>
              <a:t>	str	r1,[r0]</a:t>
            </a:r>
          </a:p>
          <a:p>
            <a:pPr>
              <a:lnSpc>
                <a:spcPct val="100000"/>
              </a:lnSpc>
              <a:buClr>
                <a:srgbClr val="99CB38"/>
              </a:buClr>
            </a:pPr>
            <a:r>
              <a:rPr lang="en-US" altLang="zh-CN" sz="1200" dirty="0">
                <a:solidFill>
                  <a:prstClr val="black">
                    <a:lumMod val="75000"/>
                    <a:lumOff val="25000"/>
                  </a:prstClr>
                </a:solidFill>
                <a:latin typeface="Calibri Light" panose="020F0302020204030204"/>
              </a:rPr>
              <a:t>	ldr r3, =0x6</a:t>
            </a:r>
          </a:p>
          <a:p>
            <a:pPr>
              <a:lnSpc>
                <a:spcPct val="100000"/>
              </a:lnSpc>
              <a:buClr>
                <a:srgbClr val="99CB38"/>
              </a:buClr>
            </a:pPr>
            <a:r>
              <a:rPr lang="en-US" altLang="zh-CN" sz="1200" dirty="0">
                <a:solidFill>
                  <a:prstClr val="black">
                    <a:lumMod val="75000"/>
                    <a:lumOff val="25000"/>
                  </a:prstClr>
                </a:solidFill>
                <a:latin typeface="Calibri Light" panose="020F0302020204030204"/>
              </a:rPr>
              <a:t>LoopWrapper</a:t>
            </a:r>
          </a:p>
          <a:p>
            <a:pPr>
              <a:lnSpc>
                <a:spcPct val="100000"/>
              </a:lnSpc>
              <a:buClr>
                <a:srgbClr val="99CB38"/>
              </a:buClr>
            </a:pPr>
            <a:r>
              <a:rPr lang="en-US" altLang="zh-CN" sz="1200" dirty="0">
                <a:solidFill>
                  <a:prstClr val="black">
                    <a:lumMod val="75000"/>
                    <a:lumOff val="25000"/>
                  </a:prstClr>
                </a:solidFill>
                <a:latin typeface="Calibri Light" panose="020F0302020204030204"/>
              </a:rPr>
              <a:t>	push {r0-r2, lr}</a:t>
            </a:r>
          </a:p>
          <a:p>
            <a:pPr>
              <a:lnSpc>
                <a:spcPct val="100000"/>
              </a:lnSpc>
              <a:buClr>
                <a:srgbClr val="99CB38"/>
              </a:buClr>
            </a:pPr>
            <a:r>
              <a:rPr lang="en-US" altLang="zh-CN" sz="1200" dirty="0">
                <a:solidFill>
                  <a:prstClr val="black">
                    <a:lumMod val="75000"/>
                    <a:lumOff val="25000"/>
                  </a:prstClr>
                </a:solidFill>
                <a:latin typeface="Calibri Light" panose="020F0302020204030204"/>
              </a:rPr>
              <a:t>	ldr r0, =0x20003000</a:t>
            </a:r>
          </a:p>
          <a:p>
            <a:pPr>
              <a:lnSpc>
                <a:spcPct val="100000"/>
              </a:lnSpc>
              <a:buClr>
                <a:srgbClr val="99CB38"/>
              </a:buClr>
            </a:pPr>
            <a:r>
              <a:rPr lang="en-US" altLang="zh-CN" sz="1200" dirty="0">
                <a:solidFill>
                  <a:prstClr val="black">
                    <a:lumMod val="75000"/>
                    <a:lumOff val="25000"/>
                  </a:prstClr>
                </a:solidFill>
                <a:latin typeface="Calibri Light" panose="020F0302020204030204"/>
              </a:rPr>
              <a:t>	sub r3, #1</a:t>
            </a:r>
          </a:p>
          <a:p>
            <a:pPr>
              <a:lnSpc>
                <a:spcPct val="100000"/>
              </a:lnSpc>
              <a:buClr>
                <a:srgbClr val="99CB38"/>
              </a:buClr>
            </a:pPr>
            <a:r>
              <a:rPr lang="en-US" altLang="zh-CN" sz="1200" dirty="0">
                <a:solidFill>
                  <a:prstClr val="black">
                    <a:lumMod val="75000"/>
                    <a:lumOff val="25000"/>
                  </a:prstClr>
                </a:solidFill>
                <a:latin typeface="Calibri Light" panose="020F0302020204030204"/>
              </a:rPr>
              <a:t>TryInc</a:t>
            </a:r>
          </a:p>
          <a:p>
            <a:pPr>
              <a:lnSpc>
                <a:spcPct val="100000"/>
              </a:lnSpc>
              <a:buClr>
                <a:srgbClr val="99CB38"/>
              </a:buClr>
            </a:pPr>
            <a:r>
              <a:rPr lang="en-US" altLang="zh-CN" sz="1200" dirty="0">
                <a:solidFill>
                  <a:prstClr val="black">
                    <a:lumMod val="75000"/>
                    <a:lumOff val="25000"/>
                  </a:prstClr>
                </a:solidFill>
                <a:latin typeface="Calibri Light" panose="020F0302020204030204"/>
              </a:rPr>
              <a:t>	ldrex r1, [r0]</a:t>
            </a:r>
          </a:p>
          <a:p>
            <a:pPr>
              <a:lnSpc>
                <a:spcPct val="100000"/>
              </a:lnSpc>
              <a:buClr>
                <a:srgbClr val="99CB38"/>
              </a:buClr>
            </a:pPr>
            <a:r>
              <a:rPr lang="en-US" altLang="zh-CN" sz="1200" dirty="0">
                <a:solidFill>
                  <a:prstClr val="black">
                    <a:lumMod val="75000"/>
                    <a:lumOff val="25000"/>
                  </a:prstClr>
                </a:solidFill>
                <a:latin typeface="Calibri Light" panose="020F0302020204030204"/>
              </a:rPr>
              <a:t>	add r1, #1</a:t>
            </a:r>
          </a:p>
          <a:p>
            <a:pPr>
              <a:lnSpc>
                <a:spcPct val="100000"/>
              </a:lnSpc>
              <a:buClr>
                <a:srgbClr val="99CB38"/>
              </a:buClr>
            </a:pPr>
            <a:r>
              <a:rPr lang="en-US" altLang="zh-CN" sz="1200" dirty="0">
                <a:solidFill>
                  <a:prstClr val="black">
                    <a:lumMod val="75000"/>
                    <a:lumOff val="25000"/>
                  </a:prstClr>
                </a:solidFill>
                <a:latin typeface="Calibri Light" panose="020F0302020204030204"/>
              </a:rPr>
              <a:t>	ldr lr, =DoSTREXRcsv</a:t>
            </a:r>
          </a:p>
          <a:p>
            <a:pPr>
              <a:lnSpc>
                <a:spcPct val="100000"/>
              </a:lnSpc>
              <a:buClr>
                <a:srgbClr val="99CB38"/>
              </a:buClr>
            </a:pPr>
            <a:r>
              <a:rPr lang="en-US" altLang="zh-CN" sz="1200" dirty="0">
                <a:solidFill>
                  <a:prstClr val="black">
                    <a:lumMod val="75000"/>
                    <a:lumOff val="25000"/>
                  </a:prstClr>
                </a:solidFill>
                <a:latin typeface="Calibri Light" panose="020F0302020204030204"/>
              </a:rPr>
              <a:t>	cmp r3, #0</a:t>
            </a:r>
          </a:p>
          <a:p>
            <a:pPr>
              <a:lnSpc>
                <a:spcPct val="100000"/>
              </a:lnSpc>
              <a:buClr>
                <a:srgbClr val="99CB38"/>
              </a:buClr>
            </a:pPr>
            <a:r>
              <a:rPr lang="en-US" altLang="zh-CN" sz="1200" dirty="0">
                <a:solidFill>
                  <a:prstClr val="black">
                    <a:lumMod val="75000"/>
                    <a:lumOff val="25000"/>
                  </a:prstClr>
                </a:solidFill>
                <a:latin typeface="Calibri Light" panose="020F0302020204030204"/>
              </a:rPr>
              <a:t>	bne	LoopWrapper</a:t>
            </a:r>
          </a:p>
          <a:p>
            <a:pPr>
              <a:lnSpc>
                <a:spcPct val="100000"/>
              </a:lnSpc>
              <a:buClr>
                <a:srgbClr val="99CB38"/>
              </a:buClr>
            </a:pPr>
            <a:r>
              <a:rPr lang="en-US" altLang="zh-CN" sz="1200" dirty="0">
                <a:solidFill>
                  <a:prstClr val="black">
                    <a:lumMod val="75000"/>
                    <a:lumOff val="25000"/>
                  </a:prstClr>
                </a:solidFill>
                <a:latin typeface="Calibri Light" panose="020F0302020204030204"/>
              </a:rPr>
              <a:t>DoSTREXRcsv</a:t>
            </a:r>
          </a:p>
          <a:p>
            <a:pPr>
              <a:lnSpc>
                <a:spcPct val="100000"/>
              </a:lnSpc>
              <a:buClr>
                <a:srgbClr val="99CB38"/>
              </a:buClr>
            </a:pPr>
            <a:r>
              <a:rPr lang="en-US" altLang="zh-CN" sz="1200" dirty="0">
                <a:solidFill>
                  <a:prstClr val="black">
                    <a:lumMod val="75000"/>
                    <a:lumOff val="25000"/>
                  </a:prstClr>
                </a:solidFill>
                <a:latin typeface="Calibri Light" panose="020F0302020204030204"/>
              </a:rPr>
              <a:t>	strex r2, r1, [r0]</a:t>
            </a:r>
          </a:p>
          <a:p>
            <a:pPr>
              <a:lnSpc>
                <a:spcPct val="100000"/>
              </a:lnSpc>
              <a:buClr>
                <a:srgbClr val="99CB38"/>
              </a:buClr>
            </a:pPr>
            <a:r>
              <a:rPr lang="en-US" altLang="zh-CN" sz="1200" dirty="0">
                <a:solidFill>
                  <a:prstClr val="black">
                    <a:lumMod val="75000"/>
                    <a:lumOff val="25000"/>
                  </a:prstClr>
                </a:solidFill>
                <a:latin typeface="Calibri Light" panose="020F0302020204030204"/>
              </a:rPr>
              <a:t>	cmp r2, #1</a:t>
            </a:r>
          </a:p>
          <a:p>
            <a:pPr>
              <a:lnSpc>
                <a:spcPct val="100000"/>
              </a:lnSpc>
              <a:buClr>
                <a:srgbClr val="99CB38"/>
              </a:buClr>
            </a:pPr>
            <a:r>
              <a:rPr lang="en-US" altLang="zh-CN" sz="1200" dirty="0">
                <a:solidFill>
                  <a:prstClr val="black">
                    <a:lumMod val="75000"/>
                    <a:lumOff val="25000"/>
                  </a:prstClr>
                </a:solidFill>
                <a:latin typeface="Calibri Light" panose="020F0302020204030204"/>
              </a:rPr>
              <a:t>	beq TryInc		;r2==1:failed</a:t>
            </a:r>
          </a:p>
          <a:p>
            <a:pPr>
              <a:lnSpc>
                <a:spcPct val="100000"/>
              </a:lnSpc>
              <a:buClr>
                <a:srgbClr val="99CB38"/>
              </a:buClr>
            </a:pPr>
            <a:r>
              <a:rPr lang="en-US" altLang="zh-CN" sz="1200" dirty="0">
                <a:solidFill>
                  <a:prstClr val="black">
                    <a:lumMod val="75000"/>
                    <a:lumOff val="25000"/>
                  </a:prstClr>
                </a:solidFill>
                <a:latin typeface="Calibri Light" panose="020F0302020204030204"/>
              </a:rPr>
              <a:t>	pop {r0-r2, pc}</a:t>
            </a:r>
          </a:p>
          <a:p>
            <a:pPr>
              <a:lnSpc>
                <a:spcPct val="100000"/>
              </a:lnSpc>
              <a:buClr>
                <a:srgbClr val="99CB38"/>
              </a:buClr>
            </a:pPr>
            <a:r>
              <a:rPr lang="en-US" altLang="zh-CN" sz="1200" dirty="0">
                <a:solidFill>
                  <a:prstClr val="black">
                    <a:lumMod val="75000"/>
                    <a:lumOff val="25000"/>
                  </a:prstClr>
                </a:solidFill>
                <a:latin typeface="Calibri Light" panose="020F0302020204030204"/>
              </a:rPr>
              <a:t>    	ENDP</a:t>
            </a:r>
            <a:endParaRPr lang="zh-CN" altLang="en-US" sz="1200" dirty="0">
              <a:solidFill>
                <a:prstClr val="black">
                  <a:lumMod val="75000"/>
                  <a:lumOff val="25000"/>
                </a:prstClr>
              </a:solidFill>
              <a:latin typeface="Calibri Light" panose="020F0302020204030204"/>
            </a:endParaRPr>
          </a:p>
        </p:txBody>
      </p:sp>
    </p:spTree>
    <p:extLst>
      <p:ext uri="{BB962C8B-B14F-4D97-AF65-F5344CB8AC3E}">
        <p14:creationId xmlns:p14="http://schemas.microsoft.com/office/powerpoint/2010/main" val="38902532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264483365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的复位</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Cortex-M3 </a:t>
            </a:r>
            <a:r>
              <a:rPr lang="zh-CN" altLang="en-US" dirty="0"/>
              <a:t>内核有三种复位信号：</a:t>
            </a:r>
          </a:p>
          <a:p>
            <a:pPr lvl="1"/>
            <a:r>
              <a:rPr lang="zh-CN" altLang="en-US" dirty="0"/>
              <a:t>上电复位（</a:t>
            </a:r>
            <a:r>
              <a:rPr lang="en-US" altLang="zh-CN" dirty="0" err="1"/>
              <a:t>nPORESET</a:t>
            </a:r>
            <a:r>
              <a:rPr lang="zh-CN" altLang="en-US" dirty="0"/>
              <a:t>）</a:t>
            </a:r>
          </a:p>
          <a:p>
            <a:pPr lvl="2"/>
            <a:r>
              <a:rPr lang="zh-CN" altLang="en-US" dirty="0"/>
              <a:t>在器件上电时需要把复位置为有效（</a:t>
            </a:r>
            <a:r>
              <a:rPr lang="en-US" altLang="zh-CN" dirty="0"/>
              <a:t>assert</a:t>
            </a:r>
            <a:r>
              <a:rPr lang="zh-CN" altLang="en-US" dirty="0"/>
              <a:t>），把处理器核心和调试系统一起复位</a:t>
            </a:r>
          </a:p>
          <a:p>
            <a:pPr lvl="1"/>
            <a:r>
              <a:rPr lang="zh-CN" altLang="en-US" dirty="0"/>
              <a:t>系统复位（</a:t>
            </a:r>
            <a:r>
              <a:rPr lang="en-US" altLang="zh-CN" dirty="0" err="1"/>
              <a:t>nSYSRESET</a:t>
            </a:r>
            <a:r>
              <a:rPr lang="zh-CN" altLang="en-US" dirty="0"/>
              <a:t>）</a:t>
            </a:r>
          </a:p>
          <a:p>
            <a:pPr lvl="2"/>
            <a:r>
              <a:rPr lang="zh-CN" altLang="en-US" dirty="0"/>
              <a:t>只影响处理器核心、</a:t>
            </a:r>
            <a:r>
              <a:rPr lang="en-US" altLang="zh-CN" dirty="0"/>
              <a:t>NVIC</a:t>
            </a:r>
            <a:r>
              <a:rPr lang="zh-CN" altLang="en-US" dirty="0"/>
              <a:t>（与调试相关的除外）以及</a:t>
            </a:r>
            <a:r>
              <a:rPr lang="en-US" altLang="zh-CN" dirty="0"/>
              <a:t>MPU</a:t>
            </a:r>
            <a:r>
              <a:rPr lang="zh-CN" altLang="en-US" dirty="0"/>
              <a:t>，不复位调试系统</a:t>
            </a:r>
          </a:p>
          <a:p>
            <a:pPr lvl="1"/>
            <a:r>
              <a:rPr lang="zh-CN" altLang="en-US" dirty="0"/>
              <a:t>测试复位（</a:t>
            </a:r>
            <a:r>
              <a:rPr lang="en-US" altLang="zh-CN" dirty="0" err="1"/>
              <a:t>nTRST</a:t>
            </a:r>
            <a:r>
              <a:rPr lang="zh-CN" altLang="en-US" dirty="0"/>
              <a:t>）</a:t>
            </a:r>
          </a:p>
          <a:p>
            <a:pPr lvl="2"/>
            <a:r>
              <a:rPr lang="zh-CN" altLang="en-US" dirty="0"/>
              <a:t>只复位调试系统：</a:t>
            </a:r>
          </a:p>
          <a:p>
            <a:pPr lvl="1"/>
            <a:endParaRPr lang="zh-CN" altLang="en-US" dirty="0"/>
          </a:p>
        </p:txBody>
      </p:sp>
    </p:spTree>
    <p:extLst>
      <p:ext uri="{BB962C8B-B14F-4D97-AF65-F5344CB8AC3E}">
        <p14:creationId xmlns:p14="http://schemas.microsoft.com/office/powerpoint/2010/main" val="3851346585"/>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图片 4" descr="图片包含 屏幕截图&#10;&#10;已生成极高可信度的说明">
            <a:extLst>
              <a:ext uri="{FF2B5EF4-FFF2-40B4-BE49-F238E27FC236}">
                <a16:creationId xmlns:a16="http://schemas.microsoft.com/office/drawing/2014/main" id="{A7E21B66-DD19-4EAA-8F8D-2B1FD0B63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750" y="1778467"/>
            <a:ext cx="5712792" cy="305634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dirty="0">
                <a:solidFill>
                  <a:srgbClr val="FFFFFF"/>
                </a:solidFill>
              </a:rPr>
              <a:t>CM3</a:t>
            </a:r>
            <a:r>
              <a:rPr lang="zh-CN" altLang="en-US" sz="3100" dirty="0">
                <a:solidFill>
                  <a:srgbClr val="FFFFFF"/>
                </a:solidFill>
              </a:rPr>
              <a:t>的复位</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3372375"/>
            <a:ext cx="2313633" cy="2616945"/>
          </a:xfrm>
        </p:spPr>
        <p:txBody>
          <a:bodyPr>
            <a:normAutofit/>
          </a:bodyPr>
          <a:lstStyle/>
          <a:p>
            <a:pPr>
              <a:lnSpc>
                <a:spcPct val="140000"/>
              </a:lnSpc>
            </a:pPr>
            <a:r>
              <a:rPr lang="zh-CN" altLang="en-US" sz="1800" dirty="0">
                <a:solidFill>
                  <a:srgbClr val="FFFFFF"/>
                </a:solidFill>
              </a:rPr>
              <a:t>典型的</a:t>
            </a:r>
            <a:r>
              <a:rPr lang="en-US" altLang="zh-CN" sz="1800" dirty="0">
                <a:solidFill>
                  <a:srgbClr val="FFFFFF"/>
                </a:solidFill>
              </a:rPr>
              <a:t>Cortex-M3</a:t>
            </a:r>
            <a:r>
              <a:rPr lang="zh-CN" altLang="en-US" sz="1800" dirty="0">
                <a:solidFill>
                  <a:srgbClr val="FFFFFF"/>
                </a:solidFill>
              </a:rPr>
              <a:t>芯片内部复位信号和其作用范围</a:t>
            </a:r>
          </a:p>
        </p:txBody>
      </p:sp>
    </p:spTree>
    <p:extLst>
      <p:ext uri="{BB962C8B-B14F-4D97-AF65-F5344CB8AC3E}">
        <p14:creationId xmlns:p14="http://schemas.microsoft.com/office/powerpoint/2010/main" val="1433762671"/>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150B8503-2FCC-48B3-90EA-F3900E6521C1}"/>
              </a:ext>
            </a:extLst>
          </p:cNvPr>
          <p:cNvPicPr>
            <a:picLocks noGrp="1" noChangeAspect="1"/>
          </p:cNvPicPr>
          <p:nvPr>
            <p:ph idx="1"/>
          </p:nvPr>
        </p:nvPicPr>
        <p:blipFill>
          <a:blip r:embed="rId3"/>
          <a:stretch>
            <a:fillRect/>
          </a:stretch>
        </p:blipFill>
        <p:spPr>
          <a:xfrm>
            <a:off x="2526837" y="643538"/>
            <a:ext cx="7139151"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的系统控制</a:t>
            </a:r>
          </a:p>
        </p:txBody>
      </p:sp>
    </p:spTree>
    <p:extLst>
      <p:ext uri="{BB962C8B-B14F-4D97-AF65-F5344CB8AC3E}">
        <p14:creationId xmlns:p14="http://schemas.microsoft.com/office/powerpoint/2010/main" val="3209977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9FAC0703-BC1F-4374-90D0-6995E849F5FC}"/>
              </a:ext>
            </a:extLst>
          </p:cNvPr>
          <p:cNvSpPr>
            <a:spLocks noGrp="1" noChangeArrowheads="1"/>
          </p:cNvSpPr>
          <p:nvPr>
            <p:ph type="title"/>
          </p:nvPr>
        </p:nvSpPr>
        <p:spPr/>
        <p:txBody>
          <a:bodyPr/>
          <a:lstStyle/>
          <a:p>
            <a:r>
              <a:rPr lang="zh-CN" altLang="en-US" sz="4000" dirty="0">
                <a:latin typeface="楷体" panose="02010609060101010101" pitchFamily="49" charset="-122"/>
                <a:ea typeface="楷体" panose="02010609060101010101" pitchFamily="49" charset="-122"/>
              </a:rPr>
              <a:t>嵌入式系统安全概论</a:t>
            </a:r>
            <a:endParaRPr lang="zh-CN" altLang="en-US" sz="4000" dirty="0"/>
          </a:p>
        </p:txBody>
      </p:sp>
      <p:sp>
        <p:nvSpPr>
          <p:cNvPr id="11267" name="内容占位符 2">
            <a:extLst>
              <a:ext uri="{FF2B5EF4-FFF2-40B4-BE49-F238E27FC236}">
                <a16:creationId xmlns:a16="http://schemas.microsoft.com/office/drawing/2014/main" id="{2B1FC60A-3E40-4118-8295-AC1160BC9646}"/>
              </a:ext>
            </a:extLst>
          </p:cNvPr>
          <p:cNvSpPr>
            <a:spLocks noGrp="1" noChangeArrowheads="1"/>
          </p:cNvSpPr>
          <p:nvPr>
            <p:ph idx="1"/>
          </p:nvPr>
        </p:nvSpPr>
        <p:spPr>
          <a:xfrm>
            <a:off x="1774826" y="1844675"/>
            <a:ext cx="8704263" cy="4287838"/>
          </a:xfrm>
        </p:spPr>
        <p:txBody>
          <a:bodyPr/>
          <a:lstStyle/>
          <a:p>
            <a:pPr marL="342900" lvl="1" indent="-342900">
              <a:buClr>
                <a:schemeClr val="folHlink"/>
              </a:buClr>
              <a:buSzPct val="60000"/>
            </a:pPr>
            <a:r>
              <a:rPr lang="zh-CN" altLang="en-US" sz="2400" b="0" dirty="0">
                <a:latin typeface="楷体" panose="02010609060101010101" pitchFamily="49" charset="-122"/>
                <a:ea typeface="楷体" panose="02010609060101010101" pitchFamily="49" charset="-122"/>
              </a:rPr>
              <a:t>软件分层</a:t>
            </a:r>
            <a:endParaRPr lang="en-US" altLang="zh-CN" sz="2400" b="0" dirty="0">
              <a:latin typeface="楷体" panose="02010609060101010101" pitchFamily="49" charset="-122"/>
              <a:ea typeface="楷体" panose="02010609060101010101" pitchFamily="49" charset="-122"/>
            </a:endParaRPr>
          </a:p>
          <a:p>
            <a:pPr marL="342900" lvl="1" indent="-342900">
              <a:buClr>
                <a:schemeClr val="folHlink"/>
              </a:buClr>
              <a:buSzPct val="60000"/>
              <a:buNone/>
            </a:pPr>
            <a:r>
              <a:rPr lang="zh-CN" altLang="en-US" sz="2000" dirty="0">
                <a:solidFill>
                  <a:srgbClr val="FF0000"/>
                </a:solidFill>
                <a:latin typeface="宋体" panose="02010600030101010101" pitchFamily="2" charset="-122"/>
                <a:ea typeface="宋体" panose="02010600030101010101" pitchFamily="2" charset="-122"/>
              </a:rPr>
              <a:t>嵌入式操作系统</a:t>
            </a:r>
            <a:endParaRPr lang="en-US" altLang="zh-CN" sz="2000" dirty="0">
              <a:solidFill>
                <a:srgbClr val="FF0000"/>
              </a:solidFill>
              <a:latin typeface="宋体" panose="02010600030101010101" pitchFamily="2" charset="-122"/>
              <a:ea typeface="宋体" panose="02010600030101010101" pitchFamily="2" charset="-122"/>
            </a:endParaRPr>
          </a:p>
          <a:p>
            <a:pPr marL="342900" lvl="1" indent="-342900">
              <a:buClr>
                <a:schemeClr val="folHlink"/>
              </a:buClr>
              <a:buSzPct val="60000"/>
              <a:buNone/>
            </a:pPr>
            <a:r>
              <a:rPr lang="zh-CN" altLang="en-US" sz="2000" dirty="0">
                <a:solidFill>
                  <a:srgbClr val="FF0000"/>
                </a:solidFill>
                <a:latin typeface="宋体" panose="02010600030101010101" pitchFamily="2" charset="-122"/>
                <a:ea typeface="宋体" panose="02010600030101010101" pitchFamily="2" charset="-122"/>
              </a:rPr>
              <a:t>不是必需的。</a:t>
            </a:r>
            <a:endParaRPr lang="en-US" altLang="zh-CN" sz="2000" dirty="0">
              <a:solidFill>
                <a:srgbClr val="FF0000"/>
              </a:solidFill>
              <a:latin typeface="宋体" panose="02010600030101010101" pitchFamily="2" charset="-122"/>
              <a:ea typeface="宋体" panose="02010600030101010101" pitchFamily="2" charset="-122"/>
            </a:endParaRPr>
          </a:p>
          <a:p>
            <a:endParaRPr lang="zh-CN" altLang="en-US" sz="2400" b="0" dirty="0">
              <a:latin typeface="楷体" panose="02010609060101010101" pitchFamily="49" charset="-122"/>
              <a:ea typeface="楷体" panose="02010609060101010101" pitchFamily="49" charset="-122"/>
            </a:endParaRPr>
          </a:p>
        </p:txBody>
      </p:sp>
      <p:sp>
        <p:nvSpPr>
          <p:cNvPr id="11268" name="灯片编号占位符 3">
            <a:extLst>
              <a:ext uri="{FF2B5EF4-FFF2-40B4-BE49-F238E27FC236}">
                <a16:creationId xmlns:a16="http://schemas.microsoft.com/office/drawing/2014/main" id="{8DA821A8-405F-4D29-B118-145CFAF960F3}"/>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013EBA64-5772-461F-AB72-C84052560032}"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7</a:t>
            </a:fld>
            <a:endParaRPr kumimoji="0" lang="en-US" altLang="zh-CN" sz="1400" b="0">
              <a:solidFill>
                <a:srgbClr val="000000"/>
              </a:solidFill>
              <a:latin typeface="Tahoma" panose="020B0604030504040204" pitchFamily="34" charset="0"/>
              <a:ea typeface="宋体" panose="02010600030101010101" pitchFamily="2" charset="-122"/>
            </a:endParaRPr>
          </a:p>
        </p:txBody>
      </p:sp>
      <p:pic>
        <p:nvPicPr>
          <p:cNvPr id="5" name="Picture 2">
            <a:extLst>
              <a:ext uri="{FF2B5EF4-FFF2-40B4-BE49-F238E27FC236}">
                <a16:creationId xmlns:a16="http://schemas.microsoft.com/office/drawing/2014/main" id="{E2DCBD17-85ED-4F84-A8FE-DAE6D0E7E502}"/>
              </a:ext>
            </a:extLst>
          </p:cNvPr>
          <p:cNvPicPr>
            <a:picLocks noChangeAspect="1" noChangeArrowheads="1"/>
          </p:cNvPicPr>
          <p:nvPr/>
        </p:nvPicPr>
        <p:blipFill>
          <a:blip r:embed="rId2"/>
          <a:stretch>
            <a:fillRect/>
          </a:stretch>
        </p:blipFill>
        <p:spPr bwMode="auto">
          <a:xfrm>
            <a:off x="4800601" y="2133600"/>
            <a:ext cx="3959225" cy="3868738"/>
          </a:xfrm>
          <a:prstGeom prst="rect">
            <a:avLst/>
          </a:prstGeom>
          <a:noFill/>
          <a:ln w="28575">
            <a:solidFill>
              <a:srgbClr val="FFFFFF"/>
            </a:solidFill>
          </a:ln>
          <a:effectLst>
            <a:outerShdw blurRad="63500" algn="ctr" rotWithShape="0">
              <a:prstClr val="black">
                <a:alpha val="40000"/>
              </a:prstClr>
            </a:outerShdw>
          </a:effectLst>
        </p:spPr>
      </p:pic>
    </p:spTree>
    <p:extLst>
      <p:ext uri="{BB962C8B-B14F-4D97-AF65-F5344CB8AC3E}">
        <p14:creationId xmlns:p14="http://schemas.microsoft.com/office/powerpoint/2010/main" val="658364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1528763" y="765175"/>
            <a:ext cx="9137650" cy="0"/>
          </a:xfrm>
          <a:prstGeom prst="line">
            <a:avLst/>
          </a:prstGeom>
          <a:noFill/>
          <a:ln w="50800">
            <a:solidFill>
              <a:srgbClr val="00CC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9900CC"/>
              </a:solidFill>
              <a:latin typeface="Arial" panose="020B0604020202020204" pitchFamily="34" charset="0"/>
              <a:ea typeface="仿宋_GB2312" pitchFamily="49" charset="-122"/>
            </a:endParaRPr>
          </a:p>
        </p:txBody>
      </p:sp>
      <p:sp>
        <p:nvSpPr>
          <p:cNvPr id="8" name="Rectangle 2"/>
          <p:cNvSpPr>
            <a:spLocks noChangeArrowheads="1"/>
          </p:cNvSpPr>
          <p:nvPr/>
        </p:nvSpPr>
        <p:spPr bwMode="auto">
          <a:xfrm>
            <a:off x="1868489" y="890588"/>
            <a:ext cx="8497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fontAlgn="base">
              <a:spcBef>
                <a:spcPct val="0"/>
              </a:spcBef>
              <a:spcAft>
                <a:spcPct val="0"/>
              </a:spcAft>
              <a:buClr>
                <a:srgbClr val="000000"/>
              </a:buClr>
              <a:buSzPct val="80000"/>
            </a:pPr>
            <a:r>
              <a:rPr lang="zh-CN" altLang="en-US" sz="3600" b="0" dirty="0">
                <a:latin typeface="宋体" pitchFamily="2" charset="-122"/>
                <a:sym typeface="黑体" panose="02010609060101010101" pitchFamily="49" charset="-122"/>
              </a:rPr>
              <a:t>内容提要</a:t>
            </a:r>
            <a:endParaRPr lang="zh-CN" altLang="en-US" dirty="0">
              <a:latin typeface="宋体" pitchFamily="2" charset="-122"/>
            </a:endParaRPr>
          </a:p>
        </p:txBody>
      </p:sp>
      <p:graphicFrame>
        <p:nvGraphicFramePr>
          <p:cNvPr id="6" name="Group 8"/>
          <p:cNvGraphicFramePr>
            <a:graphicFrameLocks noGrp="1"/>
          </p:cNvGraphicFramePr>
          <p:nvPr/>
        </p:nvGraphicFramePr>
        <p:xfrm>
          <a:off x="2786063" y="2276476"/>
          <a:ext cx="7150100" cy="2313425"/>
        </p:xfrm>
        <a:graphic>
          <a:graphicData uri="http://schemas.openxmlformats.org/drawingml/2006/table">
            <a:tbl>
              <a:tblPr/>
              <a:tblGrid>
                <a:gridCol w="1708150">
                  <a:extLst>
                    <a:ext uri="{9D8B030D-6E8A-4147-A177-3AD203B41FA5}">
                      <a16:colId xmlns:a16="http://schemas.microsoft.com/office/drawing/2014/main" val="20000"/>
                    </a:ext>
                  </a:extLst>
                </a:gridCol>
                <a:gridCol w="5441950">
                  <a:extLst>
                    <a:ext uri="{9D8B030D-6E8A-4147-A177-3AD203B41FA5}">
                      <a16:colId xmlns:a16="http://schemas.microsoft.com/office/drawing/2014/main" val="20001"/>
                    </a:ext>
                  </a:extLst>
                </a:gridCol>
              </a:tblGrid>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1</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嵌入式系统简介</a:t>
                      </a:r>
                      <a:endPar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30428">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1" u="none" strike="noStrike" cap="none" normalizeH="0" baseline="0" dirty="0">
                          <a:ln>
                            <a:noFill/>
                          </a:ln>
                          <a:solidFill>
                            <a:schemeClr val="bg1"/>
                          </a:solidFill>
                          <a:effectLst/>
                          <a:latin typeface="宋体" pitchFamily="2" charset="-122"/>
                          <a:ea typeface="宋体" pitchFamily="2" charset="-122"/>
                          <a:sym typeface="CMU Serif" charset="0"/>
                        </a:rPr>
                        <a:t>2</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1" u="none" strike="noStrike" cap="none" normalizeH="0" baseline="0" dirty="0">
                          <a:ln>
                            <a:noFill/>
                          </a:ln>
                          <a:solidFill>
                            <a:schemeClr val="bg1"/>
                          </a:solidFill>
                          <a:effectLst/>
                          <a:latin typeface="宋体" pitchFamily="2" charset="-122"/>
                          <a:ea typeface="宋体" pitchFamily="2" charset="-122"/>
                          <a:sym typeface="CMU Serif" charset="0"/>
                        </a:rPr>
                        <a:t>嵌入式微处理器</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1"/>
                  </a:ext>
                </a:extLst>
              </a:tr>
              <a:tr h="56099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cap="none" normalizeH="0" baseline="0" dirty="0">
                          <a:ln>
                            <a:noFill/>
                          </a:ln>
                          <a:solidFill>
                            <a:srgbClr val="9900CC"/>
                          </a:solidFill>
                          <a:effectLst/>
                          <a:latin typeface="宋体" pitchFamily="2" charset="-122"/>
                          <a:ea typeface="宋体" pitchFamily="2" charset="-122"/>
                          <a:sym typeface="Arial" pitchFamily="34" charset="0"/>
                        </a:rPr>
                        <a:t>3</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1" marB="45731"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嵌入式操作系统</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56099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4 </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defRPr/>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嵌入式系统安全简介</a:t>
                      </a:r>
                      <a:endParaRPr kumimoji="0" 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bl>
          </a:graphicData>
        </a:graphic>
      </p:graphicFrame>
      <p:pic>
        <p:nvPicPr>
          <p:cNvPr id="11" name="右箭头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389" y="2924175"/>
            <a:ext cx="1044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80552"/>
      </p:ext>
    </p:extLst>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的系统控制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低功耗：</a:t>
            </a:r>
            <a:endParaRPr lang="en-US" altLang="zh-CN" dirty="0"/>
          </a:p>
          <a:p>
            <a:pPr lvl="1"/>
            <a:r>
              <a:rPr lang="zh-CN" altLang="en-US" dirty="0"/>
              <a:t>减小电池体积</a:t>
            </a:r>
            <a:endParaRPr lang="en-US" altLang="zh-CN" dirty="0"/>
          </a:p>
          <a:p>
            <a:pPr lvl="1"/>
            <a:r>
              <a:rPr lang="zh-CN" altLang="en-US" dirty="0"/>
              <a:t>增强安全性</a:t>
            </a:r>
            <a:endParaRPr lang="en-US" altLang="zh-CN" dirty="0"/>
          </a:p>
          <a:p>
            <a:pPr lvl="1"/>
            <a:r>
              <a:rPr lang="zh-CN" altLang="en-US" dirty="0"/>
              <a:t>电磁干扰更小，提高无线通信质量</a:t>
            </a:r>
            <a:endParaRPr lang="en-US" altLang="zh-CN" dirty="0"/>
          </a:p>
          <a:p>
            <a:pPr lvl="1"/>
            <a:r>
              <a:rPr lang="zh-CN" altLang="en-US" dirty="0"/>
              <a:t>电源设计更简单，无需考虑散热问题</a:t>
            </a:r>
            <a:endParaRPr lang="en-US" altLang="zh-CN" dirty="0"/>
          </a:p>
          <a:p>
            <a:pPr lvl="1"/>
            <a:r>
              <a:rPr lang="zh-CN" altLang="en-US" dirty="0"/>
              <a:t>可以考虑系统通过其他能源供电</a:t>
            </a:r>
          </a:p>
        </p:txBody>
      </p:sp>
    </p:spTree>
    <p:extLst>
      <p:ext uri="{BB962C8B-B14F-4D97-AF65-F5344CB8AC3E}">
        <p14:creationId xmlns:p14="http://schemas.microsoft.com/office/powerpoint/2010/main" val="258000140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7113033D-7CBD-48DF-8209-46A98D248A35}"/>
              </a:ext>
            </a:extLst>
          </p:cNvPr>
          <p:cNvPicPr>
            <a:picLocks noChangeAspect="1"/>
          </p:cNvPicPr>
          <p:nvPr/>
        </p:nvPicPr>
        <p:blipFill>
          <a:blip r:embed="rId3"/>
          <a:stretch>
            <a:fillRect/>
          </a:stretch>
        </p:blipFill>
        <p:spPr>
          <a:xfrm>
            <a:off x="5080512" y="2160194"/>
            <a:ext cx="5098562" cy="253761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CM3</a:t>
            </a:r>
            <a:r>
              <a:rPr lang="zh-CN" altLang="en-US" sz="3100">
                <a:solidFill>
                  <a:srgbClr val="FFFFFF"/>
                </a:solidFill>
              </a:rPr>
              <a:t>的系统控制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r>
              <a:rPr lang="zh-CN" altLang="en-US" sz="1300">
                <a:solidFill>
                  <a:srgbClr val="FFFFFF"/>
                </a:solidFill>
              </a:rPr>
              <a:t>低功耗系统需求：</a:t>
            </a:r>
            <a:endParaRPr lang="en-US" altLang="zh-CN" sz="1300">
              <a:solidFill>
                <a:srgbClr val="FFFFFF"/>
              </a:solidFill>
            </a:endParaRPr>
          </a:p>
        </p:txBody>
      </p:sp>
    </p:spTree>
    <p:extLst>
      <p:ext uri="{BB962C8B-B14F-4D97-AF65-F5344CB8AC3E}">
        <p14:creationId xmlns:p14="http://schemas.microsoft.com/office/powerpoint/2010/main" val="797771846"/>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的系统控制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中断驱动系统的工作流程：</a:t>
            </a:r>
            <a:endParaRPr lang="en-US" altLang="zh-CN" dirty="0"/>
          </a:p>
        </p:txBody>
      </p:sp>
      <p:pic>
        <p:nvPicPr>
          <p:cNvPr id="4" name="图片 3">
            <a:extLst>
              <a:ext uri="{FF2B5EF4-FFF2-40B4-BE49-F238E27FC236}">
                <a16:creationId xmlns:a16="http://schemas.microsoft.com/office/drawing/2014/main" id="{E737CEC4-E2C0-4E29-A12C-A47822BFBAB9}"/>
              </a:ext>
            </a:extLst>
          </p:cNvPr>
          <p:cNvPicPr>
            <a:picLocks noChangeAspect="1"/>
          </p:cNvPicPr>
          <p:nvPr/>
        </p:nvPicPr>
        <p:blipFill>
          <a:blip r:embed="rId2"/>
          <a:stretch>
            <a:fillRect/>
          </a:stretch>
        </p:blipFill>
        <p:spPr>
          <a:xfrm>
            <a:off x="1524000" y="2073108"/>
            <a:ext cx="9144000" cy="2711784"/>
          </a:xfrm>
          <a:prstGeom prst="rect">
            <a:avLst/>
          </a:prstGeom>
        </p:spPr>
      </p:pic>
    </p:spTree>
    <p:extLst>
      <p:ext uri="{BB962C8B-B14F-4D97-AF65-F5344CB8AC3E}">
        <p14:creationId xmlns:p14="http://schemas.microsoft.com/office/powerpoint/2010/main" val="10091385"/>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BDF4DBF5-5B10-49F2-AFD5-4873E09288F7}"/>
              </a:ext>
            </a:extLst>
          </p:cNvPr>
          <p:cNvPicPr>
            <a:picLocks noChangeAspect="1"/>
          </p:cNvPicPr>
          <p:nvPr/>
        </p:nvPicPr>
        <p:blipFill>
          <a:blip r:embed="rId3"/>
          <a:stretch>
            <a:fillRect/>
          </a:stretch>
        </p:blipFill>
        <p:spPr>
          <a:xfrm>
            <a:off x="5080512" y="1853461"/>
            <a:ext cx="5098562" cy="315107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CM3</a:t>
            </a:r>
            <a:r>
              <a:rPr lang="zh-CN" altLang="en-US" sz="3100">
                <a:solidFill>
                  <a:srgbClr val="FFFFFF"/>
                </a:solidFill>
              </a:rPr>
              <a:t>的系统控制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3715473"/>
            <a:ext cx="2313633" cy="2273846"/>
          </a:xfrm>
        </p:spPr>
        <p:txBody>
          <a:bodyPr>
            <a:normAutofit/>
          </a:bodyPr>
          <a:lstStyle/>
          <a:p>
            <a:r>
              <a:rPr lang="zh-CN" altLang="en-US" sz="1300" dirty="0">
                <a:solidFill>
                  <a:srgbClr val="FFFFFF"/>
                </a:solidFill>
              </a:rPr>
              <a:t>休眠模式：</a:t>
            </a:r>
            <a:endParaRPr lang="en-US" altLang="zh-CN" sz="1300" dirty="0">
              <a:solidFill>
                <a:srgbClr val="FFFFFF"/>
              </a:solidFill>
            </a:endParaRPr>
          </a:p>
        </p:txBody>
      </p:sp>
    </p:spTree>
    <p:extLst>
      <p:ext uri="{BB962C8B-B14F-4D97-AF65-F5344CB8AC3E}">
        <p14:creationId xmlns:p14="http://schemas.microsoft.com/office/powerpoint/2010/main" val="2849791802"/>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C5DD854A-8FD3-4DD6-9B69-24E96B04855D}"/>
              </a:ext>
            </a:extLst>
          </p:cNvPr>
          <p:cNvPicPr>
            <a:picLocks noGrp="1" noChangeAspect="1"/>
          </p:cNvPicPr>
          <p:nvPr>
            <p:ph idx="1"/>
          </p:nvPr>
        </p:nvPicPr>
        <p:blipFill>
          <a:blip r:embed="rId2"/>
          <a:stretch>
            <a:fillRect/>
          </a:stretch>
        </p:blipFill>
        <p:spPr>
          <a:xfrm>
            <a:off x="1999499" y="931405"/>
            <a:ext cx="8193826" cy="304285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流水线</a:t>
            </a:r>
          </a:p>
        </p:txBody>
      </p:sp>
    </p:spTree>
    <p:extLst>
      <p:ext uri="{BB962C8B-B14F-4D97-AF65-F5344CB8AC3E}">
        <p14:creationId xmlns:p14="http://schemas.microsoft.com/office/powerpoint/2010/main" val="1493485024"/>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详细框图</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B97216D7-6EEF-4C52-8E53-36512B00E4B2}"/>
              </a:ext>
            </a:extLst>
          </p:cNvPr>
          <p:cNvPicPr>
            <a:picLocks noChangeAspect="1"/>
          </p:cNvPicPr>
          <p:nvPr/>
        </p:nvPicPr>
        <p:blipFill>
          <a:blip r:embed="rId3"/>
          <a:stretch>
            <a:fillRect/>
          </a:stretch>
        </p:blipFill>
        <p:spPr>
          <a:xfrm>
            <a:off x="2346960" y="1339632"/>
            <a:ext cx="7284027" cy="5152255"/>
          </a:xfrm>
          <a:prstGeom prst="rect">
            <a:avLst/>
          </a:prstGeom>
        </p:spPr>
      </p:pic>
    </p:spTree>
    <p:extLst>
      <p:ext uri="{BB962C8B-B14F-4D97-AF65-F5344CB8AC3E}">
        <p14:creationId xmlns:p14="http://schemas.microsoft.com/office/powerpoint/2010/main" val="2966310076"/>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3" name="Rectangle 12">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内容占位符 5" descr="图片包含 屏幕截图&#10;&#10;已生成高可信度的说明">
            <a:extLst>
              <a:ext uri="{FF2B5EF4-FFF2-40B4-BE49-F238E27FC236}">
                <a16:creationId xmlns:a16="http://schemas.microsoft.com/office/drawing/2014/main" id="{FF3E5E72-66EB-4893-8814-EA36719A28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5625" y="276838"/>
            <a:ext cx="5991816" cy="447888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详细框图</a:t>
            </a:r>
          </a:p>
        </p:txBody>
      </p:sp>
    </p:spTree>
    <p:extLst>
      <p:ext uri="{BB962C8B-B14F-4D97-AF65-F5344CB8AC3E}">
        <p14:creationId xmlns:p14="http://schemas.microsoft.com/office/powerpoint/2010/main" val="2017955322"/>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zh-CN" altLang="en-US" dirty="0"/>
              <a:t>由</a:t>
            </a:r>
            <a:r>
              <a:rPr lang="en-US" altLang="zh-CN" dirty="0"/>
              <a:t>ARM</a:t>
            </a:r>
            <a:r>
              <a:rPr lang="zh-CN" altLang="en-US" dirty="0"/>
              <a:t>公司推出的</a:t>
            </a:r>
            <a:r>
              <a:rPr lang="en-US" altLang="zh-CN" dirty="0"/>
              <a:t>AMBA</a:t>
            </a:r>
            <a:r>
              <a:rPr lang="zh-CN" altLang="en-US" dirty="0"/>
              <a:t>片上总线已成为一种流行的工业标准片上结构。</a:t>
            </a:r>
            <a:endParaRPr lang="en-US" altLang="zh-CN" dirty="0"/>
          </a:p>
          <a:p>
            <a:r>
              <a:rPr lang="en-US" altLang="zh-CN" dirty="0"/>
              <a:t>AMBA</a:t>
            </a:r>
            <a:r>
              <a:rPr lang="zh-CN" altLang="en-US" dirty="0"/>
              <a:t>规范主要包括了</a:t>
            </a:r>
            <a:r>
              <a:rPr lang="en-US" altLang="zh-CN" dirty="0"/>
              <a:t>AHB(Advanced High performance Bus)</a:t>
            </a:r>
            <a:r>
              <a:rPr lang="zh-CN" altLang="en-US" dirty="0"/>
              <a:t>系统总线和</a:t>
            </a:r>
            <a:r>
              <a:rPr lang="en-US" altLang="zh-CN" dirty="0"/>
              <a:t>APB(Advanced Peripheral Bus)</a:t>
            </a:r>
            <a:r>
              <a:rPr lang="zh-CN" altLang="en-US" dirty="0"/>
              <a:t>外围总线。</a:t>
            </a:r>
            <a:endParaRPr lang="en-US" altLang="zh-CN" dirty="0"/>
          </a:p>
          <a:p>
            <a:r>
              <a:rPr lang="en-US" altLang="zh-CN" dirty="0"/>
              <a:t>AMBA 2.0</a:t>
            </a:r>
            <a:r>
              <a:rPr lang="zh-CN" altLang="en-US" dirty="0"/>
              <a:t>规范包括四个部分：</a:t>
            </a:r>
            <a:r>
              <a:rPr lang="en-US" altLang="zh-CN" dirty="0"/>
              <a:t>AHB</a:t>
            </a:r>
            <a:r>
              <a:rPr lang="zh-CN" altLang="en-US" dirty="0"/>
              <a:t>、</a:t>
            </a:r>
            <a:r>
              <a:rPr lang="en-US" altLang="zh-CN" dirty="0"/>
              <a:t>ASB</a:t>
            </a:r>
            <a:r>
              <a:rPr lang="zh-CN" altLang="en-US" dirty="0"/>
              <a:t>、</a:t>
            </a:r>
            <a:r>
              <a:rPr lang="en-US" altLang="zh-CN" dirty="0"/>
              <a:t>APB</a:t>
            </a:r>
            <a:r>
              <a:rPr lang="zh-CN" altLang="en-US" dirty="0"/>
              <a:t>和</a:t>
            </a:r>
            <a:r>
              <a:rPr lang="en-US" altLang="zh-CN" dirty="0"/>
              <a:t>Test Methodology</a:t>
            </a:r>
            <a:r>
              <a:rPr lang="zh-CN" altLang="en-US" dirty="0"/>
              <a:t>。</a:t>
            </a:r>
            <a:r>
              <a:rPr lang="en-US" altLang="zh-CN" dirty="0"/>
              <a:t>AHB</a:t>
            </a:r>
            <a:r>
              <a:rPr lang="zh-CN" altLang="en-US" dirty="0"/>
              <a:t>的相互连接采用了传统的带有主模块和从模块的共享总线，接口与互连功能分离，这对芯片上模块之间的互连具有重要意义。</a:t>
            </a:r>
            <a:r>
              <a:rPr lang="en-US" altLang="zh-CN" dirty="0"/>
              <a:t>AMBA</a:t>
            </a:r>
            <a:r>
              <a:rPr lang="zh-CN" altLang="en-US" dirty="0"/>
              <a:t>已不仅是一种总线，更是一种带有接口模块的互连体系。</a:t>
            </a:r>
            <a:endParaRPr lang="en-US" altLang="zh-CN" dirty="0"/>
          </a:p>
          <a:p>
            <a:r>
              <a:rPr lang="en-US" altLang="zh-CN" dirty="0"/>
              <a:t>AHB</a:t>
            </a:r>
            <a:r>
              <a:rPr lang="zh-CN" altLang="en-US" dirty="0"/>
              <a:t>（</a:t>
            </a:r>
            <a:r>
              <a:rPr lang="en-US" altLang="zh-CN" dirty="0"/>
              <a:t>Advanced High Performance Bus</a:t>
            </a:r>
            <a:r>
              <a:rPr lang="zh-CN" altLang="en-US" dirty="0"/>
              <a:t>）作高级高性能总线主要用于高性能模块</a:t>
            </a:r>
            <a:r>
              <a:rPr lang="en-US" altLang="zh-CN" dirty="0"/>
              <a:t>(</a:t>
            </a:r>
            <a:r>
              <a:rPr lang="zh-CN" altLang="en-US" dirty="0"/>
              <a:t>如</a:t>
            </a:r>
            <a:r>
              <a:rPr lang="en-US" altLang="zh-CN" dirty="0"/>
              <a:t>CPU</a:t>
            </a:r>
            <a:r>
              <a:rPr lang="zh-CN" altLang="en-US" dirty="0"/>
              <a:t>、</a:t>
            </a:r>
            <a:r>
              <a:rPr lang="en-US" altLang="zh-CN" dirty="0"/>
              <a:t>DMA</a:t>
            </a:r>
            <a:r>
              <a:rPr lang="zh-CN" altLang="en-US" dirty="0"/>
              <a:t>和</a:t>
            </a:r>
            <a:r>
              <a:rPr lang="en-US" altLang="zh-CN" dirty="0"/>
              <a:t>DSP</a:t>
            </a:r>
            <a:r>
              <a:rPr lang="zh-CN" altLang="en-US" dirty="0"/>
              <a:t>等</a:t>
            </a:r>
            <a:r>
              <a:rPr lang="en-US" altLang="zh-CN" dirty="0"/>
              <a:t>)</a:t>
            </a:r>
            <a:r>
              <a:rPr lang="zh-CN" altLang="en-US" dirty="0"/>
              <a:t>之间的连接，作为</a:t>
            </a:r>
            <a:r>
              <a:rPr lang="en-US" altLang="zh-CN" dirty="0"/>
              <a:t>SoC</a:t>
            </a:r>
            <a:r>
              <a:rPr lang="zh-CN" altLang="en-US" dirty="0"/>
              <a:t>的片上系统总线，它包括以下一些特性：单个时钟边沿操作；非三态的实现方式；支持突发传输；支持分段传输；支持多个主控制器；可配置</a:t>
            </a:r>
            <a:r>
              <a:rPr lang="en-US" altLang="zh-CN" dirty="0"/>
              <a:t>32</a:t>
            </a:r>
            <a:r>
              <a:rPr lang="zh-CN" altLang="en-US" dirty="0"/>
              <a:t>位</a:t>
            </a:r>
            <a:r>
              <a:rPr lang="en-US" altLang="zh-CN" dirty="0"/>
              <a:t>~128</a:t>
            </a:r>
            <a:r>
              <a:rPr lang="zh-CN" altLang="en-US" dirty="0"/>
              <a:t>位总线宽度；支持字节、半字和字的传输。</a:t>
            </a:r>
            <a:r>
              <a:rPr lang="en-US" altLang="zh-CN" dirty="0"/>
              <a:t>AHB </a:t>
            </a:r>
            <a:r>
              <a:rPr lang="zh-CN" altLang="en-US" dirty="0"/>
              <a:t>系统由主模块、从模块和基础结构</a:t>
            </a:r>
            <a:r>
              <a:rPr lang="en-US" altLang="zh-CN" dirty="0"/>
              <a:t>3</a:t>
            </a:r>
            <a:r>
              <a:rPr lang="zh-CN" altLang="en-US" dirty="0"/>
              <a:t>部分组成，整个</a:t>
            </a:r>
            <a:r>
              <a:rPr lang="en-US" altLang="zh-CN" dirty="0"/>
              <a:t>AHB</a:t>
            </a:r>
            <a:r>
              <a:rPr lang="zh-CN" altLang="en-US" dirty="0"/>
              <a:t>总线上的传输都由主模块发出，由从模块负责回应。基础结构则由仲裁器</a:t>
            </a:r>
            <a:r>
              <a:rPr lang="en-US" altLang="zh-CN" dirty="0"/>
              <a:t>(arbiter)</a:t>
            </a:r>
            <a:r>
              <a:rPr lang="zh-CN" altLang="en-US" dirty="0"/>
              <a:t>、主模块到从模块的多路器、从模块到主模块的多路器、译码器</a:t>
            </a:r>
            <a:r>
              <a:rPr lang="en-US" altLang="zh-CN" dirty="0"/>
              <a:t>(decoder)</a:t>
            </a:r>
            <a:r>
              <a:rPr lang="zh-CN" altLang="en-US" dirty="0"/>
              <a:t>、虚拟从模块</a:t>
            </a:r>
            <a:r>
              <a:rPr lang="en-US" altLang="zh-CN" dirty="0"/>
              <a:t>(dummy Slave)</a:t>
            </a:r>
            <a:r>
              <a:rPr lang="zh-CN" altLang="en-US" dirty="0"/>
              <a:t>、虚拟主模块</a:t>
            </a:r>
            <a:r>
              <a:rPr lang="en-US" altLang="zh-CN" dirty="0"/>
              <a:t>(dummy Master)</a:t>
            </a:r>
            <a:r>
              <a:rPr lang="zh-CN" altLang="en-US" dirty="0"/>
              <a:t>所组成。</a:t>
            </a:r>
          </a:p>
        </p:txBody>
      </p:sp>
    </p:spTree>
    <p:extLst>
      <p:ext uri="{BB962C8B-B14F-4D97-AF65-F5344CB8AC3E}">
        <p14:creationId xmlns:p14="http://schemas.microsoft.com/office/powerpoint/2010/main" val="2366900725"/>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a:bodyPr>
          <a:lstStyle/>
          <a:p>
            <a:r>
              <a:rPr lang="en-US" altLang="zh-CN" dirty="0"/>
              <a:t>APB</a:t>
            </a:r>
            <a:r>
              <a:rPr lang="zh-CN" altLang="en-US" dirty="0"/>
              <a:t>主要用于低带宽的周边外设之间的连接，例如</a:t>
            </a:r>
            <a:r>
              <a:rPr lang="en-US" altLang="zh-CN" dirty="0"/>
              <a:t>UART</a:t>
            </a:r>
            <a:r>
              <a:rPr lang="zh-CN" altLang="en-US" dirty="0"/>
              <a:t>、</a:t>
            </a:r>
            <a:r>
              <a:rPr lang="en-US" altLang="zh-CN" dirty="0"/>
              <a:t>1284</a:t>
            </a:r>
            <a:r>
              <a:rPr lang="zh-CN" altLang="en-US" dirty="0"/>
              <a:t>等，它的总线架构不像</a:t>
            </a:r>
            <a:r>
              <a:rPr lang="en-US" altLang="zh-CN" dirty="0"/>
              <a:t>AHB</a:t>
            </a:r>
            <a:r>
              <a:rPr lang="zh-CN" altLang="en-US" dirty="0"/>
              <a:t>支持多个主模块，在</a:t>
            </a:r>
            <a:r>
              <a:rPr lang="en-US" altLang="zh-CN" dirty="0"/>
              <a:t>APB</a:t>
            </a:r>
            <a:r>
              <a:rPr lang="zh-CN" altLang="en-US" dirty="0"/>
              <a:t>里面唯一的主模块就是</a:t>
            </a:r>
            <a:r>
              <a:rPr lang="en-US" altLang="zh-CN" dirty="0"/>
              <a:t>APB </a:t>
            </a:r>
            <a:r>
              <a:rPr lang="zh-CN" altLang="en-US" dirty="0"/>
              <a:t>桥。</a:t>
            </a:r>
            <a:endParaRPr lang="en-US" altLang="zh-CN" dirty="0"/>
          </a:p>
          <a:p>
            <a:r>
              <a:rPr lang="en-US" altLang="zh-CN" dirty="0"/>
              <a:t>APB</a:t>
            </a:r>
            <a:r>
              <a:rPr lang="zh-CN" altLang="en-US" dirty="0"/>
              <a:t>特性包括：两个时钟周期传输；无需等待周期和回应信号；控制逻辑简单，只有四个控制信号。</a:t>
            </a:r>
          </a:p>
          <a:p>
            <a:r>
              <a:rPr lang="en-US" altLang="zh-CN" dirty="0"/>
              <a:t>1)</a:t>
            </a:r>
            <a:r>
              <a:rPr lang="zh-CN" altLang="en-US" dirty="0"/>
              <a:t>系统初始化为</a:t>
            </a:r>
            <a:r>
              <a:rPr lang="en-US" altLang="zh-CN" dirty="0"/>
              <a:t>IDLE</a:t>
            </a:r>
            <a:r>
              <a:rPr lang="zh-CN" altLang="en-US" dirty="0"/>
              <a:t>状态，此时没有传输操作，也没有选中任何从模块。</a:t>
            </a:r>
            <a:endParaRPr lang="en-US" altLang="zh-CN" dirty="0"/>
          </a:p>
          <a:p>
            <a:r>
              <a:rPr lang="en-US" altLang="zh-CN" dirty="0"/>
              <a:t>2)</a:t>
            </a:r>
            <a:r>
              <a:rPr lang="zh-CN" altLang="en-US" dirty="0"/>
              <a:t>当有传输要进行时，</a:t>
            </a:r>
            <a:r>
              <a:rPr lang="en-US" altLang="zh-CN" dirty="0" err="1"/>
              <a:t>PSELx</a:t>
            </a:r>
            <a:r>
              <a:rPr lang="en-US" altLang="zh-CN" dirty="0"/>
              <a:t>=1</a:t>
            </a:r>
            <a:r>
              <a:rPr lang="zh-CN" altLang="en-US" dirty="0"/>
              <a:t>，</a:t>
            </a:r>
            <a:r>
              <a:rPr lang="en-US" altLang="zh-CN" b="1" dirty="0">
                <a:solidFill>
                  <a:srgbClr val="FF0000"/>
                </a:solidFill>
                <a:highlight>
                  <a:srgbClr val="FFFF00"/>
                </a:highlight>
              </a:rPr>
              <a:t>PENABLE</a:t>
            </a:r>
            <a:r>
              <a:rPr lang="en-US" altLang="zh-CN" dirty="0"/>
              <a:t>=0</a:t>
            </a:r>
            <a:r>
              <a:rPr lang="zh-CN" altLang="en-US" dirty="0"/>
              <a:t>，系统进入</a:t>
            </a:r>
            <a:r>
              <a:rPr lang="en-US" altLang="zh-CN" dirty="0"/>
              <a:t>SETUP</a:t>
            </a:r>
            <a:r>
              <a:rPr lang="zh-CN" altLang="en-US" dirty="0"/>
              <a:t>状态，并只会在</a:t>
            </a:r>
            <a:r>
              <a:rPr lang="en-US" altLang="zh-CN" dirty="0"/>
              <a:t>SETUP </a:t>
            </a:r>
            <a:r>
              <a:rPr lang="zh-CN" altLang="en-US" dirty="0"/>
              <a:t>状态停留一个周期。当</a:t>
            </a:r>
            <a:r>
              <a:rPr lang="en-US" altLang="zh-CN" dirty="0"/>
              <a:t>PCLK</a:t>
            </a:r>
            <a:r>
              <a:rPr lang="zh-CN" altLang="en-US" dirty="0"/>
              <a:t>的下一个上升沿时到来时，系统进入</a:t>
            </a:r>
            <a:r>
              <a:rPr lang="en-US" altLang="zh-CN" dirty="0"/>
              <a:t>ENABLE </a:t>
            </a:r>
            <a:r>
              <a:rPr lang="zh-CN" altLang="en-US" dirty="0"/>
              <a:t>状态。</a:t>
            </a:r>
          </a:p>
          <a:p>
            <a:r>
              <a:rPr lang="en-US" altLang="zh-CN" dirty="0"/>
              <a:t>3)</a:t>
            </a:r>
            <a:r>
              <a:rPr lang="zh-CN" altLang="en-US" dirty="0"/>
              <a:t>系统进入</a:t>
            </a:r>
            <a:r>
              <a:rPr lang="en-US" altLang="zh-CN" dirty="0"/>
              <a:t>ENABLE</a:t>
            </a:r>
            <a:r>
              <a:rPr lang="zh-CN" altLang="en-US" dirty="0"/>
              <a:t>状态时，维持之前在</a:t>
            </a:r>
            <a:r>
              <a:rPr lang="en-US" altLang="zh-CN" dirty="0"/>
              <a:t>SETUP </a:t>
            </a:r>
            <a:r>
              <a:rPr lang="zh-CN" altLang="en-US" dirty="0"/>
              <a:t>状态的</a:t>
            </a:r>
            <a:r>
              <a:rPr lang="en-US" altLang="zh-CN" b="1" dirty="0">
                <a:solidFill>
                  <a:srgbClr val="FF0000"/>
                </a:solidFill>
                <a:highlight>
                  <a:srgbClr val="FFFF00"/>
                </a:highlight>
              </a:rPr>
              <a:t>PADDR</a:t>
            </a:r>
            <a:r>
              <a:rPr lang="zh-CN" altLang="en-US" dirty="0"/>
              <a:t>、</a:t>
            </a:r>
            <a:r>
              <a:rPr lang="en-US" altLang="zh-CN" b="1" dirty="0">
                <a:solidFill>
                  <a:srgbClr val="FF0000"/>
                </a:solidFill>
                <a:highlight>
                  <a:srgbClr val="FFFF00"/>
                </a:highlight>
              </a:rPr>
              <a:t>PSEL</a:t>
            </a:r>
            <a:r>
              <a:rPr lang="zh-CN" altLang="en-US" dirty="0"/>
              <a:t>、</a:t>
            </a:r>
            <a:r>
              <a:rPr lang="en-US" altLang="zh-CN" b="1" dirty="0">
                <a:solidFill>
                  <a:srgbClr val="FF0000"/>
                </a:solidFill>
                <a:highlight>
                  <a:srgbClr val="FFFF00"/>
                </a:highlight>
              </a:rPr>
              <a:t>PWRITE</a:t>
            </a:r>
            <a:r>
              <a:rPr lang="zh-CN" altLang="en-US" dirty="0"/>
              <a:t>不变，并将</a:t>
            </a:r>
            <a:r>
              <a:rPr lang="en-US" altLang="zh-CN" dirty="0"/>
              <a:t>PENABLE</a:t>
            </a:r>
            <a:r>
              <a:rPr lang="zh-CN" altLang="en-US" dirty="0"/>
              <a:t>置为</a:t>
            </a:r>
            <a:r>
              <a:rPr lang="en-US" altLang="zh-CN" dirty="0"/>
              <a:t>1</a:t>
            </a:r>
            <a:r>
              <a:rPr lang="zh-CN" altLang="en-US" dirty="0"/>
              <a:t>。传输也只会在</a:t>
            </a:r>
            <a:r>
              <a:rPr lang="en-US" altLang="zh-CN" dirty="0"/>
              <a:t>ENABLE</a:t>
            </a:r>
            <a:r>
              <a:rPr lang="zh-CN" altLang="en-US" dirty="0"/>
              <a:t>状态维持一个周期，在经过</a:t>
            </a:r>
            <a:r>
              <a:rPr lang="en-US" altLang="zh-CN" dirty="0"/>
              <a:t>SETUP</a:t>
            </a:r>
            <a:r>
              <a:rPr lang="zh-CN" altLang="en-US" dirty="0"/>
              <a:t>与</a:t>
            </a:r>
            <a:r>
              <a:rPr lang="en-US" altLang="zh-CN" dirty="0"/>
              <a:t>ENABLE</a:t>
            </a:r>
            <a:r>
              <a:rPr lang="zh-CN" altLang="en-US" dirty="0"/>
              <a:t>状态之后就已完成。之后如果没有传输要进行，就进入</a:t>
            </a:r>
            <a:r>
              <a:rPr lang="en-US" altLang="zh-CN" dirty="0"/>
              <a:t>IDLE</a:t>
            </a:r>
            <a:r>
              <a:rPr lang="zh-CN" altLang="en-US" dirty="0"/>
              <a:t>状态等待；如果有连续的传输，则进入</a:t>
            </a:r>
            <a:r>
              <a:rPr lang="en-US" altLang="zh-CN" dirty="0"/>
              <a:t>SETUP</a:t>
            </a:r>
            <a:r>
              <a:rPr lang="zh-CN" altLang="en-US" dirty="0"/>
              <a:t>状态。</a:t>
            </a:r>
          </a:p>
        </p:txBody>
      </p:sp>
    </p:spTree>
    <p:extLst>
      <p:ext uri="{BB962C8B-B14F-4D97-AF65-F5344CB8AC3E}">
        <p14:creationId xmlns:p14="http://schemas.microsoft.com/office/powerpoint/2010/main" val="2455274919"/>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总线接口</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0B7BCFAD-14EA-4FCB-80B4-21D0093EF9E8}"/>
              </a:ext>
            </a:extLst>
          </p:cNvPr>
          <p:cNvPicPr>
            <a:picLocks noChangeAspect="1"/>
          </p:cNvPicPr>
          <p:nvPr/>
        </p:nvPicPr>
        <p:blipFill>
          <a:blip r:embed="rId2"/>
          <a:stretch>
            <a:fillRect/>
          </a:stretch>
        </p:blipFill>
        <p:spPr>
          <a:xfrm>
            <a:off x="1524000" y="364363"/>
            <a:ext cx="9144000" cy="6129275"/>
          </a:xfrm>
          <a:prstGeom prst="rect">
            <a:avLst/>
          </a:prstGeom>
        </p:spPr>
      </p:pic>
    </p:spTree>
    <p:extLst>
      <p:ext uri="{BB962C8B-B14F-4D97-AF65-F5344CB8AC3E}">
        <p14:creationId xmlns:p14="http://schemas.microsoft.com/office/powerpoint/2010/main" val="13253149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按字符宽度分：</a:t>
            </a:r>
            <a:r>
              <a:rPr lang="en-US" altLang="zh-CN" sz="2400" dirty="0">
                <a:solidFill>
                  <a:srgbClr val="FF0000"/>
                </a:solidFill>
                <a:latin typeface="宋体" pitchFamily="2" charset="-122"/>
                <a:ea typeface="宋体" pitchFamily="2" charset="-122"/>
              </a:rPr>
              <a:t>8</a:t>
            </a:r>
            <a:r>
              <a:rPr lang="zh-CN" altLang="en-US" sz="2400" dirty="0">
                <a:solidFill>
                  <a:srgbClr val="FF0000"/>
                </a:solidFill>
                <a:latin typeface="宋体" pitchFamily="2" charset="-122"/>
                <a:ea typeface="宋体" pitchFamily="2" charset="-122"/>
              </a:rPr>
              <a:t>位</a:t>
            </a:r>
            <a:r>
              <a:rPr lang="zh-CN" altLang="en-US" sz="2400" b="0" dirty="0">
                <a:latin typeface="宋体" pitchFamily="2" charset="-122"/>
                <a:ea typeface="宋体" pitchFamily="2" charset="-122"/>
              </a:rPr>
              <a:t>、</a:t>
            </a:r>
            <a:r>
              <a:rPr lang="en-US" altLang="zh-CN" sz="2400" b="0" dirty="0">
                <a:latin typeface="宋体" pitchFamily="2" charset="-122"/>
                <a:ea typeface="宋体" pitchFamily="2" charset="-122"/>
              </a:rPr>
              <a:t>16</a:t>
            </a:r>
            <a:r>
              <a:rPr lang="zh-CN" altLang="en-US" sz="2400" b="0" dirty="0">
                <a:latin typeface="宋体" pitchFamily="2" charset="-122"/>
                <a:ea typeface="宋体" pitchFamily="2" charset="-122"/>
              </a:rPr>
              <a:t>位、</a:t>
            </a:r>
            <a:r>
              <a:rPr lang="en-US" altLang="zh-CN" sz="2400" dirty="0">
                <a:solidFill>
                  <a:srgbClr val="FF0000"/>
                </a:solidFill>
                <a:latin typeface="宋体" pitchFamily="2" charset="-122"/>
                <a:ea typeface="宋体" pitchFamily="2" charset="-122"/>
              </a:rPr>
              <a:t>32</a:t>
            </a:r>
            <a:r>
              <a:rPr lang="zh-CN" altLang="en-US" sz="2400" dirty="0">
                <a:solidFill>
                  <a:srgbClr val="FF0000"/>
                </a:solidFill>
                <a:latin typeface="宋体" pitchFamily="2" charset="-122"/>
                <a:ea typeface="宋体" pitchFamily="2" charset="-122"/>
              </a:rPr>
              <a:t>位</a:t>
            </a:r>
            <a:endParaRPr lang="en-US" altLang="zh-CN" sz="2400" dirty="0">
              <a:solidFill>
                <a:srgbClr val="FF0000"/>
              </a:solidFill>
              <a:latin typeface="宋体" pitchFamily="2" charset="-122"/>
              <a:ea typeface="宋体" pitchFamily="2" charset="-122"/>
            </a:endParaRPr>
          </a:p>
          <a:p>
            <a:pPr>
              <a:buNone/>
            </a:pPr>
            <a:r>
              <a:rPr lang="en-US" altLang="zh-CN" sz="1800" b="0" dirty="0">
                <a:solidFill>
                  <a:schemeClr val="tx1"/>
                </a:solidFill>
                <a:latin typeface="宋体" pitchFamily="2" charset="-122"/>
                <a:ea typeface="宋体" pitchFamily="2" charset="-122"/>
              </a:rPr>
              <a:t>		</a:t>
            </a:r>
            <a:r>
              <a:rPr kumimoji="1" lang="en-US" altLang="zh-CN" sz="2000" b="0" dirty="0">
                <a:solidFill>
                  <a:schemeClr val="tx1"/>
                </a:solidFill>
                <a:latin typeface="宋体" pitchFamily="2" charset="-122"/>
                <a:ea typeface="宋体" pitchFamily="2" charset="-122"/>
              </a:rPr>
              <a:t>8</a:t>
            </a:r>
            <a:r>
              <a:rPr kumimoji="1" lang="zh-CN" altLang="en-US" sz="2000" b="0" dirty="0">
                <a:solidFill>
                  <a:schemeClr val="tx1"/>
                </a:solidFill>
                <a:latin typeface="宋体" pitchFamily="2" charset="-122"/>
                <a:ea typeface="宋体" pitchFamily="2" charset="-122"/>
              </a:rPr>
              <a:t>位一般是哈佛结构，成本低，可靠性高。</a:t>
            </a:r>
            <a:endParaRPr kumimoji="1" lang="en-US" altLang="zh-CN" sz="2000" b="0" dirty="0">
              <a:solidFill>
                <a:schemeClr val="tx1"/>
              </a:solidFill>
              <a:latin typeface="宋体" pitchFamily="2" charset="-122"/>
              <a:ea typeface="宋体" pitchFamily="2" charset="-122"/>
            </a:endParaRPr>
          </a:p>
          <a:p>
            <a:pPr marL="342900" lvl="1" indent="-342900">
              <a:buClr>
                <a:srgbClr val="9900CC"/>
              </a:buClr>
              <a:buNone/>
            </a:pPr>
            <a:r>
              <a:rPr lang="en-US" altLang="zh-CN" sz="2000" b="0" dirty="0">
                <a:latin typeface="宋体" pitchFamily="2" charset="-122"/>
                <a:ea typeface="宋体" pitchFamily="2" charset="-122"/>
              </a:rPr>
              <a:t>		32</a:t>
            </a:r>
            <a:r>
              <a:rPr lang="zh-CN" altLang="en-US" sz="2000" b="0" dirty="0">
                <a:latin typeface="宋体" pitchFamily="2" charset="-122"/>
                <a:ea typeface="宋体" pitchFamily="2" charset="-122"/>
              </a:rPr>
              <a:t>位一般是冯</a:t>
            </a:r>
            <a:r>
              <a:rPr lang="en-US" altLang="zh-CN" sz="2000" b="0" dirty="0">
                <a:latin typeface="宋体" pitchFamily="2" charset="-122"/>
                <a:ea typeface="宋体" pitchFamily="2" charset="-122"/>
              </a:rPr>
              <a:t>·</a:t>
            </a:r>
            <a:r>
              <a:rPr lang="zh-CN" altLang="en-US" sz="2000" b="0" dirty="0">
                <a:latin typeface="宋体" pitchFamily="2" charset="-122"/>
                <a:ea typeface="宋体" pitchFamily="2" charset="-122"/>
              </a:rPr>
              <a:t>诺依曼 </a:t>
            </a:r>
            <a:r>
              <a:rPr lang="en-US" altLang="zh-CN" sz="2000" b="0" dirty="0">
                <a:latin typeface="宋体" pitchFamily="2" charset="-122"/>
                <a:ea typeface="宋体" pitchFamily="2" charset="-122"/>
              </a:rPr>
              <a:t>/</a:t>
            </a:r>
            <a:r>
              <a:rPr lang="zh-CN" altLang="en-US" sz="2000" b="0" dirty="0">
                <a:latin typeface="宋体" pitchFamily="2" charset="-122"/>
                <a:ea typeface="宋体" pitchFamily="2" charset="-122"/>
              </a:rPr>
              <a:t>普林斯顿体系结构，成本高，灵活性好。</a:t>
            </a:r>
            <a:endParaRPr lang="en-US" altLang="zh-CN" sz="2000" b="0" dirty="0">
              <a:latin typeface="宋体" pitchFamily="2" charset="-122"/>
              <a:ea typeface="宋体" pitchFamily="2" charset="-122"/>
            </a:endParaRPr>
          </a:p>
          <a:p>
            <a:pPr>
              <a:buNone/>
            </a:pPr>
            <a:r>
              <a:rPr lang="en-US" altLang="zh-CN" sz="2400" dirty="0">
                <a:solidFill>
                  <a:srgbClr val="FF0000"/>
                </a:solidFill>
                <a:latin typeface="宋体" pitchFamily="2" charset="-122"/>
                <a:ea typeface="宋体" pitchFamily="2" charset="-122"/>
              </a:rPr>
              <a:t> </a:t>
            </a:r>
          </a:p>
          <a:p>
            <a:r>
              <a:rPr lang="zh-CN" altLang="en-US" sz="2400" b="0" dirty="0">
                <a:latin typeface="宋体" pitchFamily="2" charset="-122"/>
                <a:ea typeface="宋体" pitchFamily="2" charset="-122"/>
              </a:rPr>
              <a:t>从应用的角度来划分</a:t>
            </a:r>
            <a:endParaRPr lang="en-US" altLang="zh-CN" sz="2400" b="0" dirty="0">
              <a:latin typeface="宋体" pitchFamily="2" charset="-122"/>
              <a:ea typeface="宋体" pitchFamily="2" charset="-122"/>
            </a:endParaRPr>
          </a:p>
          <a:p>
            <a:pPr lvl="1"/>
            <a:r>
              <a:rPr lang="zh-CN" altLang="en-US" sz="2000" b="0" dirty="0">
                <a:latin typeface="宋体" pitchFamily="2" charset="-122"/>
                <a:ea typeface="宋体" pitchFamily="2" charset="-122"/>
              </a:rPr>
              <a:t>嵌入式微处理器 （</a:t>
            </a:r>
            <a:r>
              <a:rPr lang="en-US" altLang="zh-CN" sz="2000" b="0" dirty="0">
                <a:latin typeface="宋体" pitchFamily="2" charset="-122"/>
                <a:ea typeface="宋体" pitchFamily="2" charset="-122"/>
              </a:rPr>
              <a:t>Embedded Microprocessor Unit, </a:t>
            </a:r>
            <a:r>
              <a:rPr lang="en-US" altLang="zh-CN" sz="2000" dirty="0">
                <a:solidFill>
                  <a:srgbClr val="FF0000"/>
                </a:solidFill>
                <a:latin typeface="宋体" pitchFamily="2" charset="-122"/>
                <a:ea typeface="宋体" pitchFamily="2" charset="-122"/>
              </a:rPr>
              <a:t>EMPU</a:t>
            </a:r>
            <a:r>
              <a:rPr lang="zh-CN" altLang="en-US" sz="2000" b="0" dirty="0">
                <a:latin typeface="宋体" pitchFamily="2" charset="-122"/>
                <a:ea typeface="宋体" pitchFamily="2" charset="-122"/>
              </a:rPr>
              <a:t>）</a:t>
            </a:r>
            <a:endParaRPr lang="en-US" altLang="zh-CN" sz="2000" b="0" dirty="0">
              <a:latin typeface="宋体" pitchFamily="2" charset="-122"/>
              <a:ea typeface="宋体" pitchFamily="2" charset="-122"/>
            </a:endParaRPr>
          </a:p>
          <a:p>
            <a:pPr lvl="1"/>
            <a:r>
              <a:rPr lang="zh-CN" altLang="en-US" sz="2000" b="0" dirty="0">
                <a:latin typeface="宋体" pitchFamily="2" charset="-122"/>
                <a:ea typeface="宋体" pitchFamily="2" charset="-122"/>
              </a:rPr>
              <a:t>嵌入式微控制器（</a:t>
            </a:r>
            <a:r>
              <a:rPr lang="en-US" altLang="zh-CN" sz="2000" b="0" dirty="0">
                <a:latin typeface="宋体" pitchFamily="2" charset="-122"/>
                <a:ea typeface="宋体" pitchFamily="2" charset="-122"/>
              </a:rPr>
              <a:t>Micro Controller Unit, </a:t>
            </a:r>
            <a:r>
              <a:rPr lang="en-US" altLang="zh-CN" sz="2000" b="0" dirty="0">
                <a:solidFill>
                  <a:srgbClr val="FF0000"/>
                </a:solidFill>
                <a:latin typeface="宋体" pitchFamily="2" charset="-122"/>
                <a:ea typeface="宋体" pitchFamily="2" charset="-122"/>
              </a:rPr>
              <a:t>MCU</a:t>
            </a:r>
            <a:r>
              <a:rPr lang="zh-CN" altLang="en-US" sz="2000" b="0" dirty="0">
                <a:latin typeface="宋体" pitchFamily="2" charset="-122"/>
                <a:ea typeface="宋体" pitchFamily="2" charset="-122"/>
              </a:rPr>
              <a:t>）</a:t>
            </a:r>
            <a:endParaRPr lang="en-US" altLang="zh-CN" sz="2000" b="0" dirty="0">
              <a:latin typeface="宋体" pitchFamily="2" charset="-122"/>
              <a:ea typeface="宋体" pitchFamily="2" charset="-122"/>
            </a:endParaRPr>
          </a:p>
          <a:p>
            <a:pPr lvl="1"/>
            <a:r>
              <a:rPr lang="zh-CN" altLang="en-US" sz="2000" b="0" dirty="0">
                <a:latin typeface="宋体" pitchFamily="2" charset="-122"/>
                <a:ea typeface="宋体" pitchFamily="2" charset="-122"/>
              </a:rPr>
              <a:t>嵌入式</a:t>
            </a:r>
            <a:r>
              <a:rPr lang="en-US" altLang="zh-CN" sz="2000" b="0" dirty="0">
                <a:latin typeface="宋体" pitchFamily="2" charset="-122"/>
                <a:ea typeface="宋体" pitchFamily="2" charset="-122"/>
              </a:rPr>
              <a:t>DSP</a:t>
            </a:r>
            <a:r>
              <a:rPr lang="zh-CN" altLang="en-US" sz="2000" b="0" dirty="0">
                <a:latin typeface="宋体" pitchFamily="2" charset="-122"/>
                <a:ea typeface="宋体" pitchFamily="2" charset="-122"/>
              </a:rPr>
              <a:t>处理器（</a:t>
            </a:r>
            <a:r>
              <a:rPr lang="en-US" altLang="zh-CN" sz="2000" b="0" dirty="0">
                <a:latin typeface="宋体" pitchFamily="2" charset="-122"/>
                <a:ea typeface="宋体" pitchFamily="2" charset="-122"/>
              </a:rPr>
              <a:t>Digital Signal Processor, </a:t>
            </a:r>
            <a:r>
              <a:rPr lang="en-US" altLang="zh-CN" sz="2000" dirty="0">
                <a:solidFill>
                  <a:srgbClr val="FF0000"/>
                </a:solidFill>
                <a:latin typeface="宋体" pitchFamily="2" charset="-122"/>
                <a:ea typeface="宋体" pitchFamily="2" charset="-122"/>
              </a:rPr>
              <a:t>DSP</a:t>
            </a:r>
            <a:r>
              <a:rPr lang="zh-CN" altLang="en-US" sz="2000" b="0" dirty="0">
                <a:latin typeface="宋体" pitchFamily="2" charset="-122"/>
                <a:ea typeface="宋体" pitchFamily="2" charset="-122"/>
              </a:rPr>
              <a:t>）</a:t>
            </a:r>
            <a:endParaRPr lang="en-US" altLang="zh-CN" sz="2000" b="0" dirty="0">
              <a:latin typeface="宋体" pitchFamily="2" charset="-122"/>
              <a:ea typeface="宋体" pitchFamily="2" charset="-122"/>
            </a:endParaRPr>
          </a:p>
          <a:p>
            <a:pPr lvl="1"/>
            <a:r>
              <a:rPr lang="zh-CN" altLang="en-US" sz="2000" b="0" dirty="0">
                <a:latin typeface="宋体" pitchFamily="2" charset="-122"/>
                <a:ea typeface="宋体" pitchFamily="2" charset="-122"/>
              </a:rPr>
              <a:t>嵌入式片上系统（</a:t>
            </a:r>
            <a:r>
              <a:rPr lang="en-US" altLang="zh-CN" sz="2000" b="0" dirty="0">
                <a:latin typeface="宋体" pitchFamily="2" charset="-122"/>
                <a:ea typeface="宋体" pitchFamily="2" charset="-122"/>
              </a:rPr>
              <a:t>System on Chip</a:t>
            </a:r>
            <a:r>
              <a:rPr lang="zh-CN" altLang="en-US" sz="2000" b="0" dirty="0">
                <a:latin typeface="宋体" pitchFamily="2" charset="-122"/>
                <a:ea typeface="宋体" pitchFamily="2" charset="-122"/>
              </a:rPr>
              <a:t>，</a:t>
            </a:r>
            <a:r>
              <a:rPr lang="en-US" altLang="zh-CN" sz="2000" dirty="0" err="1">
                <a:solidFill>
                  <a:srgbClr val="FF0000"/>
                </a:solidFill>
                <a:latin typeface="宋体" pitchFamily="2" charset="-122"/>
                <a:ea typeface="宋体" pitchFamily="2" charset="-122"/>
              </a:rPr>
              <a:t>SoC</a:t>
            </a:r>
            <a:r>
              <a:rPr lang="zh-CN" altLang="en-US" sz="2000" b="0" dirty="0">
                <a:latin typeface="宋体" pitchFamily="2" charset="-122"/>
                <a:ea typeface="宋体" pitchFamily="2" charset="-122"/>
              </a:rPr>
              <a:t>）</a:t>
            </a:r>
          </a:p>
        </p:txBody>
      </p:sp>
      <p:sp>
        <p:nvSpPr>
          <p:cNvPr id="4" name="Date Placeholder 3"/>
          <p:cNvSpPr>
            <a:spLocks noGrp="1"/>
          </p:cNvSpPr>
          <p:nvPr>
            <p:ph type="dt" sz="half" idx="10"/>
          </p:nvPr>
        </p:nvSpPr>
        <p:spPr/>
        <p:txBody>
          <a:bodyPr/>
          <a:lstStyle/>
          <a:p>
            <a:pPr>
              <a:spcAft>
                <a:spcPct val="0"/>
              </a:spcAft>
              <a:buClr>
                <a:srgbClr val="FFFFFF"/>
              </a:buClr>
              <a:defRPr/>
            </a:pPr>
            <a:fld id="{86989E8B-73BC-4029-9DBF-125ABA64426A}"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71</a:t>
            </a:fld>
            <a:endParaRPr lang="en-US" altLang="zh-CN" b="1">
              <a:solidFill>
                <a:srgbClr val="FFFFFF"/>
              </a:solidFill>
            </a:endParaRPr>
          </a:p>
        </p:txBody>
      </p:sp>
    </p:spTree>
    <p:extLst>
      <p:ext uri="{BB962C8B-B14F-4D97-AF65-F5344CB8AC3E}">
        <p14:creationId xmlns:p14="http://schemas.microsoft.com/office/powerpoint/2010/main" val="1346207185"/>
      </p:ext>
    </p:extLst>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总线接口</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5" name="图片 4">
            <a:extLst>
              <a:ext uri="{FF2B5EF4-FFF2-40B4-BE49-F238E27FC236}">
                <a16:creationId xmlns:a16="http://schemas.microsoft.com/office/drawing/2014/main" id="{2233A846-889D-49A2-B468-545CB23408AB}"/>
              </a:ext>
            </a:extLst>
          </p:cNvPr>
          <p:cNvPicPr>
            <a:picLocks noChangeAspect="1"/>
          </p:cNvPicPr>
          <p:nvPr/>
        </p:nvPicPr>
        <p:blipFill>
          <a:blip r:embed="rId2"/>
          <a:stretch>
            <a:fillRect/>
          </a:stretch>
        </p:blipFill>
        <p:spPr>
          <a:xfrm>
            <a:off x="1524000" y="12141"/>
            <a:ext cx="9144000" cy="6833719"/>
          </a:xfrm>
          <a:prstGeom prst="rect">
            <a:avLst/>
          </a:prstGeom>
        </p:spPr>
      </p:pic>
    </p:spTree>
    <p:extLst>
      <p:ext uri="{BB962C8B-B14F-4D97-AF65-F5344CB8AC3E}">
        <p14:creationId xmlns:p14="http://schemas.microsoft.com/office/powerpoint/2010/main" val="1770255898"/>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总线接口</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55000" lnSpcReduction="20000"/>
          </a:bodyPr>
          <a:lstStyle/>
          <a:p>
            <a:r>
              <a:rPr lang="en-US" altLang="zh-CN" dirty="0"/>
              <a:t>Cortex-M3 </a:t>
            </a:r>
            <a:r>
              <a:rPr lang="zh-CN" altLang="en-US" dirty="0"/>
              <a:t>处理器的总线接口是基于</a:t>
            </a:r>
            <a:r>
              <a:rPr lang="en-US" altLang="zh-CN" dirty="0"/>
              <a:t>AHB‐Lite </a:t>
            </a:r>
            <a:r>
              <a:rPr lang="zh-CN" altLang="en-US" dirty="0"/>
              <a:t>和</a:t>
            </a:r>
            <a:r>
              <a:rPr lang="en-US" altLang="zh-CN" dirty="0"/>
              <a:t>APB </a:t>
            </a:r>
            <a:r>
              <a:rPr lang="zh-CN" altLang="en-US" dirty="0"/>
              <a:t>协议的。</a:t>
            </a:r>
          </a:p>
          <a:p>
            <a:r>
              <a:rPr lang="en-US" altLang="zh-CN" dirty="0"/>
              <a:t>I-Code </a:t>
            </a:r>
            <a:r>
              <a:rPr lang="zh-CN" altLang="en-US" dirty="0"/>
              <a:t>总线</a:t>
            </a:r>
          </a:p>
          <a:p>
            <a:pPr lvl="1"/>
            <a:r>
              <a:rPr lang="en-US" altLang="zh-CN" dirty="0"/>
              <a:t>I‐Code </a:t>
            </a:r>
            <a:r>
              <a:rPr lang="zh-CN" altLang="en-US" dirty="0"/>
              <a:t>总线是一条基于</a:t>
            </a:r>
            <a:r>
              <a:rPr lang="en-US" altLang="zh-CN" dirty="0"/>
              <a:t>AHB‐Lite </a:t>
            </a:r>
            <a:r>
              <a:rPr lang="zh-CN" altLang="en-US" dirty="0"/>
              <a:t>总线协议的</a:t>
            </a:r>
            <a:r>
              <a:rPr lang="en-US" altLang="zh-CN" dirty="0"/>
              <a:t>32 </a:t>
            </a:r>
            <a:r>
              <a:rPr lang="zh-CN" altLang="en-US" dirty="0"/>
              <a:t>位总线，负责在</a:t>
            </a:r>
            <a:r>
              <a:rPr lang="en-US" altLang="zh-CN" dirty="0"/>
              <a:t>0x0000_0000 –0x1FFF_FFFF </a:t>
            </a:r>
            <a:r>
              <a:rPr lang="zh-CN" altLang="en-US" dirty="0"/>
              <a:t>之间的取指操作。取指以字的长度执行，即使是对于</a:t>
            </a:r>
            <a:r>
              <a:rPr lang="en-US" altLang="zh-CN" dirty="0"/>
              <a:t>16 </a:t>
            </a:r>
            <a:r>
              <a:rPr lang="zh-CN" altLang="en-US" dirty="0"/>
              <a:t>位指令也如此。因此</a:t>
            </a:r>
            <a:r>
              <a:rPr lang="en-US" altLang="zh-CN" dirty="0"/>
              <a:t>CPU </a:t>
            </a:r>
            <a:r>
              <a:rPr lang="zh-CN" altLang="en-US" dirty="0"/>
              <a:t>内核可以一次取出两条</a:t>
            </a:r>
            <a:r>
              <a:rPr lang="en-US" altLang="zh-CN" dirty="0"/>
              <a:t>16 </a:t>
            </a:r>
            <a:r>
              <a:rPr lang="zh-CN" altLang="en-US" dirty="0"/>
              <a:t>位</a:t>
            </a:r>
            <a:r>
              <a:rPr lang="en-US" altLang="zh-CN" dirty="0"/>
              <a:t>Thumb </a:t>
            </a:r>
            <a:r>
              <a:rPr lang="zh-CN" altLang="en-US" dirty="0"/>
              <a:t>指令。</a:t>
            </a:r>
          </a:p>
          <a:p>
            <a:r>
              <a:rPr lang="en-US" altLang="zh-CN" dirty="0"/>
              <a:t>D-Code </a:t>
            </a:r>
            <a:r>
              <a:rPr lang="zh-CN" altLang="en-US" dirty="0"/>
              <a:t>总线</a:t>
            </a:r>
          </a:p>
          <a:p>
            <a:pPr lvl="1"/>
            <a:r>
              <a:rPr lang="en-US" altLang="zh-CN" dirty="0"/>
              <a:t>D‐Code </a:t>
            </a:r>
            <a:r>
              <a:rPr lang="zh-CN" altLang="en-US" dirty="0"/>
              <a:t>总线也是一条基于</a:t>
            </a:r>
            <a:r>
              <a:rPr lang="en-US" altLang="zh-CN" dirty="0"/>
              <a:t>AHB‐Lite </a:t>
            </a:r>
            <a:r>
              <a:rPr lang="zh-CN" altLang="en-US" dirty="0"/>
              <a:t>总线协议的</a:t>
            </a:r>
            <a:r>
              <a:rPr lang="en-US" altLang="zh-CN" dirty="0"/>
              <a:t>32 </a:t>
            </a:r>
            <a:r>
              <a:rPr lang="zh-CN" altLang="en-US" dirty="0"/>
              <a:t>位总线，负责在</a:t>
            </a:r>
            <a:r>
              <a:rPr lang="en-US" altLang="zh-CN" dirty="0"/>
              <a:t>0x0000_0000 –0x1FFF_FFFF </a:t>
            </a:r>
            <a:r>
              <a:rPr lang="zh-CN" altLang="en-US" dirty="0"/>
              <a:t>之间的数据访问操作。尽管</a:t>
            </a:r>
            <a:r>
              <a:rPr lang="en-US" altLang="zh-CN" dirty="0"/>
              <a:t>CM3 </a:t>
            </a:r>
            <a:r>
              <a:rPr lang="zh-CN" altLang="en-US" dirty="0"/>
              <a:t>支持非对齐访问，但你绝不会在该总线上看到任何非对齐的地址，这是因为处理器的总线接口会把非对齐的数据传送都转换成对齐的数据传送。因此，连接到</a:t>
            </a:r>
            <a:r>
              <a:rPr lang="en-US" altLang="zh-CN" dirty="0"/>
              <a:t>D‐Code </a:t>
            </a:r>
            <a:r>
              <a:rPr lang="zh-CN" altLang="en-US" dirty="0"/>
              <a:t>总线上的任何设备都只需支持</a:t>
            </a:r>
            <a:r>
              <a:rPr lang="en-US" altLang="zh-CN" dirty="0"/>
              <a:t>AHB‐Lite </a:t>
            </a:r>
            <a:r>
              <a:rPr lang="zh-CN" altLang="en-US" dirty="0"/>
              <a:t>的对齐访问，不需要支持非对齐访问。</a:t>
            </a:r>
          </a:p>
          <a:p>
            <a:r>
              <a:rPr lang="zh-CN" altLang="en-US" dirty="0"/>
              <a:t>系统总线</a:t>
            </a:r>
          </a:p>
          <a:p>
            <a:pPr lvl="1"/>
            <a:r>
              <a:rPr lang="zh-CN" altLang="en-US" dirty="0"/>
              <a:t>系统总线也是一条基于</a:t>
            </a:r>
            <a:r>
              <a:rPr lang="en-US" altLang="zh-CN" dirty="0"/>
              <a:t>AHB‐Lite </a:t>
            </a:r>
            <a:r>
              <a:rPr lang="zh-CN" altLang="en-US" dirty="0"/>
              <a:t>总线协议的</a:t>
            </a:r>
            <a:r>
              <a:rPr lang="en-US" altLang="zh-CN" dirty="0"/>
              <a:t>32 </a:t>
            </a:r>
            <a:r>
              <a:rPr lang="zh-CN" altLang="en-US" dirty="0"/>
              <a:t>位总线，负责在</a:t>
            </a:r>
            <a:r>
              <a:rPr lang="en-US" altLang="zh-CN" dirty="0"/>
              <a:t>0x2000_0000 –0xDFFF_FFFF </a:t>
            </a:r>
            <a:r>
              <a:rPr lang="zh-CN" altLang="en-US" dirty="0"/>
              <a:t>和</a:t>
            </a:r>
            <a:r>
              <a:rPr lang="en-US" altLang="zh-CN" dirty="0"/>
              <a:t>0xE010_0000 – 0xFFFF_FFFF </a:t>
            </a:r>
            <a:r>
              <a:rPr lang="zh-CN" altLang="en-US" dirty="0"/>
              <a:t>之间的所有数据传送，取指和数据访问都算上。和</a:t>
            </a:r>
            <a:r>
              <a:rPr lang="en-US" altLang="zh-CN" dirty="0"/>
              <a:t>D‐Code </a:t>
            </a:r>
            <a:r>
              <a:rPr lang="zh-CN" altLang="en-US" dirty="0"/>
              <a:t>总线一样，所有的数据传送都是对齐的。</a:t>
            </a:r>
          </a:p>
          <a:p>
            <a:r>
              <a:rPr lang="zh-CN" altLang="en-US" dirty="0"/>
              <a:t>外部私有外设总线</a:t>
            </a:r>
          </a:p>
          <a:p>
            <a:pPr lvl="1"/>
            <a:r>
              <a:rPr lang="zh-CN" altLang="en-US" dirty="0"/>
              <a:t>这是一条基于</a:t>
            </a:r>
            <a:r>
              <a:rPr lang="en-US" altLang="zh-CN" dirty="0"/>
              <a:t>APB </a:t>
            </a:r>
            <a:r>
              <a:rPr lang="zh-CN" altLang="en-US" dirty="0"/>
              <a:t>总线协议的</a:t>
            </a:r>
            <a:r>
              <a:rPr lang="en-US" altLang="zh-CN" dirty="0"/>
              <a:t>32 </a:t>
            </a:r>
            <a:r>
              <a:rPr lang="zh-CN" altLang="en-US" dirty="0"/>
              <a:t>位总线。此总线来负责</a:t>
            </a:r>
            <a:r>
              <a:rPr lang="en-US" altLang="zh-CN" dirty="0"/>
              <a:t>0xE004_0000 – 0xE00F_FFFF </a:t>
            </a:r>
            <a:r>
              <a:rPr lang="zh-CN" altLang="en-US" dirty="0"/>
              <a:t>之间的私有外设访问。但是，由于此</a:t>
            </a:r>
            <a:r>
              <a:rPr lang="en-US" altLang="zh-CN" dirty="0"/>
              <a:t>APB </a:t>
            </a:r>
            <a:r>
              <a:rPr lang="zh-CN" altLang="en-US" dirty="0"/>
              <a:t>存储空间的一部分已经被</a:t>
            </a:r>
            <a:r>
              <a:rPr lang="en-US" altLang="zh-CN" dirty="0"/>
              <a:t>TPIU</a:t>
            </a:r>
            <a:r>
              <a:rPr lang="zh-CN" altLang="en-US" dirty="0"/>
              <a:t>、</a:t>
            </a:r>
            <a:r>
              <a:rPr lang="en-US" altLang="zh-CN" dirty="0"/>
              <a:t>ETM </a:t>
            </a:r>
            <a:r>
              <a:rPr lang="zh-CN" altLang="en-US" dirty="0"/>
              <a:t>以及</a:t>
            </a:r>
            <a:r>
              <a:rPr lang="en-US" altLang="zh-CN" dirty="0"/>
              <a:t>ROM </a:t>
            </a:r>
            <a:r>
              <a:rPr lang="zh-CN" altLang="en-US" dirty="0"/>
              <a:t>表用掉了，就只留下了</a:t>
            </a:r>
            <a:r>
              <a:rPr lang="en-US" altLang="zh-CN" dirty="0"/>
              <a:t>0xE004_2000‐E00F_F000 </a:t>
            </a:r>
            <a:r>
              <a:rPr lang="zh-CN" altLang="en-US" dirty="0"/>
              <a:t>这个区间用于配接附加的（私有）外设。</a:t>
            </a:r>
          </a:p>
          <a:p>
            <a:r>
              <a:rPr lang="zh-CN" altLang="en-US" dirty="0"/>
              <a:t>调试访问端口总线</a:t>
            </a:r>
          </a:p>
          <a:p>
            <a:pPr lvl="1"/>
            <a:r>
              <a:rPr lang="zh-CN" altLang="en-US" dirty="0"/>
              <a:t>调试访问端口总线接口是一条基于“增强型</a:t>
            </a:r>
            <a:r>
              <a:rPr lang="en-US" altLang="zh-CN" dirty="0"/>
              <a:t>APB </a:t>
            </a:r>
            <a:r>
              <a:rPr lang="zh-CN" altLang="en-US" dirty="0"/>
              <a:t>规格”的</a:t>
            </a:r>
            <a:r>
              <a:rPr lang="en-US" altLang="zh-CN" dirty="0"/>
              <a:t>32 </a:t>
            </a:r>
            <a:r>
              <a:rPr lang="zh-CN" altLang="en-US" dirty="0"/>
              <a:t>位总线，它专用于挂接调试接口，例如</a:t>
            </a:r>
            <a:r>
              <a:rPr lang="en-US" altLang="zh-CN" dirty="0"/>
              <a:t>SWJ‐DP </a:t>
            </a:r>
            <a:r>
              <a:rPr lang="zh-CN" altLang="en-US" dirty="0"/>
              <a:t>和</a:t>
            </a:r>
            <a:r>
              <a:rPr lang="en-US" altLang="zh-CN" dirty="0"/>
              <a:t>SW‐DP</a:t>
            </a:r>
            <a:r>
              <a:rPr lang="zh-CN" altLang="en-US" dirty="0"/>
              <a:t>。</a:t>
            </a:r>
          </a:p>
        </p:txBody>
      </p:sp>
    </p:spTree>
    <p:extLst>
      <p:ext uri="{BB962C8B-B14F-4D97-AF65-F5344CB8AC3E}">
        <p14:creationId xmlns:p14="http://schemas.microsoft.com/office/powerpoint/2010/main" val="2308741592"/>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endParaRPr lang="en-US" altLang="zh-CN" dirty="0"/>
          </a:p>
        </p:txBody>
      </p:sp>
    </p:spTree>
    <p:extLst>
      <p:ext uri="{BB962C8B-B14F-4D97-AF65-F5344CB8AC3E}">
        <p14:creationId xmlns:p14="http://schemas.microsoft.com/office/powerpoint/2010/main" val="3212728837"/>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CM3 </a:t>
            </a:r>
            <a:r>
              <a:rPr lang="zh-CN" altLang="en-US" dirty="0"/>
              <a:t>中的</a:t>
            </a:r>
            <a:r>
              <a:rPr lang="en-US" altLang="zh-CN" dirty="0"/>
              <a:t>Faults </a:t>
            </a:r>
            <a:r>
              <a:rPr lang="zh-CN" altLang="en-US" dirty="0"/>
              <a:t>可分为以下几类：</a:t>
            </a:r>
          </a:p>
          <a:p>
            <a:pPr lvl="1"/>
            <a:r>
              <a:rPr lang="zh-CN" altLang="en-US" dirty="0"/>
              <a:t>总线 </a:t>
            </a:r>
            <a:r>
              <a:rPr lang="en-US" altLang="zh-CN" dirty="0"/>
              <a:t>faults</a:t>
            </a:r>
          </a:p>
          <a:p>
            <a:pPr lvl="1"/>
            <a:r>
              <a:rPr lang="zh-CN" altLang="en-US" dirty="0"/>
              <a:t>存储器管理 </a:t>
            </a:r>
            <a:r>
              <a:rPr lang="en-US" altLang="zh-CN" dirty="0"/>
              <a:t>faults</a:t>
            </a:r>
          </a:p>
          <a:p>
            <a:pPr lvl="1"/>
            <a:r>
              <a:rPr lang="zh-CN" altLang="en-US" dirty="0"/>
              <a:t>用法 </a:t>
            </a:r>
            <a:r>
              <a:rPr lang="en-US" altLang="zh-CN" dirty="0"/>
              <a:t>faults</a:t>
            </a:r>
          </a:p>
          <a:p>
            <a:pPr lvl="1"/>
            <a:r>
              <a:rPr lang="zh-CN" altLang="en-US" dirty="0"/>
              <a:t>硬 </a:t>
            </a:r>
            <a:r>
              <a:rPr lang="en-US" altLang="zh-CN" dirty="0"/>
              <a:t>fault</a:t>
            </a:r>
            <a:endParaRPr lang="zh-CN" altLang="en-US" dirty="0"/>
          </a:p>
        </p:txBody>
      </p:sp>
    </p:spTree>
    <p:extLst>
      <p:ext uri="{BB962C8B-B14F-4D97-AF65-F5344CB8AC3E}">
        <p14:creationId xmlns:p14="http://schemas.microsoft.com/office/powerpoint/2010/main" val="4259447556"/>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总线 </a:t>
            </a:r>
            <a:r>
              <a:rPr lang="en-US" altLang="zh-CN" dirty="0"/>
              <a:t>faults</a:t>
            </a:r>
          </a:p>
          <a:p>
            <a:pPr lvl="2"/>
            <a:r>
              <a:rPr lang="en-US" altLang="zh-CN" dirty="0"/>
              <a:t>AHB </a:t>
            </a:r>
            <a:r>
              <a:rPr lang="zh-CN" altLang="en-US" dirty="0"/>
              <a:t>企图访问无效的存储器 </a:t>
            </a:r>
            <a:r>
              <a:rPr lang="en-US" altLang="zh-CN" dirty="0"/>
              <a:t>region</a:t>
            </a:r>
            <a:r>
              <a:rPr lang="zh-CN" altLang="en-US" dirty="0"/>
              <a:t>。常见于访问的地址没有相对应的存储器。</a:t>
            </a:r>
          </a:p>
          <a:p>
            <a:pPr lvl="2"/>
            <a:r>
              <a:rPr lang="zh-CN" altLang="en-US" dirty="0"/>
              <a:t>设备还没有作好传送数据的准备。比如，在尚未初始化</a:t>
            </a:r>
            <a:r>
              <a:rPr lang="en-US" altLang="zh-CN" dirty="0"/>
              <a:t>SDRAM </a:t>
            </a:r>
            <a:r>
              <a:rPr lang="zh-CN" altLang="en-US" dirty="0"/>
              <a:t>控制器的时候试图访问</a:t>
            </a:r>
            <a:r>
              <a:rPr lang="en-US" altLang="zh-CN" dirty="0"/>
              <a:t>SDRAM</a:t>
            </a:r>
            <a:r>
              <a:rPr lang="zh-CN" altLang="en-US" dirty="0"/>
              <a:t>。</a:t>
            </a:r>
          </a:p>
          <a:p>
            <a:pPr lvl="2"/>
            <a:r>
              <a:rPr lang="zh-CN" altLang="en-US" dirty="0"/>
              <a:t>在企图启动一次数据传送时，传送的尺寸不能为目标设备所支持。例如，某设备只接受字型数据，却试图送给它字节型数据。</a:t>
            </a:r>
          </a:p>
          <a:p>
            <a:pPr lvl="2"/>
            <a:r>
              <a:rPr lang="zh-CN" altLang="en-US" dirty="0"/>
              <a:t>因为某些原因，设备不能接受数据传送。例如，某些设备只有在特权级下才允许访问，可当前却是用户级。</a:t>
            </a:r>
            <a:endParaRPr lang="en-US" altLang="zh-CN" dirty="0"/>
          </a:p>
        </p:txBody>
      </p:sp>
      <p:pic>
        <p:nvPicPr>
          <p:cNvPr id="4" name="图片 3">
            <a:extLst>
              <a:ext uri="{FF2B5EF4-FFF2-40B4-BE49-F238E27FC236}">
                <a16:creationId xmlns:a16="http://schemas.microsoft.com/office/drawing/2014/main" id="{5C02BA32-EEF4-444B-A453-8EA88603FB53}"/>
              </a:ext>
            </a:extLst>
          </p:cNvPr>
          <p:cNvPicPr>
            <a:picLocks noChangeAspect="1"/>
          </p:cNvPicPr>
          <p:nvPr/>
        </p:nvPicPr>
        <p:blipFill>
          <a:blip r:embed="rId2"/>
          <a:stretch>
            <a:fillRect/>
          </a:stretch>
        </p:blipFill>
        <p:spPr>
          <a:xfrm>
            <a:off x="3136462" y="4695200"/>
            <a:ext cx="5964795" cy="2162801"/>
          </a:xfrm>
          <a:prstGeom prst="rect">
            <a:avLst/>
          </a:prstGeom>
        </p:spPr>
      </p:pic>
    </p:spTree>
    <p:extLst>
      <p:ext uri="{BB962C8B-B14F-4D97-AF65-F5344CB8AC3E}">
        <p14:creationId xmlns:p14="http://schemas.microsoft.com/office/powerpoint/2010/main" val="2708771963"/>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总线 </a:t>
            </a:r>
            <a:r>
              <a:rPr lang="en-US" altLang="zh-CN" dirty="0"/>
              <a:t>faults</a:t>
            </a:r>
          </a:p>
          <a:p>
            <a:pPr lvl="2"/>
            <a:r>
              <a:rPr lang="zh-CN" altLang="en-US" dirty="0"/>
              <a:t>在不精确的总线</a:t>
            </a:r>
            <a:r>
              <a:rPr lang="en-US" altLang="zh-CN" dirty="0"/>
              <a:t>faults </a:t>
            </a:r>
            <a:r>
              <a:rPr lang="zh-CN" altLang="en-US" dirty="0"/>
              <a:t>中，导致此</a:t>
            </a:r>
            <a:r>
              <a:rPr lang="en-US" altLang="zh-CN" dirty="0"/>
              <a:t>fault </a:t>
            </a:r>
            <a:r>
              <a:rPr lang="zh-CN" altLang="en-US" dirty="0"/>
              <a:t>的指令早已完成了。</a:t>
            </a:r>
            <a:endParaRPr lang="en-US" altLang="zh-CN" dirty="0"/>
          </a:p>
          <a:p>
            <a:pPr lvl="3"/>
            <a:r>
              <a:rPr lang="zh-CN" altLang="en-US" dirty="0"/>
              <a:t>例如，缓冲区写入。启动缓冲区写入的指令不知何时已经执行了，但是写到中途时才触发总线</a:t>
            </a:r>
            <a:r>
              <a:rPr lang="en-US" altLang="zh-CN" dirty="0"/>
              <a:t>fault</a:t>
            </a:r>
            <a:r>
              <a:rPr lang="zh-CN" altLang="en-US" dirty="0"/>
              <a:t>。可见，这个操作是在若干个时钟周期前执行的，而且不能确定是具体几个周期之前，也没有记录这期间的程序跳转动作，因此无法确认“肇事者”，故而是不精确的。</a:t>
            </a:r>
            <a:endParaRPr lang="en-US" altLang="zh-CN" dirty="0"/>
          </a:p>
          <a:p>
            <a:pPr lvl="2"/>
            <a:r>
              <a:rPr lang="zh-CN" altLang="en-US" dirty="0"/>
              <a:t>精确的总线</a:t>
            </a:r>
            <a:r>
              <a:rPr lang="en-US" altLang="zh-CN" dirty="0"/>
              <a:t>fault </a:t>
            </a:r>
            <a:r>
              <a:rPr lang="zh-CN" altLang="en-US" dirty="0"/>
              <a:t>则不同，它是被最后一个完成的操作触发的。例如，一个存储器读取导致的</a:t>
            </a:r>
            <a:r>
              <a:rPr lang="en-US" altLang="zh-CN" dirty="0"/>
              <a:t>fault </a:t>
            </a:r>
            <a:r>
              <a:rPr lang="zh-CN" altLang="en-US" dirty="0"/>
              <a:t>总是精确的，因为该指令必须等全部读完时才算执行完成。这样，任何在读取过程中发生的</a:t>
            </a:r>
            <a:r>
              <a:rPr lang="en-US" altLang="zh-CN" dirty="0"/>
              <a:t>fault </a:t>
            </a:r>
            <a:r>
              <a:rPr lang="zh-CN" altLang="en-US" dirty="0"/>
              <a:t>总能落在该指令的头上。</a:t>
            </a:r>
          </a:p>
          <a:p>
            <a:pPr lvl="2"/>
            <a:r>
              <a:rPr lang="zh-CN" altLang="en-US" dirty="0"/>
              <a:t>由取指和堆栈操作产生的</a:t>
            </a:r>
            <a:r>
              <a:rPr lang="en-US" altLang="zh-CN" dirty="0"/>
              <a:t>fault </a:t>
            </a:r>
            <a:r>
              <a:rPr lang="zh-CN" altLang="en-US" dirty="0"/>
              <a:t>总是精确的。</a:t>
            </a:r>
            <a:endParaRPr lang="en-US" altLang="zh-CN" dirty="0"/>
          </a:p>
        </p:txBody>
      </p:sp>
    </p:spTree>
    <p:extLst>
      <p:ext uri="{BB962C8B-B14F-4D97-AF65-F5344CB8AC3E}">
        <p14:creationId xmlns:p14="http://schemas.microsoft.com/office/powerpoint/2010/main" val="365414274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pPr lvl="1"/>
            <a:r>
              <a:rPr lang="zh-CN" altLang="en-US" dirty="0"/>
              <a:t>存储器管理</a:t>
            </a:r>
            <a:r>
              <a:rPr lang="en-US" altLang="zh-CN" dirty="0"/>
              <a:t>faults</a:t>
            </a:r>
          </a:p>
          <a:p>
            <a:pPr lvl="2"/>
            <a:r>
              <a:rPr lang="zh-CN" altLang="en-US" dirty="0"/>
              <a:t>存储器管理</a:t>
            </a:r>
            <a:r>
              <a:rPr lang="en-US" altLang="zh-CN" dirty="0"/>
              <a:t>faults </a:t>
            </a:r>
            <a:r>
              <a:rPr lang="zh-CN" altLang="en-US" dirty="0"/>
              <a:t>多与</a:t>
            </a:r>
            <a:r>
              <a:rPr lang="en-US" altLang="zh-CN" dirty="0"/>
              <a:t>MPU</a:t>
            </a:r>
            <a:r>
              <a:rPr lang="zh-CN" altLang="en-US" dirty="0"/>
              <a:t>有关，其诱因常常是某次访问触犯了</a:t>
            </a:r>
            <a:r>
              <a:rPr lang="en-US" altLang="zh-CN" dirty="0"/>
              <a:t>MPU</a:t>
            </a:r>
            <a:r>
              <a:rPr lang="zh-CN" altLang="en-US" dirty="0"/>
              <a:t>设置的保护策略。另外，某些非法访问，例如，在不可执行的存储器区域试图取指，也会触发一个</a:t>
            </a:r>
            <a:r>
              <a:rPr lang="en-US" altLang="zh-CN" dirty="0" err="1"/>
              <a:t>MemManage</a:t>
            </a:r>
            <a:r>
              <a:rPr lang="en-US" altLang="zh-CN" dirty="0"/>
              <a:t> fault</a:t>
            </a:r>
            <a:r>
              <a:rPr lang="zh-CN" altLang="en-US" dirty="0"/>
              <a:t>，而且即使没有</a:t>
            </a:r>
            <a:r>
              <a:rPr lang="en-US" altLang="zh-CN" dirty="0"/>
              <a:t>MPU </a:t>
            </a:r>
            <a:r>
              <a:rPr lang="zh-CN" altLang="en-US" dirty="0"/>
              <a:t>也会触发。</a:t>
            </a:r>
          </a:p>
          <a:p>
            <a:pPr lvl="2"/>
            <a:r>
              <a:rPr lang="en-US" altLang="zh-CN" dirty="0" err="1"/>
              <a:t>MemManage</a:t>
            </a:r>
            <a:r>
              <a:rPr lang="en-US" altLang="zh-CN" dirty="0"/>
              <a:t> faults </a:t>
            </a:r>
            <a:r>
              <a:rPr lang="zh-CN" altLang="en-US" dirty="0"/>
              <a:t>的常见诱因如下所示：</a:t>
            </a:r>
          </a:p>
          <a:p>
            <a:pPr lvl="3"/>
            <a:r>
              <a:rPr lang="zh-CN" altLang="en-US" dirty="0"/>
              <a:t>访问了 </a:t>
            </a:r>
            <a:r>
              <a:rPr lang="en-US" altLang="zh-CN" dirty="0"/>
              <a:t>MPU </a:t>
            </a:r>
            <a:r>
              <a:rPr lang="zh-CN" altLang="en-US" dirty="0"/>
              <a:t>设置区域覆盖范围之外的地址</a:t>
            </a:r>
          </a:p>
          <a:p>
            <a:pPr lvl="3"/>
            <a:r>
              <a:rPr lang="zh-CN" altLang="en-US" dirty="0"/>
              <a:t>往只读 </a:t>
            </a:r>
            <a:r>
              <a:rPr lang="en-US" altLang="zh-CN" dirty="0"/>
              <a:t>region </a:t>
            </a:r>
            <a:r>
              <a:rPr lang="zh-CN" altLang="en-US" dirty="0"/>
              <a:t>写数据</a:t>
            </a:r>
          </a:p>
          <a:p>
            <a:pPr lvl="3"/>
            <a:r>
              <a:rPr lang="zh-CN" altLang="en-US" dirty="0"/>
              <a:t>用户级下访问了只允许在特权级下访问的地址</a:t>
            </a:r>
          </a:p>
          <a:p>
            <a:pPr lvl="2"/>
            <a:r>
              <a:rPr lang="zh-CN" altLang="en-US" dirty="0"/>
              <a:t>在</a:t>
            </a:r>
            <a:r>
              <a:rPr lang="en-US" altLang="zh-CN" dirty="0" err="1"/>
              <a:t>MemManage</a:t>
            </a:r>
            <a:r>
              <a:rPr lang="en-US" altLang="zh-CN" dirty="0"/>
              <a:t> fault </a:t>
            </a:r>
            <a:r>
              <a:rPr lang="zh-CN" altLang="en-US" dirty="0"/>
              <a:t>发生后，如果其服务例程是使能的，则执行服务例程。</a:t>
            </a:r>
            <a:endParaRPr lang="en-US" altLang="zh-CN" dirty="0"/>
          </a:p>
          <a:p>
            <a:pPr lvl="2"/>
            <a:r>
              <a:rPr lang="zh-CN" altLang="en-US" dirty="0"/>
              <a:t>如果同时还发生了其它高优先级异常，则优先处理这些高优先级的异常，</a:t>
            </a:r>
            <a:r>
              <a:rPr lang="en-US" altLang="zh-CN" dirty="0" err="1"/>
              <a:t>MemManage</a:t>
            </a:r>
            <a:r>
              <a:rPr lang="en-US" altLang="zh-CN" dirty="0"/>
              <a:t> </a:t>
            </a:r>
            <a:r>
              <a:rPr lang="zh-CN" altLang="en-US" dirty="0"/>
              <a:t>异常被悬起。</a:t>
            </a:r>
            <a:endParaRPr lang="en-US" altLang="zh-CN" dirty="0"/>
          </a:p>
          <a:p>
            <a:pPr lvl="2"/>
            <a:r>
              <a:rPr lang="zh-CN" altLang="en-US" dirty="0"/>
              <a:t>如果此时处理器已经在处理同级或高优先级异常，或者</a:t>
            </a:r>
            <a:r>
              <a:rPr lang="en-US" altLang="zh-CN" dirty="0" err="1"/>
              <a:t>MemManage</a:t>
            </a:r>
            <a:r>
              <a:rPr lang="en-US" altLang="zh-CN" dirty="0"/>
              <a:t> fault </a:t>
            </a:r>
            <a:r>
              <a:rPr lang="zh-CN" altLang="en-US" dirty="0"/>
              <a:t>服务例程被除能，则和总线</a:t>
            </a:r>
            <a:r>
              <a:rPr lang="en-US" altLang="zh-CN" dirty="0"/>
              <a:t>fault </a:t>
            </a:r>
            <a:r>
              <a:rPr lang="zh-CN" altLang="en-US" dirty="0"/>
              <a:t>一样：上访成硬</a:t>
            </a:r>
            <a:r>
              <a:rPr lang="en-US" altLang="zh-CN" dirty="0"/>
              <a:t>fault</a:t>
            </a:r>
            <a:r>
              <a:rPr lang="zh-CN" altLang="en-US" dirty="0"/>
              <a:t>，最终执行的是硬</a:t>
            </a:r>
            <a:r>
              <a:rPr lang="en-US" altLang="zh-CN" dirty="0"/>
              <a:t>fault </a:t>
            </a:r>
            <a:r>
              <a:rPr lang="zh-CN" altLang="en-US" dirty="0"/>
              <a:t>的服务例程。</a:t>
            </a:r>
            <a:endParaRPr lang="en-US" altLang="zh-CN" dirty="0"/>
          </a:p>
          <a:p>
            <a:pPr lvl="2"/>
            <a:r>
              <a:rPr lang="zh-CN" altLang="en-US" dirty="0"/>
              <a:t>如果硬</a:t>
            </a:r>
            <a:r>
              <a:rPr lang="en-US" altLang="zh-CN" dirty="0"/>
              <a:t>fault </a:t>
            </a:r>
            <a:r>
              <a:rPr lang="zh-CN" altLang="en-US" dirty="0"/>
              <a:t>服务例程或</a:t>
            </a:r>
            <a:r>
              <a:rPr lang="en-US" altLang="zh-CN" dirty="0"/>
              <a:t>NMI </a:t>
            </a:r>
            <a:r>
              <a:rPr lang="zh-CN" altLang="en-US" dirty="0"/>
              <a:t>服务例程的执行也导致了</a:t>
            </a:r>
            <a:r>
              <a:rPr lang="en-US" altLang="zh-CN" dirty="0" err="1"/>
              <a:t>MemManage</a:t>
            </a:r>
            <a:r>
              <a:rPr lang="en-US" altLang="zh-CN" dirty="0"/>
              <a:t> fault</a:t>
            </a:r>
            <a:r>
              <a:rPr lang="zh-CN" altLang="en-US" dirty="0"/>
              <a:t>，那就不可救药了</a:t>
            </a:r>
            <a:r>
              <a:rPr lang="en-US" altLang="zh-CN" dirty="0"/>
              <a:t>——</a:t>
            </a:r>
            <a:r>
              <a:rPr lang="zh-CN" altLang="en-US" dirty="0"/>
              <a:t>内核将被锁定。</a:t>
            </a:r>
            <a:endParaRPr lang="en-US" altLang="zh-CN" dirty="0"/>
          </a:p>
        </p:txBody>
      </p:sp>
    </p:spTree>
    <p:extLst>
      <p:ext uri="{BB962C8B-B14F-4D97-AF65-F5344CB8AC3E}">
        <p14:creationId xmlns:p14="http://schemas.microsoft.com/office/powerpoint/2010/main" val="3195206608"/>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74D0DC85-F99F-4FB1-8AC6-FBFFBD441F99}"/>
              </a:ext>
            </a:extLst>
          </p:cNvPr>
          <p:cNvPicPr>
            <a:picLocks noGrp="1" noChangeAspect="1"/>
          </p:cNvPicPr>
          <p:nvPr>
            <p:ph idx="1"/>
          </p:nvPr>
        </p:nvPicPr>
        <p:blipFill>
          <a:blip r:embed="rId2"/>
          <a:stretch>
            <a:fillRect/>
          </a:stretch>
        </p:blipFill>
        <p:spPr>
          <a:xfrm>
            <a:off x="1999499" y="965652"/>
            <a:ext cx="8193826" cy="297435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异常</a:t>
            </a:r>
          </a:p>
        </p:txBody>
      </p:sp>
    </p:spTree>
    <p:extLst>
      <p:ext uri="{BB962C8B-B14F-4D97-AF65-F5344CB8AC3E}">
        <p14:creationId xmlns:p14="http://schemas.microsoft.com/office/powerpoint/2010/main" val="418933537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pPr lvl="1"/>
            <a:r>
              <a:rPr lang="zh-CN" altLang="en-US" dirty="0"/>
              <a:t>用法</a:t>
            </a:r>
            <a:r>
              <a:rPr lang="en-US" altLang="zh-CN" dirty="0"/>
              <a:t>faults</a:t>
            </a:r>
          </a:p>
          <a:p>
            <a:pPr lvl="1"/>
            <a:r>
              <a:rPr lang="zh-CN" altLang="en-US" dirty="0"/>
              <a:t>用法</a:t>
            </a:r>
            <a:r>
              <a:rPr lang="en-US" altLang="zh-CN" dirty="0"/>
              <a:t>faults </a:t>
            </a:r>
            <a:r>
              <a:rPr lang="zh-CN" altLang="en-US" dirty="0"/>
              <a:t>发生的场合可以是：</a:t>
            </a:r>
          </a:p>
          <a:p>
            <a:pPr lvl="2"/>
            <a:r>
              <a:rPr lang="zh-CN" altLang="en-US" dirty="0"/>
              <a:t>执行了未定义的指令</a:t>
            </a:r>
          </a:p>
          <a:p>
            <a:pPr lvl="2"/>
            <a:r>
              <a:rPr lang="zh-CN" altLang="en-US" dirty="0"/>
              <a:t>执行了协处理器指令（</a:t>
            </a:r>
            <a:r>
              <a:rPr lang="en-US" altLang="zh-CN" dirty="0"/>
              <a:t>Cortex‐M3 </a:t>
            </a:r>
            <a:r>
              <a:rPr lang="zh-CN" altLang="en-US" dirty="0"/>
              <a:t>不支持协处理器，但是可以通过</a:t>
            </a:r>
            <a:r>
              <a:rPr lang="en-US" altLang="zh-CN" dirty="0"/>
              <a:t>fault </a:t>
            </a:r>
            <a:r>
              <a:rPr lang="zh-CN" altLang="en-US" dirty="0"/>
              <a:t>异常机制来使用软件模拟协处理器的功能，从而可以方便地在其它</a:t>
            </a:r>
            <a:r>
              <a:rPr lang="en-US" altLang="zh-CN" dirty="0"/>
              <a:t>Cortex </a:t>
            </a:r>
            <a:r>
              <a:rPr lang="zh-CN" altLang="en-US" dirty="0"/>
              <a:t>处理器间移植）</a:t>
            </a:r>
          </a:p>
          <a:p>
            <a:pPr lvl="2"/>
            <a:r>
              <a:rPr lang="zh-CN" altLang="en-US" dirty="0"/>
              <a:t>尝试进入 </a:t>
            </a:r>
            <a:r>
              <a:rPr lang="en-US" altLang="zh-CN" dirty="0"/>
              <a:t>ARM </a:t>
            </a:r>
            <a:r>
              <a:rPr lang="zh-CN" altLang="en-US" dirty="0"/>
              <a:t>状态（因为</a:t>
            </a:r>
            <a:r>
              <a:rPr lang="en-US" altLang="zh-CN" dirty="0"/>
              <a:t>CM3 </a:t>
            </a:r>
            <a:r>
              <a:rPr lang="zh-CN" altLang="en-US" dirty="0"/>
              <a:t>不支持</a:t>
            </a:r>
            <a:r>
              <a:rPr lang="en-US" altLang="zh-CN" dirty="0"/>
              <a:t>ARM </a:t>
            </a:r>
            <a:r>
              <a:rPr lang="zh-CN" altLang="en-US" dirty="0"/>
              <a:t>状态，所以用法</a:t>
            </a:r>
            <a:r>
              <a:rPr lang="en-US" altLang="zh-CN" dirty="0"/>
              <a:t>fault </a:t>
            </a:r>
            <a:r>
              <a:rPr lang="zh-CN" altLang="en-US" dirty="0"/>
              <a:t>会在切换时产生。软件可以利用此机制来测试某处理器是否支持</a:t>
            </a:r>
            <a:r>
              <a:rPr lang="en-US" altLang="zh-CN" dirty="0"/>
              <a:t>ARM </a:t>
            </a:r>
            <a:r>
              <a:rPr lang="zh-CN" altLang="en-US" dirty="0"/>
              <a:t>状态）</a:t>
            </a:r>
          </a:p>
          <a:p>
            <a:pPr lvl="2"/>
            <a:r>
              <a:rPr lang="zh-CN" altLang="en-US" dirty="0"/>
              <a:t>无效的中断返回（</a:t>
            </a:r>
            <a:r>
              <a:rPr lang="en-US" altLang="zh-CN" dirty="0"/>
              <a:t>LR </a:t>
            </a:r>
            <a:r>
              <a:rPr lang="zh-CN" altLang="en-US" dirty="0"/>
              <a:t>中包含了无效</a:t>
            </a:r>
            <a:r>
              <a:rPr lang="en-US" altLang="zh-CN" dirty="0"/>
              <a:t>/</a:t>
            </a:r>
            <a:r>
              <a:rPr lang="zh-CN" altLang="en-US" dirty="0"/>
              <a:t>错误的值）</a:t>
            </a:r>
          </a:p>
          <a:p>
            <a:pPr lvl="2"/>
            <a:r>
              <a:rPr lang="zh-CN" altLang="en-US" dirty="0"/>
              <a:t>使用多重加载</a:t>
            </a:r>
            <a:r>
              <a:rPr lang="en-US" altLang="zh-CN" dirty="0"/>
              <a:t>/</a:t>
            </a:r>
            <a:r>
              <a:rPr lang="zh-CN" altLang="en-US" dirty="0"/>
              <a:t>存储指令时，地址没有对齐。</a:t>
            </a:r>
          </a:p>
          <a:p>
            <a:pPr lvl="1"/>
            <a:r>
              <a:rPr lang="zh-CN" altLang="en-US" dirty="0"/>
              <a:t>另外，通过设置</a:t>
            </a:r>
            <a:r>
              <a:rPr lang="en-US" altLang="zh-CN" dirty="0"/>
              <a:t>NVIC </a:t>
            </a:r>
            <a:r>
              <a:rPr lang="zh-CN" altLang="en-US" dirty="0"/>
              <a:t>的对应控制位，可以在下列场合下也产生用法</a:t>
            </a:r>
            <a:r>
              <a:rPr lang="en-US" altLang="zh-CN" dirty="0"/>
              <a:t>fault</a:t>
            </a:r>
            <a:r>
              <a:rPr lang="zh-CN" altLang="en-US" dirty="0"/>
              <a:t>：</a:t>
            </a:r>
          </a:p>
          <a:p>
            <a:pPr lvl="2"/>
            <a:r>
              <a:rPr lang="zh-CN" altLang="en-US" dirty="0"/>
              <a:t>除数为零</a:t>
            </a:r>
          </a:p>
          <a:p>
            <a:pPr lvl="2"/>
            <a:r>
              <a:rPr lang="zh-CN" altLang="en-US" dirty="0"/>
              <a:t>任何未对齐的访问</a:t>
            </a:r>
            <a:endParaRPr lang="en-US" altLang="zh-CN" dirty="0"/>
          </a:p>
          <a:p>
            <a:pPr lvl="1"/>
            <a:r>
              <a:rPr lang="zh-CN" altLang="en-US" dirty="0"/>
              <a:t>为了调查用法</a:t>
            </a:r>
            <a:r>
              <a:rPr lang="en-US" altLang="zh-CN" dirty="0"/>
              <a:t>fault </a:t>
            </a:r>
            <a:r>
              <a:rPr lang="zh-CN" altLang="en-US" dirty="0"/>
              <a:t>的案发现场，</a:t>
            </a:r>
            <a:r>
              <a:rPr lang="en-US" altLang="zh-CN" dirty="0"/>
              <a:t>NVIC </a:t>
            </a:r>
            <a:r>
              <a:rPr lang="zh-CN" altLang="en-US" dirty="0"/>
              <a:t>中有一个“用法</a:t>
            </a:r>
            <a:r>
              <a:rPr lang="en-US" altLang="zh-CN" dirty="0"/>
              <a:t>fault </a:t>
            </a:r>
            <a:r>
              <a:rPr lang="zh-CN" altLang="en-US" dirty="0"/>
              <a:t>状态寄存器（</a:t>
            </a:r>
            <a:r>
              <a:rPr lang="en-US" altLang="zh-CN" dirty="0"/>
              <a:t>UFSR</a:t>
            </a:r>
            <a:r>
              <a:rPr lang="zh-CN" altLang="en-US" dirty="0"/>
              <a:t>）”，它指出导致用法</a:t>
            </a:r>
            <a:r>
              <a:rPr lang="en-US" altLang="zh-CN" dirty="0"/>
              <a:t>fault </a:t>
            </a:r>
            <a:r>
              <a:rPr lang="zh-CN" altLang="en-US" dirty="0"/>
              <a:t>的原因。</a:t>
            </a:r>
            <a:endParaRPr lang="en-US" altLang="zh-CN" dirty="0"/>
          </a:p>
          <a:p>
            <a:pPr lvl="1"/>
            <a:r>
              <a:rPr lang="zh-CN" altLang="en-US" dirty="0"/>
              <a:t>在服务例程中，导致用法</a:t>
            </a:r>
            <a:r>
              <a:rPr lang="en-US" altLang="zh-CN" dirty="0"/>
              <a:t>fault </a:t>
            </a:r>
            <a:r>
              <a:rPr lang="zh-CN" altLang="en-US" dirty="0"/>
              <a:t>的指令地址被压入堆栈中。</a:t>
            </a:r>
            <a:endParaRPr lang="en-US" altLang="zh-CN" dirty="0"/>
          </a:p>
        </p:txBody>
      </p:sp>
    </p:spTree>
    <p:extLst>
      <p:ext uri="{BB962C8B-B14F-4D97-AF65-F5344CB8AC3E}">
        <p14:creationId xmlns:p14="http://schemas.microsoft.com/office/powerpoint/2010/main" val="3876489717"/>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F46CDB5C-F6FF-4F12-8184-D701684D2FE8}"/>
              </a:ext>
            </a:extLst>
          </p:cNvPr>
          <p:cNvPicPr>
            <a:picLocks noGrp="1" noChangeAspect="1"/>
          </p:cNvPicPr>
          <p:nvPr>
            <p:ph idx="1"/>
          </p:nvPr>
        </p:nvPicPr>
        <p:blipFill>
          <a:blip r:embed="rId2"/>
          <a:stretch>
            <a:fillRect/>
          </a:stretch>
        </p:blipFill>
        <p:spPr>
          <a:xfrm>
            <a:off x="2713675" y="643538"/>
            <a:ext cx="6765474"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异常</a:t>
            </a:r>
          </a:p>
        </p:txBody>
      </p:sp>
    </p:spTree>
    <p:extLst>
      <p:ext uri="{BB962C8B-B14F-4D97-AF65-F5344CB8AC3E}">
        <p14:creationId xmlns:p14="http://schemas.microsoft.com/office/powerpoint/2010/main" val="8731154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嵌入式微处理器</a:t>
            </a:r>
            <a:r>
              <a:rPr lang="en-US" altLang="zh-CN" sz="2400" b="0" dirty="0">
                <a:latin typeface="宋体" pitchFamily="2" charset="-122"/>
                <a:ea typeface="宋体" pitchFamily="2" charset="-122"/>
              </a:rPr>
              <a:t> EMPU</a:t>
            </a:r>
            <a:r>
              <a:rPr lang="zh-CN" altLang="en-US" sz="2000" b="0" dirty="0">
                <a:solidFill>
                  <a:schemeClr val="tx1"/>
                </a:solidFill>
                <a:latin typeface="宋体" pitchFamily="2" charset="-122"/>
                <a:ea typeface="宋体" pitchFamily="2" charset="-122"/>
              </a:rPr>
              <a:t>（计算处理能力强，接口相对简单）</a:t>
            </a:r>
            <a:endParaRPr lang="en-US" altLang="zh-CN" sz="2000" b="0" dirty="0">
              <a:solidFill>
                <a:schemeClr val="tx1"/>
              </a:solidFill>
              <a:latin typeface="宋体" pitchFamily="2" charset="-122"/>
              <a:ea typeface="宋体" pitchFamily="2" charset="-122"/>
            </a:endParaRPr>
          </a:p>
          <a:p>
            <a:pPr lvl="1"/>
            <a:r>
              <a:rPr lang="zh-CN" altLang="en-US" sz="2300" b="0" dirty="0">
                <a:latin typeface="宋体" pitchFamily="2" charset="-122"/>
                <a:ea typeface="宋体" pitchFamily="2" charset="-122"/>
              </a:rPr>
              <a:t>嵌入式微处理器是由通用微处理器演变而来。仅保留与嵌入式应用紧密相关的功能部件，配备必要的外围扩展电路，如存储器扩展电路、</a:t>
            </a:r>
            <a:r>
              <a:rPr lang="en-US" altLang="zh-CN" sz="2300" b="0" dirty="0">
                <a:latin typeface="宋体" pitchFamily="2" charset="-122"/>
                <a:ea typeface="宋体" pitchFamily="2" charset="-122"/>
              </a:rPr>
              <a:t>I/O</a:t>
            </a:r>
            <a:r>
              <a:rPr lang="zh-CN" altLang="en-US" sz="2300" b="0" dirty="0">
                <a:latin typeface="宋体" pitchFamily="2" charset="-122"/>
                <a:ea typeface="宋体" pitchFamily="2" charset="-122"/>
              </a:rPr>
              <a:t>扩展电路及其他一些专用的接口电路等，以很低的功耗和资源满足嵌入式应用的特殊需求。</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由于嵌入式系统通常应用于比较恶劣的环境中，因此</a:t>
            </a:r>
            <a:r>
              <a:rPr lang="zh-CN" altLang="en-US" sz="2300" b="0" dirty="0">
                <a:solidFill>
                  <a:srgbClr val="FF0000"/>
                </a:solidFill>
                <a:latin typeface="宋体" pitchFamily="2" charset="-122"/>
                <a:ea typeface="宋体" pitchFamily="2" charset="-122"/>
              </a:rPr>
              <a:t>嵌入式微处理器在工作温度、电磁兼容性以及可靠性方面的要求较高</a:t>
            </a:r>
            <a:r>
              <a:rPr lang="zh-CN" altLang="en-US" sz="2300" b="0" dirty="0">
                <a:latin typeface="宋体" pitchFamily="2" charset="-122"/>
                <a:ea typeface="宋体" pitchFamily="2" charset="-122"/>
              </a:rPr>
              <a:t>。</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嵌入式微处理器组成的系统具有体积小、重量轻、成本低、可靠性高的优点。</a:t>
            </a:r>
          </a:p>
        </p:txBody>
      </p:sp>
      <p:sp>
        <p:nvSpPr>
          <p:cNvPr id="4" name="Date Placeholder 3"/>
          <p:cNvSpPr>
            <a:spLocks noGrp="1"/>
          </p:cNvSpPr>
          <p:nvPr>
            <p:ph type="dt" sz="half" idx="10"/>
          </p:nvPr>
        </p:nvSpPr>
        <p:spPr/>
        <p:txBody>
          <a:bodyPr/>
          <a:lstStyle/>
          <a:p>
            <a:pPr>
              <a:spcAft>
                <a:spcPct val="0"/>
              </a:spcAft>
              <a:buClr>
                <a:srgbClr val="FFFFFF"/>
              </a:buClr>
              <a:defRPr/>
            </a:pPr>
            <a:fld id="{744624FC-D60A-428F-BB86-149E05ADAEBD}"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72</a:t>
            </a:fld>
            <a:endParaRPr lang="en-US" altLang="zh-CN" b="1">
              <a:solidFill>
                <a:srgbClr val="FFFFFF"/>
              </a:solidFill>
            </a:endParaRPr>
          </a:p>
        </p:txBody>
      </p:sp>
    </p:spTree>
    <p:extLst>
      <p:ext uri="{BB962C8B-B14F-4D97-AF65-F5344CB8AC3E}">
        <p14:creationId xmlns:p14="http://schemas.microsoft.com/office/powerpoint/2010/main" val="3056181091"/>
      </p:ext>
    </p:extLst>
  </p:cSld>
  <p:clrMapOvr>
    <a:masterClrMapping/>
  </p:clrMapOvr>
  <p:transition/>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硬</a:t>
            </a:r>
            <a:r>
              <a:rPr lang="en-US" altLang="zh-CN" dirty="0"/>
              <a:t>fault</a:t>
            </a:r>
          </a:p>
          <a:p>
            <a:pPr lvl="2"/>
            <a:r>
              <a:rPr lang="zh-CN" altLang="en-US" dirty="0"/>
              <a:t>硬</a:t>
            </a:r>
            <a:r>
              <a:rPr lang="en-US" altLang="zh-CN" dirty="0"/>
              <a:t>fault </a:t>
            </a:r>
            <a:r>
              <a:rPr lang="zh-CN" altLang="en-US" dirty="0"/>
              <a:t>是上文讨论的总线</a:t>
            </a:r>
            <a:r>
              <a:rPr lang="en-US" altLang="zh-CN" dirty="0"/>
              <a:t>fault</a:t>
            </a:r>
            <a:r>
              <a:rPr lang="zh-CN" altLang="en-US" dirty="0"/>
              <a:t>、存储器管理</a:t>
            </a:r>
            <a:r>
              <a:rPr lang="en-US" altLang="zh-CN" dirty="0"/>
              <a:t>fault </a:t>
            </a:r>
            <a:r>
              <a:rPr lang="zh-CN" altLang="en-US" dirty="0"/>
              <a:t>以及用法</a:t>
            </a:r>
            <a:r>
              <a:rPr lang="en-US" altLang="zh-CN" dirty="0"/>
              <a:t>fault </a:t>
            </a:r>
            <a:r>
              <a:rPr lang="zh-CN" altLang="en-US" dirty="0"/>
              <a:t>上访的结果。如果这些</a:t>
            </a:r>
            <a:r>
              <a:rPr lang="en-US" altLang="zh-CN" dirty="0"/>
              <a:t>fault </a:t>
            </a:r>
            <a:r>
              <a:rPr lang="zh-CN" altLang="en-US" dirty="0"/>
              <a:t>的服务例程无法执行，它们就会成为“硬伤”</a:t>
            </a:r>
            <a:r>
              <a:rPr lang="en-US" altLang="zh-CN" dirty="0"/>
              <a:t>——</a:t>
            </a:r>
            <a:r>
              <a:rPr lang="zh-CN" altLang="en-US" dirty="0"/>
              <a:t>上访（</a:t>
            </a:r>
            <a:r>
              <a:rPr lang="en-US" altLang="zh-CN" dirty="0"/>
              <a:t>escalation</a:t>
            </a:r>
            <a:r>
              <a:rPr lang="zh-CN" altLang="en-US" dirty="0"/>
              <a:t>）成硬</a:t>
            </a:r>
            <a:r>
              <a:rPr lang="en-US" altLang="zh-CN" dirty="0"/>
              <a:t>fault</a:t>
            </a:r>
            <a:r>
              <a:rPr lang="zh-CN" altLang="en-US" dirty="0"/>
              <a:t>。另外，在取向量（异常处理是对异常向量表的读取）时产生的总线</a:t>
            </a:r>
            <a:r>
              <a:rPr lang="en-US" altLang="zh-CN" dirty="0"/>
              <a:t>fault </a:t>
            </a:r>
            <a:r>
              <a:rPr lang="zh-CN" altLang="en-US" dirty="0"/>
              <a:t>也按硬</a:t>
            </a:r>
            <a:r>
              <a:rPr lang="en-US" altLang="zh-CN" dirty="0"/>
              <a:t>fault </a:t>
            </a:r>
            <a:r>
              <a:rPr lang="zh-CN" altLang="en-US" dirty="0"/>
              <a:t>处理。</a:t>
            </a:r>
            <a:endParaRPr lang="en-US" altLang="zh-CN" dirty="0"/>
          </a:p>
          <a:p>
            <a:pPr lvl="2"/>
            <a:r>
              <a:rPr lang="zh-CN" altLang="en-US" dirty="0"/>
              <a:t>在</a:t>
            </a:r>
            <a:r>
              <a:rPr lang="en-US" altLang="zh-CN" dirty="0"/>
              <a:t>NVIC </a:t>
            </a:r>
            <a:r>
              <a:rPr lang="zh-CN" altLang="en-US" dirty="0"/>
              <a:t>中有一个硬</a:t>
            </a:r>
            <a:r>
              <a:rPr lang="en-US" altLang="zh-CN" dirty="0"/>
              <a:t>fault </a:t>
            </a:r>
            <a:r>
              <a:rPr lang="zh-CN" altLang="en-US" dirty="0"/>
              <a:t>状态寄存器（</a:t>
            </a:r>
            <a:r>
              <a:rPr lang="en-US" altLang="zh-CN" dirty="0"/>
              <a:t>HFSR</a:t>
            </a:r>
            <a:r>
              <a:rPr lang="zh-CN" altLang="en-US" dirty="0"/>
              <a:t>），它指出产生硬</a:t>
            </a:r>
            <a:r>
              <a:rPr lang="en-US" altLang="zh-CN" dirty="0"/>
              <a:t>fault </a:t>
            </a:r>
            <a:r>
              <a:rPr lang="zh-CN" altLang="en-US" dirty="0"/>
              <a:t>的原因。如果不是由于取向量造成的，则硬</a:t>
            </a:r>
            <a:r>
              <a:rPr lang="en-US" altLang="zh-CN" dirty="0"/>
              <a:t>fault </a:t>
            </a:r>
            <a:r>
              <a:rPr lang="zh-CN" altLang="en-US" dirty="0"/>
              <a:t>服务例程必须检查其它的</a:t>
            </a:r>
            <a:r>
              <a:rPr lang="en-US" altLang="zh-CN" dirty="0"/>
              <a:t>fault </a:t>
            </a:r>
            <a:r>
              <a:rPr lang="zh-CN" altLang="en-US" dirty="0"/>
              <a:t>状态寄存器，以最终决定是谁上访的。</a:t>
            </a:r>
            <a:endParaRPr lang="en-US" altLang="zh-CN" dirty="0"/>
          </a:p>
        </p:txBody>
      </p:sp>
    </p:spTree>
    <p:extLst>
      <p:ext uri="{BB962C8B-B14F-4D97-AF65-F5344CB8AC3E}">
        <p14:creationId xmlns:p14="http://schemas.microsoft.com/office/powerpoint/2010/main" val="177806108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6365ABAA-8D3B-42BF-B728-757107A871F6}"/>
              </a:ext>
            </a:extLst>
          </p:cNvPr>
          <p:cNvPicPr>
            <a:picLocks noGrp="1" noChangeAspect="1"/>
          </p:cNvPicPr>
          <p:nvPr>
            <p:ph idx="1"/>
          </p:nvPr>
        </p:nvPicPr>
        <p:blipFill>
          <a:blip r:embed="rId2"/>
          <a:stretch>
            <a:fillRect/>
          </a:stretch>
        </p:blipFill>
        <p:spPr>
          <a:xfrm>
            <a:off x="1999499" y="1213515"/>
            <a:ext cx="8193826" cy="247863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异常</a:t>
            </a:r>
          </a:p>
        </p:txBody>
      </p:sp>
    </p:spTree>
    <p:extLst>
      <p:ext uri="{BB962C8B-B14F-4D97-AF65-F5344CB8AC3E}">
        <p14:creationId xmlns:p14="http://schemas.microsoft.com/office/powerpoint/2010/main" val="317627855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各个</a:t>
            </a:r>
            <a:r>
              <a:rPr lang="en-US" altLang="zh-CN" dirty="0"/>
              <a:t>fault </a:t>
            </a:r>
            <a:r>
              <a:rPr lang="zh-CN" altLang="en-US" dirty="0"/>
              <a:t>状态寄存器</a:t>
            </a:r>
            <a:r>
              <a:rPr lang="en-US" altLang="zh-CN" dirty="0"/>
              <a:t>(FSRs)</a:t>
            </a:r>
            <a:r>
              <a:rPr lang="zh-CN" altLang="en-US" dirty="0"/>
              <a:t>都保持住它们的状态，直到手工清除。</a:t>
            </a:r>
            <a:endParaRPr lang="en-US" altLang="zh-CN" dirty="0"/>
          </a:p>
          <a:p>
            <a:pPr lvl="1"/>
            <a:r>
              <a:rPr lang="en-US" altLang="zh-CN" dirty="0"/>
              <a:t>Fault </a:t>
            </a:r>
            <a:r>
              <a:rPr lang="zh-CN" altLang="en-US" dirty="0"/>
              <a:t>服务例程在处理了相应的</a:t>
            </a:r>
            <a:r>
              <a:rPr lang="en-US" altLang="zh-CN" dirty="0"/>
              <a:t>fault </a:t>
            </a:r>
            <a:r>
              <a:rPr lang="zh-CN" altLang="en-US" dirty="0"/>
              <a:t>后不要忘记清除这些状态，否则如果下次又有新的</a:t>
            </a:r>
            <a:r>
              <a:rPr lang="en-US" altLang="zh-CN" dirty="0"/>
              <a:t>fault </a:t>
            </a:r>
            <a:r>
              <a:rPr lang="zh-CN" altLang="en-US" dirty="0"/>
              <a:t>发生时，服务例程在检视</a:t>
            </a:r>
            <a:r>
              <a:rPr lang="en-US" altLang="zh-CN" dirty="0"/>
              <a:t>fault </a:t>
            </a:r>
            <a:r>
              <a:rPr lang="zh-CN" altLang="en-US" dirty="0"/>
              <a:t>源时又将看到早先已经处理的</a:t>
            </a:r>
            <a:r>
              <a:rPr lang="en-US" altLang="zh-CN" dirty="0"/>
              <a:t>fault </a:t>
            </a:r>
            <a:r>
              <a:rPr lang="zh-CN" altLang="en-US" dirty="0"/>
              <a:t>状态标志，因此无法判断哪个</a:t>
            </a:r>
            <a:r>
              <a:rPr lang="en-US" altLang="zh-CN" dirty="0"/>
              <a:t>fault </a:t>
            </a:r>
            <a:r>
              <a:rPr lang="zh-CN" altLang="en-US" dirty="0"/>
              <a:t>是新发生的。</a:t>
            </a:r>
            <a:r>
              <a:rPr lang="en-US" altLang="zh-CN" dirty="0"/>
              <a:t>FSRs </a:t>
            </a:r>
            <a:r>
              <a:rPr lang="zh-CN" altLang="en-US" dirty="0"/>
              <a:t>采用一个写时清除机制（写</a:t>
            </a:r>
            <a:r>
              <a:rPr lang="en-US" altLang="zh-CN" dirty="0"/>
              <a:t>1 </a:t>
            </a:r>
            <a:r>
              <a:rPr lang="zh-CN" altLang="en-US" dirty="0"/>
              <a:t>时清除）。</a:t>
            </a:r>
          </a:p>
          <a:p>
            <a:pPr lvl="1"/>
            <a:r>
              <a:rPr lang="zh-CN" altLang="en-US" dirty="0"/>
              <a:t>芯片厂商也可以再添加自己的</a:t>
            </a:r>
            <a:r>
              <a:rPr lang="en-US" altLang="zh-CN" dirty="0"/>
              <a:t>FSR</a:t>
            </a:r>
            <a:r>
              <a:rPr lang="zh-CN" altLang="en-US" dirty="0"/>
              <a:t>，以表示其它</a:t>
            </a:r>
            <a:r>
              <a:rPr lang="en-US" altLang="zh-CN" dirty="0"/>
              <a:t>fault </a:t>
            </a:r>
            <a:r>
              <a:rPr lang="zh-CN" altLang="en-US" dirty="0"/>
              <a:t>情况。</a:t>
            </a:r>
            <a:endParaRPr lang="en-US" altLang="zh-CN" dirty="0"/>
          </a:p>
        </p:txBody>
      </p:sp>
    </p:spTree>
    <p:extLst>
      <p:ext uri="{BB962C8B-B14F-4D97-AF65-F5344CB8AC3E}">
        <p14:creationId xmlns:p14="http://schemas.microsoft.com/office/powerpoint/2010/main" val="417364807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r>
              <a:rPr lang="zh-CN" altLang="en-US" dirty="0"/>
              <a:t>中断配置</a:t>
            </a:r>
          </a:p>
          <a:p>
            <a:pPr lvl="1"/>
            <a:r>
              <a:rPr lang="zh-CN" altLang="en-US" dirty="0"/>
              <a:t>每个外部中断都在</a:t>
            </a:r>
            <a:r>
              <a:rPr lang="en-US" altLang="zh-CN" dirty="0"/>
              <a:t>NVIC </a:t>
            </a:r>
            <a:r>
              <a:rPr lang="zh-CN" altLang="en-US" dirty="0"/>
              <a:t>的下列寄存器中“挂号”：</a:t>
            </a:r>
          </a:p>
          <a:p>
            <a:pPr lvl="2"/>
            <a:r>
              <a:rPr lang="zh-CN" altLang="en-US" dirty="0"/>
              <a:t>􀁺 使能与除能寄存器</a:t>
            </a:r>
          </a:p>
          <a:p>
            <a:pPr lvl="2"/>
            <a:r>
              <a:rPr lang="zh-CN" altLang="en-US" dirty="0"/>
              <a:t>􀁺 悬起与“解悬”寄存器</a:t>
            </a:r>
          </a:p>
          <a:p>
            <a:pPr lvl="2"/>
            <a:r>
              <a:rPr lang="zh-CN" altLang="en-US" dirty="0"/>
              <a:t>􀁺 优先级寄存器</a:t>
            </a:r>
          </a:p>
          <a:p>
            <a:pPr lvl="2"/>
            <a:r>
              <a:rPr lang="zh-CN" altLang="en-US" dirty="0"/>
              <a:t>􀁺 活动状态寄存器</a:t>
            </a:r>
          </a:p>
          <a:p>
            <a:pPr lvl="1"/>
            <a:r>
              <a:rPr lang="zh-CN" altLang="en-US" dirty="0"/>
              <a:t>另外，下列寄存器也对中断处理有重大影响</a:t>
            </a:r>
          </a:p>
          <a:p>
            <a:pPr lvl="2"/>
            <a:r>
              <a:rPr lang="zh-CN" altLang="en-US" dirty="0"/>
              <a:t>􀁺 异常掩蔽寄存器（</a:t>
            </a:r>
            <a:r>
              <a:rPr lang="en-US" altLang="zh-CN" dirty="0"/>
              <a:t>PRIMASK, FAULTMASK </a:t>
            </a:r>
            <a:r>
              <a:rPr lang="zh-CN" altLang="en-US" dirty="0"/>
              <a:t>以及</a:t>
            </a:r>
            <a:r>
              <a:rPr lang="en-US" altLang="zh-CN" dirty="0"/>
              <a:t>BASEPRI</a:t>
            </a:r>
            <a:r>
              <a:rPr lang="zh-CN" altLang="en-US" dirty="0"/>
              <a:t>）</a:t>
            </a:r>
          </a:p>
          <a:p>
            <a:pPr lvl="2"/>
            <a:r>
              <a:rPr lang="zh-CN" altLang="en-US" dirty="0"/>
              <a:t>􀁺 向量表偏移量寄存器</a:t>
            </a:r>
          </a:p>
          <a:p>
            <a:pPr lvl="2"/>
            <a:r>
              <a:rPr lang="zh-CN" altLang="en-US" dirty="0"/>
              <a:t>􀁺 软件触发中断寄存器</a:t>
            </a:r>
          </a:p>
          <a:p>
            <a:pPr lvl="2"/>
            <a:r>
              <a:rPr lang="zh-CN" altLang="en-US" dirty="0"/>
              <a:t>􀁺 优先级分组位段</a:t>
            </a:r>
            <a:endParaRPr lang="en-US" altLang="zh-CN" dirty="0"/>
          </a:p>
        </p:txBody>
      </p:sp>
    </p:spTree>
    <p:extLst>
      <p:ext uri="{BB962C8B-B14F-4D97-AF65-F5344CB8AC3E}">
        <p14:creationId xmlns:p14="http://schemas.microsoft.com/office/powerpoint/2010/main" val="2016179894"/>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descr="图片包含 屏幕截图&#10;&#10;已生成极高可信度的说明">
            <a:extLst>
              <a:ext uri="{FF2B5EF4-FFF2-40B4-BE49-F238E27FC236}">
                <a16:creationId xmlns:a16="http://schemas.microsoft.com/office/drawing/2014/main" id="{8A69C339-234F-44F7-A3E2-047E80D2BF95}"/>
              </a:ext>
            </a:extLst>
          </p:cNvPr>
          <p:cNvPicPr>
            <a:picLocks noGrp="1" noChangeAspect="1"/>
          </p:cNvPicPr>
          <p:nvPr>
            <p:ph idx="1"/>
          </p:nvPr>
        </p:nvPicPr>
        <p:blipFill>
          <a:blip r:embed="rId2"/>
          <a:stretch>
            <a:fillRect/>
          </a:stretch>
        </p:blipFill>
        <p:spPr>
          <a:xfrm>
            <a:off x="3520907" y="643538"/>
            <a:ext cx="5151011"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异常与中断</a:t>
            </a:r>
          </a:p>
        </p:txBody>
      </p:sp>
    </p:spTree>
    <p:extLst>
      <p:ext uri="{BB962C8B-B14F-4D97-AF65-F5344CB8AC3E}">
        <p14:creationId xmlns:p14="http://schemas.microsoft.com/office/powerpoint/2010/main" val="3347407530"/>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descr="图片包含 屏幕截图&#10;&#10;已生成高可信度的说明">
            <a:extLst>
              <a:ext uri="{FF2B5EF4-FFF2-40B4-BE49-F238E27FC236}">
                <a16:creationId xmlns:a16="http://schemas.microsoft.com/office/drawing/2014/main" id="{D18CE98D-3A13-446E-84A9-4D6177AF2180}"/>
              </a:ext>
            </a:extLst>
          </p:cNvPr>
          <p:cNvPicPr>
            <a:picLocks noGrp="1" noChangeAspect="1"/>
          </p:cNvPicPr>
          <p:nvPr>
            <p:ph idx="1"/>
          </p:nvPr>
        </p:nvPicPr>
        <p:blipFill>
          <a:blip r:embed="rId2"/>
          <a:stretch>
            <a:fillRect/>
          </a:stretch>
        </p:blipFill>
        <p:spPr>
          <a:xfrm>
            <a:off x="3511708" y="643538"/>
            <a:ext cx="5169409"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异常与中断</a:t>
            </a:r>
          </a:p>
        </p:txBody>
      </p:sp>
    </p:spTree>
    <p:extLst>
      <p:ext uri="{BB962C8B-B14F-4D97-AF65-F5344CB8AC3E}">
        <p14:creationId xmlns:p14="http://schemas.microsoft.com/office/powerpoint/2010/main" val="317476240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A214F32B-ACD8-4606-80C9-34CC0D991069}"/>
              </a:ext>
            </a:extLst>
          </p:cNvPr>
          <p:cNvPicPr>
            <a:picLocks noGrp="1" noChangeAspect="1"/>
          </p:cNvPicPr>
          <p:nvPr>
            <p:ph idx="1"/>
          </p:nvPr>
        </p:nvPicPr>
        <p:blipFill>
          <a:blip r:embed="rId2"/>
          <a:stretch>
            <a:fillRect/>
          </a:stretch>
        </p:blipFill>
        <p:spPr>
          <a:xfrm>
            <a:off x="1999499" y="1428603"/>
            <a:ext cx="8193826" cy="204845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异常与中断</a:t>
            </a:r>
          </a:p>
        </p:txBody>
      </p:sp>
    </p:spTree>
    <p:extLst>
      <p:ext uri="{BB962C8B-B14F-4D97-AF65-F5344CB8AC3E}">
        <p14:creationId xmlns:p14="http://schemas.microsoft.com/office/powerpoint/2010/main" val="3877797035"/>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B25A654A-8CAF-49D4-9448-FDB9CA363246}"/>
              </a:ext>
            </a:extLst>
          </p:cNvPr>
          <p:cNvPicPr>
            <a:picLocks noGrp="1" noChangeAspect="1"/>
          </p:cNvPicPr>
          <p:nvPr>
            <p:ph idx="1"/>
          </p:nvPr>
        </p:nvPicPr>
        <p:blipFill>
          <a:blip r:embed="rId2"/>
          <a:stretch>
            <a:fillRect/>
          </a:stretch>
        </p:blipFill>
        <p:spPr>
          <a:xfrm>
            <a:off x="2858391" y="643538"/>
            <a:ext cx="6476042"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异常与中断</a:t>
            </a:r>
          </a:p>
        </p:txBody>
      </p:sp>
    </p:spTree>
    <p:extLst>
      <p:ext uri="{BB962C8B-B14F-4D97-AF65-F5344CB8AC3E}">
        <p14:creationId xmlns:p14="http://schemas.microsoft.com/office/powerpoint/2010/main" val="305970289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6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29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5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descr="图片包含 天空, 墙壁, 屏幕截图&#10;&#10;已生成高可信度的说明">
            <a:extLst>
              <a:ext uri="{FF2B5EF4-FFF2-40B4-BE49-F238E27FC236}">
                <a16:creationId xmlns:a16="http://schemas.microsoft.com/office/drawing/2014/main" id="{0AB89F28-A4B8-4278-9578-F8B2EFFC1FFE}"/>
              </a:ext>
            </a:extLst>
          </p:cNvPr>
          <p:cNvPicPr>
            <a:picLocks noGrp="1" noChangeAspect="1"/>
          </p:cNvPicPr>
          <p:nvPr>
            <p:ph idx="1"/>
          </p:nvPr>
        </p:nvPicPr>
        <p:blipFill>
          <a:blip r:embed="rId2"/>
          <a:stretch>
            <a:fillRect/>
          </a:stretch>
        </p:blipFill>
        <p:spPr>
          <a:xfrm>
            <a:off x="1999499" y="1039397"/>
            <a:ext cx="8193826" cy="282686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异常与中断</a:t>
            </a:r>
          </a:p>
        </p:txBody>
      </p:sp>
    </p:spTree>
    <p:extLst>
      <p:ext uri="{BB962C8B-B14F-4D97-AF65-F5344CB8AC3E}">
        <p14:creationId xmlns:p14="http://schemas.microsoft.com/office/powerpoint/2010/main" val="2303298645"/>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382262D0-9124-4737-A05B-5DB459ACAD09}"/>
              </a:ext>
            </a:extLst>
          </p:cNvPr>
          <p:cNvPicPr>
            <a:picLocks noChangeAspect="1"/>
          </p:cNvPicPr>
          <p:nvPr/>
        </p:nvPicPr>
        <p:blipFill>
          <a:blip r:embed="rId2"/>
          <a:stretch>
            <a:fillRect/>
          </a:stretch>
        </p:blipFill>
        <p:spPr>
          <a:xfrm>
            <a:off x="5080512" y="1463718"/>
            <a:ext cx="5098562" cy="393056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CM3</a:t>
            </a:r>
            <a:r>
              <a:rPr lang="zh-CN" altLang="en-US" sz="3100">
                <a:solidFill>
                  <a:srgbClr val="FFFFFF"/>
                </a:solidFill>
              </a:rPr>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pPr lvl="1"/>
            <a:endParaRPr lang="en-US" altLang="zh-CN" sz="1300">
              <a:solidFill>
                <a:srgbClr val="FFFFFF"/>
              </a:solidFill>
            </a:endParaRPr>
          </a:p>
        </p:txBody>
      </p:sp>
    </p:spTree>
    <p:extLst>
      <p:ext uri="{BB962C8B-B14F-4D97-AF65-F5344CB8AC3E}">
        <p14:creationId xmlns:p14="http://schemas.microsoft.com/office/powerpoint/2010/main" val="1195642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嵌入式微控制器 </a:t>
            </a:r>
            <a:r>
              <a:rPr lang="en-US" altLang="zh-CN" sz="2400" b="0" dirty="0">
                <a:latin typeface="宋体" pitchFamily="2" charset="-122"/>
                <a:ea typeface="宋体" pitchFamily="2" charset="-122"/>
              </a:rPr>
              <a:t>MCU</a:t>
            </a:r>
            <a:r>
              <a:rPr lang="zh-CN" altLang="en-US" sz="2400" b="0" dirty="0">
                <a:solidFill>
                  <a:schemeClr val="tx1"/>
                </a:solidFill>
                <a:latin typeface="宋体" pitchFamily="2" charset="-122"/>
                <a:ea typeface="宋体" pitchFamily="2" charset="-122"/>
              </a:rPr>
              <a:t> </a:t>
            </a:r>
            <a:r>
              <a:rPr lang="zh-CN" altLang="en-US" sz="2000" b="0" dirty="0">
                <a:solidFill>
                  <a:schemeClr val="tx1"/>
                </a:solidFill>
                <a:latin typeface="宋体" pitchFamily="2" charset="-122"/>
                <a:ea typeface="宋体" pitchFamily="2" charset="-122"/>
              </a:rPr>
              <a:t>（接口功能强大，计算处理能力相对弱）</a:t>
            </a:r>
            <a:endParaRPr lang="zh-CN" altLang="en-US" sz="2000" b="0" dirty="0">
              <a:latin typeface="宋体" pitchFamily="2" charset="-122"/>
              <a:ea typeface="宋体" pitchFamily="2" charset="-122"/>
            </a:endParaRPr>
          </a:p>
          <a:p>
            <a:pPr lvl="1"/>
            <a:r>
              <a:rPr lang="zh-CN" altLang="en-US" sz="2200" b="0" dirty="0">
                <a:latin typeface="宋体" pitchFamily="2" charset="-122"/>
                <a:ea typeface="宋体" pitchFamily="2" charset="-122"/>
              </a:rPr>
              <a:t>又称单片机，它将整个计算机系统集成到一块芯片中</a:t>
            </a:r>
            <a:endParaRPr lang="en-US" altLang="zh-CN" sz="2200" b="0" dirty="0">
              <a:latin typeface="宋体" pitchFamily="2" charset="-122"/>
              <a:ea typeface="宋体" pitchFamily="2" charset="-122"/>
            </a:endParaRPr>
          </a:p>
          <a:p>
            <a:pPr lvl="1"/>
            <a:r>
              <a:rPr lang="zh-CN" altLang="en-US" sz="2200" b="0" dirty="0">
                <a:latin typeface="宋体" pitchFamily="2" charset="-122"/>
                <a:ea typeface="宋体" pitchFamily="2" charset="-122"/>
              </a:rPr>
              <a:t>一般以某种微处理器内核为核心，根据某些典型的应用，在芯片内部集成了</a:t>
            </a:r>
            <a:r>
              <a:rPr lang="en-US" altLang="zh-CN" sz="2200" b="0" dirty="0">
                <a:latin typeface="宋体" pitchFamily="2" charset="-122"/>
                <a:ea typeface="宋体" pitchFamily="2" charset="-122"/>
              </a:rPr>
              <a:t>ROM/EPROM</a:t>
            </a:r>
            <a:r>
              <a:rPr lang="zh-CN" altLang="en-US" sz="2200" b="0" dirty="0">
                <a:latin typeface="宋体" pitchFamily="2" charset="-122"/>
                <a:ea typeface="宋体" pitchFamily="2" charset="-122"/>
              </a:rPr>
              <a:t>、</a:t>
            </a:r>
            <a:r>
              <a:rPr lang="en-US" altLang="zh-CN" sz="2200" b="0" dirty="0">
                <a:latin typeface="宋体" pitchFamily="2" charset="-122"/>
                <a:ea typeface="宋体" pitchFamily="2" charset="-122"/>
              </a:rPr>
              <a:t>RAM</a:t>
            </a:r>
            <a:r>
              <a:rPr lang="zh-CN" altLang="en-US" sz="2200" b="0" dirty="0">
                <a:latin typeface="宋体" pitchFamily="2" charset="-122"/>
                <a:ea typeface="宋体" pitchFamily="2" charset="-122"/>
              </a:rPr>
              <a:t>、总线、总线逻辑、定时</a:t>
            </a:r>
            <a:r>
              <a:rPr lang="en-US" altLang="zh-CN" sz="2200" b="0" dirty="0">
                <a:latin typeface="宋体" pitchFamily="2" charset="-122"/>
                <a:ea typeface="宋体" pitchFamily="2" charset="-122"/>
              </a:rPr>
              <a:t>/</a:t>
            </a:r>
            <a:r>
              <a:rPr lang="zh-CN" altLang="en-US" sz="2200" b="0" dirty="0">
                <a:latin typeface="宋体" pitchFamily="2" charset="-122"/>
                <a:ea typeface="宋体" pitchFamily="2" charset="-122"/>
              </a:rPr>
              <a:t>计数器、看门狗、</a:t>
            </a:r>
            <a:r>
              <a:rPr lang="en-US" altLang="zh-CN" sz="2200" b="0" dirty="0">
                <a:latin typeface="宋体" pitchFamily="2" charset="-122"/>
                <a:ea typeface="宋体" pitchFamily="2" charset="-122"/>
              </a:rPr>
              <a:t>I/O</a:t>
            </a:r>
            <a:r>
              <a:rPr lang="zh-CN" altLang="en-US" sz="2200" b="0" dirty="0">
                <a:latin typeface="宋体" pitchFamily="2" charset="-122"/>
                <a:ea typeface="宋体" pitchFamily="2" charset="-122"/>
              </a:rPr>
              <a:t>、串行口、脉宽调制输出、</a:t>
            </a:r>
            <a:r>
              <a:rPr lang="en-US" altLang="zh-CN" sz="2200" b="0" dirty="0">
                <a:latin typeface="宋体" pitchFamily="2" charset="-122"/>
                <a:ea typeface="宋体" pitchFamily="2" charset="-122"/>
              </a:rPr>
              <a:t>A/D</a:t>
            </a:r>
            <a:r>
              <a:rPr lang="zh-CN" altLang="en-US" sz="2200" b="0" dirty="0">
                <a:latin typeface="宋体" pitchFamily="2" charset="-122"/>
                <a:ea typeface="宋体" pitchFamily="2" charset="-122"/>
              </a:rPr>
              <a:t>、</a:t>
            </a:r>
            <a:r>
              <a:rPr lang="en-US" altLang="zh-CN" sz="2200" b="0" dirty="0">
                <a:latin typeface="宋体" pitchFamily="2" charset="-122"/>
                <a:ea typeface="宋体" pitchFamily="2" charset="-122"/>
              </a:rPr>
              <a:t>D/A</a:t>
            </a:r>
            <a:r>
              <a:rPr lang="zh-CN" altLang="en-US" sz="2200" b="0" dirty="0">
                <a:latin typeface="宋体" pitchFamily="2" charset="-122"/>
                <a:ea typeface="宋体" pitchFamily="2" charset="-122"/>
              </a:rPr>
              <a:t>、</a:t>
            </a:r>
            <a:r>
              <a:rPr lang="en-US" altLang="zh-CN" sz="2200" b="0" dirty="0">
                <a:latin typeface="宋体" pitchFamily="2" charset="-122"/>
                <a:ea typeface="宋体" pitchFamily="2" charset="-122"/>
              </a:rPr>
              <a:t>Flash ROM</a:t>
            </a:r>
            <a:r>
              <a:rPr lang="zh-CN" altLang="en-US" sz="2200" b="0" dirty="0">
                <a:latin typeface="宋体" pitchFamily="2" charset="-122"/>
                <a:ea typeface="宋体" pitchFamily="2" charset="-122"/>
              </a:rPr>
              <a:t>、</a:t>
            </a:r>
            <a:r>
              <a:rPr lang="en-US" altLang="zh-CN" sz="2200" b="0" dirty="0">
                <a:latin typeface="宋体" pitchFamily="2" charset="-122"/>
                <a:ea typeface="宋体" pitchFamily="2" charset="-122"/>
              </a:rPr>
              <a:t>EEPROM</a:t>
            </a:r>
            <a:r>
              <a:rPr lang="zh-CN" altLang="en-US" sz="2200" b="0" dirty="0">
                <a:latin typeface="宋体" pitchFamily="2" charset="-122"/>
                <a:ea typeface="宋体" pitchFamily="2" charset="-122"/>
              </a:rPr>
              <a:t>等各种必要功能部件和外设</a:t>
            </a:r>
            <a:endParaRPr lang="en-US" altLang="zh-CN" sz="2200" b="0" dirty="0">
              <a:latin typeface="宋体" pitchFamily="2" charset="-122"/>
              <a:ea typeface="宋体" pitchFamily="2" charset="-122"/>
            </a:endParaRPr>
          </a:p>
          <a:p>
            <a:pPr lvl="1"/>
            <a:r>
              <a:rPr lang="zh-CN" altLang="en-US" sz="2200" b="0" dirty="0">
                <a:latin typeface="宋体" pitchFamily="2" charset="-122"/>
                <a:ea typeface="宋体" pitchFamily="2" charset="-122"/>
              </a:rPr>
              <a:t>为适应不同的应用需求，可对功能的设置和外设的配置进行必要的修改和裁减定制，使得一个系列的单片机具有多种衍生产品，</a:t>
            </a:r>
            <a:r>
              <a:rPr lang="zh-CN" altLang="en-US" sz="2200" b="0" dirty="0">
                <a:solidFill>
                  <a:srgbClr val="FF0000"/>
                </a:solidFill>
                <a:latin typeface="宋体" pitchFamily="2" charset="-122"/>
                <a:ea typeface="宋体" pitchFamily="2" charset="-122"/>
              </a:rPr>
              <a:t>每种衍生产品的处理器内核都相同，只是存储器和外设的配置及功能的设置不同</a:t>
            </a:r>
            <a:r>
              <a:rPr lang="zh-CN" altLang="en-US" sz="2200" b="0" dirty="0">
                <a:latin typeface="宋体" pitchFamily="2" charset="-122"/>
                <a:ea typeface="宋体" pitchFamily="2" charset="-122"/>
              </a:rPr>
              <a:t>。这样可以使单片机最大限度地和应用需求相匹配，从而减少整个系统的功耗和成本</a:t>
            </a:r>
            <a:endParaRPr lang="en-US" altLang="zh-CN" sz="2200" b="0" dirty="0">
              <a:latin typeface="宋体" pitchFamily="2" charset="-122"/>
              <a:ea typeface="宋体" pitchFamily="2" charset="-122"/>
            </a:endParaRPr>
          </a:p>
          <a:p>
            <a:pPr lvl="1"/>
            <a:r>
              <a:rPr lang="zh-CN" altLang="en-US" sz="2200" b="0" dirty="0">
                <a:latin typeface="宋体" pitchFamily="2" charset="-122"/>
                <a:ea typeface="宋体" pitchFamily="2" charset="-122"/>
              </a:rPr>
              <a:t>和嵌入式微处理器相比，微控制器的单片化使应用系统的体积大大减小，从而使功耗和成本大幅度下降，可靠性提高</a:t>
            </a:r>
          </a:p>
        </p:txBody>
      </p:sp>
      <p:sp>
        <p:nvSpPr>
          <p:cNvPr id="4" name="Date Placeholder 3"/>
          <p:cNvSpPr>
            <a:spLocks noGrp="1"/>
          </p:cNvSpPr>
          <p:nvPr>
            <p:ph type="dt" sz="half" idx="10"/>
          </p:nvPr>
        </p:nvSpPr>
        <p:spPr/>
        <p:txBody>
          <a:bodyPr/>
          <a:lstStyle/>
          <a:p>
            <a:pPr>
              <a:spcAft>
                <a:spcPct val="0"/>
              </a:spcAft>
              <a:buClr>
                <a:srgbClr val="FFFFFF"/>
              </a:buClr>
              <a:defRPr/>
            </a:pPr>
            <a:fld id="{962DAD7B-63CB-4D7F-BE30-E920D3A871F8}"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73</a:t>
            </a:fld>
            <a:endParaRPr lang="en-US" altLang="zh-CN" b="1">
              <a:solidFill>
                <a:srgbClr val="FFFFFF"/>
              </a:solidFill>
            </a:endParaRPr>
          </a:p>
        </p:txBody>
      </p:sp>
    </p:spTree>
    <p:extLst>
      <p:ext uri="{BB962C8B-B14F-4D97-AF65-F5344CB8AC3E}">
        <p14:creationId xmlns:p14="http://schemas.microsoft.com/office/powerpoint/2010/main" val="499784255"/>
      </p:ext>
    </p:extLst>
  </p:cSld>
  <p:clrMapOvr>
    <a:masterClrMapping/>
  </p:clrMapOvr>
  <p:transition/>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EBFD342A-FF45-4A1F-B76E-17254E380EBE}"/>
              </a:ext>
            </a:extLst>
          </p:cNvPr>
          <p:cNvPicPr>
            <a:picLocks noChangeAspect="1"/>
          </p:cNvPicPr>
          <p:nvPr/>
        </p:nvPicPr>
        <p:blipFill>
          <a:blip r:embed="rId2"/>
          <a:stretch>
            <a:fillRect/>
          </a:stretch>
        </p:blipFill>
        <p:spPr>
          <a:xfrm>
            <a:off x="5080512" y="849250"/>
            <a:ext cx="5098562" cy="515950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CM3</a:t>
            </a:r>
            <a:r>
              <a:rPr lang="zh-CN" altLang="en-US" sz="3100">
                <a:solidFill>
                  <a:srgbClr val="FFFFFF"/>
                </a:solidFill>
              </a:rPr>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pPr lvl="1"/>
            <a:endParaRPr lang="en-US" altLang="zh-CN" sz="1300">
              <a:solidFill>
                <a:srgbClr val="FFFFFF"/>
              </a:solidFill>
            </a:endParaRPr>
          </a:p>
        </p:txBody>
      </p:sp>
    </p:spTree>
    <p:extLst>
      <p:ext uri="{BB962C8B-B14F-4D97-AF65-F5344CB8AC3E}">
        <p14:creationId xmlns:p14="http://schemas.microsoft.com/office/powerpoint/2010/main" val="96905152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E263C-FB7E-4A3E-AD04-5140CD3D1D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E65ED8C-90F7-4EB0-ACCB-64AEF411E8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604E3BF-88F7-4D19-BEC9-8486966EA46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5"/>
            <a:ext cx="2313633" cy="5772840"/>
          </a:xfrm>
        </p:spPr>
        <p:txBody>
          <a:bodyPr anchor="ctr">
            <a:normAutofit/>
          </a:bodyPr>
          <a:lstStyle/>
          <a:p>
            <a:r>
              <a:rPr lang="en-US" altLang="zh-CN" sz="3100" dirty="0">
                <a:solidFill>
                  <a:srgbClr val="FFFFFF"/>
                </a:solidFill>
              </a:rPr>
              <a:t>CM3</a:t>
            </a:r>
            <a:r>
              <a:rPr lang="zh-CN" altLang="en-US" sz="3100" dirty="0">
                <a:solidFill>
                  <a:srgbClr val="FFFFFF"/>
                </a:solidFill>
              </a:rPr>
              <a:t>异常与中断</a:t>
            </a:r>
          </a:p>
        </p:txBody>
      </p:sp>
      <p:graphicFrame>
        <p:nvGraphicFramePr>
          <p:cNvPr id="5" name="内容占位符 2"/>
          <p:cNvGraphicFramePr>
            <a:graphicFrameLocks noGrp="1"/>
          </p:cNvGraphicFramePr>
          <p:nvPr>
            <p:ph idx="1"/>
          </p:nvPr>
        </p:nvGraphicFramePr>
        <p:xfrm>
          <a:off x="5080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973359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useBgFill="1">
        <p:nvSpPr>
          <p:cNvPr id="6" name="Rectangle 9">
            <a:extLst>
              <a:ext uri="{FF2B5EF4-FFF2-40B4-BE49-F238E27FC236}">
                <a16:creationId xmlns:a16="http://schemas.microsoft.com/office/drawing/2014/main" id="{9F5E263C-FB7E-4A3E-AD04-5140CD3D1D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7" name="Rectangle 11">
            <a:extLst>
              <a:ext uri="{FF2B5EF4-FFF2-40B4-BE49-F238E27FC236}">
                <a16:creationId xmlns:a16="http://schemas.microsoft.com/office/drawing/2014/main" id="{9E65ED8C-90F7-4EB0-ACCB-64AEF411E8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3">
            <a:extLst>
              <a:ext uri="{FF2B5EF4-FFF2-40B4-BE49-F238E27FC236}">
                <a16:creationId xmlns:a16="http://schemas.microsoft.com/office/drawing/2014/main" id="{6604E3BF-88F7-4D19-BEC9-8486966EA46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5"/>
            <a:ext cx="2313633" cy="5772840"/>
          </a:xfrm>
        </p:spPr>
        <p:txBody>
          <a:bodyPr anchor="ctr">
            <a:normAutofit/>
          </a:bodyPr>
          <a:lstStyle/>
          <a:p>
            <a:r>
              <a:rPr lang="en-US" altLang="zh-CN" sz="3100" dirty="0">
                <a:solidFill>
                  <a:srgbClr val="FFFFFF"/>
                </a:solidFill>
              </a:rPr>
              <a:t>CM3</a:t>
            </a:r>
            <a:r>
              <a:rPr lang="zh-CN" altLang="en-US" sz="3100" dirty="0">
                <a:solidFill>
                  <a:srgbClr val="FFFFFF"/>
                </a:solidFill>
              </a:rPr>
              <a:t>异常与中断</a:t>
            </a:r>
          </a:p>
        </p:txBody>
      </p:sp>
      <p:sp>
        <p:nvSpPr>
          <p:cNvPr id="3" name="内容占位符 2">
            <a:extLst>
              <a:ext uri="{FF2B5EF4-FFF2-40B4-BE49-F238E27FC236}">
                <a16:creationId xmlns:a16="http://schemas.microsoft.com/office/drawing/2014/main" id="{B882DD63-EFB3-449B-BB3B-5E8A929FAEE2}"/>
              </a:ext>
            </a:extLst>
          </p:cNvPr>
          <p:cNvSpPr>
            <a:spLocks noGrp="1"/>
          </p:cNvSpPr>
          <p:nvPr>
            <p:ph idx="1"/>
          </p:nvPr>
        </p:nvSpPr>
        <p:spPr>
          <a:xfrm>
            <a:off x="5042322" y="84779"/>
            <a:ext cx="5038283" cy="6773221"/>
          </a:xfrm>
        </p:spPr>
        <p:txBody>
          <a:bodyPr>
            <a:normAutofit fontScale="25000" lnSpcReduction="20000"/>
          </a:bodyPr>
          <a:lstStyle/>
          <a:p>
            <a:r>
              <a:rPr lang="en-US" altLang="zh-CN" sz="3200" b="1" dirty="0">
                <a:latin typeface="Tahoma" panose="020B0604030504040204" pitchFamily="34" charset="0"/>
                <a:ea typeface="Tahoma" panose="020B0604030504040204" pitchFamily="34" charset="0"/>
                <a:cs typeface="Tahoma" panose="020B0604030504040204" pitchFamily="34" charset="0"/>
              </a:rPr>
              <a:t>LDR R0, =0xE000ED0C		 ; </a:t>
            </a:r>
            <a:r>
              <a:rPr lang="zh-CN" altLang="en-US" sz="3200" b="1" dirty="0">
                <a:latin typeface="Tahoma" panose="020B0604030504040204" pitchFamily="34" charset="0"/>
                <a:cs typeface="Tahoma" panose="020B0604030504040204" pitchFamily="34" charset="0"/>
              </a:rPr>
              <a:t>应用程序中断及复位控制寄存器</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R1, =0x05FA0500		 ; </a:t>
            </a:r>
            <a:r>
              <a:rPr lang="zh-CN" altLang="en-US" sz="3200" b="1" dirty="0">
                <a:latin typeface="Tahoma" panose="020B0604030504040204" pitchFamily="34" charset="0"/>
                <a:cs typeface="Tahoma" panose="020B0604030504040204" pitchFamily="34" charset="0"/>
              </a:rPr>
              <a:t>使用优先级组</a:t>
            </a:r>
            <a:r>
              <a:rPr lang="en-US" altLang="zh-CN" sz="3200" b="1" dirty="0">
                <a:latin typeface="Tahoma" panose="020B0604030504040204" pitchFamily="34" charset="0"/>
                <a:ea typeface="Tahoma" panose="020B0604030504040204" pitchFamily="34" charset="0"/>
                <a:cs typeface="Tahoma" panose="020B0604030504040204" pitchFamily="34" charset="0"/>
              </a:rPr>
              <a:t>5 (2/6)</a:t>
            </a:r>
          </a:p>
          <a:p>
            <a:r>
              <a:rPr lang="en-US" altLang="zh-CN" sz="3200" b="1" dirty="0">
                <a:latin typeface="Tahoma" panose="020B0604030504040204" pitchFamily="34" charset="0"/>
                <a:ea typeface="Tahoma" panose="020B0604030504040204" pitchFamily="34" charset="0"/>
                <a:cs typeface="Tahoma" panose="020B0604030504040204" pitchFamily="34" charset="0"/>
              </a:rPr>
              <a:t>STR R1, [R0] 			; </a:t>
            </a:r>
            <a:r>
              <a:rPr lang="zh-CN" altLang="en-US" sz="3200" b="1" dirty="0">
                <a:latin typeface="Tahoma" panose="020B0604030504040204" pitchFamily="34" charset="0"/>
                <a:cs typeface="Tahoma" panose="020B0604030504040204" pitchFamily="34" charset="0"/>
              </a:rPr>
              <a:t>设置优先级组</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MOV R4, #8			 ; ROM </a:t>
            </a:r>
            <a:r>
              <a:rPr lang="zh-CN" altLang="en-US" sz="3200" b="1" dirty="0">
                <a:latin typeface="Tahoma" panose="020B0604030504040204" pitchFamily="34" charset="0"/>
                <a:cs typeface="Tahoma" panose="020B0604030504040204" pitchFamily="34" charset="0"/>
              </a:rPr>
              <a:t>中的向量表</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R5, =(NEW_VECT_TABLE+8)</a:t>
            </a:r>
          </a:p>
          <a:p>
            <a:r>
              <a:rPr lang="en-US" altLang="zh-CN" sz="3200" b="1" dirty="0">
                <a:latin typeface="Tahoma" panose="020B0604030504040204" pitchFamily="34" charset="0"/>
                <a:ea typeface="Tahoma" panose="020B0604030504040204" pitchFamily="34" charset="0"/>
                <a:cs typeface="Tahoma" panose="020B0604030504040204" pitchFamily="34" charset="0"/>
              </a:rPr>
              <a:t>LDMIA R4!, {R0-R1}		 ; </a:t>
            </a:r>
            <a:r>
              <a:rPr lang="zh-CN" altLang="en-US" sz="3200" b="1" dirty="0">
                <a:latin typeface="Tahoma" panose="020B0604030504040204" pitchFamily="34" charset="0"/>
                <a:cs typeface="Tahoma" panose="020B0604030504040204" pitchFamily="34" charset="0"/>
              </a:rPr>
              <a:t>读取</a:t>
            </a:r>
            <a:r>
              <a:rPr lang="en-US" altLang="zh-CN" sz="3200" b="1" dirty="0">
                <a:latin typeface="Tahoma" panose="020B0604030504040204" pitchFamily="34" charset="0"/>
                <a:ea typeface="Tahoma" panose="020B0604030504040204" pitchFamily="34" charset="0"/>
                <a:cs typeface="Tahoma" panose="020B0604030504040204" pitchFamily="34" charset="0"/>
              </a:rPr>
              <a:t>NMI </a:t>
            </a:r>
            <a:r>
              <a:rPr lang="zh-CN" altLang="en-US" sz="3200" b="1" dirty="0">
                <a:latin typeface="Tahoma" panose="020B0604030504040204" pitchFamily="34" charset="0"/>
                <a:cs typeface="Tahoma" panose="020B0604030504040204" pitchFamily="34" charset="0"/>
              </a:rPr>
              <a:t>和硬</a:t>
            </a:r>
            <a:r>
              <a:rPr lang="en-US" altLang="zh-CN" sz="3200" b="1" dirty="0">
                <a:latin typeface="Tahoma" panose="020B0604030504040204" pitchFamily="34" charset="0"/>
                <a:ea typeface="Tahoma" panose="020B0604030504040204" pitchFamily="34" charset="0"/>
                <a:cs typeface="Tahoma" panose="020B0604030504040204" pitchFamily="34" charset="0"/>
              </a:rPr>
              <a:t>fault </a:t>
            </a:r>
            <a:r>
              <a:rPr lang="zh-CN" altLang="en-US" sz="3200" b="1" dirty="0">
                <a:latin typeface="Tahoma" panose="020B0604030504040204" pitchFamily="34" charset="0"/>
                <a:cs typeface="Tahoma" panose="020B0604030504040204" pitchFamily="34" charset="0"/>
              </a:rPr>
              <a:t>的向量</a:t>
            </a:r>
          </a:p>
          <a:p>
            <a:r>
              <a:rPr lang="en-US" altLang="zh-CN" sz="3200" b="1" dirty="0">
                <a:latin typeface="Tahoma" panose="020B0604030504040204" pitchFamily="34" charset="0"/>
                <a:ea typeface="Tahoma" panose="020B0604030504040204" pitchFamily="34" charset="0"/>
                <a:cs typeface="Tahoma" panose="020B0604030504040204" pitchFamily="34" charset="0"/>
              </a:rPr>
              <a:t>STMIA R5!, {R0-R1} 		; </a:t>
            </a:r>
            <a:r>
              <a:rPr lang="zh-CN" altLang="en-US" sz="3200" b="1" dirty="0">
                <a:latin typeface="Tahoma" panose="020B0604030504040204" pitchFamily="34" charset="0"/>
                <a:cs typeface="Tahoma" panose="020B0604030504040204" pitchFamily="34" charset="0"/>
              </a:rPr>
              <a:t>拷贝它们的向量到新表中</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R0, =0xE000ED08 		; </a:t>
            </a:r>
            <a:r>
              <a:rPr lang="zh-CN" altLang="en-US" sz="3200" b="1" dirty="0">
                <a:latin typeface="Tahoma" panose="020B0604030504040204" pitchFamily="34" charset="0"/>
                <a:cs typeface="Tahoma" panose="020B0604030504040204" pitchFamily="34" charset="0"/>
              </a:rPr>
              <a:t>向量表偏移量寄存器的地址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R1, =NEW_VECT_TABLE</a:t>
            </a:r>
          </a:p>
          <a:p>
            <a:r>
              <a:rPr lang="en-US" altLang="zh-CN" sz="3200" b="1" dirty="0">
                <a:latin typeface="Tahoma" panose="020B0604030504040204" pitchFamily="34" charset="0"/>
                <a:ea typeface="Tahoma" panose="020B0604030504040204" pitchFamily="34" charset="0"/>
                <a:cs typeface="Tahoma" panose="020B0604030504040204" pitchFamily="34" charset="0"/>
              </a:rPr>
              <a:t>STR R1, [R0]			 ; </a:t>
            </a:r>
            <a:r>
              <a:rPr lang="zh-CN" altLang="en-US" sz="3200" b="1" dirty="0">
                <a:latin typeface="Tahoma" panose="020B0604030504040204" pitchFamily="34" charset="0"/>
                <a:cs typeface="Tahoma" panose="020B0604030504040204" pitchFamily="34" charset="0"/>
              </a:rPr>
              <a:t>把向量表重定位</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R0, =IRQ7_Handler 		; </a:t>
            </a:r>
            <a:r>
              <a:rPr lang="zh-CN" altLang="en-US" sz="3200" b="1" dirty="0">
                <a:latin typeface="Tahoma" panose="020B0604030504040204" pitchFamily="34" charset="0"/>
                <a:cs typeface="Tahoma" panose="020B0604030504040204" pitchFamily="34" charset="0"/>
              </a:rPr>
              <a:t>取得</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服务例程的入口地址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R1, =0xE000ED08 		; </a:t>
            </a:r>
            <a:r>
              <a:rPr lang="zh-CN" altLang="en-US" sz="3200" b="1" dirty="0">
                <a:latin typeface="Tahoma" panose="020B0604030504040204" pitchFamily="34" charset="0"/>
                <a:cs typeface="Tahoma" panose="020B0604030504040204" pitchFamily="34" charset="0"/>
              </a:rPr>
              <a:t>向量表偏移量寄存器的地址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R1, [R1]</a:t>
            </a:r>
          </a:p>
          <a:p>
            <a:r>
              <a:rPr lang="en-US" altLang="zh-CN" sz="3200" b="1" dirty="0">
                <a:latin typeface="Tahoma" panose="020B0604030504040204" pitchFamily="34" charset="0"/>
                <a:ea typeface="Tahoma" panose="020B0604030504040204" pitchFamily="34" charset="0"/>
                <a:cs typeface="Tahoma" panose="020B0604030504040204" pitchFamily="34" charset="0"/>
              </a:rPr>
              <a:t>ADD R1, R1,#(4*(7+16))		; </a:t>
            </a:r>
            <a:r>
              <a:rPr lang="zh-CN" altLang="en-US" sz="3200" b="1" dirty="0">
                <a:latin typeface="Tahoma" panose="020B0604030504040204" pitchFamily="34" charset="0"/>
                <a:cs typeface="Tahoma" panose="020B0604030504040204" pitchFamily="34" charset="0"/>
              </a:rPr>
              <a:t>计算</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服务例程的入口地址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STR R0, [R1] 			; </a:t>
            </a:r>
            <a:r>
              <a:rPr lang="zh-CN" altLang="en-US" sz="3200" b="1" dirty="0">
                <a:latin typeface="Tahoma" panose="020B0604030504040204" pitchFamily="34" charset="0"/>
                <a:cs typeface="Tahoma" panose="020B0604030504040204" pitchFamily="34" charset="0"/>
              </a:rPr>
              <a:t>在向量表中写入</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服务例程的入口地址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R0, =0xE000E400 		; </a:t>
            </a:r>
            <a:r>
              <a:rPr lang="zh-CN" altLang="en-US" sz="3200" b="1" dirty="0">
                <a:latin typeface="Tahoma" panose="020B0604030504040204" pitchFamily="34" charset="0"/>
                <a:cs typeface="Tahoma" panose="020B0604030504040204" pitchFamily="34" charset="0"/>
              </a:rPr>
              <a:t>外部中断优先级寄存器阵列的基地址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MOV R1, #0xC0</a:t>
            </a:r>
          </a:p>
          <a:p>
            <a:r>
              <a:rPr lang="en-US" altLang="zh-CN" sz="3200" b="1" dirty="0">
                <a:latin typeface="Tahoma" panose="020B0604030504040204" pitchFamily="34" charset="0"/>
                <a:ea typeface="Tahoma" panose="020B0604030504040204" pitchFamily="34" charset="0"/>
                <a:cs typeface="Tahoma" panose="020B0604030504040204" pitchFamily="34" charset="0"/>
              </a:rPr>
              <a:t>STRB R1, [R0,#7] 		; </a:t>
            </a:r>
            <a:r>
              <a:rPr lang="zh-CN" altLang="en-US" sz="3200" b="1" dirty="0">
                <a:latin typeface="Tahoma" panose="020B0604030504040204" pitchFamily="34" charset="0"/>
                <a:cs typeface="Tahoma" panose="020B0604030504040204" pitchFamily="34" charset="0"/>
              </a:rPr>
              <a:t>把</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的优先级设置为</a:t>
            </a:r>
            <a:r>
              <a:rPr lang="en-US" altLang="zh-CN" sz="3200" b="1" dirty="0">
                <a:latin typeface="Tahoma" panose="020B0604030504040204" pitchFamily="34" charset="0"/>
                <a:ea typeface="Tahoma" panose="020B0604030504040204" pitchFamily="34" charset="0"/>
                <a:cs typeface="Tahoma" panose="020B0604030504040204" pitchFamily="34" charset="0"/>
              </a:rPr>
              <a:t>0xC0</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R0, =0xE000E100		 ; SETEN </a:t>
            </a:r>
            <a:r>
              <a:rPr lang="zh-CN" altLang="en-US" sz="3200" b="1" dirty="0">
                <a:latin typeface="Tahoma" panose="020B0604030504040204" pitchFamily="34" charset="0"/>
                <a:cs typeface="Tahoma" panose="020B0604030504040204" pitchFamily="34" charset="0"/>
              </a:rPr>
              <a:t>寄存器的地址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MOV R1, #(1&lt;&lt;7) 		; </a:t>
            </a:r>
            <a:r>
              <a:rPr lang="zh-CN" altLang="en-US" sz="3200" b="1" dirty="0">
                <a:latin typeface="Tahoma" panose="020B0604030504040204" pitchFamily="34" charset="0"/>
                <a:cs typeface="Tahoma" panose="020B0604030504040204" pitchFamily="34" charset="0"/>
              </a:rPr>
              <a:t>置位</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的使能位</a:t>
            </a:r>
          </a:p>
          <a:p>
            <a:r>
              <a:rPr lang="en-US" altLang="zh-CN" sz="3200" b="1" dirty="0">
                <a:latin typeface="Tahoma" panose="020B0604030504040204" pitchFamily="34" charset="0"/>
                <a:ea typeface="Tahoma" panose="020B0604030504040204" pitchFamily="34" charset="0"/>
                <a:cs typeface="Tahoma" panose="020B0604030504040204" pitchFamily="34" charset="0"/>
              </a:rPr>
              <a:t>STR R1, [R0] 			; </a:t>
            </a:r>
            <a:r>
              <a:rPr lang="zh-CN" altLang="en-US" sz="3200" b="1" dirty="0">
                <a:latin typeface="Tahoma" panose="020B0604030504040204" pitchFamily="34" charset="0"/>
                <a:cs typeface="Tahoma" panose="020B0604030504040204" pitchFamily="34" charset="0"/>
              </a:rPr>
              <a:t>使能</a:t>
            </a:r>
            <a:r>
              <a:rPr lang="en-US" altLang="zh-CN" sz="3200" b="1" dirty="0">
                <a:latin typeface="Tahoma" panose="020B0604030504040204" pitchFamily="34" charset="0"/>
                <a:ea typeface="Tahoma" panose="020B0604030504040204" pitchFamily="34" charset="0"/>
                <a:cs typeface="Tahoma" panose="020B0604030504040204" pitchFamily="34" charset="0"/>
              </a:rPr>
              <a:t>IRQ #7</a:t>
            </a:r>
          </a:p>
          <a:p>
            <a:endParaRPr lang="zh-CN" altLang="en-US" dirty="0"/>
          </a:p>
        </p:txBody>
      </p:sp>
    </p:spTree>
    <p:extLst>
      <p:ext uri="{BB962C8B-B14F-4D97-AF65-F5344CB8AC3E}">
        <p14:creationId xmlns:p14="http://schemas.microsoft.com/office/powerpoint/2010/main" val="1582730130"/>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A03A4CE2-05F2-4C6D-8DBC-E8627713A178}"/>
              </a:ext>
            </a:extLst>
          </p:cNvPr>
          <p:cNvPicPr>
            <a:picLocks noChangeAspect="1"/>
          </p:cNvPicPr>
          <p:nvPr/>
        </p:nvPicPr>
        <p:blipFill>
          <a:blip r:embed="rId2"/>
          <a:stretch>
            <a:fillRect/>
          </a:stretch>
        </p:blipFill>
        <p:spPr>
          <a:xfrm>
            <a:off x="5095337" y="640080"/>
            <a:ext cx="5068913" cy="557784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dirty="0">
                <a:solidFill>
                  <a:srgbClr val="FFFFFF"/>
                </a:solidFill>
              </a:rPr>
              <a:t>CM3</a:t>
            </a:r>
            <a:r>
              <a:rPr lang="zh-CN" altLang="en-US" sz="3100" dirty="0">
                <a:solidFill>
                  <a:srgbClr val="FFFFFF"/>
                </a:solidFill>
              </a:rPr>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pPr lvl="1"/>
            <a:endParaRPr lang="en-US" altLang="zh-CN" sz="1300">
              <a:solidFill>
                <a:srgbClr val="FFFFFF"/>
              </a:solidFill>
            </a:endParaRPr>
          </a:p>
        </p:txBody>
      </p:sp>
    </p:spTree>
    <p:extLst>
      <p:ext uri="{BB962C8B-B14F-4D97-AF65-F5344CB8AC3E}">
        <p14:creationId xmlns:p14="http://schemas.microsoft.com/office/powerpoint/2010/main" val="3523084681"/>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中断／异常的响应序列</a:t>
            </a:r>
          </a:p>
          <a:p>
            <a:pPr lvl="1"/>
            <a:r>
              <a:rPr lang="zh-CN" altLang="en-US" dirty="0"/>
              <a:t>当</a:t>
            </a:r>
            <a:r>
              <a:rPr lang="en-US" altLang="zh-CN" dirty="0"/>
              <a:t>CM3</a:t>
            </a:r>
            <a:r>
              <a:rPr lang="zh-CN" altLang="en-US" dirty="0"/>
              <a:t>开始响应一个中断时，会在它看不见的体内奔涌起三股暗流：</a:t>
            </a:r>
          </a:p>
          <a:p>
            <a:pPr lvl="2"/>
            <a:r>
              <a:rPr lang="zh-CN" altLang="en-US" dirty="0"/>
              <a:t>入栈： 把</a:t>
            </a:r>
            <a:r>
              <a:rPr lang="en-US" altLang="zh-CN" dirty="0"/>
              <a:t>8</a:t>
            </a:r>
            <a:r>
              <a:rPr lang="zh-CN" altLang="en-US" dirty="0"/>
              <a:t>个寄存器的值压入栈</a:t>
            </a:r>
          </a:p>
          <a:p>
            <a:pPr lvl="2"/>
            <a:r>
              <a:rPr lang="zh-CN" altLang="en-US" dirty="0"/>
              <a:t>取向量：从向量表中找出对应的服务程序入口地址</a:t>
            </a:r>
          </a:p>
          <a:p>
            <a:pPr lvl="2"/>
            <a:r>
              <a:rPr lang="zh-CN" altLang="en-US" dirty="0"/>
              <a:t>选择堆栈指针</a:t>
            </a:r>
            <a:r>
              <a:rPr lang="en-US" altLang="zh-CN" dirty="0"/>
              <a:t>MSP/PSP</a:t>
            </a:r>
            <a:r>
              <a:rPr lang="zh-CN" altLang="en-US" dirty="0"/>
              <a:t>，更新堆栈指针</a:t>
            </a:r>
            <a:r>
              <a:rPr lang="en-US" altLang="zh-CN" dirty="0"/>
              <a:t>SP</a:t>
            </a:r>
            <a:r>
              <a:rPr lang="zh-CN" altLang="en-US" dirty="0"/>
              <a:t>，更新连接寄存器</a:t>
            </a:r>
            <a:r>
              <a:rPr lang="en-US" altLang="zh-CN" dirty="0"/>
              <a:t>LR</a:t>
            </a:r>
            <a:r>
              <a:rPr lang="zh-CN" altLang="en-US" dirty="0"/>
              <a:t>，更新程序计数器</a:t>
            </a:r>
            <a:r>
              <a:rPr lang="en-US" altLang="zh-CN" dirty="0"/>
              <a:t>PC</a:t>
            </a:r>
          </a:p>
        </p:txBody>
      </p:sp>
    </p:spTree>
    <p:extLst>
      <p:ext uri="{BB962C8B-B14F-4D97-AF65-F5344CB8AC3E}">
        <p14:creationId xmlns:p14="http://schemas.microsoft.com/office/powerpoint/2010/main" val="697530317"/>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en-US" altLang="zh-CN" dirty="0"/>
          </a:p>
        </p:txBody>
      </p:sp>
      <p:pic>
        <p:nvPicPr>
          <p:cNvPr id="4" name="图片 3">
            <a:extLst>
              <a:ext uri="{FF2B5EF4-FFF2-40B4-BE49-F238E27FC236}">
                <a16:creationId xmlns:a16="http://schemas.microsoft.com/office/drawing/2014/main" id="{9D69E458-3D9F-4EFA-B30E-A60016674CCD}"/>
              </a:ext>
            </a:extLst>
          </p:cNvPr>
          <p:cNvPicPr>
            <a:picLocks noChangeAspect="1"/>
          </p:cNvPicPr>
          <p:nvPr/>
        </p:nvPicPr>
        <p:blipFill>
          <a:blip r:embed="rId2"/>
          <a:stretch>
            <a:fillRect/>
          </a:stretch>
        </p:blipFill>
        <p:spPr>
          <a:xfrm>
            <a:off x="2346959" y="1400165"/>
            <a:ext cx="6243354" cy="2894543"/>
          </a:xfrm>
          <a:prstGeom prst="rect">
            <a:avLst/>
          </a:prstGeom>
        </p:spPr>
      </p:pic>
      <p:pic>
        <p:nvPicPr>
          <p:cNvPr id="5" name="图片 4">
            <a:extLst>
              <a:ext uri="{FF2B5EF4-FFF2-40B4-BE49-F238E27FC236}">
                <a16:creationId xmlns:a16="http://schemas.microsoft.com/office/drawing/2014/main" id="{A95C7193-894B-49DC-AAB0-C07A8124BB5C}"/>
              </a:ext>
            </a:extLst>
          </p:cNvPr>
          <p:cNvPicPr>
            <a:picLocks noChangeAspect="1"/>
          </p:cNvPicPr>
          <p:nvPr/>
        </p:nvPicPr>
        <p:blipFill>
          <a:blip r:embed="rId3"/>
          <a:stretch>
            <a:fillRect/>
          </a:stretch>
        </p:blipFill>
        <p:spPr>
          <a:xfrm>
            <a:off x="5124980" y="4942622"/>
            <a:ext cx="4765780" cy="1250902"/>
          </a:xfrm>
          <a:prstGeom prst="rect">
            <a:avLst/>
          </a:prstGeom>
        </p:spPr>
      </p:pic>
    </p:spTree>
    <p:extLst>
      <p:ext uri="{BB962C8B-B14F-4D97-AF65-F5344CB8AC3E}">
        <p14:creationId xmlns:p14="http://schemas.microsoft.com/office/powerpoint/2010/main" val="3977750583"/>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CM3</a:t>
            </a:r>
            <a:r>
              <a:rPr lang="zh-CN" altLang="en-US" dirty="0"/>
              <a:t>在看不见的内部打乱了入栈的顺序，这是有深层次的原因的。先把</a:t>
            </a:r>
            <a:r>
              <a:rPr lang="en-US" altLang="zh-CN" dirty="0"/>
              <a:t>PC</a:t>
            </a:r>
            <a:r>
              <a:rPr lang="zh-CN" altLang="en-US" dirty="0"/>
              <a:t>与</a:t>
            </a:r>
            <a:r>
              <a:rPr lang="en-US" altLang="zh-CN" dirty="0" err="1"/>
              <a:t>xPSR</a:t>
            </a:r>
            <a:r>
              <a:rPr lang="zh-CN" altLang="en-US" dirty="0"/>
              <a:t>的值保存，就可以更早地启动服务例程指令的预取</a:t>
            </a:r>
            <a:r>
              <a:rPr lang="en-US" altLang="zh-CN" dirty="0"/>
              <a:t>——</a:t>
            </a:r>
            <a:r>
              <a:rPr lang="zh-CN" altLang="en-US" dirty="0"/>
              <a:t>因为这需要修改</a:t>
            </a:r>
            <a:r>
              <a:rPr lang="en-US" altLang="zh-CN" dirty="0"/>
              <a:t>PC</a:t>
            </a:r>
            <a:r>
              <a:rPr lang="zh-CN" altLang="en-US" dirty="0"/>
              <a:t>；同时，也做到了在早期就可以更新</a:t>
            </a:r>
            <a:r>
              <a:rPr lang="en-US" altLang="zh-CN" dirty="0" err="1"/>
              <a:t>xPSR</a:t>
            </a:r>
            <a:r>
              <a:rPr lang="zh-CN" altLang="en-US" dirty="0"/>
              <a:t>中</a:t>
            </a:r>
            <a:r>
              <a:rPr lang="en-US" altLang="zh-CN" dirty="0"/>
              <a:t>IPSR</a:t>
            </a:r>
            <a:r>
              <a:rPr lang="zh-CN" altLang="en-US" dirty="0"/>
              <a:t>位段的值。</a:t>
            </a:r>
          </a:p>
          <a:p>
            <a:pPr lvl="1"/>
            <a:r>
              <a:rPr lang="zh-CN" altLang="en-US" dirty="0"/>
              <a:t>另外，为啥袒护</a:t>
            </a:r>
            <a:r>
              <a:rPr lang="en-US" altLang="zh-CN" dirty="0"/>
              <a:t>R0‐R3</a:t>
            </a:r>
            <a:r>
              <a:rPr lang="zh-CN" altLang="en-US" dirty="0"/>
              <a:t>以及</a:t>
            </a:r>
            <a:r>
              <a:rPr lang="en-US" altLang="zh-CN" dirty="0"/>
              <a:t>R12</a:t>
            </a:r>
            <a:r>
              <a:rPr lang="zh-CN" altLang="en-US" dirty="0"/>
              <a:t>呢，</a:t>
            </a:r>
            <a:r>
              <a:rPr lang="en-US" altLang="zh-CN" dirty="0"/>
              <a:t>R4‐R11</a:t>
            </a:r>
            <a:r>
              <a:rPr lang="zh-CN" altLang="en-US" dirty="0"/>
              <a:t>就是下等公民？原来，在</a:t>
            </a:r>
            <a:r>
              <a:rPr lang="en-US" altLang="zh-CN" dirty="0"/>
              <a:t>ARM</a:t>
            </a:r>
            <a:r>
              <a:rPr lang="zh-CN" altLang="en-US" dirty="0"/>
              <a:t>上，有一套的</a:t>
            </a:r>
            <a:r>
              <a:rPr lang="en-US" altLang="zh-CN" dirty="0"/>
              <a:t>C</a:t>
            </a:r>
            <a:r>
              <a:rPr lang="zh-CN" altLang="en-US" dirty="0"/>
              <a:t>函数调用标准约定（</a:t>
            </a:r>
            <a:r>
              <a:rPr lang="en-US" altLang="zh-CN" dirty="0"/>
              <a:t>《C/C++ Procedure Call Standard for the ARM Architecture》</a:t>
            </a:r>
            <a:r>
              <a:rPr lang="zh-CN" altLang="en-US" dirty="0"/>
              <a:t>）。它使得中断服务例程能用</a:t>
            </a:r>
            <a:r>
              <a:rPr lang="en-US" altLang="zh-CN" dirty="0"/>
              <a:t>C</a:t>
            </a:r>
            <a:r>
              <a:rPr lang="zh-CN" altLang="en-US" dirty="0"/>
              <a:t>语言编写，编译器优先使用被入栈的寄存器来保存中间结果</a:t>
            </a:r>
            <a:endParaRPr lang="en-US" altLang="zh-CN" dirty="0"/>
          </a:p>
          <a:p>
            <a:pPr lvl="2"/>
            <a:r>
              <a:rPr lang="zh-CN" altLang="en-US" dirty="0"/>
              <a:t>（当然，如果程序过大也可能要用到</a:t>
            </a:r>
            <a:r>
              <a:rPr lang="en-US" altLang="zh-CN" dirty="0"/>
              <a:t>R4‐R11</a:t>
            </a:r>
            <a:r>
              <a:rPr lang="zh-CN" altLang="en-US" dirty="0"/>
              <a:t>，此时编译器负责生成代码来</a:t>
            </a:r>
            <a:r>
              <a:rPr lang="en-US" altLang="zh-CN" dirty="0"/>
              <a:t>push</a:t>
            </a:r>
            <a:r>
              <a:rPr lang="zh-CN" altLang="en-US" dirty="0"/>
              <a:t>它们。但是，</a:t>
            </a:r>
            <a:r>
              <a:rPr lang="en-US" altLang="zh-CN" dirty="0"/>
              <a:t>ISR</a:t>
            </a:r>
            <a:r>
              <a:rPr lang="zh-CN" altLang="en-US" dirty="0"/>
              <a:t>应该短小精悍，不要让系统如此操心）。</a:t>
            </a:r>
          </a:p>
        </p:txBody>
      </p:sp>
    </p:spTree>
    <p:extLst>
      <p:ext uri="{BB962C8B-B14F-4D97-AF65-F5344CB8AC3E}">
        <p14:creationId xmlns:p14="http://schemas.microsoft.com/office/powerpoint/2010/main" val="1239574046"/>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r>
              <a:rPr lang="zh-CN" altLang="en-US" dirty="0"/>
              <a:t>取向量</a:t>
            </a:r>
          </a:p>
          <a:p>
            <a:pPr lvl="1"/>
            <a:r>
              <a:rPr lang="zh-CN" altLang="en-US" dirty="0"/>
              <a:t>当数据总线（系统总线）正在为入栈操作而忙得团团转时，指令总线（</a:t>
            </a:r>
            <a:r>
              <a:rPr lang="en-US" altLang="zh-CN" dirty="0"/>
              <a:t>I‐Code</a:t>
            </a:r>
            <a:r>
              <a:rPr lang="zh-CN" altLang="en-US" dirty="0"/>
              <a:t>总线）可不是凉快地坐着看热闹</a:t>
            </a:r>
            <a:r>
              <a:rPr lang="en-US" altLang="zh-CN" dirty="0"/>
              <a:t>——</a:t>
            </a:r>
            <a:r>
              <a:rPr lang="zh-CN" altLang="en-US" dirty="0"/>
              <a:t>它正在为响应中断紧张有序地执行另一项重要的任务：从向量表中找出正确的异常向量，然后在服务程序的入口处预取指。由此可以看到各自都有专用总线的好处：入栈与取指这两个工作能同时进行。</a:t>
            </a:r>
          </a:p>
          <a:p>
            <a:r>
              <a:rPr lang="zh-CN" altLang="en-US" dirty="0"/>
              <a:t>更新寄存器</a:t>
            </a:r>
          </a:p>
          <a:p>
            <a:pPr lvl="1"/>
            <a:r>
              <a:rPr lang="zh-CN" altLang="en-US" dirty="0"/>
              <a:t>在入栈和取向量的工作都完毕之后，执行服务例程之前，还要更新一系列的寄存器：</a:t>
            </a:r>
          </a:p>
          <a:p>
            <a:pPr lvl="2"/>
            <a:r>
              <a:rPr lang="en-US" altLang="zh-CN" dirty="0"/>
              <a:t>SP</a:t>
            </a:r>
            <a:r>
              <a:rPr lang="zh-CN" altLang="en-US" dirty="0"/>
              <a:t>：在入栈中会把堆栈指针（</a:t>
            </a:r>
            <a:r>
              <a:rPr lang="en-US" altLang="zh-CN" dirty="0"/>
              <a:t>PSP</a:t>
            </a:r>
            <a:r>
              <a:rPr lang="zh-CN" altLang="en-US" dirty="0"/>
              <a:t>或</a:t>
            </a:r>
            <a:r>
              <a:rPr lang="en-US" altLang="zh-CN" dirty="0"/>
              <a:t>MSP</a:t>
            </a:r>
            <a:r>
              <a:rPr lang="zh-CN" altLang="en-US" dirty="0"/>
              <a:t>）更新到新的位置。在执行服务例程后，将由</a:t>
            </a:r>
            <a:r>
              <a:rPr lang="en-US" altLang="zh-CN" dirty="0"/>
              <a:t>MSP</a:t>
            </a:r>
            <a:r>
              <a:rPr lang="zh-CN" altLang="en-US" dirty="0"/>
              <a:t>负责对堆栈的访问。</a:t>
            </a:r>
          </a:p>
          <a:p>
            <a:pPr lvl="2"/>
            <a:r>
              <a:rPr lang="en-US" altLang="zh-CN" dirty="0"/>
              <a:t>PSR</a:t>
            </a:r>
            <a:r>
              <a:rPr lang="zh-CN" altLang="en-US" dirty="0"/>
              <a:t>：</a:t>
            </a:r>
            <a:r>
              <a:rPr lang="en-US" altLang="zh-CN" dirty="0"/>
              <a:t>IPSR</a:t>
            </a:r>
            <a:r>
              <a:rPr lang="zh-CN" altLang="en-US" dirty="0"/>
              <a:t>位段（地处</a:t>
            </a:r>
            <a:r>
              <a:rPr lang="en-US" altLang="zh-CN" dirty="0"/>
              <a:t>PSR</a:t>
            </a:r>
            <a:r>
              <a:rPr lang="zh-CN" altLang="en-US" dirty="0"/>
              <a:t>的最低部分）会被更新为新响应的异常编号。</a:t>
            </a:r>
          </a:p>
          <a:p>
            <a:pPr lvl="2"/>
            <a:r>
              <a:rPr lang="en-US" altLang="zh-CN" dirty="0"/>
              <a:t>PC</a:t>
            </a:r>
            <a:r>
              <a:rPr lang="zh-CN" altLang="en-US" dirty="0"/>
              <a:t>：在向量取出完毕后，</a:t>
            </a:r>
            <a:r>
              <a:rPr lang="en-US" altLang="zh-CN" dirty="0"/>
              <a:t>PC</a:t>
            </a:r>
            <a:r>
              <a:rPr lang="zh-CN" altLang="en-US" dirty="0"/>
              <a:t>将指向服务例程的入口地址，</a:t>
            </a:r>
          </a:p>
          <a:p>
            <a:pPr lvl="2"/>
            <a:r>
              <a:rPr lang="en-US" altLang="zh-CN" dirty="0"/>
              <a:t>LR</a:t>
            </a:r>
            <a:r>
              <a:rPr lang="zh-CN" altLang="en-US" dirty="0"/>
              <a:t>：</a:t>
            </a:r>
            <a:r>
              <a:rPr lang="en-US" altLang="zh-CN" dirty="0"/>
              <a:t>LR</a:t>
            </a:r>
            <a:r>
              <a:rPr lang="zh-CN" altLang="en-US" dirty="0"/>
              <a:t>的用法将被重新解释，其值也被更新成一种特殊的值，称为“</a:t>
            </a:r>
            <a:r>
              <a:rPr lang="en-US" altLang="zh-CN" dirty="0"/>
              <a:t>EXC_RETURN”</a:t>
            </a:r>
            <a:r>
              <a:rPr lang="zh-CN" altLang="en-US" dirty="0"/>
              <a:t>，并且在异常返回时使用。</a:t>
            </a:r>
            <a:r>
              <a:rPr lang="en-US" altLang="zh-CN" dirty="0"/>
              <a:t>EXC_RETURN</a:t>
            </a:r>
            <a:r>
              <a:rPr lang="zh-CN" altLang="en-US" dirty="0"/>
              <a:t>的二进制值除了最低</a:t>
            </a:r>
            <a:r>
              <a:rPr lang="en-US" altLang="zh-CN" dirty="0"/>
              <a:t>4</a:t>
            </a:r>
            <a:r>
              <a:rPr lang="zh-CN" altLang="en-US" dirty="0"/>
              <a:t>位外全为</a:t>
            </a:r>
            <a:r>
              <a:rPr lang="en-US" altLang="zh-CN" dirty="0"/>
              <a:t>1</a:t>
            </a:r>
            <a:r>
              <a:rPr lang="zh-CN" altLang="en-US" dirty="0"/>
              <a:t>，而其最低</a:t>
            </a:r>
            <a:r>
              <a:rPr lang="en-US" altLang="zh-CN" dirty="0"/>
              <a:t>4</a:t>
            </a:r>
            <a:r>
              <a:rPr lang="zh-CN" altLang="en-US" dirty="0"/>
              <a:t>位则有另外的含义。</a:t>
            </a:r>
          </a:p>
          <a:p>
            <a:pPr lvl="1"/>
            <a:r>
              <a:rPr lang="zh-CN" altLang="en-US" dirty="0"/>
              <a:t>以上是在响应异常时通用寄存器的变化。另一方面，在</a:t>
            </a:r>
            <a:r>
              <a:rPr lang="en-US" altLang="zh-CN" dirty="0"/>
              <a:t>NVIC</a:t>
            </a:r>
            <a:r>
              <a:rPr lang="zh-CN" altLang="en-US" dirty="0"/>
              <a:t>中，也伴随着更新了与之相关的若干寄存器。例如，新响应异常的悬起位将被清除，同时其活动位将被置位。</a:t>
            </a:r>
            <a:endParaRPr lang="en-US" altLang="zh-CN" dirty="0"/>
          </a:p>
        </p:txBody>
      </p:sp>
    </p:spTree>
    <p:extLst>
      <p:ext uri="{BB962C8B-B14F-4D97-AF65-F5344CB8AC3E}">
        <p14:creationId xmlns:p14="http://schemas.microsoft.com/office/powerpoint/2010/main" val="294465054"/>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46960" y="286605"/>
            <a:ext cx="7543800" cy="986020"/>
          </a:xfrm>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3"/>
            <a:ext cx="7326322" cy="5104417"/>
          </a:xfrm>
        </p:spPr>
        <p:txBody>
          <a:bodyPr>
            <a:normAutofit fontScale="62500" lnSpcReduction="20000"/>
          </a:bodyPr>
          <a:lstStyle/>
          <a:p>
            <a:r>
              <a:rPr lang="zh-CN" altLang="en-US" dirty="0"/>
              <a:t>异常返回</a:t>
            </a:r>
          </a:p>
          <a:p>
            <a:pPr lvl="1"/>
            <a:r>
              <a:rPr lang="zh-CN" altLang="en-US" dirty="0"/>
              <a:t>当异常服务例程执行完毕后，需要很正式地做一个“异常返回”动作序列，从而恢复先前的系统状态，才能使被中断的程序得以继续执行。从形式上看，有</a:t>
            </a:r>
            <a:r>
              <a:rPr lang="en-US" altLang="zh-CN" dirty="0"/>
              <a:t>3</a:t>
            </a:r>
            <a:r>
              <a:rPr lang="zh-CN" altLang="en-US" dirty="0"/>
              <a:t>种途径可以触发异常返回序列，不管使用哪一种，都需要用到先前储的</a:t>
            </a:r>
            <a:r>
              <a:rPr lang="en-US" altLang="zh-CN" dirty="0"/>
              <a:t>LR</a:t>
            </a:r>
            <a:r>
              <a:rPr lang="zh-CN" altLang="en-US" dirty="0"/>
              <a:t>的值。</a:t>
            </a:r>
            <a:endParaRPr lang="en-US" altLang="zh-CN" dirty="0"/>
          </a:p>
          <a:p>
            <a:pPr lvl="1"/>
            <a:endParaRPr lang="en-US" altLang="zh-CN" dirty="0"/>
          </a:p>
          <a:p>
            <a:pPr lvl="1"/>
            <a:endParaRPr lang="en-US" altLang="zh-CN" dirty="0"/>
          </a:p>
          <a:p>
            <a:pPr lvl="1"/>
            <a:endParaRPr lang="en-US" altLang="zh-CN" dirty="0"/>
          </a:p>
          <a:p>
            <a:pPr lvl="1"/>
            <a:endParaRPr lang="zh-CN" altLang="en-US" dirty="0"/>
          </a:p>
          <a:p>
            <a:pPr lvl="1"/>
            <a:r>
              <a:rPr lang="zh-CN" altLang="en-US" dirty="0"/>
              <a:t>在服务例程中，</a:t>
            </a:r>
            <a:r>
              <a:rPr lang="en-US" altLang="zh-CN" dirty="0"/>
              <a:t>LR</a:t>
            </a:r>
            <a:r>
              <a:rPr lang="zh-CN" altLang="en-US" dirty="0"/>
              <a:t>的值常常会被压入栈。此时即可使用</a:t>
            </a:r>
            <a:r>
              <a:rPr lang="en-US" altLang="zh-CN" dirty="0"/>
              <a:t>POP</a:t>
            </a:r>
            <a:r>
              <a:rPr lang="zh-CN" altLang="en-US" dirty="0"/>
              <a:t>指令把</a:t>
            </a:r>
            <a:r>
              <a:rPr lang="en-US" altLang="zh-CN" dirty="0"/>
              <a:t>LR</a:t>
            </a:r>
            <a:r>
              <a:rPr lang="zh-CN" altLang="en-US" dirty="0"/>
              <a:t>存储的</a:t>
            </a:r>
            <a:r>
              <a:rPr lang="en-US" altLang="zh-CN" dirty="0"/>
              <a:t>EXC_RETURN</a:t>
            </a:r>
            <a:r>
              <a:rPr lang="zh-CN" altLang="en-US" dirty="0"/>
              <a:t>往</a:t>
            </a:r>
            <a:r>
              <a:rPr lang="en-US" altLang="zh-CN" dirty="0"/>
              <a:t>PC</a:t>
            </a:r>
            <a:r>
              <a:rPr lang="zh-CN" altLang="en-US" dirty="0"/>
              <a:t>里弹，从而激起处理器做中断返回</a:t>
            </a:r>
            <a:r>
              <a:rPr lang="en-US" altLang="zh-CN" dirty="0"/>
              <a:t>LDR</a:t>
            </a:r>
            <a:r>
              <a:rPr lang="zh-CN" altLang="en-US" dirty="0"/>
              <a:t>与</a:t>
            </a:r>
            <a:r>
              <a:rPr lang="en-US" altLang="zh-CN" dirty="0"/>
              <a:t>LDM </a:t>
            </a:r>
            <a:r>
              <a:rPr lang="zh-CN" altLang="en-US" dirty="0"/>
              <a:t>把</a:t>
            </a:r>
            <a:r>
              <a:rPr lang="en-US" altLang="zh-CN" dirty="0"/>
              <a:t>PC</a:t>
            </a:r>
            <a:r>
              <a:rPr lang="zh-CN" altLang="en-US" dirty="0"/>
              <a:t>作为目的寄存器，亦可启动中断返回序列。</a:t>
            </a:r>
          </a:p>
          <a:p>
            <a:pPr lvl="1"/>
            <a:r>
              <a:rPr lang="zh-CN" altLang="en-US" dirty="0"/>
              <a:t>有些处理器使用特殊的返回指令来标示中断返回，例如</a:t>
            </a:r>
            <a:r>
              <a:rPr lang="en-US" altLang="zh-CN" dirty="0"/>
              <a:t>8051</a:t>
            </a:r>
            <a:r>
              <a:rPr lang="zh-CN" altLang="en-US" dirty="0"/>
              <a:t>就使用</a:t>
            </a:r>
            <a:r>
              <a:rPr lang="en-US" altLang="zh-CN" dirty="0" err="1"/>
              <a:t>reti</a:t>
            </a:r>
            <a:r>
              <a:rPr lang="zh-CN" altLang="en-US" dirty="0"/>
              <a:t>。但是在</a:t>
            </a:r>
            <a:r>
              <a:rPr lang="en-US" altLang="zh-CN" dirty="0"/>
              <a:t>CM3</a:t>
            </a:r>
            <a:r>
              <a:rPr lang="zh-CN" altLang="en-US" dirty="0"/>
              <a:t>中，是通过把</a:t>
            </a:r>
            <a:r>
              <a:rPr lang="en-US" altLang="zh-CN" dirty="0"/>
              <a:t>EXC_RETURN</a:t>
            </a:r>
            <a:r>
              <a:rPr lang="zh-CN" altLang="en-US" dirty="0"/>
              <a:t>往</a:t>
            </a:r>
            <a:r>
              <a:rPr lang="en-US" altLang="zh-CN" dirty="0"/>
              <a:t>PC</a:t>
            </a:r>
            <a:r>
              <a:rPr lang="zh-CN" altLang="en-US" dirty="0"/>
              <a:t>里写来识别返回动作的。因此，可以使用上述的常规返回指令，从而为使用</a:t>
            </a:r>
            <a:r>
              <a:rPr lang="en-US" altLang="zh-CN" dirty="0"/>
              <a:t>C</a:t>
            </a:r>
            <a:r>
              <a:rPr lang="zh-CN" altLang="en-US" dirty="0"/>
              <a:t>语言编写服务例程扫清了最后的障碍（无需特殊的编译器命令，如</a:t>
            </a:r>
            <a:r>
              <a:rPr lang="en-US" altLang="zh-CN" dirty="0"/>
              <a:t>__interrupt</a:t>
            </a:r>
            <a:r>
              <a:rPr lang="zh-CN" altLang="en-US" dirty="0"/>
              <a:t>）。</a:t>
            </a:r>
          </a:p>
          <a:p>
            <a:pPr lvl="1"/>
            <a:r>
              <a:rPr lang="zh-CN" altLang="en-US" dirty="0"/>
              <a:t>在启动了中断返回序列后，下述的处理就将进行：</a:t>
            </a:r>
          </a:p>
          <a:p>
            <a:pPr lvl="2"/>
            <a:r>
              <a:rPr lang="en-US" altLang="zh-CN" dirty="0"/>
              <a:t>1. </a:t>
            </a:r>
            <a:r>
              <a:rPr lang="zh-CN" altLang="en-US" dirty="0"/>
              <a:t>出栈：先前压入栈中的寄存器在这里恢复。内部的出栈顺序与入栈时的相对应，堆栈指针的值也改回去。</a:t>
            </a:r>
          </a:p>
          <a:p>
            <a:pPr lvl="2"/>
            <a:r>
              <a:rPr lang="en-US" altLang="zh-CN" dirty="0"/>
              <a:t>2. </a:t>
            </a:r>
            <a:r>
              <a:rPr lang="zh-CN" altLang="en-US" dirty="0"/>
              <a:t>更新</a:t>
            </a:r>
            <a:r>
              <a:rPr lang="en-US" altLang="zh-CN" dirty="0"/>
              <a:t>NVIC</a:t>
            </a:r>
            <a:r>
              <a:rPr lang="zh-CN" altLang="en-US" dirty="0"/>
              <a:t>寄存器：伴随着异常的返回，它的活动位也被硬件清除。对于外部中断，倘若中断输入再次被置为有效，悬起位也将再次置位，新一次的中断响应序列也可随之再次开始。</a:t>
            </a:r>
            <a:endParaRPr lang="en-US" altLang="zh-CN" dirty="0"/>
          </a:p>
        </p:txBody>
      </p:sp>
      <p:pic>
        <p:nvPicPr>
          <p:cNvPr id="4" name="图片 3">
            <a:extLst>
              <a:ext uri="{FF2B5EF4-FFF2-40B4-BE49-F238E27FC236}">
                <a16:creationId xmlns:a16="http://schemas.microsoft.com/office/drawing/2014/main" id="{7B3FECE8-3CAF-4205-A396-78179F111DC2}"/>
              </a:ext>
            </a:extLst>
          </p:cNvPr>
          <p:cNvPicPr>
            <a:picLocks noChangeAspect="1"/>
          </p:cNvPicPr>
          <p:nvPr/>
        </p:nvPicPr>
        <p:blipFill>
          <a:blip r:embed="rId2"/>
          <a:stretch>
            <a:fillRect/>
          </a:stretch>
        </p:blipFill>
        <p:spPr>
          <a:xfrm>
            <a:off x="3416266" y="2409569"/>
            <a:ext cx="5546056" cy="1375501"/>
          </a:xfrm>
          <a:prstGeom prst="rect">
            <a:avLst/>
          </a:prstGeom>
        </p:spPr>
      </p:pic>
    </p:spTree>
    <p:extLst>
      <p:ext uri="{BB962C8B-B14F-4D97-AF65-F5344CB8AC3E}">
        <p14:creationId xmlns:p14="http://schemas.microsoft.com/office/powerpoint/2010/main" val="236731490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AC1B99B6-2397-4E69-9E00-D6892F7FF518}"/>
              </a:ext>
            </a:extLst>
          </p:cNvPr>
          <p:cNvPicPr>
            <a:picLocks noChangeAspect="1"/>
          </p:cNvPicPr>
          <p:nvPr/>
        </p:nvPicPr>
        <p:blipFill>
          <a:blip r:embed="rId2"/>
          <a:stretch>
            <a:fillRect/>
          </a:stretch>
        </p:blipFill>
        <p:spPr>
          <a:xfrm>
            <a:off x="5013899" y="1235912"/>
            <a:ext cx="5098562" cy="204871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1275631"/>
          </a:xfrm>
        </p:spPr>
        <p:txBody>
          <a:bodyPr>
            <a:normAutofit/>
          </a:bodyPr>
          <a:lstStyle/>
          <a:p>
            <a:r>
              <a:rPr lang="en-US" altLang="zh-CN" sz="3100" dirty="0">
                <a:solidFill>
                  <a:srgbClr val="FFFFFF"/>
                </a:solidFill>
              </a:rPr>
              <a:t>CM3</a:t>
            </a:r>
            <a:br>
              <a:rPr lang="en-US" altLang="zh-CN" sz="3100" dirty="0">
                <a:solidFill>
                  <a:srgbClr val="FFFFFF"/>
                </a:solidFill>
              </a:rPr>
            </a:br>
            <a:r>
              <a:rPr lang="zh-CN" altLang="en-US" sz="3100" dirty="0">
                <a:solidFill>
                  <a:srgbClr val="FFFFFF"/>
                </a:solidFill>
              </a:rPr>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519143"/>
            <a:ext cx="2313633" cy="3470177"/>
          </a:xfrm>
        </p:spPr>
        <p:txBody>
          <a:bodyPr>
            <a:normAutofit fontScale="85000" lnSpcReduction="10000"/>
          </a:bodyPr>
          <a:lstStyle/>
          <a:p>
            <a:r>
              <a:rPr lang="zh-CN" altLang="en-US" sz="1300" dirty="0">
                <a:solidFill>
                  <a:srgbClr val="FFFFFF"/>
                </a:solidFill>
              </a:rPr>
              <a:t>在进入异常服务程序后，</a:t>
            </a:r>
            <a:r>
              <a:rPr lang="en-US" altLang="zh-CN" sz="1300" dirty="0">
                <a:solidFill>
                  <a:srgbClr val="FFFFFF"/>
                </a:solidFill>
              </a:rPr>
              <a:t>LR</a:t>
            </a:r>
            <a:r>
              <a:rPr lang="zh-CN" altLang="en-US" sz="1300" dirty="0">
                <a:solidFill>
                  <a:srgbClr val="FFFFFF"/>
                </a:solidFill>
              </a:rPr>
              <a:t>的值被自动更新为特殊的</a:t>
            </a:r>
            <a:r>
              <a:rPr lang="en-US" altLang="zh-CN" sz="1300" dirty="0">
                <a:solidFill>
                  <a:srgbClr val="FFFFFF"/>
                </a:solidFill>
              </a:rPr>
              <a:t>EXC_RETURN</a:t>
            </a:r>
            <a:r>
              <a:rPr lang="zh-CN" altLang="en-US" sz="1300" dirty="0">
                <a:solidFill>
                  <a:srgbClr val="FFFFFF"/>
                </a:solidFill>
              </a:rPr>
              <a:t>，这是一个高</a:t>
            </a:r>
            <a:r>
              <a:rPr lang="en-US" altLang="zh-CN" sz="1300" dirty="0">
                <a:solidFill>
                  <a:srgbClr val="FFFFFF"/>
                </a:solidFill>
              </a:rPr>
              <a:t>28</a:t>
            </a:r>
            <a:r>
              <a:rPr lang="zh-CN" altLang="en-US" sz="1300" dirty="0">
                <a:solidFill>
                  <a:srgbClr val="FFFFFF"/>
                </a:solidFill>
              </a:rPr>
              <a:t>位全为</a:t>
            </a:r>
            <a:r>
              <a:rPr lang="en-US" altLang="zh-CN" sz="1300" dirty="0">
                <a:solidFill>
                  <a:srgbClr val="FFFFFF"/>
                </a:solidFill>
              </a:rPr>
              <a:t>1</a:t>
            </a:r>
            <a:r>
              <a:rPr lang="zh-CN" altLang="en-US" sz="1300" dirty="0">
                <a:solidFill>
                  <a:srgbClr val="FFFFFF"/>
                </a:solidFill>
              </a:rPr>
              <a:t>的值，只有</a:t>
            </a:r>
            <a:r>
              <a:rPr lang="en-US" altLang="zh-CN" sz="1300" dirty="0">
                <a:solidFill>
                  <a:srgbClr val="FFFFFF"/>
                </a:solidFill>
              </a:rPr>
              <a:t>[3:0]</a:t>
            </a:r>
            <a:r>
              <a:rPr lang="zh-CN" altLang="en-US" sz="1300" dirty="0">
                <a:solidFill>
                  <a:srgbClr val="FFFFFF"/>
                </a:solidFill>
              </a:rPr>
              <a:t>的值有特殊含义，如表</a:t>
            </a:r>
            <a:r>
              <a:rPr lang="en-US" altLang="zh-CN" sz="1300" dirty="0">
                <a:solidFill>
                  <a:srgbClr val="FFFFFF"/>
                </a:solidFill>
              </a:rPr>
              <a:t>9.3</a:t>
            </a:r>
            <a:r>
              <a:rPr lang="zh-CN" altLang="en-US" sz="1300" dirty="0">
                <a:solidFill>
                  <a:srgbClr val="FFFFFF"/>
                </a:solidFill>
              </a:rPr>
              <a:t>所示。当异常服务例程把这个值送往</a:t>
            </a:r>
            <a:r>
              <a:rPr lang="en-US" altLang="zh-CN" sz="1300" dirty="0">
                <a:solidFill>
                  <a:srgbClr val="FFFFFF"/>
                </a:solidFill>
              </a:rPr>
              <a:t>PC</a:t>
            </a:r>
            <a:r>
              <a:rPr lang="zh-CN" altLang="en-US" sz="1300" dirty="0">
                <a:solidFill>
                  <a:srgbClr val="FFFFFF"/>
                </a:solidFill>
              </a:rPr>
              <a:t>时，就会启动处理器的中断返回序列。</a:t>
            </a:r>
            <a:endParaRPr lang="en-US" altLang="zh-CN" sz="1300" dirty="0">
              <a:solidFill>
                <a:srgbClr val="FFFFFF"/>
              </a:solidFill>
            </a:endParaRPr>
          </a:p>
          <a:p>
            <a:endParaRPr lang="en-US" altLang="zh-CN" sz="1300" dirty="0">
              <a:solidFill>
                <a:srgbClr val="FFFFFF"/>
              </a:solidFill>
            </a:endParaRPr>
          </a:p>
          <a:p>
            <a:r>
              <a:rPr lang="zh-CN" altLang="en-US" sz="1300" dirty="0">
                <a:solidFill>
                  <a:srgbClr val="FFFFFF"/>
                </a:solidFill>
              </a:rPr>
              <a:t>由</a:t>
            </a:r>
            <a:r>
              <a:rPr lang="en-US" altLang="zh-CN" sz="1300" dirty="0">
                <a:solidFill>
                  <a:srgbClr val="FFFFFF"/>
                </a:solidFill>
              </a:rPr>
              <a:t>EXC_RETURN</a:t>
            </a:r>
            <a:r>
              <a:rPr lang="zh-CN" altLang="en-US" sz="1300" dirty="0">
                <a:solidFill>
                  <a:srgbClr val="FFFFFF"/>
                </a:solidFill>
              </a:rPr>
              <a:t>的格式可见，你不能把</a:t>
            </a:r>
            <a:r>
              <a:rPr lang="en-US" altLang="zh-CN" sz="1300" dirty="0">
                <a:solidFill>
                  <a:srgbClr val="FFFFFF"/>
                </a:solidFill>
              </a:rPr>
              <a:t>0xFFFF_FFF0‐0xFFFF_FFFF</a:t>
            </a:r>
            <a:r>
              <a:rPr lang="zh-CN" altLang="en-US" sz="1300" dirty="0">
                <a:solidFill>
                  <a:srgbClr val="FFFFFF"/>
                </a:solidFill>
              </a:rPr>
              <a:t>中的地址作为任何返回地址。其实也并不用担心会弄错，因为</a:t>
            </a:r>
            <a:r>
              <a:rPr lang="en-US" altLang="zh-CN" sz="1300" dirty="0">
                <a:solidFill>
                  <a:srgbClr val="FFFFFF"/>
                </a:solidFill>
              </a:rPr>
              <a:t>CM3</a:t>
            </a:r>
            <a:r>
              <a:rPr lang="zh-CN" altLang="en-US" sz="1300" dirty="0">
                <a:solidFill>
                  <a:srgbClr val="FFFFFF"/>
                </a:solidFill>
              </a:rPr>
              <a:t>已经把这个范围标记成“取指不可区”了。</a:t>
            </a:r>
            <a:endParaRPr lang="en-US" altLang="zh-CN" sz="1300" dirty="0">
              <a:solidFill>
                <a:srgbClr val="FFFFFF"/>
              </a:solidFill>
            </a:endParaRPr>
          </a:p>
        </p:txBody>
      </p:sp>
      <p:pic>
        <p:nvPicPr>
          <p:cNvPr id="5" name="图片 4">
            <a:extLst>
              <a:ext uri="{FF2B5EF4-FFF2-40B4-BE49-F238E27FC236}">
                <a16:creationId xmlns:a16="http://schemas.microsoft.com/office/drawing/2014/main" id="{9633E5B8-CB19-4A44-BB76-C4463A9C4000}"/>
              </a:ext>
            </a:extLst>
          </p:cNvPr>
          <p:cNvPicPr>
            <a:picLocks noChangeAspect="1"/>
          </p:cNvPicPr>
          <p:nvPr/>
        </p:nvPicPr>
        <p:blipFill>
          <a:blip r:embed="rId3"/>
          <a:stretch>
            <a:fillRect/>
          </a:stretch>
        </p:blipFill>
        <p:spPr>
          <a:xfrm>
            <a:off x="5013899" y="4035519"/>
            <a:ext cx="4757868" cy="1675030"/>
          </a:xfrm>
          <a:prstGeom prst="rect">
            <a:avLst/>
          </a:prstGeom>
        </p:spPr>
      </p:pic>
    </p:spTree>
    <p:extLst>
      <p:ext uri="{BB962C8B-B14F-4D97-AF65-F5344CB8AC3E}">
        <p14:creationId xmlns:p14="http://schemas.microsoft.com/office/powerpoint/2010/main" val="962696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a:t>
            </a:r>
            <a:r>
              <a:rPr lang="en-US" altLang="zh-CN" sz="2400" b="0" dirty="0">
                <a:latin typeface="宋体" pitchFamily="2" charset="-122"/>
                <a:ea typeface="宋体" pitchFamily="2" charset="-122"/>
              </a:rPr>
              <a:t>DSP</a:t>
            </a:r>
            <a:r>
              <a:rPr lang="zh-CN" altLang="en-US" sz="2400" b="0" dirty="0">
                <a:latin typeface="宋体" pitchFamily="2" charset="-122"/>
                <a:ea typeface="宋体" pitchFamily="2" charset="-122"/>
              </a:rPr>
              <a:t>处理器</a:t>
            </a:r>
            <a:r>
              <a:rPr lang="en-US" altLang="zh-CN" sz="2400" b="0" dirty="0">
                <a:latin typeface="宋体" pitchFamily="2" charset="-122"/>
                <a:ea typeface="宋体" pitchFamily="2" charset="-122"/>
              </a:rPr>
              <a:t> </a:t>
            </a:r>
            <a:r>
              <a:rPr lang="zh-CN" altLang="en-US" sz="1800" b="0" dirty="0">
                <a:solidFill>
                  <a:schemeClr val="tx1"/>
                </a:solidFill>
                <a:latin typeface="宋体" pitchFamily="2" charset="-122"/>
                <a:ea typeface="宋体" pitchFamily="2" charset="-122"/>
              </a:rPr>
              <a:t>（处理连续的数据流）</a:t>
            </a:r>
          </a:p>
          <a:p>
            <a:pPr lvl="1"/>
            <a:r>
              <a:rPr lang="zh-CN" altLang="en-US" sz="1800" b="0" dirty="0">
                <a:latin typeface="宋体" pitchFamily="2" charset="-122"/>
                <a:ea typeface="宋体" pitchFamily="2" charset="-122"/>
              </a:rPr>
              <a:t>在数字信号处理应用中，各种数字信号处理算法相当复杂，一般结构的处理器无法实时地完成这些运算</a:t>
            </a:r>
            <a:r>
              <a:rPr lang="en-US" altLang="zh-CN" sz="1800" b="0" dirty="0">
                <a:latin typeface="宋体" pitchFamily="2" charset="-122"/>
                <a:ea typeface="宋体" pitchFamily="2" charset="-122"/>
              </a:rPr>
              <a:t>.</a:t>
            </a:r>
            <a:r>
              <a:rPr lang="zh-CN" altLang="en-US" sz="1800" b="0" dirty="0">
                <a:latin typeface="宋体" pitchFamily="2" charset="-122"/>
                <a:ea typeface="宋体" pitchFamily="2" charset="-122"/>
              </a:rPr>
              <a:t>由于</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处理器对系统结构和指令进行了特殊设计，因此它更适合于实时地进行</a:t>
            </a:r>
            <a:r>
              <a:rPr lang="zh-CN" altLang="en-US" sz="1800" b="0" dirty="0">
                <a:solidFill>
                  <a:srgbClr val="FF0000"/>
                </a:solidFill>
                <a:latin typeface="宋体" pitchFamily="2" charset="-122"/>
                <a:ea typeface="宋体" pitchFamily="2" charset="-122"/>
              </a:rPr>
              <a:t>数字信号处理</a:t>
            </a:r>
            <a:r>
              <a:rPr lang="zh-CN" altLang="en-US" sz="1800" b="0" dirty="0">
                <a:latin typeface="宋体" pitchFamily="2" charset="-122"/>
                <a:ea typeface="宋体" pitchFamily="2" charset="-122"/>
              </a:rPr>
              <a:t>。</a:t>
            </a:r>
            <a:endParaRPr lang="en-US" altLang="zh-CN" sz="1800" b="0" dirty="0">
              <a:latin typeface="宋体" pitchFamily="2" charset="-122"/>
              <a:ea typeface="宋体" pitchFamily="2" charset="-122"/>
            </a:endParaRPr>
          </a:p>
          <a:p>
            <a:pPr lvl="1"/>
            <a:r>
              <a:rPr lang="zh-CN" altLang="en-US" sz="1800" b="0" dirty="0">
                <a:latin typeface="宋体" pitchFamily="2" charset="-122"/>
                <a:ea typeface="宋体" pitchFamily="2" charset="-122"/>
              </a:rPr>
              <a:t>在</a:t>
            </a:r>
            <a:r>
              <a:rPr lang="zh-CN" altLang="en-US" sz="1800" b="0" dirty="0">
                <a:solidFill>
                  <a:srgbClr val="FF0000"/>
                </a:solidFill>
                <a:latin typeface="宋体" pitchFamily="2" charset="-122"/>
                <a:ea typeface="宋体" pitchFamily="2" charset="-122"/>
              </a:rPr>
              <a:t>数字滤波、</a:t>
            </a:r>
            <a:r>
              <a:rPr lang="en-US" altLang="zh-CN" sz="1800" b="0" dirty="0">
                <a:solidFill>
                  <a:srgbClr val="FF0000"/>
                </a:solidFill>
                <a:latin typeface="宋体" pitchFamily="2" charset="-122"/>
                <a:ea typeface="宋体" pitchFamily="2" charset="-122"/>
              </a:rPr>
              <a:t>FFT(fast Fourier transform)</a:t>
            </a:r>
            <a:r>
              <a:rPr lang="zh-CN" altLang="en-US" sz="1800" b="0" dirty="0">
                <a:solidFill>
                  <a:srgbClr val="FF0000"/>
                </a:solidFill>
                <a:latin typeface="宋体" pitchFamily="2" charset="-122"/>
                <a:ea typeface="宋体" pitchFamily="2" charset="-122"/>
              </a:rPr>
              <a:t>、频谱分析</a:t>
            </a:r>
            <a:r>
              <a:rPr lang="zh-CN" altLang="en-US" sz="1800" b="0" dirty="0">
                <a:latin typeface="宋体" pitchFamily="2" charset="-122"/>
                <a:ea typeface="宋体" pitchFamily="2" charset="-122"/>
              </a:rPr>
              <a:t>等方面，</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应用正从在通用单片机中以普通指令实现</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功能，过渡到采用嵌入式</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a:t>
            </a:r>
            <a:endParaRPr lang="en-US" altLang="zh-CN" sz="1800" b="0" dirty="0">
              <a:latin typeface="宋体" pitchFamily="2" charset="-122"/>
              <a:ea typeface="宋体" pitchFamily="2" charset="-122"/>
            </a:endParaRPr>
          </a:p>
          <a:p>
            <a:pPr lvl="1"/>
            <a:r>
              <a:rPr lang="zh-CN" altLang="en-US" sz="1800" b="0" dirty="0">
                <a:latin typeface="宋体" pitchFamily="2" charset="-122"/>
                <a:ea typeface="宋体" pitchFamily="2" charset="-122"/>
              </a:rPr>
              <a:t>在有关智能方面的应用中，也需要嵌入式</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处理器，例如各种带有</a:t>
            </a:r>
            <a:r>
              <a:rPr lang="zh-CN" altLang="en-US" sz="1800" b="0" dirty="0">
                <a:solidFill>
                  <a:srgbClr val="FF0000"/>
                </a:solidFill>
                <a:latin typeface="宋体" pitchFamily="2" charset="-122"/>
                <a:ea typeface="宋体" pitchFamily="2" charset="-122"/>
              </a:rPr>
              <a:t>智能逻辑</a:t>
            </a:r>
            <a:r>
              <a:rPr lang="zh-CN" altLang="en-US" sz="1800" b="0" dirty="0">
                <a:latin typeface="宋体" pitchFamily="2" charset="-122"/>
                <a:ea typeface="宋体" pitchFamily="2" charset="-122"/>
              </a:rPr>
              <a:t>的消费类产品，</a:t>
            </a:r>
            <a:r>
              <a:rPr lang="zh-CN" altLang="en-US" sz="1800" b="0" dirty="0">
                <a:solidFill>
                  <a:srgbClr val="FF0000"/>
                </a:solidFill>
                <a:latin typeface="宋体" pitchFamily="2" charset="-122"/>
                <a:ea typeface="宋体" pitchFamily="2" charset="-122"/>
              </a:rPr>
              <a:t>生物信息识别</a:t>
            </a:r>
            <a:r>
              <a:rPr lang="zh-CN" altLang="en-US" sz="1800" b="0" dirty="0">
                <a:latin typeface="宋体" pitchFamily="2" charset="-122"/>
                <a:ea typeface="宋体" pitchFamily="2" charset="-122"/>
              </a:rPr>
              <a:t>终端，带有</a:t>
            </a:r>
            <a:r>
              <a:rPr lang="zh-CN" altLang="en-US" sz="1800" b="0" dirty="0">
                <a:solidFill>
                  <a:srgbClr val="FF0000"/>
                </a:solidFill>
                <a:latin typeface="宋体" pitchFamily="2" charset="-122"/>
                <a:ea typeface="宋体" pitchFamily="2" charset="-122"/>
              </a:rPr>
              <a:t>加</a:t>
            </a:r>
            <a:r>
              <a:rPr lang="en-US" altLang="zh-CN" sz="1800" b="0" dirty="0">
                <a:solidFill>
                  <a:srgbClr val="FF0000"/>
                </a:solidFill>
                <a:latin typeface="宋体" pitchFamily="2" charset="-122"/>
                <a:ea typeface="宋体" pitchFamily="2" charset="-122"/>
              </a:rPr>
              <a:t>/</a:t>
            </a:r>
            <a:r>
              <a:rPr lang="zh-CN" altLang="en-US" sz="1800" b="0" dirty="0">
                <a:solidFill>
                  <a:srgbClr val="FF0000"/>
                </a:solidFill>
                <a:latin typeface="宋体" pitchFamily="2" charset="-122"/>
                <a:ea typeface="宋体" pitchFamily="2" charset="-122"/>
              </a:rPr>
              <a:t>解密</a:t>
            </a:r>
            <a:r>
              <a:rPr lang="zh-CN" altLang="en-US" sz="1800" b="0" dirty="0">
                <a:latin typeface="宋体" pitchFamily="2" charset="-122"/>
                <a:ea typeface="宋体" pitchFamily="2" charset="-122"/>
              </a:rPr>
              <a:t>算法的键盘，</a:t>
            </a:r>
            <a:r>
              <a:rPr lang="en-US" altLang="zh-CN" sz="1800" b="0" dirty="0">
                <a:solidFill>
                  <a:srgbClr val="FF0000"/>
                </a:solidFill>
                <a:latin typeface="宋体" pitchFamily="2" charset="-122"/>
                <a:ea typeface="宋体" pitchFamily="2" charset="-122"/>
              </a:rPr>
              <a:t>ADSL</a:t>
            </a:r>
            <a:r>
              <a:rPr lang="zh-CN" altLang="en-US" sz="1800" b="0" dirty="0">
                <a:latin typeface="宋体" pitchFamily="2" charset="-122"/>
                <a:ea typeface="宋体" pitchFamily="2" charset="-122"/>
              </a:rPr>
              <a:t>接入，</a:t>
            </a:r>
            <a:r>
              <a:rPr lang="zh-CN" altLang="en-US" sz="1800" b="0" dirty="0">
                <a:solidFill>
                  <a:srgbClr val="FF0000"/>
                </a:solidFill>
                <a:latin typeface="宋体" pitchFamily="2" charset="-122"/>
                <a:ea typeface="宋体" pitchFamily="2" charset="-122"/>
              </a:rPr>
              <a:t>实时语音压缩解压</a:t>
            </a:r>
            <a:r>
              <a:rPr lang="zh-CN" altLang="en-US" sz="1800" b="0" dirty="0">
                <a:latin typeface="宋体" pitchFamily="2" charset="-122"/>
                <a:ea typeface="宋体" pitchFamily="2" charset="-122"/>
              </a:rPr>
              <a:t>系统，</a:t>
            </a:r>
            <a:r>
              <a:rPr lang="zh-CN" altLang="en-US" sz="1800" b="0" dirty="0">
                <a:solidFill>
                  <a:srgbClr val="FF0000"/>
                </a:solidFill>
                <a:latin typeface="宋体" pitchFamily="2" charset="-122"/>
                <a:ea typeface="宋体" pitchFamily="2" charset="-122"/>
              </a:rPr>
              <a:t>虚拟现实</a:t>
            </a:r>
            <a:r>
              <a:rPr lang="zh-CN" altLang="en-US" sz="1800" b="0" dirty="0">
                <a:latin typeface="宋体" pitchFamily="2" charset="-122"/>
                <a:ea typeface="宋体" pitchFamily="2" charset="-122"/>
              </a:rPr>
              <a:t>显示等。这类智能化算法一般</a:t>
            </a:r>
            <a:r>
              <a:rPr lang="zh-CN" altLang="en-US" sz="1800" b="0" dirty="0">
                <a:solidFill>
                  <a:srgbClr val="FF0000"/>
                </a:solidFill>
                <a:latin typeface="宋体" pitchFamily="2" charset="-122"/>
                <a:ea typeface="宋体" pitchFamily="2" charset="-122"/>
              </a:rPr>
              <a:t>运算量都较大，特别是向量运算、指针线性寻址等较多</a:t>
            </a:r>
            <a:r>
              <a:rPr lang="zh-CN" altLang="en-US" sz="1800" b="0" dirty="0">
                <a:latin typeface="宋体" pitchFamily="2" charset="-122"/>
                <a:ea typeface="宋体" pitchFamily="2" charset="-122"/>
              </a:rPr>
              <a:t>，而这些正是</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处理器的优势所在。</a:t>
            </a:r>
            <a:endParaRPr lang="en-US" altLang="zh-CN" sz="1800" b="0" dirty="0">
              <a:latin typeface="宋体" pitchFamily="2" charset="-122"/>
              <a:ea typeface="宋体" pitchFamily="2" charset="-122"/>
            </a:endParaRPr>
          </a:p>
          <a:p>
            <a:pPr lvl="1"/>
            <a:r>
              <a:rPr lang="zh-CN" altLang="en-US" sz="1800" b="0" dirty="0">
                <a:latin typeface="宋体" pitchFamily="2" charset="-122"/>
                <a:ea typeface="宋体" pitchFamily="2" charset="-122"/>
              </a:rPr>
              <a:t>嵌入式</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处理器有两类：一是</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处理器经过单片化、</a:t>
            </a:r>
            <a:r>
              <a:rPr lang="en-US" altLang="zh-CN" sz="1800" b="0" dirty="0">
                <a:latin typeface="宋体" pitchFamily="2" charset="-122"/>
                <a:ea typeface="宋体" pitchFamily="2" charset="-122"/>
              </a:rPr>
              <a:t>EMC</a:t>
            </a:r>
            <a:r>
              <a:rPr lang="zh-CN" altLang="en-US" sz="1800" b="0" dirty="0">
                <a:latin typeface="宋体" pitchFamily="2" charset="-122"/>
                <a:ea typeface="宋体" pitchFamily="2" charset="-122"/>
              </a:rPr>
              <a:t>改造、增加片上外设成为嵌入式</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；二是在通用单片机或片上系统中增加</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协处理器。</a:t>
            </a:r>
            <a:endParaRPr lang="en-US" altLang="zh-CN" sz="1800" b="0" dirty="0">
              <a:latin typeface="宋体" pitchFamily="2" charset="-122"/>
              <a:ea typeface="宋体" pitchFamily="2" charset="-122"/>
            </a:endParaRPr>
          </a:p>
          <a:p>
            <a:pPr lvl="1"/>
            <a:r>
              <a:rPr lang="zh-CN" altLang="en-US" sz="1800" b="0" dirty="0">
                <a:solidFill>
                  <a:srgbClr val="FF0000"/>
                </a:solidFill>
                <a:latin typeface="宋体" pitchFamily="2" charset="-122"/>
                <a:ea typeface="宋体" pitchFamily="2" charset="-122"/>
              </a:rPr>
              <a:t>嵌入式</a:t>
            </a:r>
            <a:r>
              <a:rPr lang="en-US" altLang="zh-CN" sz="1800" b="0" dirty="0">
                <a:solidFill>
                  <a:srgbClr val="FF0000"/>
                </a:solidFill>
                <a:latin typeface="宋体" pitchFamily="2" charset="-122"/>
                <a:ea typeface="宋体" pitchFamily="2" charset="-122"/>
              </a:rPr>
              <a:t>DSP</a:t>
            </a:r>
            <a:r>
              <a:rPr lang="zh-CN" altLang="en-US" sz="1800" b="0" dirty="0">
                <a:solidFill>
                  <a:srgbClr val="FF0000"/>
                </a:solidFill>
                <a:latin typeface="宋体" pitchFamily="2" charset="-122"/>
                <a:ea typeface="宋体" pitchFamily="2" charset="-122"/>
              </a:rPr>
              <a:t>处理器的设计者通常把重点放在处理连续的数据流上</a:t>
            </a:r>
            <a:r>
              <a:rPr lang="zh-CN" altLang="en-US" sz="1800" b="0" dirty="0">
                <a:latin typeface="宋体" pitchFamily="2" charset="-122"/>
                <a:ea typeface="宋体" pitchFamily="2" charset="-122"/>
              </a:rPr>
              <a:t>。如果嵌入式应用中强调对</a:t>
            </a:r>
            <a:r>
              <a:rPr lang="zh-CN" altLang="en-US" sz="1800" b="0" dirty="0">
                <a:solidFill>
                  <a:srgbClr val="FF0000"/>
                </a:solidFill>
                <a:latin typeface="宋体" pitchFamily="2" charset="-122"/>
                <a:ea typeface="宋体" pitchFamily="2" charset="-122"/>
              </a:rPr>
              <a:t>连续的数据流</a:t>
            </a:r>
            <a:r>
              <a:rPr lang="zh-CN" altLang="en-US" sz="1800" b="0" dirty="0">
                <a:latin typeface="宋体" pitchFamily="2" charset="-122"/>
                <a:ea typeface="宋体" pitchFamily="2" charset="-122"/>
              </a:rPr>
              <a:t>的处理及高精度复杂运算，则应该优先考虑选用</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器件。</a:t>
            </a:r>
          </a:p>
        </p:txBody>
      </p:sp>
      <p:sp>
        <p:nvSpPr>
          <p:cNvPr id="4" name="Date Placeholder 3"/>
          <p:cNvSpPr>
            <a:spLocks noGrp="1"/>
          </p:cNvSpPr>
          <p:nvPr>
            <p:ph type="dt" sz="half" idx="10"/>
          </p:nvPr>
        </p:nvSpPr>
        <p:spPr/>
        <p:txBody>
          <a:bodyPr/>
          <a:lstStyle/>
          <a:p>
            <a:pPr>
              <a:spcAft>
                <a:spcPct val="0"/>
              </a:spcAft>
              <a:buClr>
                <a:srgbClr val="FFFFFF"/>
              </a:buClr>
              <a:defRPr/>
            </a:pPr>
            <a:fld id="{D2E2B397-1183-4F8D-90C4-B6722EA05A69}"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74</a:t>
            </a:fld>
            <a:endParaRPr lang="en-US" altLang="zh-CN" b="1">
              <a:solidFill>
                <a:srgbClr val="FFFFFF"/>
              </a:solidFill>
            </a:endParaRPr>
          </a:p>
        </p:txBody>
      </p:sp>
    </p:spTree>
    <p:extLst>
      <p:ext uri="{BB962C8B-B14F-4D97-AF65-F5344CB8AC3E}">
        <p14:creationId xmlns:p14="http://schemas.microsoft.com/office/powerpoint/2010/main" val="1793453649"/>
      </p:ext>
    </p:extLst>
  </p:cSld>
  <p:clrMapOvr>
    <a:masterClrMapping/>
  </p:clrMapOvr>
  <p:transition/>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调试与编程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en-US" altLang="zh-CN" dirty="0"/>
          </a:p>
        </p:txBody>
      </p:sp>
    </p:spTree>
    <p:extLst>
      <p:ext uri="{BB962C8B-B14F-4D97-AF65-F5344CB8AC3E}">
        <p14:creationId xmlns:p14="http://schemas.microsoft.com/office/powerpoint/2010/main" val="3899530842"/>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CM3</a:t>
            </a:r>
            <a:r>
              <a:rPr lang="zh-CN" altLang="en-US" dirty="0"/>
              <a:t>丰满的调试功能分为两类。</a:t>
            </a:r>
            <a:endParaRPr lang="en-US" altLang="zh-CN" dirty="0"/>
          </a:p>
          <a:p>
            <a:pPr lvl="1"/>
            <a:r>
              <a:rPr lang="zh-CN" altLang="en-US" dirty="0"/>
              <a:t>最常用的调试都属于侵入式调试。所谓“侵入式”，主要是强调这种调试会打破程序的全速运行。</a:t>
            </a:r>
            <a:endParaRPr lang="en-US" altLang="zh-CN" dirty="0"/>
          </a:p>
          <a:p>
            <a:pPr lvl="1"/>
            <a:r>
              <a:rPr lang="zh-CN" altLang="en-US" dirty="0"/>
              <a:t>非侵入式调试则是锦上添花的一类，它对于调试大型和多任务环境下的软件系统尤其有力。</a:t>
            </a:r>
          </a:p>
          <a:p>
            <a:r>
              <a:rPr lang="zh-CN" altLang="en-US" dirty="0"/>
              <a:t>在</a:t>
            </a:r>
            <a:r>
              <a:rPr lang="en-US" altLang="zh-CN" dirty="0"/>
              <a:t>CM3 </a:t>
            </a:r>
            <a:r>
              <a:rPr lang="zh-CN" altLang="en-US" dirty="0"/>
              <a:t>处理器的内部，包含了一系列的调试组件。</a:t>
            </a:r>
            <a:r>
              <a:rPr lang="en-US" altLang="zh-CN" dirty="0"/>
              <a:t>CM3 </a:t>
            </a:r>
            <a:r>
              <a:rPr lang="zh-CN" altLang="en-US" dirty="0"/>
              <a:t>的调试系统基于</a:t>
            </a:r>
            <a:r>
              <a:rPr lang="en-US" altLang="zh-CN" dirty="0"/>
              <a:t>ARM </a:t>
            </a:r>
            <a:r>
              <a:rPr lang="zh-CN" altLang="en-US" dirty="0"/>
              <a:t>的“</a:t>
            </a:r>
            <a:r>
              <a:rPr lang="en-US" altLang="zh-CN" dirty="0" err="1"/>
              <a:t>CoreSight</a:t>
            </a:r>
            <a:r>
              <a:rPr lang="zh-CN" altLang="en-US" dirty="0"/>
              <a:t>（内核景象）”调试架构。该架构是一个专业设计的体系，它允许使用标准的方案来访问调试组件，收集跟踪信息，以及检测调试系统的配置。</a:t>
            </a:r>
          </a:p>
          <a:p>
            <a:endParaRPr lang="en-US" altLang="zh-CN" dirty="0"/>
          </a:p>
        </p:txBody>
      </p:sp>
    </p:spTree>
    <p:extLst>
      <p:ext uri="{BB962C8B-B14F-4D97-AF65-F5344CB8AC3E}">
        <p14:creationId xmlns:p14="http://schemas.microsoft.com/office/powerpoint/2010/main" val="316401668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endParaRPr lang="zh-CN" altLang="en-US" dirty="0"/>
          </a:p>
          <a:p>
            <a:r>
              <a:rPr lang="en-US" altLang="zh-CN" dirty="0"/>
              <a:t>1. </a:t>
            </a:r>
            <a:r>
              <a:rPr lang="zh-CN" altLang="en-US" dirty="0"/>
              <a:t>侵入式调试（基本的调试机能）</a:t>
            </a:r>
          </a:p>
          <a:p>
            <a:pPr lvl="1"/>
            <a:r>
              <a:rPr lang="en-US" altLang="zh-CN" dirty="0"/>
              <a:t>a) </a:t>
            </a:r>
            <a:r>
              <a:rPr lang="zh-CN" altLang="en-US" dirty="0"/>
              <a:t>停机以及单步执行程序</a:t>
            </a:r>
          </a:p>
          <a:p>
            <a:pPr lvl="1"/>
            <a:r>
              <a:rPr lang="en-US" altLang="zh-CN" dirty="0"/>
              <a:t>b) </a:t>
            </a:r>
            <a:r>
              <a:rPr lang="zh-CN" altLang="en-US" dirty="0"/>
              <a:t>硬件断点</a:t>
            </a:r>
          </a:p>
          <a:p>
            <a:pPr lvl="1"/>
            <a:r>
              <a:rPr lang="en-US" altLang="zh-CN" dirty="0"/>
              <a:t>c) </a:t>
            </a:r>
            <a:r>
              <a:rPr lang="zh-CN" altLang="en-US" dirty="0"/>
              <a:t>断点指令（</a:t>
            </a:r>
            <a:r>
              <a:rPr lang="en-US" altLang="zh-CN" dirty="0"/>
              <a:t>BKPT</a:t>
            </a:r>
            <a:r>
              <a:rPr lang="zh-CN" altLang="en-US" dirty="0"/>
              <a:t>）</a:t>
            </a:r>
          </a:p>
          <a:p>
            <a:pPr lvl="1"/>
            <a:r>
              <a:rPr lang="en-US" altLang="zh-CN" dirty="0"/>
              <a:t>d) </a:t>
            </a:r>
            <a:r>
              <a:rPr lang="zh-CN" altLang="en-US" dirty="0"/>
              <a:t>数据观察点，作用于单一地址、一个范围的地址，以及数据的值。</a:t>
            </a:r>
          </a:p>
          <a:p>
            <a:pPr lvl="1"/>
            <a:r>
              <a:rPr lang="en-US" altLang="zh-CN" dirty="0"/>
              <a:t>e) </a:t>
            </a:r>
            <a:r>
              <a:rPr lang="zh-CN" altLang="en-US" dirty="0"/>
              <a:t>访问寄存器的值（既包括读，也包括写）</a:t>
            </a:r>
          </a:p>
          <a:p>
            <a:pPr lvl="1"/>
            <a:r>
              <a:rPr lang="en-US" altLang="zh-CN" dirty="0"/>
              <a:t>f) </a:t>
            </a:r>
            <a:r>
              <a:rPr lang="zh-CN" altLang="en-US" dirty="0"/>
              <a:t>调试监视器异常</a:t>
            </a:r>
          </a:p>
          <a:p>
            <a:pPr lvl="1"/>
            <a:r>
              <a:rPr lang="en-US" altLang="zh-CN" dirty="0"/>
              <a:t>g) </a:t>
            </a:r>
            <a:r>
              <a:rPr lang="zh-CN" altLang="en-US" dirty="0"/>
              <a:t>基于</a:t>
            </a:r>
            <a:r>
              <a:rPr lang="en-US" altLang="zh-CN" dirty="0"/>
              <a:t>ROM </a:t>
            </a:r>
            <a:r>
              <a:rPr lang="zh-CN" altLang="en-US" dirty="0"/>
              <a:t>的调试（闪存地址重载</a:t>
            </a:r>
            <a:r>
              <a:rPr lang="en-US" altLang="zh-CN" dirty="0"/>
              <a:t>(flash patching) </a:t>
            </a:r>
            <a:r>
              <a:rPr lang="zh-CN" altLang="en-US" dirty="0"/>
              <a:t>）</a:t>
            </a:r>
          </a:p>
          <a:p>
            <a:endParaRPr lang="en-US" altLang="zh-CN" dirty="0"/>
          </a:p>
        </p:txBody>
      </p:sp>
    </p:spTree>
    <p:extLst>
      <p:ext uri="{BB962C8B-B14F-4D97-AF65-F5344CB8AC3E}">
        <p14:creationId xmlns:p14="http://schemas.microsoft.com/office/powerpoint/2010/main" val="328294290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2. </a:t>
            </a:r>
            <a:r>
              <a:rPr lang="zh-CN" altLang="en-US" dirty="0"/>
              <a:t>非侵入式调试（高级的调试机能）</a:t>
            </a:r>
          </a:p>
          <a:p>
            <a:pPr lvl="1"/>
            <a:r>
              <a:rPr lang="en-US" altLang="zh-CN" dirty="0"/>
              <a:t>a) </a:t>
            </a:r>
            <a:r>
              <a:rPr lang="zh-CN" altLang="en-US" dirty="0"/>
              <a:t>在内核运行的时候访问存储器</a:t>
            </a:r>
          </a:p>
          <a:p>
            <a:pPr lvl="1"/>
            <a:r>
              <a:rPr lang="en-US" altLang="zh-CN" dirty="0"/>
              <a:t>b) </a:t>
            </a:r>
            <a:r>
              <a:rPr lang="zh-CN" altLang="en-US" dirty="0"/>
              <a:t>指令跟踪，需要通过嵌入式跟踪宏单元（</a:t>
            </a:r>
            <a:r>
              <a:rPr lang="en-US" altLang="zh-CN" dirty="0"/>
              <a:t>ETM</a:t>
            </a:r>
            <a:r>
              <a:rPr lang="zh-CN" altLang="en-US" dirty="0"/>
              <a:t>）</a:t>
            </a:r>
          </a:p>
          <a:p>
            <a:pPr lvl="1"/>
            <a:r>
              <a:rPr lang="en-US" altLang="zh-CN" dirty="0"/>
              <a:t>c) </a:t>
            </a:r>
            <a:r>
              <a:rPr lang="zh-CN" altLang="en-US" dirty="0"/>
              <a:t>数据跟踪</a:t>
            </a:r>
          </a:p>
          <a:p>
            <a:pPr lvl="1"/>
            <a:r>
              <a:rPr lang="en-US" altLang="zh-CN" dirty="0"/>
              <a:t>d) </a:t>
            </a:r>
            <a:r>
              <a:rPr lang="zh-CN" altLang="en-US" dirty="0"/>
              <a:t>软件跟踪（通过</a:t>
            </a:r>
            <a:r>
              <a:rPr lang="en-US" altLang="zh-CN" dirty="0"/>
              <a:t>ITM</a:t>
            </a:r>
            <a:r>
              <a:rPr lang="zh-CN" altLang="en-US" dirty="0"/>
              <a:t>（指令跟踪单元））</a:t>
            </a:r>
          </a:p>
          <a:p>
            <a:pPr lvl="1"/>
            <a:r>
              <a:rPr lang="en-US" altLang="zh-CN" dirty="0"/>
              <a:t>e) </a:t>
            </a:r>
            <a:r>
              <a:rPr lang="zh-CN" altLang="en-US" dirty="0"/>
              <a:t>性能速写（</a:t>
            </a:r>
            <a:r>
              <a:rPr lang="en-US" altLang="zh-CN" dirty="0"/>
              <a:t>profiling</a:t>
            </a:r>
            <a:r>
              <a:rPr lang="zh-CN" altLang="en-US" dirty="0"/>
              <a:t>）（通过数据观察点以及跟踪模块）</a:t>
            </a:r>
          </a:p>
          <a:p>
            <a:endParaRPr lang="en-US" altLang="zh-CN" dirty="0"/>
          </a:p>
        </p:txBody>
      </p:sp>
    </p:spTree>
    <p:extLst>
      <p:ext uri="{BB962C8B-B14F-4D97-AF65-F5344CB8AC3E}">
        <p14:creationId xmlns:p14="http://schemas.microsoft.com/office/powerpoint/2010/main" val="507200066"/>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r>
              <a:rPr lang="en-US" altLang="zh-CN" dirty="0"/>
              <a:t>JTAG</a:t>
            </a:r>
            <a:r>
              <a:rPr lang="zh-CN" altLang="en-US" dirty="0"/>
              <a:t>是一种国际标准测试协议，主要用于芯片内部测试，电路的边界扫描测试和可编程芯片的在线系统编程、调试。</a:t>
            </a:r>
          </a:p>
          <a:p>
            <a:r>
              <a:rPr lang="zh-CN" altLang="en-US" dirty="0"/>
              <a:t>现在多数的高级器件都支持</a:t>
            </a:r>
            <a:r>
              <a:rPr lang="en-US" altLang="zh-CN" dirty="0"/>
              <a:t>JTAG</a:t>
            </a:r>
            <a:r>
              <a:rPr lang="zh-CN" altLang="en-US" dirty="0"/>
              <a:t>协议</a:t>
            </a:r>
            <a:r>
              <a:rPr lang="en-US" altLang="zh-CN" dirty="0"/>
              <a:t>,</a:t>
            </a:r>
            <a:r>
              <a:rPr lang="zh-CN" altLang="en-US" dirty="0"/>
              <a:t>如</a:t>
            </a:r>
            <a:r>
              <a:rPr lang="en-US" altLang="zh-CN" dirty="0"/>
              <a:t>DSP</a:t>
            </a:r>
            <a:r>
              <a:rPr lang="zh-CN" altLang="en-US" dirty="0"/>
              <a:t>、</a:t>
            </a:r>
            <a:r>
              <a:rPr lang="en-US" altLang="zh-CN" dirty="0"/>
              <a:t>FPGA</a:t>
            </a:r>
            <a:r>
              <a:rPr lang="zh-CN" altLang="en-US" dirty="0"/>
              <a:t>、</a:t>
            </a:r>
            <a:r>
              <a:rPr lang="en-US" altLang="zh-CN" dirty="0"/>
              <a:t>ARM</a:t>
            </a:r>
            <a:r>
              <a:rPr lang="zh-CN" altLang="en-US" dirty="0"/>
              <a:t>、</a:t>
            </a:r>
            <a:r>
              <a:rPr lang="en-US" altLang="zh-CN" dirty="0"/>
              <a:t>PowerPC</a:t>
            </a:r>
            <a:r>
              <a:rPr lang="zh-CN" altLang="en-US" dirty="0"/>
              <a:t>器件等。</a:t>
            </a:r>
            <a:endParaRPr lang="en-US" altLang="zh-CN" dirty="0"/>
          </a:p>
          <a:p>
            <a:r>
              <a:rPr lang="zh-CN" altLang="en-US" dirty="0"/>
              <a:t>标准的</a:t>
            </a:r>
            <a:r>
              <a:rPr lang="en-US" altLang="zh-CN" dirty="0"/>
              <a:t>JTAG</a:t>
            </a:r>
            <a:r>
              <a:rPr lang="zh-CN" altLang="en-US" dirty="0"/>
              <a:t>接口是</a:t>
            </a:r>
            <a:r>
              <a:rPr lang="en-US" altLang="zh-CN" dirty="0"/>
              <a:t>4</a:t>
            </a:r>
            <a:r>
              <a:rPr lang="zh-CN" altLang="en-US" dirty="0"/>
              <a:t>线：</a:t>
            </a:r>
            <a:r>
              <a:rPr lang="en-US" altLang="zh-CN" dirty="0"/>
              <a:t>TCK</a:t>
            </a:r>
            <a:r>
              <a:rPr lang="zh-CN" altLang="en-US" dirty="0"/>
              <a:t>、</a:t>
            </a:r>
            <a:r>
              <a:rPr lang="en-US" altLang="zh-CN" dirty="0"/>
              <a:t>TMS</a:t>
            </a:r>
            <a:r>
              <a:rPr lang="zh-CN" altLang="en-US" dirty="0"/>
              <a:t>、</a:t>
            </a:r>
            <a:r>
              <a:rPr lang="en-US" altLang="zh-CN" dirty="0"/>
              <a:t>TDI</a:t>
            </a:r>
            <a:r>
              <a:rPr lang="zh-CN" altLang="en-US" dirty="0"/>
              <a:t>、</a:t>
            </a:r>
            <a:r>
              <a:rPr lang="en-US" altLang="zh-CN" dirty="0"/>
              <a:t>TDO</a:t>
            </a:r>
            <a:r>
              <a:rPr lang="zh-CN" altLang="en-US" dirty="0"/>
              <a:t>。</a:t>
            </a:r>
            <a:endParaRPr lang="en-US" altLang="zh-CN" dirty="0"/>
          </a:p>
          <a:p>
            <a:pPr lvl="1"/>
            <a:r>
              <a:rPr lang="en-US" altLang="zh-CN" dirty="0"/>
              <a:t>-- Test Clock Input (TCK)</a:t>
            </a:r>
          </a:p>
          <a:p>
            <a:pPr lvl="2"/>
            <a:r>
              <a:rPr lang="en-US" altLang="zh-CN" dirty="0"/>
              <a:t>TCK</a:t>
            </a:r>
            <a:r>
              <a:rPr lang="zh-CN" altLang="en-US" dirty="0"/>
              <a:t>为</a:t>
            </a:r>
            <a:r>
              <a:rPr lang="en-US" altLang="zh-CN" dirty="0"/>
              <a:t>TAP</a:t>
            </a:r>
            <a:r>
              <a:rPr lang="zh-CN" altLang="en-US" dirty="0"/>
              <a:t>的操作提供了一个独立的、基本的时钟信号，</a:t>
            </a:r>
            <a:r>
              <a:rPr lang="en-US" altLang="zh-CN" dirty="0"/>
              <a:t>TAP</a:t>
            </a:r>
            <a:r>
              <a:rPr lang="zh-CN" altLang="en-US" dirty="0"/>
              <a:t>的所有操作都是通过这个时钟信号来驱动的。</a:t>
            </a:r>
            <a:endParaRPr lang="en-US" altLang="zh-CN" dirty="0"/>
          </a:p>
          <a:p>
            <a:pPr lvl="1"/>
            <a:r>
              <a:rPr lang="en-US" altLang="zh-CN" dirty="0"/>
              <a:t>-- Test Mode Selection Input (TMS)</a:t>
            </a:r>
          </a:p>
          <a:p>
            <a:pPr lvl="2"/>
            <a:r>
              <a:rPr lang="en-US" altLang="zh-CN" dirty="0"/>
              <a:t>TMS</a:t>
            </a:r>
            <a:r>
              <a:rPr lang="zh-CN" altLang="en-US" dirty="0"/>
              <a:t>信号用来控制</a:t>
            </a:r>
            <a:r>
              <a:rPr lang="en-US" altLang="zh-CN" dirty="0"/>
              <a:t>TAP</a:t>
            </a:r>
            <a:r>
              <a:rPr lang="zh-CN" altLang="en-US" dirty="0"/>
              <a:t>状态机的转换。通过</a:t>
            </a:r>
            <a:r>
              <a:rPr lang="en-US" altLang="zh-CN" dirty="0"/>
              <a:t>TMS</a:t>
            </a:r>
            <a:r>
              <a:rPr lang="zh-CN" altLang="en-US" dirty="0"/>
              <a:t>信号，可以控制</a:t>
            </a:r>
            <a:r>
              <a:rPr lang="en-US" altLang="zh-CN" dirty="0"/>
              <a:t>TAP</a:t>
            </a:r>
            <a:r>
              <a:rPr lang="zh-CN" altLang="en-US" dirty="0"/>
              <a:t>在不同的状态间相互转换。</a:t>
            </a:r>
            <a:r>
              <a:rPr lang="en-US" altLang="zh-CN" dirty="0"/>
              <a:t>TMS</a:t>
            </a:r>
            <a:r>
              <a:rPr lang="zh-CN" altLang="en-US" dirty="0"/>
              <a:t>信号在</a:t>
            </a:r>
            <a:r>
              <a:rPr lang="en-US" altLang="zh-CN" dirty="0"/>
              <a:t>TCK</a:t>
            </a:r>
            <a:r>
              <a:rPr lang="zh-CN" altLang="en-US" dirty="0"/>
              <a:t>的上升沿有效。</a:t>
            </a:r>
            <a:endParaRPr lang="en-US" altLang="zh-CN" dirty="0"/>
          </a:p>
          <a:p>
            <a:pPr lvl="1"/>
            <a:r>
              <a:rPr lang="en-US" altLang="zh-CN" dirty="0"/>
              <a:t>-- Test Data Input (TDI)</a:t>
            </a:r>
          </a:p>
          <a:p>
            <a:pPr lvl="2"/>
            <a:r>
              <a:rPr lang="en-US" altLang="zh-CN" dirty="0"/>
              <a:t>TDI</a:t>
            </a:r>
            <a:r>
              <a:rPr lang="zh-CN" altLang="en-US" dirty="0"/>
              <a:t>是数据输入的接口。所有要输入到特定寄存器的数据都是通过</a:t>
            </a:r>
            <a:r>
              <a:rPr lang="en-US" altLang="zh-CN" dirty="0"/>
              <a:t>TDI</a:t>
            </a:r>
            <a:r>
              <a:rPr lang="zh-CN" altLang="en-US" dirty="0"/>
              <a:t>接口一位一位串行输入的（由</a:t>
            </a:r>
            <a:r>
              <a:rPr lang="en-US" altLang="zh-CN" dirty="0"/>
              <a:t>TCK</a:t>
            </a:r>
            <a:r>
              <a:rPr lang="zh-CN" altLang="en-US" dirty="0"/>
              <a:t>驱动）。</a:t>
            </a:r>
          </a:p>
          <a:p>
            <a:pPr lvl="1"/>
            <a:r>
              <a:rPr lang="en-US" altLang="zh-CN" dirty="0"/>
              <a:t>-- Test Data Output (TDO)</a:t>
            </a:r>
          </a:p>
          <a:p>
            <a:pPr lvl="2"/>
            <a:r>
              <a:rPr lang="en-US" altLang="zh-CN" dirty="0"/>
              <a:t>TDO</a:t>
            </a:r>
            <a:r>
              <a:rPr lang="zh-CN" altLang="en-US" dirty="0"/>
              <a:t>是数据输出的接口。所有要从特定的寄存器中输出的数据都是通过</a:t>
            </a:r>
            <a:r>
              <a:rPr lang="en-US" altLang="zh-CN" dirty="0"/>
              <a:t>TDO</a:t>
            </a:r>
            <a:r>
              <a:rPr lang="zh-CN" altLang="en-US" dirty="0"/>
              <a:t>接口一位一位串行输出的（由</a:t>
            </a:r>
            <a:r>
              <a:rPr lang="en-US" altLang="zh-CN" dirty="0"/>
              <a:t>TCK</a:t>
            </a:r>
            <a:r>
              <a:rPr lang="zh-CN" altLang="en-US" dirty="0"/>
              <a:t>驱动）。</a:t>
            </a:r>
            <a:endParaRPr lang="en-US" altLang="zh-CN" dirty="0"/>
          </a:p>
        </p:txBody>
      </p:sp>
    </p:spTree>
    <p:extLst>
      <p:ext uri="{BB962C8B-B14F-4D97-AF65-F5344CB8AC3E}">
        <p14:creationId xmlns:p14="http://schemas.microsoft.com/office/powerpoint/2010/main" val="224025636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59" y="1339632"/>
            <a:ext cx="7659190" cy="5026335"/>
          </a:xfrm>
        </p:spPr>
        <p:txBody>
          <a:bodyPr>
            <a:normAutofit fontScale="70000" lnSpcReduction="20000"/>
          </a:bodyPr>
          <a:lstStyle/>
          <a:p>
            <a:r>
              <a:rPr lang="zh-CN" altLang="en-US" dirty="0"/>
              <a:t>边界扫描（</a:t>
            </a:r>
            <a:r>
              <a:rPr lang="en-US" altLang="zh-CN" dirty="0"/>
              <a:t> Boundary-Scan </a:t>
            </a:r>
            <a:r>
              <a:rPr lang="zh-CN" altLang="en-US" dirty="0"/>
              <a:t>）</a:t>
            </a:r>
          </a:p>
          <a:p>
            <a:pPr lvl="1"/>
            <a:r>
              <a:rPr lang="zh-CN" altLang="en-US" dirty="0"/>
              <a:t>边界扫描技术的基本思想是在靠近芯片的输入输出管脚上增加一个移位寄存器单元。因为这些移位寄存器单元都分布在芯片的边界上（周围），所以被称为边界扫描寄存器（</a:t>
            </a:r>
            <a:r>
              <a:rPr lang="en-US" altLang="zh-CN" dirty="0"/>
              <a:t>Boundary-Scan Register Cell</a:t>
            </a:r>
            <a:r>
              <a:rPr lang="zh-CN" altLang="en-US" dirty="0"/>
              <a:t>）。边界扫描寄存器提供了一个便捷的方式用以观测和控制所需要调试的芯片。</a:t>
            </a:r>
            <a:endParaRPr lang="en-US" altLang="zh-CN" dirty="0"/>
          </a:p>
          <a:p>
            <a:pPr lvl="1"/>
            <a:r>
              <a:rPr lang="zh-CN" altLang="en-US" dirty="0"/>
              <a:t>当芯片处于调试状态的时候，这些边界扫描寄存器可以将芯片和外围的输入输出隔离开来。通过这些边界扫描寄存器单元，可以实现对芯片输入输出信号的观察和控制。</a:t>
            </a:r>
            <a:endParaRPr lang="en-US" altLang="zh-CN" dirty="0"/>
          </a:p>
          <a:p>
            <a:pPr lvl="2"/>
            <a:r>
              <a:rPr lang="zh-CN" altLang="en-US" dirty="0"/>
              <a:t>对于芯片的输入管脚，可以通过与之相连的边界扫描寄存器单元把信号（数据）加载倒该管脚中去；</a:t>
            </a:r>
            <a:endParaRPr lang="en-US" altLang="zh-CN" dirty="0"/>
          </a:p>
          <a:p>
            <a:pPr lvl="2"/>
            <a:r>
              <a:rPr lang="zh-CN" altLang="en-US" dirty="0"/>
              <a:t>对于芯片的输出管脚，也可以通过与之相连的边界扫描寄存器“捕获”（</a:t>
            </a:r>
            <a:r>
              <a:rPr lang="en-US" altLang="zh-CN" dirty="0"/>
              <a:t>CAPTURE</a:t>
            </a:r>
            <a:r>
              <a:rPr lang="zh-CN" altLang="en-US" dirty="0"/>
              <a:t>）该管脚上的输出信号。</a:t>
            </a:r>
            <a:endParaRPr lang="en-US" altLang="zh-CN" dirty="0"/>
          </a:p>
          <a:p>
            <a:pPr lvl="1"/>
            <a:r>
              <a:rPr lang="zh-CN" altLang="en-US" dirty="0"/>
              <a:t>在正常的运行状态下，这些边界扫描寄存器对芯片来说是透明的，所以正常的运行不会受到任何影响。</a:t>
            </a:r>
            <a:endParaRPr lang="en-US" altLang="zh-CN" dirty="0"/>
          </a:p>
          <a:p>
            <a:r>
              <a:rPr lang="zh-CN" altLang="en-US" dirty="0"/>
              <a:t>边界扫描链（</a:t>
            </a:r>
            <a:r>
              <a:rPr lang="en-US" altLang="zh-CN" dirty="0"/>
              <a:t>Boundary-Scan Chain</a:t>
            </a:r>
            <a:r>
              <a:rPr lang="zh-CN" altLang="en-US" dirty="0"/>
              <a:t>）</a:t>
            </a:r>
            <a:endParaRPr lang="en-US" altLang="zh-CN" dirty="0"/>
          </a:p>
          <a:p>
            <a:pPr lvl="1"/>
            <a:r>
              <a:rPr lang="zh-CN" altLang="en-US" dirty="0"/>
              <a:t>边界扫描（移位）寄存器器单元可以相互连接起来，在芯片的周围形成一个链。一般的芯片都会提供几条独立的边界扫描链，用来实现完整的测试功能。</a:t>
            </a:r>
            <a:endParaRPr lang="en-US" altLang="zh-CN" dirty="0"/>
          </a:p>
          <a:p>
            <a:pPr lvl="1"/>
            <a:r>
              <a:rPr lang="zh-CN" altLang="en-US" dirty="0"/>
              <a:t>边界扫描链可以串行的输入和输出，通过相应的时钟信号和控制信号，就可以方便的观察和控制处在调试状态下的芯片。</a:t>
            </a:r>
          </a:p>
          <a:p>
            <a:pPr lvl="1"/>
            <a:r>
              <a:rPr lang="zh-CN" altLang="en-US" dirty="0"/>
              <a:t>对边界扫描链的控制主要是通过</a:t>
            </a:r>
            <a:r>
              <a:rPr lang="en-US" altLang="zh-CN" dirty="0"/>
              <a:t>TAP </a:t>
            </a:r>
            <a:r>
              <a:rPr lang="zh-CN" altLang="en-US" dirty="0"/>
              <a:t>（</a:t>
            </a:r>
            <a:r>
              <a:rPr lang="en-US" altLang="zh-CN" dirty="0"/>
              <a:t>Test Access Port</a:t>
            </a:r>
            <a:r>
              <a:rPr lang="zh-CN" altLang="en-US" dirty="0"/>
              <a:t>）</a:t>
            </a:r>
            <a:r>
              <a:rPr lang="en-US" altLang="zh-CN" dirty="0"/>
              <a:t>Controller</a:t>
            </a:r>
            <a:r>
              <a:rPr lang="zh-CN" altLang="en-US" dirty="0"/>
              <a:t>来完成的。</a:t>
            </a:r>
            <a:endParaRPr lang="en-US" altLang="zh-CN" dirty="0"/>
          </a:p>
        </p:txBody>
      </p:sp>
    </p:spTree>
    <p:extLst>
      <p:ext uri="{BB962C8B-B14F-4D97-AF65-F5344CB8AC3E}">
        <p14:creationId xmlns:p14="http://schemas.microsoft.com/office/powerpoint/2010/main" val="403859130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TAP(Test Access Port)</a:t>
            </a:r>
            <a:r>
              <a:rPr lang="zh-CN" altLang="en-US" dirty="0"/>
              <a:t> </a:t>
            </a:r>
          </a:p>
          <a:p>
            <a:pPr lvl="1"/>
            <a:r>
              <a:rPr lang="en-US" altLang="zh-CN" dirty="0"/>
              <a:t>TAP</a:t>
            </a:r>
            <a:r>
              <a:rPr lang="zh-CN" altLang="en-US" dirty="0"/>
              <a:t>是一个通用的端口，通过</a:t>
            </a:r>
            <a:r>
              <a:rPr lang="en-US" altLang="zh-CN" dirty="0"/>
              <a:t>TAP</a:t>
            </a:r>
            <a:r>
              <a:rPr lang="zh-CN" altLang="en-US" dirty="0"/>
              <a:t>可以访问芯片提供的所有数据寄存器（</a:t>
            </a:r>
            <a:r>
              <a:rPr lang="en-US" altLang="zh-CN" dirty="0"/>
              <a:t>DR</a:t>
            </a:r>
            <a:r>
              <a:rPr lang="zh-CN" altLang="en-US" dirty="0"/>
              <a:t>）和指令寄存器（</a:t>
            </a:r>
            <a:r>
              <a:rPr lang="en-US" altLang="zh-CN" dirty="0"/>
              <a:t>IR</a:t>
            </a:r>
            <a:r>
              <a:rPr lang="zh-CN" altLang="en-US" dirty="0"/>
              <a:t>）。</a:t>
            </a:r>
            <a:endParaRPr lang="en-US" altLang="zh-CN" dirty="0"/>
          </a:p>
          <a:p>
            <a:pPr lvl="1"/>
            <a:r>
              <a:rPr lang="zh-CN" altLang="en-US" dirty="0"/>
              <a:t>对整个</a:t>
            </a:r>
            <a:r>
              <a:rPr lang="en-US" altLang="zh-CN" dirty="0"/>
              <a:t>TAP</a:t>
            </a:r>
            <a:r>
              <a:rPr lang="zh-CN" altLang="en-US" dirty="0"/>
              <a:t>的控制通过</a:t>
            </a:r>
            <a:r>
              <a:rPr lang="en-US" altLang="zh-CN" dirty="0"/>
              <a:t>TAP Controller</a:t>
            </a:r>
            <a:r>
              <a:rPr lang="zh-CN" altLang="en-US" dirty="0"/>
              <a:t>来完成。</a:t>
            </a:r>
            <a:endParaRPr lang="en-US" altLang="zh-CN" dirty="0"/>
          </a:p>
          <a:p>
            <a:pPr lvl="1"/>
            <a:r>
              <a:rPr lang="zh-CN" altLang="en-US" dirty="0"/>
              <a:t>通过</a:t>
            </a:r>
            <a:r>
              <a:rPr lang="en-US" altLang="zh-CN" dirty="0"/>
              <a:t>TAP</a:t>
            </a:r>
            <a:r>
              <a:rPr lang="zh-CN" altLang="en-US" dirty="0"/>
              <a:t>接口，对数据寄存器（</a:t>
            </a:r>
            <a:r>
              <a:rPr lang="en-US" altLang="zh-CN" dirty="0"/>
              <a:t>DR</a:t>
            </a:r>
            <a:r>
              <a:rPr lang="zh-CN" altLang="en-US" dirty="0"/>
              <a:t>）进行访问的一般过程是：</a:t>
            </a:r>
          </a:p>
          <a:p>
            <a:pPr lvl="2"/>
            <a:r>
              <a:rPr lang="en-US" altLang="zh-CN" dirty="0"/>
              <a:t>1) </a:t>
            </a:r>
            <a:r>
              <a:rPr lang="zh-CN" altLang="en-US" dirty="0"/>
              <a:t>通过指令寄存器（</a:t>
            </a:r>
            <a:r>
              <a:rPr lang="en-US" altLang="zh-CN" dirty="0"/>
              <a:t>IR</a:t>
            </a:r>
            <a:r>
              <a:rPr lang="zh-CN" altLang="en-US" dirty="0"/>
              <a:t>），选定一个需要访问的数据寄存器；（所谓指令就是规定选择哪个数据寄存器）</a:t>
            </a:r>
          </a:p>
          <a:p>
            <a:pPr lvl="2"/>
            <a:r>
              <a:rPr lang="en-US" altLang="zh-CN" dirty="0"/>
              <a:t>2) </a:t>
            </a:r>
            <a:r>
              <a:rPr lang="zh-CN" altLang="en-US" dirty="0"/>
              <a:t>把选定的数据寄存器连接到</a:t>
            </a:r>
            <a:r>
              <a:rPr lang="en-US" altLang="zh-CN" dirty="0"/>
              <a:t>TDI</a:t>
            </a:r>
            <a:r>
              <a:rPr lang="zh-CN" altLang="en-US" dirty="0"/>
              <a:t>和</a:t>
            </a:r>
            <a:r>
              <a:rPr lang="en-US" altLang="zh-CN" dirty="0"/>
              <a:t>TDO</a:t>
            </a:r>
            <a:r>
              <a:rPr lang="zh-CN" altLang="en-US" dirty="0"/>
              <a:t>之间；</a:t>
            </a:r>
          </a:p>
          <a:p>
            <a:pPr lvl="2"/>
            <a:r>
              <a:rPr lang="en-US" altLang="zh-CN" dirty="0"/>
              <a:t>3) </a:t>
            </a:r>
            <a:r>
              <a:rPr lang="zh-CN" altLang="en-US" dirty="0"/>
              <a:t>由</a:t>
            </a:r>
            <a:r>
              <a:rPr lang="en-US" altLang="zh-CN" dirty="0"/>
              <a:t>TCK</a:t>
            </a:r>
            <a:r>
              <a:rPr lang="zh-CN" altLang="en-US" dirty="0"/>
              <a:t>驱动，通过</a:t>
            </a:r>
            <a:r>
              <a:rPr lang="en-US" altLang="zh-CN" dirty="0"/>
              <a:t>TDI</a:t>
            </a:r>
            <a:r>
              <a:rPr lang="zh-CN" altLang="en-US" dirty="0"/>
              <a:t>，把需要的数据输入到选定的数据寄存器当中去；同时把选定的数据寄存器中的数据通过</a:t>
            </a:r>
            <a:r>
              <a:rPr lang="en-US" altLang="zh-CN" dirty="0"/>
              <a:t>TDO</a:t>
            </a:r>
            <a:r>
              <a:rPr lang="zh-CN" altLang="en-US" dirty="0"/>
              <a:t>读出来。</a:t>
            </a:r>
            <a:endParaRPr lang="en-US" altLang="zh-CN" dirty="0"/>
          </a:p>
        </p:txBody>
      </p:sp>
    </p:spTree>
    <p:extLst>
      <p:ext uri="{BB962C8B-B14F-4D97-AF65-F5344CB8AC3E}">
        <p14:creationId xmlns:p14="http://schemas.microsoft.com/office/powerpoint/2010/main" val="1113784454"/>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图片 3">
            <a:extLst>
              <a:ext uri="{FF2B5EF4-FFF2-40B4-BE49-F238E27FC236}">
                <a16:creationId xmlns:a16="http://schemas.microsoft.com/office/drawing/2014/main" id="{932DA7A2-A436-4CE6-83B8-A6EEA4B5CC6A}"/>
              </a:ext>
            </a:extLst>
          </p:cNvPr>
          <p:cNvPicPr>
            <a:picLocks noChangeAspect="1"/>
          </p:cNvPicPr>
          <p:nvPr/>
        </p:nvPicPr>
        <p:blipFill>
          <a:blip r:embed="rId2"/>
          <a:stretch>
            <a:fillRect/>
          </a:stretch>
        </p:blipFill>
        <p:spPr>
          <a:xfrm>
            <a:off x="5080512" y="1695489"/>
            <a:ext cx="5098562" cy="346702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1233588"/>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调试</a:t>
            </a:r>
          </a:p>
        </p:txBody>
      </p:sp>
      <p:sp>
        <p:nvSpPr>
          <p:cNvPr id="27" name="Content Placeholder 26"/>
          <p:cNvSpPr>
            <a:spLocks noGrp="1"/>
          </p:cNvSpPr>
          <p:nvPr>
            <p:ph idx="1"/>
          </p:nvPr>
        </p:nvSpPr>
        <p:spPr>
          <a:xfrm>
            <a:off x="1893279" y="2710543"/>
            <a:ext cx="2313633" cy="3278776"/>
          </a:xfrm>
        </p:spPr>
        <p:txBody>
          <a:bodyPr>
            <a:normAutofit/>
          </a:bodyPr>
          <a:lstStyle/>
          <a:p>
            <a:r>
              <a:rPr lang="en-US" altLang="zh-CN" sz="1300" dirty="0">
                <a:solidFill>
                  <a:srgbClr val="FFFFFF"/>
                </a:solidFill>
              </a:rPr>
              <a:t>TAP</a:t>
            </a:r>
            <a:r>
              <a:rPr lang="zh-CN" altLang="en-US" sz="1300" dirty="0">
                <a:solidFill>
                  <a:srgbClr val="FFFFFF"/>
                </a:solidFill>
              </a:rPr>
              <a:t>的状态机有</a:t>
            </a:r>
            <a:r>
              <a:rPr lang="en-US" altLang="zh-CN" sz="1300" dirty="0">
                <a:solidFill>
                  <a:srgbClr val="FFFFFF"/>
                </a:solidFill>
              </a:rPr>
              <a:t>16</a:t>
            </a:r>
            <a:r>
              <a:rPr lang="zh-CN" altLang="en-US" sz="1300" dirty="0">
                <a:solidFill>
                  <a:srgbClr val="FFFFFF"/>
                </a:solidFill>
              </a:rPr>
              <a:t>个状态。</a:t>
            </a:r>
            <a:endParaRPr lang="en-US" altLang="zh-CN" sz="1300" dirty="0">
              <a:solidFill>
                <a:srgbClr val="FFFFFF"/>
              </a:solidFill>
            </a:endParaRPr>
          </a:p>
          <a:p>
            <a:r>
              <a:rPr lang="zh-CN" altLang="en-US" sz="1300" dirty="0">
                <a:solidFill>
                  <a:srgbClr val="FFFFFF"/>
                </a:solidFill>
              </a:rPr>
              <a:t>图中每个长方形表示一个状态。箭头表示了</a:t>
            </a:r>
            <a:r>
              <a:rPr lang="en-US" altLang="zh-CN" sz="1300" dirty="0">
                <a:solidFill>
                  <a:srgbClr val="FFFFFF"/>
                </a:solidFill>
              </a:rPr>
              <a:t>TAP Controller</a:t>
            </a:r>
            <a:r>
              <a:rPr lang="zh-CN" altLang="en-US" sz="1300" dirty="0">
                <a:solidFill>
                  <a:srgbClr val="FFFFFF"/>
                </a:solidFill>
              </a:rPr>
              <a:t>内部所有可能的状态转换流程。</a:t>
            </a:r>
            <a:endParaRPr lang="en-US" altLang="zh-CN" sz="1300" dirty="0">
              <a:solidFill>
                <a:srgbClr val="FFFFFF"/>
              </a:solidFill>
            </a:endParaRPr>
          </a:p>
          <a:p>
            <a:r>
              <a:rPr lang="zh-CN" altLang="en-US" sz="1300" dirty="0">
                <a:solidFill>
                  <a:srgbClr val="FFFFFF"/>
                </a:solidFill>
              </a:rPr>
              <a:t>状态的转换由</a:t>
            </a:r>
            <a:r>
              <a:rPr lang="en-US" altLang="zh-CN" sz="1300" dirty="0">
                <a:solidFill>
                  <a:srgbClr val="FFFFFF"/>
                </a:solidFill>
              </a:rPr>
              <a:t>TMS</a:t>
            </a:r>
            <a:r>
              <a:rPr lang="zh-CN" altLang="en-US" sz="1300" dirty="0">
                <a:solidFill>
                  <a:srgbClr val="FFFFFF"/>
                </a:solidFill>
              </a:rPr>
              <a:t>控制的，在每个箭头上有标有</a:t>
            </a:r>
            <a:r>
              <a:rPr lang="en-US" altLang="zh-CN" sz="1300" dirty="0" err="1">
                <a:solidFill>
                  <a:srgbClr val="FFFFFF"/>
                </a:solidFill>
              </a:rPr>
              <a:t>tms</a:t>
            </a:r>
            <a:r>
              <a:rPr lang="en-US" altLang="zh-CN" sz="1300" dirty="0">
                <a:solidFill>
                  <a:srgbClr val="FFFFFF"/>
                </a:solidFill>
              </a:rPr>
              <a:t> = 0 </a:t>
            </a:r>
            <a:r>
              <a:rPr lang="zh-CN" altLang="en-US" sz="1300" dirty="0">
                <a:solidFill>
                  <a:srgbClr val="FFFFFF"/>
                </a:solidFill>
              </a:rPr>
              <a:t>或者 </a:t>
            </a:r>
            <a:r>
              <a:rPr lang="en-US" altLang="zh-CN" sz="1300" dirty="0" err="1">
                <a:solidFill>
                  <a:srgbClr val="FFFFFF"/>
                </a:solidFill>
              </a:rPr>
              <a:t>tms</a:t>
            </a:r>
            <a:r>
              <a:rPr lang="en-US" altLang="zh-CN" sz="1300" dirty="0">
                <a:solidFill>
                  <a:srgbClr val="FFFFFF"/>
                </a:solidFill>
              </a:rPr>
              <a:t> = 1</a:t>
            </a:r>
            <a:r>
              <a:rPr lang="zh-CN" altLang="en-US" sz="1300" dirty="0">
                <a:solidFill>
                  <a:srgbClr val="FFFFFF"/>
                </a:solidFill>
              </a:rPr>
              <a:t>。</a:t>
            </a:r>
            <a:endParaRPr lang="en-US" altLang="zh-CN" sz="1300" dirty="0">
              <a:solidFill>
                <a:srgbClr val="FFFFFF"/>
              </a:solidFill>
            </a:endParaRPr>
          </a:p>
          <a:p>
            <a:r>
              <a:rPr lang="en-US" sz="1300" dirty="0">
                <a:solidFill>
                  <a:srgbClr val="FFFFFF"/>
                </a:solidFill>
              </a:rPr>
              <a:t>DR</a:t>
            </a:r>
            <a:r>
              <a:rPr lang="zh-CN" altLang="en-US" sz="1300" dirty="0">
                <a:solidFill>
                  <a:srgbClr val="FFFFFF"/>
                </a:solidFill>
              </a:rPr>
              <a:t>表示</a:t>
            </a:r>
            <a:r>
              <a:rPr lang="en-US" sz="1300" dirty="0">
                <a:solidFill>
                  <a:srgbClr val="FFFFFF"/>
                </a:solidFill>
              </a:rPr>
              <a:t>Data </a:t>
            </a:r>
            <a:r>
              <a:rPr lang="en-US" sz="1300" dirty="0" err="1">
                <a:solidFill>
                  <a:srgbClr val="FFFFFF"/>
                </a:solidFill>
              </a:rPr>
              <a:t>Register，IR</a:t>
            </a:r>
            <a:r>
              <a:rPr lang="zh-CN" altLang="en-US" sz="1300" dirty="0">
                <a:solidFill>
                  <a:srgbClr val="FFFFFF"/>
                </a:solidFill>
              </a:rPr>
              <a:t>表示</a:t>
            </a:r>
            <a:r>
              <a:rPr lang="en-US" sz="1300" dirty="0">
                <a:solidFill>
                  <a:srgbClr val="FFFFFF"/>
                </a:solidFill>
              </a:rPr>
              <a:t>Instruction Register。</a:t>
            </a:r>
          </a:p>
        </p:txBody>
      </p:sp>
    </p:spTree>
    <p:extLst>
      <p:ext uri="{BB962C8B-B14F-4D97-AF65-F5344CB8AC3E}">
        <p14:creationId xmlns:p14="http://schemas.microsoft.com/office/powerpoint/2010/main" val="119587419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1349E496-1F84-42D9-B1C3-AB7F9FD4BA86}"/>
              </a:ext>
            </a:extLst>
          </p:cNvPr>
          <p:cNvPicPr>
            <a:picLocks noChangeAspect="1"/>
          </p:cNvPicPr>
          <p:nvPr/>
        </p:nvPicPr>
        <p:blipFill>
          <a:blip r:embed="rId2"/>
          <a:stretch>
            <a:fillRect/>
          </a:stretch>
        </p:blipFill>
        <p:spPr>
          <a:xfrm>
            <a:off x="5080512" y="1517040"/>
            <a:ext cx="5098562" cy="382392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Cortex</a:t>
            </a:r>
            <a:r>
              <a:rPr lang="zh-CN" altLang="en-US" sz="3100">
                <a:solidFill>
                  <a:srgbClr val="FFFFFF"/>
                </a:solidFill>
              </a:rPr>
              <a:t>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1969439086"/>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a:t>
            </a:r>
            <a:r>
              <a:rPr lang="zh-CN" altLang="en-US" dirty="0"/>
              <a:t>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pPr lvl="1"/>
            <a:r>
              <a:rPr lang="en-US" altLang="zh-CN" dirty="0"/>
              <a:t>A Half-precision Floating Point Type is converted to single precision and returned in r0.</a:t>
            </a:r>
          </a:p>
          <a:p>
            <a:pPr lvl="1"/>
            <a:r>
              <a:rPr lang="en-US" altLang="zh-CN" dirty="0"/>
              <a:t>A Fundamental Data Type that is smaller than 4 bytes is zero- or sign-extended to a word and returned in r0.</a:t>
            </a:r>
          </a:p>
          <a:p>
            <a:pPr lvl="1"/>
            <a:r>
              <a:rPr lang="en-US" altLang="zh-CN" dirty="0"/>
              <a:t>A word-sized Fundamental Data Type (e.g., </a:t>
            </a:r>
            <a:r>
              <a:rPr lang="en-US" altLang="zh-CN" dirty="0" err="1"/>
              <a:t>int</a:t>
            </a:r>
            <a:r>
              <a:rPr lang="en-US" altLang="zh-CN" dirty="0"/>
              <a:t>, float) is returned in r0.</a:t>
            </a:r>
          </a:p>
          <a:p>
            <a:pPr lvl="1"/>
            <a:r>
              <a:rPr lang="en-US" altLang="zh-CN" dirty="0"/>
              <a:t>A double-word sized Fundamental Data Type (e.g., long </a:t>
            </a:r>
            <a:r>
              <a:rPr lang="en-US" altLang="zh-CN" dirty="0" err="1"/>
              <a:t>long</a:t>
            </a:r>
            <a:r>
              <a:rPr lang="en-US" altLang="zh-CN" dirty="0"/>
              <a:t>, double and 64-bit containerized vectors) is returned in r0 and r1.</a:t>
            </a:r>
          </a:p>
          <a:p>
            <a:pPr lvl="1"/>
            <a:r>
              <a:rPr lang="en-US" altLang="zh-CN" dirty="0"/>
              <a:t>A 128-bit containerized vector is returned in r0-r3.</a:t>
            </a:r>
          </a:p>
          <a:p>
            <a:pPr lvl="1"/>
            <a:r>
              <a:rPr lang="en-US" altLang="zh-CN" dirty="0"/>
              <a:t>A Composite Type not larger than 4 bytes is returned in r0. The format is as if the result had been stored in memory at a word-aligned address and then loaded into r0 with an LDR instruction. Any bits in r0 that lie outside the bounds of the result have unspecified values.</a:t>
            </a:r>
          </a:p>
          <a:p>
            <a:pPr lvl="1"/>
            <a:r>
              <a:rPr lang="en-US" altLang="zh-CN" dirty="0"/>
              <a:t>A Composite Type larger than 4 bytes, or whose size cannot be determined statically by both caller and </a:t>
            </a:r>
            <a:r>
              <a:rPr lang="en-US" altLang="zh-CN" dirty="0" err="1"/>
              <a:t>callee</a:t>
            </a:r>
            <a:r>
              <a:rPr lang="en-US" altLang="zh-CN" dirty="0"/>
              <a:t>, is stored in memory at an address passed as an extra argument when the function was called .</a:t>
            </a:r>
            <a:endParaRPr lang="zh-CN" altLang="en-US" dirty="0"/>
          </a:p>
        </p:txBody>
      </p:sp>
    </p:spTree>
    <p:extLst>
      <p:ext uri="{BB962C8B-B14F-4D97-AF65-F5344CB8AC3E}">
        <p14:creationId xmlns:p14="http://schemas.microsoft.com/office/powerpoint/2010/main" val="8242891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嵌入式片上系统 </a:t>
            </a:r>
            <a:r>
              <a:rPr lang="en-US" altLang="zh-CN" sz="2400" b="0" dirty="0" err="1">
                <a:latin typeface="宋体" pitchFamily="2" charset="-122"/>
                <a:ea typeface="宋体" pitchFamily="2" charset="-122"/>
              </a:rPr>
              <a:t>SoC</a:t>
            </a:r>
            <a:r>
              <a:rPr lang="zh-CN" altLang="en-US" sz="1800" b="0" dirty="0">
                <a:solidFill>
                  <a:schemeClr val="tx1"/>
                </a:solidFill>
                <a:latin typeface="宋体" pitchFamily="2" charset="-122"/>
                <a:ea typeface="宋体" pitchFamily="2" charset="-122"/>
              </a:rPr>
              <a:t>（软硬件一体化的专用产品）</a:t>
            </a:r>
          </a:p>
          <a:p>
            <a:pPr lvl="1"/>
            <a:r>
              <a:rPr lang="zh-CN" altLang="en-US" sz="2300" b="0" dirty="0">
                <a:latin typeface="宋体" pitchFamily="2" charset="-122"/>
                <a:ea typeface="宋体" pitchFamily="2" charset="-122"/>
              </a:rPr>
              <a:t>随着</a:t>
            </a:r>
            <a:r>
              <a:rPr lang="en-US" altLang="zh-CN" sz="2300" b="0" dirty="0">
                <a:latin typeface="宋体" pitchFamily="2" charset="-122"/>
                <a:ea typeface="宋体" pitchFamily="2" charset="-122"/>
              </a:rPr>
              <a:t>VLSI</a:t>
            </a:r>
            <a:r>
              <a:rPr lang="zh-CN" altLang="en-US" sz="2300" b="0" dirty="0">
                <a:latin typeface="宋体" pitchFamily="2" charset="-122"/>
                <a:ea typeface="宋体" pitchFamily="2" charset="-122"/>
              </a:rPr>
              <a:t>设计的普及和半导体工艺的迅速发展，可以在一块硅片上实现一个更为复杂的系统，这就是片上系统（</a:t>
            </a:r>
            <a:r>
              <a:rPr lang="en-US" altLang="zh-CN" sz="2300" b="0" dirty="0" err="1">
                <a:latin typeface="宋体" pitchFamily="2" charset="-122"/>
                <a:ea typeface="宋体" pitchFamily="2" charset="-122"/>
              </a:rPr>
              <a:t>SoC</a:t>
            </a:r>
            <a:r>
              <a:rPr lang="zh-CN" altLang="en-US" sz="2300" b="0" dirty="0">
                <a:latin typeface="宋体" pitchFamily="2" charset="-122"/>
                <a:ea typeface="宋体" pitchFamily="2" charset="-122"/>
              </a:rPr>
              <a:t>）</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各种通用处理器内核和其他外围设备都将成为</a:t>
            </a:r>
            <a:r>
              <a:rPr lang="en-US" altLang="zh-CN" sz="2300" b="0" dirty="0" err="1">
                <a:latin typeface="宋体" pitchFamily="2" charset="-122"/>
                <a:ea typeface="宋体" pitchFamily="2" charset="-122"/>
              </a:rPr>
              <a:t>SoC</a:t>
            </a:r>
            <a:r>
              <a:rPr lang="zh-CN" altLang="en-US" sz="2300" b="0" dirty="0">
                <a:latin typeface="宋体" pitchFamily="2" charset="-122"/>
                <a:ea typeface="宋体" pitchFamily="2" charset="-122"/>
              </a:rPr>
              <a:t>设计公司的标准库中的器件，用标准的</a:t>
            </a:r>
            <a:r>
              <a:rPr lang="en-US" altLang="zh-CN" sz="2300" b="0" dirty="0">
                <a:latin typeface="宋体" pitchFamily="2" charset="-122"/>
                <a:ea typeface="宋体" pitchFamily="2" charset="-122"/>
              </a:rPr>
              <a:t>VHDL</a:t>
            </a:r>
            <a:r>
              <a:rPr lang="zh-CN" altLang="en-US" sz="2300" b="0" dirty="0">
                <a:latin typeface="宋体" pitchFamily="2" charset="-122"/>
                <a:ea typeface="宋体" pitchFamily="2" charset="-122"/>
              </a:rPr>
              <a:t>等硬件描述语言描述，用户只需定义出整个应用系统，仿真通过后就可以将设计图交给半导体工厂制作芯片样品</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这样，整个嵌入式系统大部分都可以集成到一块芯片中去，应用系统的电路板将变得很简洁，这将有利于减小体积和功耗，提高系统的可靠性</a:t>
            </a:r>
          </a:p>
        </p:txBody>
      </p:sp>
      <p:sp>
        <p:nvSpPr>
          <p:cNvPr id="4" name="Date Placeholder 3"/>
          <p:cNvSpPr>
            <a:spLocks noGrp="1"/>
          </p:cNvSpPr>
          <p:nvPr>
            <p:ph type="dt" sz="half" idx="10"/>
          </p:nvPr>
        </p:nvSpPr>
        <p:spPr/>
        <p:txBody>
          <a:bodyPr/>
          <a:lstStyle/>
          <a:p>
            <a:pPr>
              <a:spcAft>
                <a:spcPct val="0"/>
              </a:spcAft>
              <a:buClr>
                <a:srgbClr val="FFFFFF"/>
              </a:buClr>
              <a:defRPr/>
            </a:pPr>
            <a:fld id="{CE448658-162B-4BA0-A20E-E0F8E3570784}"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75</a:t>
            </a:fld>
            <a:endParaRPr lang="en-US" altLang="zh-CN" b="1">
              <a:solidFill>
                <a:srgbClr val="FFFFFF"/>
              </a:solidFill>
            </a:endParaRPr>
          </a:p>
        </p:txBody>
      </p:sp>
    </p:spTree>
    <p:extLst>
      <p:ext uri="{BB962C8B-B14F-4D97-AF65-F5344CB8AC3E}">
        <p14:creationId xmlns:p14="http://schemas.microsoft.com/office/powerpoint/2010/main" val="3523015117"/>
      </p:ext>
    </p:extLst>
  </p:cSld>
  <p:clrMapOvr>
    <a:masterClrMapping/>
  </p:clrMapOvr>
  <p:transition/>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F005F496-C3FC-4D32-B564-26F13A209FE7}"/>
              </a:ext>
            </a:extLst>
          </p:cNvPr>
          <p:cNvPicPr>
            <a:picLocks noChangeAspect="1"/>
          </p:cNvPicPr>
          <p:nvPr/>
        </p:nvPicPr>
        <p:blipFill>
          <a:blip r:embed="rId2"/>
          <a:stretch>
            <a:fillRect/>
          </a:stretch>
        </p:blipFill>
        <p:spPr>
          <a:xfrm>
            <a:off x="5080512" y="2514585"/>
            <a:ext cx="5098562" cy="182883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Cortex</a:t>
            </a:r>
            <a:r>
              <a:rPr lang="zh-CN" altLang="en-US" sz="3100">
                <a:solidFill>
                  <a:srgbClr val="FFFFFF"/>
                </a:solidFill>
              </a:rPr>
              <a:t>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605771941"/>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useBgFill="1">
        <p:nvSpPr>
          <p:cNvPr id="6" name="Rectangle 9">
            <a:extLst>
              <a:ext uri="{FF2B5EF4-FFF2-40B4-BE49-F238E27FC236}">
                <a16:creationId xmlns:a16="http://schemas.microsoft.com/office/drawing/2014/main" id="{9F5E263C-FB7E-4A3E-AD04-5140CD3D1D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7" name="Rectangle 11">
            <a:extLst>
              <a:ext uri="{FF2B5EF4-FFF2-40B4-BE49-F238E27FC236}">
                <a16:creationId xmlns:a16="http://schemas.microsoft.com/office/drawing/2014/main" id="{9E65ED8C-90F7-4EB0-ACCB-64AEF411E8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3">
            <a:extLst>
              <a:ext uri="{FF2B5EF4-FFF2-40B4-BE49-F238E27FC236}">
                <a16:creationId xmlns:a16="http://schemas.microsoft.com/office/drawing/2014/main" id="{6604E3BF-88F7-4D19-BEC9-8486966EA46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5"/>
            <a:ext cx="2313633" cy="5772840"/>
          </a:xfrm>
        </p:spPr>
        <p:txBody>
          <a:bodyPr anchor="ctr">
            <a:normAutofit/>
          </a:bodyPr>
          <a:lstStyle/>
          <a:p>
            <a:r>
              <a:rPr lang="en-US" altLang="zh-CN" sz="3100" dirty="0">
                <a:solidFill>
                  <a:srgbClr val="FFFFFF"/>
                </a:solidFill>
              </a:rPr>
              <a:t>CM3</a:t>
            </a:r>
            <a:br>
              <a:rPr lang="en-US" altLang="zh-CN" sz="3100" dirty="0">
                <a:solidFill>
                  <a:srgbClr val="FFFFFF"/>
                </a:solidFill>
              </a:rPr>
            </a:br>
            <a:r>
              <a:rPr lang="zh-CN" altLang="en-US" sz="3100" dirty="0">
                <a:solidFill>
                  <a:srgbClr val="FFFFFF"/>
                </a:solidFill>
              </a:rPr>
              <a:t>编程</a:t>
            </a:r>
          </a:p>
        </p:txBody>
      </p:sp>
      <p:sp>
        <p:nvSpPr>
          <p:cNvPr id="3" name="内容占位符 2">
            <a:extLst>
              <a:ext uri="{FF2B5EF4-FFF2-40B4-BE49-F238E27FC236}">
                <a16:creationId xmlns:a16="http://schemas.microsoft.com/office/drawing/2014/main" id="{B882DD63-EFB3-449B-BB3B-5E8A929FAEE2}"/>
              </a:ext>
            </a:extLst>
          </p:cNvPr>
          <p:cNvSpPr>
            <a:spLocks noGrp="1"/>
          </p:cNvSpPr>
          <p:nvPr>
            <p:ph idx="1"/>
          </p:nvPr>
        </p:nvSpPr>
        <p:spPr>
          <a:xfrm>
            <a:off x="4554053" y="902289"/>
            <a:ext cx="5938334" cy="5955710"/>
          </a:xfrm>
        </p:spPr>
        <p:txBody>
          <a:bodyPr>
            <a:normAutofit/>
          </a:bodyPr>
          <a:lstStyle/>
          <a:p>
            <a:r>
              <a:rPr lang="en-US" altLang="zh-CN" sz="1800" dirty="0">
                <a:latin typeface="Tahoma" panose="020B0604030504040204" pitchFamily="34" charset="0"/>
                <a:ea typeface="Tahoma" panose="020B0604030504040204" pitchFamily="34" charset="0"/>
                <a:cs typeface="Tahoma" panose="020B0604030504040204" pitchFamily="34" charset="0"/>
              </a:rPr>
              <a:t>LDR R0, =0xE000E400 ; </a:t>
            </a:r>
            <a:r>
              <a:rPr lang="zh-CN" altLang="en-US" sz="1800" dirty="0">
                <a:latin typeface="Tahoma" panose="020B0604030504040204" pitchFamily="34" charset="0"/>
                <a:ea typeface="Tahoma" panose="020B0604030504040204" pitchFamily="34" charset="0"/>
                <a:cs typeface="Tahoma" panose="020B0604030504040204" pitchFamily="34" charset="0"/>
              </a:rPr>
              <a:t>加载</a:t>
            </a:r>
            <a:r>
              <a:rPr lang="en-US" altLang="zh-CN" sz="1800" dirty="0">
                <a:latin typeface="Tahoma" panose="020B0604030504040204" pitchFamily="34" charset="0"/>
                <a:ea typeface="Tahoma" panose="020B0604030504040204" pitchFamily="34" charset="0"/>
                <a:cs typeface="Tahoma" panose="020B0604030504040204" pitchFamily="34" charset="0"/>
              </a:rPr>
              <a:t>IRQ #0</a:t>
            </a:r>
            <a:r>
              <a:rPr lang="zh-CN" altLang="en-US" sz="1800" dirty="0">
                <a:latin typeface="Tahoma" panose="020B0604030504040204" pitchFamily="34" charset="0"/>
                <a:ea typeface="Tahoma" panose="020B0604030504040204" pitchFamily="34" charset="0"/>
                <a:cs typeface="Tahoma" panose="020B0604030504040204" pitchFamily="34" charset="0"/>
              </a:rPr>
              <a:t>的优先级配置寄存器</a:t>
            </a:r>
          </a:p>
          <a:p>
            <a:r>
              <a:rPr lang="en-US" altLang="zh-CN" sz="1800" dirty="0">
                <a:latin typeface="Tahoma" panose="020B0604030504040204" pitchFamily="34" charset="0"/>
                <a:ea typeface="Tahoma" panose="020B0604030504040204" pitchFamily="34" charset="0"/>
                <a:cs typeface="Tahoma" panose="020B0604030504040204" pitchFamily="34" charset="0"/>
              </a:rPr>
              <a:t>LDR R1, =0xFF</a:t>
            </a:r>
          </a:p>
          <a:p>
            <a:r>
              <a:rPr lang="en-US" altLang="zh-CN" sz="1800" dirty="0">
                <a:latin typeface="Tahoma" panose="020B0604030504040204" pitchFamily="34" charset="0"/>
                <a:ea typeface="Tahoma" panose="020B0604030504040204" pitchFamily="34" charset="0"/>
                <a:cs typeface="Tahoma" panose="020B0604030504040204" pitchFamily="34" charset="0"/>
              </a:rPr>
              <a:t>STRB R1, [R0] ; </a:t>
            </a:r>
            <a:r>
              <a:rPr lang="zh-CN" altLang="en-US" sz="1800" dirty="0">
                <a:latin typeface="Tahoma" panose="020B0604030504040204" pitchFamily="34" charset="0"/>
                <a:ea typeface="Tahoma" panose="020B0604030504040204" pitchFamily="34" charset="0"/>
                <a:cs typeface="Tahoma" panose="020B0604030504040204" pitchFamily="34" charset="0"/>
              </a:rPr>
              <a:t>按字节写，写入</a:t>
            </a:r>
            <a:r>
              <a:rPr lang="en-US" altLang="zh-CN" sz="1800" dirty="0">
                <a:latin typeface="Tahoma" panose="020B0604030504040204" pitchFamily="34" charset="0"/>
                <a:ea typeface="Tahoma" panose="020B0604030504040204" pitchFamily="34" charset="0"/>
                <a:cs typeface="Tahoma" panose="020B0604030504040204" pitchFamily="34" charset="0"/>
              </a:rPr>
              <a:t>0xFF</a:t>
            </a:r>
          </a:p>
          <a:p>
            <a:r>
              <a:rPr lang="en-US" altLang="zh-CN" sz="1800" dirty="0">
                <a:latin typeface="Tahoma" panose="020B0604030504040204" pitchFamily="34" charset="0"/>
                <a:ea typeface="Tahoma" panose="020B0604030504040204" pitchFamily="34" charset="0"/>
                <a:cs typeface="Tahoma" panose="020B0604030504040204" pitchFamily="34" charset="0"/>
              </a:rPr>
              <a:t>LDRB R1, [R0] ; </a:t>
            </a:r>
            <a:r>
              <a:rPr lang="zh-CN" altLang="en-US" sz="1800" dirty="0">
                <a:latin typeface="Tahoma" panose="020B0604030504040204" pitchFamily="34" charset="0"/>
                <a:ea typeface="Tahoma" panose="020B0604030504040204" pitchFamily="34" charset="0"/>
                <a:cs typeface="Tahoma" panose="020B0604030504040204" pitchFamily="34" charset="0"/>
              </a:rPr>
              <a:t>读回（如果是</a:t>
            </a:r>
            <a:r>
              <a:rPr lang="en-US" altLang="zh-CN" sz="1800" dirty="0">
                <a:latin typeface="Tahoma" panose="020B0604030504040204" pitchFamily="34" charset="0"/>
                <a:ea typeface="Tahoma" panose="020B0604030504040204" pitchFamily="34" charset="0"/>
                <a:cs typeface="Tahoma" panose="020B0604030504040204" pitchFamily="34" charset="0"/>
              </a:rPr>
              <a:t>3</a:t>
            </a:r>
            <a:r>
              <a:rPr lang="zh-CN" altLang="en-US" sz="1800" dirty="0">
                <a:latin typeface="Tahoma" panose="020B0604030504040204" pitchFamily="34" charset="0"/>
                <a:ea typeface="Tahoma" panose="020B0604030504040204" pitchFamily="34" charset="0"/>
                <a:cs typeface="Tahoma" panose="020B0604030504040204" pitchFamily="34" charset="0"/>
              </a:rPr>
              <a:t>位，则应读取回</a:t>
            </a:r>
            <a:r>
              <a:rPr lang="en-US" altLang="zh-CN" sz="1800" dirty="0">
                <a:latin typeface="Tahoma" panose="020B0604030504040204" pitchFamily="34" charset="0"/>
                <a:ea typeface="Tahoma" panose="020B0604030504040204" pitchFamily="34" charset="0"/>
                <a:cs typeface="Tahoma" panose="020B0604030504040204" pitchFamily="34" charset="0"/>
              </a:rPr>
              <a:t>0xE0</a:t>
            </a:r>
            <a:r>
              <a:rPr lang="zh-CN" altLang="en-US" sz="1800" dirty="0">
                <a:latin typeface="Tahoma" panose="020B0604030504040204" pitchFamily="34" charset="0"/>
                <a:ea typeface="Tahoma" panose="020B0604030504040204" pitchFamily="34" charset="0"/>
                <a:cs typeface="Tahoma" panose="020B0604030504040204" pitchFamily="34" charset="0"/>
              </a:rPr>
              <a:t>）</a:t>
            </a:r>
          </a:p>
          <a:p>
            <a:r>
              <a:rPr lang="en-US" altLang="zh-CN" sz="1800" dirty="0">
                <a:latin typeface="Tahoma" panose="020B0604030504040204" pitchFamily="34" charset="0"/>
                <a:ea typeface="Tahoma" panose="020B0604030504040204" pitchFamily="34" charset="0"/>
                <a:cs typeface="Tahoma" panose="020B0604030504040204" pitchFamily="34" charset="0"/>
              </a:rPr>
              <a:t>RBIT R2, R1 ; </a:t>
            </a:r>
            <a:r>
              <a:rPr lang="zh-CN" altLang="en-US" sz="1800" dirty="0">
                <a:latin typeface="Tahoma" panose="020B0604030504040204" pitchFamily="34" charset="0"/>
                <a:ea typeface="Tahoma" panose="020B0604030504040204" pitchFamily="34" charset="0"/>
                <a:cs typeface="Tahoma" panose="020B0604030504040204" pitchFamily="34" charset="0"/>
              </a:rPr>
              <a:t>反转，使之以</a:t>
            </a:r>
            <a:r>
              <a:rPr lang="en-US" altLang="zh-CN" sz="1800" dirty="0">
                <a:latin typeface="Tahoma" panose="020B0604030504040204" pitchFamily="34" charset="0"/>
                <a:ea typeface="Tahoma" panose="020B0604030504040204" pitchFamily="34" charset="0"/>
                <a:cs typeface="Tahoma" panose="020B0604030504040204" pitchFamily="34" charset="0"/>
              </a:rPr>
              <a:t>LSB</a:t>
            </a:r>
            <a:r>
              <a:rPr lang="zh-CN" altLang="en-US" sz="1800" dirty="0">
                <a:latin typeface="Tahoma" panose="020B0604030504040204" pitchFamily="34" charset="0"/>
                <a:ea typeface="Tahoma" panose="020B0604030504040204" pitchFamily="34" charset="0"/>
                <a:cs typeface="Tahoma" panose="020B0604030504040204" pitchFamily="34" charset="0"/>
              </a:rPr>
              <a:t>对齐</a:t>
            </a:r>
          </a:p>
          <a:p>
            <a:r>
              <a:rPr lang="en-US" altLang="zh-CN" sz="1800" dirty="0">
                <a:latin typeface="Tahoma" panose="020B0604030504040204" pitchFamily="34" charset="0"/>
                <a:ea typeface="Tahoma" panose="020B0604030504040204" pitchFamily="34" charset="0"/>
                <a:cs typeface="Tahoma" panose="020B0604030504040204" pitchFamily="34" charset="0"/>
              </a:rPr>
              <a:t>CLZ R1, R2 ; </a:t>
            </a:r>
            <a:r>
              <a:rPr lang="zh-CN" altLang="en-US" sz="1800" dirty="0">
                <a:latin typeface="Tahoma" panose="020B0604030504040204" pitchFamily="34" charset="0"/>
                <a:ea typeface="Tahoma" panose="020B0604030504040204" pitchFamily="34" charset="0"/>
                <a:cs typeface="Tahoma" panose="020B0604030504040204" pitchFamily="34" charset="0"/>
              </a:rPr>
              <a:t>计算前导零个数（例如，如果是</a:t>
            </a:r>
            <a:r>
              <a:rPr lang="en-US" altLang="zh-CN" sz="1800" dirty="0">
                <a:latin typeface="Tahoma" panose="020B0604030504040204" pitchFamily="34" charset="0"/>
                <a:ea typeface="Tahoma" panose="020B0604030504040204" pitchFamily="34" charset="0"/>
                <a:cs typeface="Tahoma" panose="020B0604030504040204" pitchFamily="34" charset="0"/>
              </a:rPr>
              <a:t>3</a:t>
            </a:r>
            <a:r>
              <a:rPr lang="zh-CN" altLang="en-US" sz="1800" dirty="0">
                <a:latin typeface="Tahoma" panose="020B0604030504040204" pitchFamily="34" charset="0"/>
                <a:ea typeface="Tahoma" panose="020B0604030504040204" pitchFamily="34" charset="0"/>
                <a:cs typeface="Tahoma" panose="020B0604030504040204" pitchFamily="34" charset="0"/>
              </a:rPr>
              <a:t>个</a:t>
            </a:r>
            <a:r>
              <a:rPr lang="en-US" altLang="zh-CN" sz="1800" dirty="0">
                <a:latin typeface="Tahoma" panose="020B0604030504040204" pitchFamily="34" charset="0"/>
                <a:ea typeface="Tahoma" panose="020B0604030504040204" pitchFamily="34" charset="0"/>
                <a:cs typeface="Tahoma" panose="020B0604030504040204" pitchFamily="34" charset="0"/>
              </a:rPr>
              <a:t>1</a:t>
            </a:r>
            <a:r>
              <a:rPr lang="zh-CN" altLang="en-US" sz="1800" dirty="0">
                <a:latin typeface="Tahoma" panose="020B0604030504040204" pitchFamily="34" charset="0"/>
                <a:ea typeface="Tahoma" panose="020B0604030504040204" pitchFamily="34" charset="0"/>
                <a:cs typeface="Tahoma" panose="020B0604030504040204" pitchFamily="34" charset="0"/>
              </a:rPr>
              <a:t>则返回</a:t>
            </a:r>
            <a:r>
              <a:rPr lang="en-US" altLang="zh-CN" sz="1800" dirty="0">
                <a:latin typeface="Tahoma" panose="020B0604030504040204" pitchFamily="34" charset="0"/>
                <a:ea typeface="Tahoma" panose="020B0604030504040204" pitchFamily="34" charset="0"/>
                <a:cs typeface="Tahoma" panose="020B0604030504040204" pitchFamily="34" charset="0"/>
              </a:rPr>
              <a:t>5</a:t>
            </a:r>
            <a:r>
              <a:rPr lang="zh-CN" altLang="en-US" sz="1800" dirty="0">
                <a:latin typeface="Tahoma" panose="020B0604030504040204" pitchFamily="34" charset="0"/>
                <a:ea typeface="Tahoma" panose="020B0604030504040204" pitchFamily="34" charset="0"/>
                <a:cs typeface="Tahoma" panose="020B0604030504040204" pitchFamily="34" charset="0"/>
              </a:rPr>
              <a:t>）</a:t>
            </a:r>
          </a:p>
          <a:p>
            <a:r>
              <a:rPr lang="en-US" altLang="zh-CN" sz="1800" dirty="0">
                <a:latin typeface="Tahoma" panose="020B0604030504040204" pitchFamily="34" charset="0"/>
                <a:ea typeface="Tahoma" panose="020B0604030504040204" pitchFamily="34" charset="0"/>
                <a:cs typeface="Tahoma" panose="020B0604030504040204" pitchFamily="34" charset="0"/>
              </a:rPr>
              <a:t>MOV R2, #8</a:t>
            </a:r>
          </a:p>
          <a:p>
            <a:r>
              <a:rPr lang="en-US" altLang="zh-CN" sz="1800" dirty="0">
                <a:latin typeface="Tahoma" panose="020B0604030504040204" pitchFamily="34" charset="0"/>
                <a:ea typeface="Tahoma" panose="020B0604030504040204" pitchFamily="34" charset="0"/>
                <a:cs typeface="Tahoma" panose="020B0604030504040204" pitchFamily="34" charset="0"/>
              </a:rPr>
              <a:t>SUB R2, R2, R1 ; </a:t>
            </a:r>
            <a:r>
              <a:rPr lang="zh-CN" altLang="en-US" sz="1800" dirty="0">
                <a:latin typeface="Tahoma" panose="020B0604030504040204" pitchFamily="34" charset="0"/>
                <a:ea typeface="Tahoma" panose="020B0604030504040204" pitchFamily="34" charset="0"/>
                <a:cs typeface="Tahoma" panose="020B0604030504040204" pitchFamily="34" charset="0"/>
              </a:rPr>
              <a:t>得到表达优先级的位数</a:t>
            </a:r>
          </a:p>
          <a:p>
            <a:r>
              <a:rPr lang="en-US" altLang="zh-CN" sz="1800" dirty="0">
                <a:latin typeface="Tahoma" panose="020B0604030504040204" pitchFamily="34" charset="0"/>
                <a:ea typeface="Tahoma" panose="020B0604030504040204" pitchFamily="34" charset="0"/>
                <a:cs typeface="Tahoma" panose="020B0604030504040204" pitchFamily="34" charset="0"/>
              </a:rPr>
              <a:t>MOV R1, #0x0</a:t>
            </a:r>
          </a:p>
          <a:p>
            <a:r>
              <a:rPr lang="en-US" altLang="zh-CN" sz="1800" dirty="0">
                <a:latin typeface="Tahoma" panose="020B0604030504040204" pitchFamily="34" charset="0"/>
                <a:ea typeface="Tahoma" panose="020B0604030504040204" pitchFamily="34" charset="0"/>
                <a:cs typeface="Tahoma" panose="020B0604030504040204" pitchFamily="34" charset="0"/>
              </a:rPr>
              <a:t>STRB R1, [R0] ; </a:t>
            </a:r>
            <a:r>
              <a:rPr lang="zh-CN" altLang="en-US" sz="1800" dirty="0">
                <a:latin typeface="Tahoma" panose="020B0604030504040204" pitchFamily="34" charset="0"/>
                <a:ea typeface="Tahoma" panose="020B0604030504040204" pitchFamily="34" charset="0"/>
                <a:cs typeface="Tahoma" panose="020B0604030504040204" pitchFamily="34" charset="0"/>
              </a:rPr>
              <a:t>存储结果</a:t>
            </a:r>
            <a:endParaRPr lang="zh-CN" altLang="en-US" sz="1800" dirty="0"/>
          </a:p>
        </p:txBody>
      </p:sp>
    </p:spTree>
    <p:extLst>
      <p:ext uri="{BB962C8B-B14F-4D97-AF65-F5344CB8AC3E}">
        <p14:creationId xmlns:p14="http://schemas.microsoft.com/office/powerpoint/2010/main" val="172110635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a:t>
            </a:r>
            <a:r>
              <a:rPr lang="zh-CN" altLang="en-US" dirty="0"/>
              <a:t>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ARM Executable and Linkable Format (ELF) image” (.</a:t>
            </a:r>
            <a:r>
              <a:rPr lang="en-US" altLang="zh-CN" dirty="0" err="1"/>
              <a:t>axf</a:t>
            </a:r>
            <a:r>
              <a:rPr lang="en-US" altLang="zh-CN" dirty="0"/>
              <a:t>)</a:t>
            </a:r>
          </a:p>
          <a:p>
            <a:endParaRPr lang="en-US" altLang="zh-CN" dirty="0"/>
          </a:p>
          <a:p>
            <a:r>
              <a:rPr lang="en-US" altLang="zh-CN" dirty="0"/>
              <a:t>The linker is controlled by a file called “scatter-loading description file” (.</a:t>
            </a:r>
            <a:r>
              <a:rPr lang="en-US" altLang="zh-CN" dirty="0" err="1"/>
              <a:t>sct</a:t>
            </a:r>
            <a:r>
              <a:rPr lang="en-US" altLang="zh-CN" dirty="0"/>
              <a:t>)</a:t>
            </a:r>
          </a:p>
          <a:p>
            <a:endParaRPr lang="en-US" altLang="zh-CN" dirty="0"/>
          </a:p>
          <a:p>
            <a:r>
              <a:rPr lang="en-US" altLang="zh-CN" dirty="0" err="1"/>
              <a:t>Abs,Hex,bin</a:t>
            </a:r>
            <a:endParaRPr lang="zh-CN" altLang="en-US" dirty="0"/>
          </a:p>
        </p:txBody>
      </p:sp>
    </p:spTree>
    <p:extLst>
      <p:ext uri="{BB962C8B-B14F-4D97-AF65-F5344CB8AC3E}">
        <p14:creationId xmlns:p14="http://schemas.microsoft.com/office/powerpoint/2010/main" val="1159833470"/>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3C2A7-7B24-4B49-8CCD-0A8DBBD61E2C}"/>
              </a:ext>
            </a:extLst>
          </p:cNvPr>
          <p:cNvSpPr>
            <a:spLocks noGrp="1"/>
          </p:cNvSpPr>
          <p:nvPr>
            <p:ph type="ctrTitle"/>
          </p:nvPr>
        </p:nvSpPr>
        <p:spPr/>
        <p:txBody>
          <a:bodyPr>
            <a:normAutofit/>
          </a:bodyPr>
          <a:lstStyle/>
          <a:p>
            <a:r>
              <a:rPr lang="zh-CN" altLang="en-US" sz="6600" dirty="0"/>
              <a:t>芯片操作系统</a:t>
            </a:r>
            <a:br>
              <a:rPr lang="en-US" altLang="zh-CN" sz="6600" dirty="0"/>
            </a:br>
            <a:r>
              <a:rPr lang="zh-CN" altLang="en-US" sz="6600" dirty="0"/>
              <a:t>与嵌入式软件安全</a:t>
            </a:r>
            <a:endParaRPr lang="en-US" sz="6600" dirty="0"/>
          </a:p>
        </p:txBody>
      </p:sp>
      <p:sp>
        <p:nvSpPr>
          <p:cNvPr id="3" name="副标题 2">
            <a:extLst>
              <a:ext uri="{FF2B5EF4-FFF2-40B4-BE49-F238E27FC236}">
                <a16:creationId xmlns:a16="http://schemas.microsoft.com/office/drawing/2014/main" id="{26F75CFD-6DDD-4B6B-8150-0997B9DC15AD}"/>
              </a:ext>
            </a:extLst>
          </p:cNvPr>
          <p:cNvSpPr>
            <a:spLocks noGrp="1"/>
          </p:cNvSpPr>
          <p:nvPr>
            <p:ph type="subTitle" idx="1"/>
          </p:nvPr>
        </p:nvSpPr>
        <p:spPr/>
        <p:txBody>
          <a:bodyPr>
            <a:normAutofit fontScale="92500" lnSpcReduction="10000"/>
          </a:bodyPr>
          <a:lstStyle/>
          <a:p>
            <a:r>
              <a:rPr lang="zh-CN" altLang="en-US" dirty="0"/>
              <a:t>武汉大学 涂航</a:t>
            </a:r>
            <a:endParaRPr lang="en-US" altLang="zh-CN" dirty="0"/>
          </a:p>
          <a:p>
            <a:r>
              <a:rPr lang="en-US"/>
              <a:t>2017</a:t>
            </a:r>
            <a:r>
              <a:rPr lang="en-US" altLang="zh-CN"/>
              <a:t>.11</a:t>
            </a:r>
            <a:endParaRPr lang="en-US" dirty="0"/>
          </a:p>
        </p:txBody>
      </p:sp>
    </p:spTree>
    <p:extLst>
      <p:ext uri="{BB962C8B-B14F-4D97-AF65-F5344CB8AC3E}">
        <p14:creationId xmlns:p14="http://schemas.microsoft.com/office/powerpoint/2010/main" val="270581060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嵌入式系统的生命周期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r>
              <a:rPr lang="zh-CN" altLang="en-US" dirty="0"/>
              <a:t>阶段 </a:t>
            </a:r>
            <a:r>
              <a:rPr lang="en-US" altLang="zh-CN" dirty="0"/>
              <a:t>1</a:t>
            </a:r>
            <a:r>
              <a:rPr lang="zh-CN" altLang="en-US" sz="800" dirty="0"/>
              <a:t>	</a:t>
            </a:r>
            <a:r>
              <a:rPr lang="zh-CN" altLang="en-US" dirty="0"/>
              <a:t>嵌入式软件开发</a:t>
            </a:r>
            <a:r>
              <a:rPr lang="en-US" altLang="zh-CN" sz="800" dirty="0"/>
              <a:t>		</a:t>
            </a:r>
            <a:r>
              <a:rPr lang="zh-CN" altLang="en-US" dirty="0"/>
              <a:t>嵌入式软件开发方负责嵌入式软件的开发和 </a:t>
            </a:r>
            <a:r>
              <a:rPr lang="en-US" altLang="zh-CN" dirty="0"/>
              <a:t>IC </a:t>
            </a:r>
            <a:r>
              <a:rPr lang="zh-CN" altLang="en-US" dirty="0"/>
              <a:t>预个人化要求的规范。</a:t>
            </a:r>
            <a:r>
              <a:rPr lang="zh-CN" altLang="en-US" sz="800" dirty="0"/>
              <a:t>	</a:t>
            </a:r>
          </a:p>
          <a:p>
            <a:r>
              <a:rPr lang="zh-CN" altLang="en-US" dirty="0"/>
              <a:t>阶段 </a:t>
            </a:r>
            <a:r>
              <a:rPr lang="en-US" altLang="zh-CN" dirty="0"/>
              <a:t>2</a:t>
            </a:r>
            <a:r>
              <a:rPr lang="zh-CN" altLang="en-US" sz="800" dirty="0"/>
              <a:t>	</a:t>
            </a:r>
            <a:r>
              <a:rPr lang="en-US" altLang="zh-CN" dirty="0"/>
              <a:t>IC </a:t>
            </a:r>
            <a:r>
              <a:rPr lang="zh-CN" altLang="en-US" dirty="0"/>
              <a:t>开发</a:t>
            </a:r>
            <a:r>
              <a:rPr lang="zh-CN" altLang="en-US" sz="800" dirty="0"/>
              <a:t>	</a:t>
            </a:r>
            <a:r>
              <a:rPr lang="en-US" altLang="zh-CN" dirty="0"/>
              <a:t>IC </a:t>
            </a:r>
            <a:r>
              <a:rPr lang="zh-CN" altLang="en-US" dirty="0"/>
              <a:t>设计方设计 </a:t>
            </a:r>
            <a:r>
              <a:rPr lang="en-US" altLang="zh-CN" dirty="0"/>
              <a:t>IC</a:t>
            </a:r>
            <a:r>
              <a:rPr lang="zh-CN" altLang="en-US" dirty="0"/>
              <a:t>，开发 </a:t>
            </a:r>
            <a:r>
              <a:rPr lang="en-US" altLang="zh-CN" dirty="0"/>
              <a:t>IC </a:t>
            </a:r>
            <a:r>
              <a:rPr lang="zh-CN" altLang="en-US" dirty="0"/>
              <a:t>专用软件，给嵌入式软件开发方提供信息、软件和工具，并通过可信任的交付和验证流程从开发方接受嵌入式软件。 依据 </a:t>
            </a:r>
            <a:r>
              <a:rPr lang="en-US" altLang="zh-CN" dirty="0"/>
              <a:t>IC </a:t>
            </a:r>
            <a:r>
              <a:rPr lang="zh-CN" altLang="en-US" dirty="0"/>
              <a:t>设计、</a:t>
            </a:r>
            <a:r>
              <a:rPr lang="en-US" altLang="zh-CN" dirty="0"/>
              <a:t>IC </a:t>
            </a:r>
            <a:r>
              <a:rPr lang="zh-CN" altLang="en-US" dirty="0"/>
              <a:t>专用软件和嵌入式软件构建制造光掩膜所必须的</a:t>
            </a:r>
            <a:r>
              <a:rPr lang="en-US" altLang="zh-CN" dirty="0"/>
              <a:t>IC </a:t>
            </a:r>
            <a:r>
              <a:rPr lang="zh-CN" altLang="en-US" dirty="0"/>
              <a:t>数据库。</a:t>
            </a:r>
            <a:r>
              <a:rPr lang="zh-CN" altLang="en-US" sz="800" dirty="0"/>
              <a:t>	</a:t>
            </a:r>
          </a:p>
          <a:p>
            <a:r>
              <a:rPr lang="zh-CN" altLang="en-US" dirty="0"/>
              <a:t>阶段 </a:t>
            </a:r>
            <a:r>
              <a:rPr lang="en-US" altLang="zh-CN" dirty="0"/>
              <a:t>3</a:t>
            </a:r>
            <a:r>
              <a:rPr lang="zh-CN" altLang="en-US" sz="800" dirty="0"/>
              <a:t>	</a:t>
            </a:r>
            <a:r>
              <a:rPr lang="en-US" altLang="zh-CN" dirty="0"/>
              <a:t>IC </a:t>
            </a:r>
            <a:r>
              <a:rPr lang="zh-CN" altLang="en-US" dirty="0"/>
              <a:t>制造和测试</a:t>
            </a:r>
            <a:r>
              <a:rPr lang="zh-CN" altLang="en-US" sz="800" dirty="0"/>
              <a:t>	</a:t>
            </a:r>
            <a:r>
              <a:rPr lang="en-US" altLang="zh-CN" dirty="0"/>
              <a:t>IC </a:t>
            </a:r>
            <a:r>
              <a:rPr lang="zh-CN" altLang="en-US" dirty="0"/>
              <a:t>制造方通过 </a:t>
            </a:r>
            <a:r>
              <a:rPr lang="en-US" altLang="zh-CN" dirty="0"/>
              <a:t>IC </a:t>
            </a:r>
            <a:r>
              <a:rPr lang="zh-CN" altLang="en-US" dirty="0"/>
              <a:t>制造、</a:t>
            </a:r>
            <a:r>
              <a:rPr lang="en-US" altLang="zh-CN" dirty="0"/>
              <a:t>IC </a:t>
            </a:r>
            <a:r>
              <a:rPr lang="zh-CN" altLang="en-US" dirty="0"/>
              <a:t>测试和 </a:t>
            </a:r>
            <a:r>
              <a:rPr lang="en-US" altLang="zh-CN" dirty="0"/>
              <a:t>IC </a:t>
            </a:r>
            <a:r>
              <a:rPr lang="zh-CN" altLang="en-US" dirty="0"/>
              <a:t>预个人化三个主要步骤生产 </a:t>
            </a:r>
            <a:r>
              <a:rPr lang="en-US" altLang="zh-CN" dirty="0"/>
              <a:t>IC</a:t>
            </a:r>
            <a:r>
              <a:rPr lang="zh-CN" altLang="en-US" dirty="0"/>
              <a:t>。</a:t>
            </a:r>
            <a:r>
              <a:rPr lang="zh-CN" altLang="en-US" sz="800" dirty="0"/>
              <a:t>	</a:t>
            </a:r>
          </a:p>
          <a:p>
            <a:r>
              <a:rPr lang="zh-CN" altLang="en-US" dirty="0"/>
              <a:t>阶段 </a:t>
            </a:r>
            <a:r>
              <a:rPr lang="en-US" altLang="zh-CN" dirty="0"/>
              <a:t>4</a:t>
            </a:r>
            <a:r>
              <a:rPr lang="zh-CN" altLang="en-US" sz="800" dirty="0"/>
              <a:t>	</a:t>
            </a:r>
            <a:r>
              <a:rPr lang="en-US" altLang="zh-CN" dirty="0"/>
              <a:t>IC </a:t>
            </a:r>
            <a:r>
              <a:rPr lang="zh-CN" altLang="en-US" dirty="0"/>
              <a:t>封装和测试</a:t>
            </a:r>
            <a:r>
              <a:rPr lang="zh-CN" altLang="en-US" sz="800" dirty="0"/>
              <a:t>	</a:t>
            </a:r>
            <a:r>
              <a:rPr lang="en-US" altLang="zh-CN" dirty="0"/>
              <a:t>IC </a:t>
            </a:r>
            <a:r>
              <a:rPr lang="zh-CN" altLang="en-US" dirty="0"/>
              <a:t>封装方负责 </a:t>
            </a:r>
            <a:r>
              <a:rPr lang="en-US" altLang="zh-CN" dirty="0"/>
              <a:t>IC </a:t>
            </a:r>
            <a:r>
              <a:rPr lang="zh-CN" altLang="en-US" dirty="0"/>
              <a:t>的封装和测试。</a:t>
            </a:r>
            <a:r>
              <a:rPr lang="zh-CN" altLang="en-US" sz="800" dirty="0"/>
              <a:t>	</a:t>
            </a:r>
          </a:p>
          <a:p>
            <a:r>
              <a:rPr lang="zh-CN" altLang="en-US" dirty="0"/>
              <a:t>阶段 </a:t>
            </a:r>
            <a:r>
              <a:rPr lang="en-US" altLang="zh-CN" dirty="0"/>
              <a:t>5</a:t>
            </a:r>
            <a:r>
              <a:rPr lang="zh-CN" altLang="en-US" sz="800" dirty="0"/>
              <a:t>	</a:t>
            </a:r>
            <a:r>
              <a:rPr lang="zh-CN" altLang="en-US" dirty="0"/>
              <a:t>产品化流程</a:t>
            </a:r>
            <a:r>
              <a:rPr lang="zh-CN" altLang="en-US" sz="800" dirty="0"/>
              <a:t>	</a:t>
            </a:r>
            <a:r>
              <a:rPr lang="zh-CN" altLang="en-US" dirty="0"/>
              <a:t>嵌入式软件系统产品制造方负责嵌入式软件系统产品化流程和测试。</a:t>
            </a:r>
            <a:r>
              <a:rPr lang="zh-CN" altLang="en-US" sz="800" dirty="0"/>
              <a:t>	</a:t>
            </a:r>
          </a:p>
          <a:p>
            <a:r>
              <a:rPr lang="zh-CN" altLang="en-US" dirty="0"/>
              <a:t>阶段 </a:t>
            </a:r>
            <a:r>
              <a:rPr lang="en-US" altLang="zh-CN" dirty="0"/>
              <a:t>6</a:t>
            </a:r>
            <a:r>
              <a:rPr lang="zh-CN" altLang="en-US" sz="800" dirty="0"/>
              <a:t>	</a:t>
            </a:r>
            <a:r>
              <a:rPr lang="zh-CN" altLang="en-US" dirty="0"/>
              <a:t>嵌入式软件系统个人化</a:t>
            </a:r>
            <a:r>
              <a:rPr lang="zh-CN" altLang="en-US" sz="800" dirty="0"/>
              <a:t>	</a:t>
            </a:r>
            <a:r>
              <a:rPr lang="en-US" altLang="zh-CN" sz="800" dirty="0"/>
              <a:t>	</a:t>
            </a:r>
            <a:r>
              <a:rPr lang="zh-CN" altLang="en-US" dirty="0"/>
              <a:t>个人化方负责个人化和最终测试。其他嵌入式软件系统嵌入式软件可在个人化流程中装载到芯片。</a:t>
            </a:r>
            <a:r>
              <a:rPr lang="zh-CN" altLang="en-US" sz="800" dirty="0"/>
              <a:t>	</a:t>
            </a:r>
          </a:p>
          <a:p>
            <a:r>
              <a:rPr lang="zh-CN" altLang="en-US" dirty="0"/>
              <a:t>阶段 </a:t>
            </a:r>
            <a:r>
              <a:rPr lang="en-US" altLang="zh-CN" dirty="0"/>
              <a:t>7</a:t>
            </a:r>
            <a:r>
              <a:rPr lang="zh-CN" altLang="en-US" sz="800" dirty="0"/>
              <a:t>	</a:t>
            </a:r>
            <a:r>
              <a:rPr lang="zh-CN" altLang="en-US" dirty="0"/>
              <a:t>嵌入式软件系统最终应用</a:t>
            </a:r>
            <a:r>
              <a:rPr lang="zh-CN" altLang="en-US" sz="800" dirty="0"/>
              <a:t>	</a:t>
            </a:r>
            <a:r>
              <a:rPr lang="zh-CN" altLang="en-US" dirty="0"/>
              <a:t>嵌入式软件系统发行方负责发送嵌入式软件系统产品到嵌入式软件系统最终用户，嵌入式软件系统最终用户负责嵌入式软件系统最后使用和产品生命周期结束的处理流程。</a:t>
            </a:r>
            <a:r>
              <a:rPr lang="zh-CN" altLang="en-US" sz="800" dirty="0"/>
              <a:t>	</a:t>
            </a:r>
          </a:p>
          <a:p>
            <a:pPr lvl="1"/>
            <a:endParaRPr lang="zh-CN" altLang="en-US" dirty="0"/>
          </a:p>
        </p:txBody>
      </p:sp>
    </p:spTree>
    <p:extLst>
      <p:ext uri="{BB962C8B-B14F-4D97-AF65-F5344CB8AC3E}">
        <p14:creationId xmlns:p14="http://schemas.microsoft.com/office/powerpoint/2010/main" val="100252305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安全的嵌入式软件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55000" lnSpcReduction="20000"/>
          </a:bodyPr>
          <a:lstStyle/>
          <a:p>
            <a:r>
              <a:rPr lang="zh-CN" altLang="en-US" dirty="0"/>
              <a:t>○</a:t>
            </a:r>
            <a:r>
              <a:rPr lang="en-US" altLang="zh-CN" dirty="0"/>
              <a:t>2 </a:t>
            </a:r>
            <a:r>
              <a:rPr lang="zh-CN" altLang="en-US" dirty="0"/>
              <a:t>功能规范</a:t>
            </a:r>
          </a:p>
          <a:p>
            <a:r>
              <a:rPr lang="zh-CN" altLang="en-US" dirty="0"/>
              <a:t>○</a:t>
            </a:r>
            <a:r>
              <a:rPr lang="en-US" altLang="zh-CN" dirty="0"/>
              <a:t>3 </a:t>
            </a:r>
            <a:r>
              <a:rPr lang="zh-CN" altLang="en-US" dirty="0"/>
              <a:t>高层设计</a:t>
            </a:r>
          </a:p>
          <a:p>
            <a:r>
              <a:rPr lang="zh-CN" altLang="en-US" dirty="0"/>
              <a:t>○</a:t>
            </a:r>
            <a:r>
              <a:rPr lang="en-US" altLang="zh-CN" dirty="0"/>
              <a:t>4 </a:t>
            </a:r>
            <a:r>
              <a:rPr lang="zh-CN" altLang="en-US" dirty="0"/>
              <a:t>低层设计</a:t>
            </a:r>
          </a:p>
          <a:p>
            <a:r>
              <a:rPr lang="zh-CN" altLang="en-US" dirty="0"/>
              <a:t>○</a:t>
            </a:r>
            <a:r>
              <a:rPr lang="en-US" altLang="zh-CN" dirty="0"/>
              <a:t>5 </a:t>
            </a:r>
            <a:r>
              <a:rPr lang="zh-CN" altLang="en-US" dirty="0"/>
              <a:t>脆弱性分析</a:t>
            </a:r>
          </a:p>
          <a:p>
            <a:r>
              <a:rPr lang="zh-CN" altLang="en-US" dirty="0"/>
              <a:t>○</a:t>
            </a:r>
            <a:r>
              <a:rPr lang="en-US" altLang="zh-CN" dirty="0"/>
              <a:t>6 </a:t>
            </a:r>
            <a:r>
              <a:rPr lang="zh-CN" altLang="en-US" dirty="0"/>
              <a:t>安全策略模型</a:t>
            </a:r>
          </a:p>
          <a:p>
            <a:r>
              <a:rPr lang="zh-CN" altLang="en-US" dirty="0"/>
              <a:t>○</a:t>
            </a:r>
            <a:r>
              <a:rPr lang="en-US" altLang="zh-CN" dirty="0"/>
              <a:t>7 </a:t>
            </a:r>
            <a:r>
              <a:rPr lang="zh-CN" altLang="en-US" dirty="0"/>
              <a:t>对应性分析</a:t>
            </a:r>
          </a:p>
          <a:p>
            <a:r>
              <a:rPr lang="zh-CN" altLang="en-US" dirty="0"/>
              <a:t>○</a:t>
            </a:r>
            <a:r>
              <a:rPr lang="en-US" altLang="zh-CN" dirty="0"/>
              <a:t>8 </a:t>
            </a:r>
            <a:r>
              <a:rPr lang="zh-CN" altLang="en-US" dirty="0"/>
              <a:t>管理员指南</a:t>
            </a:r>
          </a:p>
          <a:p>
            <a:r>
              <a:rPr lang="zh-CN" altLang="en-US" dirty="0"/>
              <a:t>○</a:t>
            </a:r>
            <a:r>
              <a:rPr lang="en-US" altLang="zh-CN" dirty="0"/>
              <a:t>9 </a:t>
            </a:r>
            <a:r>
              <a:rPr lang="zh-CN" altLang="en-US" dirty="0"/>
              <a:t>交付与运行</a:t>
            </a:r>
          </a:p>
          <a:p>
            <a:r>
              <a:rPr lang="zh-CN" altLang="en-US" dirty="0"/>
              <a:t>○</a:t>
            </a:r>
            <a:r>
              <a:rPr lang="en-US" altLang="zh-CN" dirty="0"/>
              <a:t>10 </a:t>
            </a:r>
            <a:r>
              <a:rPr lang="zh-CN" altLang="en-US" dirty="0"/>
              <a:t>开发安全</a:t>
            </a:r>
          </a:p>
          <a:p>
            <a:r>
              <a:rPr lang="zh-CN" altLang="en-US" dirty="0"/>
              <a:t>○</a:t>
            </a:r>
            <a:r>
              <a:rPr lang="en-US" altLang="zh-CN" dirty="0"/>
              <a:t>11 </a:t>
            </a:r>
            <a:r>
              <a:rPr lang="zh-CN" altLang="en-US" dirty="0"/>
              <a:t>开发者测试报告</a:t>
            </a:r>
          </a:p>
          <a:p>
            <a:r>
              <a:rPr lang="zh-CN" altLang="en-US" dirty="0"/>
              <a:t>○</a:t>
            </a:r>
            <a:r>
              <a:rPr lang="en-US" altLang="zh-CN" dirty="0"/>
              <a:t>12 </a:t>
            </a:r>
            <a:r>
              <a:rPr lang="zh-CN" altLang="en-US" dirty="0"/>
              <a:t>开发者测试分析</a:t>
            </a:r>
          </a:p>
          <a:p>
            <a:r>
              <a:rPr lang="zh-CN" altLang="en-US" dirty="0"/>
              <a:t>○</a:t>
            </a:r>
            <a:r>
              <a:rPr lang="en-US" altLang="zh-CN" dirty="0"/>
              <a:t>13 </a:t>
            </a:r>
            <a:r>
              <a:rPr lang="zh-CN" altLang="en-US" dirty="0"/>
              <a:t>配置管理</a:t>
            </a:r>
          </a:p>
          <a:p>
            <a:r>
              <a:rPr lang="zh-CN" altLang="en-US" dirty="0"/>
              <a:t>○</a:t>
            </a:r>
            <a:r>
              <a:rPr lang="en-US" altLang="zh-CN" dirty="0"/>
              <a:t>14 </a:t>
            </a:r>
            <a:r>
              <a:rPr lang="zh-CN" altLang="en-US" dirty="0"/>
              <a:t>用户指南</a:t>
            </a:r>
          </a:p>
          <a:p>
            <a:r>
              <a:rPr lang="zh-CN" altLang="en-US" dirty="0"/>
              <a:t>○</a:t>
            </a:r>
            <a:r>
              <a:rPr lang="en-US" altLang="zh-CN" dirty="0"/>
              <a:t>15 </a:t>
            </a:r>
            <a:r>
              <a:rPr lang="zh-CN" altLang="en-US" dirty="0"/>
              <a:t>生命周期定义</a:t>
            </a:r>
          </a:p>
          <a:p>
            <a:r>
              <a:rPr lang="zh-CN" altLang="en-US" dirty="0"/>
              <a:t>○</a:t>
            </a:r>
            <a:r>
              <a:rPr lang="en-US" altLang="zh-CN" dirty="0"/>
              <a:t>16 </a:t>
            </a:r>
            <a:r>
              <a:rPr lang="zh-CN" altLang="en-US" dirty="0"/>
              <a:t>开发工具与技术</a:t>
            </a:r>
          </a:p>
        </p:txBody>
      </p:sp>
    </p:spTree>
    <p:extLst>
      <p:ext uri="{BB962C8B-B14F-4D97-AF65-F5344CB8AC3E}">
        <p14:creationId xmlns:p14="http://schemas.microsoft.com/office/powerpoint/2010/main" val="1171872175"/>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zh-CN" altLang="en-US" sz="3600" dirty="0"/>
              <a:t>操作系统安全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TCSEC</a:t>
            </a:r>
          </a:p>
          <a:p>
            <a:pPr lvl="2"/>
            <a:r>
              <a:rPr lang="en-US" altLang="zh-CN" dirty="0"/>
              <a:t>D</a:t>
            </a:r>
            <a:r>
              <a:rPr lang="zh-CN" altLang="en-US" dirty="0"/>
              <a:t>级</a:t>
            </a:r>
            <a:endParaRPr lang="en-US" altLang="zh-CN" dirty="0"/>
          </a:p>
          <a:p>
            <a:pPr lvl="2"/>
            <a:r>
              <a:rPr lang="en-US" altLang="zh-CN" dirty="0"/>
              <a:t>C1</a:t>
            </a:r>
            <a:r>
              <a:rPr lang="zh-CN" altLang="en-US" dirty="0"/>
              <a:t>级：基本的访问控制</a:t>
            </a:r>
            <a:endParaRPr lang="en-US" altLang="zh-CN" dirty="0"/>
          </a:p>
          <a:p>
            <a:pPr lvl="2"/>
            <a:r>
              <a:rPr lang="en-US" altLang="zh-CN" dirty="0"/>
              <a:t>C2</a:t>
            </a:r>
            <a:r>
              <a:rPr lang="zh-CN" altLang="en-US" dirty="0"/>
              <a:t>级：灵活的访问安全</a:t>
            </a:r>
            <a:endParaRPr lang="en-US" altLang="zh-CN" dirty="0"/>
          </a:p>
          <a:p>
            <a:pPr lvl="2"/>
            <a:r>
              <a:rPr lang="en-US" altLang="zh-CN" dirty="0"/>
              <a:t>B1</a:t>
            </a:r>
            <a:r>
              <a:rPr lang="zh-CN" altLang="en-US" dirty="0"/>
              <a:t>：标记安全保护</a:t>
            </a:r>
            <a:endParaRPr lang="en-US" altLang="zh-CN" dirty="0"/>
          </a:p>
          <a:p>
            <a:pPr lvl="2"/>
            <a:r>
              <a:rPr lang="en-US" altLang="zh-CN" dirty="0"/>
              <a:t>B2</a:t>
            </a:r>
            <a:r>
              <a:rPr lang="zh-CN" altLang="en-US" dirty="0"/>
              <a:t>：结构化保护（基于硬件，内容分区）</a:t>
            </a:r>
            <a:endParaRPr lang="en-US" altLang="zh-CN" dirty="0"/>
          </a:p>
          <a:p>
            <a:pPr lvl="2"/>
            <a:r>
              <a:rPr lang="en-US" altLang="zh-CN" dirty="0"/>
              <a:t>B3</a:t>
            </a:r>
            <a:r>
              <a:rPr lang="zh-CN" altLang="en-US" dirty="0"/>
              <a:t>：安全域，分层</a:t>
            </a:r>
            <a:endParaRPr lang="en-US" altLang="zh-CN" dirty="0"/>
          </a:p>
          <a:p>
            <a:pPr lvl="2"/>
            <a:r>
              <a:rPr lang="en-US" altLang="zh-CN" dirty="0"/>
              <a:t>A</a:t>
            </a:r>
            <a:r>
              <a:rPr lang="zh-CN" altLang="en-US" dirty="0"/>
              <a:t>：校验级</a:t>
            </a:r>
            <a:endParaRPr lang="en-US" altLang="zh-CN" dirty="0"/>
          </a:p>
        </p:txBody>
      </p:sp>
    </p:spTree>
    <p:extLst>
      <p:ext uri="{BB962C8B-B14F-4D97-AF65-F5344CB8AC3E}">
        <p14:creationId xmlns:p14="http://schemas.microsoft.com/office/powerpoint/2010/main" val="2482140651"/>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zh-CN" altLang="en-US" sz="3600" dirty="0"/>
              <a:t>传统操作系统的安全关注点</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2"/>
            <a:r>
              <a:rPr lang="zh-CN" altLang="en-US" dirty="0"/>
              <a:t>帐户管理与访问控制</a:t>
            </a:r>
            <a:endParaRPr lang="en-US" altLang="zh-CN" dirty="0"/>
          </a:p>
          <a:p>
            <a:pPr lvl="2"/>
            <a:r>
              <a:rPr lang="zh-CN" altLang="en-US" dirty="0"/>
              <a:t>网络安全</a:t>
            </a:r>
            <a:endParaRPr lang="en-US" altLang="zh-CN" dirty="0"/>
          </a:p>
          <a:p>
            <a:pPr lvl="2"/>
            <a:r>
              <a:rPr lang="zh-CN" altLang="en-US" dirty="0"/>
              <a:t>病毒与防火墙</a:t>
            </a:r>
            <a:endParaRPr lang="en-US" altLang="zh-CN" dirty="0"/>
          </a:p>
          <a:p>
            <a:pPr lvl="2"/>
            <a:r>
              <a:rPr lang="zh-CN" altLang="en-US" dirty="0"/>
              <a:t>漏洞扫描与升级</a:t>
            </a:r>
            <a:endParaRPr lang="en-US" altLang="zh-CN" dirty="0"/>
          </a:p>
          <a:p>
            <a:pPr lvl="2"/>
            <a:r>
              <a:rPr lang="zh-CN" altLang="en-US" dirty="0"/>
              <a:t>流量监控</a:t>
            </a:r>
            <a:endParaRPr lang="en-US" altLang="zh-CN" dirty="0"/>
          </a:p>
          <a:p>
            <a:pPr lvl="2"/>
            <a:r>
              <a:rPr lang="en-US" altLang="zh-CN" dirty="0"/>
              <a:t>……</a:t>
            </a:r>
          </a:p>
        </p:txBody>
      </p:sp>
    </p:spTree>
    <p:extLst>
      <p:ext uri="{BB962C8B-B14F-4D97-AF65-F5344CB8AC3E}">
        <p14:creationId xmlns:p14="http://schemas.microsoft.com/office/powerpoint/2010/main" val="266851261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嵌入式操作系统的安全关注点</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990121" y="1451144"/>
            <a:ext cx="7543801" cy="4886711"/>
          </a:xfrm>
        </p:spPr>
        <p:txBody>
          <a:bodyPr>
            <a:normAutofit fontScale="92500" lnSpcReduction="20000"/>
          </a:bodyPr>
          <a:lstStyle/>
          <a:p>
            <a:pPr lvl="1"/>
            <a:r>
              <a:rPr lang="en-US" altLang="zh-CN" dirty="0"/>
              <a:t>1 </a:t>
            </a:r>
            <a:r>
              <a:rPr lang="zh-CN" altLang="en-US" dirty="0"/>
              <a:t>安全审计</a:t>
            </a:r>
          </a:p>
          <a:p>
            <a:pPr lvl="1"/>
            <a:r>
              <a:rPr lang="en-US" altLang="zh-CN" dirty="0"/>
              <a:t>2 </a:t>
            </a:r>
            <a:r>
              <a:rPr lang="zh-CN" altLang="en-US" dirty="0"/>
              <a:t>数据空间暴力破解</a:t>
            </a:r>
          </a:p>
          <a:p>
            <a:pPr lvl="1"/>
            <a:r>
              <a:rPr lang="en-US" altLang="zh-CN" dirty="0"/>
              <a:t>3 </a:t>
            </a:r>
            <a:r>
              <a:rPr lang="zh-CN" altLang="en-US" dirty="0"/>
              <a:t>密钥功能</a:t>
            </a:r>
          </a:p>
          <a:p>
            <a:pPr lvl="1"/>
            <a:r>
              <a:rPr lang="en-US" altLang="zh-CN" dirty="0"/>
              <a:t>4 </a:t>
            </a:r>
            <a:r>
              <a:rPr lang="zh-CN" altLang="en-US" dirty="0"/>
              <a:t>数据传输保护</a:t>
            </a:r>
          </a:p>
          <a:p>
            <a:pPr lvl="1"/>
            <a:r>
              <a:rPr lang="en-US" altLang="zh-CN" dirty="0"/>
              <a:t>5 </a:t>
            </a:r>
            <a:r>
              <a:rPr lang="zh-CN" altLang="en-US" dirty="0"/>
              <a:t>数据访问控制</a:t>
            </a:r>
          </a:p>
          <a:p>
            <a:pPr lvl="1"/>
            <a:r>
              <a:rPr lang="en-US" altLang="zh-CN" dirty="0"/>
              <a:t>6 </a:t>
            </a:r>
            <a:r>
              <a:rPr lang="zh-CN" altLang="en-US" dirty="0"/>
              <a:t>环境压力</a:t>
            </a:r>
          </a:p>
          <a:p>
            <a:pPr lvl="1"/>
            <a:r>
              <a:rPr lang="en-US" altLang="zh-CN" dirty="0"/>
              <a:t>7 </a:t>
            </a:r>
            <a:r>
              <a:rPr lang="zh-CN" altLang="en-US" dirty="0"/>
              <a:t>文件结构控制</a:t>
            </a:r>
          </a:p>
          <a:p>
            <a:pPr lvl="1"/>
            <a:r>
              <a:rPr lang="en-US" altLang="zh-CN" dirty="0"/>
              <a:t>8 </a:t>
            </a:r>
            <a:r>
              <a:rPr lang="zh-CN" altLang="en-US" dirty="0"/>
              <a:t>错误注入</a:t>
            </a:r>
          </a:p>
          <a:p>
            <a:pPr lvl="1"/>
            <a:r>
              <a:rPr lang="en-US" altLang="zh-CN" dirty="0"/>
              <a:t>9 </a:t>
            </a:r>
            <a:r>
              <a:rPr lang="zh-CN" altLang="en-US" dirty="0"/>
              <a:t>信息泄露</a:t>
            </a:r>
          </a:p>
          <a:p>
            <a:pPr lvl="1"/>
            <a:r>
              <a:rPr lang="en-US" altLang="zh-CN" dirty="0"/>
              <a:t>10 </a:t>
            </a:r>
            <a:r>
              <a:rPr lang="zh-CN" altLang="en-US" dirty="0"/>
              <a:t>嵌入式软件</a:t>
            </a:r>
            <a:r>
              <a:rPr lang="en-US" altLang="zh-CN" dirty="0"/>
              <a:t>ID</a:t>
            </a:r>
          </a:p>
          <a:p>
            <a:pPr lvl="1"/>
            <a:endParaRPr lang="zh-CN" altLang="en-US" dirty="0"/>
          </a:p>
        </p:txBody>
      </p:sp>
      <p:sp>
        <p:nvSpPr>
          <p:cNvPr id="4" name="内容占位符 2">
            <a:extLst>
              <a:ext uri="{FF2B5EF4-FFF2-40B4-BE49-F238E27FC236}">
                <a16:creationId xmlns:a16="http://schemas.microsoft.com/office/drawing/2014/main" id="{A12680BF-F72C-49E1-A3A0-89BBF60B7C57}"/>
              </a:ext>
            </a:extLst>
          </p:cNvPr>
          <p:cNvSpPr txBox="1">
            <a:spLocks/>
          </p:cNvSpPr>
          <p:nvPr/>
        </p:nvSpPr>
        <p:spPr>
          <a:xfrm>
            <a:off x="5442396" y="1588922"/>
            <a:ext cx="7543801" cy="4886711"/>
          </a:xfrm>
          <a:prstGeom prst="rect">
            <a:avLst/>
          </a:prstGeom>
        </p:spPr>
        <p:txBody>
          <a:bodyPr vert="horz" lIns="0" tIns="45720" rIns="0" bIns="45720" rtlCol="0">
            <a:normAutofit/>
          </a:bodyPr>
          <a:lst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Clr>
                <a:srgbClr val="99CB38"/>
              </a:buClr>
            </a:pPr>
            <a:r>
              <a:rPr lang="en-US" altLang="zh-CN" dirty="0">
                <a:solidFill>
                  <a:prstClr val="black">
                    <a:lumMod val="75000"/>
                    <a:lumOff val="25000"/>
                  </a:prstClr>
                </a:solidFill>
              </a:rPr>
              <a:t>11 </a:t>
            </a:r>
            <a:r>
              <a:rPr lang="zh-CN" altLang="en-US" dirty="0">
                <a:solidFill>
                  <a:prstClr val="black">
                    <a:lumMod val="75000"/>
                    <a:lumOff val="25000"/>
                  </a:prstClr>
                </a:solidFill>
              </a:rPr>
              <a:t>初始状态</a:t>
            </a:r>
          </a:p>
          <a:p>
            <a:pPr lvl="1">
              <a:buClr>
                <a:srgbClr val="99CB38"/>
              </a:buClr>
            </a:pPr>
            <a:r>
              <a:rPr lang="en-US" altLang="zh-CN" dirty="0">
                <a:solidFill>
                  <a:prstClr val="black">
                    <a:lumMod val="75000"/>
                    <a:lumOff val="25000"/>
                  </a:prstClr>
                </a:solidFill>
              </a:rPr>
              <a:t>12 </a:t>
            </a:r>
            <a:r>
              <a:rPr lang="zh-CN" altLang="en-US" dirty="0">
                <a:solidFill>
                  <a:prstClr val="black">
                    <a:lumMod val="75000"/>
                    <a:lumOff val="25000"/>
                  </a:prstClr>
                </a:solidFill>
              </a:rPr>
              <a:t>生命周期功能</a:t>
            </a:r>
          </a:p>
          <a:p>
            <a:pPr lvl="1">
              <a:buClr>
                <a:srgbClr val="99CB38"/>
              </a:buClr>
            </a:pPr>
            <a:r>
              <a:rPr lang="en-US" altLang="zh-CN" dirty="0">
                <a:solidFill>
                  <a:prstClr val="black">
                    <a:lumMod val="75000"/>
                    <a:lumOff val="25000"/>
                  </a:prstClr>
                </a:solidFill>
              </a:rPr>
              <a:t>13 </a:t>
            </a:r>
            <a:r>
              <a:rPr lang="zh-CN" altLang="en-US" dirty="0">
                <a:solidFill>
                  <a:prstClr val="black">
                    <a:lumMod val="75000"/>
                    <a:lumOff val="25000"/>
                  </a:prstClr>
                </a:solidFill>
              </a:rPr>
              <a:t>逻辑保护</a:t>
            </a:r>
          </a:p>
          <a:p>
            <a:pPr lvl="1">
              <a:buClr>
                <a:srgbClr val="99CB38"/>
              </a:buClr>
            </a:pPr>
            <a:r>
              <a:rPr lang="en-US" altLang="zh-CN" dirty="0">
                <a:solidFill>
                  <a:prstClr val="black">
                    <a:lumMod val="75000"/>
                    <a:lumOff val="25000"/>
                  </a:prstClr>
                </a:solidFill>
              </a:rPr>
              <a:t>14 </a:t>
            </a:r>
            <a:r>
              <a:rPr lang="zh-CN" altLang="en-US" dirty="0">
                <a:solidFill>
                  <a:prstClr val="black">
                    <a:lumMod val="75000"/>
                    <a:lumOff val="25000"/>
                  </a:prstClr>
                </a:solidFill>
              </a:rPr>
              <a:t>多应用</a:t>
            </a:r>
          </a:p>
          <a:p>
            <a:pPr lvl="1">
              <a:buClr>
                <a:srgbClr val="99CB38"/>
              </a:buClr>
            </a:pPr>
            <a:r>
              <a:rPr lang="en-US" altLang="zh-CN" dirty="0">
                <a:solidFill>
                  <a:prstClr val="black">
                    <a:lumMod val="75000"/>
                    <a:lumOff val="25000"/>
                  </a:prstClr>
                </a:solidFill>
              </a:rPr>
              <a:t>15 </a:t>
            </a:r>
            <a:r>
              <a:rPr lang="zh-CN" altLang="en-US" dirty="0">
                <a:solidFill>
                  <a:prstClr val="black">
                    <a:lumMod val="75000"/>
                    <a:lumOff val="25000"/>
                  </a:prstClr>
                </a:solidFill>
              </a:rPr>
              <a:t>物理防护</a:t>
            </a:r>
          </a:p>
          <a:p>
            <a:pPr lvl="1">
              <a:buClr>
                <a:srgbClr val="99CB38"/>
              </a:buClr>
            </a:pPr>
            <a:r>
              <a:rPr lang="en-US" altLang="zh-CN" dirty="0">
                <a:solidFill>
                  <a:prstClr val="black">
                    <a:lumMod val="75000"/>
                    <a:lumOff val="25000"/>
                  </a:prstClr>
                </a:solidFill>
              </a:rPr>
              <a:t>16 </a:t>
            </a:r>
            <a:r>
              <a:rPr lang="zh-CN" altLang="en-US" dirty="0">
                <a:solidFill>
                  <a:prstClr val="black">
                    <a:lumMod val="75000"/>
                    <a:lumOff val="25000"/>
                  </a:prstClr>
                </a:solidFill>
              </a:rPr>
              <a:t>重放</a:t>
            </a:r>
          </a:p>
          <a:p>
            <a:pPr lvl="1">
              <a:buClr>
                <a:srgbClr val="99CB38"/>
              </a:buClr>
            </a:pPr>
            <a:r>
              <a:rPr lang="en-US" altLang="zh-CN" dirty="0">
                <a:solidFill>
                  <a:prstClr val="black">
                    <a:lumMod val="75000"/>
                    <a:lumOff val="25000"/>
                  </a:prstClr>
                </a:solidFill>
              </a:rPr>
              <a:t>17 </a:t>
            </a:r>
            <a:r>
              <a:rPr lang="zh-CN" altLang="en-US" dirty="0">
                <a:solidFill>
                  <a:prstClr val="black">
                    <a:lumMod val="75000"/>
                    <a:lumOff val="25000"/>
                  </a:prstClr>
                </a:solidFill>
              </a:rPr>
              <a:t>安全通讯</a:t>
            </a:r>
          </a:p>
          <a:p>
            <a:pPr lvl="1">
              <a:buClr>
                <a:srgbClr val="99CB38"/>
              </a:buClr>
            </a:pPr>
            <a:r>
              <a:rPr lang="en-US" altLang="zh-CN" dirty="0">
                <a:solidFill>
                  <a:prstClr val="black">
                    <a:lumMod val="75000"/>
                    <a:lumOff val="25000"/>
                  </a:prstClr>
                </a:solidFill>
              </a:rPr>
              <a:t>18 </a:t>
            </a:r>
            <a:r>
              <a:rPr lang="zh-CN" altLang="en-US" dirty="0">
                <a:solidFill>
                  <a:prstClr val="black">
                    <a:lumMod val="75000"/>
                    <a:lumOff val="25000"/>
                  </a:prstClr>
                </a:solidFill>
              </a:rPr>
              <a:t>启动序列</a:t>
            </a:r>
          </a:p>
          <a:p>
            <a:pPr lvl="1">
              <a:buClr>
                <a:srgbClr val="99CB38"/>
              </a:buClr>
            </a:pPr>
            <a:r>
              <a:rPr lang="en-US" altLang="zh-CN" dirty="0">
                <a:solidFill>
                  <a:prstClr val="black">
                    <a:lumMod val="75000"/>
                    <a:lumOff val="25000"/>
                  </a:prstClr>
                </a:solidFill>
              </a:rPr>
              <a:t>19 </a:t>
            </a:r>
            <a:r>
              <a:rPr lang="zh-CN" altLang="en-US" dirty="0">
                <a:solidFill>
                  <a:prstClr val="black">
                    <a:lumMod val="75000"/>
                    <a:lumOff val="25000"/>
                  </a:prstClr>
                </a:solidFill>
              </a:rPr>
              <a:t>多次重复操作</a:t>
            </a:r>
          </a:p>
        </p:txBody>
      </p:sp>
    </p:spTree>
    <p:extLst>
      <p:ext uri="{BB962C8B-B14F-4D97-AF65-F5344CB8AC3E}">
        <p14:creationId xmlns:p14="http://schemas.microsoft.com/office/powerpoint/2010/main" val="3333340661"/>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COS</a:t>
            </a:r>
            <a:r>
              <a:rPr lang="zh-CN" altLang="en-US" sz="3600" dirty="0"/>
              <a:t>的基本概念</a:t>
            </a:r>
          </a:p>
        </p:txBody>
      </p:sp>
      <p:sp>
        <p:nvSpPr>
          <p:cNvPr id="6" name="内容占位符 5">
            <a:extLst>
              <a:ext uri="{FF2B5EF4-FFF2-40B4-BE49-F238E27FC236}">
                <a16:creationId xmlns:a16="http://schemas.microsoft.com/office/drawing/2014/main" id="{60BA0C91-137A-4A2F-9864-2299DEB1EBE4}"/>
              </a:ext>
            </a:extLst>
          </p:cNvPr>
          <p:cNvSpPr>
            <a:spLocks noGrp="1"/>
          </p:cNvSpPr>
          <p:nvPr>
            <p:ph idx="1"/>
          </p:nvPr>
        </p:nvSpPr>
        <p:spPr/>
        <p:txBody>
          <a:bodyPr/>
          <a:lstStyle/>
          <a:p>
            <a:endParaRPr lang="zh-CN" altLang="en-US" dirty="0"/>
          </a:p>
        </p:txBody>
      </p:sp>
      <p:sp>
        <p:nvSpPr>
          <p:cNvPr id="7" name="Rectangle 2">
            <a:extLst>
              <a:ext uri="{FF2B5EF4-FFF2-40B4-BE49-F238E27FC236}">
                <a16:creationId xmlns:a16="http://schemas.microsoft.com/office/drawing/2014/main" id="{59D80041-D2DF-4A84-9B27-3CE79D2B2526}"/>
              </a:ext>
            </a:extLst>
          </p:cNvPr>
          <p:cNvSpPr>
            <a:spLocks noChangeArrowheads="1"/>
          </p:cNvSpPr>
          <p:nvPr/>
        </p:nvSpPr>
        <p:spPr bwMode="auto">
          <a:xfrm>
            <a:off x="3801265" y="217996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endParaRPr lang="zh-CN" altLang="en-US">
              <a:solidFill>
                <a:prstClr val="black"/>
              </a:solidFill>
              <a:latin typeface="Calibri" panose="020F0502020204030204"/>
              <a:ea typeface="宋体" panose="02010600030101010101" pitchFamily="2" charset="-122"/>
            </a:endParaRPr>
          </a:p>
        </p:txBody>
      </p:sp>
      <p:graphicFrame>
        <p:nvGraphicFramePr>
          <p:cNvPr id="8" name="对象 7">
            <a:extLst>
              <a:ext uri="{FF2B5EF4-FFF2-40B4-BE49-F238E27FC236}">
                <a16:creationId xmlns:a16="http://schemas.microsoft.com/office/drawing/2014/main" id="{609AF8E5-E85F-4238-889A-FA7B9D4B1C1E}"/>
              </a:ext>
            </a:extLst>
          </p:cNvPr>
          <p:cNvGraphicFramePr>
            <a:graphicFrameLocks noChangeAspect="1"/>
          </p:cNvGraphicFramePr>
          <p:nvPr/>
        </p:nvGraphicFramePr>
        <p:xfrm>
          <a:off x="3801265" y="2364628"/>
          <a:ext cx="4022725" cy="3108325"/>
        </p:xfrm>
        <a:graphic>
          <a:graphicData uri="http://schemas.openxmlformats.org/presentationml/2006/ole">
            <mc:AlternateContent xmlns:mc="http://schemas.openxmlformats.org/markup-compatibility/2006">
              <mc:Choice xmlns:v="urn:schemas-microsoft-com:vml" Requires="v">
                <p:oleObj name="Visio" r:id="rId2" imgW="4300733" imgH="3382776" progId="Visio.Drawing.11">
                  <p:embed/>
                </p:oleObj>
              </mc:Choice>
              <mc:Fallback>
                <p:oleObj name="Visio" r:id="rId2" imgW="4300733" imgH="3382776" progId="Visio.Drawing.11">
                  <p:embed/>
                  <p:pic>
                    <p:nvPicPr>
                      <p:cNvPr id="8" name="对象 7">
                        <a:extLst>
                          <a:ext uri="{FF2B5EF4-FFF2-40B4-BE49-F238E27FC236}">
                            <a16:creationId xmlns:a16="http://schemas.microsoft.com/office/drawing/2014/main" id="{609AF8E5-E85F-4238-889A-FA7B9D4B1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1265" y="2364628"/>
                        <a:ext cx="4022725" cy="310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260124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p>
        </p:txBody>
      </p:sp>
      <p:sp>
        <p:nvSpPr>
          <p:cNvPr id="3" name="Content Placeholder 2"/>
          <p:cNvSpPr>
            <a:spLocks noGrp="1"/>
          </p:cNvSpPr>
          <p:nvPr>
            <p:ph idx="1"/>
          </p:nvPr>
        </p:nvSpPr>
        <p:spPr/>
        <p:txBody>
          <a:bodyPr/>
          <a:lstStyle/>
          <a:p>
            <a:r>
              <a:rPr kumimoji="1" lang="en-US" altLang="zh-CN" sz="2300" b="0" dirty="0">
                <a:solidFill>
                  <a:schemeClr val="tx1"/>
                </a:solidFill>
                <a:latin typeface="宋体" pitchFamily="2" charset="-122"/>
                <a:ea typeface="宋体" pitchFamily="2" charset="-122"/>
              </a:rPr>
              <a:t>ARM </a:t>
            </a:r>
            <a:r>
              <a:rPr kumimoji="1" lang="zh-CN" altLang="en-US" sz="2300" b="0" dirty="0">
                <a:solidFill>
                  <a:schemeClr val="tx1"/>
                </a:solidFill>
                <a:latin typeface="宋体" pitchFamily="2" charset="-122"/>
                <a:ea typeface="宋体" pitchFamily="2" charset="-122"/>
              </a:rPr>
              <a:t>即</a:t>
            </a:r>
            <a:r>
              <a:rPr kumimoji="1" lang="en-US" altLang="zh-CN" sz="2300" b="0" dirty="0">
                <a:solidFill>
                  <a:schemeClr val="tx1"/>
                </a:solidFill>
                <a:latin typeface="宋体" pitchFamily="2" charset="-122"/>
                <a:ea typeface="宋体" pitchFamily="2" charset="-122"/>
              </a:rPr>
              <a:t>Advanced RISC Machines</a:t>
            </a:r>
            <a:r>
              <a:rPr kumimoji="1" lang="zh-CN" altLang="en-US" sz="2300" b="0" dirty="0">
                <a:solidFill>
                  <a:schemeClr val="tx1"/>
                </a:solidFill>
                <a:latin typeface="宋体" pitchFamily="2" charset="-122"/>
                <a:ea typeface="宋体" pitchFamily="2" charset="-122"/>
              </a:rPr>
              <a:t>的缩写，既可以认为是一个公司的名字，也可以认为是对一类微处理器的通称，还可以认为是一种技术的名字</a:t>
            </a:r>
            <a:endParaRPr kumimoji="1" lang="en-US" altLang="zh-CN" sz="2300" b="0" dirty="0">
              <a:solidFill>
                <a:schemeClr val="tx1"/>
              </a:solidFill>
              <a:latin typeface="宋体" pitchFamily="2" charset="-122"/>
              <a:ea typeface="宋体" pitchFamily="2" charset="-122"/>
            </a:endParaRPr>
          </a:p>
          <a:p>
            <a:r>
              <a:rPr kumimoji="1" lang="en-US" altLang="zh-CN" sz="2300" b="0" dirty="0">
                <a:solidFill>
                  <a:schemeClr val="tx1"/>
                </a:solidFill>
                <a:latin typeface="宋体" pitchFamily="2" charset="-122"/>
                <a:ea typeface="宋体" pitchFamily="2" charset="-122"/>
              </a:rPr>
              <a:t>1985</a:t>
            </a:r>
            <a:r>
              <a:rPr kumimoji="1" lang="zh-CN" altLang="en-US" sz="2300" b="0" dirty="0">
                <a:solidFill>
                  <a:schemeClr val="tx1"/>
                </a:solidFill>
                <a:latin typeface="宋体" pitchFamily="2" charset="-122"/>
                <a:ea typeface="宋体" pitchFamily="2" charset="-122"/>
              </a:rPr>
              <a:t>年</a:t>
            </a:r>
            <a:r>
              <a:rPr kumimoji="1" lang="en-US" altLang="zh-CN" sz="2300" b="0" dirty="0">
                <a:solidFill>
                  <a:schemeClr val="tx1"/>
                </a:solidFill>
                <a:latin typeface="宋体" pitchFamily="2" charset="-122"/>
                <a:ea typeface="宋体" pitchFamily="2" charset="-122"/>
              </a:rPr>
              <a:t>4</a:t>
            </a:r>
            <a:r>
              <a:rPr kumimoji="1" lang="zh-CN" altLang="en-US" sz="2300" b="0" dirty="0">
                <a:solidFill>
                  <a:schemeClr val="tx1"/>
                </a:solidFill>
                <a:latin typeface="宋体" pitchFamily="2" charset="-122"/>
                <a:ea typeface="宋体" pitchFamily="2" charset="-122"/>
              </a:rPr>
              <a:t>月</a:t>
            </a:r>
            <a:r>
              <a:rPr kumimoji="1" lang="en-US" altLang="zh-CN" sz="2300" b="0" dirty="0">
                <a:solidFill>
                  <a:schemeClr val="tx1"/>
                </a:solidFill>
                <a:latin typeface="宋体" pitchFamily="2" charset="-122"/>
                <a:ea typeface="宋体" pitchFamily="2" charset="-122"/>
              </a:rPr>
              <a:t>26</a:t>
            </a:r>
            <a:r>
              <a:rPr kumimoji="1" lang="zh-CN" altLang="en-US" sz="2300" b="0" dirty="0">
                <a:solidFill>
                  <a:schemeClr val="tx1"/>
                </a:solidFill>
                <a:latin typeface="宋体" pitchFamily="2" charset="-122"/>
                <a:ea typeface="宋体" pitchFamily="2" charset="-122"/>
              </a:rPr>
              <a:t>日，第一个</a:t>
            </a:r>
            <a:r>
              <a:rPr kumimoji="1" lang="en-US" altLang="zh-CN" sz="2300" b="0" dirty="0">
                <a:solidFill>
                  <a:schemeClr val="tx1"/>
                </a:solidFill>
                <a:latin typeface="宋体" pitchFamily="2" charset="-122"/>
                <a:ea typeface="宋体" pitchFamily="2" charset="-122"/>
              </a:rPr>
              <a:t>ARM</a:t>
            </a:r>
            <a:r>
              <a:rPr kumimoji="1" lang="zh-CN" altLang="en-US" sz="2300" b="0" dirty="0">
                <a:solidFill>
                  <a:schemeClr val="tx1"/>
                </a:solidFill>
                <a:latin typeface="宋体" pitchFamily="2" charset="-122"/>
                <a:ea typeface="宋体" pitchFamily="2" charset="-122"/>
              </a:rPr>
              <a:t>原型在英国剑桥的</a:t>
            </a:r>
            <a:r>
              <a:rPr kumimoji="1" lang="en-US" altLang="zh-CN" sz="2300" b="0" dirty="0">
                <a:solidFill>
                  <a:schemeClr val="tx1"/>
                </a:solidFill>
                <a:latin typeface="宋体" pitchFamily="2" charset="-122"/>
                <a:ea typeface="宋体" pitchFamily="2" charset="-122"/>
              </a:rPr>
              <a:t>Acorn</a:t>
            </a:r>
            <a:r>
              <a:rPr kumimoji="1" lang="zh-CN" altLang="en-US" sz="2300" b="0" dirty="0">
                <a:solidFill>
                  <a:schemeClr val="tx1"/>
                </a:solidFill>
                <a:latin typeface="宋体" pitchFamily="2" charset="-122"/>
                <a:ea typeface="宋体" pitchFamily="2" charset="-122"/>
              </a:rPr>
              <a:t>计算机有限公司诞生，由美国加州</a:t>
            </a:r>
            <a:r>
              <a:rPr kumimoji="1" lang="en-US" altLang="zh-CN" sz="2300" b="0" dirty="0">
                <a:solidFill>
                  <a:schemeClr val="tx1"/>
                </a:solidFill>
                <a:latin typeface="宋体" pitchFamily="2" charset="-122"/>
                <a:ea typeface="宋体" pitchFamily="2" charset="-122"/>
              </a:rPr>
              <a:t>San Jose VLSI</a:t>
            </a:r>
            <a:r>
              <a:rPr kumimoji="1" lang="zh-CN" altLang="en-US" sz="2300" b="0" dirty="0">
                <a:solidFill>
                  <a:schemeClr val="tx1"/>
                </a:solidFill>
                <a:latin typeface="宋体" pitchFamily="2" charset="-122"/>
                <a:ea typeface="宋体" pitchFamily="2" charset="-122"/>
              </a:rPr>
              <a:t>技术公司制造。</a:t>
            </a:r>
            <a:r>
              <a:rPr kumimoji="1" lang="en-US" altLang="zh-CN" sz="2300" b="0" dirty="0">
                <a:solidFill>
                  <a:schemeClr val="tx1"/>
                </a:solidFill>
                <a:latin typeface="宋体" pitchFamily="2" charset="-122"/>
                <a:ea typeface="宋体" pitchFamily="2" charset="-122"/>
              </a:rPr>
              <a:t>20</a:t>
            </a:r>
            <a:r>
              <a:rPr kumimoji="1" lang="zh-CN" altLang="en-US" sz="2300" b="0" dirty="0">
                <a:solidFill>
                  <a:schemeClr val="tx1"/>
                </a:solidFill>
                <a:latin typeface="宋体" pitchFamily="2" charset="-122"/>
                <a:ea typeface="宋体" pitchFamily="2" charset="-122"/>
              </a:rPr>
              <a:t>世纪</a:t>
            </a:r>
            <a:r>
              <a:rPr kumimoji="1" lang="en-US" altLang="zh-CN" sz="2300" b="0" dirty="0">
                <a:solidFill>
                  <a:schemeClr val="tx1"/>
                </a:solidFill>
                <a:latin typeface="宋体" pitchFamily="2" charset="-122"/>
                <a:ea typeface="宋体" pitchFamily="2" charset="-122"/>
              </a:rPr>
              <a:t>80</a:t>
            </a:r>
            <a:r>
              <a:rPr kumimoji="1" lang="zh-CN" altLang="en-US" sz="2300" b="0" dirty="0">
                <a:solidFill>
                  <a:schemeClr val="tx1"/>
                </a:solidFill>
                <a:latin typeface="宋体" pitchFamily="2" charset="-122"/>
                <a:ea typeface="宋体" pitchFamily="2" charset="-122"/>
              </a:rPr>
              <a:t>年代后期，</a:t>
            </a:r>
            <a:r>
              <a:rPr kumimoji="1" lang="en-US" altLang="zh-CN" sz="2300" b="0" dirty="0">
                <a:solidFill>
                  <a:schemeClr val="tx1"/>
                </a:solidFill>
                <a:latin typeface="宋体" pitchFamily="2" charset="-122"/>
                <a:ea typeface="宋体" pitchFamily="2" charset="-122"/>
              </a:rPr>
              <a:t>ARM</a:t>
            </a:r>
            <a:r>
              <a:rPr kumimoji="1" lang="zh-CN" altLang="en-US" sz="2300" b="0" dirty="0">
                <a:solidFill>
                  <a:schemeClr val="tx1"/>
                </a:solidFill>
                <a:latin typeface="宋体" pitchFamily="2" charset="-122"/>
                <a:ea typeface="宋体" pitchFamily="2" charset="-122"/>
              </a:rPr>
              <a:t>很快开 发出</a:t>
            </a:r>
            <a:r>
              <a:rPr kumimoji="1" lang="en-US" altLang="zh-CN" sz="2300" b="0" dirty="0">
                <a:solidFill>
                  <a:schemeClr val="tx1"/>
                </a:solidFill>
                <a:latin typeface="宋体" pitchFamily="2" charset="-122"/>
                <a:ea typeface="宋体" pitchFamily="2" charset="-122"/>
              </a:rPr>
              <a:t>Acorn</a:t>
            </a:r>
            <a:r>
              <a:rPr kumimoji="1" lang="zh-CN" altLang="en-US" sz="2300" b="0" dirty="0">
                <a:solidFill>
                  <a:schemeClr val="tx1"/>
                </a:solidFill>
                <a:latin typeface="宋体" pitchFamily="2" charset="-122"/>
                <a:ea typeface="宋体" pitchFamily="2" charset="-122"/>
              </a:rPr>
              <a:t>的台式机产品，形成英国的计算机教育基础</a:t>
            </a:r>
          </a:p>
          <a:p>
            <a:r>
              <a:rPr kumimoji="1" lang="en-US" altLang="zh-CN" sz="2300" b="0" dirty="0">
                <a:solidFill>
                  <a:schemeClr val="tx1"/>
                </a:solidFill>
                <a:latin typeface="宋体" pitchFamily="2" charset="-122"/>
                <a:ea typeface="宋体" pitchFamily="2" charset="-122"/>
              </a:rPr>
              <a:t>1990</a:t>
            </a:r>
            <a:r>
              <a:rPr kumimoji="1" lang="zh-CN" altLang="en-US" sz="2300" b="0" dirty="0">
                <a:solidFill>
                  <a:schemeClr val="tx1"/>
                </a:solidFill>
                <a:latin typeface="宋体" pitchFamily="2" charset="-122"/>
                <a:ea typeface="宋体" pitchFamily="2" charset="-122"/>
              </a:rPr>
              <a:t>年成立了</a:t>
            </a:r>
            <a:r>
              <a:rPr kumimoji="1" lang="en-US" altLang="zh-CN" sz="2300" b="0" dirty="0">
                <a:solidFill>
                  <a:schemeClr val="tx1"/>
                </a:solidFill>
                <a:latin typeface="宋体" pitchFamily="2" charset="-122"/>
                <a:ea typeface="宋体" pitchFamily="2" charset="-122"/>
              </a:rPr>
              <a:t>Advanced RISC Machines Limited</a:t>
            </a:r>
            <a:r>
              <a:rPr kumimoji="1" lang="zh-CN" altLang="en-US" sz="2300" b="0" dirty="0">
                <a:solidFill>
                  <a:schemeClr val="tx1"/>
                </a:solidFill>
                <a:latin typeface="宋体" pitchFamily="2" charset="-122"/>
                <a:ea typeface="宋体" pitchFamily="2" charset="-122"/>
              </a:rPr>
              <a:t>（后来简称为</a:t>
            </a:r>
            <a:r>
              <a:rPr kumimoji="1" lang="en-US" altLang="zh-CN" sz="2300" b="0" dirty="0">
                <a:solidFill>
                  <a:schemeClr val="tx1"/>
                </a:solidFill>
                <a:latin typeface="宋体" pitchFamily="2" charset="-122"/>
                <a:ea typeface="宋体" pitchFamily="2" charset="-122"/>
              </a:rPr>
              <a:t>ARM Limited</a:t>
            </a:r>
            <a:r>
              <a:rPr kumimoji="1" lang="zh-CN" altLang="en-US" sz="2300" b="0" dirty="0">
                <a:solidFill>
                  <a:schemeClr val="tx1"/>
                </a:solidFill>
                <a:latin typeface="宋体" pitchFamily="2" charset="-122"/>
                <a:ea typeface="宋体" pitchFamily="2" charset="-122"/>
              </a:rPr>
              <a:t>，</a:t>
            </a:r>
            <a:r>
              <a:rPr kumimoji="1" lang="en-US" altLang="zh-CN" sz="2300" b="0" dirty="0">
                <a:solidFill>
                  <a:schemeClr val="tx1"/>
                </a:solidFill>
                <a:latin typeface="宋体" pitchFamily="2" charset="-122"/>
                <a:ea typeface="宋体" pitchFamily="2" charset="-122"/>
              </a:rPr>
              <a:t>ARM</a:t>
            </a:r>
            <a:r>
              <a:rPr kumimoji="1" lang="zh-CN" altLang="en-US" sz="2300" b="0" dirty="0">
                <a:solidFill>
                  <a:schemeClr val="tx1"/>
                </a:solidFill>
                <a:latin typeface="宋体" pitchFamily="2" charset="-122"/>
                <a:ea typeface="宋体" pitchFamily="2" charset="-122"/>
              </a:rPr>
              <a:t>公司）。</a:t>
            </a:r>
            <a:r>
              <a:rPr kumimoji="1" lang="en-US" altLang="zh-CN" sz="2300" b="0" dirty="0">
                <a:solidFill>
                  <a:srgbClr val="FF0000"/>
                </a:solidFill>
                <a:latin typeface="宋体" pitchFamily="2" charset="-122"/>
                <a:ea typeface="宋体" pitchFamily="2" charset="-122"/>
              </a:rPr>
              <a:t>ARM</a:t>
            </a:r>
            <a:r>
              <a:rPr kumimoji="1" lang="zh-CN" altLang="en-US" sz="2300" b="0" dirty="0">
                <a:solidFill>
                  <a:srgbClr val="FF0000"/>
                </a:solidFill>
                <a:latin typeface="宋体" pitchFamily="2" charset="-122"/>
                <a:ea typeface="宋体" pitchFamily="2" charset="-122"/>
              </a:rPr>
              <a:t>公司既不生产芯片也不销售芯片，它只出售芯片技术授权</a:t>
            </a:r>
            <a:endParaRPr kumimoji="1" lang="en-US" altLang="zh-CN" sz="2300" b="0" dirty="0">
              <a:solidFill>
                <a:srgbClr val="FF0000"/>
              </a:solidFill>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7C59FAF0-868B-45B1-B305-A4ED8ABF4FA4}"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76</a:t>
            </a:fld>
            <a:endParaRPr lang="en-US" altLang="zh-CN" b="1">
              <a:solidFill>
                <a:srgbClr val="FFFFFF"/>
              </a:solidFill>
            </a:endParaRPr>
          </a:p>
        </p:txBody>
      </p:sp>
    </p:spTree>
    <p:extLst>
      <p:ext uri="{BB962C8B-B14F-4D97-AF65-F5344CB8AC3E}">
        <p14:creationId xmlns:p14="http://schemas.microsoft.com/office/powerpoint/2010/main" val="1412471238"/>
      </p:ext>
    </p:extLst>
  </p:cSld>
  <p:clrMapOvr>
    <a:masterClrMapping/>
  </p:clrMapOvr>
  <p:transition/>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COS</a:t>
            </a:r>
            <a:r>
              <a:rPr lang="zh-CN" altLang="en-US" sz="3600" dirty="0"/>
              <a:t>的基本概念</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2843785" cy="4886711"/>
          </a:xfrm>
        </p:spPr>
        <p:txBody>
          <a:bodyPr>
            <a:normAutofit/>
          </a:bodyPr>
          <a:lstStyle/>
          <a:p>
            <a:pPr lvl="2"/>
            <a:r>
              <a:rPr lang="zh-CN" altLang="en-US" dirty="0"/>
              <a:t>文件系统</a:t>
            </a:r>
            <a:endParaRPr lang="en-US" altLang="zh-CN" dirty="0"/>
          </a:p>
          <a:p>
            <a:pPr lvl="3"/>
            <a:r>
              <a:rPr lang="zh-CN" altLang="en-US" dirty="0"/>
              <a:t>基于对象</a:t>
            </a:r>
            <a:endParaRPr lang="en-US" altLang="zh-CN" dirty="0"/>
          </a:p>
          <a:p>
            <a:pPr lvl="3"/>
            <a:r>
              <a:rPr lang="zh-CN" altLang="en-US" dirty="0"/>
              <a:t>基于分配表</a:t>
            </a:r>
            <a:endParaRPr lang="en-US" altLang="zh-CN" dirty="0"/>
          </a:p>
          <a:p>
            <a:pPr lvl="3"/>
            <a:r>
              <a:rPr lang="zh-CN" altLang="en-US" dirty="0"/>
              <a:t>基于链表</a:t>
            </a:r>
            <a:endParaRPr lang="en-US" altLang="zh-CN" dirty="0"/>
          </a:p>
          <a:p>
            <a:pPr lvl="3"/>
            <a:r>
              <a:rPr lang="zh-CN" altLang="en-US" dirty="0"/>
              <a:t>基于预分配</a:t>
            </a:r>
            <a:endParaRPr lang="en-US" altLang="zh-CN" dirty="0"/>
          </a:p>
          <a:p>
            <a:pPr lvl="3"/>
            <a:endParaRPr lang="en-US" altLang="zh-CN" dirty="0"/>
          </a:p>
          <a:p>
            <a:pPr lvl="2"/>
            <a:r>
              <a:rPr lang="zh-CN" altLang="en-US" dirty="0"/>
              <a:t>命令系统</a:t>
            </a:r>
            <a:endParaRPr lang="en-US" altLang="zh-CN" dirty="0"/>
          </a:p>
          <a:p>
            <a:pPr lvl="3"/>
            <a:r>
              <a:rPr lang="zh-CN" altLang="en-US" dirty="0"/>
              <a:t>多应用</a:t>
            </a:r>
            <a:endParaRPr lang="en-US" altLang="zh-CN" dirty="0"/>
          </a:p>
          <a:p>
            <a:pPr lvl="3"/>
            <a:r>
              <a:rPr lang="zh-CN" altLang="en-US" dirty="0"/>
              <a:t>单应用</a:t>
            </a:r>
            <a:endParaRPr lang="en-US" altLang="zh-CN" dirty="0"/>
          </a:p>
          <a:p>
            <a:pPr lvl="3"/>
            <a:r>
              <a:rPr lang="zh-CN" altLang="en-US" dirty="0"/>
              <a:t>标准应用</a:t>
            </a:r>
            <a:endParaRPr lang="en-US" altLang="zh-CN" dirty="0"/>
          </a:p>
          <a:p>
            <a:pPr lvl="2"/>
            <a:endParaRPr lang="en-US" altLang="zh-CN" dirty="0"/>
          </a:p>
        </p:txBody>
      </p:sp>
      <p:sp>
        <p:nvSpPr>
          <p:cNvPr id="4" name="内容占位符 2">
            <a:extLst>
              <a:ext uri="{FF2B5EF4-FFF2-40B4-BE49-F238E27FC236}">
                <a16:creationId xmlns:a16="http://schemas.microsoft.com/office/drawing/2014/main" id="{290EB0EF-519D-411F-96BE-618A11520B2C}"/>
              </a:ext>
            </a:extLst>
          </p:cNvPr>
          <p:cNvSpPr txBox="1">
            <a:spLocks/>
          </p:cNvSpPr>
          <p:nvPr/>
        </p:nvSpPr>
        <p:spPr>
          <a:xfrm>
            <a:off x="6123433" y="1304615"/>
            <a:ext cx="2843785" cy="4886711"/>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2">
              <a:buClr>
                <a:srgbClr val="99CB38"/>
              </a:buClr>
            </a:pPr>
            <a:r>
              <a:rPr lang="zh-CN" altLang="en-US" dirty="0">
                <a:solidFill>
                  <a:prstClr val="black">
                    <a:lumMod val="75000"/>
                    <a:lumOff val="25000"/>
                  </a:prstClr>
                </a:solidFill>
              </a:rPr>
              <a:t>安全系统</a:t>
            </a:r>
            <a:endParaRPr lang="en-US" altLang="zh-CN" dirty="0">
              <a:solidFill>
                <a:prstClr val="black">
                  <a:lumMod val="75000"/>
                  <a:lumOff val="25000"/>
                </a:prstClr>
              </a:solidFill>
            </a:endParaRPr>
          </a:p>
          <a:p>
            <a:pPr lvl="3">
              <a:buClr>
                <a:srgbClr val="99CB38"/>
              </a:buClr>
            </a:pPr>
            <a:r>
              <a:rPr lang="zh-CN" altLang="en-US" dirty="0">
                <a:solidFill>
                  <a:prstClr val="black">
                    <a:lumMod val="75000"/>
                    <a:lumOff val="25000"/>
                  </a:prstClr>
                </a:solidFill>
              </a:rPr>
              <a:t>安全状态</a:t>
            </a:r>
            <a:endParaRPr lang="en-US" altLang="zh-CN" dirty="0">
              <a:solidFill>
                <a:prstClr val="black">
                  <a:lumMod val="75000"/>
                  <a:lumOff val="25000"/>
                </a:prstClr>
              </a:solidFill>
            </a:endParaRPr>
          </a:p>
          <a:p>
            <a:pPr lvl="3">
              <a:buClr>
                <a:srgbClr val="99CB38"/>
              </a:buClr>
            </a:pPr>
            <a:r>
              <a:rPr lang="zh-CN" altLang="en-US" dirty="0">
                <a:solidFill>
                  <a:prstClr val="black">
                    <a:lumMod val="75000"/>
                    <a:lumOff val="25000"/>
                  </a:prstClr>
                </a:solidFill>
              </a:rPr>
              <a:t>安全属性</a:t>
            </a:r>
            <a:endParaRPr lang="en-US" altLang="zh-CN" dirty="0">
              <a:solidFill>
                <a:prstClr val="black">
                  <a:lumMod val="75000"/>
                  <a:lumOff val="25000"/>
                </a:prstClr>
              </a:solidFill>
            </a:endParaRPr>
          </a:p>
          <a:p>
            <a:pPr lvl="3">
              <a:buClr>
                <a:srgbClr val="99CB38"/>
              </a:buClr>
            </a:pPr>
            <a:r>
              <a:rPr lang="zh-CN" altLang="en-US" dirty="0">
                <a:solidFill>
                  <a:prstClr val="black">
                    <a:lumMod val="75000"/>
                    <a:lumOff val="25000"/>
                  </a:prstClr>
                </a:solidFill>
              </a:rPr>
              <a:t>安全机制</a:t>
            </a:r>
            <a:endParaRPr lang="en-US" altLang="zh-CN" dirty="0">
              <a:solidFill>
                <a:prstClr val="black">
                  <a:lumMod val="75000"/>
                  <a:lumOff val="25000"/>
                </a:prstClr>
              </a:solidFill>
            </a:endParaRPr>
          </a:p>
          <a:p>
            <a:pPr lvl="3">
              <a:buClr>
                <a:srgbClr val="99CB38"/>
              </a:buClr>
            </a:pPr>
            <a:endParaRPr lang="en-US" altLang="zh-CN" dirty="0">
              <a:solidFill>
                <a:prstClr val="black">
                  <a:lumMod val="75000"/>
                  <a:lumOff val="25000"/>
                </a:prstClr>
              </a:solidFill>
            </a:endParaRPr>
          </a:p>
          <a:p>
            <a:pPr lvl="3">
              <a:buClr>
                <a:srgbClr val="99CB38"/>
              </a:buClr>
            </a:pPr>
            <a:endParaRPr lang="en-US" altLang="zh-CN" dirty="0">
              <a:solidFill>
                <a:prstClr val="black">
                  <a:lumMod val="75000"/>
                  <a:lumOff val="25000"/>
                </a:prstClr>
              </a:solidFill>
            </a:endParaRPr>
          </a:p>
          <a:p>
            <a:pPr lvl="2">
              <a:buClr>
                <a:srgbClr val="99CB38"/>
              </a:buClr>
            </a:pPr>
            <a:r>
              <a:rPr lang="zh-CN" altLang="en-US" dirty="0">
                <a:solidFill>
                  <a:prstClr val="black">
                    <a:lumMod val="75000"/>
                    <a:lumOff val="25000"/>
                  </a:prstClr>
                </a:solidFill>
              </a:rPr>
              <a:t>接口系统</a:t>
            </a:r>
            <a:endParaRPr lang="en-US" altLang="zh-CN" dirty="0">
              <a:solidFill>
                <a:prstClr val="black">
                  <a:lumMod val="75000"/>
                  <a:lumOff val="25000"/>
                </a:prstClr>
              </a:solidFill>
            </a:endParaRPr>
          </a:p>
          <a:p>
            <a:pPr lvl="3">
              <a:buClr>
                <a:srgbClr val="99CB38"/>
              </a:buClr>
            </a:pPr>
            <a:r>
              <a:rPr lang="zh-CN" altLang="en-US" dirty="0">
                <a:solidFill>
                  <a:prstClr val="black">
                    <a:lumMod val="75000"/>
                    <a:lumOff val="25000"/>
                  </a:prstClr>
                </a:solidFill>
              </a:rPr>
              <a:t>链路层</a:t>
            </a:r>
            <a:endParaRPr lang="en-US" altLang="zh-CN" dirty="0">
              <a:solidFill>
                <a:prstClr val="black">
                  <a:lumMod val="75000"/>
                  <a:lumOff val="25000"/>
                </a:prstClr>
              </a:solidFill>
            </a:endParaRPr>
          </a:p>
          <a:p>
            <a:pPr lvl="3">
              <a:buClr>
                <a:srgbClr val="99CB38"/>
              </a:buClr>
            </a:pPr>
            <a:r>
              <a:rPr lang="zh-CN" altLang="en-US" dirty="0">
                <a:solidFill>
                  <a:prstClr val="black">
                    <a:lumMod val="75000"/>
                    <a:lumOff val="25000"/>
                  </a:prstClr>
                </a:solidFill>
              </a:rPr>
              <a:t>传输层</a:t>
            </a:r>
            <a:endParaRPr lang="en-US" altLang="zh-CN" dirty="0">
              <a:solidFill>
                <a:prstClr val="black">
                  <a:lumMod val="75000"/>
                  <a:lumOff val="25000"/>
                </a:prstClr>
              </a:solidFill>
            </a:endParaRPr>
          </a:p>
          <a:p>
            <a:pPr lvl="3">
              <a:buClr>
                <a:srgbClr val="99CB38"/>
              </a:buClr>
            </a:pPr>
            <a:r>
              <a:rPr lang="zh-CN" altLang="en-US" dirty="0">
                <a:solidFill>
                  <a:prstClr val="black">
                    <a:lumMod val="75000"/>
                    <a:lumOff val="25000"/>
                  </a:prstClr>
                </a:solidFill>
              </a:rPr>
              <a:t>物理层</a:t>
            </a:r>
            <a:endParaRPr lang="en-US" altLang="zh-CN" dirty="0">
              <a:solidFill>
                <a:prstClr val="black">
                  <a:lumMod val="75000"/>
                  <a:lumOff val="25000"/>
                </a:prstClr>
              </a:solidFill>
            </a:endParaRPr>
          </a:p>
          <a:p>
            <a:pPr lvl="4">
              <a:buClr>
                <a:srgbClr val="99CB38"/>
              </a:buClr>
            </a:pPr>
            <a:r>
              <a:rPr lang="zh-CN" altLang="en-US" dirty="0">
                <a:solidFill>
                  <a:prstClr val="black">
                    <a:lumMod val="75000"/>
                    <a:lumOff val="25000"/>
                  </a:prstClr>
                </a:solidFill>
              </a:rPr>
              <a:t>接触</a:t>
            </a:r>
            <a:endParaRPr lang="en-US" altLang="zh-CN" dirty="0">
              <a:solidFill>
                <a:prstClr val="black">
                  <a:lumMod val="75000"/>
                  <a:lumOff val="25000"/>
                </a:prstClr>
              </a:solidFill>
            </a:endParaRPr>
          </a:p>
          <a:p>
            <a:pPr lvl="4">
              <a:buClr>
                <a:srgbClr val="99CB38"/>
              </a:buClr>
            </a:pPr>
            <a:r>
              <a:rPr lang="zh-CN" altLang="en-US" dirty="0">
                <a:solidFill>
                  <a:prstClr val="black">
                    <a:lumMod val="75000"/>
                    <a:lumOff val="25000"/>
                  </a:prstClr>
                </a:solidFill>
              </a:rPr>
              <a:t>非接</a:t>
            </a:r>
            <a:endParaRPr lang="en-US" altLang="zh-CN" dirty="0">
              <a:solidFill>
                <a:prstClr val="black">
                  <a:lumMod val="75000"/>
                  <a:lumOff val="25000"/>
                </a:prstClr>
              </a:solidFill>
            </a:endParaRPr>
          </a:p>
        </p:txBody>
      </p:sp>
    </p:spTree>
    <p:extLst>
      <p:ext uri="{BB962C8B-B14F-4D97-AF65-F5344CB8AC3E}">
        <p14:creationId xmlns:p14="http://schemas.microsoft.com/office/powerpoint/2010/main" val="304284682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COS</a:t>
            </a:r>
            <a:r>
              <a:rPr lang="zh-CN" altLang="en-US" sz="3600" dirty="0"/>
              <a:t>的认证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59" y="1339632"/>
            <a:ext cx="7540456" cy="4886711"/>
          </a:xfrm>
        </p:spPr>
        <p:txBody>
          <a:bodyPr>
            <a:normAutofit fontScale="92500" lnSpcReduction="10000"/>
          </a:bodyPr>
          <a:lstStyle/>
          <a:p>
            <a:pPr lvl="2"/>
            <a:r>
              <a:rPr lang="zh-CN" altLang="en-US" dirty="0"/>
              <a:t>认证方法</a:t>
            </a:r>
            <a:endParaRPr lang="en-US" altLang="zh-CN" dirty="0"/>
          </a:p>
          <a:p>
            <a:pPr lvl="3"/>
            <a:r>
              <a:rPr lang="zh-CN" altLang="en-US" dirty="0"/>
              <a:t>密码</a:t>
            </a:r>
            <a:endParaRPr lang="en-US" altLang="zh-CN" dirty="0"/>
          </a:p>
          <a:p>
            <a:pPr lvl="3"/>
            <a:r>
              <a:rPr lang="zh-CN" altLang="en-US" dirty="0"/>
              <a:t>口令</a:t>
            </a:r>
            <a:endParaRPr lang="en-US" altLang="zh-CN" dirty="0"/>
          </a:p>
          <a:p>
            <a:pPr lvl="3"/>
            <a:r>
              <a:rPr lang="zh-CN" altLang="en-US" dirty="0"/>
              <a:t>生物识别</a:t>
            </a:r>
            <a:endParaRPr lang="en-US" altLang="zh-CN" dirty="0"/>
          </a:p>
          <a:p>
            <a:pPr lvl="3"/>
            <a:r>
              <a:rPr lang="zh-CN" altLang="en-US" dirty="0"/>
              <a:t>多因子认证</a:t>
            </a:r>
            <a:endParaRPr lang="en-US" altLang="zh-CN" dirty="0"/>
          </a:p>
          <a:p>
            <a:pPr lvl="2"/>
            <a:r>
              <a:rPr lang="zh-CN" altLang="en-US" dirty="0"/>
              <a:t>认证协议</a:t>
            </a:r>
            <a:endParaRPr lang="en-US" altLang="zh-CN" dirty="0"/>
          </a:p>
          <a:p>
            <a:pPr lvl="3"/>
            <a:r>
              <a:rPr lang="en-US" altLang="zh-CN" dirty="0"/>
              <a:t>SCP</a:t>
            </a:r>
          </a:p>
          <a:p>
            <a:pPr lvl="3"/>
            <a:r>
              <a:rPr lang="en-US" altLang="zh-CN" dirty="0"/>
              <a:t>7816</a:t>
            </a:r>
          </a:p>
          <a:p>
            <a:pPr lvl="2"/>
            <a:r>
              <a:rPr lang="zh-CN" altLang="en-US" dirty="0"/>
              <a:t>认证存储安全</a:t>
            </a:r>
            <a:endParaRPr lang="en-US" altLang="zh-CN" dirty="0"/>
          </a:p>
          <a:p>
            <a:pPr lvl="3"/>
            <a:r>
              <a:rPr lang="en-US" altLang="zh-CN" dirty="0"/>
              <a:t>PUF</a:t>
            </a:r>
          </a:p>
          <a:p>
            <a:pPr lvl="3"/>
            <a:r>
              <a:rPr lang="en-US" altLang="zh-CN" dirty="0"/>
              <a:t>MCB</a:t>
            </a:r>
          </a:p>
          <a:p>
            <a:pPr lvl="3"/>
            <a:r>
              <a:rPr lang="en-US" altLang="zh-CN" dirty="0"/>
              <a:t>Memory</a:t>
            </a:r>
          </a:p>
        </p:txBody>
      </p:sp>
    </p:spTree>
    <p:extLst>
      <p:ext uri="{BB962C8B-B14F-4D97-AF65-F5344CB8AC3E}">
        <p14:creationId xmlns:p14="http://schemas.microsoft.com/office/powerpoint/2010/main" val="3454926683"/>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8F1F8C6D-6284-4386-84C3-F3E7EE688C57}"/>
              </a:ext>
            </a:extLst>
          </p:cNvPr>
          <p:cNvPicPr>
            <a:picLocks noGrp="1" noChangeAspect="1"/>
          </p:cNvPicPr>
          <p:nvPr>
            <p:ph idx="1"/>
          </p:nvPr>
        </p:nvPicPr>
        <p:blipFill>
          <a:blip r:embed="rId2"/>
          <a:stretch>
            <a:fillRect/>
          </a:stretch>
        </p:blipFill>
        <p:spPr>
          <a:xfrm>
            <a:off x="1999500" y="778271"/>
            <a:ext cx="5184163" cy="477777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629833" y="639098"/>
            <a:ext cx="2551471" cy="3686015"/>
          </a:xfrm>
        </p:spPr>
        <p:txBody>
          <a:bodyPr vert="horz" lIns="91440" tIns="45720" rIns="91440" bIns="45720" rtlCol="0" anchor="b">
            <a:normAutofit/>
          </a:bodyPr>
          <a:lstStyle/>
          <a:p>
            <a:r>
              <a:rPr lang="en-US" altLang="zh-CN" sz="5300" dirty="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2943870504"/>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Global Platform</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59" y="1339632"/>
            <a:ext cx="7540456" cy="4886711"/>
          </a:xfrm>
        </p:spPr>
        <p:txBody>
          <a:bodyPr>
            <a:normAutofit/>
          </a:bodyPr>
          <a:lstStyle/>
          <a:p>
            <a:pPr lvl="2"/>
            <a:r>
              <a:rPr lang="en-US" altLang="zh-CN" dirty="0" err="1"/>
              <a:t>GlobalPlatform</a:t>
            </a:r>
            <a:r>
              <a:rPr lang="zh-CN" altLang="en-US" dirty="0"/>
              <a:t>（</a:t>
            </a:r>
            <a:r>
              <a:rPr lang="en-US" altLang="zh-CN" dirty="0"/>
              <a:t>GP</a:t>
            </a:r>
            <a:r>
              <a:rPr lang="zh-CN" altLang="en-US" dirty="0"/>
              <a:t>）是跨行业的国际标准组织，致力于开发、制定并发布安全芯片的技术标准，以促进多应用产业环境的管理及其安全、可互操作的业务部署。</a:t>
            </a:r>
            <a:endParaRPr lang="en-US" altLang="zh-CN" dirty="0"/>
          </a:p>
          <a:p>
            <a:pPr lvl="2"/>
            <a:r>
              <a:rPr lang="en-US" altLang="zh-CN" dirty="0"/>
              <a:t>GP</a:t>
            </a:r>
            <a:r>
              <a:rPr lang="zh-CN" altLang="en-US" dirty="0"/>
              <a:t>的工作重心主要集中在安全单元（</a:t>
            </a:r>
            <a:r>
              <a:rPr lang="en-US" altLang="zh-CN" dirty="0"/>
              <a:t>SE</a:t>
            </a:r>
            <a:r>
              <a:rPr lang="zh-CN" altLang="en-US" dirty="0"/>
              <a:t>）、可信执行环境（</a:t>
            </a:r>
            <a:r>
              <a:rPr lang="en-US" altLang="zh-CN" dirty="0"/>
              <a:t>TEE</a:t>
            </a:r>
            <a:r>
              <a:rPr lang="zh-CN" altLang="en-US" dirty="0"/>
              <a:t>）和移动消息（</a:t>
            </a:r>
            <a:r>
              <a:rPr lang="en-US" altLang="zh-CN" dirty="0"/>
              <a:t>Mobile Messaging</a:t>
            </a:r>
            <a:r>
              <a:rPr lang="zh-CN" altLang="en-US" dirty="0"/>
              <a:t>）等领域，其成熟的技术规范是建立端到端可信业务解决方案的工具，并服务于产业环境的多个成员，支持多种商业模式。</a:t>
            </a:r>
            <a:endParaRPr lang="en-US" altLang="zh-CN" dirty="0"/>
          </a:p>
          <a:p>
            <a:pPr lvl="2"/>
            <a:r>
              <a:rPr lang="en-US" altLang="zh-CN" dirty="0"/>
              <a:t>GP</a:t>
            </a:r>
            <a:r>
              <a:rPr lang="zh-CN" altLang="en-US" dirty="0"/>
              <a:t>是全球基于安全芯片的安全基础设施统一的标准的制定者。</a:t>
            </a:r>
            <a:endParaRPr lang="en-US" altLang="zh-CN" dirty="0"/>
          </a:p>
        </p:txBody>
      </p:sp>
    </p:spTree>
    <p:extLst>
      <p:ext uri="{BB962C8B-B14F-4D97-AF65-F5344CB8AC3E}">
        <p14:creationId xmlns:p14="http://schemas.microsoft.com/office/powerpoint/2010/main" val="1170122656"/>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Global Platform</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59" y="1339632"/>
            <a:ext cx="7540456" cy="4886711"/>
          </a:xfrm>
        </p:spPr>
        <p:txBody>
          <a:bodyPr>
            <a:normAutofit fontScale="77500" lnSpcReduction="20000"/>
          </a:bodyPr>
          <a:lstStyle/>
          <a:p>
            <a:pPr lvl="2"/>
            <a:r>
              <a:rPr lang="en-US" altLang="zh-CN" dirty="0"/>
              <a:t>Global Platform: Card Specification</a:t>
            </a:r>
          </a:p>
          <a:p>
            <a:pPr lvl="3"/>
            <a:r>
              <a:rPr lang="en-US" altLang="zh-CN" dirty="0"/>
              <a:t>System architecture</a:t>
            </a:r>
          </a:p>
          <a:p>
            <a:pPr lvl="3"/>
            <a:r>
              <a:rPr lang="en-US" altLang="zh-CN" dirty="0"/>
              <a:t>Card architecture</a:t>
            </a:r>
          </a:p>
          <a:p>
            <a:pPr lvl="3"/>
            <a:r>
              <a:rPr lang="en-US" altLang="zh-CN" dirty="0"/>
              <a:t>Security architecture</a:t>
            </a:r>
          </a:p>
          <a:p>
            <a:pPr lvl="3"/>
            <a:r>
              <a:rPr lang="en-US" altLang="zh-CN" dirty="0"/>
              <a:t>Life cycle models</a:t>
            </a:r>
          </a:p>
          <a:p>
            <a:pPr lvl="3"/>
            <a:r>
              <a:rPr lang="en-US" altLang="zh-CN" dirty="0"/>
              <a:t>Card manager</a:t>
            </a:r>
          </a:p>
          <a:p>
            <a:pPr lvl="3"/>
            <a:r>
              <a:rPr lang="en-US" altLang="zh-CN" dirty="0"/>
              <a:t>Security domains</a:t>
            </a:r>
          </a:p>
          <a:p>
            <a:pPr lvl="3"/>
            <a:r>
              <a:rPr lang="en-US" altLang="zh-CN" dirty="0"/>
              <a:t>Secure communication</a:t>
            </a:r>
          </a:p>
          <a:p>
            <a:pPr lvl="3"/>
            <a:r>
              <a:rPr lang="en-US" altLang="zh-CN" dirty="0"/>
              <a:t>APDU command reference</a:t>
            </a:r>
          </a:p>
          <a:p>
            <a:pPr lvl="3"/>
            <a:r>
              <a:rPr lang="en-US" altLang="zh-CN" dirty="0"/>
              <a:t>Global platform API</a:t>
            </a:r>
          </a:p>
          <a:p>
            <a:pPr lvl="3"/>
            <a:r>
              <a:rPr lang="en-US" altLang="zh-CN" dirty="0" err="1"/>
              <a:t>Algorighms</a:t>
            </a:r>
            <a:endParaRPr lang="en-US" altLang="zh-CN" dirty="0"/>
          </a:p>
          <a:p>
            <a:pPr lvl="3"/>
            <a:r>
              <a:rPr lang="en-US" altLang="zh-CN" dirty="0"/>
              <a:t>Secure content management: keys, load file Block hash, Token(Delegated Management operation has been authorized), Receipts, DAP </a:t>
            </a:r>
          </a:p>
          <a:p>
            <a:pPr lvl="3"/>
            <a:r>
              <a:rPr lang="en-US" altLang="zh-CN" dirty="0"/>
              <a:t>SCP01 / SCP02 / GP data values and card recognition data</a:t>
            </a:r>
          </a:p>
        </p:txBody>
      </p:sp>
    </p:spTree>
    <p:extLst>
      <p:ext uri="{BB962C8B-B14F-4D97-AF65-F5344CB8AC3E}">
        <p14:creationId xmlns:p14="http://schemas.microsoft.com/office/powerpoint/2010/main" val="59748152"/>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Global Platform</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59" y="1339632"/>
            <a:ext cx="7540456" cy="4886711"/>
          </a:xfrm>
        </p:spPr>
        <p:txBody>
          <a:bodyPr>
            <a:normAutofit fontScale="32500" lnSpcReduction="20000"/>
          </a:bodyPr>
          <a:lstStyle/>
          <a:p>
            <a:pPr lvl="2"/>
            <a:r>
              <a:rPr lang="en-US" altLang="zh-CN" dirty="0"/>
              <a:t>Global Platform: Card Specification Amendment A:</a:t>
            </a:r>
          </a:p>
          <a:p>
            <a:pPr lvl="3"/>
            <a:r>
              <a:rPr lang="en-US" altLang="zh-CN" dirty="0"/>
              <a:t>Confidential Card Content Management: DGI for </a:t>
            </a:r>
            <a:r>
              <a:rPr lang="en-US" altLang="zh-CN" dirty="0" err="1"/>
              <a:t>perso</a:t>
            </a:r>
            <a:r>
              <a:rPr lang="en-US" altLang="zh-CN" dirty="0"/>
              <a:t>……</a:t>
            </a:r>
          </a:p>
          <a:p>
            <a:pPr lvl="2"/>
            <a:r>
              <a:rPr lang="en-US" altLang="zh-CN" dirty="0"/>
              <a:t>Global Platform: Card Specification Amendment B:</a:t>
            </a:r>
          </a:p>
          <a:p>
            <a:pPr lvl="3"/>
            <a:r>
              <a:rPr lang="en-US" altLang="zh-CN" dirty="0"/>
              <a:t>Remote Application Management over HTTP: Key, SD and server, Administration Protocol, Command……</a:t>
            </a:r>
          </a:p>
          <a:p>
            <a:pPr lvl="2"/>
            <a:r>
              <a:rPr lang="en-US" altLang="zh-CN" dirty="0"/>
              <a:t>Global Platform: Card Specification Amendment C:</a:t>
            </a:r>
          </a:p>
          <a:p>
            <a:pPr lvl="3"/>
            <a:r>
              <a:rPr lang="en-US" altLang="zh-CN" dirty="0"/>
              <a:t>Contactless Services: Contactless Protocol Management, Interface Access Configuration, Application Selection and Privilege, Contactless Privilege, Cumulative Granted Memory, Security Domain APDU commands, Token Identifier Blacklist</a:t>
            </a:r>
          </a:p>
          <a:p>
            <a:pPr lvl="2"/>
            <a:r>
              <a:rPr lang="en-US" altLang="zh-CN" dirty="0"/>
              <a:t>Global Platform: Card Specification Amendment D:</a:t>
            </a:r>
          </a:p>
          <a:p>
            <a:pPr lvl="3"/>
            <a:r>
              <a:rPr lang="en-US" altLang="zh-CN" dirty="0"/>
              <a:t>Secure Channel Protocol '03': </a:t>
            </a:r>
          </a:p>
          <a:p>
            <a:pPr lvl="2"/>
            <a:r>
              <a:rPr lang="en-US" altLang="zh-CN" dirty="0"/>
              <a:t>Global Platform: Card Specification Amendment E:</a:t>
            </a:r>
          </a:p>
          <a:p>
            <a:pPr lvl="3"/>
            <a:r>
              <a:rPr lang="en-US" altLang="zh-CN" dirty="0"/>
              <a:t>Security Upgrade for Card Content Management: ECC(RSA) based </a:t>
            </a:r>
            <a:r>
              <a:rPr lang="en-US" altLang="zh-CN" dirty="0" err="1"/>
              <a:t>DAPs,Tokens</a:t>
            </a:r>
            <a:r>
              <a:rPr lang="en-US" altLang="zh-CN" dirty="0"/>
              <a:t>, Receipts, Confidential Setup by ECKA</a:t>
            </a:r>
          </a:p>
          <a:p>
            <a:pPr lvl="2"/>
            <a:r>
              <a:rPr lang="en-US" altLang="zh-CN" dirty="0"/>
              <a:t>Global Platform: Card Specification Amendment F:</a:t>
            </a:r>
          </a:p>
          <a:p>
            <a:pPr lvl="3"/>
            <a:r>
              <a:rPr lang="en-US" altLang="zh-CN" dirty="0"/>
              <a:t>Secure Channel Protocol ‘11': </a:t>
            </a:r>
          </a:p>
          <a:p>
            <a:pPr lvl="2"/>
            <a:r>
              <a:rPr lang="en-US" altLang="zh-CN" dirty="0"/>
              <a:t>Global Platform: Card Specification Amendment G:</a:t>
            </a:r>
          </a:p>
          <a:p>
            <a:pPr lvl="3"/>
            <a:r>
              <a:rPr lang="en-US" altLang="zh-CN" dirty="0"/>
              <a:t>Opacity Secure Channel: a compact and efficient method to establish secure channel keys between an entity (Host) and a secure element that can be authenticated using a public/private elliptic curve key pair. The secure channel keys are established in a single request response step, and can be used to protect further communication between the SE and Host. SM2/3/4 and key derivation are used. Certificates, key reference, blinding factor policy, secure messaging (7816-8)</a:t>
            </a:r>
          </a:p>
          <a:p>
            <a:pPr lvl="2"/>
            <a:r>
              <a:rPr lang="en-US" altLang="zh-CN" dirty="0"/>
              <a:t>Global Platform: Card Specification Amendment H:</a:t>
            </a:r>
          </a:p>
          <a:p>
            <a:pPr lvl="3"/>
            <a:r>
              <a:rPr lang="en-US" altLang="zh-CN" dirty="0"/>
              <a:t>Executable Load File Upgrade: to facilitate the upgrade of Executable Load Files (ELFs) present in a Secure Element</a:t>
            </a:r>
          </a:p>
          <a:p>
            <a:pPr lvl="2"/>
            <a:r>
              <a:rPr lang="en-US" altLang="zh-CN" dirty="0"/>
              <a:t>Global Platform: Card Specification Amendment I:</a:t>
            </a:r>
          </a:p>
          <a:p>
            <a:pPr lvl="3"/>
            <a:r>
              <a:rPr lang="en-US" altLang="zh-CN" dirty="0"/>
              <a:t>Secure Element Management Service: Extending the point-to-point application deployment to a broadcasted deployment and management of services hosted on a secure IC device through standardized </a:t>
            </a:r>
            <a:r>
              <a:rPr lang="en-US" altLang="zh-CN" dirty="0" err="1"/>
              <a:t>GlobalPlatform</a:t>
            </a:r>
            <a:r>
              <a:rPr lang="en-US" altLang="zh-CN" dirty="0"/>
              <a:t> administration commands by using SEMS scripts and certificates.</a:t>
            </a:r>
          </a:p>
          <a:p>
            <a:pPr lvl="3"/>
            <a:endParaRPr lang="en-US" altLang="zh-CN" dirty="0"/>
          </a:p>
        </p:txBody>
      </p:sp>
    </p:spTree>
    <p:extLst>
      <p:ext uri="{BB962C8B-B14F-4D97-AF65-F5344CB8AC3E}">
        <p14:creationId xmlns:p14="http://schemas.microsoft.com/office/powerpoint/2010/main" val="1863962434"/>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Global Platform</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59" y="1339632"/>
            <a:ext cx="7540456" cy="4886711"/>
          </a:xfrm>
        </p:spPr>
        <p:txBody>
          <a:bodyPr>
            <a:normAutofit/>
          </a:bodyPr>
          <a:lstStyle/>
          <a:p>
            <a:pPr lvl="2"/>
            <a:r>
              <a:rPr lang="en-US" altLang="zh-CN" dirty="0"/>
              <a:t>Global Platform: Root of Trust Definitions and Requirements</a:t>
            </a:r>
          </a:p>
          <a:p>
            <a:pPr lvl="3"/>
            <a:r>
              <a:rPr lang="en-US" altLang="zh-CN" dirty="0"/>
              <a:t>Requirements</a:t>
            </a:r>
          </a:p>
          <a:p>
            <a:pPr lvl="3"/>
            <a:r>
              <a:rPr lang="en-US" altLang="zh-CN" dirty="0"/>
              <a:t>Root of Trust Security Services: Authentication, Confidentiality, Identification, Integrity, Measurement, Authorization, Reporting, Update, Verification</a:t>
            </a:r>
          </a:p>
          <a:p>
            <a:pPr lvl="3"/>
            <a:r>
              <a:rPr lang="en-US" altLang="zh-CN" dirty="0"/>
              <a:t>Trust Relationships: Bootstrapped </a:t>
            </a:r>
            <a:r>
              <a:rPr lang="en-US" altLang="zh-CN" dirty="0" err="1"/>
              <a:t>RoT</a:t>
            </a:r>
            <a:r>
              <a:rPr lang="en-US" altLang="zh-CN" dirty="0"/>
              <a:t>, Chain of trust, Bootstrapped </a:t>
            </a:r>
            <a:r>
              <a:rPr lang="en-US" altLang="zh-CN" dirty="0" err="1"/>
              <a:t>RoT</a:t>
            </a:r>
            <a:r>
              <a:rPr lang="en-US" altLang="zh-CN" dirty="0"/>
              <a:t> Anchors Chain of Trust, Chain of Trust for Confidentiality, Intrinsic Trust</a:t>
            </a:r>
          </a:p>
          <a:p>
            <a:pPr lvl="3"/>
            <a:r>
              <a:rPr lang="en-US" altLang="zh-CN" dirty="0" err="1"/>
              <a:t>RoT</a:t>
            </a:r>
            <a:r>
              <a:rPr lang="en-US" altLang="zh-CN" dirty="0"/>
              <a:t> in GP Context</a:t>
            </a:r>
          </a:p>
          <a:p>
            <a:pPr lvl="3"/>
            <a:r>
              <a:rPr lang="en-US" altLang="zh-CN" dirty="0"/>
              <a:t>TEE as </a:t>
            </a:r>
            <a:r>
              <a:rPr lang="en-US" altLang="zh-CN" dirty="0" err="1"/>
              <a:t>RoT</a:t>
            </a:r>
            <a:endParaRPr lang="en-US" altLang="zh-CN" dirty="0"/>
          </a:p>
          <a:p>
            <a:pPr lvl="3"/>
            <a:r>
              <a:rPr lang="en-US" altLang="zh-CN" dirty="0"/>
              <a:t>SE as </a:t>
            </a:r>
            <a:r>
              <a:rPr lang="en-US" altLang="zh-CN" dirty="0" err="1"/>
              <a:t>RoT</a:t>
            </a:r>
            <a:endParaRPr lang="en-US" altLang="zh-CN" dirty="0"/>
          </a:p>
          <a:p>
            <a:pPr lvl="3"/>
            <a:r>
              <a:rPr lang="en-US" altLang="zh-CN" dirty="0"/>
              <a:t>Multi-Platform as </a:t>
            </a:r>
            <a:r>
              <a:rPr lang="en-US" altLang="zh-CN" dirty="0" err="1"/>
              <a:t>RoT</a:t>
            </a:r>
            <a:endParaRPr lang="en-US" altLang="zh-CN" dirty="0"/>
          </a:p>
        </p:txBody>
      </p:sp>
    </p:spTree>
    <p:extLst>
      <p:ext uri="{BB962C8B-B14F-4D97-AF65-F5344CB8AC3E}">
        <p14:creationId xmlns:p14="http://schemas.microsoft.com/office/powerpoint/2010/main" val="328726219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4">
            <a:extLst>
              <a:ext uri="{FF2B5EF4-FFF2-40B4-BE49-F238E27FC236}">
                <a16:creationId xmlns:a16="http://schemas.microsoft.com/office/drawing/2014/main" id="{330A0783-6B6B-45F8-838B-2FF11E0ED97E}"/>
              </a:ext>
            </a:extLst>
          </p:cNvPr>
          <p:cNvPicPr>
            <a:picLocks noGrp="1" noChangeAspect="1"/>
          </p:cNvPicPr>
          <p:nvPr>
            <p:ph idx="1"/>
          </p:nvPr>
        </p:nvPicPr>
        <p:blipFill>
          <a:blip r:embed="rId2"/>
          <a:stretch>
            <a:fillRect/>
          </a:stretch>
        </p:blipFill>
        <p:spPr>
          <a:xfrm>
            <a:off x="2270813" y="457201"/>
            <a:ext cx="5107037" cy="557807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629833" y="639098"/>
            <a:ext cx="2551471" cy="3686015"/>
          </a:xfrm>
        </p:spPr>
        <p:txBody>
          <a:bodyPr vert="horz" lIns="91440" tIns="45720" rIns="91440" bIns="45720" rtlCol="0" anchor="b">
            <a:normAutofit/>
          </a:bodyPr>
          <a:lstStyle/>
          <a:p>
            <a:r>
              <a:rPr lang="en-US" altLang="zh-CN" sz="5300" dirty="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295735428"/>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Security Responsibilities</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59" y="1339632"/>
            <a:ext cx="7540456" cy="4886711"/>
          </a:xfrm>
        </p:spPr>
        <p:txBody>
          <a:bodyPr>
            <a:normAutofit/>
          </a:bodyPr>
          <a:lstStyle/>
          <a:p>
            <a:pPr lvl="2"/>
            <a:r>
              <a:rPr lang="zh-CN" altLang="en-US" dirty="0">
                <a:latin typeface="Arial" panose="020B0604020202020204" pitchFamily="34" charset="0"/>
                <a:cs typeface="Arial" panose="020B0604020202020204" pitchFamily="34" charset="0"/>
              </a:rPr>
              <a:t>发行商</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发行和装载发行商安全域的密钥</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强制应用遵循对设备和发行商的安全访问方式，</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除了发行商安全域之外，与应用提供方一起创建和初始化安全域</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确定设备的生命周期管理策略、应用特权和其他安全参数，</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管理应用代码的下载（预发行和后发行），</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基于密码授权的下载、安装、让渡</a:t>
            </a:r>
            <a:r>
              <a:rPr lang="en-US" altLang="zh-C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1578587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Security Responsibilities</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59" y="1339632"/>
            <a:ext cx="7540456" cy="4886711"/>
          </a:xfrm>
        </p:spPr>
        <p:txBody>
          <a:bodyPr>
            <a:normAutofit/>
          </a:bodyPr>
          <a:lstStyle/>
          <a:p>
            <a:pPr lvl="2"/>
            <a:r>
              <a:rPr lang="zh-CN" altLang="en-US" dirty="0">
                <a:latin typeface="Arial" panose="020B0604020202020204" pitchFamily="34" charset="0"/>
                <a:cs typeface="Arial" panose="020B0604020202020204" pitchFamily="34" charset="0"/>
              </a:rPr>
              <a:t>应用提供商</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生成</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或者从可信第三方获得密钥自己的安全域的密钥，</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提供符合发行商安全策略与标准的应用，</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与发行商安全域一起创建和初始化安全域</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根据应用提供商的安全策略提供应用代码的签名，</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从发行商获得下载、安装、让渡的预授权，</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根据发行商的管理策略，返回下载安装删除和让渡的收条。</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3003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200" b="0" dirty="0">
                <a:latin typeface="宋体" pitchFamily="2" charset="-122"/>
                <a:ea typeface="宋体" pitchFamily="2" charset="-122"/>
              </a:rPr>
              <a:t>采用</a:t>
            </a:r>
            <a:r>
              <a:rPr lang="en-US" altLang="zh-CN" sz="2200" b="0" dirty="0">
                <a:latin typeface="宋体" pitchFamily="2" charset="-122"/>
                <a:ea typeface="宋体" pitchFamily="2" charset="-122"/>
              </a:rPr>
              <a:t>ARM</a:t>
            </a:r>
            <a:r>
              <a:rPr lang="zh-CN" altLang="en-US" sz="2200" b="0" dirty="0">
                <a:latin typeface="宋体" pitchFamily="2" charset="-122"/>
                <a:ea typeface="宋体" pitchFamily="2" charset="-122"/>
              </a:rPr>
              <a:t>技术知识产权（</a:t>
            </a:r>
            <a:r>
              <a:rPr lang="en-US" altLang="zh-CN" sz="2200" b="0" dirty="0">
                <a:latin typeface="宋体" pitchFamily="2" charset="-122"/>
                <a:ea typeface="宋体" pitchFamily="2" charset="-122"/>
              </a:rPr>
              <a:t>IP: Intellectual Property</a:t>
            </a:r>
            <a:r>
              <a:rPr lang="zh-CN" altLang="en-US" sz="2200" b="0" dirty="0">
                <a:latin typeface="宋体" pitchFamily="2" charset="-122"/>
                <a:ea typeface="宋体" pitchFamily="2" charset="-122"/>
              </a:rPr>
              <a:t>）核的微处理器，即通常所说的</a:t>
            </a:r>
            <a:r>
              <a:rPr lang="en-US" altLang="zh-CN" sz="2200" b="0" dirty="0">
                <a:latin typeface="宋体" pitchFamily="2" charset="-122"/>
                <a:ea typeface="宋体" pitchFamily="2" charset="-122"/>
              </a:rPr>
              <a:t>ARM</a:t>
            </a:r>
            <a:r>
              <a:rPr lang="zh-CN" altLang="en-US" sz="2200" b="0" dirty="0">
                <a:latin typeface="宋体" pitchFamily="2" charset="-122"/>
                <a:ea typeface="宋体" pitchFamily="2" charset="-122"/>
              </a:rPr>
              <a:t>嵌入式微处理器，已广泛应用于如下领域：</a:t>
            </a:r>
          </a:p>
          <a:p>
            <a:pPr lvl="1"/>
            <a:r>
              <a:rPr lang="zh-CN" altLang="en-US" sz="2000" dirty="0">
                <a:latin typeface="宋体" pitchFamily="2" charset="-122"/>
                <a:ea typeface="宋体" pitchFamily="2" charset="-122"/>
              </a:rPr>
              <a:t>工业控制</a:t>
            </a:r>
            <a:r>
              <a:rPr lang="zh-CN" altLang="en-US" sz="2000" b="0" dirty="0">
                <a:latin typeface="宋体" pitchFamily="2" charset="-122"/>
                <a:ea typeface="宋体" pitchFamily="2" charset="-122"/>
              </a:rPr>
              <a:t>：作为</a:t>
            </a:r>
            <a:r>
              <a:rPr lang="en-US" altLang="zh-CN" sz="2000" b="0" dirty="0">
                <a:latin typeface="宋体" pitchFamily="2" charset="-122"/>
                <a:ea typeface="宋体" pitchFamily="2" charset="-122"/>
              </a:rPr>
              <a:t>32</a:t>
            </a:r>
            <a:r>
              <a:rPr lang="zh-CN" altLang="en-US" sz="2000" b="0" dirty="0">
                <a:latin typeface="宋体" pitchFamily="2" charset="-122"/>
                <a:ea typeface="宋体" pitchFamily="2" charset="-122"/>
              </a:rPr>
              <a:t>位的</a:t>
            </a:r>
            <a:r>
              <a:rPr lang="en-US" altLang="zh-CN" sz="2000" b="0" dirty="0">
                <a:latin typeface="宋体" pitchFamily="2" charset="-122"/>
                <a:ea typeface="宋体" pitchFamily="2" charset="-122"/>
              </a:rPr>
              <a:t>RISC</a:t>
            </a:r>
            <a:r>
              <a:rPr lang="zh-CN" altLang="en-US" sz="2000" b="0" dirty="0">
                <a:latin typeface="宋体" pitchFamily="2" charset="-122"/>
                <a:ea typeface="宋体" pitchFamily="2" charset="-122"/>
              </a:rPr>
              <a:t>架构，基于</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核的微控制器芯片不但占据了高端微控制器市场的大部分市场份额，同时也逐渐向低端微控制器应用领域扩展，</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微控制器的低功耗、高性价比，向传统的</a:t>
            </a:r>
            <a:r>
              <a:rPr lang="en-US" altLang="zh-CN" sz="2000" b="0" dirty="0">
                <a:latin typeface="宋体" pitchFamily="2" charset="-122"/>
                <a:ea typeface="宋体" pitchFamily="2" charset="-122"/>
              </a:rPr>
              <a:t>8</a:t>
            </a:r>
            <a:r>
              <a:rPr lang="zh-CN" altLang="en-US" sz="2000" b="0" dirty="0">
                <a:latin typeface="宋体" pitchFamily="2" charset="-122"/>
                <a:ea typeface="宋体" pitchFamily="2" charset="-122"/>
              </a:rPr>
              <a:t>位</a:t>
            </a:r>
            <a:r>
              <a:rPr lang="en-US" altLang="zh-CN" sz="2000" b="0" dirty="0">
                <a:latin typeface="宋体" pitchFamily="2" charset="-122"/>
                <a:ea typeface="宋体" pitchFamily="2" charset="-122"/>
              </a:rPr>
              <a:t>/16</a:t>
            </a:r>
            <a:r>
              <a:rPr lang="zh-CN" altLang="en-US" sz="2000" b="0" dirty="0">
                <a:latin typeface="宋体" pitchFamily="2" charset="-122"/>
                <a:ea typeface="宋体" pitchFamily="2" charset="-122"/>
              </a:rPr>
              <a:t>位微控制器提出了挑战</a:t>
            </a:r>
          </a:p>
          <a:p>
            <a:pPr lvl="1"/>
            <a:r>
              <a:rPr lang="zh-CN" altLang="en-US" sz="2000" dirty="0">
                <a:latin typeface="宋体" pitchFamily="2" charset="-122"/>
                <a:ea typeface="宋体" pitchFamily="2" charset="-122"/>
              </a:rPr>
              <a:t>无线通讯</a:t>
            </a:r>
            <a:r>
              <a:rPr lang="zh-CN" altLang="en-US" sz="2000" b="0" dirty="0">
                <a:latin typeface="宋体" pitchFamily="2" charset="-122"/>
                <a:ea typeface="宋体" pitchFamily="2" charset="-122"/>
              </a:rPr>
              <a:t>：目前已有超过</a:t>
            </a:r>
            <a:r>
              <a:rPr lang="en-US" altLang="zh-CN" sz="2000" b="0" dirty="0">
                <a:latin typeface="宋体" pitchFamily="2" charset="-122"/>
                <a:ea typeface="宋体" pitchFamily="2" charset="-122"/>
              </a:rPr>
              <a:t>85%</a:t>
            </a:r>
            <a:r>
              <a:rPr lang="zh-CN" altLang="en-US" sz="2000" b="0" dirty="0">
                <a:latin typeface="宋体" pitchFamily="2" charset="-122"/>
                <a:ea typeface="宋体" pitchFamily="2" charset="-122"/>
              </a:rPr>
              <a:t>的无线通讯设备采用了</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以其高性能和低成本，在该领域的地位日益巩固。</a:t>
            </a:r>
          </a:p>
          <a:p>
            <a:pPr lvl="1"/>
            <a:r>
              <a:rPr lang="zh-CN" altLang="en-US" sz="2000" dirty="0">
                <a:latin typeface="宋体" pitchFamily="2" charset="-122"/>
                <a:ea typeface="宋体" pitchFamily="2" charset="-122"/>
              </a:rPr>
              <a:t>网络系统</a:t>
            </a:r>
            <a:r>
              <a:rPr lang="zh-CN" altLang="en-US" sz="2000" b="0" dirty="0">
                <a:latin typeface="宋体" pitchFamily="2" charset="-122"/>
                <a:ea typeface="宋体" pitchFamily="2" charset="-122"/>
              </a:rPr>
              <a:t>：采用</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技术的</a:t>
            </a:r>
            <a:r>
              <a:rPr lang="en-US" altLang="zh-CN" sz="2000" b="0" dirty="0">
                <a:latin typeface="宋体" pitchFamily="2" charset="-122"/>
                <a:ea typeface="宋体" pitchFamily="2" charset="-122"/>
              </a:rPr>
              <a:t>ADSL(Asymmetric digital subscriber line )</a:t>
            </a:r>
            <a:r>
              <a:rPr lang="zh-CN" altLang="en-US" sz="2000" b="0" dirty="0">
                <a:latin typeface="宋体" pitchFamily="2" charset="-122"/>
                <a:ea typeface="宋体" pitchFamily="2" charset="-122"/>
              </a:rPr>
              <a:t>芯片正逐步获得竞争优势。</a:t>
            </a:r>
            <a:endParaRPr lang="en-US" altLang="zh-CN" sz="2000" b="0" dirty="0">
              <a:latin typeface="宋体" pitchFamily="2" charset="-122"/>
              <a:ea typeface="宋体" pitchFamily="2" charset="-122"/>
            </a:endParaRPr>
          </a:p>
          <a:p>
            <a:pPr lvl="1"/>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在</a:t>
            </a:r>
            <a:r>
              <a:rPr lang="zh-CN" altLang="en-US" sz="2000" dirty="0">
                <a:latin typeface="宋体" pitchFamily="2" charset="-122"/>
                <a:ea typeface="宋体" pitchFamily="2" charset="-122"/>
              </a:rPr>
              <a:t>语音及视频处理</a:t>
            </a:r>
            <a:r>
              <a:rPr lang="zh-CN" altLang="en-US" sz="2000" b="0" dirty="0">
                <a:latin typeface="宋体" pitchFamily="2" charset="-122"/>
                <a:ea typeface="宋体" pitchFamily="2" charset="-122"/>
              </a:rPr>
              <a:t>上进行了优化，对</a:t>
            </a:r>
            <a:r>
              <a:rPr lang="en-US" altLang="zh-CN" sz="2000" b="0" dirty="0">
                <a:latin typeface="宋体" pitchFamily="2" charset="-122"/>
                <a:ea typeface="宋体" pitchFamily="2" charset="-122"/>
              </a:rPr>
              <a:t>DSP</a:t>
            </a:r>
            <a:r>
              <a:rPr lang="zh-CN" altLang="en-US" sz="2000" b="0" dirty="0">
                <a:latin typeface="宋体" pitchFamily="2" charset="-122"/>
                <a:ea typeface="宋体" pitchFamily="2" charset="-122"/>
              </a:rPr>
              <a:t>的应用领域提出了挑战消费类电子产品：</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技术在目前流行的数字音频播放器、数字机顶盒和游戏机中得到广泛采用。</a:t>
            </a:r>
          </a:p>
          <a:p>
            <a:pPr lvl="1"/>
            <a:r>
              <a:rPr lang="zh-CN" altLang="en-US" sz="2000" dirty="0">
                <a:latin typeface="宋体" pitchFamily="2" charset="-122"/>
                <a:ea typeface="宋体" pitchFamily="2" charset="-122"/>
              </a:rPr>
              <a:t>成像和安全产品</a:t>
            </a:r>
            <a:r>
              <a:rPr lang="zh-CN" altLang="en-US" sz="2000" b="0" dirty="0">
                <a:latin typeface="宋体" pitchFamily="2" charset="-122"/>
                <a:ea typeface="宋体" pitchFamily="2" charset="-122"/>
              </a:rPr>
              <a:t>：现在流行的数码相机和打印机中绝大部分采用</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技术。手机中的</a:t>
            </a:r>
            <a:r>
              <a:rPr lang="en-US" altLang="zh-CN" sz="2000" b="0" dirty="0">
                <a:latin typeface="宋体" pitchFamily="2" charset="-122"/>
                <a:ea typeface="宋体" pitchFamily="2" charset="-122"/>
              </a:rPr>
              <a:t>32</a:t>
            </a:r>
            <a:r>
              <a:rPr lang="zh-CN" altLang="en-US" sz="2000" b="0" dirty="0">
                <a:latin typeface="宋体" pitchFamily="2" charset="-122"/>
                <a:ea typeface="宋体" pitchFamily="2" charset="-122"/>
              </a:rPr>
              <a:t>位</a:t>
            </a:r>
            <a:r>
              <a:rPr lang="en-US" altLang="zh-CN" sz="2000" b="0" dirty="0">
                <a:latin typeface="宋体" pitchFamily="2" charset="-122"/>
                <a:ea typeface="宋体" pitchFamily="2" charset="-122"/>
              </a:rPr>
              <a:t>SIM</a:t>
            </a:r>
            <a:r>
              <a:rPr lang="zh-CN" altLang="en-US" sz="2000" b="0" dirty="0">
                <a:latin typeface="宋体" pitchFamily="2" charset="-122"/>
                <a:ea typeface="宋体" pitchFamily="2" charset="-122"/>
              </a:rPr>
              <a:t>智能卡也采用了</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a:t>
            </a:r>
          </a:p>
        </p:txBody>
      </p:sp>
      <p:sp>
        <p:nvSpPr>
          <p:cNvPr id="4" name="Date Placeholder 3"/>
          <p:cNvSpPr>
            <a:spLocks noGrp="1"/>
          </p:cNvSpPr>
          <p:nvPr>
            <p:ph type="dt" sz="half" idx="10"/>
          </p:nvPr>
        </p:nvSpPr>
        <p:spPr/>
        <p:txBody>
          <a:bodyPr/>
          <a:lstStyle/>
          <a:p>
            <a:pPr>
              <a:spcAft>
                <a:spcPct val="0"/>
              </a:spcAft>
              <a:buClr>
                <a:srgbClr val="FFFFFF"/>
              </a:buClr>
              <a:defRPr/>
            </a:pPr>
            <a:fld id="{B60D35CC-5E05-4527-9ACC-37BDECABE470}"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77</a:t>
            </a:fld>
            <a:endParaRPr lang="en-US" altLang="zh-CN" b="1">
              <a:solidFill>
                <a:srgbClr val="FFFFFF"/>
              </a:solidFill>
            </a:endParaRPr>
          </a:p>
        </p:txBody>
      </p:sp>
    </p:spTree>
    <p:extLst>
      <p:ext uri="{BB962C8B-B14F-4D97-AF65-F5344CB8AC3E}">
        <p14:creationId xmlns:p14="http://schemas.microsoft.com/office/powerpoint/2010/main" val="3591137162"/>
      </p:ext>
    </p:extLst>
  </p:cSld>
  <p:clrMapOvr>
    <a:masterClrMapping/>
  </p:clrMapOvr>
  <p:transition/>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Security Responsibilities</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59" y="1339632"/>
            <a:ext cx="7540456" cy="4886711"/>
          </a:xfrm>
        </p:spPr>
        <p:txBody>
          <a:bodyPr>
            <a:normAutofit/>
          </a:bodyPr>
          <a:lstStyle/>
          <a:p>
            <a:pPr lvl="2"/>
            <a:r>
              <a:rPr lang="zh-CN" altLang="en-US" dirty="0">
                <a:latin typeface="Arial" panose="020B0604020202020204" pitchFamily="34" charset="0"/>
                <a:cs typeface="Arial" panose="020B0604020202020204" pitchFamily="34" charset="0"/>
              </a:rPr>
              <a:t>控制权威</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生成</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或者从可信第三方获得密钥自己的安全域的密钥，</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与发行商安全域一起装载生成好的密钥到自己的安全域</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根据自己的安全策略为发行商和应用提供商提供代码签名。</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290967"/>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4">
            <a:extLst>
              <a:ext uri="{FF2B5EF4-FFF2-40B4-BE49-F238E27FC236}">
                <a16:creationId xmlns:a16="http://schemas.microsoft.com/office/drawing/2014/main" id="{64A1462F-02B1-4A41-9E26-4666AEA0009F}"/>
              </a:ext>
            </a:extLst>
          </p:cNvPr>
          <p:cNvPicPr>
            <a:picLocks noGrp="1" noChangeAspect="1"/>
          </p:cNvPicPr>
          <p:nvPr>
            <p:ph idx="1"/>
          </p:nvPr>
        </p:nvPicPr>
        <p:blipFill>
          <a:blip r:embed="rId2"/>
          <a:stretch>
            <a:fillRect/>
          </a:stretch>
        </p:blipFill>
        <p:spPr>
          <a:xfrm>
            <a:off x="1671291" y="219741"/>
            <a:ext cx="6412595" cy="604808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074516" y="746886"/>
            <a:ext cx="2520321" cy="3686015"/>
          </a:xfrm>
        </p:spPr>
        <p:txBody>
          <a:bodyPr vert="horz" lIns="91440" tIns="45720" rIns="91440" bIns="45720" rtlCol="0" anchor="b">
            <a:normAutofit/>
          </a:bodyPr>
          <a:lstStyle/>
          <a:p>
            <a:r>
              <a:rPr lang="en-US" altLang="zh-CN" sz="5300" dirty="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386060649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
            <a:extLst>
              <a:ext uri="{FF2B5EF4-FFF2-40B4-BE49-F238E27FC236}">
                <a16:creationId xmlns:a16="http://schemas.microsoft.com/office/drawing/2014/main" id="{C675EE50-C77F-48F2-B8FD-3AA5854BA25C}"/>
              </a:ext>
            </a:extLst>
          </p:cNvPr>
          <p:cNvPicPr>
            <a:picLocks noGrp="1" noChangeAspect="1"/>
          </p:cNvPicPr>
          <p:nvPr>
            <p:ph idx="1"/>
          </p:nvPr>
        </p:nvPicPr>
        <p:blipFill>
          <a:blip r:embed="rId2"/>
          <a:stretch>
            <a:fillRect/>
          </a:stretch>
        </p:blipFill>
        <p:spPr>
          <a:xfrm>
            <a:off x="1680600" y="404046"/>
            <a:ext cx="6033899" cy="572739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629833" y="639098"/>
            <a:ext cx="2551471" cy="3686015"/>
          </a:xfrm>
        </p:spPr>
        <p:txBody>
          <a:bodyPr vert="horz" lIns="91440" tIns="45720" rIns="91440" bIns="45720" rtlCol="0" anchor="b">
            <a:normAutofit/>
          </a:bodyPr>
          <a:lstStyle/>
          <a:p>
            <a:r>
              <a:rPr lang="en-US" altLang="zh-CN" sz="5300" dirty="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701931790"/>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4">
            <a:extLst>
              <a:ext uri="{FF2B5EF4-FFF2-40B4-BE49-F238E27FC236}">
                <a16:creationId xmlns:a16="http://schemas.microsoft.com/office/drawing/2014/main" id="{73706FC4-5F45-433E-9702-CEFFAE55235D}"/>
              </a:ext>
            </a:extLst>
          </p:cNvPr>
          <p:cNvPicPr>
            <a:picLocks noGrp="1" noChangeAspect="1"/>
          </p:cNvPicPr>
          <p:nvPr>
            <p:ph idx="1"/>
          </p:nvPr>
        </p:nvPicPr>
        <p:blipFill>
          <a:blip r:embed="rId2"/>
          <a:stretch>
            <a:fillRect/>
          </a:stretch>
        </p:blipFill>
        <p:spPr>
          <a:xfrm>
            <a:off x="1580994" y="255183"/>
            <a:ext cx="6099984" cy="584081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629833" y="639098"/>
            <a:ext cx="2551471" cy="3686015"/>
          </a:xfrm>
        </p:spPr>
        <p:txBody>
          <a:bodyPr vert="horz" lIns="91440" tIns="45720" rIns="91440" bIns="45720" rtlCol="0" anchor="b">
            <a:normAutofit/>
          </a:bodyPr>
          <a:lstStyle/>
          <a:p>
            <a:r>
              <a:rPr lang="en-US" altLang="zh-CN" sz="5300" dirty="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237267981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SD</a:t>
            </a:r>
            <a:r>
              <a:rPr lang="zh-CN" altLang="en-US" sz="3600" dirty="0"/>
              <a:t>的功能</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pPr lvl="1"/>
            <a:r>
              <a:rPr lang="zh-CN" altLang="en-US" dirty="0"/>
              <a:t>初始化安全通道</a:t>
            </a:r>
            <a:r>
              <a:rPr lang="en-US" altLang="zh-CN" dirty="0"/>
              <a:t>,</a:t>
            </a:r>
          </a:p>
          <a:p>
            <a:pPr lvl="1"/>
            <a:r>
              <a:rPr lang="zh-CN" altLang="en-US" dirty="0"/>
              <a:t>校验外部实体</a:t>
            </a:r>
            <a:r>
              <a:rPr lang="en-US" altLang="zh-CN" dirty="0"/>
              <a:t>,</a:t>
            </a:r>
          </a:p>
          <a:p>
            <a:pPr lvl="1"/>
            <a:r>
              <a:rPr lang="zh-CN" altLang="en-US" dirty="0"/>
              <a:t>校验外部实体成功后创建安全通道</a:t>
            </a:r>
            <a:r>
              <a:rPr lang="en-US" altLang="zh-CN" dirty="0"/>
              <a:t>,</a:t>
            </a:r>
          </a:p>
          <a:p>
            <a:pPr lvl="1"/>
            <a:r>
              <a:rPr lang="zh-CN" altLang="en-US" dirty="0"/>
              <a:t>在外部实体和设备之间提供相互认证的方法</a:t>
            </a:r>
            <a:r>
              <a:rPr lang="en-US" altLang="zh-CN" dirty="0"/>
              <a:t>,</a:t>
            </a:r>
          </a:p>
          <a:p>
            <a:pPr lvl="1"/>
            <a:r>
              <a:rPr lang="zh-CN" altLang="en-US" dirty="0"/>
              <a:t>在安全通道内解封命令</a:t>
            </a:r>
            <a:r>
              <a:rPr lang="en-US" altLang="zh-CN" dirty="0"/>
              <a:t>,</a:t>
            </a:r>
          </a:p>
          <a:p>
            <a:pPr lvl="1"/>
            <a:r>
              <a:rPr lang="zh-CN" altLang="en-US" dirty="0"/>
              <a:t>检查解封数据的完整性</a:t>
            </a:r>
            <a:r>
              <a:rPr lang="en-US" altLang="zh-CN" dirty="0"/>
              <a:t>,</a:t>
            </a:r>
          </a:p>
          <a:p>
            <a:pPr lvl="1"/>
            <a:r>
              <a:rPr lang="zh-CN" altLang="en-US" dirty="0"/>
              <a:t>如果解封数据是加密的进行解密</a:t>
            </a:r>
            <a:r>
              <a:rPr lang="en-US" altLang="zh-CN" dirty="0"/>
              <a:t>,</a:t>
            </a:r>
          </a:p>
          <a:p>
            <a:pPr lvl="1"/>
            <a:r>
              <a:rPr lang="zh-CN" altLang="en-US" dirty="0"/>
              <a:t>控制</a:t>
            </a:r>
            <a:r>
              <a:rPr lang="en-US" altLang="zh-CN" dirty="0"/>
              <a:t>APDU</a:t>
            </a:r>
            <a:r>
              <a:rPr lang="zh-CN" altLang="en-US" dirty="0"/>
              <a:t>命令的顺序</a:t>
            </a:r>
            <a:r>
              <a:rPr lang="en-US" altLang="zh-CN" dirty="0"/>
              <a:t>,</a:t>
            </a:r>
          </a:p>
          <a:p>
            <a:pPr lvl="1"/>
            <a:r>
              <a:rPr lang="zh-CN" altLang="en-US" dirty="0"/>
              <a:t>关闭安全通道</a:t>
            </a:r>
            <a:r>
              <a:rPr lang="en-US" altLang="zh-CN" dirty="0"/>
              <a:t>,</a:t>
            </a:r>
          </a:p>
          <a:p>
            <a:pPr lvl="1"/>
            <a:r>
              <a:rPr lang="zh-CN" altLang="en-US" dirty="0"/>
              <a:t>清除一切秘密痕迹</a:t>
            </a:r>
            <a:r>
              <a:rPr lang="en-US" altLang="zh-CN" dirty="0"/>
              <a:t>.</a:t>
            </a:r>
          </a:p>
        </p:txBody>
      </p:sp>
    </p:spTree>
    <p:extLst>
      <p:ext uri="{BB962C8B-B14F-4D97-AF65-F5344CB8AC3E}">
        <p14:creationId xmlns:p14="http://schemas.microsoft.com/office/powerpoint/2010/main" val="34769680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zh-CN" altLang="en-US" sz="3600" dirty="0"/>
              <a:t>与</a:t>
            </a:r>
            <a:r>
              <a:rPr lang="en-US" altLang="zh-CN" sz="3600" dirty="0"/>
              <a:t>SD</a:t>
            </a:r>
            <a:r>
              <a:rPr lang="zh-CN" altLang="en-US" sz="3600" dirty="0"/>
              <a:t>相关的几种操作</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Load</a:t>
            </a:r>
          </a:p>
          <a:p>
            <a:pPr lvl="1"/>
            <a:r>
              <a:rPr lang="en-US" altLang="zh-CN" dirty="0"/>
              <a:t>Install</a:t>
            </a:r>
          </a:p>
          <a:p>
            <a:pPr lvl="1"/>
            <a:r>
              <a:rPr lang="en-US" altLang="zh-CN" dirty="0"/>
              <a:t>Delete</a:t>
            </a:r>
          </a:p>
          <a:p>
            <a:pPr lvl="1"/>
            <a:r>
              <a:rPr lang="en-US" altLang="zh-CN" dirty="0"/>
              <a:t>Extradition </a:t>
            </a:r>
            <a:r>
              <a:rPr lang="zh-CN" altLang="en-US" dirty="0"/>
              <a:t>（已安装的应用关联到另一个</a:t>
            </a:r>
            <a:r>
              <a:rPr lang="en-US" altLang="zh-CN" dirty="0"/>
              <a:t>SD</a:t>
            </a:r>
            <a:r>
              <a:rPr lang="zh-CN" altLang="en-US" dirty="0"/>
              <a:t>）</a:t>
            </a:r>
            <a:endParaRPr lang="en-US" altLang="zh-CN" dirty="0"/>
          </a:p>
          <a:p>
            <a:pPr lvl="1"/>
            <a:r>
              <a:rPr lang="en-US" altLang="zh-CN" dirty="0"/>
              <a:t>SCP and Applet commands</a:t>
            </a:r>
          </a:p>
        </p:txBody>
      </p:sp>
    </p:spTree>
    <p:extLst>
      <p:ext uri="{BB962C8B-B14F-4D97-AF65-F5344CB8AC3E}">
        <p14:creationId xmlns:p14="http://schemas.microsoft.com/office/powerpoint/2010/main" val="111076858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zh-CN" altLang="en-US" sz="3600" dirty="0"/>
              <a:t>与</a:t>
            </a:r>
            <a:r>
              <a:rPr lang="en-US" altLang="zh-CN" sz="3600" dirty="0"/>
              <a:t>SD</a:t>
            </a:r>
            <a:r>
              <a:rPr lang="zh-CN" altLang="en-US" sz="3600" dirty="0"/>
              <a:t>相关的几种操作</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委托管理：发行商将执行特定的内容管理的功能委托给应用提供商</a:t>
            </a:r>
            <a:r>
              <a:rPr lang="en-US" altLang="zh-CN" dirty="0"/>
              <a:t>.</a:t>
            </a:r>
          </a:p>
          <a:p>
            <a:pPr lvl="1"/>
            <a:r>
              <a:rPr lang="en-US" altLang="zh-CN" dirty="0"/>
              <a:t>Token</a:t>
            </a:r>
          </a:p>
          <a:p>
            <a:pPr lvl="2"/>
            <a:r>
              <a:rPr lang="zh-CN" altLang="en-US" dirty="0"/>
              <a:t>设备发行商委托应用提供商管理部分内容（应用、数据）时，用公钥算法计算的签名作为令牌数据</a:t>
            </a:r>
            <a:endParaRPr lang="en-US" altLang="zh-CN" dirty="0"/>
          </a:p>
          <a:p>
            <a:pPr lvl="1"/>
            <a:r>
              <a:rPr lang="en-US" altLang="zh-CN" dirty="0"/>
              <a:t>Receipts</a:t>
            </a:r>
          </a:p>
          <a:p>
            <a:pPr lvl="2"/>
            <a:r>
              <a:rPr lang="zh-CN" altLang="en-US" dirty="0"/>
              <a:t>应用提供商获得管理权之后的收条</a:t>
            </a:r>
            <a:endParaRPr lang="en-US" altLang="zh-CN" dirty="0"/>
          </a:p>
          <a:p>
            <a:pPr lvl="1"/>
            <a:r>
              <a:rPr lang="en-US" altLang="zh-CN" dirty="0"/>
              <a:t>DAP(Load File Data Block Signature verification)</a:t>
            </a:r>
          </a:p>
        </p:txBody>
      </p:sp>
    </p:spTree>
    <p:extLst>
      <p:ext uri="{BB962C8B-B14F-4D97-AF65-F5344CB8AC3E}">
        <p14:creationId xmlns:p14="http://schemas.microsoft.com/office/powerpoint/2010/main" val="91182908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ED0DB756-CFD9-4404-9C61-DD2E875C700F}"/>
              </a:ext>
            </a:extLst>
          </p:cNvPr>
          <p:cNvPicPr>
            <a:picLocks noGrp="1" noChangeAspect="1"/>
          </p:cNvPicPr>
          <p:nvPr>
            <p:ph idx="1"/>
          </p:nvPr>
        </p:nvPicPr>
        <p:blipFill>
          <a:blip r:embed="rId2"/>
          <a:stretch>
            <a:fillRect/>
          </a:stretch>
        </p:blipFill>
        <p:spPr>
          <a:xfrm>
            <a:off x="1524001" y="2049837"/>
            <a:ext cx="9178563" cy="185886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fontScale="90000"/>
          </a:bodyPr>
          <a:lstStyle/>
          <a:p>
            <a:r>
              <a:rPr lang="en-US" altLang="zh-CN" sz="3100" dirty="0">
                <a:solidFill>
                  <a:srgbClr val="FFFFFF"/>
                </a:solidFill>
                <a:latin typeface="+mj-lt"/>
                <a:ea typeface="+mj-ea"/>
              </a:rPr>
              <a:t>Load Token</a:t>
            </a:r>
            <a:br>
              <a:rPr lang="en-US" altLang="zh-CN" sz="3100" dirty="0">
                <a:solidFill>
                  <a:srgbClr val="FFFFFF"/>
                </a:solidFill>
                <a:latin typeface="+mj-lt"/>
                <a:ea typeface="+mj-ea"/>
              </a:rPr>
            </a:br>
            <a:r>
              <a:rPr lang="en-US" altLang="zh-CN" sz="3100" dirty="0">
                <a:solidFill>
                  <a:srgbClr val="FFFFFF"/>
                </a:solidFill>
                <a:latin typeface="+mj-lt"/>
                <a:ea typeface="+mj-ea"/>
              </a:rPr>
              <a:t>ISD keys:  RSA-1024 </a:t>
            </a:r>
            <a:r>
              <a:rPr lang="en-US" altLang="zh-CN" sz="3100" dirty="0">
                <a:solidFill>
                  <a:srgbClr val="FFFFFF"/>
                </a:solidFill>
              </a:rPr>
              <a:t>Token Key</a:t>
            </a:r>
            <a:endParaRPr lang="en-US" altLang="zh-CN" sz="3100" dirty="0">
              <a:solidFill>
                <a:srgbClr val="FFFFFF"/>
              </a:solidFill>
              <a:latin typeface="+mj-lt"/>
              <a:ea typeface="+mj-ea"/>
            </a:endParaRPr>
          </a:p>
        </p:txBody>
      </p:sp>
    </p:spTree>
    <p:extLst>
      <p:ext uri="{BB962C8B-B14F-4D97-AF65-F5344CB8AC3E}">
        <p14:creationId xmlns:p14="http://schemas.microsoft.com/office/powerpoint/2010/main" val="410907193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4">
            <a:extLst>
              <a:ext uri="{FF2B5EF4-FFF2-40B4-BE49-F238E27FC236}">
                <a16:creationId xmlns:a16="http://schemas.microsoft.com/office/drawing/2014/main" id="{5E81B46E-00D4-488E-920B-8B408B142EF6}"/>
              </a:ext>
            </a:extLst>
          </p:cNvPr>
          <p:cNvPicPr>
            <a:picLocks noGrp="1" noChangeAspect="1"/>
          </p:cNvPicPr>
          <p:nvPr>
            <p:ph idx="1"/>
          </p:nvPr>
        </p:nvPicPr>
        <p:blipFill>
          <a:blip r:embed="rId2"/>
          <a:stretch>
            <a:fillRect/>
          </a:stretch>
        </p:blipFill>
        <p:spPr>
          <a:xfrm>
            <a:off x="2000593" y="640080"/>
            <a:ext cx="7231865" cy="360273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3600" dirty="0">
                <a:solidFill>
                  <a:schemeClr val="tx1">
                    <a:lumMod val="85000"/>
                    <a:lumOff val="15000"/>
                  </a:schemeClr>
                </a:solidFill>
                <a:latin typeface="+mj-lt"/>
                <a:ea typeface="+mj-ea"/>
              </a:rPr>
              <a:t>Load Token</a:t>
            </a:r>
          </a:p>
        </p:txBody>
      </p:sp>
    </p:spTree>
    <p:extLst>
      <p:ext uri="{BB962C8B-B14F-4D97-AF65-F5344CB8AC3E}">
        <p14:creationId xmlns:p14="http://schemas.microsoft.com/office/powerpoint/2010/main" val="425515709"/>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322897" y="5120640"/>
            <a:ext cx="7543800" cy="822960"/>
          </a:xfrm>
        </p:spPr>
        <p:txBody>
          <a:bodyPr vert="horz" lIns="91440" tIns="45720" rIns="91440" bIns="45720" rtlCol="0" anchor="b">
            <a:normAutofit fontScale="90000"/>
          </a:bodyPr>
          <a:lstStyle/>
          <a:p>
            <a:r>
              <a:rPr lang="en-US" altLang="zh-CN" sz="3100" dirty="0">
                <a:solidFill>
                  <a:srgbClr val="FFFFFF"/>
                </a:solidFill>
                <a:latin typeface="+mj-lt"/>
                <a:ea typeface="+mj-ea"/>
              </a:rPr>
              <a:t>Load Receipt</a:t>
            </a:r>
            <a:br>
              <a:rPr lang="en-US" altLang="zh-CN" sz="3100" dirty="0">
                <a:solidFill>
                  <a:srgbClr val="FFFFFF"/>
                </a:solidFill>
                <a:latin typeface="+mj-lt"/>
                <a:ea typeface="+mj-ea"/>
              </a:rPr>
            </a:br>
            <a:r>
              <a:rPr lang="en-US" altLang="zh-CN" sz="3100" dirty="0">
                <a:solidFill>
                  <a:srgbClr val="FFFFFF"/>
                </a:solidFill>
              </a:rPr>
              <a:t>ISD keys: </a:t>
            </a:r>
            <a:r>
              <a:rPr lang="en-US" altLang="zh-CN" sz="3100" dirty="0">
                <a:solidFill>
                  <a:srgbClr val="FFFFFF"/>
                </a:solidFill>
                <a:latin typeface="+mj-lt"/>
                <a:ea typeface="+mj-ea"/>
              </a:rPr>
              <a:t>Double Length DES Key</a:t>
            </a:r>
          </a:p>
        </p:txBody>
      </p:sp>
      <p:sp>
        <p:nvSpPr>
          <p:cNvPr id="4" name="内容占位符 3">
            <a:extLst>
              <a:ext uri="{FF2B5EF4-FFF2-40B4-BE49-F238E27FC236}">
                <a16:creationId xmlns:a16="http://schemas.microsoft.com/office/drawing/2014/main" id="{E751D3C7-8C6F-44DE-9FA1-E6ED854EA612}"/>
              </a:ext>
            </a:extLst>
          </p:cNvPr>
          <p:cNvSpPr>
            <a:spLocks noGrp="1"/>
          </p:cNvSpPr>
          <p:nvPr>
            <p:ph idx="1"/>
          </p:nvPr>
        </p:nvSpPr>
        <p:spPr>
          <a:xfrm>
            <a:off x="2346960" y="1339632"/>
            <a:ext cx="7543801" cy="3390293"/>
          </a:xfrm>
        </p:spPr>
        <p:txBody>
          <a:bodyPr/>
          <a:lstStyle/>
          <a:p>
            <a:endParaRPr lang="zh-CN" altLang="en-US" dirty="0"/>
          </a:p>
        </p:txBody>
      </p:sp>
      <p:pic>
        <p:nvPicPr>
          <p:cNvPr id="6" name="图片 5">
            <a:extLst>
              <a:ext uri="{FF2B5EF4-FFF2-40B4-BE49-F238E27FC236}">
                <a16:creationId xmlns:a16="http://schemas.microsoft.com/office/drawing/2014/main" id="{4A40718E-22AD-4EB2-8215-DEA82D23FD27}"/>
              </a:ext>
            </a:extLst>
          </p:cNvPr>
          <p:cNvPicPr>
            <a:picLocks noChangeAspect="1"/>
          </p:cNvPicPr>
          <p:nvPr/>
        </p:nvPicPr>
        <p:blipFill>
          <a:blip r:embed="rId2"/>
          <a:stretch>
            <a:fillRect/>
          </a:stretch>
        </p:blipFill>
        <p:spPr>
          <a:xfrm>
            <a:off x="1524000" y="2313741"/>
            <a:ext cx="9144000" cy="2230518"/>
          </a:xfrm>
          <a:prstGeom prst="rect">
            <a:avLst/>
          </a:prstGeom>
        </p:spPr>
      </p:pic>
    </p:spTree>
    <p:extLst>
      <p:ext uri="{BB962C8B-B14F-4D97-AF65-F5344CB8AC3E}">
        <p14:creationId xmlns:p14="http://schemas.microsoft.com/office/powerpoint/2010/main" val="21897308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b="0" dirty="0">
                <a:latin typeface="宋体" pitchFamily="2" charset="-122"/>
                <a:ea typeface="宋体" pitchFamily="2" charset="-122"/>
              </a:rPr>
              <a:t>特点</a:t>
            </a:r>
          </a:p>
          <a:p>
            <a:pPr lvl="1"/>
            <a:r>
              <a:rPr lang="zh-CN" altLang="en-US" b="0" dirty="0">
                <a:latin typeface="宋体" pitchFamily="2" charset="-122"/>
                <a:ea typeface="宋体" pitchFamily="2" charset="-122"/>
              </a:rPr>
              <a:t>体积小，低功耗，低成本，高性能；</a:t>
            </a:r>
          </a:p>
          <a:p>
            <a:pPr lvl="1"/>
            <a:r>
              <a:rPr lang="zh-CN" altLang="en-US" b="0" dirty="0">
                <a:latin typeface="宋体" pitchFamily="2" charset="-122"/>
                <a:ea typeface="宋体" pitchFamily="2" charset="-122"/>
              </a:rPr>
              <a:t>支持</a:t>
            </a:r>
            <a:r>
              <a:rPr lang="en-US" altLang="zh-CN" b="0" dirty="0">
                <a:latin typeface="宋体" pitchFamily="2" charset="-122"/>
                <a:ea typeface="宋体" pitchFamily="2" charset="-122"/>
              </a:rPr>
              <a:t>Thumb</a:t>
            </a:r>
            <a:r>
              <a:rPr lang="zh-CN" altLang="en-US" b="0" dirty="0">
                <a:latin typeface="宋体" pitchFamily="2" charset="-122"/>
                <a:ea typeface="宋体" pitchFamily="2" charset="-122"/>
              </a:rPr>
              <a:t>（</a:t>
            </a:r>
            <a:r>
              <a:rPr lang="en-US" altLang="zh-CN" b="0" dirty="0">
                <a:latin typeface="宋体" pitchFamily="2" charset="-122"/>
                <a:ea typeface="宋体" pitchFamily="2" charset="-122"/>
              </a:rPr>
              <a:t>16</a:t>
            </a:r>
            <a:r>
              <a:rPr lang="zh-CN" altLang="en-US" b="0" dirty="0">
                <a:latin typeface="宋体" pitchFamily="2" charset="-122"/>
                <a:ea typeface="宋体" pitchFamily="2" charset="-122"/>
              </a:rPr>
              <a:t>位）</a:t>
            </a:r>
            <a:r>
              <a:rPr lang="en-US" altLang="zh-CN" b="0" dirty="0">
                <a:latin typeface="宋体" pitchFamily="2" charset="-122"/>
                <a:ea typeface="宋体" pitchFamily="2" charset="-122"/>
              </a:rPr>
              <a:t>/ARM</a:t>
            </a:r>
            <a:r>
              <a:rPr lang="zh-CN" altLang="en-US" b="0" dirty="0">
                <a:latin typeface="宋体" pitchFamily="2" charset="-122"/>
                <a:ea typeface="宋体" pitchFamily="2" charset="-122"/>
              </a:rPr>
              <a:t>（</a:t>
            </a:r>
            <a:r>
              <a:rPr lang="en-US" altLang="zh-CN" b="0" dirty="0">
                <a:latin typeface="宋体" pitchFamily="2" charset="-122"/>
                <a:ea typeface="宋体" pitchFamily="2" charset="-122"/>
              </a:rPr>
              <a:t>32</a:t>
            </a:r>
            <a:r>
              <a:rPr lang="zh-CN" altLang="en-US" b="0" dirty="0">
                <a:latin typeface="宋体" pitchFamily="2" charset="-122"/>
                <a:ea typeface="宋体" pitchFamily="2" charset="-122"/>
              </a:rPr>
              <a:t>位）双指令集，兼容</a:t>
            </a:r>
            <a:r>
              <a:rPr lang="en-US" altLang="zh-CN" b="0" dirty="0">
                <a:latin typeface="宋体" pitchFamily="2" charset="-122"/>
                <a:ea typeface="宋体" pitchFamily="2" charset="-122"/>
              </a:rPr>
              <a:t>8</a:t>
            </a:r>
            <a:r>
              <a:rPr lang="zh-CN" altLang="en-US" b="0" dirty="0">
                <a:latin typeface="宋体" pitchFamily="2" charset="-122"/>
                <a:ea typeface="宋体" pitchFamily="2" charset="-122"/>
              </a:rPr>
              <a:t>位</a:t>
            </a:r>
            <a:r>
              <a:rPr lang="en-US" altLang="zh-CN" b="0" dirty="0">
                <a:latin typeface="宋体" pitchFamily="2" charset="-122"/>
                <a:ea typeface="宋体" pitchFamily="2" charset="-122"/>
              </a:rPr>
              <a:t>/16</a:t>
            </a:r>
            <a:r>
              <a:rPr lang="zh-CN" altLang="en-US" b="0" dirty="0">
                <a:latin typeface="宋体" pitchFamily="2" charset="-122"/>
                <a:ea typeface="宋体" pitchFamily="2" charset="-122"/>
              </a:rPr>
              <a:t>位器件；</a:t>
            </a:r>
          </a:p>
          <a:p>
            <a:pPr lvl="1"/>
            <a:r>
              <a:rPr lang="zh-CN" altLang="en-US" b="0" dirty="0">
                <a:latin typeface="宋体" pitchFamily="2" charset="-122"/>
                <a:ea typeface="宋体" pitchFamily="2" charset="-122"/>
              </a:rPr>
              <a:t>使用</a:t>
            </a:r>
            <a:r>
              <a:rPr lang="zh-CN" altLang="en-US" b="0" dirty="0">
                <a:solidFill>
                  <a:srgbClr val="FF0000"/>
                </a:solidFill>
                <a:latin typeface="宋体" pitchFamily="2" charset="-122"/>
                <a:ea typeface="宋体" pitchFamily="2" charset="-122"/>
              </a:rPr>
              <a:t>单周期</a:t>
            </a:r>
            <a:r>
              <a:rPr lang="zh-CN" altLang="en-US" b="0" dirty="0">
                <a:latin typeface="宋体" pitchFamily="2" charset="-122"/>
                <a:ea typeface="宋体" pitchFamily="2" charset="-122"/>
              </a:rPr>
              <a:t>指令，指令简洁、规整；</a:t>
            </a:r>
          </a:p>
          <a:p>
            <a:pPr lvl="1"/>
            <a:r>
              <a:rPr lang="zh-CN" altLang="en-US" b="0" dirty="0">
                <a:solidFill>
                  <a:srgbClr val="FF0000"/>
                </a:solidFill>
                <a:latin typeface="宋体" pitchFamily="2" charset="-122"/>
                <a:ea typeface="宋体" pitchFamily="2" charset="-122"/>
              </a:rPr>
              <a:t>大量使用寄存器</a:t>
            </a:r>
            <a:r>
              <a:rPr lang="zh-CN" altLang="en-US" b="0" dirty="0">
                <a:latin typeface="宋体" pitchFamily="2" charset="-122"/>
                <a:ea typeface="宋体" pitchFamily="2" charset="-122"/>
              </a:rPr>
              <a:t>，大多数数据操作都在寄存器中完成，只有加载</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存储指令可以访问存储器，以提高指令的执行效率；</a:t>
            </a:r>
          </a:p>
          <a:p>
            <a:pPr lvl="1"/>
            <a:r>
              <a:rPr lang="zh-CN" altLang="en-US" b="0" dirty="0">
                <a:latin typeface="宋体" pitchFamily="2" charset="-122"/>
                <a:ea typeface="宋体" pitchFamily="2" charset="-122"/>
              </a:rPr>
              <a:t>寻址方式简单灵活，执行效率高；</a:t>
            </a:r>
          </a:p>
          <a:p>
            <a:pPr lvl="1"/>
            <a:r>
              <a:rPr lang="zh-CN" altLang="en-US" b="0" dirty="0">
                <a:solidFill>
                  <a:srgbClr val="FF0000"/>
                </a:solidFill>
                <a:latin typeface="宋体" pitchFamily="2" charset="-122"/>
                <a:ea typeface="宋体" pitchFamily="2" charset="-122"/>
              </a:rPr>
              <a:t>固定长度的指令格式</a:t>
            </a:r>
          </a:p>
        </p:txBody>
      </p:sp>
      <p:sp>
        <p:nvSpPr>
          <p:cNvPr id="4" name="Date Placeholder 3"/>
          <p:cNvSpPr>
            <a:spLocks noGrp="1"/>
          </p:cNvSpPr>
          <p:nvPr>
            <p:ph type="dt" sz="half" idx="10"/>
          </p:nvPr>
        </p:nvSpPr>
        <p:spPr/>
        <p:txBody>
          <a:bodyPr/>
          <a:lstStyle/>
          <a:p>
            <a:pPr>
              <a:spcAft>
                <a:spcPct val="0"/>
              </a:spcAft>
              <a:buClr>
                <a:srgbClr val="FFFFFF"/>
              </a:buClr>
              <a:defRPr/>
            </a:pPr>
            <a:fld id="{561C4D0F-7EE2-4454-ACE6-A3D6C6F346B9}"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78</a:t>
            </a:fld>
            <a:endParaRPr lang="en-US" altLang="zh-CN" b="1">
              <a:solidFill>
                <a:srgbClr val="FFFFFF"/>
              </a:solidFill>
            </a:endParaRPr>
          </a:p>
        </p:txBody>
      </p:sp>
    </p:spTree>
    <p:extLst>
      <p:ext uri="{BB962C8B-B14F-4D97-AF65-F5344CB8AC3E}">
        <p14:creationId xmlns:p14="http://schemas.microsoft.com/office/powerpoint/2010/main" val="3030609777"/>
      </p:ext>
    </p:extLst>
  </p:cSld>
  <p:clrMapOvr>
    <a:masterClrMapping/>
  </p:clrMapOvr>
  <p:transition/>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endParaRPr lang="zh-CN" altLang="en-US" dirty="0"/>
          </a:p>
        </p:txBody>
      </p:sp>
    </p:spTree>
    <p:extLst>
      <p:ext uri="{BB962C8B-B14F-4D97-AF65-F5344CB8AC3E}">
        <p14:creationId xmlns:p14="http://schemas.microsoft.com/office/powerpoint/2010/main" val="610102558"/>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pPr lvl="1"/>
            <a:r>
              <a:rPr lang="en-US" altLang="zh-CN" dirty="0"/>
              <a:t>TEE</a:t>
            </a:r>
            <a:r>
              <a:rPr lang="zh-CN" altLang="en-US" dirty="0"/>
              <a:t>是</a:t>
            </a:r>
            <a:r>
              <a:rPr lang="en-US" altLang="zh-CN" dirty="0"/>
              <a:t>Trusted Execution Environment</a:t>
            </a:r>
            <a:r>
              <a:rPr lang="zh-CN" altLang="en-US" dirty="0"/>
              <a:t>的缩写，意为可信执行环境，在目前常见的手机系统构架中，</a:t>
            </a:r>
            <a:r>
              <a:rPr lang="en-US" altLang="zh-CN" dirty="0"/>
              <a:t>TEE</a:t>
            </a:r>
            <a:r>
              <a:rPr lang="zh-CN" altLang="en-US" dirty="0"/>
              <a:t>和</a:t>
            </a:r>
            <a:r>
              <a:rPr lang="en-US" altLang="zh-CN" dirty="0" err="1"/>
              <a:t>RichOS</a:t>
            </a:r>
            <a:r>
              <a:rPr lang="zh-CN" altLang="en-US" dirty="0"/>
              <a:t>（</a:t>
            </a:r>
            <a:r>
              <a:rPr lang="en-US" altLang="zh-CN" dirty="0"/>
              <a:t>Android</a:t>
            </a:r>
            <a:r>
              <a:rPr lang="zh-CN" altLang="en-US" dirty="0"/>
              <a:t>、</a:t>
            </a:r>
            <a:r>
              <a:rPr lang="en-US" altLang="zh-CN" dirty="0"/>
              <a:t>iOS</a:t>
            </a:r>
            <a:r>
              <a:rPr lang="zh-CN" altLang="en-US" dirty="0"/>
              <a:t>）一起运行，功能为隔离</a:t>
            </a:r>
            <a:r>
              <a:rPr lang="en-US" altLang="zh-CN" dirty="0"/>
              <a:t>Rich OS</a:t>
            </a:r>
            <a:r>
              <a:rPr lang="zh-CN" altLang="en-US" dirty="0"/>
              <a:t>及其应用程序对硬件和软件安全资源的访问，从而保证安全。</a:t>
            </a:r>
            <a:endParaRPr lang="en-US" altLang="zh-CN" dirty="0"/>
          </a:p>
          <a:p>
            <a:pPr lvl="1"/>
            <a:r>
              <a:rPr lang="zh-CN" altLang="en-US" dirty="0"/>
              <a:t>我们一般也称</a:t>
            </a:r>
            <a:r>
              <a:rPr lang="en-US" altLang="zh-CN" dirty="0"/>
              <a:t>TEE</a:t>
            </a:r>
            <a:r>
              <a:rPr lang="zh-CN" altLang="en-US" dirty="0"/>
              <a:t>和</a:t>
            </a:r>
            <a:r>
              <a:rPr lang="en-US" altLang="zh-CN" dirty="0"/>
              <a:t>REE</a:t>
            </a:r>
            <a:r>
              <a:rPr lang="zh-CN" altLang="en-US" dirty="0"/>
              <a:t>为</a:t>
            </a:r>
            <a:r>
              <a:rPr lang="en-US" altLang="zh-CN" dirty="0"/>
              <a:t>Secure World</a:t>
            </a:r>
            <a:r>
              <a:rPr lang="zh-CN" altLang="en-US" dirty="0"/>
              <a:t>和</a:t>
            </a:r>
            <a:r>
              <a:rPr lang="en-US" altLang="zh-CN" dirty="0"/>
              <a:t>Normal World</a:t>
            </a:r>
            <a:r>
              <a:rPr lang="zh-CN" altLang="en-US" dirty="0"/>
              <a:t>。</a:t>
            </a:r>
            <a:endParaRPr lang="en-US" altLang="zh-CN" dirty="0"/>
          </a:p>
          <a:p>
            <a:pPr lvl="1"/>
            <a:r>
              <a:rPr lang="zh-CN" altLang="en-US" dirty="0"/>
              <a:t>自</a:t>
            </a:r>
            <a:r>
              <a:rPr lang="en-US" altLang="zh-CN" dirty="0"/>
              <a:t>OMTP</a:t>
            </a:r>
            <a:r>
              <a:rPr lang="zh-CN" altLang="en-US" dirty="0"/>
              <a:t>（</a:t>
            </a:r>
            <a:r>
              <a:rPr lang="en-US" altLang="zh-CN" dirty="0"/>
              <a:t>Open Mobile Terminal Platform</a:t>
            </a:r>
            <a:r>
              <a:rPr lang="zh-CN" altLang="en-US" dirty="0"/>
              <a:t>，开放移动终端平台组织 ）于</a:t>
            </a:r>
            <a:r>
              <a:rPr lang="en-US" altLang="zh-CN" dirty="0"/>
              <a:t>2006</a:t>
            </a:r>
            <a:r>
              <a:rPr lang="zh-CN" altLang="en-US" dirty="0"/>
              <a:t>年提出双系统安全方案已经过去了</a:t>
            </a:r>
            <a:r>
              <a:rPr lang="en-US" altLang="zh-CN" dirty="0"/>
              <a:t>13</a:t>
            </a:r>
            <a:r>
              <a:rPr lang="zh-CN" altLang="en-US" dirty="0"/>
              <a:t>年，在这</a:t>
            </a:r>
            <a:r>
              <a:rPr lang="en-US" altLang="zh-CN" dirty="0"/>
              <a:t>13</a:t>
            </a:r>
            <a:r>
              <a:rPr lang="zh-CN" altLang="en-US" dirty="0"/>
              <a:t>年当中，</a:t>
            </a:r>
            <a:r>
              <a:rPr lang="en-US" altLang="zh-CN" dirty="0"/>
              <a:t>TEE</a:t>
            </a:r>
            <a:r>
              <a:rPr lang="zh-CN" altLang="en-US" dirty="0"/>
              <a:t>技术获得了长足发展，形成了一系列标准，出现了</a:t>
            </a:r>
            <a:r>
              <a:rPr lang="en-US" altLang="zh-CN" dirty="0" err="1"/>
              <a:t>Trustonic</a:t>
            </a:r>
            <a:r>
              <a:rPr lang="zh-CN" altLang="en-US" dirty="0"/>
              <a:t>、豆荚、高通</a:t>
            </a:r>
            <a:r>
              <a:rPr lang="en-US" altLang="zh-CN" dirty="0"/>
              <a:t>QSEE</a:t>
            </a:r>
            <a:r>
              <a:rPr lang="zh-CN" altLang="en-US" dirty="0"/>
              <a:t>、瓶钵等优秀的企业，并依托手机、移动支付业务的发展受到了市场青睐。</a:t>
            </a:r>
          </a:p>
          <a:p>
            <a:pPr lvl="2"/>
            <a:r>
              <a:rPr lang="zh-CN" altLang="en-US" dirty="0"/>
              <a:t>理由很简单，当手机、互联网承担越来越多社会功能，为人们提供各种各样交易、社交等服务时，人们对于手机、互联网的安全需求也越来越高，</a:t>
            </a:r>
            <a:r>
              <a:rPr lang="en-US" altLang="zh-CN" dirty="0"/>
              <a:t>TEE</a:t>
            </a:r>
            <a:r>
              <a:rPr lang="zh-CN" altLang="en-US" dirty="0"/>
              <a:t>技术则很好的迎合了人们的安全需求。</a:t>
            </a:r>
          </a:p>
          <a:p>
            <a:pPr lvl="2"/>
            <a:r>
              <a:rPr lang="zh-CN" altLang="en-US" dirty="0"/>
              <a:t>在未来万物互联的时代中，</a:t>
            </a:r>
            <a:r>
              <a:rPr lang="en-US" altLang="zh-CN" dirty="0"/>
              <a:t>TEE</a:t>
            </a:r>
            <a:r>
              <a:rPr lang="zh-CN" altLang="en-US" dirty="0"/>
              <a:t>或将成为保证物联网系统安全、数据安全的重要屏障，甚至于</a:t>
            </a:r>
            <a:r>
              <a:rPr lang="en-US" altLang="zh-CN" dirty="0"/>
              <a:t>TEE</a:t>
            </a:r>
            <a:r>
              <a:rPr lang="zh-CN" altLang="en-US" dirty="0"/>
              <a:t>将成为万物互联时代的基础技术之一。在这种环境下</a:t>
            </a:r>
            <a:r>
              <a:rPr lang="en-US" altLang="zh-CN" dirty="0"/>
              <a:t>TEE</a:t>
            </a:r>
            <a:r>
              <a:rPr lang="zh-CN" altLang="en-US" dirty="0"/>
              <a:t>不断发展，谷歌、阿里、华为、微软等技术大厂先后在</a:t>
            </a:r>
            <a:r>
              <a:rPr lang="en-US" altLang="zh-CN" dirty="0"/>
              <a:t>TEE</a:t>
            </a:r>
            <a:r>
              <a:rPr lang="zh-CN" altLang="en-US" dirty="0"/>
              <a:t>技术上进行发力。</a:t>
            </a:r>
            <a:endParaRPr lang="en-US" altLang="zh-CN" dirty="0"/>
          </a:p>
          <a:p>
            <a:pPr lvl="2"/>
            <a:r>
              <a:rPr lang="en-US" altLang="zh-CN" dirty="0"/>
              <a:t>2019</a:t>
            </a:r>
            <a:r>
              <a:rPr lang="zh-CN" altLang="en-US" dirty="0"/>
              <a:t>年</a:t>
            </a:r>
            <a:r>
              <a:rPr lang="en-US" altLang="zh-CN" dirty="0"/>
              <a:t>12</a:t>
            </a:r>
            <a:r>
              <a:rPr lang="zh-CN" altLang="en-US" dirty="0"/>
              <a:t>月</a:t>
            </a:r>
            <a:r>
              <a:rPr lang="en-US" altLang="zh-CN" dirty="0"/>
              <a:t>24</a:t>
            </a:r>
            <a:r>
              <a:rPr lang="zh-CN" altLang="en-US" dirty="0"/>
              <a:t>日，据外媒消息，全球最具影响力的芯片技术公司</a:t>
            </a:r>
            <a:r>
              <a:rPr lang="en-US" altLang="zh-CN" dirty="0"/>
              <a:t>ARM</a:t>
            </a:r>
            <a:r>
              <a:rPr lang="zh-CN" altLang="en-US" dirty="0"/>
              <a:t>正在考虑出售其合资子公司</a:t>
            </a:r>
            <a:r>
              <a:rPr lang="en-US" altLang="zh-CN" dirty="0" err="1"/>
              <a:t>Trustonic</a:t>
            </a:r>
            <a:r>
              <a:rPr lang="zh-CN" altLang="en-US" dirty="0"/>
              <a:t>。据了解，</a:t>
            </a:r>
            <a:r>
              <a:rPr lang="en-US" altLang="zh-CN" dirty="0" err="1"/>
              <a:t>Trustonic</a:t>
            </a:r>
            <a:r>
              <a:rPr lang="zh-CN" altLang="en-US" dirty="0"/>
              <a:t>是由</a:t>
            </a:r>
            <a:r>
              <a:rPr lang="en-US" altLang="zh-CN" dirty="0"/>
              <a:t>Arm</a:t>
            </a:r>
            <a:r>
              <a:rPr lang="zh-CN" altLang="en-US" dirty="0"/>
              <a:t>、</a:t>
            </a:r>
            <a:r>
              <a:rPr lang="en-US" altLang="zh-CN" dirty="0" err="1"/>
              <a:t>Giesecke&amp;Devrient</a:t>
            </a:r>
            <a:r>
              <a:rPr lang="zh-CN" altLang="en-US" dirty="0"/>
              <a:t>和</a:t>
            </a:r>
            <a:r>
              <a:rPr lang="en-US" altLang="zh-CN" dirty="0"/>
              <a:t>Gemalto</a:t>
            </a:r>
            <a:r>
              <a:rPr lang="zh-CN" altLang="en-US" dirty="0"/>
              <a:t>于</a:t>
            </a:r>
            <a:r>
              <a:rPr lang="en-US" altLang="zh-CN" dirty="0"/>
              <a:t>2012</a:t>
            </a:r>
            <a:r>
              <a:rPr lang="zh-CN" altLang="en-US" dirty="0"/>
              <a:t>联合投资成立，主要业务是为手机和应用程序提供安全技术，也就是我们常说的</a:t>
            </a:r>
            <a:r>
              <a:rPr lang="en-US" altLang="zh-CN" dirty="0"/>
              <a:t>TEE</a:t>
            </a:r>
            <a:r>
              <a:rPr lang="zh-CN" altLang="en-US" dirty="0"/>
              <a:t>服务。</a:t>
            </a:r>
          </a:p>
          <a:p>
            <a:pPr lvl="1"/>
            <a:endParaRPr lang="zh-CN" altLang="en-US" dirty="0"/>
          </a:p>
        </p:txBody>
      </p:sp>
    </p:spTree>
    <p:extLst>
      <p:ext uri="{BB962C8B-B14F-4D97-AF65-F5344CB8AC3E}">
        <p14:creationId xmlns:p14="http://schemas.microsoft.com/office/powerpoint/2010/main" val="1101233119"/>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pPr lvl="1"/>
            <a:r>
              <a:rPr lang="zh-CN" altLang="en-US" dirty="0"/>
              <a:t>工业联盟</a:t>
            </a:r>
            <a:r>
              <a:rPr lang="en-US" altLang="zh-CN" dirty="0" err="1"/>
              <a:t>GlobalPlatform</a:t>
            </a:r>
            <a:r>
              <a:rPr lang="zh-CN" altLang="en-US" dirty="0"/>
              <a:t>和可信计算工作组</a:t>
            </a:r>
            <a:r>
              <a:rPr lang="en-US" altLang="zh-CN" dirty="0"/>
              <a:t>TCG</a:t>
            </a:r>
            <a:r>
              <a:rPr lang="zh-CN" altLang="en-US" dirty="0"/>
              <a:t>近年来都在开展</a:t>
            </a:r>
            <a:r>
              <a:rPr lang="en-US" altLang="zh-CN" dirty="0"/>
              <a:t>TEE</a:t>
            </a:r>
            <a:r>
              <a:rPr lang="zh-CN" altLang="en-US" dirty="0"/>
              <a:t>方面的工作，前者以制定</a:t>
            </a:r>
            <a:r>
              <a:rPr lang="en-US" altLang="zh-CN" dirty="0"/>
              <a:t>TEE</a:t>
            </a:r>
            <a:r>
              <a:rPr lang="zh-CN" altLang="en-US" dirty="0"/>
              <a:t>的标准规范为主，后者试着将</a:t>
            </a:r>
            <a:r>
              <a:rPr lang="en-US" altLang="zh-CN" dirty="0"/>
              <a:t>TEE</a:t>
            </a:r>
            <a:r>
              <a:rPr lang="zh-CN" altLang="en-US" dirty="0"/>
              <a:t>规范与其可信平台模块规范进行结合以加强移动设备的安全和可信，形成的最新规范为</a:t>
            </a:r>
            <a:r>
              <a:rPr lang="en-US" altLang="zh-CN" dirty="0"/>
              <a:t>TPM 2.0 Mobile</a:t>
            </a:r>
            <a:r>
              <a:rPr lang="zh-CN" altLang="en-US" dirty="0"/>
              <a:t>。</a:t>
            </a:r>
          </a:p>
          <a:p>
            <a:pPr lvl="1"/>
            <a:r>
              <a:rPr lang="zh-CN" altLang="en-US" dirty="0"/>
              <a:t>服务提供商、移动运营商、操作系统和应用开发者、设备厂商、平台提供者以及硅供应商等全部都是</a:t>
            </a:r>
            <a:r>
              <a:rPr lang="en-US" altLang="zh-CN" dirty="0"/>
              <a:t>TEE</a:t>
            </a:r>
            <a:r>
              <a:rPr lang="zh-CN" altLang="en-US" dirty="0"/>
              <a:t>的利益相关者，都对</a:t>
            </a:r>
            <a:r>
              <a:rPr lang="en-US" altLang="zh-CN" dirty="0"/>
              <a:t>TEE</a:t>
            </a:r>
            <a:r>
              <a:rPr lang="zh-CN" altLang="en-US" dirty="0"/>
              <a:t>的标准化感兴趣，为</a:t>
            </a:r>
            <a:r>
              <a:rPr lang="en-US" altLang="zh-CN" dirty="0"/>
              <a:t>TEE</a:t>
            </a:r>
            <a:r>
              <a:rPr lang="zh-CN" altLang="en-US" dirty="0"/>
              <a:t>的标准化提供力量并且从中获利。</a:t>
            </a:r>
            <a:endParaRPr lang="en-US" altLang="zh-CN" dirty="0"/>
          </a:p>
          <a:p>
            <a:pPr lvl="1"/>
            <a:r>
              <a:rPr lang="en-US" altLang="zh-CN" dirty="0"/>
              <a:t>Linux</a:t>
            </a:r>
            <a:r>
              <a:rPr lang="zh-CN" altLang="en-US" dirty="0"/>
              <a:t>都跑在</a:t>
            </a:r>
            <a:r>
              <a:rPr lang="en-US" altLang="zh-CN" dirty="0"/>
              <a:t>Normal World</a:t>
            </a:r>
            <a:r>
              <a:rPr lang="zh-CN" altLang="en-US" dirty="0"/>
              <a:t>上，但是有些安全性要求比较高的行为，例如指纹的比对，支付时候用私钥签名的动作等，就要放到</a:t>
            </a:r>
            <a:r>
              <a:rPr lang="en-US" altLang="zh-CN" dirty="0"/>
              <a:t>Secure World</a:t>
            </a:r>
            <a:r>
              <a:rPr lang="zh-CN" altLang="en-US" dirty="0"/>
              <a:t>里面去了。</a:t>
            </a:r>
          </a:p>
          <a:p>
            <a:pPr lvl="1"/>
            <a:r>
              <a:rPr lang="en-US" altLang="zh-CN" dirty="0"/>
              <a:t>TEE</a:t>
            </a:r>
            <a:r>
              <a:rPr lang="zh-CN" altLang="en-US" dirty="0"/>
              <a:t>环境下也要有一个操作系统</a:t>
            </a:r>
            <a:endParaRPr lang="en-US" altLang="zh-CN" dirty="0"/>
          </a:p>
          <a:p>
            <a:pPr lvl="2"/>
            <a:r>
              <a:rPr lang="zh-CN" altLang="en-US" dirty="0"/>
              <a:t>海思有自己的</a:t>
            </a:r>
            <a:r>
              <a:rPr lang="en-US" altLang="zh-CN" dirty="0" err="1"/>
              <a:t>Trustzone</a:t>
            </a:r>
            <a:r>
              <a:rPr lang="zh-CN" altLang="en-US" dirty="0"/>
              <a:t>的操作系统，此外还有</a:t>
            </a:r>
            <a:r>
              <a:rPr lang="en-US" altLang="zh-CN" dirty="0" err="1"/>
              <a:t>Trustonic</a:t>
            </a:r>
            <a:r>
              <a:rPr lang="zh-CN" altLang="en-US" dirty="0"/>
              <a:t>、高通的</a:t>
            </a:r>
            <a:r>
              <a:rPr lang="en-US" altLang="zh-CN" dirty="0"/>
              <a:t>QSEE</a:t>
            </a:r>
            <a:r>
              <a:rPr lang="zh-CN" altLang="en-US" dirty="0"/>
              <a:t>、国内的豆荚，还有开源的</a:t>
            </a:r>
            <a:r>
              <a:rPr lang="en-US" altLang="zh-CN" dirty="0"/>
              <a:t>OPTEE</a:t>
            </a:r>
            <a:r>
              <a:rPr lang="zh-CN" altLang="en-US" dirty="0"/>
              <a:t>等。这些都是</a:t>
            </a:r>
            <a:r>
              <a:rPr lang="en-US" altLang="zh-CN" dirty="0"/>
              <a:t>TEE</a:t>
            </a:r>
            <a:r>
              <a:rPr lang="zh-CN" altLang="en-US" dirty="0"/>
              <a:t>环境下的操作系统。</a:t>
            </a:r>
            <a:endParaRPr lang="en-US" altLang="zh-CN" dirty="0"/>
          </a:p>
          <a:p>
            <a:pPr lvl="1"/>
            <a:r>
              <a:rPr lang="zh-CN" altLang="en-US" dirty="0"/>
              <a:t>在操作系统之上自然要有应用程序，在</a:t>
            </a:r>
            <a:r>
              <a:rPr lang="en-US" altLang="zh-CN" dirty="0" err="1"/>
              <a:t>Trustzone</a:t>
            </a:r>
            <a:r>
              <a:rPr lang="zh-CN" altLang="en-US" dirty="0"/>
              <a:t>里面我们一般叫</a:t>
            </a:r>
            <a:r>
              <a:rPr lang="en-US" altLang="zh-CN" dirty="0" err="1"/>
              <a:t>TrustApp</a:t>
            </a:r>
            <a:r>
              <a:rPr lang="zh-CN" altLang="en-US" dirty="0"/>
              <a:t>，</a:t>
            </a:r>
            <a:r>
              <a:rPr lang="en-US" altLang="zh-CN" dirty="0"/>
              <a:t>TEE</a:t>
            </a:r>
            <a:r>
              <a:rPr lang="zh-CN" altLang="en-US" dirty="0"/>
              <a:t>里面每个</a:t>
            </a:r>
            <a:r>
              <a:rPr lang="en-US" altLang="zh-CN" dirty="0" err="1"/>
              <a:t>TrustApp</a:t>
            </a:r>
            <a:r>
              <a:rPr lang="zh-CN" altLang="en-US" dirty="0"/>
              <a:t>都在一个沙盒里，互相之间是隔离的。</a:t>
            </a:r>
          </a:p>
        </p:txBody>
      </p:sp>
    </p:spTree>
    <p:extLst>
      <p:ext uri="{BB962C8B-B14F-4D97-AF65-F5344CB8AC3E}">
        <p14:creationId xmlns:p14="http://schemas.microsoft.com/office/powerpoint/2010/main" val="289382751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pic>
        <p:nvPicPr>
          <p:cNvPr id="6" name="内容占位符 5" descr="图片包含 屏幕截图&#10;&#10;已生成极高可信度的说明">
            <a:extLst>
              <a:ext uri="{FF2B5EF4-FFF2-40B4-BE49-F238E27FC236}">
                <a16:creationId xmlns:a16="http://schemas.microsoft.com/office/drawing/2014/main" id="{F8CA008E-0458-4901-ADE8-1A4F77BA64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6325" y="1812077"/>
            <a:ext cx="7543800" cy="3941870"/>
          </a:xfrm>
        </p:spPr>
      </p:pic>
    </p:spTree>
    <p:extLst>
      <p:ext uri="{BB962C8B-B14F-4D97-AF65-F5344CB8AC3E}">
        <p14:creationId xmlns:p14="http://schemas.microsoft.com/office/powerpoint/2010/main" val="730050312"/>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endParaRPr lang="zh-CN" altLang="en-US" dirty="0"/>
          </a:p>
        </p:txBody>
      </p:sp>
    </p:spTree>
    <p:extLst>
      <p:ext uri="{BB962C8B-B14F-4D97-AF65-F5344CB8AC3E}">
        <p14:creationId xmlns:p14="http://schemas.microsoft.com/office/powerpoint/2010/main" val="30194483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开放移动终端平台</a:t>
            </a:r>
            <a:r>
              <a:rPr lang="en-US" altLang="zh-CN" dirty="0"/>
              <a:t>OMTP</a:t>
            </a:r>
            <a:r>
              <a:rPr lang="zh-CN" altLang="en-US" dirty="0"/>
              <a:t>（</a:t>
            </a:r>
            <a:r>
              <a:rPr lang="en-US" altLang="zh-CN" dirty="0"/>
              <a:t>Open Mobile Terminal Platform</a:t>
            </a:r>
            <a:r>
              <a:rPr lang="zh-CN" altLang="en-US" dirty="0"/>
              <a:t>）最早在</a:t>
            </a:r>
            <a:r>
              <a:rPr lang="en-US" altLang="zh-CN" dirty="0"/>
              <a:t>2009</a:t>
            </a:r>
            <a:r>
              <a:rPr lang="zh-CN" altLang="en-US" dirty="0"/>
              <a:t>年其</a:t>
            </a:r>
            <a:r>
              <a:rPr lang="en-US" altLang="zh-CN" dirty="0"/>
              <a:t>OMTP TR1 </a:t>
            </a:r>
            <a:r>
              <a:rPr lang="zh-CN" altLang="en-US" dirty="0"/>
              <a:t>中定义了</a:t>
            </a:r>
            <a:r>
              <a:rPr lang="en-US" altLang="zh-CN" dirty="0"/>
              <a:t>TEE</a:t>
            </a:r>
            <a:r>
              <a:rPr lang="zh-CN" altLang="en-US" dirty="0"/>
              <a:t>，定义为“一组软硬件组件，可以为应用程序提供必要的设施”，需要满足两种定义的安全级别中的一种。</a:t>
            </a:r>
            <a:endParaRPr lang="en-US" altLang="zh-CN" dirty="0"/>
          </a:p>
          <a:p>
            <a:pPr lvl="2"/>
            <a:r>
              <a:rPr lang="zh-CN" altLang="en-US" dirty="0"/>
              <a:t>第一个安全级别（</a:t>
            </a:r>
            <a:r>
              <a:rPr lang="en-US" altLang="zh-CN" dirty="0"/>
              <a:t>Profile 1</a:t>
            </a:r>
            <a:r>
              <a:rPr lang="zh-CN" altLang="en-US" dirty="0"/>
              <a:t>）目标是应对软件攻击，</a:t>
            </a:r>
            <a:endParaRPr lang="en-US" altLang="zh-CN" dirty="0"/>
          </a:p>
          <a:p>
            <a:pPr lvl="2"/>
            <a:r>
              <a:rPr lang="zh-CN" altLang="en-US" dirty="0"/>
              <a:t>第二个安全级别（</a:t>
            </a:r>
            <a:r>
              <a:rPr lang="en-US" altLang="zh-CN" dirty="0"/>
              <a:t>Profile 2</a:t>
            </a:r>
            <a:r>
              <a:rPr lang="zh-CN" altLang="en-US" dirty="0"/>
              <a:t>）目标是同时应对软件和硬件攻击。</a:t>
            </a:r>
          </a:p>
          <a:p>
            <a:pPr lvl="1"/>
            <a:r>
              <a:rPr lang="zh-CN" altLang="en-US" dirty="0"/>
              <a:t>符合</a:t>
            </a:r>
            <a:r>
              <a:rPr lang="en-US" altLang="zh-CN" dirty="0"/>
              <a:t>OMTP TR1</a:t>
            </a:r>
            <a:r>
              <a:rPr lang="zh-CN" altLang="en-US" dirty="0"/>
              <a:t>标准的商业</a:t>
            </a:r>
            <a:r>
              <a:rPr lang="en-US" altLang="zh-CN" dirty="0"/>
              <a:t>TEE</a:t>
            </a:r>
            <a:r>
              <a:rPr lang="zh-CN" altLang="en-US" dirty="0"/>
              <a:t>随后推出来了，主要基于</a:t>
            </a:r>
            <a:r>
              <a:rPr lang="en-US" altLang="zh-CN" dirty="0"/>
              <a:t>ARM </a:t>
            </a:r>
            <a:r>
              <a:rPr lang="en-US" altLang="zh-CN" dirty="0" err="1"/>
              <a:t>TrustZone</a:t>
            </a:r>
            <a:r>
              <a:rPr lang="zh-CN" altLang="en-US" dirty="0"/>
              <a:t>安全扩展技术进行实施，如</a:t>
            </a:r>
            <a:r>
              <a:rPr lang="en-US" altLang="zh-CN" dirty="0"/>
              <a:t>Trusted Logic</a:t>
            </a:r>
            <a:r>
              <a:rPr lang="zh-CN" altLang="en-US" dirty="0"/>
              <a:t>开发的</a:t>
            </a:r>
            <a:r>
              <a:rPr lang="en-US" altLang="zh-CN" dirty="0"/>
              <a:t>Trusted Foundations </a:t>
            </a:r>
            <a:r>
              <a:rPr lang="zh-CN" altLang="en-US" dirty="0"/>
              <a:t>。目前该软件已经变成</a:t>
            </a:r>
            <a:r>
              <a:rPr lang="en-US" altLang="zh-CN" dirty="0" err="1"/>
              <a:t>Trustonic</a:t>
            </a:r>
            <a:r>
              <a:rPr lang="zh-CN" altLang="en-US" dirty="0"/>
              <a:t>合资公司的一部分，并且与</a:t>
            </a:r>
            <a:r>
              <a:rPr lang="en-US" altLang="zh-CN" dirty="0" err="1"/>
              <a:t>GlobalPlatform</a:t>
            </a:r>
            <a:r>
              <a:rPr lang="en-US" altLang="zh-CN" dirty="0"/>
              <a:t> TEE</a:t>
            </a:r>
            <a:r>
              <a:rPr lang="zh-CN" altLang="en-US" dirty="0"/>
              <a:t>规范兼容。</a:t>
            </a:r>
            <a:endParaRPr lang="en-US" altLang="zh-CN" dirty="0"/>
          </a:p>
          <a:p>
            <a:pPr lvl="1"/>
            <a:r>
              <a:rPr lang="en-US" altLang="zh-CN" dirty="0"/>
              <a:t>OMTP</a:t>
            </a:r>
            <a:r>
              <a:rPr lang="zh-CN" altLang="en-US" dirty="0"/>
              <a:t>的标准工作在</a:t>
            </a:r>
            <a:r>
              <a:rPr lang="en-US" altLang="zh-CN" dirty="0"/>
              <a:t>2010</a:t>
            </a:r>
            <a:r>
              <a:rPr lang="zh-CN" altLang="en-US" dirty="0"/>
              <a:t>年中旬结束，工作组转变到大规模应用社区</a:t>
            </a:r>
            <a:r>
              <a:rPr lang="en-US" altLang="zh-CN" dirty="0"/>
              <a:t>WAC</a:t>
            </a:r>
            <a:r>
              <a:rPr lang="zh-CN" altLang="en-US" dirty="0"/>
              <a:t>（</a:t>
            </a:r>
            <a:r>
              <a:rPr lang="en-US" altLang="zh-CN" dirty="0"/>
              <a:t>Wholesale Applications Community</a:t>
            </a:r>
            <a:r>
              <a:rPr lang="zh-CN" altLang="en-US" dirty="0"/>
              <a:t>）。</a:t>
            </a:r>
            <a:r>
              <a:rPr lang="en-US" altLang="zh-CN" dirty="0"/>
              <a:t>OMTP</a:t>
            </a:r>
            <a:r>
              <a:rPr lang="zh-CN" altLang="en-US" dirty="0"/>
              <a:t>的标准，包含其定义的</a:t>
            </a:r>
            <a:r>
              <a:rPr lang="en-US" altLang="zh-CN" dirty="0"/>
              <a:t>TEE</a:t>
            </a:r>
            <a:r>
              <a:rPr lang="zh-CN" altLang="en-US" dirty="0"/>
              <a:t>，由全球移动通信系统联盟</a:t>
            </a:r>
            <a:r>
              <a:rPr lang="en-US" altLang="zh-CN" dirty="0"/>
              <a:t>GSMA</a:t>
            </a:r>
            <a:r>
              <a:rPr lang="zh-CN" altLang="en-US" dirty="0"/>
              <a:t>（</a:t>
            </a:r>
            <a:r>
              <a:rPr lang="en-US" altLang="zh-CN" dirty="0"/>
              <a:t>Global System for Mobile Communications Alliance</a:t>
            </a:r>
            <a:r>
              <a:rPr lang="zh-CN" altLang="en-US" dirty="0"/>
              <a:t>）主持。</a:t>
            </a:r>
          </a:p>
        </p:txBody>
      </p:sp>
    </p:spTree>
    <p:extLst>
      <p:ext uri="{BB962C8B-B14F-4D97-AF65-F5344CB8AC3E}">
        <p14:creationId xmlns:p14="http://schemas.microsoft.com/office/powerpoint/2010/main" val="518721605"/>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pPr lvl="1"/>
            <a:r>
              <a:rPr lang="en-US" altLang="zh-CN" dirty="0"/>
              <a:t>2010</a:t>
            </a:r>
            <a:r>
              <a:rPr lang="zh-CN" altLang="en-US" dirty="0"/>
              <a:t>年</a:t>
            </a:r>
            <a:r>
              <a:rPr lang="en-US" altLang="zh-CN" dirty="0"/>
              <a:t>7</a:t>
            </a:r>
            <a:r>
              <a:rPr lang="zh-CN" altLang="en-US" dirty="0"/>
              <a:t>月份，</a:t>
            </a:r>
            <a:r>
              <a:rPr lang="en-US" altLang="zh-CN" dirty="0" err="1"/>
              <a:t>GlobalPlatform</a:t>
            </a:r>
            <a:r>
              <a:rPr lang="zh-CN" altLang="en-US" dirty="0"/>
              <a:t>首次宣布了它们自己的</a:t>
            </a:r>
            <a:r>
              <a:rPr lang="en-US" altLang="zh-CN" dirty="0"/>
              <a:t>TEE</a:t>
            </a:r>
            <a:r>
              <a:rPr lang="zh-CN" altLang="en-US" dirty="0"/>
              <a:t>标准，首先关注</a:t>
            </a:r>
            <a:r>
              <a:rPr lang="en-US" altLang="zh-CN" dirty="0"/>
              <a:t>TEE client API</a:t>
            </a:r>
            <a:r>
              <a:rPr lang="zh-CN" altLang="en-US" dirty="0"/>
              <a:t>（与</a:t>
            </a:r>
            <a:r>
              <a:rPr lang="en-US" altLang="zh-CN" dirty="0"/>
              <a:t>TEE</a:t>
            </a:r>
            <a:r>
              <a:rPr lang="zh-CN" altLang="en-US" dirty="0"/>
              <a:t>交互的接口），后来扩展到包含</a:t>
            </a:r>
            <a:r>
              <a:rPr lang="en-US" altLang="zh-CN" dirty="0"/>
              <a:t>TEE internal API</a:t>
            </a:r>
            <a:r>
              <a:rPr lang="zh-CN" altLang="en-US" dirty="0"/>
              <a:t>，以及一整套</a:t>
            </a:r>
            <a:r>
              <a:rPr lang="en-US" altLang="zh-CN" dirty="0"/>
              <a:t>TEE</a:t>
            </a:r>
            <a:r>
              <a:rPr lang="zh-CN" altLang="en-US" dirty="0"/>
              <a:t>系统体系。</a:t>
            </a:r>
            <a:endParaRPr lang="en-US" altLang="zh-CN" dirty="0"/>
          </a:p>
          <a:p>
            <a:pPr lvl="1"/>
            <a:r>
              <a:rPr lang="en-US" altLang="zh-CN" dirty="0" err="1"/>
              <a:t>GlobalPlatform</a:t>
            </a:r>
            <a:r>
              <a:rPr lang="zh-CN" altLang="en-US" dirty="0"/>
              <a:t>的</a:t>
            </a:r>
            <a:r>
              <a:rPr lang="en-US" altLang="zh-CN" dirty="0"/>
              <a:t>TEE</a:t>
            </a:r>
            <a:r>
              <a:rPr lang="zh-CN" altLang="en-US" dirty="0"/>
              <a:t>规范构成现在</a:t>
            </a:r>
            <a:r>
              <a:rPr lang="en-US" altLang="zh-CN" dirty="0"/>
              <a:t>TEE</a:t>
            </a:r>
            <a:r>
              <a:rPr lang="zh-CN" altLang="en-US" dirty="0"/>
              <a:t>环境的基础，任何商业或者开源产品一般都会参考该规范，并按照其定义的各种功能接口进行规范实现。</a:t>
            </a:r>
            <a:endParaRPr lang="en-US" altLang="zh-CN" dirty="0"/>
          </a:p>
          <a:p>
            <a:pPr lvl="1"/>
            <a:r>
              <a:rPr lang="en-US" altLang="zh-CN" dirty="0" err="1"/>
              <a:t>GlobalPlatform</a:t>
            </a:r>
            <a:r>
              <a:rPr lang="zh-CN" altLang="en-US" dirty="0"/>
              <a:t>包含的规范</a:t>
            </a:r>
            <a:r>
              <a:rPr lang="en-US" altLang="zh-CN" dirty="0"/>
              <a:t>:</a:t>
            </a:r>
            <a:endParaRPr lang="zh-CN" altLang="en-US" dirty="0"/>
          </a:p>
          <a:p>
            <a:pPr lvl="2"/>
            <a:r>
              <a:rPr lang="zh-CN" altLang="en-US" dirty="0"/>
              <a:t>（</a:t>
            </a:r>
            <a:r>
              <a:rPr lang="en-US" altLang="zh-CN" dirty="0"/>
              <a:t>1</a:t>
            </a:r>
            <a:r>
              <a:rPr lang="zh-CN" altLang="en-US" dirty="0"/>
              <a:t>）</a:t>
            </a:r>
            <a:r>
              <a:rPr lang="en-US" altLang="zh-CN" dirty="0"/>
              <a:t>TEE Client API Specification</a:t>
            </a:r>
            <a:r>
              <a:rPr lang="zh-CN" altLang="en-US" dirty="0"/>
              <a:t>，规范主</a:t>
            </a:r>
            <a:r>
              <a:rPr lang="en-US" altLang="zh-CN" dirty="0"/>
              <a:t>OS</a:t>
            </a:r>
            <a:r>
              <a:rPr lang="zh-CN" altLang="en-US" dirty="0"/>
              <a:t>的应用与</a:t>
            </a:r>
            <a:r>
              <a:rPr lang="en-US" altLang="zh-CN" dirty="0"/>
              <a:t>TEE</a:t>
            </a:r>
            <a:r>
              <a:rPr lang="zh-CN" altLang="en-US" dirty="0"/>
              <a:t>的可信应用如何通信；</a:t>
            </a:r>
          </a:p>
          <a:p>
            <a:pPr lvl="2"/>
            <a:r>
              <a:rPr lang="zh-CN" altLang="en-US" dirty="0"/>
              <a:t>（</a:t>
            </a:r>
            <a:r>
              <a:rPr lang="en-US" altLang="zh-CN" dirty="0"/>
              <a:t>2</a:t>
            </a:r>
            <a:r>
              <a:rPr lang="zh-CN" altLang="en-US" dirty="0"/>
              <a:t>）</a:t>
            </a:r>
            <a:r>
              <a:rPr lang="en-US" altLang="zh-CN" dirty="0"/>
              <a:t>TEE Systems Architecture</a:t>
            </a:r>
            <a:r>
              <a:rPr lang="zh-CN" altLang="en-US" dirty="0"/>
              <a:t>，</a:t>
            </a:r>
            <a:r>
              <a:rPr lang="en-US" altLang="zh-CN" dirty="0"/>
              <a:t>TEE</a:t>
            </a:r>
            <a:r>
              <a:rPr lang="zh-CN" altLang="en-US" dirty="0"/>
              <a:t>下的软硬件体系结构描述；</a:t>
            </a:r>
          </a:p>
          <a:p>
            <a:pPr lvl="2"/>
            <a:r>
              <a:rPr lang="zh-CN" altLang="en-US" dirty="0"/>
              <a:t>（</a:t>
            </a:r>
            <a:r>
              <a:rPr lang="en-US" altLang="zh-CN" dirty="0"/>
              <a:t>3</a:t>
            </a:r>
            <a:r>
              <a:rPr lang="zh-CN" altLang="en-US" dirty="0"/>
              <a:t>）</a:t>
            </a:r>
            <a:r>
              <a:rPr lang="en-US" altLang="zh-CN" dirty="0"/>
              <a:t>TEE Internal API Specification</a:t>
            </a:r>
            <a:r>
              <a:rPr lang="zh-CN" altLang="en-US" dirty="0"/>
              <a:t>，规范如何开发能在</a:t>
            </a:r>
            <a:r>
              <a:rPr lang="en-US" altLang="zh-CN" dirty="0"/>
              <a:t>TEE</a:t>
            </a:r>
            <a:r>
              <a:rPr lang="zh-CN" altLang="en-US" dirty="0"/>
              <a:t>内部运行的可信应用；</a:t>
            </a:r>
          </a:p>
          <a:p>
            <a:pPr lvl="2"/>
            <a:r>
              <a:rPr lang="zh-CN" altLang="en-US" dirty="0"/>
              <a:t>（</a:t>
            </a:r>
            <a:r>
              <a:rPr lang="en-US" altLang="zh-CN" dirty="0"/>
              <a:t>4</a:t>
            </a:r>
            <a:r>
              <a:rPr lang="zh-CN" altLang="en-US" dirty="0"/>
              <a:t>）</a:t>
            </a:r>
            <a:r>
              <a:rPr lang="en-US" altLang="zh-CN" dirty="0"/>
              <a:t>TEE Secure Element API Specification</a:t>
            </a:r>
            <a:r>
              <a:rPr lang="zh-CN" altLang="en-US" dirty="0"/>
              <a:t>，规定</a:t>
            </a:r>
            <a:r>
              <a:rPr lang="en-US" altLang="zh-CN" dirty="0"/>
              <a:t>TEE</a:t>
            </a:r>
            <a:r>
              <a:rPr lang="zh-CN" altLang="en-US" dirty="0"/>
              <a:t>安全元素</a:t>
            </a:r>
            <a:r>
              <a:rPr lang="en-US" altLang="zh-CN" dirty="0"/>
              <a:t>API</a:t>
            </a:r>
            <a:r>
              <a:rPr lang="zh-CN" altLang="en-US" dirty="0"/>
              <a:t>的语法语义，适合开发可信</a:t>
            </a:r>
            <a:r>
              <a:rPr lang="en-US" altLang="zh-CN" dirty="0"/>
              <a:t>apps</a:t>
            </a:r>
            <a:r>
              <a:rPr lang="zh-CN" altLang="en-US" dirty="0"/>
              <a:t>的软件开发者，为客户端应用提供一个外部可视接口；</a:t>
            </a:r>
          </a:p>
          <a:p>
            <a:pPr lvl="2"/>
            <a:r>
              <a:rPr lang="zh-CN" altLang="en-US" dirty="0"/>
              <a:t>（</a:t>
            </a:r>
            <a:r>
              <a:rPr lang="en-US" altLang="zh-CN" dirty="0"/>
              <a:t>5</a:t>
            </a:r>
            <a:r>
              <a:rPr lang="zh-CN" altLang="en-US" dirty="0"/>
              <a:t>）</a:t>
            </a:r>
            <a:r>
              <a:rPr lang="en-US" altLang="zh-CN" dirty="0"/>
              <a:t>Trusted User Interface API Specification</a:t>
            </a:r>
            <a:r>
              <a:rPr lang="zh-CN" altLang="en-US" dirty="0"/>
              <a:t>，规范可信</a:t>
            </a:r>
            <a:r>
              <a:rPr lang="en-US" altLang="zh-CN" dirty="0"/>
              <a:t>GUI</a:t>
            </a:r>
            <a:r>
              <a:rPr lang="zh-CN" altLang="en-US" dirty="0"/>
              <a:t>，用户能配置，</a:t>
            </a:r>
            <a:r>
              <a:rPr lang="en-US" altLang="zh-CN" dirty="0"/>
              <a:t>TEE</a:t>
            </a:r>
            <a:r>
              <a:rPr lang="zh-CN" altLang="en-US" dirty="0"/>
              <a:t>能安全控制；</a:t>
            </a:r>
          </a:p>
          <a:p>
            <a:pPr lvl="2"/>
            <a:r>
              <a:rPr lang="zh-CN" altLang="en-US" dirty="0"/>
              <a:t>（</a:t>
            </a:r>
            <a:r>
              <a:rPr lang="en-US" altLang="zh-CN" dirty="0"/>
              <a:t>6</a:t>
            </a:r>
            <a:r>
              <a:rPr lang="zh-CN" altLang="en-US" dirty="0"/>
              <a:t>）</a:t>
            </a:r>
            <a:r>
              <a:rPr lang="en-US" altLang="zh-CN" dirty="0"/>
              <a:t>TEE TA Debug Specification</a:t>
            </a:r>
            <a:r>
              <a:rPr lang="zh-CN" altLang="en-US" dirty="0"/>
              <a:t>，规范</a:t>
            </a:r>
            <a:r>
              <a:rPr lang="en-US" altLang="zh-CN" dirty="0" err="1"/>
              <a:t>GlobalPlatform</a:t>
            </a:r>
            <a:r>
              <a:rPr lang="en-US" altLang="zh-CN" dirty="0"/>
              <a:t> TEE debug</a:t>
            </a:r>
            <a:r>
              <a:rPr lang="zh-CN" altLang="en-US" dirty="0"/>
              <a:t>接口和协议。</a:t>
            </a:r>
          </a:p>
        </p:txBody>
      </p:sp>
    </p:spTree>
    <p:extLst>
      <p:ext uri="{BB962C8B-B14F-4D97-AF65-F5344CB8AC3E}">
        <p14:creationId xmlns:p14="http://schemas.microsoft.com/office/powerpoint/2010/main" val="2165800722"/>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支持</a:t>
            </a:r>
            <a:r>
              <a:rPr lang="en-US" altLang="zh-CN" dirty="0"/>
              <a:t>TEE</a:t>
            </a:r>
            <a:r>
              <a:rPr lang="zh-CN" altLang="en-US" dirty="0"/>
              <a:t>的嵌入式硬件技术有：</a:t>
            </a:r>
          </a:p>
          <a:p>
            <a:pPr lvl="2"/>
            <a:r>
              <a:rPr lang="zh-CN" altLang="en-US" dirty="0"/>
              <a:t>（</a:t>
            </a:r>
            <a:r>
              <a:rPr lang="en-US" altLang="zh-CN" dirty="0"/>
              <a:t>1</a:t>
            </a:r>
            <a:r>
              <a:rPr lang="zh-CN" altLang="en-US" dirty="0"/>
              <a:t>）</a:t>
            </a:r>
            <a:r>
              <a:rPr lang="en-US" altLang="zh-CN" dirty="0"/>
              <a:t>AMD</a:t>
            </a:r>
            <a:r>
              <a:rPr lang="zh-CN" altLang="en-US" dirty="0"/>
              <a:t>的</a:t>
            </a:r>
            <a:r>
              <a:rPr lang="en-US" altLang="zh-CN" dirty="0"/>
              <a:t>PSP</a:t>
            </a:r>
            <a:r>
              <a:rPr lang="zh-CN" altLang="en-US" dirty="0"/>
              <a:t>（</a:t>
            </a:r>
            <a:r>
              <a:rPr lang="en-US" altLang="zh-CN" dirty="0"/>
              <a:t>Platform Security Processor</a:t>
            </a:r>
            <a:r>
              <a:rPr lang="zh-CN" altLang="en-US" dirty="0"/>
              <a:t>）处理器</a:t>
            </a:r>
          </a:p>
          <a:p>
            <a:pPr lvl="3"/>
            <a:r>
              <a:rPr lang="en-US" altLang="zh-CN" dirty="0"/>
              <a:t>http://www.amd.com/en-us/innovations/software-technologies/security</a:t>
            </a:r>
          </a:p>
          <a:p>
            <a:pPr lvl="3"/>
            <a:r>
              <a:rPr lang="en-US" altLang="zh-CN" dirty="0"/>
              <a:t>https://classic.regonline.com/custImages/360000/369552/TCC%20PPTs/TCC2013_VanDoorn.pdf</a:t>
            </a:r>
          </a:p>
          <a:p>
            <a:pPr lvl="2"/>
            <a:r>
              <a:rPr lang="zh-CN" altLang="en-US" dirty="0"/>
              <a:t>（</a:t>
            </a:r>
            <a:r>
              <a:rPr lang="en-US" altLang="zh-CN" dirty="0"/>
              <a:t>2</a:t>
            </a:r>
            <a:r>
              <a:rPr lang="zh-CN" altLang="en-US" dirty="0"/>
              <a:t>）</a:t>
            </a:r>
            <a:r>
              <a:rPr lang="en-US" altLang="zh-CN" dirty="0"/>
              <a:t>ARM </a:t>
            </a:r>
            <a:r>
              <a:rPr lang="en-US" altLang="zh-CN" dirty="0" err="1"/>
              <a:t>TrustZone</a:t>
            </a:r>
            <a:r>
              <a:rPr lang="zh-CN" altLang="en-US" dirty="0"/>
              <a:t>技术（支持</a:t>
            </a:r>
            <a:r>
              <a:rPr lang="en-US" altLang="zh-CN" dirty="0" err="1"/>
              <a:t>TrustZone</a:t>
            </a:r>
            <a:r>
              <a:rPr lang="zh-CN" altLang="en-US" dirty="0"/>
              <a:t>的所有</a:t>
            </a:r>
            <a:r>
              <a:rPr lang="en-US" altLang="zh-CN" dirty="0"/>
              <a:t>ARM</a:t>
            </a:r>
            <a:r>
              <a:rPr lang="zh-CN" altLang="en-US" dirty="0"/>
              <a:t>处理器）</a:t>
            </a:r>
          </a:p>
          <a:p>
            <a:pPr lvl="3"/>
            <a:r>
              <a:rPr lang="en-US" altLang="zh-CN" dirty="0"/>
              <a:t>http://www.arm.com/zh/about/events/globalplatform-trusted-execution-environment-trustzone-building-security-into-your-platform.php</a:t>
            </a:r>
          </a:p>
          <a:p>
            <a:pPr lvl="2"/>
            <a:r>
              <a:rPr lang="zh-CN" altLang="en-US" dirty="0"/>
              <a:t>（</a:t>
            </a:r>
            <a:r>
              <a:rPr lang="en-US" altLang="zh-CN" dirty="0"/>
              <a:t>3</a:t>
            </a:r>
            <a:r>
              <a:rPr lang="zh-CN" altLang="en-US" dirty="0"/>
              <a:t>）</a:t>
            </a:r>
            <a:r>
              <a:rPr lang="en-US" altLang="zh-CN" dirty="0"/>
              <a:t>Intel x86-64</a:t>
            </a:r>
            <a:r>
              <a:rPr lang="zh-CN" altLang="en-US" dirty="0"/>
              <a:t>指令集：</a:t>
            </a:r>
            <a:r>
              <a:rPr lang="en-US" altLang="zh-CN" dirty="0"/>
              <a:t>SGX Software Guard Extensions</a:t>
            </a:r>
          </a:p>
          <a:p>
            <a:pPr lvl="3"/>
            <a:r>
              <a:rPr lang="en-US" altLang="zh-CN" dirty="0"/>
              <a:t>Intel</a:t>
            </a:r>
            <a:r>
              <a:rPr lang="zh-CN" altLang="en-US" dirty="0"/>
              <a:t>软件保护扩展：</a:t>
            </a:r>
            <a:r>
              <a:rPr lang="en-US" altLang="zh-CN" dirty="0"/>
              <a:t>https://software.intel.com/sites/default/files/329298-001.pdf</a:t>
            </a:r>
          </a:p>
          <a:p>
            <a:pPr lvl="2"/>
            <a:r>
              <a:rPr lang="zh-CN" altLang="en-US" dirty="0"/>
              <a:t>（</a:t>
            </a:r>
            <a:r>
              <a:rPr lang="en-US" altLang="zh-CN" dirty="0"/>
              <a:t>4</a:t>
            </a:r>
            <a:r>
              <a:rPr lang="zh-CN" altLang="en-US" dirty="0"/>
              <a:t>）</a:t>
            </a:r>
            <a:r>
              <a:rPr lang="en-US" altLang="zh-CN" dirty="0"/>
              <a:t>MIPS</a:t>
            </a:r>
            <a:r>
              <a:rPr lang="zh-CN" altLang="en-US" dirty="0"/>
              <a:t>：虚拟化技术</a:t>
            </a:r>
            <a:r>
              <a:rPr lang="en-US" altLang="zh-CN" dirty="0"/>
              <a:t>Virtualization</a:t>
            </a:r>
          </a:p>
          <a:p>
            <a:pPr lvl="3"/>
            <a:r>
              <a:rPr lang="en-US" altLang="zh-CN" dirty="0"/>
              <a:t>http://www.imgtec.com/mips/architectures/virtualization.asp</a:t>
            </a:r>
          </a:p>
        </p:txBody>
      </p:sp>
    </p:spTree>
    <p:extLst>
      <p:ext uri="{BB962C8B-B14F-4D97-AF65-F5344CB8AC3E}">
        <p14:creationId xmlns:p14="http://schemas.microsoft.com/office/powerpoint/2010/main" val="264944399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5046301"/>
          </a:xfrm>
        </p:spPr>
        <p:txBody>
          <a:bodyPr>
            <a:normAutofit fontScale="70000" lnSpcReduction="20000"/>
          </a:bodyPr>
          <a:lstStyle/>
          <a:p>
            <a:pPr lvl="1"/>
            <a:r>
              <a:rPr lang="en-US" altLang="zh-CN" dirty="0"/>
              <a:t>TEE</a:t>
            </a:r>
            <a:r>
              <a:rPr lang="zh-CN" altLang="en-US" dirty="0"/>
              <a:t>的软件实现（提供开源工具或者基于</a:t>
            </a:r>
            <a:r>
              <a:rPr lang="en-US" altLang="zh-CN" dirty="0"/>
              <a:t>TEE</a:t>
            </a:r>
            <a:r>
              <a:rPr lang="zh-CN" altLang="en-US" dirty="0"/>
              <a:t>开发的</a:t>
            </a:r>
            <a:r>
              <a:rPr lang="en-US" altLang="zh-CN" dirty="0"/>
              <a:t>SDK</a:t>
            </a:r>
            <a:r>
              <a:rPr lang="zh-CN" altLang="en-US" dirty="0"/>
              <a:t>）</a:t>
            </a:r>
            <a:r>
              <a:rPr lang="en-US" altLang="zh-CN" dirty="0"/>
              <a:t>:</a:t>
            </a:r>
            <a:endParaRPr lang="zh-CN" altLang="en-US" dirty="0"/>
          </a:p>
          <a:p>
            <a:pPr lvl="2"/>
            <a:r>
              <a:rPr lang="zh-CN" altLang="en-US" dirty="0"/>
              <a:t>（</a:t>
            </a:r>
            <a:r>
              <a:rPr lang="en-US" altLang="zh-CN" dirty="0"/>
              <a:t>1</a:t>
            </a:r>
            <a:r>
              <a:rPr lang="zh-CN" altLang="en-US" dirty="0"/>
              <a:t>）</a:t>
            </a:r>
            <a:r>
              <a:rPr lang="en-US" altLang="zh-CN" dirty="0" err="1"/>
              <a:t>Trustonic</a:t>
            </a:r>
            <a:r>
              <a:rPr lang="zh-CN" altLang="en-US" dirty="0"/>
              <a:t>公司的</a:t>
            </a:r>
            <a:r>
              <a:rPr lang="en-US" altLang="zh-CN" dirty="0"/>
              <a:t>t-base</a:t>
            </a:r>
            <a:r>
              <a:rPr lang="zh-CN" altLang="en-US" dirty="0"/>
              <a:t>，是一个商业产品，已经得到</a:t>
            </a:r>
            <a:r>
              <a:rPr lang="en-US" altLang="zh-CN" dirty="0" err="1"/>
              <a:t>GlobalPlatform</a:t>
            </a:r>
            <a:r>
              <a:rPr lang="zh-CN" altLang="en-US" dirty="0"/>
              <a:t>的授权认可</a:t>
            </a:r>
          </a:p>
          <a:p>
            <a:pPr lvl="3"/>
            <a:r>
              <a:rPr lang="en-US" altLang="zh-CN" dirty="0"/>
              <a:t>https://www.trustonic.com/products-services/trusted-execution-environment/</a:t>
            </a:r>
          </a:p>
          <a:p>
            <a:pPr lvl="2"/>
            <a:r>
              <a:rPr lang="zh-CN" altLang="en-US" dirty="0"/>
              <a:t>（</a:t>
            </a:r>
            <a:r>
              <a:rPr lang="en-US" altLang="zh-CN" dirty="0"/>
              <a:t>2</a:t>
            </a:r>
            <a:r>
              <a:rPr lang="zh-CN" altLang="en-US" dirty="0"/>
              <a:t>）</a:t>
            </a:r>
            <a:r>
              <a:rPr lang="en-US" altLang="zh-CN" dirty="0" err="1"/>
              <a:t>Solacia</a:t>
            </a:r>
            <a:r>
              <a:rPr lang="zh-CN" altLang="en-US" dirty="0"/>
              <a:t>公司的</a:t>
            </a:r>
            <a:r>
              <a:rPr lang="en-US" altLang="zh-CN" dirty="0" err="1"/>
              <a:t>securiTEE</a:t>
            </a:r>
            <a:r>
              <a:rPr lang="zh-CN" altLang="en-US" dirty="0"/>
              <a:t>，也是一个商业产品，并且得到了</a:t>
            </a:r>
            <a:r>
              <a:rPr lang="en-US" altLang="zh-CN" dirty="0" err="1"/>
              <a:t>GlobalPlatform</a:t>
            </a:r>
            <a:r>
              <a:rPr lang="zh-CN" altLang="en-US" dirty="0"/>
              <a:t>的授权认可</a:t>
            </a:r>
          </a:p>
          <a:p>
            <a:pPr lvl="3"/>
            <a:r>
              <a:rPr lang="en-US" altLang="zh-CN" dirty="0"/>
              <a:t>http://www.sola-cia.com/en/securiTee/product.asp</a:t>
            </a:r>
          </a:p>
          <a:p>
            <a:pPr lvl="2"/>
            <a:r>
              <a:rPr lang="zh-CN" altLang="en-US" dirty="0"/>
              <a:t>（</a:t>
            </a:r>
            <a:r>
              <a:rPr lang="en-US" altLang="zh-CN" dirty="0"/>
              <a:t>3</a:t>
            </a:r>
            <a:r>
              <a:rPr lang="zh-CN" altLang="en-US" dirty="0"/>
              <a:t>）</a:t>
            </a:r>
            <a:r>
              <a:rPr lang="en-US" altLang="zh-CN" dirty="0"/>
              <a:t>OP-TEE</a:t>
            </a:r>
            <a:r>
              <a:rPr lang="zh-CN" altLang="en-US" dirty="0"/>
              <a:t>，开源实现，来自</a:t>
            </a:r>
            <a:r>
              <a:rPr lang="en-US" altLang="zh-CN" dirty="0"/>
              <a:t>STMicroelectronics</a:t>
            </a:r>
            <a:r>
              <a:rPr lang="zh-CN" altLang="en-US" dirty="0"/>
              <a:t>，</a:t>
            </a:r>
            <a:r>
              <a:rPr lang="en-US" altLang="zh-CN" dirty="0"/>
              <a:t>BSD</a:t>
            </a:r>
            <a:r>
              <a:rPr lang="zh-CN" altLang="en-US" dirty="0"/>
              <a:t>授权支持下的开源</a:t>
            </a:r>
          </a:p>
          <a:p>
            <a:pPr lvl="3"/>
            <a:r>
              <a:rPr lang="zh-CN" altLang="en-US" dirty="0"/>
              <a:t>开源地址：</a:t>
            </a:r>
            <a:r>
              <a:rPr lang="en-US" altLang="zh-CN" dirty="0"/>
              <a:t>https://github.com/OP-TEE</a:t>
            </a:r>
          </a:p>
          <a:p>
            <a:pPr lvl="2"/>
            <a:r>
              <a:rPr lang="zh-CN" altLang="en-US" dirty="0"/>
              <a:t>（</a:t>
            </a:r>
            <a:r>
              <a:rPr lang="en-US" altLang="zh-CN" dirty="0"/>
              <a:t>4</a:t>
            </a:r>
            <a:r>
              <a:rPr lang="zh-CN" altLang="en-US" dirty="0"/>
              <a:t>）</a:t>
            </a:r>
            <a:r>
              <a:rPr lang="en-US" altLang="zh-CN" dirty="0"/>
              <a:t>TLK</a:t>
            </a:r>
            <a:r>
              <a:rPr lang="zh-CN" altLang="en-US" dirty="0"/>
              <a:t>，开源实现，来自</a:t>
            </a:r>
            <a:r>
              <a:rPr lang="en-US" altLang="zh-CN" dirty="0"/>
              <a:t>Nvidia</a:t>
            </a:r>
            <a:r>
              <a:rPr lang="zh-CN" altLang="en-US" dirty="0"/>
              <a:t>，</a:t>
            </a:r>
            <a:r>
              <a:rPr lang="en-US" altLang="zh-CN" dirty="0"/>
              <a:t>BSD</a:t>
            </a:r>
            <a:r>
              <a:rPr lang="zh-CN" altLang="en-US" dirty="0"/>
              <a:t>授权支持下的开源</a:t>
            </a:r>
          </a:p>
          <a:p>
            <a:pPr lvl="3"/>
            <a:r>
              <a:rPr lang="zh-CN" altLang="en-US" dirty="0"/>
              <a:t>开源地址：</a:t>
            </a:r>
            <a:r>
              <a:rPr lang="en-US" altLang="zh-CN" dirty="0"/>
              <a:t>http://nv-tegra.nvidia.com/gitweb/?p=3rdparty/ote_partner/tlk.git;a=summary</a:t>
            </a:r>
          </a:p>
          <a:p>
            <a:pPr lvl="2"/>
            <a:r>
              <a:rPr lang="zh-CN" altLang="en-US" dirty="0"/>
              <a:t>（</a:t>
            </a:r>
            <a:r>
              <a:rPr lang="en-US" altLang="zh-CN" dirty="0"/>
              <a:t>6</a:t>
            </a:r>
            <a:r>
              <a:rPr lang="zh-CN" altLang="en-US" dirty="0"/>
              <a:t>）</a:t>
            </a:r>
            <a:r>
              <a:rPr lang="en-US" altLang="zh-CN" dirty="0"/>
              <a:t>T6</a:t>
            </a:r>
            <a:r>
              <a:rPr lang="zh-CN" altLang="en-US" dirty="0"/>
              <a:t>，开源实现，</a:t>
            </a:r>
            <a:r>
              <a:rPr lang="en-US" altLang="zh-CN" dirty="0"/>
              <a:t>GPL</a:t>
            </a:r>
            <a:r>
              <a:rPr lang="zh-CN" altLang="en-US" dirty="0"/>
              <a:t>授权下的开源研究，主要是上海交大的，是国内开展</a:t>
            </a:r>
            <a:r>
              <a:rPr lang="en-US" altLang="zh-CN" dirty="0"/>
              <a:t>TEE</a:t>
            </a:r>
            <a:r>
              <a:rPr lang="zh-CN" altLang="en-US" dirty="0"/>
              <a:t>研究比较早的</a:t>
            </a:r>
          </a:p>
          <a:p>
            <a:pPr lvl="3"/>
            <a:r>
              <a:rPr lang="zh-CN" altLang="en-US" dirty="0"/>
              <a:t>地址：</a:t>
            </a:r>
            <a:r>
              <a:rPr lang="en-US" altLang="zh-CN" dirty="0"/>
              <a:t>http://www.liwenhaosuper.com/projects/t6/t6_overview.html</a:t>
            </a:r>
          </a:p>
          <a:p>
            <a:pPr lvl="2"/>
            <a:r>
              <a:rPr lang="zh-CN" altLang="en-US" dirty="0"/>
              <a:t>（</a:t>
            </a:r>
            <a:r>
              <a:rPr lang="en-US" altLang="zh-CN" dirty="0"/>
              <a:t>7</a:t>
            </a:r>
            <a:r>
              <a:rPr lang="zh-CN" altLang="en-US" dirty="0"/>
              <a:t>）</a:t>
            </a:r>
            <a:r>
              <a:rPr lang="en-US" altLang="zh-CN" dirty="0"/>
              <a:t>Open TEE</a:t>
            </a:r>
            <a:r>
              <a:rPr lang="zh-CN" altLang="en-US" dirty="0"/>
              <a:t>，开源实现，来自芬兰赫尔辛基大学的一个研究项目，由</a:t>
            </a:r>
            <a:r>
              <a:rPr lang="en-US" altLang="zh-CN" dirty="0"/>
              <a:t>Intel</a:t>
            </a:r>
            <a:r>
              <a:rPr lang="zh-CN" altLang="en-US" dirty="0"/>
              <a:t>提供支持，在</a:t>
            </a:r>
            <a:r>
              <a:rPr lang="en-US" altLang="zh-CN" dirty="0"/>
              <a:t>Apache</a:t>
            </a:r>
            <a:r>
              <a:rPr lang="zh-CN" altLang="en-US" dirty="0"/>
              <a:t>授权下提供支持</a:t>
            </a:r>
          </a:p>
          <a:p>
            <a:pPr lvl="3"/>
            <a:r>
              <a:rPr lang="zh-CN" altLang="en-US" dirty="0"/>
              <a:t>开源地址：</a:t>
            </a:r>
            <a:r>
              <a:rPr lang="en-US" altLang="zh-CN" dirty="0"/>
              <a:t>https://github.com/Open-TEE/project</a:t>
            </a:r>
          </a:p>
          <a:p>
            <a:pPr lvl="2"/>
            <a:r>
              <a:rPr lang="zh-CN" altLang="en-US" dirty="0"/>
              <a:t>（</a:t>
            </a:r>
            <a:r>
              <a:rPr lang="en-US" altLang="zh-CN" dirty="0"/>
              <a:t>8</a:t>
            </a:r>
            <a:r>
              <a:rPr lang="zh-CN" altLang="en-US" dirty="0"/>
              <a:t>）</a:t>
            </a:r>
            <a:r>
              <a:rPr lang="en-US" altLang="zh-CN" dirty="0" err="1"/>
              <a:t>SierraTEE</a:t>
            </a:r>
            <a:r>
              <a:rPr lang="zh-CN" altLang="en-US" dirty="0"/>
              <a:t>，来自</a:t>
            </a:r>
            <a:r>
              <a:rPr lang="en-US" altLang="zh-CN" dirty="0" err="1"/>
              <a:t>Sierraware</a:t>
            </a:r>
            <a:r>
              <a:rPr lang="zh-CN" altLang="en-US" dirty="0"/>
              <a:t>公司的实现，拥有双重属性，一半开源一半商业性质</a:t>
            </a:r>
          </a:p>
          <a:p>
            <a:pPr lvl="3"/>
            <a:r>
              <a:rPr lang="zh-CN" altLang="en-US" dirty="0"/>
              <a:t>地址：</a:t>
            </a:r>
            <a:r>
              <a:rPr lang="en-US" altLang="zh-CN" dirty="0"/>
              <a:t>http://www.openvirtualization.org/</a:t>
            </a:r>
          </a:p>
        </p:txBody>
      </p:sp>
    </p:spTree>
    <p:extLst>
      <p:ext uri="{BB962C8B-B14F-4D97-AF65-F5344CB8AC3E}">
        <p14:creationId xmlns:p14="http://schemas.microsoft.com/office/powerpoint/2010/main" val="213958571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100" y="449353"/>
            <a:ext cx="7543800" cy="722252"/>
          </a:xfrm>
        </p:spPr>
        <p:txBody>
          <a:bodyPr/>
          <a:lstStyle/>
          <a:p>
            <a:r>
              <a:rPr lang="zh-CN" altLang="en-US" dirty="0">
                <a:latin typeface="Microsoft JhengHei" panose="020B0604030504040204" pitchFamily="34" charset="-120"/>
                <a:ea typeface="Microsoft JhengHei" panose="020B0604030504040204" pitchFamily="34" charset="-120"/>
              </a:rPr>
              <a:t>兼容并包的混合保护 </a:t>
            </a:r>
            <a:r>
              <a:rPr lang="en-US" altLang="zh-CN" dirty="0">
                <a:latin typeface="Microsoft JhengHei" panose="020B0604030504040204" pitchFamily="34" charset="-120"/>
                <a:ea typeface="Microsoft JhengHei" panose="020B0604030504040204" pitchFamily="34" charset="-120"/>
              </a:rPr>
              <a:t>– TEE  </a:t>
            </a:r>
            <a:endParaRPr lang="en-US" dirty="0">
              <a:latin typeface="Microsoft JhengHei" panose="020B0604030504040204" pitchFamily="34" charset="-120"/>
              <a:ea typeface="Microsoft JhengHei" panose="020B0604030504040204" pitchFamily="34" charset="-120"/>
            </a:endParaRPr>
          </a:p>
        </p:txBody>
      </p:sp>
      <p:sp>
        <p:nvSpPr>
          <p:cNvPr id="8" name="Content Placeholder 2"/>
          <p:cNvSpPr>
            <a:spLocks noGrp="1"/>
          </p:cNvSpPr>
          <p:nvPr>
            <p:ph idx="1"/>
          </p:nvPr>
        </p:nvSpPr>
        <p:spPr>
          <a:xfrm>
            <a:off x="2389563" y="2032860"/>
            <a:ext cx="3570117" cy="3482889"/>
          </a:xfrm>
        </p:spPr>
        <p:txBody>
          <a:bodyPr>
            <a:normAutofit fontScale="92500" lnSpcReduction="20000"/>
          </a:bodyPr>
          <a:lstStyle/>
          <a:p>
            <a:pPr>
              <a:buFont typeface="Arial" panose="020B0604020202020204" pitchFamily="34" charset="0"/>
              <a:buChar char="•"/>
            </a:pPr>
            <a:r>
              <a:rPr lang="en-US" altLang="zh-CN" dirty="0">
                <a:solidFill>
                  <a:schemeClr val="tx1"/>
                </a:solidFill>
                <a:latin typeface="微软雅黑" pitchFamily="34" charset="-122"/>
                <a:ea typeface="微软雅黑" pitchFamily="34" charset="-122"/>
              </a:rPr>
              <a:t> TEE – Trusted Executive Environment, </a:t>
            </a:r>
            <a:r>
              <a:rPr lang="zh-CN" altLang="en-US" dirty="0">
                <a:solidFill>
                  <a:schemeClr val="tx1"/>
                </a:solidFill>
                <a:latin typeface="微软雅黑" pitchFamily="34" charset="-122"/>
                <a:ea typeface="微软雅黑" pitchFamily="34" charset="-122"/>
              </a:rPr>
              <a:t>可信执行环境</a:t>
            </a:r>
            <a:r>
              <a:rPr lang="en-US" altLang="zh-CN" dirty="0">
                <a:solidFill>
                  <a:schemeClr val="tx1"/>
                </a:solidFill>
                <a:latin typeface="微软雅黑" pitchFamily="34" charset="-122"/>
                <a:ea typeface="微软雅黑" pitchFamily="34" charset="-122"/>
              </a:rPr>
              <a:t> </a:t>
            </a:r>
          </a:p>
          <a:p>
            <a:pPr>
              <a:buFont typeface="Arial" panose="020B0604020202020204" pitchFamily="34" charset="0"/>
              <a:buChar char="•"/>
            </a:pPr>
            <a:r>
              <a:rPr lang="zh-CN" altLang="en-US" dirty="0">
                <a:solidFill>
                  <a:schemeClr val="tx1"/>
                </a:solidFill>
                <a:latin typeface="微软雅黑" pitchFamily="34" charset="-122"/>
                <a:ea typeface="微软雅黑" pitchFamily="34" charset="-122"/>
              </a:rPr>
              <a:t> 在</a:t>
            </a:r>
            <a:r>
              <a:rPr lang="en-US" altLang="zh-CN" dirty="0">
                <a:solidFill>
                  <a:schemeClr val="tx1"/>
                </a:solidFill>
                <a:latin typeface="微软雅黑" pitchFamily="34" charset="-122"/>
                <a:ea typeface="微软雅黑" pitchFamily="34" charset="-122"/>
              </a:rPr>
              <a:t>ARM</a:t>
            </a:r>
            <a:r>
              <a:rPr lang="zh-CN" altLang="en-US" dirty="0">
                <a:solidFill>
                  <a:schemeClr val="tx1"/>
                </a:solidFill>
                <a:latin typeface="微软雅黑" pitchFamily="34" charset="-122"/>
                <a:ea typeface="微软雅黑" pitchFamily="34" charset="-122"/>
              </a:rPr>
              <a:t>处理器中增加少量硬件模块，配合软件限制权限（逻辑隔离）</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en-US" altLang="zh-CN" dirty="0">
                <a:solidFill>
                  <a:schemeClr val="tx1"/>
                </a:solidFill>
                <a:latin typeface="微软雅黑" pitchFamily="34" charset="-122"/>
                <a:ea typeface="微软雅黑" pitchFamily="34" charset="-122"/>
              </a:rPr>
              <a:t> </a:t>
            </a:r>
            <a:r>
              <a:rPr lang="zh-CN" altLang="en-US" dirty="0">
                <a:solidFill>
                  <a:schemeClr val="tx1"/>
                </a:solidFill>
                <a:latin typeface="微软雅黑" pitchFamily="34" charset="-122"/>
                <a:ea typeface="微软雅黑" pitchFamily="34" charset="-122"/>
              </a:rPr>
              <a:t>可以作为纯软件方案，也可以和</a:t>
            </a:r>
            <a:r>
              <a:rPr lang="en-US" altLang="zh-CN" dirty="0" err="1">
                <a:solidFill>
                  <a:schemeClr val="tx1"/>
                </a:solidFill>
                <a:latin typeface="微软雅黑" pitchFamily="34" charset="-122"/>
                <a:ea typeface="微软雅黑" pitchFamily="34" charset="-122"/>
              </a:rPr>
              <a:t>eSE</a:t>
            </a:r>
            <a:r>
              <a:rPr lang="en-US" altLang="zh-CN" dirty="0">
                <a:solidFill>
                  <a:schemeClr val="tx1"/>
                </a:solidFill>
                <a:latin typeface="微软雅黑" pitchFamily="34" charset="-122"/>
                <a:ea typeface="微软雅黑" pitchFamily="34" charset="-122"/>
              </a:rPr>
              <a:t>/</a:t>
            </a:r>
            <a:r>
              <a:rPr lang="en-US" altLang="zh-CN" dirty="0" err="1">
                <a:solidFill>
                  <a:schemeClr val="tx1"/>
                </a:solidFill>
                <a:latin typeface="微软雅黑" pitchFamily="34" charset="-122"/>
                <a:ea typeface="微软雅黑" pitchFamily="34" charset="-122"/>
              </a:rPr>
              <a:t>inSE</a:t>
            </a:r>
            <a:r>
              <a:rPr lang="zh-CN" altLang="en-US" dirty="0">
                <a:solidFill>
                  <a:schemeClr val="tx1"/>
                </a:solidFill>
                <a:latin typeface="微软雅黑" pitchFamily="34" charset="-122"/>
                <a:ea typeface="微软雅黑" pitchFamily="34" charset="-122"/>
              </a:rPr>
              <a:t>配合使用</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en-US" altLang="zh-CN" dirty="0">
                <a:solidFill>
                  <a:schemeClr val="tx1"/>
                </a:solidFill>
                <a:latin typeface="微软雅黑" pitchFamily="34" charset="-122"/>
                <a:ea typeface="微软雅黑" pitchFamily="34" charset="-122"/>
              </a:rPr>
              <a:t> REE, CA, TEE, TA</a:t>
            </a:r>
          </a:p>
        </p:txBody>
      </p:sp>
      <p:sp>
        <p:nvSpPr>
          <p:cNvPr id="5" name="Footer Placeholder 4"/>
          <p:cNvSpPr>
            <a:spLocks noGrp="1"/>
          </p:cNvSpPr>
          <p:nvPr>
            <p:ph type="ftr" sz="quarter" idx="11"/>
          </p:nvPr>
        </p:nvSpPr>
        <p:spPr>
          <a:xfrm>
            <a:off x="4740482" y="5702091"/>
            <a:ext cx="2712827" cy="273844"/>
          </a:xfrm>
        </p:spPr>
        <p:txBody>
          <a:bodyPr/>
          <a:lstStyle/>
          <a:p>
            <a:pPr defTabSz="457200"/>
            <a:r>
              <a:rPr lang="en-US" altLang="zh-CN" dirty="0">
                <a:latin typeface="Calibri" panose="020F0502020204030204"/>
                <a:ea typeface="宋体" panose="02010600030101010101" pitchFamily="2" charset="-122"/>
              </a:rPr>
              <a:t>www.opsefy.com</a:t>
            </a:r>
            <a:endParaRPr lang="en-US" dirty="0">
              <a:latin typeface="Calibri" panose="020F0502020204030204"/>
            </a:endParaRPr>
          </a:p>
        </p:txBody>
      </p:sp>
      <p:sp>
        <p:nvSpPr>
          <p:cNvPr id="7" name="Slide Number Placeholder 6"/>
          <p:cNvSpPr>
            <a:spLocks noGrp="1"/>
          </p:cNvSpPr>
          <p:nvPr>
            <p:ph type="sldNum" sz="quarter" idx="4294967295"/>
          </p:nvPr>
        </p:nvSpPr>
        <p:spPr>
          <a:xfrm>
            <a:off x="8949345" y="5702089"/>
            <a:ext cx="984019" cy="273844"/>
          </a:xfrm>
          <a:prstGeom prst="rect">
            <a:avLst/>
          </a:prstGeom>
        </p:spPr>
        <p:txBody>
          <a:bodyPr/>
          <a:lstStyle/>
          <a:p>
            <a:pPr defTabSz="457200"/>
            <a:fld id="{6113E31D-E2AB-40D1-8B51-AFA5AFEF393A}" type="slidenum">
              <a:rPr lang="en-US">
                <a:latin typeface="Calibri" panose="020F0502020204030204"/>
              </a:rPr>
              <a:pPr defTabSz="457200"/>
              <a:t>789</a:t>
            </a:fld>
            <a:endParaRPr lang="en-US" dirty="0">
              <a:latin typeface="Calibri" panose="020F0502020204030204"/>
            </a:endParaRPr>
          </a:p>
        </p:txBody>
      </p:sp>
      <p:grpSp>
        <p:nvGrpSpPr>
          <p:cNvPr id="12" name="组合 11"/>
          <p:cNvGrpSpPr/>
          <p:nvPr/>
        </p:nvGrpSpPr>
        <p:grpSpPr>
          <a:xfrm>
            <a:off x="6276866" y="2358685"/>
            <a:ext cx="3307556" cy="2819113"/>
            <a:chOff x="6337154" y="2001911"/>
            <a:chExt cx="4410075" cy="3758817"/>
          </a:xfrm>
        </p:grpSpPr>
        <p:pic>
          <p:nvPicPr>
            <p:cNvPr id="10" name="内容占位符 8" descr="Fig-2-Generic-TEE-architecture-model-adapted-from-39-Trusted-applications-are.png"/>
            <p:cNvPicPr>
              <a:picLocks noChangeAspect="1"/>
            </p:cNvPicPr>
            <p:nvPr/>
          </p:nvPicPr>
          <p:blipFill>
            <a:blip r:embed="rId3"/>
            <a:stretch>
              <a:fillRect/>
            </a:stretch>
          </p:blipFill>
          <p:spPr>
            <a:xfrm>
              <a:off x="6337154" y="2001911"/>
              <a:ext cx="4410075" cy="3124200"/>
            </a:xfrm>
            <a:prstGeom prst="rect">
              <a:avLst/>
            </a:prstGeom>
          </p:spPr>
        </p:pic>
        <p:sp>
          <p:nvSpPr>
            <p:cNvPr id="11" name="TextBox 10"/>
            <p:cNvSpPr txBox="1"/>
            <p:nvPr/>
          </p:nvSpPr>
          <p:spPr>
            <a:xfrm>
              <a:off x="6904139" y="5268285"/>
              <a:ext cx="3602994" cy="492443"/>
            </a:xfrm>
            <a:prstGeom prst="rect">
              <a:avLst/>
            </a:prstGeom>
            <a:noFill/>
          </p:spPr>
          <p:txBody>
            <a:bodyPr wrap="square" rtlCol="0">
              <a:spAutoFit/>
            </a:bodyPr>
            <a:lstStyle/>
            <a:p>
              <a:pPr defTabSz="457200"/>
              <a:r>
                <a:rPr lang="en-US" altLang="zh-CN" sz="600" dirty="0">
                  <a:solidFill>
                    <a:prstClr val="black"/>
                  </a:solidFill>
                  <a:latin typeface="微软雅黑" pitchFamily="34" charset="-122"/>
                  <a:ea typeface="微软雅黑" pitchFamily="34" charset="-122"/>
                </a:rPr>
                <a:t>Reference: https://www.researchgate.net/figure/264124588_fig2_Fig-2-Generic-TEE-architecture-model-adapted-from-39-Trusted-applications-are</a:t>
              </a:r>
              <a:endParaRPr lang="zh-CN" altLang="en-US" sz="600" dirty="0">
                <a:solidFill>
                  <a:prstClr val="black"/>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69861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800" b="0" dirty="0">
                <a:latin typeface="宋体" pitchFamily="2" charset="-122"/>
                <a:ea typeface="宋体" pitchFamily="2" charset="-122"/>
              </a:rPr>
              <a:t>有</a:t>
            </a:r>
            <a:r>
              <a:rPr lang="en-US" altLang="zh-CN" sz="2800" b="0" dirty="0">
                <a:latin typeface="宋体" pitchFamily="2" charset="-122"/>
                <a:ea typeface="宋体" pitchFamily="2" charset="-122"/>
              </a:rPr>
              <a:t>ARM7</a:t>
            </a:r>
            <a:r>
              <a:rPr lang="zh-CN" altLang="en-US" sz="2800" b="0" dirty="0">
                <a:latin typeface="宋体" pitchFamily="2" charset="-122"/>
                <a:ea typeface="宋体" pitchFamily="2" charset="-122"/>
              </a:rPr>
              <a:t>、</a:t>
            </a:r>
            <a:r>
              <a:rPr lang="en-US" altLang="zh-CN" sz="2800" b="0" dirty="0">
                <a:latin typeface="宋体" pitchFamily="2" charset="-122"/>
                <a:ea typeface="宋体" pitchFamily="2" charset="-122"/>
              </a:rPr>
              <a:t>ARM9</a:t>
            </a:r>
            <a:r>
              <a:rPr lang="zh-CN" altLang="en-US" sz="2800" b="0" dirty="0">
                <a:latin typeface="宋体" pitchFamily="2" charset="-122"/>
                <a:ea typeface="宋体" pitchFamily="2" charset="-122"/>
              </a:rPr>
              <a:t>、</a:t>
            </a:r>
            <a:r>
              <a:rPr lang="en-US" altLang="zh-CN" sz="2800" b="0" dirty="0">
                <a:latin typeface="宋体" pitchFamily="2" charset="-122"/>
                <a:ea typeface="宋体" pitchFamily="2" charset="-122"/>
              </a:rPr>
              <a:t>ARM11</a:t>
            </a:r>
            <a:r>
              <a:rPr lang="zh-CN" altLang="en-US" sz="2800" b="0" dirty="0">
                <a:latin typeface="宋体" pitchFamily="2" charset="-122"/>
                <a:ea typeface="宋体" pitchFamily="2" charset="-122"/>
              </a:rPr>
              <a:t>、</a:t>
            </a:r>
            <a:r>
              <a:rPr lang="en-US" altLang="zh-CN" sz="2800" b="0" dirty="0">
                <a:latin typeface="宋体" pitchFamily="2" charset="-122"/>
                <a:ea typeface="宋体" pitchFamily="2" charset="-122"/>
              </a:rPr>
              <a:t>Cortex</a:t>
            </a:r>
            <a:r>
              <a:rPr lang="zh-CN" altLang="en-US" sz="2800" b="0" dirty="0">
                <a:latin typeface="宋体" pitchFamily="2" charset="-122"/>
                <a:ea typeface="宋体" pitchFamily="2" charset="-122"/>
              </a:rPr>
              <a:t>、</a:t>
            </a:r>
            <a:r>
              <a:rPr lang="en-US" altLang="zh-CN" sz="2800" b="0" dirty="0" err="1">
                <a:latin typeface="宋体" pitchFamily="2" charset="-122"/>
                <a:ea typeface="宋体" pitchFamily="2" charset="-122"/>
              </a:rPr>
              <a:t>SecurCore</a:t>
            </a:r>
            <a:r>
              <a:rPr lang="zh-CN" altLang="en-US" sz="2800" b="0" dirty="0">
                <a:latin typeface="宋体" pitchFamily="2" charset="-122"/>
                <a:ea typeface="宋体" pitchFamily="2" charset="-122"/>
              </a:rPr>
              <a:t>等系列</a:t>
            </a:r>
            <a:endParaRPr lang="en-US" altLang="zh-CN" sz="2800" b="0" dirty="0">
              <a:latin typeface="宋体" pitchFamily="2" charset="-122"/>
              <a:ea typeface="宋体" pitchFamily="2" charset="-122"/>
            </a:endParaRPr>
          </a:p>
          <a:p>
            <a:endParaRPr lang="en-US" altLang="zh-CN" sz="2800" b="0" dirty="0">
              <a:latin typeface="宋体" pitchFamily="2" charset="-122"/>
              <a:ea typeface="宋体" pitchFamily="2" charset="-122"/>
            </a:endParaRPr>
          </a:p>
          <a:p>
            <a:r>
              <a:rPr lang="en-US" altLang="zh-CN" sz="2800" b="0" dirty="0">
                <a:latin typeface="宋体" pitchFamily="2" charset="-122"/>
                <a:ea typeface="宋体" pitchFamily="2" charset="-122"/>
              </a:rPr>
              <a:t>ARM7</a:t>
            </a:r>
            <a:r>
              <a:rPr lang="zh-CN" altLang="en-US" sz="2800" b="0" dirty="0">
                <a:latin typeface="宋体" pitchFamily="2" charset="-122"/>
                <a:ea typeface="宋体" pitchFamily="2" charset="-122"/>
              </a:rPr>
              <a:t>系列，优化了用于对价位和功耗敏感的消费应用的低功耗</a:t>
            </a:r>
            <a:r>
              <a:rPr lang="en-US" altLang="zh-CN" sz="2800" b="0" dirty="0">
                <a:latin typeface="宋体" pitchFamily="2" charset="-122"/>
                <a:ea typeface="宋体" pitchFamily="2" charset="-122"/>
              </a:rPr>
              <a:t>32</a:t>
            </a:r>
            <a:r>
              <a:rPr lang="zh-CN" altLang="en-US" sz="2800" b="0" dirty="0">
                <a:latin typeface="宋体" pitchFamily="2" charset="-122"/>
                <a:ea typeface="宋体" pitchFamily="2" charset="-122"/>
              </a:rPr>
              <a:t>位核</a:t>
            </a:r>
            <a:endParaRPr lang="en-US" altLang="zh-CN" sz="2800" b="0" dirty="0">
              <a:latin typeface="宋体" pitchFamily="2" charset="-122"/>
              <a:ea typeface="宋体" pitchFamily="2" charset="-122"/>
            </a:endParaRPr>
          </a:p>
          <a:p>
            <a:pPr lvl="1"/>
            <a:r>
              <a:rPr lang="zh-CN" altLang="en-US" sz="2400" b="0" dirty="0">
                <a:latin typeface="宋体" pitchFamily="2" charset="-122"/>
                <a:ea typeface="宋体" pitchFamily="2" charset="-122"/>
              </a:rPr>
              <a:t>嵌入式</a:t>
            </a:r>
            <a:r>
              <a:rPr lang="en-US" altLang="zh-CN" sz="2400" b="0" dirty="0">
                <a:latin typeface="宋体" pitchFamily="2" charset="-122"/>
                <a:ea typeface="宋体" pitchFamily="2" charset="-122"/>
              </a:rPr>
              <a:t>ICE-RT (In Circuit Emulation-Real Time)</a:t>
            </a:r>
            <a:r>
              <a:rPr lang="zh-CN" altLang="en-US" sz="2400" b="0" dirty="0">
                <a:latin typeface="宋体" pitchFamily="2" charset="-122"/>
                <a:ea typeface="宋体" pitchFamily="2" charset="-122"/>
              </a:rPr>
              <a:t>逻辑</a:t>
            </a:r>
          </a:p>
          <a:p>
            <a:pPr lvl="1"/>
            <a:r>
              <a:rPr lang="zh-CN" altLang="en-US" sz="2400" b="0" dirty="0">
                <a:latin typeface="宋体" pitchFamily="2" charset="-122"/>
                <a:ea typeface="宋体" pitchFamily="2" charset="-122"/>
              </a:rPr>
              <a:t>三级流水线和冯</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诺依曼体系结构，提供</a:t>
            </a:r>
            <a:r>
              <a:rPr lang="en-US" altLang="zh-CN" sz="2400" b="0" dirty="0">
                <a:latin typeface="宋体" pitchFamily="2" charset="-122"/>
                <a:ea typeface="宋体" pitchFamily="2" charset="-122"/>
              </a:rPr>
              <a:t>0.9MIPS/MHz (Million instructions per second)</a:t>
            </a:r>
            <a:r>
              <a:rPr lang="zh-CN" altLang="en-US" sz="2400" b="0" dirty="0">
                <a:latin typeface="宋体" pitchFamily="2" charset="-122"/>
                <a:ea typeface="宋体" pitchFamily="2" charset="-122"/>
              </a:rPr>
              <a:t>。流水线是</a:t>
            </a:r>
            <a:r>
              <a:rPr lang="en-US" altLang="zh-CN" sz="2400" b="0" dirty="0">
                <a:latin typeface="宋体" pitchFamily="2" charset="-122"/>
                <a:ea typeface="宋体" pitchFamily="2" charset="-122"/>
              </a:rPr>
              <a:t>RISC</a:t>
            </a:r>
            <a:r>
              <a:rPr lang="zh-CN" altLang="en-US" sz="2400" b="0" dirty="0">
                <a:latin typeface="宋体" pitchFamily="2" charset="-122"/>
                <a:ea typeface="宋体" pitchFamily="2" charset="-122"/>
              </a:rPr>
              <a:t>处理器执行指令时采用的机制。使用流水线，可以在取下一条指令的同时译码和执行其他指令，从而加速指令的执行。可以把流水线想象成汽车生产线，每个阶段只完成一项专门的生产任务</a:t>
            </a:r>
          </a:p>
        </p:txBody>
      </p:sp>
      <p:sp>
        <p:nvSpPr>
          <p:cNvPr id="4" name="Date Placeholder 3"/>
          <p:cNvSpPr>
            <a:spLocks noGrp="1"/>
          </p:cNvSpPr>
          <p:nvPr>
            <p:ph type="dt" sz="half" idx="10"/>
          </p:nvPr>
        </p:nvSpPr>
        <p:spPr/>
        <p:txBody>
          <a:bodyPr/>
          <a:lstStyle/>
          <a:p>
            <a:pPr>
              <a:spcAft>
                <a:spcPct val="0"/>
              </a:spcAft>
              <a:buClr>
                <a:srgbClr val="FFFFFF"/>
              </a:buClr>
              <a:defRPr/>
            </a:pPr>
            <a:fld id="{804BBDF7-D8F3-4026-81ED-116C8DA0948D}"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79</a:t>
            </a:fld>
            <a:endParaRPr lang="en-US" altLang="zh-CN" b="1">
              <a:solidFill>
                <a:srgbClr val="FFFFFF"/>
              </a:solidFill>
            </a:endParaRPr>
          </a:p>
        </p:txBody>
      </p:sp>
    </p:spTree>
    <p:extLst>
      <p:ext uri="{BB962C8B-B14F-4D97-AF65-F5344CB8AC3E}">
        <p14:creationId xmlns:p14="http://schemas.microsoft.com/office/powerpoint/2010/main" val="1685251240"/>
      </p:ext>
    </p:extLst>
  </p:cSld>
  <p:clrMapOvr>
    <a:masterClrMapping/>
  </p:clrMapOvr>
  <p:transition/>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562" y="447262"/>
            <a:ext cx="7543800" cy="911166"/>
          </a:xfrm>
        </p:spPr>
        <p:txBody>
          <a:bodyPr>
            <a:normAutofit/>
          </a:bodyPr>
          <a:lstStyle/>
          <a:p>
            <a:r>
              <a:rPr lang="zh-CN" altLang="en-US" sz="3600" dirty="0">
                <a:latin typeface="Microsoft JhengHei" panose="020B0604030504040204" pitchFamily="34" charset="-120"/>
                <a:ea typeface="Microsoft JhengHei" panose="020B0604030504040204" pitchFamily="34" charset="-120"/>
              </a:rPr>
              <a:t>兼容并包的混合保护 </a:t>
            </a:r>
            <a:r>
              <a:rPr lang="en-US" altLang="zh-CN" sz="3600" dirty="0">
                <a:latin typeface="Microsoft JhengHei" panose="020B0604030504040204" pitchFamily="34" charset="-120"/>
                <a:ea typeface="Microsoft JhengHei" panose="020B0604030504040204" pitchFamily="34" charset="-120"/>
              </a:rPr>
              <a:t>– TEE – cont.  </a:t>
            </a:r>
            <a:endParaRPr lang="en-US" sz="3600" dirty="0">
              <a:latin typeface="Microsoft JhengHei" panose="020B0604030504040204" pitchFamily="34" charset="-120"/>
              <a:ea typeface="Microsoft JhengHei" panose="020B0604030504040204" pitchFamily="34" charset="-120"/>
            </a:endParaRPr>
          </a:p>
        </p:txBody>
      </p:sp>
      <p:sp>
        <p:nvSpPr>
          <p:cNvPr id="8" name="Content Placeholder 2"/>
          <p:cNvSpPr>
            <a:spLocks noGrp="1"/>
          </p:cNvSpPr>
          <p:nvPr>
            <p:ph idx="1"/>
          </p:nvPr>
        </p:nvSpPr>
        <p:spPr>
          <a:xfrm>
            <a:off x="2389563" y="2032860"/>
            <a:ext cx="3570117" cy="3482889"/>
          </a:xfrm>
        </p:spPr>
        <p:txBody>
          <a:bodyPr>
            <a:normAutofit fontScale="85000" lnSpcReduction="10000"/>
          </a:bodyPr>
          <a:lstStyle/>
          <a:p>
            <a:pPr>
              <a:buFont typeface="Arial" panose="020B0604020202020204" pitchFamily="34" charset="0"/>
              <a:buChar char="•"/>
            </a:pPr>
            <a:r>
              <a:rPr lang="zh-CN" altLang="en-US" sz="1500" dirty="0">
                <a:solidFill>
                  <a:schemeClr val="tx1"/>
                </a:solidFill>
                <a:latin typeface="微软雅黑" pitchFamily="34" charset="-122"/>
                <a:ea typeface="微软雅黑" pitchFamily="34" charset="-122"/>
              </a:rPr>
              <a:t> </a:t>
            </a:r>
            <a:r>
              <a:rPr lang="en-US" altLang="zh-CN" dirty="0">
                <a:solidFill>
                  <a:schemeClr val="tx1"/>
                </a:solidFill>
                <a:latin typeface="微软雅黑" pitchFamily="34" charset="-122"/>
                <a:ea typeface="微软雅黑" pitchFamily="34" charset="-122"/>
              </a:rPr>
              <a:t>ARMv7</a:t>
            </a:r>
            <a:r>
              <a:rPr lang="zh-CN" altLang="en-US" dirty="0">
                <a:solidFill>
                  <a:schemeClr val="tx1"/>
                </a:solidFill>
                <a:latin typeface="微软雅黑" pitchFamily="34" charset="-122"/>
                <a:ea typeface="微软雅黑" pitchFamily="34" charset="-122"/>
              </a:rPr>
              <a:t>开始铺开，</a:t>
            </a:r>
            <a:r>
              <a:rPr lang="en-US" altLang="zh-CN" dirty="0">
                <a:solidFill>
                  <a:schemeClr val="tx1"/>
                </a:solidFill>
                <a:latin typeface="微软雅黑" pitchFamily="34" charset="-122"/>
                <a:ea typeface="微软雅黑" pitchFamily="34" charset="-122"/>
              </a:rPr>
              <a:t>ARMv8</a:t>
            </a:r>
            <a:r>
              <a:rPr lang="zh-CN" altLang="en-US" dirty="0">
                <a:solidFill>
                  <a:schemeClr val="tx1"/>
                </a:solidFill>
                <a:latin typeface="微软雅黑" pitchFamily="34" charset="-122"/>
                <a:ea typeface="微软雅黑" pitchFamily="34" charset="-122"/>
              </a:rPr>
              <a:t>时代</a:t>
            </a:r>
            <a:r>
              <a:rPr lang="en-US" altLang="zh-CN" dirty="0">
                <a:solidFill>
                  <a:schemeClr val="tx1"/>
                </a:solidFill>
                <a:latin typeface="微软雅黑" pitchFamily="34" charset="-122"/>
                <a:ea typeface="微软雅黑" pitchFamily="34" charset="-122"/>
              </a:rPr>
              <a:t>A</a:t>
            </a:r>
            <a:r>
              <a:rPr lang="zh-CN" altLang="en-US" dirty="0">
                <a:solidFill>
                  <a:schemeClr val="tx1"/>
                </a:solidFill>
                <a:latin typeface="微软雅黑" pitchFamily="34" charset="-122"/>
                <a:ea typeface="微软雅黑" pitchFamily="34" charset="-122"/>
              </a:rPr>
              <a:t>系列全部涵盖</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zh-CN" altLang="en-US" sz="1500" dirty="0">
                <a:solidFill>
                  <a:schemeClr val="tx1"/>
                </a:solidFill>
                <a:latin typeface="微软雅黑" pitchFamily="34" charset="-122"/>
                <a:ea typeface="微软雅黑" pitchFamily="34" charset="-122"/>
              </a:rPr>
              <a:t> 复杂度</a:t>
            </a:r>
            <a:endParaRPr lang="en-US" altLang="zh-CN" sz="1500" dirty="0">
              <a:solidFill>
                <a:schemeClr val="tx1"/>
              </a:solidFill>
              <a:latin typeface="微软雅黑" pitchFamily="34" charset="-122"/>
              <a:ea typeface="微软雅黑" pitchFamily="34" charset="-122"/>
            </a:endParaRPr>
          </a:p>
          <a:p>
            <a:pPr lvl="1">
              <a:buFont typeface="Arial" panose="020B0604020202020204" pitchFamily="34" charset="0"/>
              <a:buChar char="•"/>
            </a:pPr>
            <a:r>
              <a:rPr lang="zh-CN" altLang="en-US" dirty="0">
                <a:solidFill>
                  <a:schemeClr val="tx1"/>
                </a:solidFill>
                <a:latin typeface="微软雅黑" pitchFamily="34" charset="-122"/>
                <a:ea typeface="微软雅黑" pitchFamily="34" charset="-122"/>
              </a:rPr>
              <a:t>增加指令额外开销，性能下降（</a:t>
            </a:r>
            <a:r>
              <a:rPr lang="en-US" altLang="zh-CN" dirty="0" err="1">
                <a:solidFill>
                  <a:schemeClr val="tx1"/>
                </a:solidFill>
                <a:latin typeface="微软雅黑" pitchFamily="34" charset="-122"/>
                <a:ea typeface="微软雅黑" pitchFamily="34" charset="-122"/>
              </a:rPr>
              <a:t>smc</a:t>
            </a:r>
            <a:r>
              <a:rPr lang="en-US" altLang="zh-CN" dirty="0">
                <a:solidFill>
                  <a:schemeClr val="tx1"/>
                </a:solidFill>
                <a:latin typeface="微软雅黑" pitchFamily="34" charset="-122"/>
                <a:ea typeface="微软雅黑" pitchFamily="34" charset="-122"/>
              </a:rPr>
              <a:t>/</a:t>
            </a:r>
            <a:r>
              <a:rPr lang="en-US" altLang="zh-CN" dirty="0" err="1">
                <a:solidFill>
                  <a:schemeClr val="tx1"/>
                </a:solidFill>
                <a:latin typeface="微软雅黑" pitchFamily="34" charset="-122"/>
                <a:ea typeface="微软雅黑" pitchFamily="34" charset="-122"/>
              </a:rPr>
              <a:t>eret</a:t>
            </a:r>
            <a:r>
              <a:rPr lang="zh-CN" altLang="en-US" dirty="0">
                <a:solidFill>
                  <a:schemeClr val="tx1"/>
                </a:solidFill>
                <a:latin typeface="微软雅黑" pitchFamily="34" charset="-122"/>
                <a:ea typeface="微软雅黑" pitchFamily="34" charset="-122"/>
              </a:rPr>
              <a:t>中断）</a:t>
            </a:r>
            <a:endParaRPr lang="en-US" altLang="zh-CN" dirty="0">
              <a:solidFill>
                <a:schemeClr val="tx1"/>
              </a:solidFill>
              <a:latin typeface="微软雅黑" pitchFamily="34" charset="-122"/>
              <a:ea typeface="微软雅黑" pitchFamily="34" charset="-122"/>
            </a:endParaRPr>
          </a:p>
          <a:p>
            <a:pPr lvl="1">
              <a:buFont typeface="Arial" panose="020B0604020202020204" pitchFamily="34" charset="0"/>
              <a:buChar char="•"/>
            </a:pPr>
            <a:r>
              <a:rPr lang="zh-CN" altLang="en-US" dirty="0">
                <a:solidFill>
                  <a:schemeClr val="tx1"/>
                </a:solidFill>
                <a:latin typeface="微软雅黑" pitchFamily="34" charset="-122"/>
                <a:ea typeface="微软雅黑" pitchFamily="34" charset="-122"/>
              </a:rPr>
              <a:t>软件开发相对较复杂</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zh-CN" altLang="en-US" dirty="0">
                <a:solidFill>
                  <a:schemeClr val="tx1"/>
                </a:solidFill>
                <a:latin typeface="微软雅黑" pitchFamily="34" charset="-122"/>
                <a:ea typeface="微软雅黑" pitchFamily="34" charset="-122"/>
              </a:rPr>
              <a:t>增加</a:t>
            </a:r>
            <a:r>
              <a:rPr lang="en-US" altLang="zh-CN" dirty="0">
                <a:solidFill>
                  <a:schemeClr val="tx1"/>
                </a:solidFill>
                <a:latin typeface="微软雅黑" pitchFamily="34" charset="-122"/>
                <a:ea typeface="微软雅黑" pitchFamily="34" charset="-122"/>
              </a:rPr>
              <a:t>TEE</a:t>
            </a:r>
            <a:r>
              <a:rPr lang="zh-CN" altLang="en-US" dirty="0">
                <a:solidFill>
                  <a:schemeClr val="tx1"/>
                </a:solidFill>
                <a:latin typeface="微软雅黑" pitchFamily="34" charset="-122"/>
                <a:ea typeface="微软雅黑" pitchFamily="34" charset="-122"/>
              </a:rPr>
              <a:t>硬件支持</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en-US" altLang="zh-CN" dirty="0">
                <a:solidFill>
                  <a:schemeClr val="tx1"/>
                </a:solidFill>
                <a:latin typeface="微软雅黑" pitchFamily="34" charset="-122"/>
                <a:ea typeface="微软雅黑" pitchFamily="34" charset="-122"/>
              </a:rPr>
              <a:t> TEE</a:t>
            </a:r>
            <a:r>
              <a:rPr lang="zh-CN" altLang="en-US" dirty="0">
                <a:solidFill>
                  <a:schemeClr val="tx1"/>
                </a:solidFill>
                <a:latin typeface="微软雅黑" pitchFamily="34" charset="-122"/>
                <a:ea typeface="微软雅黑" pitchFamily="34" charset="-122"/>
              </a:rPr>
              <a:t>安全认证：</a:t>
            </a:r>
            <a:r>
              <a:rPr lang="en-US" altLang="zh-CN" dirty="0">
                <a:solidFill>
                  <a:schemeClr val="tx1"/>
                </a:solidFill>
                <a:latin typeface="微软雅黑" pitchFamily="34" charset="-122"/>
                <a:ea typeface="微软雅黑" pitchFamily="34" charset="-122"/>
              </a:rPr>
              <a:t>Global Platform</a:t>
            </a:r>
          </a:p>
        </p:txBody>
      </p:sp>
      <p:sp>
        <p:nvSpPr>
          <p:cNvPr id="5" name="Footer Placeholder 4"/>
          <p:cNvSpPr>
            <a:spLocks noGrp="1"/>
          </p:cNvSpPr>
          <p:nvPr>
            <p:ph type="ftr" sz="quarter" idx="11"/>
          </p:nvPr>
        </p:nvSpPr>
        <p:spPr>
          <a:xfrm>
            <a:off x="4740482" y="5702091"/>
            <a:ext cx="2712827" cy="273844"/>
          </a:xfrm>
        </p:spPr>
        <p:txBody>
          <a:bodyPr/>
          <a:lstStyle/>
          <a:p>
            <a:pPr defTabSz="457200"/>
            <a:r>
              <a:rPr lang="en-US" altLang="zh-CN" dirty="0">
                <a:latin typeface="Calibri" panose="020F0502020204030204"/>
                <a:ea typeface="宋体" panose="02010600030101010101" pitchFamily="2" charset="-122"/>
              </a:rPr>
              <a:t>www.opsefy.com</a:t>
            </a:r>
            <a:endParaRPr lang="en-US" dirty="0">
              <a:latin typeface="Calibri" panose="020F0502020204030204"/>
            </a:endParaRPr>
          </a:p>
        </p:txBody>
      </p:sp>
      <p:sp>
        <p:nvSpPr>
          <p:cNvPr id="7" name="Slide Number Placeholder 6"/>
          <p:cNvSpPr>
            <a:spLocks noGrp="1"/>
          </p:cNvSpPr>
          <p:nvPr>
            <p:ph type="sldNum" sz="quarter" idx="4294967295"/>
          </p:nvPr>
        </p:nvSpPr>
        <p:spPr>
          <a:xfrm>
            <a:off x="8949345" y="5702089"/>
            <a:ext cx="984019" cy="273844"/>
          </a:xfrm>
          <a:prstGeom prst="rect">
            <a:avLst/>
          </a:prstGeom>
        </p:spPr>
        <p:txBody>
          <a:bodyPr/>
          <a:lstStyle/>
          <a:p>
            <a:pPr defTabSz="457200"/>
            <a:fld id="{6113E31D-E2AB-40D1-8B51-AFA5AFEF393A}" type="slidenum">
              <a:rPr lang="en-US">
                <a:latin typeface="Calibri" panose="020F0502020204030204"/>
              </a:rPr>
              <a:pPr defTabSz="457200"/>
              <a:t>790</a:t>
            </a:fld>
            <a:endParaRPr lang="en-US" dirty="0">
              <a:latin typeface="Calibri" panose="020F0502020204030204"/>
            </a:endParaRPr>
          </a:p>
        </p:txBody>
      </p:sp>
      <p:grpSp>
        <p:nvGrpSpPr>
          <p:cNvPr id="12" name="组合 11"/>
          <p:cNvGrpSpPr/>
          <p:nvPr/>
        </p:nvGrpSpPr>
        <p:grpSpPr>
          <a:xfrm>
            <a:off x="6276866" y="2358685"/>
            <a:ext cx="3307556" cy="2819113"/>
            <a:chOff x="6337154" y="2001911"/>
            <a:chExt cx="4410075" cy="3758817"/>
          </a:xfrm>
        </p:grpSpPr>
        <p:pic>
          <p:nvPicPr>
            <p:cNvPr id="10" name="内容占位符 8" descr="Fig-2-Generic-TEE-architecture-model-adapted-from-39-Trusted-applications-are.png"/>
            <p:cNvPicPr>
              <a:picLocks noChangeAspect="1"/>
            </p:cNvPicPr>
            <p:nvPr/>
          </p:nvPicPr>
          <p:blipFill>
            <a:blip r:embed="rId3"/>
            <a:stretch>
              <a:fillRect/>
            </a:stretch>
          </p:blipFill>
          <p:spPr>
            <a:xfrm>
              <a:off x="6337154" y="2001911"/>
              <a:ext cx="4410075" cy="3124200"/>
            </a:xfrm>
            <a:prstGeom prst="rect">
              <a:avLst/>
            </a:prstGeom>
          </p:spPr>
        </p:pic>
        <p:sp>
          <p:nvSpPr>
            <p:cNvPr id="11" name="TextBox 10"/>
            <p:cNvSpPr txBox="1"/>
            <p:nvPr/>
          </p:nvSpPr>
          <p:spPr>
            <a:xfrm>
              <a:off x="6904139" y="5268285"/>
              <a:ext cx="3602994" cy="492443"/>
            </a:xfrm>
            <a:prstGeom prst="rect">
              <a:avLst/>
            </a:prstGeom>
            <a:noFill/>
          </p:spPr>
          <p:txBody>
            <a:bodyPr wrap="square" rtlCol="0">
              <a:spAutoFit/>
            </a:bodyPr>
            <a:lstStyle/>
            <a:p>
              <a:pPr defTabSz="457200"/>
              <a:r>
                <a:rPr lang="en-US" altLang="zh-CN" sz="600" dirty="0">
                  <a:solidFill>
                    <a:prstClr val="black"/>
                  </a:solidFill>
                  <a:latin typeface="微软雅黑" pitchFamily="34" charset="-122"/>
                  <a:ea typeface="微软雅黑" pitchFamily="34" charset="-122"/>
                </a:rPr>
                <a:t>Reference: https://www.researchgate.net/figure/264124588_fig2_Fig-2-Generic-TEE-architecture-model-adapted-from-39-Trusted-applications-are</a:t>
              </a:r>
              <a:endParaRPr lang="zh-CN" altLang="en-US" sz="600" dirty="0">
                <a:solidFill>
                  <a:prstClr val="black"/>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141067143"/>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100" y="550791"/>
            <a:ext cx="7543800" cy="722252"/>
          </a:xfrm>
        </p:spPr>
        <p:txBody>
          <a:bodyPr>
            <a:normAutofit/>
          </a:bodyPr>
          <a:lstStyle/>
          <a:p>
            <a:r>
              <a:rPr lang="zh-CN" altLang="en-US" sz="3600" dirty="0">
                <a:latin typeface="Microsoft JhengHei" panose="020B0604030504040204" pitchFamily="34" charset="-120"/>
                <a:ea typeface="Microsoft JhengHei" panose="020B0604030504040204" pitchFamily="34" charset="-120"/>
              </a:rPr>
              <a:t>兼容并包的混合保护 </a:t>
            </a:r>
            <a:r>
              <a:rPr lang="en-US" altLang="zh-CN" sz="3600" dirty="0">
                <a:latin typeface="Microsoft JhengHei" panose="020B0604030504040204" pitchFamily="34" charset="-120"/>
                <a:ea typeface="Microsoft JhengHei" panose="020B0604030504040204" pitchFamily="34" charset="-120"/>
              </a:rPr>
              <a:t>– TEE – analysis   </a:t>
            </a:r>
            <a:endParaRPr lang="en-US" sz="3600" dirty="0">
              <a:latin typeface="Microsoft JhengHei" panose="020B0604030504040204" pitchFamily="34" charset="-120"/>
              <a:ea typeface="Microsoft JhengHei" panose="020B0604030504040204" pitchFamily="34" charset="-120"/>
            </a:endParaRPr>
          </a:p>
        </p:txBody>
      </p:sp>
      <p:sp>
        <p:nvSpPr>
          <p:cNvPr id="5" name="Footer Placeholder 4"/>
          <p:cNvSpPr>
            <a:spLocks noGrp="1"/>
          </p:cNvSpPr>
          <p:nvPr>
            <p:ph type="ftr" sz="quarter" idx="11"/>
          </p:nvPr>
        </p:nvSpPr>
        <p:spPr>
          <a:xfrm>
            <a:off x="4740482" y="5702091"/>
            <a:ext cx="2712827" cy="273844"/>
          </a:xfrm>
        </p:spPr>
        <p:txBody>
          <a:bodyPr/>
          <a:lstStyle/>
          <a:p>
            <a:pPr defTabSz="457200"/>
            <a:r>
              <a:rPr lang="en-US" altLang="zh-CN" dirty="0">
                <a:latin typeface="Calibri" panose="020F0502020204030204"/>
                <a:ea typeface="宋体" panose="02010600030101010101" pitchFamily="2" charset="-122"/>
              </a:rPr>
              <a:t>www.opsefy.com</a:t>
            </a:r>
            <a:endParaRPr lang="en-US" dirty="0">
              <a:latin typeface="Calibri" panose="020F0502020204030204"/>
            </a:endParaRPr>
          </a:p>
        </p:txBody>
      </p:sp>
      <p:sp>
        <p:nvSpPr>
          <p:cNvPr id="7" name="Slide Number Placeholder 6"/>
          <p:cNvSpPr>
            <a:spLocks noGrp="1"/>
          </p:cNvSpPr>
          <p:nvPr>
            <p:ph type="sldNum" sz="quarter" idx="4294967295"/>
          </p:nvPr>
        </p:nvSpPr>
        <p:spPr>
          <a:xfrm>
            <a:off x="8949345" y="5702089"/>
            <a:ext cx="984019" cy="273844"/>
          </a:xfrm>
          <a:prstGeom prst="rect">
            <a:avLst/>
          </a:prstGeom>
        </p:spPr>
        <p:txBody>
          <a:bodyPr/>
          <a:lstStyle/>
          <a:p>
            <a:pPr defTabSz="457200"/>
            <a:fld id="{6113E31D-E2AB-40D1-8B51-AFA5AFEF393A}" type="slidenum">
              <a:rPr lang="en-US">
                <a:latin typeface="Calibri" panose="020F0502020204030204"/>
              </a:rPr>
              <a:pPr defTabSz="457200"/>
              <a:t>791</a:t>
            </a:fld>
            <a:endParaRPr lang="en-US" dirty="0">
              <a:latin typeface="Calibri" panose="020F0502020204030204"/>
            </a:endParaRPr>
          </a:p>
        </p:txBody>
      </p:sp>
      <p:sp>
        <p:nvSpPr>
          <p:cNvPr id="13" name="Content Placeholder 2"/>
          <p:cNvSpPr txBox="1">
            <a:spLocks/>
          </p:cNvSpPr>
          <p:nvPr/>
        </p:nvSpPr>
        <p:spPr>
          <a:xfrm>
            <a:off x="2383272" y="2102069"/>
            <a:ext cx="3570117" cy="3482889"/>
          </a:xfrm>
          <a:prstGeom prst="rect">
            <a:avLst/>
          </a:prstGeom>
        </p:spPr>
        <p:txBody>
          <a:bodyPr vert="horz" lIns="0" tIns="34290" rIns="0" bIns="34290" rtlCol="0">
            <a:normAutofit/>
          </a:bodyPr>
          <a:lstStyle/>
          <a:p>
            <a:pPr marL="68580" indent="-68580" defTabSz="685800">
              <a:lnSpc>
                <a:spcPct val="90000"/>
              </a:lnSpc>
              <a:spcBef>
                <a:spcPts val="900"/>
              </a:spcBef>
              <a:spcAft>
                <a:spcPts val="150"/>
              </a:spcAft>
              <a:buClr>
                <a:srgbClr val="99CB38"/>
              </a:buClr>
              <a:buSzPct val="100000"/>
              <a:buFont typeface="Arial" panose="020B0604020202020204" pitchFamily="34" charset="0"/>
              <a:buChar char="•"/>
              <a:defRPr/>
            </a:pPr>
            <a:r>
              <a:rPr lang="en-US" altLang="zh-CN" sz="1500" dirty="0">
                <a:solidFill>
                  <a:prstClr val="black"/>
                </a:solidFill>
                <a:latin typeface="微软雅黑" pitchFamily="34" charset="-122"/>
                <a:ea typeface="微软雅黑" pitchFamily="34" charset="-122"/>
              </a:rPr>
              <a:t> </a:t>
            </a:r>
            <a:r>
              <a:rPr lang="en-US" altLang="zh-CN" sz="1500" dirty="0" err="1">
                <a:solidFill>
                  <a:prstClr val="black"/>
                </a:solidFill>
                <a:latin typeface="微软雅黑" pitchFamily="34" charset="-122"/>
                <a:ea typeface="微软雅黑" pitchFamily="34" charset="-122"/>
              </a:rPr>
              <a:t>Linaro</a:t>
            </a:r>
            <a:r>
              <a:rPr lang="zh-CN" altLang="en-US" sz="1500" dirty="0">
                <a:solidFill>
                  <a:prstClr val="black"/>
                </a:solidFill>
                <a:latin typeface="微软雅黑" pitchFamily="34" charset="-122"/>
                <a:ea typeface="微软雅黑" pitchFamily="34" charset="-122"/>
              </a:rPr>
              <a:t>开源项目</a:t>
            </a:r>
            <a:r>
              <a:rPr lang="en-US" altLang="zh-CN" sz="1500" dirty="0">
                <a:solidFill>
                  <a:prstClr val="black"/>
                </a:solidFill>
                <a:latin typeface="微软雅黑" pitchFamily="34" charset="-122"/>
                <a:ea typeface="微软雅黑" pitchFamily="34" charset="-122"/>
              </a:rPr>
              <a:t>OP-TEE</a:t>
            </a:r>
          </a:p>
          <a:p>
            <a:pPr marL="68580" indent="-68580" defTabSz="685800">
              <a:lnSpc>
                <a:spcPct val="90000"/>
              </a:lnSpc>
              <a:spcBef>
                <a:spcPts val="900"/>
              </a:spcBef>
              <a:spcAft>
                <a:spcPts val="150"/>
              </a:spcAft>
              <a:buClr>
                <a:srgbClr val="99CB38"/>
              </a:buClr>
              <a:buSzPct val="100000"/>
              <a:buFont typeface="Arial" panose="020B0604020202020204" pitchFamily="34" charset="0"/>
              <a:buChar char="•"/>
              <a:defRPr/>
            </a:pPr>
            <a:r>
              <a:rPr lang="en-US" altLang="zh-CN" sz="1500" dirty="0">
                <a:solidFill>
                  <a:prstClr val="black"/>
                </a:solidFill>
                <a:latin typeface="微软雅黑" pitchFamily="34" charset="-122"/>
                <a:ea typeface="微软雅黑" pitchFamily="34" charset="-122"/>
              </a:rPr>
              <a:t> </a:t>
            </a:r>
            <a:r>
              <a:rPr lang="zh-CN" altLang="en-US" sz="1500" dirty="0">
                <a:solidFill>
                  <a:prstClr val="black"/>
                </a:solidFill>
                <a:latin typeface="微软雅黑" pitchFamily="34" charset="-122"/>
                <a:ea typeface="微软雅黑" pitchFamily="34" charset="-122"/>
              </a:rPr>
              <a:t>潜在风险：</a:t>
            </a:r>
            <a:endParaRPr lang="en-US" altLang="zh-CN" sz="1500" dirty="0">
              <a:solidFill>
                <a:prstClr val="black"/>
              </a:solidFill>
              <a:latin typeface="微软雅黑" pitchFamily="34" charset="-122"/>
              <a:ea typeface="微软雅黑" pitchFamily="34" charset="-122"/>
            </a:endParaRPr>
          </a:p>
          <a:p>
            <a:pPr marL="411480" lvl="1" indent="-68580" defTabSz="685800">
              <a:lnSpc>
                <a:spcPct val="90000"/>
              </a:lnSpc>
              <a:spcBef>
                <a:spcPts val="900"/>
              </a:spcBef>
              <a:spcAft>
                <a:spcPts val="150"/>
              </a:spcAft>
              <a:buClr>
                <a:srgbClr val="99CB38"/>
              </a:buClr>
              <a:buSzPct val="100000"/>
              <a:buFont typeface="Arial" panose="020B0604020202020204" pitchFamily="34" charset="0"/>
              <a:buChar char="•"/>
            </a:pPr>
            <a:r>
              <a:rPr lang="en-US" altLang="zh-CN" sz="1500" dirty="0">
                <a:solidFill>
                  <a:prstClr val="black"/>
                </a:solidFill>
                <a:latin typeface="微软雅黑" pitchFamily="34" charset="-122"/>
                <a:ea typeface="微软雅黑" pitchFamily="34" charset="-122"/>
              </a:rPr>
              <a:t> TA</a:t>
            </a:r>
            <a:r>
              <a:rPr lang="zh-CN" altLang="en-US" sz="1500" dirty="0">
                <a:solidFill>
                  <a:prstClr val="black"/>
                </a:solidFill>
                <a:latin typeface="微软雅黑" pitchFamily="34" charset="-122"/>
                <a:ea typeface="微软雅黑" pitchFamily="34" charset="-122"/>
              </a:rPr>
              <a:t>在执行时缺乏对</a:t>
            </a:r>
            <a:r>
              <a:rPr lang="en-US" altLang="zh-CN" sz="1500" dirty="0">
                <a:solidFill>
                  <a:prstClr val="black"/>
                </a:solidFill>
                <a:latin typeface="微软雅黑" pitchFamily="34" charset="-122"/>
                <a:ea typeface="微软雅黑" pitchFamily="34" charset="-122"/>
              </a:rPr>
              <a:t>CA</a:t>
            </a:r>
            <a:r>
              <a:rPr lang="zh-CN" altLang="en-US" sz="1500" dirty="0">
                <a:solidFill>
                  <a:prstClr val="black"/>
                </a:solidFill>
                <a:latin typeface="微软雅黑" pitchFamily="34" charset="-122"/>
                <a:ea typeface="微软雅黑" pitchFamily="34" charset="-122"/>
              </a:rPr>
              <a:t>的认证</a:t>
            </a:r>
            <a:endParaRPr lang="en-US" altLang="zh-CN" sz="1500" dirty="0">
              <a:solidFill>
                <a:prstClr val="black"/>
              </a:solidFill>
              <a:latin typeface="微软雅黑" pitchFamily="34" charset="-122"/>
              <a:ea typeface="微软雅黑" pitchFamily="34" charset="-122"/>
            </a:endParaRPr>
          </a:p>
          <a:p>
            <a:pPr marL="411480" lvl="1" indent="-68580" defTabSz="685800">
              <a:lnSpc>
                <a:spcPct val="90000"/>
              </a:lnSpc>
              <a:spcBef>
                <a:spcPts val="900"/>
              </a:spcBef>
              <a:spcAft>
                <a:spcPts val="150"/>
              </a:spcAft>
              <a:buClr>
                <a:srgbClr val="99CB38"/>
              </a:buClr>
              <a:buSzPct val="100000"/>
              <a:buFont typeface="Arial" panose="020B0604020202020204" pitchFamily="34" charset="0"/>
              <a:buChar char="•"/>
            </a:pPr>
            <a:r>
              <a:rPr lang="en-US" altLang="zh-CN" sz="1500" dirty="0">
                <a:solidFill>
                  <a:prstClr val="black"/>
                </a:solidFill>
                <a:latin typeface="微软雅黑" pitchFamily="34" charset="-122"/>
                <a:ea typeface="微软雅黑" pitchFamily="34" charset="-122"/>
              </a:rPr>
              <a:t> REE</a:t>
            </a:r>
            <a:r>
              <a:rPr lang="zh-CN" altLang="en-US" sz="1500" dirty="0">
                <a:solidFill>
                  <a:prstClr val="black"/>
                </a:solidFill>
                <a:latin typeface="微软雅黑" pitchFamily="34" charset="-122"/>
                <a:ea typeface="微软雅黑" pitchFamily="34" charset="-122"/>
              </a:rPr>
              <a:t>在</a:t>
            </a:r>
            <a:r>
              <a:rPr lang="en-US" altLang="zh-CN" sz="1500" dirty="0">
                <a:solidFill>
                  <a:prstClr val="black"/>
                </a:solidFill>
                <a:latin typeface="微软雅黑" pitchFamily="34" charset="-122"/>
                <a:ea typeface="微软雅黑" pitchFamily="34" charset="-122"/>
              </a:rPr>
              <a:t>root</a:t>
            </a:r>
            <a:r>
              <a:rPr lang="zh-CN" altLang="en-US" sz="1500" dirty="0">
                <a:solidFill>
                  <a:prstClr val="black"/>
                </a:solidFill>
                <a:latin typeface="微软雅黑" pitchFamily="34" charset="-122"/>
                <a:ea typeface="微软雅黑" pitchFamily="34" charset="-122"/>
              </a:rPr>
              <a:t>下可以任意浏览</a:t>
            </a:r>
            <a:r>
              <a:rPr lang="en-US" altLang="zh-CN" sz="1500" dirty="0">
                <a:solidFill>
                  <a:prstClr val="black"/>
                </a:solidFill>
                <a:latin typeface="微软雅黑" pitchFamily="34" charset="-122"/>
                <a:ea typeface="微软雅黑" pitchFamily="34" charset="-122"/>
              </a:rPr>
              <a:t>TA</a:t>
            </a:r>
            <a:r>
              <a:rPr lang="zh-CN" altLang="en-US" sz="1500" dirty="0">
                <a:solidFill>
                  <a:prstClr val="black"/>
                </a:solidFill>
                <a:latin typeface="微软雅黑" pitchFamily="34" charset="-122"/>
                <a:ea typeface="微软雅黑" pitchFamily="34" charset="-122"/>
              </a:rPr>
              <a:t>文件列表（文件本身加密）</a:t>
            </a:r>
            <a:endParaRPr lang="en-US" altLang="zh-CN" sz="1500" dirty="0">
              <a:solidFill>
                <a:prstClr val="black"/>
              </a:solidFill>
              <a:latin typeface="微软雅黑" pitchFamily="34" charset="-122"/>
              <a:ea typeface="微软雅黑" pitchFamily="34" charset="-12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146" y="2382643"/>
            <a:ext cx="3959178" cy="2634162"/>
          </a:xfrm>
          <a:prstGeom prst="rect">
            <a:avLst/>
          </a:prstGeom>
        </p:spPr>
      </p:pic>
      <p:sp>
        <p:nvSpPr>
          <p:cNvPr id="4" name="文本框 3"/>
          <p:cNvSpPr txBox="1"/>
          <p:nvPr/>
        </p:nvSpPr>
        <p:spPr>
          <a:xfrm>
            <a:off x="1650333" y="5775158"/>
            <a:ext cx="184731" cy="300082"/>
          </a:xfrm>
          <a:prstGeom prst="rect">
            <a:avLst/>
          </a:prstGeom>
          <a:noFill/>
        </p:spPr>
        <p:txBody>
          <a:bodyPr wrap="none" rtlCol="0">
            <a:spAutoFit/>
          </a:bodyPr>
          <a:lstStyle/>
          <a:p>
            <a:pPr defTabSz="457200"/>
            <a:endParaRPr kumimoji="1" lang="zh-CN" altLang="en-US" sz="1350" dirty="0">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20964713"/>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pic>
        <p:nvPicPr>
          <p:cNvPr id="5" name="内容占位符 4" descr="图片包含 屏幕截图&#10;&#10;已生成极高可信度的说明">
            <a:extLst>
              <a:ext uri="{FF2B5EF4-FFF2-40B4-BE49-F238E27FC236}">
                <a16:creationId xmlns:a16="http://schemas.microsoft.com/office/drawing/2014/main" id="{B6028534-B5C8-490E-A774-25262288D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4656" y="1339851"/>
            <a:ext cx="7127139" cy="4886325"/>
          </a:xfrm>
        </p:spPr>
      </p:pic>
    </p:spTree>
    <p:extLst>
      <p:ext uri="{BB962C8B-B14F-4D97-AF65-F5344CB8AC3E}">
        <p14:creationId xmlns:p14="http://schemas.microsoft.com/office/powerpoint/2010/main" val="2451600745"/>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pic>
        <p:nvPicPr>
          <p:cNvPr id="7" name="内容占位符 6" descr="图片包含 文字&#10;&#10;已生成极高可信度的说明">
            <a:extLst>
              <a:ext uri="{FF2B5EF4-FFF2-40B4-BE49-F238E27FC236}">
                <a16:creationId xmlns:a16="http://schemas.microsoft.com/office/drawing/2014/main" id="{F7B31985-5760-4230-A23B-CDED06ACD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0014" y="1339851"/>
            <a:ext cx="6036422" cy="4886325"/>
          </a:xfrm>
        </p:spPr>
      </p:pic>
    </p:spTree>
    <p:extLst>
      <p:ext uri="{BB962C8B-B14F-4D97-AF65-F5344CB8AC3E}">
        <p14:creationId xmlns:p14="http://schemas.microsoft.com/office/powerpoint/2010/main" val="2900435769"/>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内容占位符 5">
            <a:extLst>
              <a:ext uri="{FF2B5EF4-FFF2-40B4-BE49-F238E27FC236}">
                <a16:creationId xmlns:a16="http://schemas.microsoft.com/office/drawing/2014/main" id="{177711CA-5B98-4507-A6F3-404C6693A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598" y="394011"/>
            <a:ext cx="5800641" cy="623724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TEE</a:t>
            </a:r>
            <a:endParaRPr lang="zh-CN" altLang="en-US" sz="3100">
              <a:solidFill>
                <a:srgbClr val="FFFFFF"/>
              </a:solidFill>
            </a:endParaRPr>
          </a:p>
        </p:txBody>
      </p:sp>
      <p:sp>
        <p:nvSpPr>
          <p:cNvPr id="11" name="Content Placeholder 10"/>
          <p:cNvSpPr>
            <a:spLocks noGrp="1"/>
          </p:cNvSpPr>
          <p:nvPr>
            <p:ph idx="1"/>
          </p:nvPr>
        </p:nvSpPr>
        <p:spPr>
          <a:xfrm>
            <a:off x="1893279" y="2653801"/>
            <a:ext cx="2313633" cy="3335519"/>
          </a:xfrm>
        </p:spPr>
        <p:txBody>
          <a:bodyPr>
            <a:normAutofit/>
          </a:bodyPr>
          <a:lstStyle/>
          <a:p>
            <a:endParaRPr lang="en-US" sz="1300">
              <a:solidFill>
                <a:srgbClr val="FFFFFF"/>
              </a:solidFill>
            </a:endParaRPr>
          </a:p>
        </p:txBody>
      </p:sp>
    </p:spTree>
    <p:extLst>
      <p:ext uri="{BB962C8B-B14F-4D97-AF65-F5344CB8AC3E}">
        <p14:creationId xmlns:p14="http://schemas.microsoft.com/office/powerpoint/2010/main" val="1780675171"/>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图片 2" descr="图片包含 屏幕截图&#10;&#10;已生成极高可信度的说明">
            <a:extLst>
              <a:ext uri="{FF2B5EF4-FFF2-40B4-BE49-F238E27FC236}">
                <a16:creationId xmlns:a16="http://schemas.microsoft.com/office/drawing/2014/main" id="{8769DE3A-621F-4F7F-82C2-99C661388C10}"/>
              </a:ext>
            </a:extLst>
          </p:cNvPr>
          <p:cNvPicPr>
            <a:picLocks noChangeAspect="1"/>
          </p:cNvPicPr>
          <p:nvPr/>
        </p:nvPicPr>
        <p:blipFill>
          <a:blip r:embed="rId2"/>
          <a:stretch>
            <a:fillRect/>
          </a:stretch>
        </p:blipFill>
        <p:spPr>
          <a:xfrm>
            <a:off x="5080512" y="1421442"/>
            <a:ext cx="5098562" cy="401511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TrustZone</a:t>
            </a:r>
            <a:endParaRPr lang="zh-CN" altLang="en-US" sz="3100" dirty="0">
              <a:solidFill>
                <a:srgbClr val="FFFFFF"/>
              </a:solidFill>
            </a:endParaRPr>
          </a:p>
        </p:txBody>
      </p:sp>
      <p:sp>
        <p:nvSpPr>
          <p:cNvPr id="11" name="Content Placeholder 10"/>
          <p:cNvSpPr>
            <a:spLocks noGrp="1"/>
          </p:cNvSpPr>
          <p:nvPr>
            <p:ph idx="1"/>
          </p:nvPr>
        </p:nvSpPr>
        <p:spPr>
          <a:xfrm>
            <a:off x="1893279" y="2653801"/>
            <a:ext cx="2313633" cy="3335519"/>
          </a:xfrm>
        </p:spPr>
        <p:txBody>
          <a:bodyPr>
            <a:normAutofit/>
          </a:bodyPr>
          <a:lstStyle/>
          <a:p>
            <a:endParaRPr lang="en-US" sz="1300">
              <a:solidFill>
                <a:srgbClr val="FFFFFF"/>
              </a:solidFill>
            </a:endParaRPr>
          </a:p>
        </p:txBody>
      </p:sp>
    </p:spTree>
    <p:extLst>
      <p:ext uri="{BB962C8B-B14F-4D97-AF65-F5344CB8AC3E}">
        <p14:creationId xmlns:p14="http://schemas.microsoft.com/office/powerpoint/2010/main" val="369503795"/>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5046301"/>
          </a:xfrm>
        </p:spPr>
        <p:txBody>
          <a:bodyPr>
            <a:normAutofit/>
          </a:bodyPr>
          <a:lstStyle/>
          <a:p>
            <a:pPr lvl="1"/>
            <a:r>
              <a:rPr lang="zh-CN" altLang="en-US" dirty="0"/>
              <a:t>设备上常用的</a:t>
            </a:r>
            <a:r>
              <a:rPr lang="en-US" altLang="zh-CN" dirty="0" err="1"/>
              <a:t>Trustlets</a:t>
            </a:r>
            <a:r>
              <a:rPr lang="zh-CN" altLang="en-US" dirty="0"/>
              <a:t>：</a:t>
            </a:r>
          </a:p>
          <a:p>
            <a:pPr lvl="2"/>
            <a:r>
              <a:rPr lang="en-US" altLang="zh-CN" dirty="0" err="1"/>
              <a:t>keymaster</a:t>
            </a:r>
            <a:r>
              <a:rPr lang="zh-CN" altLang="en-US" dirty="0"/>
              <a:t>：实现由</a:t>
            </a:r>
            <a:r>
              <a:rPr lang="en-US" altLang="zh-CN" dirty="0" err="1"/>
              <a:t>Android“keystore</a:t>
            </a:r>
            <a:r>
              <a:rPr lang="en-US" altLang="zh-CN" dirty="0"/>
              <a:t>”</a:t>
            </a:r>
            <a:r>
              <a:rPr lang="zh-CN" altLang="en-US" dirty="0"/>
              <a:t>守护进程提供的密钥管理</a:t>
            </a:r>
            <a:r>
              <a:rPr lang="en-US" altLang="zh-CN" dirty="0"/>
              <a:t>API</a:t>
            </a:r>
            <a:r>
              <a:rPr lang="zh-CN" altLang="en-US" dirty="0"/>
              <a:t>，它可以安全的生成和存储密钥，并运行用户使用这些密钥操作数据</a:t>
            </a:r>
          </a:p>
          <a:p>
            <a:pPr lvl="2"/>
            <a:r>
              <a:rPr lang="en-US" altLang="zh-CN" dirty="0" err="1"/>
              <a:t>widevine</a:t>
            </a:r>
            <a:r>
              <a:rPr lang="zh-CN" altLang="en-US" dirty="0"/>
              <a:t>：实现</a:t>
            </a:r>
            <a:r>
              <a:rPr lang="en-US" altLang="zh-CN" dirty="0" err="1"/>
              <a:t>Widevine</a:t>
            </a:r>
            <a:r>
              <a:rPr lang="en-US" altLang="zh-CN" dirty="0"/>
              <a:t> DRM</a:t>
            </a:r>
            <a:r>
              <a:rPr lang="zh-CN" altLang="en-US" dirty="0"/>
              <a:t>，提供安全的媒体播放</a:t>
            </a:r>
          </a:p>
        </p:txBody>
      </p:sp>
    </p:spTree>
    <p:extLst>
      <p:ext uri="{BB962C8B-B14F-4D97-AF65-F5344CB8AC3E}">
        <p14:creationId xmlns:p14="http://schemas.microsoft.com/office/powerpoint/2010/main" val="152059125"/>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4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TrustZone</a:t>
            </a:r>
            <a:endParaRPr lang="zh-CN" altLang="en-US" sz="3100" dirty="0">
              <a:solidFill>
                <a:srgbClr val="FFFFFF"/>
              </a:solidFill>
            </a:endParaRPr>
          </a:p>
        </p:txBody>
      </p:sp>
      <p:sp>
        <p:nvSpPr>
          <p:cNvPr id="11" name="Content Placeholder 10"/>
          <p:cNvSpPr>
            <a:spLocks noGrp="1"/>
          </p:cNvSpPr>
          <p:nvPr>
            <p:ph idx="1"/>
          </p:nvPr>
        </p:nvSpPr>
        <p:spPr>
          <a:xfrm>
            <a:off x="1893279" y="2653801"/>
            <a:ext cx="2313633" cy="3335519"/>
          </a:xfrm>
        </p:spPr>
        <p:txBody>
          <a:bodyPr>
            <a:normAutofit/>
          </a:bodyPr>
          <a:lstStyle/>
          <a:p>
            <a:endParaRPr lang="en-US" sz="1300">
              <a:solidFill>
                <a:srgbClr val="FFFFFF"/>
              </a:solidFill>
            </a:endParaRPr>
          </a:p>
        </p:txBody>
      </p:sp>
      <p:pic>
        <p:nvPicPr>
          <p:cNvPr id="4" name="图片 3">
            <a:extLst>
              <a:ext uri="{FF2B5EF4-FFF2-40B4-BE49-F238E27FC236}">
                <a16:creationId xmlns:a16="http://schemas.microsoft.com/office/drawing/2014/main" id="{0A8B977E-46D0-47A3-84E8-FC9AF022EAED}"/>
              </a:ext>
            </a:extLst>
          </p:cNvPr>
          <p:cNvPicPr>
            <a:picLocks noChangeAspect="1"/>
          </p:cNvPicPr>
          <p:nvPr/>
        </p:nvPicPr>
        <p:blipFill>
          <a:blip r:embed="rId2"/>
          <a:stretch>
            <a:fillRect/>
          </a:stretch>
        </p:blipFill>
        <p:spPr>
          <a:xfrm>
            <a:off x="4878998" y="547688"/>
            <a:ext cx="5419725" cy="5762625"/>
          </a:xfrm>
          <a:prstGeom prst="rect">
            <a:avLst/>
          </a:prstGeom>
        </p:spPr>
      </p:pic>
    </p:spTree>
    <p:extLst>
      <p:ext uri="{BB962C8B-B14F-4D97-AF65-F5344CB8AC3E}">
        <p14:creationId xmlns:p14="http://schemas.microsoft.com/office/powerpoint/2010/main" val="2962032198"/>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5046301"/>
          </a:xfrm>
        </p:spPr>
        <p:txBody>
          <a:bodyPr>
            <a:normAutofit/>
          </a:bodyPr>
          <a:lstStyle/>
          <a:p>
            <a:pPr lvl="1"/>
            <a:r>
              <a:rPr lang="zh-CN" altLang="en-US" dirty="0"/>
              <a:t>在验证程序之后，</a:t>
            </a:r>
            <a:r>
              <a:rPr lang="en-US" altLang="zh-CN" dirty="0" err="1"/>
              <a:t>TrustZone</a:t>
            </a:r>
            <a:r>
              <a:rPr lang="zh-CN" altLang="en-US" dirty="0"/>
              <a:t>内核将</a:t>
            </a:r>
            <a:r>
              <a:rPr lang="en-US" altLang="zh-CN" dirty="0" err="1"/>
              <a:t>trustlet</a:t>
            </a:r>
            <a:r>
              <a:rPr lang="zh-CN" altLang="en-US" dirty="0"/>
              <a:t>程序段加载到“普通世界”无法访问的安全存储区域（</a:t>
            </a:r>
            <a:r>
              <a:rPr lang="en-US" altLang="zh-CN" dirty="0" err="1"/>
              <a:t>secapp</a:t>
            </a:r>
            <a:r>
              <a:rPr lang="en-US" altLang="zh-CN" dirty="0"/>
              <a:t>-region</a:t>
            </a:r>
            <a:r>
              <a:rPr lang="zh-CN" altLang="en-US" dirty="0"/>
              <a:t>），并为其分配</a:t>
            </a:r>
            <a:r>
              <a:rPr lang="en-US" altLang="zh-CN" dirty="0"/>
              <a:t>ID</a:t>
            </a:r>
            <a:r>
              <a:rPr lang="zh-CN" altLang="en-US" dirty="0"/>
              <a:t>。</a:t>
            </a:r>
          </a:p>
          <a:p>
            <a:pPr lvl="1"/>
            <a:r>
              <a:rPr lang="zh-CN" altLang="en-US" dirty="0"/>
              <a:t>随后，内核切换到“安全世界”用户模式，并运行</a:t>
            </a:r>
            <a:r>
              <a:rPr lang="en-US" altLang="zh-CN" dirty="0" err="1"/>
              <a:t>trustlet</a:t>
            </a:r>
            <a:r>
              <a:rPr lang="zh-CN" altLang="en-US" dirty="0"/>
              <a:t>的入口函数：</a:t>
            </a:r>
          </a:p>
          <a:p>
            <a:pPr lvl="1"/>
            <a:endParaRPr lang="en-US" altLang="zh-CN" dirty="0"/>
          </a:p>
          <a:p>
            <a:pPr lvl="1"/>
            <a:endParaRPr lang="en-US" altLang="zh-CN" dirty="0"/>
          </a:p>
          <a:p>
            <a:pPr lvl="1"/>
            <a:endParaRPr lang="en-US" altLang="zh-CN" dirty="0"/>
          </a:p>
          <a:p>
            <a:pPr lvl="1"/>
            <a:r>
              <a:rPr lang="en-US" altLang="zh-CN" dirty="0"/>
              <a:t> </a:t>
            </a:r>
          </a:p>
          <a:p>
            <a:pPr lvl="1"/>
            <a:r>
              <a:rPr lang="zh-CN" altLang="en-US" dirty="0"/>
              <a:t>如上图，</a:t>
            </a:r>
            <a:r>
              <a:rPr lang="en-US" altLang="zh-CN" dirty="0" err="1"/>
              <a:t>trustlet</a:t>
            </a:r>
            <a:r>
              <a:rPr lang="zh-CN" altLang="en-US" dirty="0"/>
              <a:t>会使用“</a:t>
            </a:r>
            <a:r>
              <a:rPr lang="en-US" altLang="zh-CN" dirty="0"/>
              <a:t>handler”</a:t>
            </a:r>
            <a:r>
              <a:rPr lang="zh-CN" altLang="en-US" dirty="0"/>
              <a:t>函数在</a:t>
            </a:r>
            <a:r>
              <a:rPr lang="en-US" altLang="zh-CN" dirty="0" err="1"/>
              <a:t>TrustZone</a:t>
            </a:r>
            <a:r>
              <a:rPr lang="zh-CN" altLang="en-US" dirty="0"/>
              <a:t>内核中自动完成注册，注册完成后，</a:t>
            </a:r>
            <a:r>
              <a:rPr lang="en-US" altLang="zh-CN" dirty="0" err="1"/>
              <a:t>trustlet</a:t>
            </a:r>
            <a:r>
              <a:rPr lang="zh-CN" altLang="en-US" dirty="0"/>
              <a:t>会将控制权重新交给</a:t>
            </a:r>
            <a:r>
              <a:rPr lang="en-US" altLang="zh-CN" dirty="0" err="1"/>
              <a:t>TrustZone</a:t>
            </a:r>
            <a:r>
              <a:rPr lang="zh-CN" altLang="en-US" dirty="0"/>
              <a:t>内核，完成加载进程。</a:t>
            </a:r>
          </a:p>
        </p:txBody>
      </p:sp>
      <p:pic>
        <p:nvPicPr>
          <p:cNvPr id="4" name="图片 3">
            <a:extLst>
              <a:ext uri="{FF2B5EF4-FFF2-40B4-BE49-F238E27FC236}">
                <a16:creationId xmlns:a16="http://schemas.microsoft.com/office/drawing/2014/main" id="{2940DF4E-241E-4CCB-B7C8-0AD0EED37D05}"/>
              </a:ext>
            </a:extLst>
          </p:cNvPr>
          <p:cNvPicPr>
            <a:picLocks noChangeAspect="1"/>
          </p:cNvPicPr>
          <p:nvPr/>
        </p:nvPicPr>
        <p:blipFill>
          <a:blip r:embed="rId2"/>
          <a:stretch>
            <a:fillRect/>
          </a:stretch>
        </p:blipFill>
        <p:spPr>
          <a:xfrm>
            <a:off x="2952402" y="2874111"/>
            <a:ext cx="4466153" cy="2077030"/>
          </a:xfrm>
          <a:prstGeom prst="rect">
            <a:avLst/>
          </a:prstGeom>
        </p:spPr>
      </p:pic>
    </p:spTree>
    <p:extLst>
      <p:ext uri="{BB962C8B-B14F-4D97-AF65-F5344CB8AC3E}">
        <p14:creationId xmlns:p14="http://schemas.microsoft.com/office/powerpoint/2010/main" val="138736253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5046301"/>
          </a:xfrm>
        </p:spPr>
        <p:txBody>
          <a:bodyPr>
            <a:normAutofit/>
          </a:bodyPr>
          <a:lstStyle/>
          <a:p>
            <a:pPr lvl="1"/>
            <a:r>
              <a:rPr lang="zh-CN" altLang="en-US" dirty="0"/>
              <a:t>一旦</a:t>
            </a:r>
            <a:r>
              <a:rPr lang="en-US" altLang="zh-CN" dirty="0" err="1"/>
              <a:t>trustlet</a:t>
            </a:r>
            <a:r>
              <a:rPr lang="zh-CN" altLang="en-US" dirty="0"/>
              <a:t>加载完成，“普通世界”就可以通过调用</a:t>
            </a:r>
            <a:r>
              <a:rPr lang="en-US" altLang="zh-CN" dirty="0"/>
              <a:t>SCM</a:t>
            </a:r>
            <a:r>
              <a:rPr lang="zh-CN" altLang="en-US" dirty="0"/>
              <a:t>（</a:t>
            </a:r>
            <a:r>
              <a:rPr lang="en-US" altLang="zh-CN" dirty="0"/>
              <a:t>QSEOS_CLIENT_SEND_DATA_COMMAND</a:t>
            </a:r>
            <a:r>
              <a:rPr lang="zh-CN" altLang="en-US" dirty="0"/>
              <a:t>，其中包含已加载</a:t>
            </a:r>
            <a:r>
              <a:rPr lang="en-US" altLang="zh-CN" dirty="0" err="1"/>
              <a:t>trustlet</a:t>
            </a:r>
            <a:r>
              <a:rPr lang="en-US" altLang="zh-CN" dirty="0"/>
              <a:t> ID</a:t>
            </a:r>
            <a:r>
              <a:rPr lang="zh-CN" altLang="en-US" dirty="0"/>
              <a:t>和请求响应缓冲区）向</a:t>
            </a:r>
            <a:r>
              <a:rPr lang="en-US" altLang="zh-CN" dirty="0" err="1"/>
              <a:t>trustlet</a:t>
            </a:r>
            <a:r>
              <a:rPr lang="zh-CN" altLang="en-US" dirty="0"/>
              <a:t>发送命令，如下：</a:t>
            </a:r>
          </a:p>
          <a:p>
            <a:pPr lvl="1"/>
            <a:endParaRPr lang="en-US" altLang="zh-CN" dirty="0"/>
          </a:p>
          <a:p>
            <a:pPr lvl="1"/>
            <a:endParaRPr lang="en-US" altLang="zh-CN" dirty="0"/>
          </a:p>
          <a:p>
            <a:pPr lvl="1"/>
            <a:endParaRPr lang="en-US" altLang="zh-CN" dirty="0"/>
          </a:p>
          <a:p>
            <a:pPr lvl="1"/>
            <a:endParaRPr lang="en-US" altLang="zh-CN" dirty="0"/>
          </a:p>
          <a:p>
            <a:pPr lvl="1"/>
            <a:r>
              <a:rPr lang="en-US" altLang="zh-CN" dirty="0"/>
              <a:t> </a:t>
            </a:r>
          </a:p>
          <a:p>
            <a:pPr lvl="1"/>
            <a:r>
              <a:rPr lang="en-US" altLang="zh-CN" dirty="0" err="1"/>
              <a:t>TrustZone</a:t>
            </a:r>
            <a:r>
              <a:rPr lang="zh-CN" altLang="en-US" dirty="0"/>
              <a:t>内核（</a:t>
            </a:r>
            <a:r>
              <a:rPr lang="en-US" altLang="zh-CN" dirty="0"/>
              <a:t>TZBSP</a:t>
            </a:r>
            <a:r>
              <a:rPr lang="zh-CN" altLang="en-US" dirty="0"/>
              <a:t>）接收到</a:t>
            </a:r>
            <a:r>
              <a:rPr lang="en-US" altLang="zh-CN" dirty="0"/>
              <a:t>SCM</a:t>
            </a:r>
            <a:r>
              <a:rPr lang="zh-CN" altLang="en-US" dirty="0"/>
              <a:t>调用后，将其映射到</a:t>
            </a:r>
            <a:r>
              <a:rPr lang="en-US" altLang="zh-CN" dirty="0"/>
              <a:t>QSEOS</a:t>
            </a:r>
            <a:r>
              <a:rPr lang="zh-CN" altLang="en-US" dirty="0"/>
              <a:t>，查找给定</a:t>
            </a:r>
            <a:r>
              <a:rPr lang="en-US" altLang="zh-CN" dirty="0"/>
              <a:t>ID</a:t>
            </a:r>
            <a:r>
              <a:rPr lang="zh-CN" altLang="en-US" dirty="0"/>
              <a:t>的应用程序，调用“</a:t>
            </a:r>
            <a:r>
              <a:rPr lang="en-US" altLang="zh-CN" dirty="0"/>
              <a:t>handler”</a:t>
            </a:r>
            <a:r>
              <a:rPr lang="zh-CN" altLang="en-US" dirty="0"/>
              <a:t>函数，处理请求。</a:t>
            </a:r>
          </a:p>
          <a:p>
            <a:pPr lvl="1"/>
            <a:endParaRPr lang="zh-CN" altLang="en-US" dirty="0"/>
          </a:p>
        </p:txBody>
      </p:sp>
      <p:pic>
        <p:nvPicPr>
          <p:cNvPr id="6" name="图片 5">
            <a:extLst>
              <a:ext uri="{FF2B5EF4-FFF2-40B4-BE49-F238E27FC236}">
                <a16:creationId xmlns:a16="http://schemas.microsoft.com/office/drawing/2014/main" id="{186E5984-D8D7-476C-A2A0-CF8E513C9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990" y="3118935"/>
            <a:ext cx="7543802" cy="1663739"/>
          </a:xfrm>
          <a:prstGeom prst="rect">
            <a:avLst/>
          </a:prstGeom>
        </p:spPr>
      </p:pic>
    </p:spTree>
    <p:extLst>
      <p:ext uri="{BB962C8B-B14F-4D97-AF65-F5344CB8AC3E}">
        <p14:creationId xmlns:p14="http://schemas.microsoft.com/office/powerpoint/2010/main" val="242048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F8B52A3A-6291-408B-968A-BC4FCB80695A}"/>
              </a:ext>
            </a:extLst>
          </p:cNvPr>
          <p:cNvSpPr>
            <a:spLocks noGrp="1" noChangeArrowheads="1"/>
          </p:cNvSpPr>
          <p:nvPr>
            <p:ph type="title"/>
          </p:nvPr>
        </p:nvSpPr>
        <p:spPr/>
        <p:txBody>
          <a:bodyPr/>
          <a:lstStyle/>
          <a:p>
            <a:r>
              <a:rPr lang="zh-CN" altLang="en-US" dirty="0">
                <a:latin typeface="楷体" panose="02010609060101010101" pitchFamily="49" charset="-122"/>
                <a:ea typeface="楷体" panose="02010609060101010101" pitchFamily="49" charset="-122"/>
              </a:rPr>
              <a:t>嵌入式系统概论</a:t>
            </a:r>
            <a:endParaRPr lang="zh-CN" altLang="en-US" dirty="0"/>
          </a:p>
        </p:txBody>
      </p:sp>
      <p:sp>
        <p:nvSpPr>
          <p:cNvPr id="12291" name="内容占位符 2">
            <a:extLst>
              <a:ext uri="{FF2B5EF4-FFF2-40B4-BE49-F238E27FC236}">
                <a16:creationId xmlns:a16="http://schemas.microsoft.com/office/drawing/2014/main" id="{AD9928D6-CD1A-4B35-A7DB-206B36553E3F}"/>
              </a:ext>
            </a:extLst>
          </p:cNvPr>
          <p:cNvSpPr>
            <a:spLocks noGrp="1" noChangeArrowheads="1"/>
          </p:cNvSpPr>
          <p:nvPr>
            <p:ph idx="1"/>
          </p:nvPr>
        </p:nvSpPr>
        <p:spPr>
          <a:xfrm>
            <a:off x="2063750" y="2060575"/>
            <a:ext cx="8415338" cy="4071938"/>
          </a:xfrm>
        </p:spPr>
        <p:txBody>
          <a:bodyPr/>
          <a:lstStyle/>
          <a:p>
            <a:r>
              <a:rPr lang="en-US" altLang="zh-CN" sz="2800" b="0" dirty="0">
                <a:solidFill>
                  <a:srgbClr val="FF0000"/>
                </a:solidFill>
                <a:latin typeface="楷体" panose="02010609060101010101" pitchFamily="49" charset="-122"/>
                <a:ea typeface="楷体" panose="02010609060101010101" pitchFamily="49" charset="-122"/>
              </a:rPr>
              <a:t>ROM/Flash/OTP</a:t>
            </a:r>
            <a:r>
              <a:rPr lang="zh-CN" altLang="en-US" sz="2800" b="0" dirty="0">
                <a:solidFill>
                  <a:srgbClr val="FF0000"/>
                </a:solidFill>
                <a:latin typeface="楷体" panose="02010609060101010101" pitchFamily="49" charset="-122"/>
                <a:ea typeface="楷体" panose="02010609060101010101" pitchFamily="49" charset="-122"/>
              </a:rPr>
              <a:t>差异</a:t>
            </a:r>
            <a:endParaRPr lang="en-US" altLang="zh-CN" sz="2800" b="0" dirty="0">
              <a:solidFill>
                <a:srgbClr val="FF0000"/>
              </a:solidFill>
              <a:latin typeface="楷体" panose="02010609060101010101" pitchFamily="49" charset="-122"/>
              <a:ea typeface="楷体" panose="02010609060101010101" pitchFamily="49" charset="-122"/>
            </a:endParaRPr>
          </a:p>
          <a:p>
            <a:endParaRPr lang="zh-CN" altLang="en-US" dirty="0"/>
          </a:p>
        </p:txBody>
      </p:sp>
      <p:sp>
        <p:nvSpPr>
          <p:cNvPr id="4" name="日期占位符 3">
            <a:extLst>
              <a:ext uri="{FF2B5EF4-FFF2-40B4-BE49-F238E27FC236}">
                <a16:creationId xmlns:a16="http://schemas.microsoft.com/office/drawing/2014/main" id="{04F0AEAF-0046-4B5E-BB2B-652392C1980B}"/>
              </a:ext>
            </a:extLst>
          </p:cNvPr>
          <p:cNvSpPr>
            <a:spLocks noGrp="1"/>
          </p:cNvSpPr>
          <p:nvPr>
            <p:ph type="dt" sz="quarter" idx="10"/>
          </p:nvPr>
        </p:nvSpPr>
        <p:spPr>
          <a:xfrm>
            <a:off x="2438400" y="6308726"/>
            <a:ext cx="1905000" cy="473075"/>
          </a:xfrm>
        </p:spPr>
        <p:txBody>
          <a:bodyPr/>
          <a:lstStyle/>
          <a:p>
            <a:pPr fontAlgn="base">
              <a:spcBef>
                <a:spcPct val="0"/>
              </a:spcBef>
              <a:spcAft>
                <a:spcPct val="0"/>
              </a:spcAft>
              <a:defRPr/>
            </a:pPr>
            <a:endParaRPr lang="en-US" altLang="zh-CN" dirty="0">
              <a:solidFill>
                <a:srgbClr val="000000"/>
              </a:solidFill>
              <a:latin typeface="Tahoma" panose="020B0604030504040204" pitchFamily="34" charset="0"/>
              <a:ea typeface="宋体"/>
            </a:endParaRPr>
          </a:p>
        </p:txBody>
      </p:sp>
      <p:sp>
        <p:nvSpPr>
          <p:cNvPr id="5" name="页脚占位符 4">
            <a:extLst>
              <a:ext uri="{FF2B5EF4-FFF2-40B4-BE49-F238E27FC236}">
                <a16:creationId xmlns:a16="http://schemas.microsoft.com/office/drawing/2014/main" id="{78AF8C26-A388-477F-95C0-07052C506928}"/>
              </a:ext>
            </a:extLst>
          </p:cNvPr>
          <p:cNvSpPr>
            <a:spLocks noGrp="1"/>
          </p:cNvSpPr>
          <p:nvPr>
            <p:ph type="ftr" sz="quarter" idx="11"/>
          </p:nvPr>
        </p:nvSpPr>
        <p:spPr/>
        <p:txBody>
          <a:bodyPr/>
          <a:lstStyle/>
          <a:p>
            <a:pPr fontAlgn="base">
              <a:spcBef>
                <a:spcPct val="0"/>
              </a:spcBef>
              <a:spcAft>
                <a:spcPct val="0"/>
              </a:spcAft>
              <a:defRPr/>
            </a:pPr>
            <a:endParaRPr lang="en-US" altLang="zh-CN" dirty="0">
              <a:solidFill>
                <a:srgbClr val="000000"/>
              </a:solidFill>
              <a:latin typeface="Tahoma" panose="020B0604030504040204" pitchFamily="34" charset="0"/>
              <a:ea typeface="宋体"/>
            </a:endParaRPr>
          </a:p>
        </p:txBody>
      </p:sp>
      <p:sp>
        <p:nvSpPr>
          <p:cNvPr id="12294" name="灯片编号占位符 5">
            <a:extLst>
              <a:ext uri="{FF2B5EF4-FFF2-40B4-BE49-F238E27FC236}">
                <a16:creationId xmlns:a16="http://schemas.microsoft.com/office/drawing/2014/main" id="{80E1F878-BC1B-4A8A-B98F-325FAAEBDB6A}"/>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C91D0BD3-3EF2-4CA8-BEF4-0620DE4ED51C}"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8</a:t>
            </a:fld>
            <a:endParaRPr kumimoji="0" lang="en-US" altLang="zh-CN" sz="1400" b="0">
              <a:solidFill>
                <a:srgbClr val="000000"/>
              </a:solidFill>
              <a:latin typeface="Tahoma" panose="020B0604030504040204" pitchFamily="34" charset="0"/>
              <a:ea typeface="宋体" panose="02010600030101010101" pitchFamily="2" charset="-122"/>
            </a:endParaRPr>
          </a:p>
        </p:txBody>
      </p:sp>
      <p:graphicFrame>
        <p:nvGraphicFramePr>
          <p:cNvPr id="7" name="表格 6">
            <a:extLst>
              <a:ext uri="{FF2B5EF4-FFF2-40B4-BE49-F238E27FC236}">
                <a16:creationId xmlns:a16="http://schemas.microsoft.com/office/drawing/2014/main" id="{2AD06C35-57FD-446F-BAFC-96A86E8ED55A}"/>
              </a:ext>
            </a:extLst>
          </p:cNvPr>
          <p:cNvGraphicFramePr>
            <a:graphicFrameLocks noGrp="1"/>
          </p:cNvGraphicFramePr>
          <p:nvPr/>
        </p:nvGraphicFramePr>
        <p:xfrm>
          <a:off x="2495551" y="2781300"/>
          <a:ext cx="6911974" cy="1341440"/>
        </p:xfrm>
        <a:graphic>
          <a:graphicData uri="http://schemas.openxmlformats.org/drawingml/2006/table">
            <a:tbl>
              <a:tblPr firstRow="1" bandRow="1">
                <a:tableStyleId>{5C22544A-7EE6-4342-B048-85BDC9FD1C3A}</a:tableStyleId>
              </a:tblPr>
              <a:tblGrid>
                <a:gridCol w="863997">
                  <a:extLst>
                    <a:ext uri="{9D8B030D-6E8A-4147-A177-3AD203B41FA5}">
                      <a16:colId xmlns:a16="http://schemas.microsoft.com/office/drawing/2014/main" val="20000"/>
                    </a:ext>
                  </a:extLst>
                </a:gridCol>
                <a:gridCol w="1007996">
                  <a:extLst>
                    <a:ext uri="{9D8B030D-6E8A-4147-A177-3AD203B41FA5}">
                      <a16:colId xmlns:a16="http://schemas.microsoft.com/office/drawing/2014/main" val="20001"/>
                    </a:ext>
                  </a:extLst>
                </a:gridCol>
                <a:gridCol w="1079996">
                  <a:extLst>
                    <a:ext uri="{9D8B030D-6E8A-4147-A177-3AD203B41FA5}">
                      <a16:colId xmlns:a16="http://schemas.microsoft.com/office/drawing/2014/main" val="20002"/>
                    </a:ext>
                  </a:extLst>
                </a:gridCol>
                <a:gridCol w="863997">
                  <a:extLst>
                    <a:ext uri="{9D8B030D-6E8A-4147-A177-3AD203B41FA5}">
                      <a16:colId xmlns:a16="http://schemas.microsoft.com/office/drawing/2014/main" val="20003"/>
                    </a:ext>
                  </a:extLst>
                </a:gridCol>
                <a:gridCol w="1151996">
                  <a:extLst>
                    <a:ext uri="{9D8B030D-6E8A-4147-A177-3AD203B41FA5}">
                      <a16:colId xmlns:a16="http://schemas.microsoft.com/office/drawing/2014/main" val="20004"/>
                    </a:ext>
                  </a:extLst>
                </a:gridCol>
                <a:gridCol w="1151996">
                  <a:extLst>
                    <a:ext uri="{9D8B030D-6E8A-4147-A177-3AD203B41FA5}">
                      <a16:colId xmlns:a16="http://schemas.microsoft.com/office/drawing/2014/main" val="20005"/>
                    </a:ext>
                  </a:extLst>
                </a:gridCol>
                <a:gridCol w="791996">
                  <a:extLst>
                    <a:ext uri="{9D8B030D-6E8A-4147-A177-3AD203B41FA5}">
                      <a16:colId xmlns:a16="http://schemas.microsoft.com/office/drawing/2014/main" val="20006"/>
                    </a:ext>
                  </a:extLst>
                </a:gridCol>
              </a:tblGrid>
              <a:tr h="335360">
                <a:tc>
                  <a:txBody>
                    <a:bodyPr/>
                    <a:lstStyle/>
                    <a:p>
                      <a:endParaRPr lang="zh-CN" altLang="en-US" sz="1600" dirty="0"/>
                    </a:p>
                  </a:txBody>
                  <a:tcPr marL="91430" marR="91430" marT="45731" marB="45731"/>
                </a:tc>
                <a:tc>
                  <a:txBody>
                    <a:bodyPr/>
                    <a:lstStyle/>
                    <a:p>
                      <a:r>
                        <a:rPr lang="zh-CN" altLang="en-US" sz="1600" dirty="0"/>
                        <a:t>开发成本</a:t>
                      </a:r>
                    </a:p>
                  </a:txBody>
                  <a:tcPr marL="91430" marR="91430" marT="45731" marB="45731"/>
                </a:tc>
                <a:tc>
                  <a:txBody>
                    <a:bodyPr/>
                    <a:lstStyle/>
                    <a:p>
                      <a:r>
                        <a:rPr lang="zh-CN" altLang="en-US" sz="1600" dirty="0"/>
                        <a:t>制造成本</a:t>
                      </a:r>
                    </a:p>
                  </a:txBody>
                  <a:tcPr marL="91430" marR="91430" marT="45731" marB="45731"/>
                </a:tc>
                <a:tc>
                  <a:txBody>
                    <a:bodyPr/>
                    <a:lstStyle/>
                    <a:p>
                      <a:r>
                        <a:rPr lang="zh-CN" altLang="en-US" sz="1600" dirty="0"/>
                        <a:t>可靠性</a:t>
                      </a:r>
                    </a:p>
                  </a:txBody>
                  <a:tcPr marL="91430" marR="91430" marT="45731" marB="45731"/>
                </a:tc>
                <a:tc>
                  <a:txBody>
                    <a:bodyPr/>
                    <a:lstStyle/>
                    <a:p>
                      <a:r>
                        <a:rPr lang="zh-CN" altLang="en-US" sz="1600" dirty="0"/>
                        <a:t>可修改性</a:t>
                      </a:r>
                    </a:p>
                  </a:txBody>
                  <a:tcPr marL="91430" marR="91430" marT="45731" marB="45731"/>
                </a:tc>
                <a:tc>
                  <a:txBody>
                    <a:bodyPr/>
                    <a:lstStyle/>
                    <a:p>
                      <a:r>
                        <a:rPr lang="zh-CN" altLang="en-US" sz="1600" dirty="0"/>
                        <a:t>产品周期</a:t>
                      </a:r>
                    </a:p>
                  </a:txBody>
                  <a:tcPr marL="91430" marR="91430"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功耗</a:t>
                      </a:r>
                    </a:p>
                  </a:txBody>
                  <a:tcPr marL="91430" marR="91430" marT="45731" marB="45731"/>
                </a:tc>
                <a:extLst>
                  <a:ext uri="{0D108BD9-81ED-4DB2-BD59-A6C34878D82A}">
                    <a16:rowId xmlns:a16="http://schemas.microsoft.com/office/drawing/2014/main" val="10000"/>
                  </a:ext>
                </a:extLst>
              </a:tr>
              <a:tr h="335360">
                <a:tc>
                  <a:txBody>
                    <a:bodyPr/>
                    <a:lstStyle/>
                    <a:p>
                      <a:r>
                        <a:rPr lang="en-US" altLang="zh-CN" sz="1600" dirty="0"/>
                        <a:t>ROM</a:t>
                      </a:r>
                      <a:endParaRPr lang="zh-CN" altLang="en-US" sz="1600" dirty="0"/>
                    </a:p>
                  </a:txBody>
                  <a:tcPr marL="91430" marR="91430" marT="45731" marB="45731"/>
                </a:tc>
                <a:tc>
                  <a:txBody>
                    <a:bodyPr/>
                    <a:lstStyle/>
                    <a:p>
                      <a:r>
                        <a:rPr lang="zh-CN" altLang="en-US" sz="1600" dirty="0"/>
                        <a:t>高</a:t>
                      </a:r>
                    </a:p>
                  </a:txBody>
                  <a:tcPr marL="91430" marR="91430" marT="45731" marB="45731"/>
                </a:tc>
                <a:tc>
                  <a:txBody>
                    <a:bodyPr/>
                    <a:lstStyle/>
                    <a:p>
                      <a:r>
                        <a:rPr lang="zh-CN" altLang="en-US" sz="1600" dirty="0"/>
                        <a:t>低</a:t>
                      </a:r>
                    </a:p>
                  </a:txBody>
                  <a:tcPr marL="91430" marR="91430" marT="45731" marB="45731"/>
                </a:tc>
                <a:tc>
                  <a:txBody>
                    <a:bodyPr/>
                    <a:lstStyle/>
                    <a:p>
                      <a:r>
                        <a:rPr lang="zh-CN" altLang="en-US" sz="1600" dirty="0"/>
                        <a:t>高</a:t>
                      </a:r>
                    </a:p>
                  </a:txBody>
                  <a:tcPr marL="91430" marR="91430" marT="45731" marB="45731"/>
                </a:tc>
                <a:tc>
                  <a:txBody>
                    <a:bodyPr/>
                    <a:lstStyle/>
                    <a:p>
                      <a:r>
                        <a:rPr lang="zh-CN" altLang="en-US" sz="1600" dirty="0"/>
                        <a:t>无</a:t>
                      </a:r>
                    </a:p>
                  </a:txBody>
                  <a:tcPr marL="91430" marR="91430" marT="45731" marB="45731"/>
                </a:tc>
                <a:tc>
                  <a:txBody>
                    <a:bodyPr/>
                    <a:lstStyle/>
                    <a:p>
                      <a:r>
                        <a:rPr lang="zh-CN" altLang="en-US" sz="1600" dirty="0"/>
                        <a:t>长</a:t>
                      </a:r>
                    </a:p>
                  </a:txBody>
                  <a:tcPr marL="91430" marR="91430" marT="45731" marB="45731"/>
                </a:tc>
                <a:tc>
                  <a:txBody>
                    <a:bodyPr/>
                    <a:lstStyle/>
                    <a:p>
                      <a:r>
                        <a:rPr lang="zh-CN" altLang="en-US" sz="1600" dirty="0"/>
                        <a:t>低</a:t>
                      </a:r>
                    </a:p>
                  </a:txBody>
                  <a:tcPr marL="91430" marR="91430" marT="45731" marB="45731"/>
                </a:tc>
                <a:extLst>
                  <a:ext uri="{0D108BD9-81ED-4DB2-BD59-A6C34878D82A}">
                    <a16:rowId xmlns:a16="http://schemas.microsoft.com/office/drawing/2014/main" val="10001"/>
                  </a:ext>
                </a:extLst>
              </a:tr>
              <a:tr h="335360">
                <a:tc>
                  <a:txBody>
                    <a:bodyPr/>
                    <a:lstStyle/>
                    <a:p>
                      <a:r>
                        <a:rPr lang="en-US" altLang="zh-CN" sz="1600" dirty="0"/>
                        <a:t>OTP</a:t>
                      </a:r>
                      <a:endParaRPr lang="zh-CN" altLang="en-US" sz="1600" dirty="0"/>
                    </a:p>
                  </a:txBody>
                  <a:tcPr marL="91430" marR="91430" marT="45731" marB="45731"/>
                </a:tc>
                <a:tc>
                  <a:txBody>
                    <a:bodyPr/>
                    <a:lstStyle/>
                    <a:p>
                      <a:r>
                        <a:rPr lang="zh-CN" altLang="en-US" sz="1600" dirty="0"/>
                        <a:t>中</a:t>
                      </a:r>
                    </a:p>
                  </a:txBody>
                  <a:tcPr marL="91430" marR="91430" marT="45731" marB="45731"/>
                </a:tc>
                <a:tc>
                  <a:txBody>
                    <a:bodyPr/>
                    <a:lstStyle/>
                    <a:p>
                      <a:r>
                        <a:rPr lang="zh-CN" altLang="en-US" sz="1600" dirty="0"/>
                        <a:t>中</a:t>
                      </a:r>
                    </a:p>
                  </a:txBody>
                  <a:tcPr marL="91430" marR="91430" marT="45731" marB="45731"/>
                </a:tc>
                <a:tc>
                  <a:txBody>
                    <a:bodyPr/>
                    <a:lstStyle/>
                    <a:p>
                      <a:r>
                        <a:rPr lang="zh-CN" altLang="en-US" sz="1600" dirty="0"/>
                        <a:t>中</a:t>
                      </a:r>
                    </a:p>
                  </a:txBody>
                  <a:tcPr marL="91430" marR="91430" marT="45731" marB="45731"/>
                </a:tc>
                <a:tc>
                  <a:txBody>
                    <a:bodyPr/>
                    <a:lstStyle/>
                    <a:p>
                      <a:r>
                        <a:rPr lang="zh-CN" altLang="en-US" sz="1600" dirty="0"/>
                        <a:t>无</a:t>
                      </a:r>
                    </a:p>
                  </a:txBody>
                  <a:tcPr marL="91430" marR="91430" marT="45731" marB="45731"/>
                </a:tc>
                <a:tc>
                  <a:txBody>
                    <a:bodyPr/>
                    <a:lstStyle/>
                    <a:p>
                      <a:r>
                        <a:rPr lang="zh-CN" altLang="en-US" sz="1600" dirty="0"/>
                        <a:t>短</a:t>
                      </a:r>
                    </a:p>
                  </a:txBody>
                  <a:tcPr marL="91430" marR="91430" marT="45731" marB="45731"/>
                </a:tc>
                <a:tc>
                  <a:txBody>
                    <a:bodyPr/>
                    <a:lstStyle/>
                    <a:p>
                      <a:r>
                        <a:rPr lang="zh-CN" altLang="en-US" sz="1600" dirty="0"/>
                        <a:t>中</a:t>
                      </a:r>
                    </a:p>
                  </a:txBody>
                  <a:tcPr marL="91430" marR="91430" marT="45731" marB="45731"/>
                </a:tc>
                <a:extLst>
                  <a:ext uri="{0D108BD9-81ED-4DB2-BD59-A6C34878D82A}">
                    <a16:rowId xmlns:a16="http://schemas.microsoft.com/office/drawing/2014/main" val="10002"/>
                  </a:ext>
                </a:extLst>
              </a:tr>
              <a:tr h="335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FLASH</a:t>
                      </a:r>
                      <a:endParaRPr lang="zh-CN" altLang="en-US" sz="1600" dirty="0"/>
                    </a:p>
                  </a:txBody>
                  <a:tcPr marL="91430" marR="91430" marT="45731" marB="45731"/>
                </a:tc>
                <a:tc>
                  <a:txBody>
                    <a:bodyPr/>
                    <a:lstStyle/>
                    <a:p>
                      <a:r>
                        <a:rPr lang="zh-CN" altLang="en-US" sz="1600" dirty="0"/>
                        <a:t>低</a:t>
                      </a:r>
                    </a:p>
                  </a:txBody>
                  <a:tcPr marL="91430" marR="91430" marT="45731" marB="45731"/>
                </a:tc>
                <a:tc>
                  <a:txBody>
                    <a:bodyPr/>
                    <a:lstStyle/>
                    <a:p>
                      <a:r>
                        <a:rPr lang="zh-CN" altLang="en-US" sz="1600" dirty="0"/>
                        <a:t>高</a:t>
                      </a:r>
                    </a:p>
                  </a:txBody>
                  <a:tcPr marL="91430" marR="91430" marT="45731" marB="45731"/>
                </a:tc>
                <a:tc>
                  <a:txBody>
                    <a:bodyPr/>
                    <a:lstStyle/>
                    <a:p>
                      <a:r>
                        <a:rPr lang="zh-CN" altLang="en-US" sz="1600" dirty="0"/>
                        <a:t>低</a:t>
                      </a:r>
                    </a:p>
                  </a:txBody>
                  <a:tcPr marL="91430" marR="91430" marT="45731" marB="45731"/>
                </a:tc>
                <a:tc>
                  <a:txBody>
                    <a:bodyPr/>
                    <a:lstStyle/>
                    <a:p>
                      <a:r>
                        <a:rPr lang="zh-CN" altLang="en-US" sz="1600" dirty="0"/>
                        <a:t>有</a:t>
                      </a:r>
                    </a:p>
                  </a:txBody>
                  <a:tcPr marL="91430" marR="91430" marT="45731" marB="45731"/>
                </a:tc>
                <a:tc>
                  <a:txBody>
                    <a:bodyPr/>
                    <a:lstStyle/>
                    <a:p>
                      <a:r>
                        <a:rPr lang="zh-CN" altLang="en-US" sz="1600" dirty="0"/>
                        <a:t>短</a:t>
                      </a:r>
                    </a:p>
                  </a:txBody>
                  <a:tcPr marL="91430" marR="91430" marT="45731" marB="45731"/>
                </a:tc>
                <a:tc>
                  <a:txBody>
                    <a:bodyPr/>
                    <a:lstStyle/>
                    <a:p>
                      <a:r>
                        <a:rPr lang="zh-CN" altLang="en-US" sz="1600" dirty="0"/>
                        <a:t>高</a:t>
                      </a:r>
                    </a:p>
                  </a:txBody>
                  <a:tcPr marL="91430" marR="91430" marT="45731" marB="4573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4017276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en-US" altLang="zh-CN" sz="2700" b="0" dirty="0">
                <a:latin typeface="宋体" pitchFamily="2" charset="-122"/>
                <a:ea typeface="宋体" pitchFamily="2" charset="-122"/>
              </a:rPr>
              <a:t>ARM7</a:t>
            </a:r>
            <a:r>
              <a:rPr lang="zh-CN" altLang="en-US" sz="2700" b="0" dirty="0">
                <a:latin typeface="宋体" pitchFamily="2" charset="-122"/>
                <a:ea typeface="宋体" pitchFamily="2" charset="-122"/>
              </a:rPr>
              <a:t>的三级流水线</a:t>
            </a:r>
            <a:endParaRPr lang="en-US" altLang="zh-CN" sz="2700" b="0" dirty="0">
              <a:latin typeface="宋体" pitchFamily="2" charset="-122"/>
              <a:ea typeface="宋体" pitchFamily="2" charset="-122"/>
            </a:endParaRPr>
          </a:p>
          <a:p>
            <a:pPr lvl="1"/>
            <a:r>
              <a:rPr lang="zh-CN" altLang="en-US" sz="2700" b="0" dirty="0">
                <a:latin typeface="宋体" pitchFamily="2" charset="-122"/>
                <a:ea typeface="宋体" pitchFamily="2" charset="-122"/>
              </a:rPr>
              <a:t>取指</a:t>
            </a:r>
            <a:r>
              <a:rPr lang="en-US" altLang="zh-CN" sz="2700" b="0" dirty="0">
                <a:latin typeface="宋体" pitchFamily="2" charset="-122"/>
                <a:ea typeface="宋体" pitchFamily="2" charset="-122"/>
              </a:rPr>
              <a:t>(Fetch)</a:t>
            </a:r>
            <a:r>
              <a:rPr lang="zh-CN" altLang="en-US" sz="2700" b="0" dirty="0">
                <a:latin typeface="宋体" pitchFamily="2" charset="-122"/>
                <a:ea typeface="宋体" pitchFamily="2" charset="-122"/>
              </a:rPr>
              <a:t>：从存储器中装载一条指令；</a:t>
            </a:r>
            <a:endParaRPr lang="en-US" altLang="zh-CN" sz="2700" b="0" dirty="0">
              <a:latin typeface="宋体" pitchFamily="2" charset="-122"/>
              <a:ea typeface="宋体" pitchFamily="2" charset="-122"/>
            </a:endParaRPr>
          </a:p>
          <a:p>
            <a:pPr lvl="1"/>
            <a:r>
              <a:rPr lang="zh-CN" altLang="en-US" sz="2700" b="0" dirty="0">
                <a:latin typeface="宋体" pitchFamily="2" charset="-122"/>
                <a:ea typeface="宋体" pitchFamily="2" charset="-122"/>
              </a:rPr>
              <a:t>译码</a:t>
            </a:r>
            <a:r>
              <a:rPr lang="en-US" altLang="zh-CN" sz="2700" b="0" dirty="0">
                <a:latin typeface="宋体" pitchFamily="2" charset="-122"/>
                <a:ea typeface="宋体" pitchFamily="2" charset="-122"/>
              </a:rPr>
              <a:t>(Decode)</a:t>
            </a:r>
            <a:r>
              <a:rPr lang="zh-CN" altLang="en-US" sz="2700" b="0" dirty="0">
                <a:latin typeface="宋体" pitchFamily="2" charset="-122"/>
                <a:ea typeface="宋体" pitchFamily="2" charset="-122"/>
              </a:rPr>
              <a:t>：识别将被执行的指令；</a:t>
            </a:r>
          </a:p>
          <a:p>
            <a:pPr lvl="1"/>
            <a:r>
              <a:rPr lang="zh-CN" altLang="en-US" sz="2700" b="0" dirty="0">
                <a:latin typeface="宋体" pitchFamily="2" charset="-122"/>
                <a:ea typeface="宋体" pitchFamily="2" charset="-122"/>
              </a:rPr>
              <a:t>执行</a:t>
            </a:r>
            <a:r>
              <a:rPr lang="en-US" altLang="zh-CN" sz="2700" b="0" dirty="0">
                <a:latin typeface="宋体" pitchFamily="2" charset="-122"/>
                <a:ea typeface="宋体" pitchFamily="2" charset="-122"/>
              </a:rPr>
              <a:t>(Execute)</a:t>
            </a:r>
            <a:r>
              <a:rPr lang="zh-CN" altLang="en-US" sz="2700" b="0" dirty="0">
                <a:latin typeface="宋体" pitchFamily="2" charset="-122"/>
                <a:ea typeface="宋体" pitchFamily="2" charset="-122"/>
              </a:rPr>
              <a:t>：处理指令并把结果写回到寄存器</a:t>
            </a:r>
          </a:p>
        </p:txBody>
      </p:sp>
      <p:sp>
        <p:nvSpPr>
          <p:cNvPr id="4" name="Date Placeholder 3"/>
          <p:cNvSpPr>
            <a:spLocks noGrp="1"/>
          </p:cNvSpPr>
          <p:nvPr>
            <p:ph type="dt" sz="half" idx="10"/>
          </p:nvPr>
        </p:nvSpPr>
        <p:spPr/>
        <p:txBody>
          <a:bodyPr/>
          <a:lstStyle/>
          <a:p>
            <a:pPr>
              <a:spcAft>
                <a:spcPct val="0"/>
              </a:spcAft>
              <a:buClr>
                <a:srgbClr val="FFFFFF"/>
              </a:buClr>
              <a:defRPr/>
            </a:pPr>
            <a:fld id="{8FFDE763-9E6F-477D-B505-002CC9BF0C83}"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80</a:t>
            </a:fld>
            <a:endParaRPr lang="en-US" altLang="zh-CN" b="1">
              <a:solidFill>
                <a:srgbClr val="FFFFFF"/>
              </a:solidFill>
            </a:endParaRPr>
          </a:p>
        </p:txBody>
      </p:sp>
      <p:pic>
        <p:nvPicPr>
          <p:cNvPr id="7" name="Picture 6"/>
          <p:cNvPicPr>
            <a:picLocks noChangeAspect="1"/>
          </p:cNvPicPr>
          <p:nvPr/>
        </p:nvPicPr>
        <p:blipFill>
          <a:blip r:embed="rId2" cstate="print"/>
          <a:stretch>
            <a:fillRect/>
          </a:stretch>
        </p:blipFill>
        <p:spPr>
          <a:xfrm>
            <a:off x="3143673" y="3802187"/>
            <a:ext cx="5514975" cy="1200150"/>
          </a:xfrm>
          <a:prstGeom prst="rect">
            <a:avLst/>
          </a:prstGeom>
        </p:spPr>
      </p:pic>
    </p:spTree>
    <p:extLst>
      <p:ext uri="{BB962C8B-B14F-4D97-AF65-F5344CB8AC3E}">
        <p14:creationId xmlns:p14="http://schemas.microsoft.com/office/powerpoint/2010/main" val="2853769478"/>
      </p:ext>
    </p:extLst>
  </p:cSld>
  <p:clrMapOvr>
    <a:masterClrMapping/>
  </p:clrMapOvr>
  <p:transition/>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5046301"/>
          </a:xfrm>
        </p:spPr>
        <p:txBody>
          <a:bodyPr>
            <a:normAutofit/>
          </a:bodyPr>
          <a:lstStyle/>
          <a:p>
            <a:pPr lvl="1"/>
            <a:endParaRPr lang="zh-CN" altLang="en-US" dirty="0"/>
          </a:p>
        </p:txBody>
      </p:sp>
      <p:pic>
        <p:nvPicPr>
          <p:cNvPr id="4" name="图片 3">
            <a:extLst>
              <a:ext uri="{FF2B5EF4-FFF2-40B4-BE49-F238E27FC236}">
                <a16:creationId xmlns:a16="http://schemas.microsoft.com/office/drawing/2014/main" id="{F2299A4E-2DC3-4FD1-9B2A-A7F79F74CEDF}"/>
              </a:ext>
            </a:extLst>
          </p:cNvPr>
          <p:cNvPicPr>
            <a:picLocks noChangeAspect="1"/>
          </p:cNvPicPr>
          <p:nvPr/>
        </p:nvPicPr>
        <p:blipFill>
          <a:blip r:embed="rId2"/>
          <a:stretch>
            <a:fillRect/>
          </a:stretch>
        </p:blipFill>
        <p:spPr>
          <a:xfrm>
            <a:off x="2135505" y="0"/>
            <a:ext cx="7920990" cy="6858000"/>
          </a:xfrm>
          <a:prstGeom prst="rect">
            <a:avLst/>
          </a:prstGeom>
        </p:spPr>
      </p:pic>
    </p:spTree>
    <p:extLst>
      <p:ext uri="{BB962C8B-B14F-4D97-AF65-F5344CB8AC3E}">
        <p14:creationId xmlns:p14="http://schemas.microsoft.com/office/powerpoint/2010/main" val="1118791571"/>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103864" y="1272625"/>
            <a:ext cx="7976838" cy="5231764"/>
          </a:xfrm>
        </p:spPr>
        <p:txBody>
          <a:bodyPr>
            <a:normAutofit fontScale="70000" lnSpcReduction="20000"/>
          </a:bodyPr>
          <a:lstStyle/>
          <a:p>
            <a:pPr lvl="1"/>
            <a:r>
              <a:rPr lang="en-US" altLang="zh-CN" dirty="0" err="1"/>
              <a:t>TrustZone</a:t>
            </a:r>
            <a:r>
              <a:rPr lang="zh-CN" altLang="en-US" dirty="0"/>
              <a:t>架构扩展集将安全性能建于处理器自身之中，这样就将安全性直接从操作系统中剥离出来，解决了操作系统开放性造成的易被攻击的缺陷。</a:t>
            </a:r>
            <a:endParaRPr lang="en-US" altLang="zh-CN" dirty="0"/>
          </a:p>
          <a:p>
            <a:pPr lvl="1"/>
            <a:r>
              <a:rPr lang="zh-CN" altLang="en-US" dirty="0"/>
              <a:t>为了进入</a:t>
            </a:r>
            <a:r>
              <a:rPr lang="en-US" altLang="zh-CN" dirty="0" err="1"/>
              <a:t>TrustZone</a:t>
            </a:r>
            <a:r>
              <a:rPr lang="zh-CN" altLang="en-US" dirty="0"/>
              <a:t>环境，实时操作系统（</a:t>
            </a:r>
            <a:r>
              <a:rPr lang="en-US" altLang="zh-CN" dirty="0"/>
              <a:t>RTOS</a:t>
            </a:r>
            <a:r>
              <a:rPr lang="zh-CN" altLang="en-US" dirty="0"/>
              <a:t>）必须唤醒一条</a:t>
            </a:r>
            <a:r>
              <a:rPr lang="en-US" altLang="zh-CN" dirty="0" err="1"/>
              <a:t>TrustZone</a:t>
            </a:r>
            <a:r>
              <a:rPr lang="zh-CN" altLang="en-US" dirty="0"/>
              <a:t>指令：安全监控中断（</a:t>
            </a:r>
            <a:r>
              <a:rPr lang="en-US" altLang="zh-CN" dirty="0"/>
              <a:t>SMI</a:t>
            </a:r>
            <a:r>
              <a:rPr lang="zh-CN" altLang="en-US" dirty="0"/>
              <a:t>）。</a:t>
            </a:r>
            <a:endParaRPr lang="en-US" altLang="zh-CN" dirty="0"/>
          </a:p>
          <a:p>
            <a:pPr lvl="2"/>
            <a:r>
              <a:rPr lang="zh-CN" altLang="en-US" dirty="0"/>
              <a:t>只有在特权模式下运行的</a:t>
            </a:r>
            <a:r>
              <a:rPr lang="en-US" altLang="zh-CN" dirty="0"/>
              <a:t>RTOS</a:t>
            </a:r>
            <a:r>
              <a:rPr lang="zh-CN" altLang="en-US" dirty="0"/>
              <a:t>才能唤醒</a:t>
            </a:r>
            <a:r>
              <a:rPr lang="en-US" altLang="zh-CN" dirty="0"/>
              <a:t>SMI</a:t>
            </a:r>
            <a:r>
              <a:rPr lang="zh-CN" altLang="en-US" dirty="0"/>
              <a:t>。如果在用户模式中运行的应用程序想直接执行</a:t>
            </a:r>
            <a:r>
              <a:rPr lang="en-US" altLang="zh-CN" dirty="0"/>
              <a:t>SMI</a:t>
            </a:r>
            <a:r>
              <a:rPr lang="zh-CN" altLang="en-US" dirty="0"/>
              <a:t>，那么处理器将会产生未定义操作码异常。</a:t>
            </a:r>
            <a:endParaRPr lang="en-US" altLang="zh-CN" dirty="0"/>
          </a:p>
          <a:p>
            <a:pPr lvl="1"/>
            <a:r>
              <a:rPr lang="zh-CN" altLang="en-US" b="1" dirty="0">
                <a:solidFill>
                  <a:srgbClr val="FF0000"/>
                </a:solidFill>
              </a:rPr>
              <a:t>应用程序必须通过呼叫</a:t>
            </a:r>
            <a:r>
              <a:rPr lang="en-US" altLang="zh-CN" b="1" dirty="0">
                <a:solidFill>
                  <a:srgbClr val="FF0000"/>
                </a:solidFill>
              </a:rPr>
              <a:t>RTOS</a:t>
            </a:r>
            <a:r>
              <a:rPr lang="zh-CN" altLang="en-US" b="1" dirty="0">
                <a:solidFill>
                  <a:srgbClr val="FF0000"/>
                </a:solidFill>
              </a:rPr>
              <a:t>中的</a:t>
            </a:r>
            <a:r>
              <a:rPr lang="en-US" altLang="zh-CN" b="1" dirty="0">
                <a:solidFill>
                  <a:srgbClr val="FF0000"/>
                </a:solidFill>
              </a:rPr>
              <a:t>API</a:t>
            </a:r>
            <a:r>
              <a:rPr lang="zh-CN" altLang="en-US" b="1" dirty="0">
                <a:solidFill>
                  <a:srgbClr val="FF0000"/>
                </a:solidFill>
              </a:rPr>
              <a:t>才能被允许进入</a:t>
            </a:r>
            <a:r>
              <a:rPr lang="en-US" altLang="zh-CN" b="1" dirty="0" err="1">
                <a:solidFill>
                  <a:srgbClr val="FF0000"/>
                </a:solidFill>
              </a:rPr>
              <a:t>TrustZone</a:t>
            </a:r>
            <a:r>
              <a:rPr lang="zh-CN" altLang="en-US" b="1" dirty="0">
                <a:solidFill>
                  <a:srgbClr val="FF0000"/>
                </a:solidFill>
              </a:rPr>
              <a:t>环境，于是对</a:t>
            </a:r>
            <a:r>
              <a:rPr lang="en-US" altLang="zh-CN" b="1" dirty="0">
                <a:solidFill>
                  <a:srgbClr val="FF0000"/>
                </a:solidFill>
              </a:rPr>
              <a:t>API</a:t>
            </a:r>
            <a:r>
              <a:rPr lang="zh-CN" altLang="en-US" b="1" dirty="0">
                <a:solidFill>
                  <a:srgbClr val="FF0000"/>
                </a:solidFill>
              </a:rPr>
              <a:t>的呼叫就提供了进行各种检验的时机，安全性得到相应的体现。</a:t>
            </a:r>
            <a:endParaRPr lang="en-US" altLang="zh-CN" b="1" dirty="0">
              <a:solidFill>
                <a:srgbClr val="FF0000"/>
              </a:solidFill>
            </a:endParaRPr>
          </a:p>
          <a:p>
            <a:pPr lvl="1"/>
            <a:r>
              <a:rPr lang="zh-CN" altLang="en-US" b="1" dirty="0">
                <a:solidFill>
                  <a:srgbClr val="FF0000"/>
                </a:solidFill>
              </a:rPr>
              <a:t>安全位（</a:t>
            </a:r>
            <a:r>
              <a:rPr lang="en-US" altLang="zh-CN" b="1" dirty="0">
                <a:solidFill>
                  <a:srgbClr val="FF0000"/>
                </a:solidFill>
              </a:rPr>
              <a:t>S</a:t>
            </a:r>
            <a:r>
              <a:rPr lang="zh-CN" altLang="en-US" b="1" dirty="0">
                <a:solidFill>
                  <a:srgbClr val="FF0000"/>
                </a:solidFill>
              </a:rPr>
              <a:t>位）是</a:t>
            </a:r>
            <a:r>
              <a:rPr lang="en-US" altLang="zh-CN" b="1" dirty="0" err="1">
                <a:solidFill>
                  <a:srgbClr val="FF0000"/>
                </a:solidFill>
              </a:rPr>
              <a:t>TrustZone</a:t>
            </a:r>
            <a:r>
              <a:rPr lang="zh-CN" altLang="en-US" b="1" dirty="0">
                <a:solidFill>
                  <a:srgbClr val="FF0000"/>
                </a:solidFill>
              </a:rPr>
              <a:t>安全技术的一个关键。</a:t>
            </a:r>
            <a:r>
              <a:rPr lang="en-US" altLang="zh-CN" b="1" dirty="0">
                <a:solidFill>
                  <a:srgbClr val="FF0000"/>
                </a:solidFill>
              </a:rPr>
              <a:t>S</a:t>
            </a:r>
            <a:r>
              <a:rPr lang="zh-CN" altLang="en-US" b="1" dirty="0">
                <a:solidFill>
                  <a:srgbClr val="FF0000"/>
                </a:solidFill>
              </a:rPr>
              <a:t>位位于协处理器</a:t>
            </a:r>
            <a:r>
              <a:rPr lang="en-US" altLang="zh-CN" b="1" dirty="0">
                <a:solidFill>
                  <a:srgbClr val="FF0000"/>
                </a:solidFill>
              </a:rPr>
              <a:t>15</a:t>
            </a:r>
            <a:r>
              <a:rPr lang="zh-CN" altLang="en-US" b="1" dirty="0">
                <a:solidFill>
                  <a:srgbClr val="FF0000"/>
                </a:solidFill>
              </a:rPr>
              <a:t>（</a:t>
            </a:r>
            <a:r>
              <a:rPr lang="en-US" altLang="zh-CN" b="1" dirty="0">
                <a:solidFill>
                  <a:srgbClr val="FF0000"/>
                </a:solidFill>
              </a:rPr>
              <a:t>CP15</a:t>
            </a:r>
            <a:r>
              <a:rPr lang="zh-CN" altLang="en-US" b="1" dirty="0">
                <a:solidFill>
                  <a:srgbClr val="FF0000"/>
                </a:solidFill>
              </a:rPr>
              <a:t>）的安全状态寄存器中，该寄存器是核心存储系统的一部分。只要</a:t>
            </a:r>
            <a:r>
              <a:rPr lang="en-US" altLang="zh-CN" b="1" dirty="0">
                <a:solidFill>
                  <a:srgbClr val="FF0000"/>
                </a:solidFill>
              </a:rPr>
              <a:t>S</a:t>
            </a:r>
            <a:r>
              <a:rPr lang="zh-CN" altLang="en-US" b="1" dirty="0">
                <a:solidFill>
                  <a:srgbClr val="FF0000"/>
                </a:solidFill>
              </a:rPr>
              <a:t>位被置位，那么</a:t>
            </a:r>
            <a:r>
              <a:rPr lang="en-US" altLang="zh-CN" b="1" dirty="0">
                <a:solidFill>
                  <a:srgbClr val="FF0000"/>
                </a:solidFill>
              </a:rPr>
              <a:t>monitor</a:t>
            </a:r>
            <a:r>
              <a:rPr lang="zh-CN" altLang="en-US" b="1" dirty="0">
                <a:solidFill>
                  <a:srgbClr val="FF0000"/>
                </a:solidFill>
              </a:rPr>
              <a:t>就会一直检查处理器的所有操作。</a:t>
            </a:r>
            <a:endParaRPr lang="en-US" altLang="zh-CN" b="1" dirty="0">
              <a:solidFill>
                <a:srgbClr val="FF0000"/>
              </a:solidFill>
            </a:endParaRPr>
          </a:p>
          <a:p>
            <a:pPr lvl="1"/>
            <a:r>
              <a:rPr lang="zh-CN" altLang="en-US" dirty="0"/>
              <a:t>如果要切换环境，</a:t>
            </a:r>
            <a:r>
              <a:rPr lang="en-US" altLang="zh-CN" dirty="0"/>
              <a:t>monitor</a:t>
            </a:r>
            <a:r>
              <a:rPr lang="zh-CN" altLang="en-US" dirty="0"/>
              <a:t>的首要任务就是保存当前运行着的非安全进程的状态，然后在</a:t>
            </a:r>
            <a:r>
              <a:rPr lang="en-US" altLang="zh-CN" dirty="0"/>
              <a:t>CP15</a:t>
            </a:r>
            <a:r>
              <a:rPr lang="zh-CN" altLang="en-US" dirty="0"/>
              <a:t>的其他单元中保存该非安全进程的配置设置。</a:t>
            </a:r>
            <a:endParaRPr lang="en-US" altLang="zh-CN" dirty="0"/>
          </a:p>
          <a:p>
            <a:pPr lvl="2"/>
            <a:r>
              <a:rPr lang="zh-CN" altLang="en-US" dirty="0"/>
              <a:t>由于</a:t>
            </a:r>
            <a:r>
              <a:rPr lang="en-US" altLang="zh-CN" dirty="0"/>
              <a:t>monitor</a:t>
            </a:r>
            <a:r>
              <a:rPr lang="zh-CN" altLang="en-US" dirty="0"/>
              <a:t>负责环境切换时对状态的存储和恢复，所以不需要在</a:t>
            </a:r>
            <a:r>
              <a:rPr lang="en-US" altLang="zh-CN" dirty="0"/>
              <a:t>RTOS</a:t>
            </a:r>
            <a:r>
              <a:rPr lang="zh-CN" altLang="en-US" dirty="0"/>
              <a:t>中增加环境切换代码，</a:t>
            </a:r>
            <a:r>
              <a:rPr lang="en-US" altLang="zh-CN" dirty="0"/>
              <a:t>RTOS</a:t>
            </a:r>
            <a:r>
              <a:rPr lang="zh-CN" altLang="en-US" dirty="0"/>
              <a:t>仅仅处理非安全进程之间的转换。安全控制器同样不需要刷新指令</a:t>
            </a:r>
            <a:r>
              <a:rPr lang="en-US" altLang="zh-CN" dirty="0"/>
              <a:t>Cache</a:t>
            </a:r>
            <a:r>
              <a:rPr lang="zh-CN" altLang="en-US" dirty="0"/>
              <a:t>、数据</a:t>
            </a:r>
            <a:r>
              <a:rPr lang="en-US" altLang="zh-CN" dirty="0"/>
              <a:t>Cache</a:t>
            </a:r>
            <a:r>
              <a:rPr lang="zh-CN" altLang="en-US" dirty="0"/>
              <a:t>和内存系统，因为</a:t>
            </a:r>
            <a:r>
              <a:rPr lang="en-US" altLang="zh-CN" dirty="0" err="1"/>
              <a:t>TrustZone</a:t>
            </a:r>
            <a:r>
              <a:rPr lang="zh-CN" altLang="en-US" dirty="0"/>
              <a:t>把指令分为安全和非安全两种。</a:t>
            </a:r>
            <a:endParaRPr lang="en-US" altLang="zh-CN" dirty="0"/>
          </a:p>
          <a:p>
            <a:pPr lvl="1"/>
            <a:r>
              <a:rPr lang="en-US" altLang="zh-CN" dirty="0"/>
              <a:t>Cache</a:t>
            </a:r>
            <a:r>
              <a:rPr lang="zh-CN" altLang="en-US" dirty="0"/>
              <a:t>、存储器管理单元（</a:t>
            </a:r>
            <a:r>
              <a:rPr lang="en-US" altLang="zh-CN" dirty="0"/>
              <a:t>MMU</a:t>
            </a:r>
            <a:r>
              <a:rPr lang="zh-CN" altLang="en-US" dirty="0"/>
              <a:t>）和存储缓冲区同样也有附加的</a:t>
            </a:r>
            <a:r>
              <a:rPr lang="en-US" altLang="zh-CN" dirty="0"/>
              <a:t>S</a:t>
            </a:r>
            <a:r>
              <a:rPr lang="zh-CN" altLang="en-US" dirty="0"/>
              <a:t>位。只有安全进程才能访问安全的存储器和</a:t>
            </a:r>
            <a:r>
              <a:rPr lang="en-US" altLang="zh-CN" dirty="0"/>
              <a:t>Cache</a:t>
            </a:r>
            <a:r>
              <a:rPr lang="zh-CN" altLang="en-US" dirty="0"/>
              <a:t>。否则就会产生未命中或者外部异常事件，这从存储访问上保证了安全性。</a:t>
            </a:r>
          </a:p>
        </p:txBody>
      </p:sp>
    </p:spTree>
    <p:extLst>
      <p:ext uri="{BB962C8B-B14F-4D97-AF65-F5344CB8AC3E}">
        <p14:creationId xmlns:p14="http://schemas.microsoft.com/office/powerpoint/2010/main" val="292635194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5046301"/>
          </a:xfrm>
        </p:spPr>
        <p:txBody>
          <a:bodyPr>
            <a:normAutofit fontScale="92500" lnSpcReduction="20000"/>
          </a:bodyPr>
          <a:lstStyle/>
          <a:p>
            <a:pPr lvl="1"/>
            <a:r>
              <a:rPr lang="en-US" altLang="zh-CN" dirty="0"/>
              <a:t>2016</a:t>
            </a:r>
            <a:r>
              <a:rPr lang="zh-CN" altLang="en-US" dirty="0"/>
              <a:t>年</a:t>
            </a:r>
            <a:r>
              <a:rPr lang="en-US" altLang="zh-CN" dirty="0"/>
              <a:t>10</a:t>
            </a:r>
            <a:r>
              <a:rPr lang="zh-CN" altLang="en-US" dirty="0"/>
              <a:t>月，来自美国的安全研究团队</a:t>
            </a:r>
            <a:r>
              <a:rPr lang="en-US" altLang="zh-CN" dirty="0" err="1"/>
              <a:t>Shellphish</a:t>
            </a:r>
            <a:r>
              <a:rPr lang="zh-CN" altLang="en-US" dirty="0"/>
              <a:t>在</a:t>
            </a:r>
            <a:r>
              <a:rPr lang="en-US" altLang="zh-CN" dirty="0" err="1"/>
              <a:t>GeekPwn</a:t>
            </a:r>
            <a:r>
              <a:rPr lang="zh-CN" altLang="en-US" dirty="0"/>
              <a:t>大会上展示了通过篡改</a:t>
            </a:r>
            <a:r>
              <a:rPr lang="en-US" altLang="zh-CN" dirty="0" err="1"/>
              <a:t>TrustZone</a:t>
            </a:r>
            <a:r>
              <a:rPr lang="zh-CN" altLang="en-US" dirty="0"/>
              <a:t>里的指纹验证模块，任意指纹及皮肤接触即可解锁华为</a:t>
            </a:r>
            <a:r>
              <a:rPr lang="en-US" altLang="zh-CN" dirty="0"/>
              <a:t>p9 Lite</a:t>
            </a:r>
            <a:r>
              <a:rPr lang="zh-CN" altLang="en-US" dirty="0"/>
              <a:t>手机的技术。他们利用了</a:t>
            </a:r>
            <a:r>
              <a:rPr lang="en-US" altLang="zh-CN" dirty="0"/>
              <a:t>HUAWEI P9 Lite</a:t>
            </a:r>
            <a:r>
              <a:rPr lang="zh-CN" altLang="en-US" dirty="0"/>
              <a:t>中 </a:t>
            </a:r>
            <a:r>
              <a:rPr lang="en-US" altLang="zh-CN" dirty="0" err="1"/>
              <a:t>Trsutzone</a:t>
            </a:r>
            <a:r>
              <a:rPr lang="zh-CN" altLang="en-US" dirty="0"/>
              <a:t>的漏洞，实现手机的信息泄露，并在华为信任运行环境中进行本地提权，从而获得从</a:t>
            </a:r>
            <a:r>
              <a:rPr lang="en-US" altLang="zh-CN" dirty="0"/>
              <a:t>0</a:t>
            </a:r>
            <a:r>
              <a:rPr lang="zh-CN" altLang="en-US" dirty="0"/>
              <a:t>权限到</a:t>
            </a:r>
            <a:r>
              <a:rPr lang="en-US" altLang="zh-CN" dirty="0"/>
              <a:t>root</a:t>
            </a:r>
            <a:r>
              <a:rPr lang="zh-CN" altLang="en-US" dirty="0"/>
              <a:t>到</a:t>
            </a:r>
            <a:r>
              <a:rPr lang="en-US" altLang="zh-CN" dirty="0" err="1"/>
              <a:t>Trustzone</a:t>
            </a:r>
            <a:r>
              <a:rPr lang="zh-CN" altLang="en-US" dirty="0"/>
              <a:t>的代码执行权。通过利用这些漏洞，攻击者不仅能获得安全区的敏感数据，还能直接进入支付等最高权限场景。</a:t>
            </a:r>
          </a:p>
          <a:p>
            <a:pPr lvl="1"/>
            <a:r>
              <a:rPr lang="zh-CN" altLang="en-US" dirty="0"/>
              <a:t>这个漏洞也可以被用于攻击</a:t>
            </a:r>
            <a:r>
              <a:rPr lang="en-US" altLang="zh-CN" dirty="0"/>
              <a:t>HUAWEI P9</a:t>
            </a:r>
            <a:r>
              <a:rPr lang="zh-CN" altLang="en-US" dirty="0"/>
              <a:t>系列的更早的型号（比如</a:t>
            </a:r>
            <a:r>
              <a:rPr lang="en-US" altLang="zh-CN" dirty="0"/>
              <a:t>P8 Lite</a:t>
            </a:r>
            <a:r>
              <a:rPr lang="zh-CN" altLang="en-US" dirty="0"/>
              <a:t>）。任何使用</a:t>
            </a:r>
            <a:r>
              <a:rPr lang="en-US" altLang="zh-CN" dirty="0"/>
              <a:t>HUAWEI </a:t>
            </a:r>
            <a:r>
              <a:rPr lang="en-US" altLang="zh-CN" dirty="0" err="1"/>
              <a:t>TrustZone</a:t>
            </a:r>
            <a:r>
              <a:rPr lang="zh-CN" altLang="en-US" dirty="0"/>
              <a:t>的</a:t>
            </a:r>
            <a:r>
              <a:rPr lang="en-US" altLang="zh-CN" dirty="0"/>
              <a:t>HUAWEI</a:t>
            </a:r>
            <a:r>
              <a:rPr lang="zh-CN" altLang="en-US" dirty="0"/>
              <a:t>设备很可能都受到这个漏洞的影响。指纹识别搭配</a:t>
            </a:r>
            <a:r>
              <a:rPr lang="en-US" altLang="zh-CN" dirty="0" err="1"/>
              <a:t>TrustZone</a:t>
            </a:r>
            <a:r>
              <a:rPr lang="zh-CN" altLang="en-US" dirty="0"/>
              <a:t>作为最新的手机安全技术，曾被视为手机安全的最后一道防线。但是现在黑客突破了这道防线，令</a:t>
            </a:r>
            <a:r>
              <a:rPr lang="en-US" altLang="zh-CN" dirty="0" err="1"/>
              <a:t>TrustZone</a:t>
            </a:r>
            <a:r>
              <a:rPr lang="zh-CN" altLang="en-US" dirty="0"/>
              <a:t>的分区保护形同虚设。</a:t>
            </a:r>
          </a:p>
          <a:p>
            <a:pPr lvl="1"/>
            <a:r>
              <a:rPr lang="zh-CN" altLang="en-US" dirty="0"/>
              <a:t>除了华为</a:t>
            </a:r>
            <a:r>
              <a:rPr lang="en-US" altLang="zh-CN" dirty="0"/>
              <a:t>P9lite</a:t>
            </a:r>
            <a:r>
              <a:rPr lang="zh-CN" altLang="en-US" dirty="0"/>
              <a:t>任意指纹解锁的破解，在此次</a:t>
            </a:r>
            <a:r>
              <a:rPr lang="en-US" altLang="zh-CN" dirty="0" err="1"/>
              <a:t>GeekPwn</a:t>
            </a:r>
            <a:r>
              <a:rPr lang="zh-CN" altLang="en-US" dirty="0"/>
              <a:t>白帽黑客大会上，传奇黑客</a:t>
            </a:r>
            <a:r>
              <a:rPr lang="en-US" altLang="zh-CN" dirty="0" err="1"/>
              <a:t>Geohot</a:t>
            </a:r>
            <a:r>
              <a:rPr lang="zh-CN" altLang="en-US" dirty="0"/>
              <a:t>现身讲述他从黑客转型人工智能研究的心路历程，身残志坚的小霍金“</a:t>
            </a:r>
            <a:r>
              <a:rPr lang="en-US" altLang="zh-CN" dirty="0"/>
              <a:t>Stephen Chavez “</a:t>
            </a:r>
            <a:r>
              <a:rPr lang="zh-CN" altLang="en-US" dirty="0"/>
              <a:t>现场攻破自己所乘坐的医疗轮椅。</a:t>
            </a:r>
          </a:p>
        </p:txBody>
      </p:sp>
    </p:spTree>
    <p:extLst>
      <p:ext uri="{BB962C8B-B14F-4D97-AF65-F5344CB8AC3E}">
        <p14:creationId xmlns:p14="http://schemas.microsoft.com/office/powerpoint/2010/main" val="1670835368"/>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530AD-B3CD-4A38-9A73-3CF31AE92E87}"/>
              </a:ext>
            </a:extLst>
          </p:cNvPr>
          <p:cNvSpPr>
            <a:spLocks noGrp="1"/>
          </p:cNvSpPr>
          <p:nvPr>
            <p:ph type="title"/>
          </p:nvPr>
        </p:nvSpPr>
        <p:spPr/>
        <p:txBody>
          <a:bodyPr/>
          <a:lstStyle/>
          <a:p>
            <a:r>
              <a:rPr lang="en-US" altLang="zh-CN" dirty="0"/>
              <a:t>SCP</a:t>
            </a:r>
            <a:endParaRPr lang="zh-CN" altLang="en-US" dirty="0"/>
          </a:p>
        </p:txBody>
      </p:sp>
      <p:sp>
        <p:nvSpPr>
          <p:cNvPr id="3" name="内容占位符 2">
            <a:extLst>
              <a:ext uri="{FF2B5EF4-FFF2-40B4-BE49-F238E27FC236}">
                <a16:creationId xmlns:a16="http://schemas.microsoft.com/office/drawing/2014/main" id="{965739C8-CEF8-49C2-B741-05629B3B0096}"/>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639903249"/>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SCP01</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err="1"/>
              <a:t>Depricated</a:t>
            </a:r>
            <a:endParaRPr lang="zh-CN" altLang="en-US" dirty="0"/>
          </a:p>
        </p:txBody>
      </p:sp>
    </p:spTree>
    <p:extLst>
      <p:ext uri="{BB962C8B-B14F-4D97-AF65-F5344CB8AC3E}">
        <p14:creationId xmlns:p14="http://schemas.microsoft.com/office/powerpoint/2010/main" val="87624180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D2FBB02C-69F8-4011-BE95-A74E72449F69}"/>
              </a:ext>
            </a:extLst>
          </p:cNvPr>
          <p:cNvPicPr>
            <a:picLocks noGrp="1" noChangeAspect="1"/>
          </p:cNvPicPr>
          <p:nvPr>
            <p:ph idx="1"/>
          </p:nvPr>
        </p:nvPicPr>
        <p:blipFill>
          <a:blip r:embed="rId2"/>
          <a:stretch>
            <a:fillRect/>
          </a:stretch>
        </p:blipFill>
        <p:spPr>
          <a:xfrm>
            <a:off x="2000592" y="640080"/>
            <a:ext cx="7949516" cy="360273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SCP02</a:t>
            </a:r>
          </a:p>
        </p:txBody>
      </p:sp>
    </p:spTree>
    <p:extLst>
      <p:ext uri="{BB962C8B-B14F-4D97-AF65-F5344CB8AC3E}">
        <p14:creationId xmlns:p14="http://schemas.microsoft.com/office/powerpoint/2010/main" val="2943166047"/>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
            <a:extLst>
              <a:ext uri="{FF2B5EF4-FFF2-40B4-BE49-F238E27FC236}">
                <a16:creationId xmlns:a16="http://schemas.microsoft.com/office/drawing/2014/main" id="{4161D574-86C6-4809-BB17-999B1ACCB0C8}"/>
              </a:ext>
            </a:extLst>
          </p:cNvPr>
          <p:cNvPicPr>
            <a:picLocks noGrp="1" noChangeAspect="1"/>
          </p:cNvPicPr>
          <p:nvPr>
            <p:ph idx="1"/>
          </p:nvPr>
        </p:nvPicPr>
        <p:blipFill>
          <a:blip r:embed="rId2"/>
          <a:stretch>
            <a:fillRect/>
          </a:stretch>
        </p:blipFill>
        <p:spPr>
          <a:xfrm>
            <a:off x="1856889" y="338004"/>
            <a:ext cx="8478222" cy="400539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SCP02</a:t>
            </a:r>
          </a:p>
        </p:txBody>
      </p:sp>
    </p:spTree>
    <p:extLst>
      <p:ext uri="{BB962C8B-B14F-4D97-AF65-F5344CB8AC3E}">
        <p14:creationId xmlns:p14="http://schemas.microsoft.com/office/powerpoint/2010/main" val="1628368912"/>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4">
            <a:extLst>
              <a:ext uri="{FF2B5EF4-FFF2-40B4-BE49-F238E27FC236}">
                <a16:creationId xmlns:a16="http://schemas.microsoft.com/office/drawing/2014/main" id="{54CEF014-A296-4C8D-993A-49AA7DAFE82F}"/>
              </a:ext>
            </a:extLst>
          </p:cNvPr>
          <p:cNvPicPr>
            <a:picLocks noGrp="1" noChangeAspect="1"/>
          </p:cNvPicPr>
          <p:nvPr>
            <p:ph idx="1"/>
          </p:nvPr>
        </p:nvPicPr>
        <p:blipFill>
          <a:blip r:embed="rId2"/>
          <a:stretch>
            <a:fillRect/>
          </a:stretch>
        </p:blipFill>
        <p:spPr>
          <a:xfrm>
            <a:off x="1578523" y="851339"/>
            <a:ext cx="8990014" cy="355854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SCP02</a:t>
            </a:r>
          </a:p>
        </p:txBody>
      </p:sp>
    </p:spTree>
    <p:extLst>
      <p:ext uri="{BB962C8B-B14F-4D97-AF65-F5344CB8AC3E}">
        <p14:creationId xmlns:p14="http://schemas.microsoft.com/office/powerpoint/2010/main" val="282607628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4">
            <a:extLst>
              <a:ext uri="{FF2B5EF4-FFF2-40B4-BE49-F238E27FC236}">
                <a16:creationId xmlns:a16="http://schemas.microsoft.com/office/drawing/2014/main" id="{DA373B5B-51EF-4960-BB87-252AEFE57A01}"/>
              </a:ext>
            </a:extLst>
          </p:cNvPr>
          <p:cNvPicPr>
            <a:picLocks noGrp="1" noChangeAspect="1"/>
          </p:cNvPicPr>
          <p:nvPr>
            <p:ph idx="1"/>
          </p:nvPr>
        </p:nvPicPr>
        <p:blipFill>
          <a:blip r:embed="rId2"/>
          <a:stretch>
            <a:fillRect/>
          </a:stretch>
        </p:blipFill>
        <p:spPr>
          <a:xfrm>
            <a:off x="2039389" y="169716"/>
            <a:ext cx="8187348" cy="305245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681656" y="4550230"/>
            <a:ext cx="8499649"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SCP02</a:t>
            </a:r>
          </a:p>
        </p:txBody>
      </p:sp>
      <p:pic>
        <p:nvPicPr>
          <p:cNvPr id="3" name="图片 2">
            <a:extLst>
              <a:ext uri="{FF2B5EF4-FFF2-40B4-BE49-F238E27FC236}">
                <a16:creationId xmlns:a16="http://schemas.microsoft.com/office/drawing/2014/main" id="{0B66F012-AA91-4E57-8138-22601C51CFE5}"/>
              </a:ext>
            </a:extLst>
          </p:cNvPr>
          <p:cNvPicPr>
            <a:picLocks noChangeAspect="1"/>
          </p:cNvPicPr>
          <p:nvPr/>
        </p:nvPicPr>
        <p:blipFill>
          <a:blip r:embed="rId3"/>
          <a:stretch>
            <a:fillRect/>
          </a:stretch>
        </p:blipFill>
        <p:spPr>
          <a:xfrm>
            <a:off x="4014952" y="3429000"/>
            <a:ext cx="6582160" cy="2860186"/>
          </a:xfrm>
          <a:prstGeom prst="rect">
            <a:avLst/>
          </a:prstGeom>
        </p:spPr>
      </p:pic>
    </p:spTree>
    <p:extLst>
      <p:ext uri="{BB962C8B-B14F-4D97-AF65-F5344CB8AC3E}">
        <p14:creationId xmlns:p14="http://schemas.microsoft.com/office/powerpoint/2010/main" val="410093023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681656" y="4550230"/>
            <a:ext cx="8499649"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SCP02</a:t>
            </a:r>
          </a:p>
        </p:txBody>
      </p:sp>
      <p:pic>
        <p:nvPicPr>
          <p:cNvPr id="6" name="图片 5">
            <a:extLst>
              <a:ext uri="{FF2B5EF4-FFF2-40B4-BE49-F238E27FC236}">
                <a16:creationId xmlns:a16="http://schemas.microsoft.com/office/drawing/2014/main" id="{85A46C09-3FDC-42C2-B38F-29D7DB36C3DF}"/>
              </a:ext>
            </a:extLst>
          </p:cNvPr>
          <p:cNvPicPr>
            <a:picLocks noChangeAspect="1"/>
          </p:cNvPicPr>
          <p:nvPr/>
        </p:nvPicPr>
        <p:blipFill>
          <a:blip r:embed="rId2"/>
          <a:stretch>
            <a:fillRect/>
          </a:stretch>
        </p:blipFill>
        <p:spPr>
          <a:xfrm>
            <a:off x="1524000" y="58708"/>
            <a:ext cx="9144000" cy="3370293"/>
          </a:xfrm>
          <a:prstGeom prst="rect">
            <a:avLst/>
          </a:prstGeom>
        </p:spPr>
      </p:pic>
      <p:pic>
        <p:nvPicPr>
          <p:cNvPr id="7" name="图片 6">
            <a:extLst>
              <a:ext uri="{FF2B5EF4-FFF2-40B4-BE49-F238E27FC236}">
                <a16:creationId xmlns:a16="http://schemas.microsoft.com/office/drawing/2014/main" id="{99B01CBC-7571-4D8B-8C5E-4B8E69ED5359}"/>
              </a:ext>
            </a:extLst>
          </p:cNvPr>
          <p:cNvPicPr>
            <a:picLocks noChangeAspect="1"/>
          </p:cNvPicPr>
          <p:nvPr/>
        </p:nvPicPr>
        <p:blipFill>
          <a:blip r:embed="rId3"/>
          <a:stretch>
            <a:fillRect/>
          </a:stretch>
        </p:blipFill>
        <p:spPr>
          <a:xfrm>
            <a:off x="3743661" y="3782987"/>
            <a:ext cx="6693376" cy="2530735"/>
          </a:xfrm>
          <a:prstGeom prst="rect">
            <a:avLst/>
          </a:prstGeom>
        </p:spPr>
      </p:pic>
    </p:spTree>
    <p:extLst>
      <p:ext uri="{BB962C8B-B14F-4D97-AF65-F5344CB8AC3E}">
        <p14:creationId xmlns:p14="http://schemas.microsoft.com/office/powerpoint/2010/main" val="12926260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en-US" altLang="zh-CN" sz="2700" b="0" dirty="0">
                <a:latin typeface="宋体" pitchFamily="2" charset="-122"/>
                <a:ea typeface="宋体" pitchFamily="2" charset="-122"/>
              </a:rPr>
              <a:t>ARM9</a:t>
            </a:r>
            <a:r>
              <a:rPr lang="zh-CN" altLang="en-US" sz="2700" b="0" dirty="0">
                <a:latin typeface="宋体" pitchFamily="2" charset="-122"/>
                <a:ea typeface="宋体" pitchFamily="2" charset="-122"/>
              </a:rPr>
              <a:t>系列，提供高性能和低功耗领先的硬宏单元</a:t>
            </a:r>
          </a:p>
          <a:p>
            <a:pPr lvl="1"/>
            <a:r>
              <a:rPr lang="en-US" altLang="zh-CN" sz="2400" b="0" dirty="0">
                <a:latin typeface="宋体" pitchFamily="2" charset="-122"/>
                <a:ea typeface="宋体" pitchFamily="2" charset="-122"/>
              </a:rPr>
              <a:t>5</a:t>
            </a:r>
            <a:r>
              <a:rPr lang="zh-CN" altLang="en-US" sz="2400" b="0" dirty="0">
                <a:latin typeface="宋体" pitchFamily="2" charset="-122"/>
                <a:ea typeface="宋体" pitchFamily="2" charset="-122"/>
              </a:rPr>
              <a:t>级流水线</a:t>
            </a:r>
          </a:p>
          <a:p>
            <a:pPr lvl="1"/>
            <a:r>
              <a:rPr lang="zh-CN" altLang="en-US" sz="2400" b="0" dirty="0">
                <a:latin typeface="宋体" pitchFamily="2" charset="-122"/>
                <a:ea typeface="宋体" pitchFamily="2" charset="-122"/>
              </a:rPr>
              <a:t>哈佛体系结构提供</a:t>
            </a:r>
            <a:r>
              <a:rPr lang="en-US" altLang="zh-CN" sz="2400" b="0" dirty="0">
                <a:latin typeface="宋体" pitchFamily="2" charset="-122"/>
                <a:ea typeface="宋体" pitchFamily="2" charset="-122"/>
              </a:rPr>
              <a:t>1.1MIPS/MHz</a:t>
            </a:r>
            <a:endParaRPr lang="zh-CN" altLang="en-US" sz="2400" b="0" dirty="0">
              <a:latin typeface="宋体" pitchFamily="2" charset="-122"/>
              <a:ea typeface="宋体" pitchFamily="2" charset="-122"/>
            </a:endParaRPr>
          </a:p>
          <a:p>
            <a:pPr lvl="1"/>
            <a:r>
              <a:rPr lang="en-US" altLang="zh-CN" sz="2400" b="0" dirty="0">
                <a:latin typeface="宋体" pitchFamily="2" charset="-122"/>
                <a:ea typeface="宋体" pitchFamily="2" charset="-122"/>
              </a:rPr>
              <a:t>ARM920T</a:t>
            </a:r>
            <a:r>
              <a:rPr lang="zh-CN" altLang="en-US" sz="2400" b="0" dirty="0">
                <a:latin typeface="宋体" pitchFamily="2" charset="-122"/>
                <a:ea typeface="宋体" pitchFamily="2" charset="-122"/>
              </a:rPr>
              <a:t>和</a:t>
            </a:r>
            <a:r>
              <a:rPr lang="en-US" altLang="zh-CN" sz="2400" b="0" dirty="0">
                <a:latin typeface="宋体" pitchFamily="2" charset="-122"/>
                <a:ea typeface="宋体" pitchFamily="2" charset="-122"/>
              </a:rPr>
              <a:t>ARM922T</a:t>
            </a:r>
            <a:r>
              <a:rPr lang="zh-CN" altLang="en-US" sz="2400" b="0" dirty="0">
                <a:latin typeface="宋体" pitchFamily="2" charset="-122"/>
                <a:ea typeface="宋体" pitchFamily="2" charset="-122"/>
              </a:rPr>
              <a:t>内置</a:t>
            </a:r>
            <a:r>
              <a:rPr lang="en-US" altLang="zh-CN" sz="2400" b="0" dirty="0">
                <a:latin typeface="宋体" pitchFamily="2" charset="-122"/>
                <a:ea typeface="宋体" pitchFamily="2" charset="-122"/>
              </a:rPr>
              <a:t>MMU(Management Memory Unit)</a:t>
            </a:r>
            <a:r>
              <a:rPr lang="zh-CN" altLang="en-US" sz="2400" b="0" dirty="0">
                <a:latin typeface="宋体" pitchFamily="2" charset="-122"/>
                <a:ea typeface="宋体" pitchFamily="2" charset="-122"/>
              </a:rPr>
              <a:t>、指令和数据</a:t>
            </a:r>
            <a:r>
              <a:rPr lang="en-US" altLang="zh-CN" sz="2400" b="0" dirty="0">
                <a:latin typeface="宋体" pitchFamily="2" charset="-122"/>
                <a:ea typeface="宋体" pitchFamily="2" charset="-122"/>
              </a:rPr>
              <a:t>cache</a:t>
            </a:r>
            <a:r>
              <a:rPr lang="zh-CN" altLang="en-US" sz="2400" b="0" dirty="0">
                <a:latin typeface="宋体" pitchFamily="2" charset="-122"/>
                <a:ea typeface="宋体" pitchFamily="2" charset="-122"/>
              </a:rPr>
              <a:t>和高速总线接口。</a:t>
            </a:r>
            <a:r>
              <a:rPr lang="en-US" altLang="zh-CN" sz="2400" b="0" dirty="0">
                <a:latin typeface="宋体" pitchFamily="2" charset="-122"/>
                <a:ea typeface="宋体" pitchFamily="2" charset="-122"/>
              </a:rPr>
              <a:t>ARM940T</a:t>
            </a:r>
            <a:r>
              <a:rPr lang="zh-CN" altLang="en-US" sz="2400" b="0" dirty="0">
                <a:latin typeface="宋体" pitchFamily="2" charset="-122"/>
                <a:ea typeface="宋体" pitchFamily="2" charset="-122"/>
              </a:rPr>
              <a:t>内置指令和数据</a:t>
            </a:r>
            <a:r>
              <a:rPr lang="en-US" altLang="zh-CN" sz="2400" b="0" dirty="0">
                <a:latin typeface="宋体" pitchFamily="2" charset="-122"/>
                <a:ea typeface="宋体" pitchFamily="2" charset="-122"/>
              </a:rPr>
              <a:t>cache</a:t>
            </a:r>
            <a:r>
              <a:rPr lang="zh-CN" altLang="en-US" sz="2400" b="0" dirty="0">
                <a:latin typeface="宋体" pitchFamily="2" charset="-122"/>
                <a:ea typeface="宋体" pitchFamily="2" charset="-122"/>
              </a:rPr>
              <a:t>、保护单元和高速</a:t>
            </a:r>
            <a:r>
              <a:rPr lang="en-US" altLang="zh-CN" sz="2400" b="0" dirty="0">
                <a:latin typeface="宋体" pitchFamily="2" charset="-122"/>
                <a:ea typeface="宋体" pitchFamily="2" charset="-122"/>
              </a:rPr>
              <a:t>AMBA(AMBA</a:t>
            </a:r>
            <a:r>
              <a:rPr lang="zh-CN" altLang="en-US" sz="2400" b="0" dirty="0">
                <a:latin typeface="宋体" pitchFamily="2" charset="-122"/>
                <a:ea typeface="宋体" pitchFamily="2" charset="-122"/>
              </a:rPr>
              <a:t>： </a:t>
            </a:r>
            <a:r>
              <a:rPr lang="en-US" altLang="zh-CN" sz="2400" b="0" dirty="0">
                <a:latin typeface="宋体" pitchFamily="2" charset="-122"/>
                <a:ea typeface="宋体" pitchFamily="2" charset="-122"/>
              </a:rPr>
              <a:t>Advanced Microcontroller Bus Architecture)</a:t>
            </a:r>
            <a:r>
              <a:rPr lang="zh-CN" altLang="en-US" sz="2400" b="0" dirty="0">
                <a:latin typeface="宋体" pitchFamily="2" charset="-122"/>
                <a:ea typeface="宋体" pitchFamily="2" charset="-122"/>
              </a:rPr>
              <a:t>总线接口</a:t>
            </a:r>
            <a:endParaRPr lang="en-US" altLang="zh-CN" sz="2400" b="0" dirty="0">
              <a:latin typeface="宋体" pitchFamily="2" charset="-122"/>
              <a:ea typeface="宋体" pitchFamily="2" charset="-122"/>
            </a:endParaRPr>
          </a:p>
          <a:p>
            <a:pPr lvl="1"/>
            <a:r>
              <a:rPr lang="en-US" altLang="zh-CN" sz="2400" b="0" dirty="0">
                <a:latin typeface="宋体" pitchFamily="2" charset="-122"/>
                <a:ea typeface="宋体" pitchFamily="2" charset="-122"/>
              </a:rPr>
              <a:t>ARM9E</a:t>
            </a:r>
            <a:r>
              <a:rPr lang="zh-CN" altLang="en-US" sz="2400" b="0" dirty="0">
                <a:latin typeface="宋体" pitchFamily="2" charset="-122"/>
                <a:ea typeface="宋体" pitchFamily="2" charset="-122"/>
              </a:rPr>
              <a:t>系列是一种可综合处理器，带有</a:t>
            </a:r>
            <a:r>
              <a:rPr lang="en-US" altLang="zh-CN" sz="2400" b="0" dirty="0">
                <a:latin typeface="宋体" pitchFamily="2" charset="-122"/>
                <a:ea typeface="宋体" pitchFamily="2" charset="-122"/>
              </a:rPr>
              <a:t>DSP</a:t>
            </a:r>
            <a:r>
              <a:rPr lang="zh-CN" altLang="en-US" sz="2400" b="0" dirty="0">
                <a:latin typeface="宋体" pitchFamily="2" charset="-122"/>
                <a:ea typeface="宋体" pitchFamily="2" charset="-122"/>
              </a:rPr>
              <a:t>扩充和紧耦合存储器</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紧致内存</a:t>
            </a:r>
            <a:r>
              <a:rPr lang="en-US" altLang="zh-CN" sz="2400" b="0" dirty="0">
                <a:latin typeface="宋体" pitchFamily="2" charset="-122"/>
                <a:ea typeface="宋体" pitchFamily="2" charset="-122"/>
              </a:rPr>
              <a:t>(TCM)</a:t>
            </a:r>
            <a:r>
              <a:rPr lang="zh-CN" altLang="en-US" sz="2400" b="0" dirty="0">
                <a:latin typeface="宋体" pitchFamily="2" charset="-122"/>
                <a:ea typeface="宋体" pitchFamily="2" charset="-122"/>
              </a:rPr>
              <a:t>接口，使存储器以完全的处理器速度运行，可直接连接到内核上</a:t>
            </a:r>
          </a:p>
        </p:txBody>
      </p:sp>
      <p:sp>
        <p:nvSpPr>
          <p:cNvPr id="4" name="Date Placeholder 3"/>
          <p:cNvSpPr>
            <a:spLocks noGrp="1"/>
          </p:cNvSpPr>
          <p:nvPr>
            <p:ph type="dt" sz="half" idx="10"/>
          </p:nvPr>
        </p:nvSpPr>
        <p:spPr/>
        <p:txBody>
          <a:bodyPr/>
          <a:lstStyle/>
          <a:p>
            <a:pPr>
              <a:spcAft>
                <a:spcPct val="0"/>
              </a:spcAft>
              <a:buClr>
                <a:srgbClr val="FFFFFF"/>
              </a:buClr>
              <a:defRPr/>
            </a:pPr>
            <a:fld id="{830718F8-8811-49E5-AF66-F9AB9C5B1B97}"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81</a:t>
            </a:fld>
            <a:endParaRPr lang="en-US" altLang="zh-CN" b="1">
              <a:solidFill>
                <a:srgbClr val="FFFFFF"/>
              </a:solidFill>
            </a:endParaRPr>
          </a:p>
        </p:txBody>
      </p:sp>
    </p:spTree>
    <p:extLst>
      <p:ext uri="{BB962C8B-B14F-4D97-AF65-F5344CB8AC3E}">
        <p14:creationId xmlns:p14="http://schemas.microsoft.com/office/powerpoint/2010/main" val="3451655336"/>
      </p:ext>
    </p:extLst>
  </p:cSld>
  <p:clrMapOvr>
    <a:masterClrMapping/>
  </p:clrMapOvr>
  <p:transition/>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r>
              <a:rPr lang="zh-CN" altLang="en-US" sz="3600" dirty="0"/>
              <a:t>（</a:t>
            </a:r>
            <a:r>
              <a:rPr lang="pl-PL" altLang="zh-CN" sz="3600" dirty="0"/>
              <a:t>GPC_2.2_D_SCP03_v1.1.1</a:t>
            </a:r>
            <a:r>
              <a:rPr lang="zh-CN" altLang="en-US" sz="3600" dirty="0"/>
              <a:t>）</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2609179"/>
          </a:xfrm>
        </p:spPr>
        <p:txBody>
          <a:bodyPr>
            <a:normAutofit fontScale="77500" lnSpcReduction="20000"/>
          </a:bodyPr>
          <a:lstStyle/>
          <a:p>
            <a:pPr lvl="1"/>
            <a:r>
              <a:rPr lang="zh-CN" altLang="en-US" dirty="0"/>
              <a:t>算法</a:t>
            </a:r>
            <a:r>
              <a:rPr lang="en-US" altLang="zh-CN" dirty="0"/>
              <a:t>;</a:t>
            </a:r>
          </a:p>
          <a:p>
            <a:pPr lvl="2"/>
            <a:r>
              <a:rPr lang="en-US" altLang="zh-CN" dirty="0"/>
              <a:t>[FIPS 197] (AES-128)</a:t>
            </a:r>
          </a:p>
          <a:p>
            <a:pPr lvl="2"/>
            <a:r>
              <a:rPr lang="en-US" altLang="zh-CN" dirty="0"/>
              <a:t>[FIPS 140-2](</a:t>
            </a:r>
            <a:r>
              <a:rPr lang="en-US" altLang="zh-CN" dirty="0" err="1"/>
              <a:t>MACing</a:t>
            </a:r>
            <a:r>
              <a:rPr lang="en-US" altLang="zh-CN" dirty="0"/>
              <a:t>), [</a:t>
            </a:r>
            <a:r>
              <a:rPr lang="en-US" altLang="zh-CN" dirty="0" err="1"/>
              <a:t>Nist</a:t>
            </a:r>
            <a:r>
              <a:rPr lang="en-US" altLang="zh-CN" dirty="0"/>
              <a:t> 800-38A](CBC, padding), </a:t>
            </a:r>
          </a:p>
          <a:p>
            <a:pPr lvl="2"/>
            <a:r>
              <a:rPr lang="en-US" altLang="zh-CN" dirty="0"/>
              <a:t>[</a:t>
            </a:r>
            <a:r>
              <a:rPr lang="pl-PL" altLang="zh-CN" dirty="0"/>
              <a:t>GPC_2.2_D_SCP03_v1.1.1</a:t>
            </a:r>
            <a:r>
              <a:rPr lang="en-US" altLang="zh-CN" dirty="0"/>
              <a:t>](ICV)</a:t>
            </a:r>
            <a:endParaRPr lang="pl-PL" altLang="zh-CN" dirty="0"/>
          </a:p>
          <a:p>
            <a:pPr lvl="2"/>
            <a:r>
              <a:rPr lang="zh-CN" altLang="en-US" dirty="0"/>
              <a:t>数据导出</a:t>
            </a:r>
            <a:r>
              <a:rPr lang="en-US" altLang="zh-CN" dirty="0"/>
              <a:t>KDF</a:t>
            </a:r>
            <a:r>
              <a:rPr lang="zh-CN" altLang="en-US" dirty="0"/>
              <a:t>使用</a:t>
            </a:r>
            <a:r>
              <a:rPr lang="en-US" altLang="zh-CN" dirty="0"/>
              <a:t>NIST SP 800-108 [NIST 800-108]</a:t>
            </a:r>
            <a:r>
              <a:rPr lang="zh-CN" altLang="en-US" dirty="0"/>
              <a:t>中定义的计数器模式</a:t>
            </a:r>
            <a:r>
              <a:rPr lang="en-US" altLang="zh-CN" dirty="0"/>
              <a:t>. </a:t>
            </a:r>
          </a:p>
          <a:p>
            <a:pPr lvl="2"/>
            <a:r>
              <a:rPr lang="en-US" altLang="zh-CN" dirty="0"/>
              <a:t>KDF</a:t>
            </a:r>
            <a:r>
              <a:rPr lang="zh-CN" altLang="en-US" dirty="0"/>
              <a:t>中的</a:t>
            </a:r>
            <a:r>
              <a:rPr lang="en-US" altLang="zh-CN" dirty="0"/>
              <a:t>PRF [NIST 800-38B]</a:t>
            </a:r>
            <a:r>
              <a:rPr lang="zh-CN" altLang="en-US" dirty="0"/>
              <a:t>中定义的</a:t>
            </a:r>
            <a:r>
              <a:rPr lang="en-US" altLang="zh-CN" dirty="0"/>
              <a:t>CMAC</a:t>
            </a:r>
            <a:r>
              <a:rPr lang="zh-CN" altLang="en-US" dirty="0"/>
              <a:t>方式</a:t>
            </a:r>
            <a:r>
              <a:rPr lang="en-US" altLang="zh-CN" dirty="0"/>
              <a:t>, 16 </a:t>
            </a:r>
            <a:r>
              <a:rPr lang="zh-CN" altLang="en-US" dirty="0"/>
              <a:t>字节输出</a:t>
            </a:r>
            <a:r>
              <a:rPr lang="en-US" altLang="zh-CN" dirty="0"/>
              <a:t>.</a:t>
            </a:r>
          </a:p>
          <a:p>
            <a:pPr lvl="2"/>
            <a:r>
              <a:rPr lang="zh-CN" altLang="en-US" dirty="0"/>
              <a:t>固定输入数是：</a:t>
            </a:r>
            <a:r>
              <a:rPr lang="en-US" altLang="zh-CN" dirty="0"/>
              <a:t>11</a:t>
            </a:r>
            <a:r>
              <a:rPr lang="zh-CN" altLang="en-US" dirty="0"/>
              <a:t>字节</a:t>
            </a:r>
            <a:r>
              <a:rPr lang="en-US" altLang="zh-CN" dirty="0"/>
              <a:t>00</a:t>
            </a:r>
            <a:r>
              <a:rPr lang="zh-CN" altLang="en-US" dirty="0"/>
              <a:t>，</a:t>
            </a:r>
            <a:r>
              <a:rPr lang="en-US" altLang="zh-CN" dirty="0"/>
              <a:t>1</a:t>
            </a:r>
            <a:r>
              <a:rPr lang="zh-CN" altLang="en-US" dirty="0"/>
              <a:t>字节导出常数，</a:t>
            </a:r>
            <a:r>
              <a:rPr lang="en-US" altLang="zh-CN" dirty="0"/>
              <a:t>1</a:t>
            </a:r>
            <a:r>
              <a:rPr lang="zh-CN" altLang="en-US" dirty="0"/>
              <a:t>字节分隔指示</a:t>
            </a:r>
            <a:r>
              <a:rPr lang="en-US" altLang="zh-CN" dirty="0"/>
              <a:t>00</a:t>
            </a:r>
            <a:r>
              <a:rPr lang="zh-CN" altLang="en-US" dirty="0"/>
              <a:t>，</a:t>
            </a:r>
            <a:r>
              <a:rPr lang="en-US" altLang="zh-CN" dirty="0"/>
              <a:t>2</a:t>
            </a:r>
            <a:r>
              <a:rPr lang="zh-CN" altLang="en-US" dirty="0"/>
              <a:t>字节导出数据长度</a:t>
            </a:r>
            <a:r>
              <a:rPr lang="en-US" altLang="zh-CN" dirty="0"/>
              <a:t>L</a:t>
            </a:r>
            <a:r>
              <a:rPr lang="zh-CN" altLang="en-US" dirty="0"/>
              <a:t>（按位），</a:t>
            </a:r>
            <a:r>
              <a:rPr lang="en-US" altLang="zh-CN" dirty="0"/>
              <a:t>1</a:t>
            </a:r>
            <a:r>
              <a:rPr lang="zh-CN" altLang="en-US" dirty="0"/>
              <a:t>字节计数器</a:t>
            </a:r>
            <a:endParaRPr lang="en-US" altLang="zh-CN" dirty="0"/>
          </a:p>
        </p:txBody>
      </p:sp>
      <p:pic>
        <p:nvPicPr>
          <p:cNvPr id="4" name="图片 3">
            <a:extLst>
              <a:ext uri="{FF2B5EF4-FFF2-40B4-BE49-F238E27FC236}">
                <a16:creationId xmlns:a16="http://schemas.microsoft.com/office/drawing/2014/main" id="{263B6673-6605-4AEF-8F23-992E60DEFB7C}"/>
              </a:ext>
            </a:extLst>
          </p:cNvPr>
          <p:cNvPicPr>
            <a:picLocks noChangeAspect="1"/>
          </p:cNvPicPr>
          <p:nvPr/>
        </p:nvPicPr>
        <p:blipFill>
          <a:blip r:embed="rId2"/>
          <a:stretch>
            <a:fillRect/>
          </a:stretch>
        </p:blipFill>
        <p:spPr>
          <a:xfrm>
            <a:off x="3399727" y="4088143"/>
            <a:ext cx="5635751" cy="2483253"/>
          </a:xfrm>
          <a:prstGeom prst="rect">
            <a:avLst/>
          </a:prstGeom>
        </p:spPr>
      </p:pic>
    </p:spTree>
    <p:extLst>
      <p:ext uri="{BB962C8B-B14F-4D97-AF65-F5344CB8AC3E}">
        <p14:creationId xmlns:p14="http://schemas.microsoft.com/office/powerpoint/2010/main" val="419094990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SCP03</a:t>
            </a:r>
            <a:r>
              <a:rPr lang="zh-CN" altLang="en-US" dirty="0"/>
              <a:t>的三种安全级别</a:t>
            </a:r>
            <a:endParaRPr lang="en-US" altLang="zh-CN" dirty="0"/>
          </a:p>
          <a:p>
            <a:pPr lvl="2"/>
            <a:r>
              <a:rPr lang="en-US" altLang="zh-CN" dirty="0"/>
              <a:t>• Mutual authentication</a:t>
            </a:r>
          </a:p>
          <a:p>
            <a:pPr lvl="2"/>
            <a:r>
              <a:rPr lang="en-US" altLang="zh-CN" dirty="0"/>
              <a:t>• Integrity and data origin authentication</a:t>
            </a:r>
          </a:p>
          <a:p>
            <a:pPr lvl="2"/>
            <a:r>
              <a:rPr lang="en-US" altLang="zh-CN" dirty="0"/>
              <a:t>• Confidentiality</a:t>
            </a:r>
          </a:p>
          <a:p>
            <a:pPr lvl="1"/>
            <a:r>
              <a:rPr lang="en-US" altLang="zh-CN" dirty="0" err="1"/>
              <a:t>i</a:t>
            </a:r>
            <a:r>
              <a:rPr lang="zh-CN" altLang="en-US" dirty="0"/>
              <a:t>参定义如下：</a:t>
            </a:r>
            <a:endParaRPr lang="en-US" altLang="zh-CN" dirty="0"/>
          </a:p>
        </p:txBody>
      </p:sp>
      <p:pic>
        <p:nvPicPr>
          <p:cNvPr id="4" name="图片 3">
            <a:extLst>
              <a:ext uri="{FF2B5EF4-FFF2-40B4-BE49-F238E27FC236}">
                <a16:creationId xmlns:a16="http://schemas.microsoft.com/office/drawing/2014/main" id="{D6044166-9D69-4BFD-AAEE-F6A664084BD8}"/>
              </a:ext>
            </a:extLst>
          </p:cNvPr>
          <p:cNvPicPr>
            <a:picLocks noChangeAspect="1"/>
          </p:cNvPicPr>
          <p:nvPr/>
        </p:nvPicPr>
        <p:blipFill>
          <a:blip r:embed="rId2"/>
          <a:stretch>
            <a:fillRect/>
          </a:stretch>
        </p:blipFill>
        <p:spPr>
          <a:xfrm>
            <a:off x="1524000" y="3827418"/>
            <a:ext cx="9144000" cy="2907164"/>
          </a:xfrm>
          <a:prstGeom prst="rect">
            <a:avLst/>
          </a:prstGeom>
        </p:spPr>
      </p:pic>
    </p:spTree>
    <p:extLst>
      <p:ext uri="{BB962C8B-B14F-4D97-AF65-F5344CB8AC3E}">
        <p14:creationId xmlns:p14="http://schemas.microsoft.com/office/powerpoint/2010/main" val="2037695482"/>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pPr lvl="1"/>
            <a:r>
              <a:rPr lang="en-US" altLang="zh-CN" dirty="0"/>
              <a:t> case </a:t>
            </a:r>
            <a:r>
              <a:rPr lang="en-US" altLang="zh-CN" dirty="0" err="1"/>
              <a:t>OP_OPSystem_GetSecurityDomain_NM</a:t>
            </a:r>
            <a:r>
              <a:rPr lang="en-US" altLang="zh-CN" dirty="0"/>
              <a:t>:</a:t>
            </a:r>
          </a:p>
          <a:p>
            <a:pPr lvl="1"/>
            <a:r>
              <a:rPr lang="en-US" altLang="zh-CN" dirty="0"/>
              <a:t>        return </a:t>
            </a:r>
            <a:r>
              <a:rPr lang="en-US" altLang="zh-CN" dirty="0" err="1"/>
              <a:t>OP_OPSystem_GetSecurityDomain</a:t>
            </a:r>
            <a:r>
              <a:rPr lang="en-US" altLang="zh-CN" dirty="0"/>
              <a:t>();</a:t>
            </a:r>
          </a:p>
          <a:p>
            <a:pPr lvl="1"/>
            <a:r>
              <a:rPr lang="en-US" altLang="zh-CN" dirty="0"/>
              <a:t>    case </a:t>
            </a:r>
            <a:r>
              <a:rPr lang="en-US" altLang="zh-CN" dirty="0" err="1"/>
              <a:t>OP_OPSystem_CloseSecureChannel_NM</a:t>
            </a:r>
            <a:r>
              <a:rPr lang="en-US" altLang="zh-CN" dirty="0"/>
              <a:t>:</a:t>
            </a:r>
          </a:p>
          <a:p>
            <a:pPr lvl="1"/>
            <a:r>
              <a:rPr lang="en-US" altLang="zh-CN" dirty="0"/>
              <a:t>        return </a:t>
            </a:r>
            <a:r>
              <a:rPr lang="en-US" altLang="zh-CN" dirty="0" err="1"/>
              <a:t>OP_OPSystem_CloseSecureChannel</a:t>
            </a:r>
            <a:r>
              <a:rPr lang="en-US" altLang="zh-CN" dirty="0"/>
              <a:t>();</a:t>
            </a:r>
          </a:p>
          <a:p>
            <a:pPr lvl="1"/>
            <a:r>
              <a:rPr lang="en-US" altLang="zh-CN" dirty="0"/>
              <a:t>    case </a:t>
            </a:r>
            <a:r>
              <a:rPr lang="en-US" altLang="zh-CN" dirty="0" err="1"/>
              <a:t>OP_OPSystem_DecryptVerifyKey_NM</a:t>
            </a:r>
            <a:r>
              <a:rPr lang="en-US" altLang="zh-CN" dirty="0"/>
              <a:t>:</a:t>
            </a:r>
          </a:p>
          <a:p>
            <a:pPr lvl="1"/>
            <a:r>
              <a:rPr lang="en-US" altLang="zh-CN" dirty="0"/>
              <a:t>        return </a:t>
            </a:r>
            <a:r>
              <a:rPr lang="en-US" altLang="zh-CN" dirty="0" err="1"/>
              <a:t>OP_OPSystem_DecryptVerifyKey</a:t>
            </a:r>
            <a:r>
              <a:rPr lang="en-US" altLang="zh-CN" dirty="0"/>
              <a:t>();</a:t>
            </a:r>
          </a:p>
          <a:p>
            <a:pPr lvl="1"/>
            <a:r>
              <a:rPr lang="en-US" altLang="zh-CN" dirty="0"/>
              <a:t>    case </a:t>
            </a:r>
            <a:r>
              <a:rPr lang="en-US" altLang="zh-CN" dirty="0" err="1"/>
              <a:t>OP_OPSystem_OpenSecureChannel_NM</a:t>
            </a:r>
            <a:r>
              <a:rPr lang="en-US" altLang="zh-CN" dirty="0"/>
              <a:t>:</a:t>
            </a:r>
          </a:p>
          <a:p>
            <a:pPr lvl="1"/>
            <a:r>
              <a:rPr lang="en-US" altLang="zh-CN" dirty="0"/>
              <a:t>        return </a:t>
            </a:r>
            <a:r>
              <a:rPr lang="en-US" altLang="zh-CN" dirty="0" err="1"/>
              <a:t>OP_OPSystem_OpenSecureChannel</a:t>
            </a:r>
            <a:r>
              <a:rPr lang="en-US" altLang="zh-CN" dirty="0"/>
              <a:t>();</a:t>
            </a:r>
          </a:p>
          <a:p>
            <a:pPr lvl="1"/>
            <a:r>
              <a:rPr lang="en-US" altLang="zh-CN" dirty="0"/>
              <a:t>    case </a:t>
            </a:r>
            <a:r>
              <a:rPr lang="en-US" altLang="zh-CN" dirty="0" err="1"/>
              <a:t>OP_OPSystem_Unwrap_NM</a:t>
            </a:r>
            <a:r>
              <a:rPr lang="en-US" altLang="zh-CN" dirty="0"/>
              <a:t>:</a:t>
            </a:r>
          </a:p>
          <a:p>
            <a:pPr lvl="1"/>
            <a:r>
              <a:rPr lang="en-US" altLang="zh-CN" dirty="0"/>
              <a:t>        return </a:t>
            </a:r>
            <a:r>
              <a:rPr lang="en-US" altLang="zh-CN" dirty="0" err="1"/>
              <a:t>OP_OPSystem_Unwrap</a:t>
            </a:r>
            <a:r>
              <a:rPr lang="en-US" altLang="zh-CN" dirty="0"/>
              <a:t>();</a:t>
            </a:r>
          </a:p>
          <a:p>
            <a:pPr lvl="1"/>
            <a:r>
              <a:rPr lang="en-US" altLang="zh-CN" dirty="0"/>
              <a:t>    case </a:t>
            </a:r>
            <a:r>
              <a:rPr lang="en-US" altLang="zh-CN" dirty="0" err="1"/>
              <a:t>OP_OPSystem_VerifyExternalAuthenticate_NM</a:t>
            </a:r>
            <a:r>
              <a:rPr lang="en-US" altLang="zh-CN" dirty="0"/>
              <a:t>:</a:t>
            </a:r>
          </a:p>
          <a:p>
            <a:pPr lvl="1"/>
            <a:r>
              <a:rPr lang="en-US" altLang="zh-CN" dirty="0"/>
              <a:t>        return </a:t>
            </a:r>
            <a:r>
              <a:rPr lang="en-US" altLang="zh-CN" dirty="0" err="1"/>
              <a:t>OP_OPSystem_VerifyExternalAuthenticate</a:t>
            </a:r>
            <a:r>
              <a:rPr lang="en-US" altLang="zh-CN" dirty="0"/>
              <a:t>();</a:t>
            </a:r>
          </a:p>
        </p:txBody>
      </p:sp>
    </p:spTree>
    <p:extLst>
      <p:ext uri="{BB962C8B-B14F-4D97-AF65-F5344CB8AC3E}">
        <p14:creationId xmlns:p14="http://schemas.microsoft.com/office/powerpoint/2010/main" val="695927707"/>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r>
              <a:rPr lang="zh-CN" altLang="en-US" sz="3600" dirty="0"/>
              <a:t>安全状态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4933153"/>
          </a:xfrm>
        </p:spPr>
        <p:txBody>
          <a:bodyPr>
            <a:normAutofit fontScale="77500" lnSpcReduction="20000"/>
          </a:bodyPr>
          <a:lstStyle/>
          <a:p>
            <a:pPr lvl="1"/>
            <a:r>
              <a:rPr lang="en-US" altLang="zh-CN" b="1" dirty="0"/>
              <a:t>NO_SECURITY_LEVEL</a:t>
            </a:r>
            <a:r>
              <a:rPr lang="zh-CN" altLang="en-US" b="1" dirty="0"/>
              <a:t>：初始化时</a:t>
            </a:r>
            <a:endParaRPr lang="en-US" altLang="zh-CN" b="1" dirty="0"/>
          </a:p>
          <a:p>
            <a:pPr lvl="1"/>
            <a:r>
              <a:rPr lang="en-US" altLang="zh-CN" b="1" dirty="0"/>
              <a:t>AUTHENTICATED</a:t>
            </a:r>
            <a:r>
              <a:rPr lang="zh-CN" altLang="en-US" b="1" dirty="0"/>
              <a:t>：</a:t>
            </a:r>
            <a:r>
              <a:rPr lang="en-US" altLang="zh-CN" b="1" dirty="0"/>
              <a:t> </a:t>
            </a:r>
            <a:r>
              <a:rPr lang="zh-CN" altLang="en-US" b="1" dirty="0"/>
              <a:t>成功执行</a:t>
            </a:r>
            <a:r>
              <a:rPr lang="en-US" altLang="zh-CN" b="1" dirty="0"/>
              <a:t>EXTERNAL AUTHENTICATE </a:t>
            </a:r>
            <a:r>
              <a:rPr lang="zh-CN" altLang="en-US" b="1" dirty="0"/>
              <a:t>命令后。</a:t>
            </a:r>
            <a:r>
              <a:rPr lang="en-US" altLang="zh-CN" b="1" dirty="0"/>
              <a:t>SCP</a:t>
            </a:r>
            <a:r>
              <a:rPr lang="zh-CN" altLang="en-US" b="1" dirty="0"/>
              <a:t>会话终止时将清除</a:t>
            </a:r>
            <a:endParaRPr lang="en-US" altLang="zh-CN" b="1" dirty="0"/>
          </a:p>
          <a:p>
            <a:pPr lvl="1"/>
            <a:r>
              <a:rPr lang="en-US" altLang="zh-CN" b="1" dirty="0"/>
              <a:t>C_MAC</a:t>
            </a:r>
            <a:r>
              <a:rPr lang="zh-CN" altLang="en-US" b="1" dirty="0"/>
              <a:t>：</a:t>
            </a:r>
            <a:r>
              <a:rPr lang="en-US" altLang="zh-CN" b="1" dirty="0"/>
              <a:t> </a:t>
            </a:r>
            <a:r>
              <a:rPr lang="zh-CN" altLang="en-US" b="1" dirty="0"/>
              <a:t>成功执行</a:t>
            </a:r>
            <a:r>
              <a:rPr lang="en-US" altLang="zh-CN" b="1" dirty="0"/>
              <a:t>EXTERNAL AUTHENTICATE command with P1 indicating C-MAC (P1=‘x1’ or ‘x3‘)</a:t>
            </a:r>
            <a:r>
              <a:rPr lang="zh-CN" altLang="en-US" b="1" dirty="0"/>
              <a:t>后。</a:t>
            </a:r>
            <a:r>
              <a:rPr lang="en-US" altLang="zh-CN" b="1" dirty="0"/>
              <a:t> SCP</a:t>
            </a:r>
            <a:r>
              <a:rPr lang="zh-CN" altLang="en-US" b="1" dirty="0"/>
              <a:t>会话终止时将清除</a:t>
            </a:r>
            <a:endParaRPr lang="en-US" altLang="zh-CN" b="1" dirty="0"/>
          </a:p>
          <a:p>
            <a:pPr lvl="1"/>
            <a:r>
              <a:rPr lang="en-US" altLang="zh-CN" b="1" dirty="0"/>
              <a:t>C_DECRYPTION</a:t>
            </a:r>
            <a:r>
              <a:rPr lang="zh-CN" altLang="en-US" b="1" dirty="0"/>
              <a:t>：成功执行</a:t>
            </a:r>
            <a:r>
              <a:rPr lang="en-US" altLang="zh-CN" b="1" dirty="0"/>
              <a:t>EXTERNAL AUTHENTICATE command with P1 indicating Command Encryption (P1= 'x3‘)</a:t>
            </a:r>
            <a:r>
              <a:rPr lang="zh-CN" altLang="en-US" b="1" dirty="0"/>
              <a:t>。</a:t>
            </a:r>
            <a:r>
              <a:rPr lang="en-US" altLang="zh-CN" b="1" dirty="0"/>
              <a:t> SCP</a:t>
            </a:r>
            <a:r>
              <a:rPr lang="zh-CN" altLang="en-US" b="1" dirty="0"/>
              <a:t>会话终止时将清除</a:t>
            </a:r>
            <a:endParaRPr lang="en-US" altLang="zh-CN" b="1" dirty="0"/>
          </a:p>
          <a:p>
            <a:pPr lvl="1"/>
            <a:r>
              <a:rPr lang="en-US" altLang="zh-CN" b="1" dirty="0"/>
              <a:t>R_MAC</a:t>
            </a:r>
            <a:r>
              <a:rPr lang="zh-CN" altLang="en-US" b="1" dirty="0"/>
              <a:t>：成功执行</a:t>
            </a:r>
            <a:r>
              <a:rPr lang="en-US" altLang="zh-CN" b="1" dirty="0"/>
              <a:t> EXTERNAL AUTHENTICATE command with P1 indicating R-MAC (P1='1x' or '3x‘)</a:t>
            </a:r>
            <a:r>
              <a:rPr lang="zh-CN" altLang="en-US" b="1" dirty="0"/>
              <a:t>。</a:t>
            </a:r>
            <a:r>
              <a:rPr lang="en-US" altLang="zh-CN" b="1" dirty="0"/>
              <a:t>SCP</a:t>
            </a:r>
            <a:r>
              <a:rPr lang="zh-CN" altLang="en-US" b="1" dirty="0"/>
              <a:t>会话终止时将清除</a:t>
            </a:r>
            <a:endParaRPr lang="en-US" altLang="zh-CN" b="1" dirty="0"/>
          </a:p>
          <a:p>
            <a:pPr lvl="1"/>
            <a:r>
              <a:rPr lang="en-US" altLang="zh-CN" b="1" dirty="0"/>
              <a:t>R_ENCRYPTION</a:t>
            </a:r>
            <a:r>
              <a:rPr lang="zh-CN" altLang="en-US" b="1" dirty="0"/>
              <a:t>：成功执行</a:t>
            </a:r>
            <a:r>
              <a:rPr lang="en-US" altLang="zh-CN" b="1" dirty="0"/>
              <a:t> EXTERNAL AUTHENTICATE command with P1 indicating Response Encryption (P1= '3x'): SCP</a:t>
            </a:r>
            <a:r>
              <a:rPr lang="zh-CN" altLang="en-US" b="1" dirty="0"/>
              <a:t>会话终止时将清除</a:t>
            </a:r>
            <a:endParaRPr lang="en-US" altLang="zh-CN" b="1" dirty="0"/>
          </a:p>
          <a:p>
            <a:pPr lvl="1"/>
            <a:r>
              <a:rPr lang="en-US" altLang="zh-CN" b="1" dirty="0"/>
              <a:t>R_MAC and no R_ENCRYPTION</a:t>
            </a:r>
            <a:r>
              <a:rPr lang="zh-CN" altLang="en-US" b="1" dirty="0"/>
              <a:t>：成功执行</a:t>
            </a:r>
            <a:r>
              <a:rPr lang="en-US" altLang="zh-CN" b="1" dirty="0"/>
              <a:t>BEGIN R-MAC SESSION command</a:t>
            </a:r>
            <a:r>
              <a:rPr lang="zh-CN" altLang="en-US" b="1" dirty="0"/>
              <a:t>。在</a:t>
            </a:r>
            <a:r>
              <a:rPr lang="en-US" altLang="zh-CN" b="1" dirty="0"/>
              <a:t>END R-MAC SESSION command</a:t>
            </a:r>
            <a:r>
              <a:rPr lang="zh-CN" altLang="en-US" b="1" dirty="0"/>
              <a:t>之后清除。</a:t>
            </a:r>
            <a:endParaRPr lang="en-US" altLang="zh-CN" b="1" dirty="0"/>
          </a:p>
          <a:p>
            <a:pPr lvl="1"/>
            <a:r>
              <a:rPr lang="en-US" altLang="zh-CN" b="1" dirty="0"/>
              <a:t>R_MAC and R_ENCRYPTION</a:t>
            </a:r>
            <a:r>
              <a:rPr lang="zh-CN" altLang="en-US" b="1" dirty="0"/>
              <a:t>：成功执行</a:t>
            </a:r>
            <a:r>
              <a:rPr lang="en-US" altLang="zh-CN" b="1" dirty="0"/>
              <a:t> BEGIN R-MAC SESSION command</a:t>
            </a:r>
            <a:r>
              <a:rPr lang="zh-CN" altLang="en-US" b="1" dirty="0"/>
              <a:t>。在</a:t>
            </a:r>
            <a:r>
              <a:rPr lang="en-US" altLang="zh-CN" b="1" dirty="0"/>
              <a:t>END R-MAC SESSION command</a:t>
            </a:r>
            <a:r>
              <a:rPr lang="zh-CN" altLang="en-US" b="1" dirty="0"/>
              <a:t>后清除。</a:t>
            </a:r>
            <a:endParaRPr lang="en-US" altLang="zh-CN" b="1" dirty="0"/>
          </a:p>
        </p:txBody>
      </p:sp>
    </p:spTree>
    <p:extLst>
      <p:ext uri="{BB962C8B-B14F-4D97-AF65-F5344CB8AC3E}">
        <p14:creationId xmlns:p14="http://schemas.microsoft.com/office/powerpoint/2010/main" val="2315121130"/>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r>
              <a:rPr lang="zh-CN" altLang="en-US" sz="3600" dirty="0"/>
              <a:t>协议规则</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2346960" y="1339632"/>
            <a:ext cx="7543801" cy="4933153"/>
          </a:xfrm>
        </p:spPr>
        <p:txBody>
          <a:bodyPr>
            <a:normAutofit fontScale="62500" lnSpcReduction="20000"/>
          </a:bodyPr>
          <a:lstStyle/>
          <a:p>
            <a:pPr lvl="1"/>
            <a:r>
              <a:rPr lang="en-US" altLang="zh-CN" dirty="0"/>
              <a:t>SCS</a:t>
            </a:r>
            <a:r>
              <a:rPr lang="zh-CN" altLang="en-US" dirty="0"/>
              <a:t>（</a:t>
            </a:r>
            <a:r>
              <a:rPr lang="en-US" altLang="zh-CN" dirty="0"/>
              <a:t>secure channel session</a:t>
            </a:r>
            <a:r>
              <a:rPr lang="zh-CN" altLang="en-US" dirty="0"/>
              <a:t>）首先必须经过外部认证命令，设置为</a:t>
            </a:r>
            <a:r>
              <a:rPr lang="en-US" altLang="zh-CN" dirty="0"/>
              <a:t>AUTHENTICATED</a:t>
            </a:r>
            <a:r>
              <a:rPr lang="zh-CN" altLang="en-US" dirty="0"/>
              <a:t>状态；</a:t>
            </a:r>
            <a:endParaRPr lang="en-US" altLang="zh-CN" dirty="0"/>
          </a:p>
          <a:p>
            <a:pPr lvl="1"/>
            <a:r>
              <a:rPr lang="zh-CN" altLang="en-US" dirty="0"/>
              <a:t>安全状态在整个</a:t>
            </a:r>
            <a:r>
              <a:rPr lang="en-US" altLang="zh-CN" dirty="0"/>
              <a:t>SCS</a:t>
            </a:r>
            <a:r>
              <a:rPr lang="zh-CN" altLang="en-US" dirty="0"/>
              <a:t>过程中保持不变，除非应用重新请求；</a:t>
            </a:r>
            <a:endParaRPr lang="en-US" altLang="zh-CN" dirty="0"/>
          </a:p>
          <a:p>
            <a:pPr lvl="1"/>
            <a:r>
              <a:rPr lang="zh-CN" altLang="en-US" dirty="0"/>
              <a:t>当安全状态处于</a:t>
            </a:r>
            <a:r>
              <a:rPr lang="en-US" altLang="zh-CN" dirty="0"/>
              <a:t>NO_SECURITY_LEVEL</a:t>
            </a:r>
            <a:r>
              <a:rPr lang="zh-CN" altLang="en-US" dirty="0"/>
              <a:t>时：</a:t>
            </a:r>
            <a:endParaRPr lang="en-US" altLang="zh-CN" dirty="0"/>
          </a:p>
          <a:p>
            <a:pPr lvl="2"/>
            <a:r>
              <a:rPr lang="zh-CN" altLang="en-US" dirty="0"/>
              <a:t>同一个应用中</a:t>
            </a:r>
            <a:r>
              <a:rPr lang="en-US" altLang="zh-CN" dirty="0"/>
              <a:t>SCS</a:t>
            </a:r>
            <a:r>
              <a:rPr lang="zh-CN" altLang="en-US" dirty="0"/>
              <a:t>断掉，后续所有命令返回安全错误，除非后续命令不需任何安全保护，处理该命令的应用自身为安全负责。</a:t>
            </a:r>
            <a:endParaRPr lang="en-US" altLang="zh-CN" dirty="0"/>
          </a:p>
          <a:p>
            <a:pPr lvl="1"/>
            <a:r>
              <a:rPr lang="zh-CN" altLang="en-US" dirty="0"/>
              <a:t>当</a:t>
            </a:r>
            <a:r>
              <a:rPr lang="en-US" altLang="zh-CN" dirty="0"/>
              <a:t>SCS</a:t>
            </a:r>
            <a:r>
              <a:rPr lang="zh-CN" altLang="en-US" dirty="0"/>
              <a:t>激活（即至少处于</a:t>
            </a:r>
            <a:r>
              <a:rPr lang="en-US" altLang="zh-CN" dirty="0"/>
              <a:t>AUTHENTICATED </a:t>
            </a:r>
            <a:r>
              <a:rPr lang="zh-CN" altLang="en-US" dirty="0"/>
              <a:t>）</a:t>
            </a:r>
            <a:r>
              <a:rPr lang="en-US" altLang="zh-CN" dirty="0"/>
              <a:t> </a:t>
            </a:r>
            <a:r>
              <a:rPr lang="zh-CN" altLang="en-US" dirty="0"/>
              <a:t>：后续命令应按当前安全状态检查，无论命令的安全消息指示如何定义：</a:t>
            </a:r>
            <a:endParaRPr lang="en-US" altLang="zh-CN" dirty="0"/>
          </a:p>
          <a:p>
            <a:pPr lvl="2"/>
            <a:r>
              <a:rPr lang="zh-CN" altLang="en-US" dirty="0"/>
              <a:t>命令不符合安全要求，将返回安全错误，</a:t>
            </a:r>
            <a:r>
              <a:rPr lang="en-US" altLang="zh-CN" dirty="0"/>
              <a:t>SCS</a:t>
            </a:r>
            <a:r>
              <a:rPr lang="zh-CN" altLang="en-US" dirty="0"/>
              <a:t>将断掉，安全状态回到</a:t>
            </a:r>
            <a:r>
              <a:rPr lang="en-US" altLang="zh-CN" dirty="0"/>
              <a:t>NO_SECURITY_LEVEL</a:t>
            </a:r>
            <a:r>
              <a:rPr lang="zh-CN" altLang="en-US" dirty="0"/>
              <a:t>；</a:t>
            </a:r>
            <a:endParaRPr lang="en-US" altLang="zh-CN" dirty="0"/>
          </a:p>
          <a:p>
            <a:pPr lvl="2"/>
            <a:r>
              <a:rPr lang="zh-CN" altLang="en-US" dirty="0"/>
              <a:t>发现安全错误，</a:t>
            </a:r>
            <a:r>
              <a:rPr lang="en-US" altLang="zh-CN" dirty="0"/>
              <a:t>SCS</a:t>
            </a:r>
            <a:r>
              <a:rPr lang="zh-CN" altLang="en-US" dirty="0"/>
              <a:t>将断掉，安全状态回到</a:t>
            </a:r>
            <a:r>
              <a:rPr lang="en-US" altLang="zh-CN" dirty="0"/>
              <a:t>NO_SECURITY_LEVEL</a:t>
            </a:r>
            <a:r>
              <a:rPr lang="zh-CN" altLang="en-US" dirty="0"/>
              <a:t>；</a:t>
            </a:r>
            <a:endParaRPr lang="en-US" altLang="zh-CN" dirty="0"/>
          </a:p>
          <a:p>
            <a:pPr lvl="2"/>
            <a:r>
              <a:rPr lang="zh-CN" altLang="en-US" dirty="0"/>
              <a:t>其他情况下，安全状态不变，应用为后续命令负责。</a:t>
            </a:r>
            <a:endParaRPr lang="en-US" altLang="zh-CN" dirty="0"/>
          </a:p>
          <a:p>
            <a:pPr lvl="1"/>
            <a:r>
              <a:rPr lang="en-US" altLang="zh-CN" dirty="0"/>
              <a:t>SCS</a:t>
            </a:r>
            <a:r>
              <a:rPr lang="zh-CN" altLang="en-US" dirty="0"/>
              <a:t>断掉，并不表示终止。以下情况终止</a:t>
            </a:r>
            <a:r>
              <a:rPr lang="en-US" altLang="zh-CN" dirty="0"/>
              <a:t>SCS</a:t>
            </a:r>
            <a:r>
              <a:rPr lang="zh-CN" altLang="en-US" dirty="0"/>
              <a:t>：</a:t>
            </a:r>
            <a:endParaRPr lang="en-US" altLang="zh-CN" dirty="0"/>
          </a:p>
          <a:p>
            <a:pPr lvl="2"/>
            <a:r>
              <a:rPr lang="zh-CN" altLang="en-US" dirty="0"/>
              <a:t>初始化新的</a:t>
            </a:r>
            <a:r>
              <a:rPr lang="en-US" altLang="zh-CN" dirty="0"/>
              <a:t>SCS</a:t>
            </a:r>
            <a:r>
              <a:rPr lang="zh-CN" altLang="en-US" dirty="0"/>
              <a:t>（即发起新的</a:t>
            </a:r>
            <a:r>
              <a:rPr lang="en-US" altLang="zh-CN" dirty="0"/>
              <a:t>INITIALIZE UPDATE</a:t>
            </a:r>
            <a:r>
              <a:rPr lang="zh-CN" altLang="en-US" dirty="0"/>
              <a:t>命令）；</a:t>
            </a:r>
            <a:endParaRPr lang="en-US" altLang="zh-CN" dirty="0"/>
          </a:p>
          <a:p>
            <a:pPr lvl="2"/>
            <a:r>
              <a:rPr lang="zh-CN" altLang="en-US" dirty="0"/>
              <a:t>终止应用会话（重新选择应用）；</a:t>
            </a:r>
            <a:endParaRPr lang="en-US" altLang="zh-CN" dirty="0"/>
          </a:p>
          <a:p>
            <a:pPr lvl="2"/>
            <a:r>
              <a:rPr lang="zh-CN" altLang="en-US" dirty="0"/>
              <a:t>终止关联的逻辑通道；</a:t>
            </a:r>
            <a:endParaRPr lang="en-US" altLang="zh-CN" dirty="0"/>
          </a:p>
          <a:p>
            <a:pPr lvl="2"/>
            <a:r>
              <a:rPr lang="zh-CN" altLang="en-US" dirty="0"/>
              <a:t>断电或复位</a:t>
            </a:r>
            <a:endParaRPr lang="en-US" altLang="zh-CN" dirty="0"/>
          </a:p>
          <a:p>
            <a:pPr lvl="2"/>
            <a:r>
              <a:rPr lang="zh-CN" altLang="en-US" dirty="0"/>
              <a:t>应用显式地终止</a:t>
            </a:r>
            <a:r>
              <a:rPr lang="en-US" altLang="zh-CN" dirty="0"/>
              <a:t>SCS</a:t>
            </a:r>
          </a:p>
          <a:p>
            <a:pPr lvl="1"/>
            <a:endParaRPr lang="en-US" altLang="zh-CN" dirty="0"/>
          </a:p>
        </p:txBody>
      </p:sp>
    </p:spTree>
    <p:extLst>
      <p:ext uri="{BB962C8B-B14F-4D97-AF65-F5344CB8AC3E}">
        <p14:creationId xmlns:p14="http://schemas.microsoft.com/office/powerpoint/2010/main" val="404562853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E263528-C887-4C8E-8323-F0D2621A2D29}"/>
              </a:ext>
            </a:extLst>
          </p:cNvPr>
          <p:cNvPicPr>
            <a:picLocks noChangeAspect="1"/>
          </p:cNvPicPr>
          <p:nvPr/>
        </p:nvPicPr>
        <p:blipFill>
          <a:blip r:embed="rId3"/>
          <a:stretch>
            <a:fillRect/>
          </a:stretch>
        </p:blipFill>
        <p:spPr>
          <a:xfrm>
            <a:off x="4623312" y="1568773"/>
            <a:ext cx="5098562" cy="378089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SCP03</a:t>
            </a:r>
            <a:r>
              <a:rPr lang="zh-CN" altLang="en-US" sz="3100">
                <a:solidFill>
                  <a:srgbClr val="FFFFFF"/>
                </a:solidFill>
              </a:rPr>
              <a:t>密钥</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2653801"/>
            <a:ext cx="2313633" cy="3335519"/>
          </a:xfrm>
        </p:spPr>
        <p:txBody>
          <a:bodyPr>
            <a:normAutofit/>
          </a:bodyPr>
          <a:lstStyle/>
          <a:p>
            <a:pPr lvl="1"/>
            <a:endParaRPr lang="en-US" altLang="zh-CN" sz="1300">
              <a:solidFill>
                <a:srgbClr val="FFFFFF"/>
              </a:solidFill>
            </a:endParaRPr>
          </a:p>
        </p:txBody>
      </p:sp>
      <p:sp>
        <p:nvSpPr>
          <p:cNvPr id="8" name="标题 1">
            <a:extLst>
              <a:ext uri="{FF2B5EF4-FFF2-40B4-BE49-F238E27FC236}">
                <a16:creationId xmlns:a16="http://schemas.microsoft.com/office/drawing/2014/main" id="{60BCE67B-0434-4D91-8540-5A5DD3B2C894}"/>
              </a:ext>
            </a:extLst>
          </p:cNvPr>
          <p:cNvSpPr txBox="1">
            <a:spLocks/>
          </p:cNvSpPr>
          <p:nvPr/>
        </p:nvSpPr>
        <p:spPr>
          <a:xfrm>
            <a:off x="2118360" y="286605"/>
            <a:ext cx="8010144" cy="98602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stStyle>
          <a:p>
            <a:r>
              <a:rPr lang="en-US" altLang="zh-CN" sz="3600" dirty="0">
                <a:solidFill>
                  <a:prstClr val="black">
                    <a:lumMod val="75000"/>
                    <a:lumOff val="25000"/>
                  </a:prstClr>
                </a:solidFill>
              </a:rPr>
              <a:t>SCP03</a:t>
            </a:r>
            <a:r>
              <a:rPr lang="zh-CN" altLang="en-US" sz="3600" dirty="0">
                <a:solidFill>
                  <a:prstClr val="black">
                    <a:lumMod val="75000"/>
                    <a:lumOff val="25000"/>
                  </a:prstClr>
                </a:solidFill>
              </a:rPr>
              <a:t>算法与密钥定义</a:t>
            </a:r>
          </a:p>
        </p:txBody>
      </p:sp>
    </p:spTree>
    <p:extLst>
      <p:ext uri="{BB962C8B-B14F-4D97-AF65-F5344CB8AC3E}">
        <p14:creationId xmlns:p14="http://schemas.microsoft.com/office/powerpoint/2010/main" val="881684031"/>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CBA0F7E3-83D0-4BF9-815B-1E8FECA0D833}"/>
              </a:ext>
            </a:extLst>
          </p:cNvPr>
          <p:cNvPicPr>
            <a:picLocks noGrp="1" noChangeAspect="1"/>
          </p:cNvPicPr>
          <p:nvPr>
            <p:ph idx="1"/>
          </p:nvPr>
        </p:nvPicPr>
        <p:blipFill>
          <a:blip r:embed="rId3"/>
          <a:stretch>
            <a:fillRect/>
          </a:stretch>
        </p:blipFill>
        <p:spPr>
          <a:xfrm>
            <a:off x="2000593" y="640080"/>
            <a:ext cx="5893983" cy="360273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SCP03</a:t>
            </a:r>
            <a:r>
              <a:rPr lang="zh-CN" altLang="en-US" sz="5200">
                <a:solidFill>
                  <a:schemeClr val="tx1">
                    <a:lumMod val="85000"/>
                    <a:lumOff val="15000"/>
                  </a:schemeClr>
                </a:solidFill>
                <a:latin typeface="+mj-lt"/>
                <a:ea typeface="+mj-ea"/>
              </a:rPr>
              <a:t>协议规则</a:t>
            </a:r>
          </a:p>
        </p:txBody>
      </p:sp>
    </p:spTree>
    <p:extLst>
      <p:ext uri="{BB962C8B-B14F-4D97-AF65-F5344CB8AC3E}">
        <p14:creationId xmlns:p14="http://schemas.microsoft.com/office/powerpoint/2010/main" val="168138042"/>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r>
              <a:rPr lang="zh-CN" altLang="en-US" sz="3600" dirty="0"/>
              <a:t>协议规则</a:t>
            </a:r>
          </a:p>
        </p:txBody>
      </p:sp>
      <p:pic>
        <p:nvPicPr>
          <p:cNvPr id="4" name="内容占位符 3">
            <a:extLst>
              <a:ext uri="{FF2B5EF4-FFF2-40B4-BE49-F238E27FC236}">
                <a16:creationId xmlns:a16="http://schemas.microsoft.com/office/drawing/2014/main" id="{41A76101-7147-4577-A18B-B94C6B4AA60C}"/>
              </a:ext>
            </a:extLst>
          </p:cNvPr>
          <p:cNvPicPr>
            <a:picLocks noGrp="1" noChangeAspect="1"/>
          </p:cNvPicPr>
          <p:nvPr>
            <p:ph idx="1"/>
          </p:nvPr>
        </p:nvPicPr>
        <p:blipFill>
          <a:blip r:embed="rId3"/>
          <a:stretch>
            <a:fillRect/>
          </a:stretch>
        </p:blipFill>
        <p:spPr>
          <a:xfrm>
            <a:off x="2921810" y="1787747"/>
            <a:ext cx="6604647" cy="3900262"/>
          </a:xfrm>
          <a:prstGeom prst="rect">
            <a:avLst/>
          </a:prstGeom>
        </p:spPr>
      </p:pic>
    </p:spTree>
    <p:extLst>
      <p:ext uri="{BB962C8B-B14F-4D97-AF65-F5344CB8AC3E}">
        <p14:creationId xmlns:p14="http://schemas.microsoft.com/office/powerpoint/2010/main" val="3812615510"/>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r>
              <a:rPr lang="zh-CN" altLang="en-US" sz="3600" dirty="0"/>
              <a:t>协议规则</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2F0E4E45-D9FD-400B-B1D2-E1FB699523DB}"/>
              </a:ext>
            </a:extLst>
          </p:cNvPr>
          <p:cNvPicPr>
            <a:picLocks noChangeAspect="1"/>
          </p:cNvPicPr>
          <p:nvPr/>
        </p:nvPicPr>
        <p:blipFill>
          <a:blip r:embed="rId3"/>
          <a:stretch>
            <a:fillRect/>
          </a:stretch>
        </p:blipFill>
        <p:spPr>
          <a:xfrm>
            <a:off x="1524000" y="1219433"/>
            <a:ext cx="9144000" cy="5127107"/>
          </a:xfrm>
          <a:prstGeom prst="rect">
            <a:avLst/>
          </a:prstGeom>
        </p:spPr>
      </p:pic>
    </p:spTree>
    <p:extLst>
      <p:ext uri="{BB962C8B-B14F-4D97-AF65-F5344CB8AC3E}">
        <p14:creationId xmlns:p14="http://schemas.microsoft.com/office/powerpoint/2010/main" val="16280302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r>
              <a:rPr lang="zh-CN" altLang="en-US" sz="3600" dirty="0"/>
              <a:t>协议规则</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endParaRPr lang="zh-CN" altLang="en-US"/>
          </a:p>
        </p:txBody>
      </p:sp>
      <p:pic>
        <p:nvPicPr>
          <p:cNvPr id="3" name="图片 2">
            <a:extLst>
              <a:ext uri="{FF2B5EF4-FFF2-40B4-BE49-F238E27FC236}">
                <a16:creationId xmlns:a16="http://schemas.microsoft.com/office/drawing/2014/main" id="{38F1876E-E5E1-4C63-8B09-7DD0F71C98ED}"/>
              </a:ext>
            </a:extLst>
          </p:cNvPr>
          <p:cNvPicPr>
            <a:picLocks noChangeAspect="1"/>
          </p:cNvPicPr>
          <p:nvPr/>
        </p:nvPicPr>
        <p:blipFill>
          <a:blip r:embed="rId3"/>
          <a:stretch>
            <a:fillRect/>
          </a:stretch>
        </p:blipFill>
        <p:spPr>
          <a:xfrm>
            <a:off x="1524000" y="1142998"/>
            <a:ext cx="9144000" cy="5279977"/>
          </a:xfrm>
          <a:prstGeom prst="rect">
            <a:avLst/>
          </a:prstGeom>
        </p:spPr>
      </p:pic>
    </p:spTree>
    <p:extLst>
      <p:ext uri="{BB962C8B-B14F-4D97-AF65-F5344CB8AC3E}">
        <p14:creationId xmlns:p14="http://schemas.microsoft.com/office/powerpoint/2010/main" val="21171088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en-US" altLang="zh-CN" sz="2700" b="0" dirty="0">
                <a:latin typeface="宋体" pitchFamily="2" charset="-122"/>
                <a:ea typeface="宋体" pitchFamily="2" charset="-122"/>
              </a:rPr>
              <a:t>ARM10</a:t>
            </a:r>
            <a:r>
              <a:rPr lang="zh-CN" altLang="en-US" sz="2700" b="0" dirty="0">
                <a:latin typeface="宋体" pitchFamily="2" charset="-122"/>
                <a:ea typeface="宋体" pitchFamily="2" charset="-122"/>
              </a:rPr>
              <a:t>系列</a:t>
            </a:r>
            <a:r>
              <a:rPr lang="en-US" altLang="zh-CN" sz="2700" b="0" dirty="0">
                <a:latin typeface="宋体" pitchFamily="2" charset="-122"/>
                <a:ea typeface="宋体" pitchFamily="2" charset="-122"/>
              </a:rPr>
              <a:t> </a:t>
            </a:r>
            <a:r>
              <a:rPr lang="zh-CN" altLang="en-US" sz="2700" b="0" dirty="0">
                <a:latin typeface="宋体" pitchFamily="2" charset="-122"/>
                <a:ea typeface="宋体" pitchFamily="2" charset="-122"/>
              </a:rPr>
              <a:t>带有</a:t>
            </a:r>
          </a:p>
          <a:p>
            <a:pPr lvl="1"/>
            <a:r>
              <a:rPr lang="en-US" altLang="zh-CN" sz="2400" b="0" dirty="0">
                <a:latin typeface="宋体" pitchFamily="2" charset="-122"/>
                <a:ea typeface="宋体" pitchFamily="2" charset="-122"/>
              </a:rPr>
              <a:t>64</a:t>
            </a:r>
            <a:r>
              <a:rPr lang="zh-CN" altLang="en-US" sz="2400" b="0" dirty="0">
                <a:latin typeface="宋体" pitchFamily="2" charset="-122"/>
                <a:ea typeface="宋体" pitchFamily="2" charset="-122"/>
              </a:rPr>
              <a:t>位</a:t>
            </a:r>
            <a:r>
              <a:rPr lang="en-US" altLang="zh-CN" sz="2400" b="0" dirty="0">
                <a:latin typeface="宋体" pitchFamily="2" charset="-122"/>
                <a:ea typeface="宋体" pitchFamily="2" charset="-122"/>
              </a:rPr>
              <a:t>AHB</a:t>
            </a:r>
            <a:r>
              <a:rPr lang="zh-CN" altLang="en-US" sz="2400" b="0" dirty="0">
                <a:latin typeface="宋体" pitchFamily="2" charset="-122"/>
                <a:ea typeface="宋体" pitchFamily="2" charset="-122"/>
              </a:rPr>
              <a:t>指令和数据接口；</a:t>
            </a:r>
          </a:p>
          <a:p>
            <a:pPr lvl="1"/>
            <a:r>
              <a:rPr lang="en-US" altLang="zh-CN" sz="2400" b="0" dirty="0">
                <a:latin typeface="宋体" pitchFamily="2" charset="-122"/>
                <a:ea typeface="宋体" pitchFamily="2" charset="-122"/>
              </a:rPr>
              <a:t>6</a:t>
            </a:r>
            <a:r>
              <a:rPr lang="zh-CN" altLang="en-US" sz="2400" b="0" dirty="0">
                <a:latin typeface="宋体" pitchFamily="2" charset="-122"/>
                <a:ea typeface="宋体" pitchFamily="2" charset="-122"/>
              </a:rPr>
              <a:t>级流水线；</a:t>
            </a:r>
          </a:p>
          <a:p>
            <a:pPr lvl="1"/>
            <a:r>
              <a:rPr lang="en-US" altLang="zh-CN" sz="2400" b="0" dirty="0">
                <a:latin typeface="宋体" pitchFamily="2" charset="-122"/>
                <a:ea typeface="宋体" pitchFamily="2" charset="-122"/>
              </a:rPr>
              <a:t>1.25MIPS/MHz</a:t>
            </a:r>
            <a:r>
              <a:rPr lang="zh-CN" altLang="en-US" sz="2400" b="0" dirty="0">
                <a:latin typeface="宋体" pitchFamily="2" charset="-122"/>
                <a:ea typeface="宋体" pitchFamily="2" charset="-122"/>
              </a:rPr>
              <a:t>；</a:t>
            </a:r>
          </a:p>
          <a:p>
            <a:pPr lvl="1"/>
            <a:r>
              <a:rPr lang="zh-CN" altLang="en-US" sz="2400" b="0" dirty="0">
                <a:latin typeface="宋体" pitchFamily="2" charset="-122"/>
                <a:ea typeface="宋体" pitchFamily="2" charset="-122"/>
              </a:rPr>
              <a:t>与同等的</a:t>
            </a:r>
            <a:r>
              <a:rPr lang="en-US" altLang="zh-CN" sz="2400" b="0" dirty="0">
                <a:latin typeface="宋体" pitchFamily="2" charset="-122"/>
                <a:ea typeface="宋体" pitchFamily="2" charset="-122"/>
              </a:rPr>
              <a:t>ARM9</a:t>
            </a:r>
            <a:r>
              <a:rPr lang="zh-CN" altLang="en-US" sz="2400" b="0" dirty="0">
                <a:latin typeface="宋体" pitchFamily="2" charset="-122"/>
                <a:ea typeface="宋体" pitchFamily="2" charset="-122"/>
              </a:rPr>
              <a:t>器件相比，其性能提高</a:t>
            </a:r>
            <a:r>
              <a:rPr lang="en-US" altLang="zh-CN" sz="2400" b="0" dirty="0">
                <a:latin typeface="宋体" pitchFamily="2" charset="-122"/>
                <a:ea typeface="宋体" pitchFamily="2" charset="-122"/>
              </a:rPr>
              <a:t>50</a:t>
            </a:r>
            <a:r>
              <a:rPr lang="zh-CN" altLang="en-US" sz="2400" b="0" dirty="0">
                <a:latin typeface="宋体" pitchFamily="2" charset="-122"/>
                <a:ea typeface="宋体" pitchFamily="2" charset="-122"/>
              </a:rPr>
              <a:t>％</a:t>
            </a:r>
          </a:p>
          <a:p>
            <a:r>
              <a:rPr lang="en-US" altLang="zh-CN" sz="2400" b="0" dirty="0">
                <a:latin typeface="宋体" pitchFamily="2" charset="-122"/>
                <a:ea typeface="宋体" pitchFamily="2" charset="-122"/>
              </a:rPr>
              <a:t>ARM11</a:t>
            </a:r>
            <a:r>
              <a:rPr lang="zh-CN" altLang="en-US" sz="2400" b="0" dirty="0">
                <a:latin typeface="宋体" pitchFamily="2" charset="-122"/>
                <a:ea typeface="宋体" pitchFamily="2" charset="-122"/>
              </a:rPr>
              <a:t>系列，提供了两种新型节能方式，功耗更小</a:t>
            </a:r>
          </a:p>
        </p:txBody>
      </p:sp>
      <p:sp>
        <p:nvSpPr>
          <p:cNvPr id="4" name="Date Placeholder 3"/>
          <p:cNvSpPr>
            <a:spLocks noGrp="1"/>
          </p:cNvSpPr>
          <p:nvPr>
            <p:ph type="dt" sz="half" idx="10"/>
          </p:nvPr>
        </p:nvSpPr>
        <p:spPr/>
        <p:txBody>
          <a:bodyPr/>
          <a:lstStyle/>
          <a:p>
            <a:pPr>
              <a:spcAft>
                <a:spcPct val="0"/>
              </a:spcAft>
              <a:buClr>
                <a:srgbClr val="FFFFFF"/>
              </a:buClr>
              <a:defRPr/>
            </a:pPr>
            <a:fld id="{BCEA8C1C-F46B-4B34-BF7B-1AA7C75E3A13}"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82</a:t>
            </a:fld>
            <a:endParaRPr lang="en-US" altLang="zh-CN" b="1">
              <a:solidFill>
                <a:srgbClr val="FFFFFF"/>
              </a:solidFill>
            </a:endParaRPr>
          </a:p>
        </p:txBody>
      </p:sp>
    </p:spTree>
    <p:extLst>
      <p:ext uri="{BB962C8B-B14F-4D97-AF65-F5344CB8AC3E}">
        <p14:creationId xmlns:p14="http://schemas.microsoft.com/office/powerpoint/2010/main" val="1211381019"/>
      </p:ext>
    </p:extLst>
  </p:cSld>
  <p:clrMapOvr>
    <a:masterClrMapping/>
  </p:clrMapOvr>
  <p:transition/>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r>
              <a:rPr lang="zh-CN" altLang="en-US" sz="3600" dirty="0"/>
              <a:t>协议规则</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E93FEF2-E1E3-47A0-9AED-F427B520B96C}"/>
              </a:ext>
            </a:extLst>
          </p:cNvPr>
          <p:cNvPicPr>
            <a:picLocks noChangeAspect="1"/>
          </p:cNvPicPr>
          <p:nvPr/>
        </p:nvPicPr>
        <p:blipFill>
          <a:blip r:embed="rId3"/>
          <a:stretch>
            <a:fillRect/>
          </a:stretch>
        </p:blipFill>
        <p:spPr>
          <a:xfrm>
            <a:off x="1524001" y="1141451"/>
            <a:ext cx="9041289" cy="5511801"/>
          </a:xfrm>
          <a:prstGeom prst="rect">
            <a:avLst/>
          </a:prstGeom>
        </p:spPr>
      </p:pic>
    </p:spTree>
    <p:extLst>
      <p:ext uri="{BB962C8B-B14F-4D97-AF65-F5344CB8AC3E}">
        <p14:creationId xmlns:p14="http://schemas.microsoft.com/office/powerpoint/2010/main" val="2804335834"/>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r>
              <a:rPr lang="zh-CN" altLang="en-US" sz="3600" dirty="0"/>
              <a:t>协议规则</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endParaRPr lang="zh-CN" altLang="en-US"/>
          </a:p>
        </p:txBody>
      </p:sp>
      <p:pic>
        <p:nvPicPr>
          <p:cNvPr id="3" name="图片 2">
            <a:extLst>
              <a:ext uri="{FF2B5EF4-FFF2-40B4-BE49-F238E27FC236}">
                <a16:creationId xmlns:a16="http://schemas.microsoft.com/office/drawing/2014/main" id="{C8C33631-46C8-42DA-BC05-2A181FEC706F}"/>
              </a:ext>
            </a:extLst>
          </p:cNvPr>
          <p:cNvPicPr>
            <a:picLocks noChangeAspect="1"/>
          </p:cNvPicPr>
          <p:nvPr/>
        </p:nvPicPr>
        <p:blipFill>
          <a:blip r:embed="rId3"/>
          <a:stretch>
            <a:fillRect/>
          </a:stretch>
        </p:blipFill>
        <p:spPr>
          <a:xfrm>
            <a:off x="1598215" y="1846995"/>
            <a:ext cx="9041289" cy="4724401"/>
          </a:xfrm>
          <a:prstGeom prst="rect">
            <a:avLst/>
          </a:prstGeom>
        </p:spPr>
      </p:pic>
    </p:spTree>
    <p:extLst>
      <p:ext uri="{BB962C8B-B14F-4D97-AF65-F5344CB8AC3E}">
        <p14:creationId xmlns:p14="http://schemas.microsoft.com/office/powerpoint/2010/main" val="2044873397"/>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118360" y="286605"/>
            <a:ext cx="8010144" cy="986020"/>
          </a:xfrm>
        </p:spPr>
        <p:txBody>
          <a:bodyPr>
            <a:noAutofit/>
          </a:bodyPr>
          <a:lstStyle/>
          <a:p>
            <a:r>
              <a:rPr lang="en-US" altLang="zh-CN" sz="3600" dirty="0"/>
              <a:t>SCP03</a:t>
            </a:r>
            <a:r>
              <a:rPr lang="zh-CN" altLang="en-US" sz="3600" dirty="0"/>
              <a:t>的内容管理</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r>
              <a:rPr lang="en-US" altLang="zh-CN" dirty="0"/>
              <a:t>DAP</a:t>
            </a:r>
            <a:r>
              <a:rPr lang="zh-CN" altLang="en-US" dirty="0"/>
              <a:t>：应用提供商要求校验或控制授权中心在下载或安装时强制检查合法性。具有</a:t>
            </a:r>
            <a:r>
              <a:rPr lang="en-US" altLang="zh-CN" dirty="0"/>
              <a:t>DAP</a:t>
            </a:r>
            <a:r>
              <a:rPr lang="zh-CN" altLang="en-US" dirty="0"/>
              <a:t>权限的</a:t>
            </a:r>
            <a:r>
              <a:rPr lang="en-US" altLang="zh-CN" dirty="0"/>
              <a:t>SD</a:t>
            </a:r>
            <a:r>
              <a:rPr lang="zh-CN" altLang="en-US" dirty="0"/>
              <a:t>可执行该检查。（</a:t>
            </a:r>
            <a:r>
              <a:rPr lang="en-US" altLang="zh-CN" dirty="0"/>
              <a:t>SCP02</a:t>
            </a:r>
            <a:r>
              <a:rPr lang="zh-CN" altLang="en-US" dirty="0"/>
              <a:t>中使用</a:t>
            </a:r>
            <a:r>
              <a:rPr lang="en-US" altLang="zh-CN" dirty="0"/>
              <a:t>1024</a:t>
            </a:r>
            <a:r>
              <a:rPr lang="zh-CN" altLang="en-US" dirty="0"/>
              <a:t>位的</a:t>
            </a:r>
            <a:r>
              <a:rPr lang="en-US" altLang="zh-CN" dirty="0"/>
              <a:t>RSA</a:t>
            </a:r>
            <a:r>
              <a:rPr lang="zh-CN" altLang="en-US" dirty="0"/>
              <a:t>（</a:t>
            </a:r>
            <a:r>
              <a:rPr lang="en-US" altLang="zh-CN" dirty="0"/>
              <a:t>SHA1</a:t>
            </a:r>
            <a:r>
              <a:rPr lang="zh-CN" altLang="en-US" dirty="0"/>
              <a:t>，</a:t>
            </a:r>
            <a:r>
              <a:rPr lang="en-US" altLang="zh-CN" dirty="0"/>
              <a:t>PKCS#1</a:t>
            </a:r>
            <a:r>
              <a:rPr lang="zh-CN" altLang="en-US" dirty="0"/>
              <a:t>）和</a:t>
            </a:r>
            <a:r>
              <a:rPr lang="en-US" altLang="zh-CN" dirty="0"/>
              <a:t>3DES</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n-US" altLang="zh-CN" dirty="0"/>
              <a:t>Receipts</a:t>
            </a:r>
            <a:r>
              <a:rPr lang="zh-CN" altLang="en-US" dirty="0"/>
              <a:t>（收条）</a:t>
            </a:r>
          </a:p>
        </p:txBody>
      </p:sp>
      <p:pic>
        <p:nvPicPr>
          <p:cNvPr id="4" name="图片 3">
            <a:extLst>
              <a:ext uri="{FF2B5EF4-FFF2-40B4-BE49-F238E27FC236}">
                <a16:creationId xmlns:a16="http://schemas.microsoft.com/office/drawing/2014/main" id="{DB6F9A82-444C-4775-9EBA-190AF6521EB8}"/>
              </a:ext>
            </a:extLst>
          </p:cNvPr>
          <p:cNvPicPr>
            <a:picLocks noChangeAspect="1"/>
          </p:cNvPicPr>
          <p:nvPr/>
        </p:nvPicPr>
        <p:blipFill>
          <a:blip r:embed="rId3"/>
          <a:stretch>
            <a:fillRect/>
          </a:stretch>
        </p:blipFill>
        <p:spPr>
          <a:xfrm>
            <a:off x="2806590" y="3137744"/>
            <a:ext cx="5843239" cy="1485205"/>
          </a:xfrm>
          <a:prstGeom prst="rect">
            <a:avLst/>
          </a:prstGeom>
        </p:spPr>
      </p:pic>
    </p:spTree>
    <p:extLst>
      <p:ext uri="{BB962C8B-B14F-4D97-AF65-F5344CB8AC3E}">
        <p14:creationId xmlns:p14="http://schemas.microsoft.com/office/powerpoint/2010/main" val="3846748628"/>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SCP10</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SCP10 </a:t>
            </a:r>
            <a:r>
              <a:rPr lang="zh-CN" altLang="en-US" dirty="0"/>
              <a:t>采用非对称算法和</a:t>
            </a:r>
            <a:r>
              <a:rPr lang="en-US" altLang="zh-CN" dirty="0"/>
              <a:t>PKI</a:t>
            </a:r>
            <a:r>
              <a:rPr lang="zh-CN" altLang="en-US" dirty="0"/>
              <a:t>体系进行安全通道的发起</a:t>
            </a:r>
            <a:r>
              <a:rPr lang="en-US" altLang="zh-CN" dirty="0"/>
              <a:t>, </a:t>
            </a:r>
            <a:r>
              <a:rPr lang="zh-CN" altLang="en-US" dirty="0"/>
              <a:t>采用对称算法的会话密钥用于安全消息的传输</a:t>
            </a:r>
            <a:r>
              <a:rPr lang="en-US" altLang="zh-CN" dirty="0"/>
              <a:t>.</a:t>
            </a:r>
          </a:p>
          <a:p>
            <a:pPr lvl="1"/>
            <a:r>
              <a:rPr lang="zh-CN" altLang="en-US" dirty="0"/>
              <a:t>安全域的拥有者明确对应着应用提供商和设备发行商。</a:t>
            </a:r>
            <a:endParaRPr lang="en-US" altLang="zh-CN" dirty="0"/>
          </a:p>
          <a:p>
            <a:pPr lvl="1"/>
            <a:r>
              <a:rPr lang="en-US" altLang="zh-CN" dirty="0" err="1"/>
              <a:t>i</a:t>
            </a:r>
            <a:r>
              <a:rPr lang="zh-CN" altLang="en-US" dirty="0"/>
              <a:t>参如下定义</a:t>
            </a:r>
          </a:p>
        </p:txBody>
      </p:sp>
      <p:pic>
        <p:nvPicPr>
          <p:cNvPr id="4" name="图片 3">
            <a:extLst>
              <a:ext uri="{FF2B5EF4-FFF2-40B4-BE49-F238E27FC236}">
                <a16:creationId xmlns:a16="http://schemas.microsoft.com/office/drawing/2014/main" id="{2F2B8CAD-B507-4778-893E-871C4AFE1152}"/>
              </a:ext>
            </a:extLst>
          </p:cNvPr>
          <p:cNvPicPr>
            <a:picLocks noChangeAspect="1"/>
          </p:cNvPicPr>
          <p:nvPr/>
        </p:nvPicPr>
        <p:blipFill>
          <a:blip r:embed="rId3"/>
          <a:stretch>
            <a:fillRect/>
          </a:stretch>
        </p:blipFill>
        <p:spPr>
          <a:xfrm>
            <a:off x="1546859" y="4181572"/>
            <a:ext cx="9144000" cy="1577501"/>
          </a:xfrm>
          <a:prstGeom prst="rect">
            <a:avLst/>
          </a:prstGeom>
        </p:spPr>
      </p:pic>
    </p:spTree>
    <p:extLst>
      <p:ext uri="{BB962C8B-B14F-4D97-AF65-F5344CB8AC3E}">
        <p14:creationId xmlns:p14="http://schemas.microsoft.com/office/powerpoint/2010/main" val="795603865"/>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SCP10</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pPr lvl="1"/>
            <a:r>
              <a:rPr lang="zh-CN" altLang="en-US" dirty="0"/>
              <a:t>采用证书机制，外部设备与安全设备共享可信根（可信元），在发行时，通过不同的由可信根所授权的密钥权威签发证书。</a:t>
            </a:r>
            <a:endParaRPr lang="en-US" altLang="zh-CN" dirty="0"/>
          </a:p>
          <a:p>
            <a:pPr lvl="1"/>
            <a:r>
              <a:rPr lang="en-US" altLang="zh-CN" dirty="0"/>
              <a:t>SCP10</a:t>
            </a:r>
            <a:r>
              <a:rPr lang="zh-CN" altLang="en-US" dirty="0"/>
              <a:t>中</a:t>
            </a:r>
            <a:r>
              <a:rPr lang="en-US" altLang="zh-CN" dirty="0"/>
              <a:t>SD</a:t>
            </a:r>
            <a:r>
              <a:rPr lang="zh-CN" altLang="en-US" dirty="0"/>
              <a:t>的最小密钥和证书集合如下</a:t>
            </a:r>
            <a:r>
              <a:rPr lang="en-US" altLang="zh-CN" dirty="0"/>
              <a:t>:</a:t>
            </a:r>
          </a:p>
          <a:p>
            <a:pPr lvl="2"/>
            <a:r>
              <a:rPr lang="zh-CN" altLang="en-US" dirty="0"/>
              <a:t>用于</a:t>
            </a:r>
            <a:r>
              <a:rPr lang="en-US" altLang="zh-CN" dirty="0"/>
              <a:t>External Authentication</a:t>
            </a:r>
            <a:r>
              <a:rPr lang="zh-CN" altLang="en-US" dirty="0"/>
              <a:t>的可信元公钥</a:t>
            </a:r>
            <a:r>
              <a:rPr lang="en-US" altLang="zh-CN" dirty="0"/>
              <a:t> (PK.TP_EX.AUT);</a:t>
            </a:r>
          </a:p>
          <a:p>
            <a:pPr lvl="2"/>
            <a:r>
              <a:rPr lang="en-US" altLang="zh-CN" dirty="0"/>
              <a:t>SD</a:t>
            </a:r>
            <a:r>
              <a:rPr lang="zh-CN" altLang="en-US" dirty="0"/>
              <a:t>的私钥</a:t>
            </a:r>
            <a:r>
              <a:rPr lang="en-US" altLang="zh-CN" dirty="0"/>
              <a:t>(SK.SD.AUT);</a:t>
            </a:r>
          </a:p>
          <a:p>
            <a:pPr lvl="2"/>
            <a:r>
              <a:rPr lang="en-US" altLang="zh-CN" dirty="0"/>
              <a:t>SD</a:t>
            </a:r>
            <a:r>
              <a:rPr lang="zh-CN" altLang="en-US" dirty="0"/>
              <a:t>的公钥</a:t>
            </a:r>
            <a:r>
              <a:rPr lang="en-US" altLang="zh-CN" dirty="0"/>
              <a:t>(PK.SD.AUT); and</a:t>
            </a:r>
          </a:p>
          <a:p>
            <a:pPr lvl="2"/>
            <a:r>
              <a:rPr lang="zh-CN" altLang="en-US" dirty="0"/>
              <a:t>被</a:t>
            </a:r>
            <a:r>
              <a:rPr lang="en-US" altLang="zh-CN" dirty="0"/>
              <a:t>SD</a:t>
            </a:r>
            <a:r>
              <a:rPr lang="zh-CN" altLang="en-US" dirty="0"/>
              <a:t>密钥权威签发的</a:t>
            </a:r>
            <a:r>
              <a:rPr lang="en-US" altLang="zh-CN" dirty="0"/>
              <a:t>SD</a:t>
            </a:r>
            <a:r>
              <a:rPr lang="zh-CN" altLang="en-US" dirty="0"/>
              <a:t>公钥相关的</a:t>
            </a:r>
            <a:r>
              <a:rPr lang="en-US" altLang="zh-CN" dirty="0"/>
              <a:t>SD</a:t>
            </a:r>
            <a:r>
              <a:rPr lang="zh-CN" altLang="en-US" dirty="0"/>
              <a:t>的证书</a:t>
            </a:r>
            <a:r>
              <a:rPr lang="en-US" altLang="zh-CN" dirty="0"/>
              <a:t> (CERT.SD.AUT).</a:t>
            </a:r>
          </a:p>
          <a:p>
            <a:pPr lvl="1"/>
            <a:r>
              <a:rPr lang="en-US" altLang="zh-CN" dirty="0"/>
              <a:t>SD</a:t>
            </a:r>
            <a:r>
              <a:rPr lang="zh-CN" altLang="en-US" dirty="0"/>
              <a:t>还可以包含</a:t>
            </a:r>
            <a:r>
              <a:rPr lang="en-US" altLang="zh-CN" dirty="0"/>
              <a:t>:</a:t>
            </a:r>
          </a:p>
          <a:p>
            <a:pPr lvl="2"/>
            <a:r>
              <a:rPr lang="zh-CN" altLang="en-US" dirty="0"/>
              <a:t>外部实体的公钥</a:t>
            </a:r>
            <a:r>
              <a:rPr lang="en-US" altLang="zh-CN" dirty="0"/>
              <a:t>(PK.OCE.AUT)</a:t>
            </a:r>
            <a:r>
              <a:rPr lang="zh-CN" altLang="en-US" dirty="0"/>
              <a:t>，用于</a:t>
            </a:r>
            <a:r>
              <a:rPr lang="en-US" altLang="zh-CN" dirty="0"/>
              <a:t>External Authentication;</a:t>
            </a:r>
          </a:p>
          <a:p>
            <a:pPr lvl="2"/>
            <a:r>
              <a:rPr lang="zh-CN" altLang="en-US" dirty="0"/>
              <a:t>密钥权威的公钥</a:t>
            </a:r>
            <a:r>
              <a:rPr lang="en-US" altLang="zh-CN" dirty="0"/>
              <a:t> (PK.KA_EX.AUT) </a:t>
            </a:r>
            <a:r>
              <a:rPr lang="zh-CN" altLang="en-US" dirty="0"/>
              <a:t>，用于来自于可信元的证书链认证</a:t>
            </a:r>
            <a:r>
              <a:rPr lang="en-US" altLang="zh-CN" dirty="0"/>
              <a:t>; and</a:t>
            </a:r>
          </a:p>
          <a:p>
            <a:pPr lvl="2"/>
            <a:r>
              <a:rPr lang="zh-CN" altLang="en-US" dirty="0"/>
              <a:t>密钥权威签发的用于内部认证的证书</a:t>
            </a:r>
            <a:r>
              <a:rPr lang="en-US" altLang="zh-CN" dirty="0"/>
              <a:t>Certificate(s).</a:t>
            </a:r>
            <a:endParaRPr lang="zh-CN" altLang="en-US" dirty="0"/>
          </a:p>
        </p:txBody>
      </p:sp>
    </p:spTree>
    <p:extLst>
      <p:ext uri="{BB962C8B-B14F-4D97-AF65-F5344CB8AC3E}">
        <p14:creationId xmlns:p14="http://schemas.microsoft.com/office/powerpoint/2010/main" val="3992656829"/>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SCP10</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需与安全设备通信的外部实体</a:t>
            </a:r>
            <a:r>
              <a:rPr lang="en-US" altLang="zh-CN" dirty="0"/>
              <a:t>(OCE)</a:t>
            </a:r>
            <a:r>
              <a:rPr lang="zh-CN" altLang="en-US" dirty="0"/>
              <a:t>所需的最小密钥和证书集合包括：</a:t>
            </a:r>
            <a:r>
              <a:rPr lang="en-US" altLang="zh-CN" dirty="0"/>
              <a:t>:</a:t>
            </a:r>
          </a:p>
          <a:p>
            <a:pPr lvl="2"/>
            <a:r>
              <a:rPr lang="zh-CN" altLang="en-US" dirty="0"/>
              <a:t>公钥，用于</a:t>
            </a:r>
            <a:r>
              <a:rPr lang="en-US" altLang="zh-CN" dirty="0"/>
              <a:t>Internal Authentication (PK.TP_IN.AUT) );</a:t>
            </a:r>
          </a:p>
          <a:p>
            <a:pPr lvl="2"/>
            <a:r>
              <a:rPr lang="zh-CN" altLang="en-US" dirty="0"/>
              <a:t>外部实体的公钥</a:t>
            </a:r>
            <a:r>
              <a:rPr lang="en-US" altLang="zh-CN" dirty="0"/>
              <a:t>(PK.OCE.AUT);</a:t>
            </a:r>
          </a:p>
          <a:p>
            <a:pPr lvl="2"/>
            <a:r>
              <a:rPr lang="zh-CN" altLang="en-US" dirty="0"/>
              <a:t>外部实体证书</a:t>
            </a:r>
            <a:r>
              <a:rPr lang="en-US" altLang="zh-CN" dirty="0"/>
              <a:t>Certificate (CERT.OCE.AUT) </a:t>
            </a:r>
            <a:r>
              <a:rPr lang="zh-CN" altLang="en-US" dirty="0"/>
              <a:t>：外部实体的密钥权威所签发的外部实体的公钥的证书</a:t>
            </a:r>
            <a:r>
              <a:rPr lang="en-US" altLang="zh-CN" dirty="0"/>
              <a:t>;</a:t>
            </a:r>
          </a:p>
          <a:p>
            <a:pPr lvl="2"/>
            <a:r>
              <a:rPr lang="zh-CN" altLang="en-US" dirty="0"/>
              <a:t>外部实体可信元证书公钥</a:t>
            </a:r>
            <a:r>
              <a:rPr lang="en-US" altLang="zh-CN" dirty="0"/>
              <a:t> (PK.TP_OCE.AUT) </a:t>
            </a:r>
            <a:r>
              <a:rPr lang="zh-CN" altLang="en-US" dirty="0"/>
              <a:t>一直到</a:t>
            </a:r>
            <a:r>
              <a:rPr lang="en-US" altLang="zh-CN" dirty="0"/>
              <a:t>SD</a:t>
            </a:r>
            <a:r>
              <a:rPr lang="zh-CN" altLang="en-US" dirty="0"/>
              <a:t>的公钥的证书链中的公钥</a:t>
            </a:r>
            <a:r>
              <a:rPr lang="en-US" altLang="zh-CN" dirty="0"/>
              <a:t>.</a:t>
            </a:r>
          </a:p>
          <a:p>
            <a:pPr lvl="1"/>
            <a:r>
              <a:rPr lang="en-US" altLang="zh-CN" dirty="0"/>
              <a:t>OCE</a:t>
            </a:r>
            <a:r>
              <a:rPr lang="zh-CN" altLang="en-US" dirty="0"/>
              <a:t>还可以包含</a:t>
            </a:r>
            <a:r>
              <a:rPr lang="en-US" altLang="zh-CN" dirty="0"/>
              <a:t>:</a:t>
            </a:r>
          </a:p>
          <a:p>
            <a:pPr lvl="2"/>
            <a:r>
              <a:rPr lang="zh-CN" altLang="en-US" dirty="0"/>
              <a:t>外部认证所用的密钥权威的证书，从可信元到外部实体的证书链</a:t>
            </a:r>
            <a:r>
              <a:rPr lang="en-US" altLang="zh-CN" dirty="0"/>
              <a:t> (CERT.KA_EX.AUT) </a:t>
            </a:r>
            <a:r>
              <a:rPr lang="zh-CN" altLang="en-US" dirty="0"/>
              <a:t>。</a:t>
            </a:r>
          </a:p>
        </p:txBody>
      </p:sp>
    </p:spTree>
    <p:extLst>
      <p:ext uri="{BB962C8B-B14F-4D97-AF65-F5344CB8AC3E}">
        <p14:creationId xmlns:p14="http://schemas.microsoft.com/office/powerpoint/2010/main" val="3368159224"/>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8C98E464-35BA-4D81-9E1A-207692852011}"/>
              </a:ext>
            </a:extLst>
          </p:cNvPr>
          <p:cNvPicPr>
            <a:picLocks noGrp="1" noChangeAspect="1"/>
          </p:cNvPicPr>
          <p:nvPr>
            <p:ph idx="1"/>
          </p:nvPr>
        </p:nvPicPr>
        <p:blipFill>
          <a:blip r:embed="rId3"/>
          <a:stretch>
            <a:fillRect/>
          </a:stretch>
        </p:blipFill>
        <p:spPr>
          <a:xfrm>
            <a:off x="1999500" y="1211172"/>
            <a:ext cx="5184163" cy="391197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629833" y="639098"/>
            <a:ext cx="2551471" cy="3686015"/>
          </a:xfrm>
        </p:spPr>
        <p:txBody>
          <a:bodyPr vert="horz" lIns="91440" tIns="45720" rIns="91440" bIns="45720" rtlCol="0" anchor="b">
            <a:normAutofit/>
          </a:bodyPr>
          <a:lstStyle/>
          <a:p>
            <a:r>
              <a:rPr lang="en-US" altLang="zh-CN" sz="2300">
                <a:solidFill>
                  <a:schemeClr val="tx1">
                    <a:lumMod val="85000"/>
                    <a:lumOff val="15000"/>
                  </a:schemeClr>
                </a:solidFill>
                <a:latin typeface="+mj-lt"/>
                <a:ea typeface="+mj-ea"/>
              </a:rPr>
              <a:t>SCP10</a:t>
            </a:r>
            <a:br>
              <a:rPr lang="en-US" altLang="zh-CN" sz="2300">
                <a:solidFill>
                  <a:schemeClr val="tx1">
                    <a:lumMod val="85000"/>
                    <a:lumOff val="15000"/>
                  </a:schemeClr>
                </a:solidFill>
                <a:latin typeface="+mj-lt"/>
                <a:ea typeface="+mj-ea"/>
              </a:rPr>
            </a:br>
            <a:br>
              <a:rPr lang="en-US" altLang="zh-CN" sz="2300">
                <a:solidFill>
                  <a:schemeClr val="tx1">
                    <a:lumMod val="85000"/>
                    <a:lumOff val="15000"/>
                  </a:schemeClr>
                </a:solidFill>
                <a:latin typeface="+mj-lt"/>
                <a:ea typeface="+mj-ea"/>
              </a:rPr>
            </a:br>
            <a:r>
              <a:rPr lang="en-US" altLang="zh-CN" sz="2300">
                <a:solidFill>
                  <a:schemeClr val="tx1">
                    <a:lumMod val="85000"/>
                    <a:lumOff val="15000"/>
                  </a:schemeClr>
                </a:solidFill>
                <a:latin typeface="+mj-lt"/>
                <a:ea typeface="+mj-ea"/>
              </a:rPr>
              <a:t>Mode A</a:t>
            </a:r>
            <a:br>
              <a:rPr lang="en-US" altLang="zh-CN" sz="2300">
                <a:solidFill>
                  <a:schemeClr val="tx1">
                    <a:lumMod val="85000"/>
                    <a:lumOff val="15000"/>
                  </a:schemeClr>
                </a:solidFill>
                <a:latin typeface="+mj-lt"/>
                <a:ea typeface="+mj-ea"/>
              </a:rPr>
            </a:br>
            <a:br>
              <a:rPr lang="en-US" altLang="zh-CN" sz="2300">
                <a:solidFill>
                  <a:schemeClr val="tx1">
                    <a:lumMod val="85000"/>
                    <a:lumOff val="15000"/>
                  </a:schemeClr>
                </a:solidFill>
                <a:latin typeface="+mj-lt"/>
                <a:ea typeface="+mj-ea"/>
              </a:rPr>
            </a:br>
            <a:r>
              <a:rPr lang="zh-CN" altLang="en-US" sz="2300">
                <a:solidFill>
                  <a:schemeClr val="tx1">
                    <a:lumMod val="85000"/>
                    <a:lumOff val="15000"/>
                  </a:schemeClr>
                </a:solidFill>
                <a:latin typeface="+mj-lt"/>
                <a:ea typeface="+mj-ea"/>
              </a:rPr>
              <a:t>可信根签发外部设备管理，外部设备管理签发外部设备；</a:t>
            </a:r>
            <a:br>
              <a:rPr lang="en-US" altLang="zh-CN" sz="2300">
                <a:solidFill>
                  <a:schemeClr val="tx1">
                    <a:lumMod val="85000"/>
                    <a:lumOff val="15000"/>
                  </a:schemeClr>
                </a:solidFill>
                <a:latin typeface="+mj-lt"/>
                <a:ea typeface="+mj-ea"/>
              </a:rPr>
            </a:br>
            <a:br>
              <a:rPr lang="en-US" altLang="zh-CN" sz="2300">
                <a:solidFill>
                  <a:schemeClr val="tx1">
                    <a:lumMod val="85000"/>
                    <a:lumOff val="15000"/>
                  </a:schemeClr>
                </a:solidFill>
                <a:latin typeface="+mj-lt"/>
                <a:ea typeface="+mj-ea"/>
              </a:rPr>
            </a:br>
            <a:r>
              <a:rPr lang="zh-CN" altLang="en-US" sz="2300">
                <a:solidFill>
                  <a:schemeClr val="tx1">
                    <a:lumMod val="85000"/>
                    <a:lumOff val="15000"/>
                  </a:schemeClr>
                </a:solidFill>
                <a:latin typeface="+mj-lt"/>
                <a:ea typeface="+mj-ea"/>
              </a:rPr>
              <a:t>安全芯片由可信根直接签发</a:t>
            </a:r>
            <a:br>
              <a:rPr lang="zh-CN" altLang="en-US" sz="2300">
                <a:solidFill>
                  <a:schemeClr val="tx1">
                    <a:lumMod val="85000"/>
                    <a:lumOff val="15000"/>
                  </a:schemeClr>
                </a:solidFill>
                <a:latin typeface="+mj-lt"/>
                <a:ea typeface="+mj-ea"/>
              </a:rPr>
            </a:br>
            <a:endParaRPr lang="en-US" altLang="zh-CN" sz="2300">
              <a:solidFill>
                <a:schemeClr val="tx1">
                  <a:lumMod val="85000"/>
                  <a:lumOff val="15000"/>
                </a:schemeClr>
              </a:solidFill>
              <a:latin typeface="+mj-lt"/>
              <a:ea typeface="+mj-ea"/>
            </a:endParaRPr>
          </a:p>
        </p:txBody>
      </p:sp>
    </p:spTree>
    <p:extLst>
      <p:ext uri="{BB962C8B-B14F-4D97-AF65-F5344CB8AC3E}">
        <p14:creationId xmlns:p14="http://schemas.microsoft.com/office/powerpoint/2010/main" val="843978755"/>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a:extLst>
              <a:ext uri="{FF2B5EF4-FFF2-40B4-BE49-F238E27FC236}">
                <a16:creationId xmlns:a16="http://schemas.microsoft.com/office/drawing/2014/main" id="{542919C3-2B76-48CA-9DFE-70598404F7A0}"/>
              </a:ext>
            </a:extLst>
          </p:cNvPr>
          <p:cNvPicPr>
            <a:picLocks noGrp="1" noChangeAspect="1"/>
          </p:cNvPicPr>
          <p:nvPr>
            <p:ph idx="1"/>
          </p:nvPr>
        </p:nvPicPr>
        <p:blipFill>
          <a:blip r:embed="rId3"/>
          <a:stretch>
            <a:fillRect/>
          </a:stretch>
        </p:blipFill>
        <p:spPr>
          <a:xfrm>
            <a:off x="1999500" y="1069620"/>
            <a:ext cx="5184163" cy="4195079"/>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629833" y="639098"/>
            <a:ext cx="2551471" cy="3686015"/>
          </a:xfrm>
        </p:spPr>
        <p:txBody>
          <a:bodyPr vert="horz" lIns="91440" tIns="45720" rIns="91440" bIns="45720" rtlCol="0" anchor="b">
            <a:normAutofit/>
          </a:bodyPr>
          <a:lstStyle/>
          <a:p>
            <a:r>
              <a:rPr lang="en-US" altLang="zh-CN" sz="3100" dirty="0">
                <a:solidFill>
                  <a:schemeClr val="tx1">
                    <a:lumMod val="85000"/>
                    <a:lumOff val="15000"/>
                  </a:schemeClr>
                </a:solidFill>
                <a:latin typeface="+mj-lt"/>
                <a:ea typeface="+mj-ea"/>
              </a:rPr>
              <a:t>SCP10</a:t>
            </a:r>
            <a:br>
              <a:rPr lang="en-US" altLang="zh-CN" sz="3100" dirty="0">
                <a:solidFill>
                  <a:schemeClr val="tx1">
                    <a:lumMod val="85000"/>
                    <a:lumOff val="15000"/>
                  </a:schemeClr>
                </a:solidFill>
                <a:latin typeface="+mj-lt"/>
                <a:ea typeface="+mj-ea"/>
              </a:rPr>
            </a:br>
            <a:br>
              <a:rPr lang="en-US" altLang="zh-CN" sz="3100" dirty="0">
                <a:solidFill>
                  <a:schemeClr val="tx1">
                    <a:lumMod val="85000"/>
                    <a:lumOff val="15000"/>
                  </a:schemeClr>
                </a:solidFill>
                <a:latin typeface="+mj-lt"/>
                <a:ea typeface="+mj-ea"/>
              </a:rPr>
            </a:br>
            <a:r>
              <a:rPr lang="en-US" altLang="zh-CN" sz="3100" dirty="0">
                <a:solidFill>
                  <a:schemeClr val="tx1">
                    <a:lumMod val="85000"/>
                    <a:lumOff val="15000"/>
                  </a:schemeClr>
                </a:solidFill>
                <a:latin typeface="+mj-lt"/>
                <a:ea typeface="+mj-ea"/>
              </a:rPr>
              <a:t>Mode B</a:t>
            </a:r>
            <a:br>
              <a:rPr lang="en-US" altLang="zh-CN" sz="3100" dirty="0">
                <a:solidFill>
                  <a:schemeClr val="tx1">
                    <a:lumMod val="85000"/>
                    <a:lumOff val="15000"/>
                  </a:schemeClr>
                </a:solidFill>
                <a:latin typeface="+mj-lt"/>
                <a:ea typeface="+mj-ea"/>
              </a:rPr>
            </a:br>
            <a:br>
              <a:rPr lang="en-US" altLang="zh-CN" sz="3100" dirty="0">
                <a:solidFill>
                  <a:schemeClr val="tx1">
                    <a:lumMod val="85000"/>
                    <a:lumOff val="15000"/>
                  </a:schemeClr>
                </a:solidFill>
                <a:latin typeface="+mj-lt"/>
                <a:ea typeface="+mj-ea"/>
              </a:rPr>
            </a:br>
            <a:r>
              <a:rPr lang="zh-CN" altLang="en-US" sz="3100" dirty="0">
                <a:solidFill>
                  <a:schemeClr val="tx1">
                    <a:lumMod val="85000"/>
                    <a:lumOff val="15000"/>
                  </a:schemeClr>
                </a:solidFill>
                <a:latin typeface="+mj-lt"/>
                <a:ea typeface="+mj-ea"/>
              </a:rPr>
              <a:t>可信根同时签发设备和卡管，卡管再签发卡</a:t>
            </a:r>
            <a:br>
              <a:rPr lang="zh-CN" altLang="en-US" sz="3100" dirty="0">
                <a:solidFill>
                  <a:schemeClr val="tx1">
                    <a:lumMod val="85000"/>
                    <a:lumOff val="15000"/>
                  </a:schemeClr>
                </a:solidFill>
                <a:latin typeface="+mj-lt"/>
                <a:ea typeface="+mj-ea"/>
              </a:rPr>
            </a:br>
            <a:endParaRPr lang="en-US" altLang="zh-CN" sz="3100" dirty="0">
              <a:solidFill>
                <a:schemeClr val="tx1">
                  <a:lumMod val="85000"/>
                  <a:lumOff val="15000"/>
                </a:schemeClr>
              </a:solidFill>
              <a:latin typeface="+mj-lt"/>
              <a:ea typeface="+mj-ea"/>
            </a:endParaRPr>
          </a:p>
        </p:txBody>
      </p:sp>
    </p:spTree>
    <p:extLst>
      <p:ext uri="{BB962C8B-B14F-4D97-AF65-F5344CB8AC3E}">
        <p14:creationId xmlns:p14="http://schemas.microsoft.com/office/powerpoint/2010/main" val="3943111520"/>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4">
            <a:extLst>
              <a:ext uri="{FF2B5EF4-FFF2-40B4-BE49-F238E27FC236}">
                <a16:creationId xmlns:a16="http://schemas.microsoft.com/office/drawing/2014/main" id="{034D6D9E-3581-4C61-9A74-2BDEF18DE0A9}"/>
              </a:ext>
            </a:extLst>
          </p:cNvPr>
          <p:cNvPicPr>
            <a:picLocks noGrp="1" noChangeAspect="1"/>
          </p:cNvPicPr>
          <p:nvPr>
            <p:ph idx="1"/>
          </p:nvPr>
        </p:nvPicPr>
        <p:blipFill>
          <a:blip r:embed="rId3"/>
          <a:stretch>
            <a:fillRect/>
          </a:stretch>
        </p:blipFill>
        <p:spPr>
          <a:xfrm>
            <a:off x="2113415" y="640081"/>
            <a:ext cx="4956333" cy="505415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629833" y="639098"/>
            <a:ext cx="2551471" cy="3686015"/>
          </a:xfrm>
        </p:spPr>
        <p:txBody>
          <a:bodyPr vert="horz" lIns="91440" tIns="45720" rIns="91440" bIns="45720" rtlCol="0" anchor="b">
            <a:normAutofit/>
          </a:bodyPr>
          <a:lstStyle/>
          <a:p>
            <a:r>
              <a:rPr lang="en-US" altLang="zh-CN" sz="3600" dirty="0">
                <a:solidFill>
                  <a:schemeClr val="tx1">
                    <a:lumMod val="85000"/>
                    <a:lumOff val="15000"/>
                  </a:schemeClr>
                </a:solidFill>
                <a:latin typeface="+mj-lt"/>
                <a:ea typeface="+mj-ea"/>
              </a:rPr>
              <a:t>SCP10</a:t>
            </a:r>
            <a:br>
              <a:rPr lang="en-US" altLang="zh-CN" sz="3600" dirty="0">
                <a:solidFill>
                  <a:schemeClr val="tx1">
                    <a:lumMod val="85000"/>
                    <a:lumOff val="15000"/>
                  </a:schemeClr>
                </a:solidFill>
                <a:latin typeface="+mj-lt"/>
                <a:ea typeface="+mj-ea"/>
              </a:rPr>
            </a:br>
            <a:br>
              <a:rPr lang="en-US" altLang="zh-CN" sz="3600" dirty="0">
                <a:solidFill>
                  <a:schemeClr val="tx1">
                    <a:lumMod val="85000"/>
                    <a:lumOff val="15000"/>
                  </a:schemeClr>
                </a:solidFill>
                <a:latin typeface="+mj-lt"/>
                <a:ea typeface="+mj-ea"/>
              </a:rPr>
            </a:br>
            <a:r>
              <a:rPr lang="en-US" altLang="zh-CN" sz="3600" dirty="0">
                <a:solidFill>
                  <a:schemeClr val="tx1">
                    <a:lumMod val="85000"/>
                    <a:lumOff val="15000"/>
                  </a:schemeClr>
                </a:solidFill>
                <a:latin typeface="+mj-lt"/>
                <a:ea typeface="+mj-ea"/>
              </a:rPr>
              <a:t>Mode C</a:t>
            </a:r>
            <a:br>
              <a:rPr lang="en-US" altLang="zh-CN" sz="3600" dirty="0">
                <a:solidFill>
                  <a:schemeClr val="tx1">
                    <a:lumMod val="85000"/>
                    <a:lumOff val="15000"/>
                  </a:schemeClr>
                </a:solidFill>
                <a:latin typeface="+mj-lt"/>
                <a:ea typeface="+mj-ea"/>
              </a:rPr>
            </a:br>
            <a:br>
              <a:rPr lang="en-US" altLang="zh-CN" sz="3600" dirty="0">
                <a:solidFill>
                  <a:schemeClr val="tx1">
                    <a:lumMod val="85000"/>
                    <a:lumOff val="15000"/>
                  </a:schemeClr>
                </a:solidFill>
                <a:latin typeface="+mj-lt"/>
                <a:ea typeface="+mj-ea"/>
              </a:rPr>
            </a:br>
            <a:r>
              <a:rPr lang="zh-CN" altLang="en-US" sz="3600" dirty="0">
                <a:solidFill>
                  <a:schemeClr val="tx1">
                    <a:lumMod val="85000"/>
                    <a:lumOff val="15000"/>
                  </a:schemeClr>
                </a:solidFill>
                <a:latin typeface="+mj-lt"/>
                <a:ea typeface="+mj-ea"/>
              </a:rPr>
              <a:t>交叉签发，即交叉授权</a:t>
            </a:r>
            <a:br>
              <a:rPr lang="zh-CN" altLang="en-US" sz="3600" dirty="0">
                <a:solidFill>
                  <a:schemeClr val="tx1">
                    <a:lumMod val="85000"/>
                    <a:lumOff val="15000"/>
                  </a:schemeClr>
                </a:solidFill>
                <a:latin typeface="+mj-lt"/>
                <a:ea typeface="+mj-ea"/>
              </a:rPr>
            </a:br>
            <a:endParaRPr lang="en-US" altLang="zh-CN" sz="3600" dirty="0">
              <a:solidFill>
                <a:schemeClr val="tx1">
                  <a:lumMod val="85000"/>
                  <a:lumOff val="15000"/>
                </a:schemeClr>
              </a:solidFill>
              <a:latin typeface="+mj-lt"/>
              <a:ea typeface="+mj-ea"/>
            </a:endParaRPr>
          </a:p>
        </p:txBody>
      </p:sp>
    </p:spTree>
    <p:extLst>
      <p:ext uri="{BB962C8B-B14F-4D97-AF65-F5344CB8AC3E}">
        <p14:creationId xmlns:p14="http://schemas.microsoft.com/office/powerpoint/2010/main" val="601942238"/>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1453C33-7DF5-4020-A9C9-BD5BCC0A3986}"/>
              </a:ext>
            </a:extLst>
          </p:cNvPr>
          <p:cNvPicPr>
            <a:picLocks noChangeAspect="1"/>
          </p:cNvPicPr>
          <p:nvPr/>
        </p:nvPicPr>
        <p:blipFill>
          <a:blip r:embed="rId3"/>
          <a:stretch>
            <a:fillRect/>
          </a:stretch>
        </p:blipFill>
        <p:spPr>
          <a:xfrm>
            <a:off x="4610258" y="1493631"/>
            <a:ext cx="5830915" cy="401403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vert="horz" lIns="91440" tIns="45720" rIns="91440" bIns="45720" rtlCol="0" anchor="b">
            <a:normAutofit/>
          </a:bodyPr>
          <a:lstStyle/>
          <a:p>
            <a:r>
              <a:rPr lang="en-US" altLang="zh-CN" sz="3100" dirty="0">
                <a:solidFill>
                  <a:srgbClr val="FFFFFF"/>
                </a:solidFill>
              </a:rPr>
              <a:t>SCP10</a:t>
            </a:r>
            <a:br>
              <a:rPr lang="en-US" altLang="zh-CN" sz="3100" dirty="0">
                <a:solidFill>
                  <a:srgbClr val="FFFFFF"/>
                </a:solidFill>
              </a:rPr>
            </a:br>
            <a:br>
              <a:rPr lang="en-US" altLang="zh-CN" sz="3100" dirty="0">
                <a:solidFill>
                  <a:srgbClr val="FFFFFF"/>
                </a:solidFill>
              </a:rPr>
            </a:br>
            <a:endParaRPr lang="en-US" altLang="zh-CN" sz="3100" dirty="0">
              <a:solidFill>
                <a:srgbClr val="FFFFFF"/>
              </a:solidFill>
              <a:latin typeface="+mj-lt"/>
              <a:ea typeface="+mj-ea"/>
            </a:endParaRPr>
          </a:p>
        </p:txBody>
      </p:sp>
      <p:sp>
        <p:nvSpPr>
          <p:cNvPr id="4" name="内容占位符 3">
            <a:extLst>
              <a:ext uri="{FF2B5EF4-FFF2-40B4-BE49-F238E27FC236}">
                <a16:creationId xmlns:a16="http://schemas.microsoft.com/office/drawing/2014/main" id="{2C40A58C-5312-4019-97C2-39277AF4F9D1}"/>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23261619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en-US" altLang="zh-CN" sz="2800" b="0" dirty="0">
                <a:latin typeface="宋体" pitchFamily="2" charset="-122"/>
                <a:ea typeface="宋体" pitchFamily="2" charset="-122"/>
              </a:rPr>
              <a:t>Cortex</a:t>
            </a:r>
            <a:r>
              <a:rPr lang="zh-CN" altLang="en-US" sz="2800" b="0" dirty="0">
                <a:latin typeface="宋体" pitchFamily="2" charset="-122"/>
                <a:ea typeface="宋体" pitchFamily="2" charset="-122"/>
              </a:rPr>
              <a:t>系列</a:t>
            </a:r>
            <a:r>
              <a:rPr lang="zh-CN" altLang="en-US" sz="2000" b="0" dirty="0">
                <a:solidFill>
                  <a:schemeClr val="tx1"/>
                </a:solidFill>
                <a:latin typeface="宋体" pitchFamily="2" charset="-122"/>
                <a:ea typeface="宋体" pitchFamily="2" charset="-122"/>
              </a:rPr>
              <a:t>（</a:t>
            </a:r>
            <a:r>
              <a:rPr lang="en-US" altLang="zh-CN" sz="2000" b="0" dirty="0">
                <a:solidFill>
                  <a:schemeClr val="tx1"/>
                </a:solidFill>
                <a:latin typeface="宋体" pitchFamily="2" charset="-122"/>
                <a:ea typeface="宋体" pitchFamily="2" charset="-122"/>
              </a:rPr>
              <a:t>ARM</a:t>
            </a:r>
            <a:r>
              <a:rPr lang="zh-CN" altLang="en-US" sz="2000" b="0" dirty="0">
                <a:solidFill>
                  <a:schemeClr val="tx1"/>
                </a:solidFill>
                <a:latin typeface="宋体" pitchFamily="2" charset="-122"/>
                <a:ea typeface="宋体" pitchFamily="2" charset="-122"/>
              </a:rPr>
              <a:t>新的命名体系）</a:t>
            </a:r>
          </a:p>
          <a:p>
            <a:pPr lvl="1"/>
            <a:r>
              <a:rPr lang="en-US" altLang="zh-CN" b="0" dirty="0">
                <a:latin typeface="宋体" pitchFamily="2" charset="-122"/>
                <a:ea typeface="宋体" pitchFamily="2" charset="-122"/>
              </a:rPr>
              <a:t>Cortex-A: </a:t>
            </a:r>
            <a:r>
              <a:rPr lang="zh-CN" altLang="en-US" b="0" dirty="0">
                <a:latin typeface="宋体" pitchFamily="2" charset="-122"/>
                <a:ea typeface="宋体" pitchFamily="2" charset="-122"/>
              </a:rPr>
              <a:t>高性能</a:t>
            </a:r>
            <a:r>
              <a:rPr lang="en-US" altLang="zh-CN" b="0" dirty="0">
                <a:latin typeface="宋体" pitchFamily="2" charset="-122"/>
                <a:ea typeface="宋体" pitchFamily="2" charset="-122"/>
              </a:rPr>
              <a:t>, </a:t>
            </a:r>
            <a:r>
              <a:rPr lang="zh-CN" altLang="en-US" b="0" dirty="0">
                <a:latin typeface="宋体" pitchFamily="2" charset="-122"/>
                <a:ea typeface="宋体" pitchFamily="2" charset="-122"/>
              </a:rPr>
              <a:t>丰富的功能</a:t>
            </a:r>
            <a:endParaRPr lang="en-US" altLang="zh-CN" b="0" dirty="0">
              <a:latin typeface="宋体" pitchFamily="2" charset="-122"/>
              <a:ea typeface="宋体" pitchFamily="2" charset="-122"/>
            </a:endParaRPr>
          </a:p>
          <a:p>
            <a:pPr lvl="1"/>
            <a:r>
              <a:rPr lang="en-US" altLang="zh-CN" b="0" dirty="0">
                <a:latin typeface="宋体" pitchFamily="2" charset="-122"/>
                <a:ea typeface="宋体" pitchFamily="2" charset="-122"/>
              </a:rPr>
              <a:t>Cortex-R: </a:t>
            </a:r>
            <a:r>
              <a:rPr lang="zh-CN" altLang="en-US" b="0" dirty="0">
                <a:latin typeface="宋体" pitchFamily="2" charset="-122"/>
                <a:ea typeface="宋体" pitchFamily="2" charset="-122"/>
              </a:rPr>
              <a:t>高可靠性</a:t>
            </a:r>
            <a:r>
              <a:rPr lang="en-US" altLang="zh-CN" b="0" dirty="0">
                <a:latin typeface="宋体" pitchFamily="2" charset="-122"/>
                <a:ea typeface="宋体" pitchFamily="2" charset="-122"/>
              </a:rPr>
              <a:t>, </a:t>
            </a:r>
            <a:r>
              <a:rPr lang="zh-CN" altLang="en-US" b="0" dirty="0">
                <a:latin typeface="宋体" pitchFamily="2" charset="-122"/>
                <a:ea typeface="宋体" pitchFamily="2" charset="-122"/>
              </a:rPr>
              <a:t>高实时应用</a:t>
            </a:r>
            <a:endParaRPr lang="en-US" altLang="zh-CN" b="0" dirty="0">
              <a:latin typeface="宋体" pitchFamily="2" charset="-122"/>
              <a:ea typeface="宋体" pitchFamily="2" charset="-122"/>
            </a:endParaRPr>
          </a:p>
          <a:p>
            <a:pPr lvl="1"/>
            <a:r>
              <a:rPr lang="en-US" altLang="zh-CN" b="0" dirty="0">
                <a:latin typeface="宋体" pitchFamily="2" charset="-122"/>
                <a:ea typeface="宋体" pitchFamily="2" charset="-122"/>
              </a:rPr>
              <a:t>Cortex-M</a:t>
            </a:r>
            <a:r>
              <a:rPr lang="zh-CN" altLang="en-US" b="0" dirty="0">
                <a:latin typeface="宋体" pitchFamily="2" charset="-122"/>
                <a:ea typeface="宋体" pitchFamily="2" charset="-122"/>
              </a:rPr>
              <a:t>：低功耗</a:t>
            </a:r>
            <a:r>
              <a:rPr lang="en-US" altLang="zh-CN" b="0" dirty="0">
                <a:latin typeface="宋体" pitchFamily="2" charset="-122"/>
                <a:ea typeface="宋体" pitchFamily="2" charset="-122"/>
              </a:rPr>
              <a:t>, </a:t>
            </a:r>
            <a:r>
              <a:rPr lang="zh-CN" altLang="en-US" b="0" dirty="0">
                <a:latin typeface="宋体" pitchFamily="2" charset="-122"/>
                <a:ea typeface="宋体" pitchFamily="2" charset="-122"/>
              </a:rPr>
              <a:t>代替微控制器（单片机）</a:t>
            </a:r>
            <a:endParaRPr lang="en-US" altLang="zh-CN" b="0" dirty="0">
              <a:latin typeface="宋体" pitchFamily="2" charset="-122"/>
              <a:ea typeface="宋体" pitchFamily="2" charset="-122"/>
            </a:endParaRPr>
          </a:p>
          <a:p>
            <a:r>
              <a:rPr lang="en-US" altLang="zh-CN" sz="2800" b="0" dirty="0" err="1">
                <a:latin typeface="宋体" pitchFamily="2" charset="-122"/>
                <a:ea typeface="宋体" pitchFamily="2" charset="-122"/>
                <a:hlinkClick r:id="rId2"/>
              </a:rPr>
              <a:t>SecurCore</a:t>
            </a:r>
            <a:r>
              <a:rPr lang="en-US" altLang="zh-CN" sz="2800" b="0" dirty="0">
                <a:latin typeface="宋体" pitchFamily="2" charset="-122"/>
                <a:ea typeface="宋体" pitchFamily="2" charset="-122"/>
              </a:rPr>
              <a:t>: </a:t>
            </a:r>
            <a:r>
              <a:rPr kumimoji="1" lang="zh-CN" altLang="en-US" sz="2800" b="0" dirty="0">
                <a:solidFill>
                  <a:schemeClr val="tx1"/>
                </a:solidFill>
                <a:latin typeface="宋体" pitchFamily="2" charset="-122"/>
                <a:ea typeface="宋体" pitchFamily="2" charset="-122"/>
              </a:rPr>
              <a:t>安全应用</a:t>
            </a:r>
            <a:endParaRPr kumimoji="1" lang="en-US" altLang="zh-CN" sz="2800" b="0" dirty="0">
              <a:solidFill>
                <a:schemeClr val="tx1"/>
              </a:solidFill>
              <a:latin typeface="宋体" pitchFamily="2" charset="-122"/>
              <a:ea typeface="宋体" pitchFamily="2" charset="-122"/>
            </a:endParaRPr>
          </a:p>
          <a:p>
            <a:pPr lvl="2"/>
            <a:endParaRPr lang="en-US" altLang="zh-CN" sz="2800" b="0" dirty="0">
              <a:latin typeface="宋体" pitchFamily="2" charset="-122"/>
              <a:ea typeface="宋体" pitchFamily="2" charset="-122"/>
            </a:endParaRPr>
          </a:p>
          <a:p>
            <a:pPr lvl="2"/>
            <a:endParaRPr lang="zh-CN" altLang="en-US" sz="2800" b="0" dirty="0">
              <a:latin typeface="Arial" panose="020B0604020202020204" pitchFamily="34" charset="0"/>
              <a:ea typeface="黑体" panose="02010609060101010101" pitchFamily="49"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1A72DD47-BA07-4AFD-8D74-4A2ACA6C6611}"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83</a:t>
            </a:fld>
            <a:endParaRPr lang="en-US" altLang="zh-CN" b="1">
              <a:solidFill>
                <a:srgbClr val="FFFFFF"/>
              </a:solidFill>
            </a:endParaRPr>
          </a:p>
        </p:txBody>
      </p:sp>
    </p:spTree>
    <p:extLst>
      <p:ext uri="{BB962C8B-B14F-4D97-AF65-F5344CB8AC3E}">
        <p14:creationId xmlns:p14="http://schemas.microsoft.com/office/powerpoint/2010/main" val="1388601365"/>
      </p:ext>
    </p:extLst>
  </p:cSld>
  <p:clrMapOvr>
    <a:masterClrMapping/>
  </p:clrMapOvr>
  <p:transition/>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6A3C62-8B3D-4850-9449-826230A1EE17}"/>
              </a:ext>
            </a:extLst>
          </p:cNvPr>
          <p:cNvPicPr>
            <a:picLocks noChangeAspect="1"/>
          </p:cNvPicPr>
          <p:nvPr/>
        </p:nvPicPr>
        <p:blipFill>
          <a:blip r:embed="rId3"/>
          <a:stretch>
            <a:fillRect/>
          </a:stretch>
        </p:blipFill>
        <p:spPr>
          <a:xfrm>
            <a:off x="3996567" y="389862"/>
            <a:ext cx="6544015" cy="624485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vert="horz" lIns="91440" tIns="45720" rIns="91440" bIns="45720" rtlCol="0" anchor="b">
            <a:normAutofit/>
          </a:bodyPr>
          <a:lstStyle/>
          <a:p>
            <a:r>
              <a:rPr lang="en-US" altLang="zh-CN" sz="3100" dirty="0">
                <a:solidFill>
                  <a:srgbClr val="FFFFFF"/>
                </a:solidFill>
              </a:rPr>
              <a:t>SCP10</a:t>
            </a:r>
            <a:br>
              <a:rPr lang="en-US" altLang="zh-CN" sz="3100" dirty="0">
                <a:solidFill>
                  <a:srgbClr val="FFFFFF"/>
                </a:solidFill>
              </a:rPr>
            </a:br>
            <a:br>
              <a:rPr lang="en-US" altLang="zh-CN" sz="3100" dirty="0">
                <a:solidFill>
                  <a:srgbClr val="FFFFFF"/>
                </a:solidFill>
              </a:rPr>
            </a:br>
            <a:endParaRPr lang="en-US" altLang="zh-CN" sz="3100" dirty="0">
              <a:solidFill>
                <a:srgbClr val="FFFFFF"/>
              </a:solidFill>
              <a:latin typeface="+mj-lt"/>
              <a:ea typeface="+mj-ea"/>
            </a:endParaRPr>
          </a:p>
        </p:txBody>
      </p:sp>
      <p:sp>
        <p:nvSpPr>
          <p:cNvPr id="4" name="内容占位符 3">
            <a:extLst>
              <a:ext uri="{FF2B5EF4-FFF2-40B4-BE49-F238E27FC236}">
                <a16:creationId xmlns:a16="http://schemas.microsoft.com/office/drawing/2014/main" id="{2C40A58C-5312-4019-97C2-39277AF4F9D1}"/>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1416617658"/>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1A7C3-A8FF-4023-85EE-6CC610BBE3C7}"/>
              </a:ext>
            </a:extLst>
          </p:cNvPr>
          <p:cNvSpPr>
            <a:spLocks noGrp="1"/>
          </p:cNvSpPr>
          <p:nvPr>
            <p:ph type="title"/>
          </p:nvPr>
        </p:nvSpPr>
        <p:spPr/>
        <p:txBody>
          <a:bodyPr/>
          <a:lstStyle/>
          <a:p>
            <a:r>
              <a:rPr lang="en-US" altLang="zh-CN" dirty="0"/>
              <a:t>SCP80 &amp; SCP81</a:t>
            </a:r>
            <a:endParaRPr lang="zh-CN" altLang="en-US" dirty="0"/>
          </a:p>
        </p:txBody>
      </p:sp>
      <p:sp>
        <p:nvSpPr>
          <p:cNvPr id="3" name="内容占位符 2">
            <a:extLst>
              <a:ext uri="{FF2B5EF4-FFF2-40B4-BE49-F238E27FC236}">
                <a16:creationId xmlns:a16="http://schemas.microsoft.com/office/drawing/2014/main" id="{6E432227-53BE-48EF-961B-4EA2444722A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9496ADF-2F33-44F9-8D46-DCA02A540BFF}"/>
              </a:ext>
            </a:extLst>
          </p:cNvPr>
          <p:cNvPicPr>
            <a:picLocks noChangeAspect="1"/>
          </p:cNvPicPr>
          <p:nvPr/>
        </p:nvPicPr>
        <p:blipFill>
          <a:blip r:embed="rId2"/>
          <a:stretch>
            <a:fillRect/>
          </a:stretch>
        </p:blipFill>
        <p:spPr>
          <a:xfrm>
            <a:off x="5080512" y="1830237"/>
            <a:ext cx="5098562" cy="3197526"/>
          </a:xfrm>
          <a:prstGeom prst="rect">
            <a:avLst/>
          </a:prstGeom>
        </p:spPr>
      </p:pic>
    </p:spTree>
    <p:extLst>
      <p:ext uri="{BB962C8B-B14F-4D97-AF65-F5344CB8AC3E}">
        <p14:creationId xmlns:p14="http://schemas.microsoft.com/office/powerpoint/2010/main" val="3718251061"/>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a:extLst>
              <a:ext uri="{FF2B5EF4-FFF2-40B4-BE49-F238E27FC236}">
                <a16:creationId xmlns:a16="http://schemas.microsoft.com/office/drawing/2014/main" id="{EA6826B0-8534-4C90-BEEA-A000DDE7BC4B}"/>
              </a:ext>
            </a:extLst>
          </p:cNvPr>
          <p:cNvPicPr>
            <a:picLocks noGrp="1" noChangeAspect="1"/>
          </p:cNvPicPr>
          <p:nvPr>
            <p:ph idx="1"/>
          </p:nvPr>
        </p:nvPicPr>
        <p:blipFill>
          <a:blip r:embed="rId2"/>
          <a:stretch>
            <a:fillRect/>
          </a:stretch>
        </p:blipFill>
        <p:spPr>
          <a:xfrm>
            <a:off x="2000592" y="640080"/>
            <a:ext cx="6818730" cy="411649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CAT_TP</a:t>
            </a:r>
          </a:p>
        </p:txBody>
      </p:sp>
    </p:spTree>
    <p:extLst>
      <p:ext uri="{BB962C8B-B14F-4D97-AF65-F5344CB8AC3E}">
        <p14:creationId xmlns:p14="http://schemas.microsoft.com/office/powerpoint/2010/main" val="97535730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23545" y="516835"/>
            <a:ext cx="2690554" cy="2715096"/>
          </a:xfrm>
        </p:spPr>
        <p:txBody>
          <a:bodyPr>
            <a:normAutofit fontScale="90000"/>
          </a:bodyPr>
          <a:lstStyle/>
          <a:p>
            <a:r>
              <a:rPr lang="en-US" altLang="zh-CN" sz="3100" dirty="0">
                <a:solidFill>
                  <a:srgbClr val="FFFFFF"/>
                </a:solidFill>
              </a:rPr>
              <a:t>Remote Application Management (RAM)</a:t>
            </a:r>
            <a:br>
              <a:rPr lang="en-US" altLang="zh-CN" sz="3100" dirty="0">
                <a:solidFill>
                  <a:srgbClr val="FFFFFF"/>
                </a:solidFill>
              </a:rPr>
            </a:br>
            <a:br>
              <a:rPr lang="en-US" altLang="zh-CN" sz="3100" dirty="0">
                <a:solidFill>
                  <a:srgbClr val="FFFFFF"/>
                </a:solidFill>
              </a:rPr>
            </a:br>
            <a:r>
              <a:rPr lang="en-US" altLang="zh-CN" sz="3100" dirty="0">
                <a:solidFill>
                  <a:srgbClr val="FFFFFF"/>
                </a:solidFill>
              </a:rPr>
              <a:t>Remote APDU</a:t>
            </a:r>
            <a:endParaRPr lang="zh-CN" altLang="en-US" sz="3100" dirty="0">
              <a:solidFill>
                <a:srgbClr val="FFFFFF"/>
              </a:solidFill>
            </a:endParaRP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893279" y="3626071"/>
            <a:ext cx="2313633" cy="2363249"/>
          </a:xfrm>
        </p:spPr>
        <p:txBody>
          <a:bodyPr>
            <a:normAutofit/>
          </a:bodyPr>
          <a:lstStyle/>
          <a:p>
            <a:pPr lvl="1">
              <a:lnSpc>
                <a:spcPct val="140000"/>
              </a:lnSpc>
            </a:pPr>
            <a:endParaRPr lang="en-US" altLang="zh-CN" sz="1000" dirty="0">
              <a:solidFill>
                <a:srgbClr val="FFFFFF"/>
              </a:solidFill>
            </a:endParaRPr>
          </a:p>
        </p:txBody>
      </p:sp>
      <p:pic>
        <p:nvPicPr>
          <p:cNvPr id="5" name="图片 4">
            <a:extLst>
              <a:ext uri="{FF2B5EF4-FFF2-40B4-BE49-F238E27FC236}">
                <a16:creationId xmlns:a16="http://schemas.microsoft.com/office/drawing/2014/main" id="{C2EB5D06-3244-4801-B55C-384937841D39}"/>
              </a:ext>
            </a:extLst>
          </p:cNvPr>
          <p:cNvPicPr>
            <a:picLocks noChangeAspect="1"/>
          </p:cNvPicPr>
          <p:nvPr/>
        </p:nvPicPr>
        <p:blipFill>
          <a:blip r:embed="rId2"/>
          <a:stretch>
            <a:fillRect/>
          </a:stretch>
        </p:blipFill>
        <p:spPr>
          <a:xfrm>
            <a:off x="4727397" y="0"/>
            <a:ext cx="5117809" cy="6858000"/>
          </a:xfrm>
          <a:prstGeom prst="rect">
            <a:avLst/>
          </a:prstGeom>
        </p:spPr>
      </p:pic>
    </p:spTree>
    <p:extLst>
      <p:ext uri="{BB962C8B-B14F-4D97-AF65-F5344CB8AC3E}">
        <p14:creationId xmlns:p14="http://schemas.microsoft.com/office/powerpoint/2010/main" val="1058745494"/>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DD000C-53EB-4620-9D83-6AEAE3CACD13}"/>
              </a:ext>
            </a:extLst>
          </p:cNvPr>
          <p:cNvPicPr>
            <a:picLocks noChangeAspect="1"/>
          </p:cNvPicPr>
          <p:nvPr/>
        </p:nvPicPr>
        <p:blipFill>
          <a:blip r:embed="rId3"/>
          <a:stretch>
            <a:fillRect/>
          </a:stretch>
        </p:blipFill>
        <p:spPr>
          <a:xfrm>
            <a:off x="5080512" y="1908199"/>
            <a:ext cx="5098562" cy="304160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2400" dirty="0">
                <a:solidFill>
                  <a:srgbClr val="FFFFFF"/>
                </a:solidFill>
              </a:rPr>
              <a:t>Remote Application Management (RAM)</a:t>
            </a:r>
            <a:br>
              <a:rPr lang="en-US" altLang="zh-CN" sz="2400" dirty="0">
                <a:solidFill>
                  <a:srgbClr val="FFFFFF"/>
                </a:solidFill>
              </a:rPr>
            </a:br>
            <a:br>
              <a:rPr lang="en-US" altLang="zh-CN" sz="2400" dirty="0">
                <a:solidFill>
                  <a:srgbClr val="FFFFFF"/>
                </a:solidFill>
              </a:rPr>
            </a:br>
            <a:r>
              <a:rPr lang="en-US" altLang="zh-CN" sz="2400" dirty="0">
                <a:solidFill>
                  <a:srgbClr val="FFFFFF"/>
                </a:solidFill>
              </a:rPr>
              <a:t>Remote APDU</a:t>
            </a:r>
            <a:endParaRPr lang="zh-CN" altLang="en-US" sz="2400" dirty="0">
              <a:solidFill>
                <a:srgbClr val="FFFFFF"/>
              </a:solidFill>
            </a:endParaRP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524000" y="3137545"/>
            <a:ext cx="2912758" cy="2851774"/>
          </a:xfrm>
        </p:spPr>
        <p:txBody>
          <a:bodyPr>
            <a:normAutofit/>
          </a:bodyPr>
          <a:lstStyle/>
          <a:p>
            <a:pPr lvl="1"/>
            <a:r>
              <a:rPr lang="en-US" altLang="zh-CN" sz="1300" dirty="0">
                <a:solidFill>
                  <a:srgbClr val="FFFFFF"/>
                </a:solidFill>
              </a:rPr>
              <a:t>PUSH</a:t>
            </a:r>
            <a:r>
              <a:rPr lang="zh-CN" altLang="en-US" sz="1300" dirty="0">
                <a:solidFill>
                  <a:srgbClr val="FFFFFF"/>
                </a:solidFill>
              </a:rPr>
              <a:t>命令：</a:t>
            </a:r>
            <a:endParaRPr lang="en-US" altLang="zh-CN" sz="1300" dirty="0">
              <a:solidFill>
                <a:srgbClr val="FFFFFF"/>
              </a:solidFill>
            </a:endParaRPr>
          </a:p>
          <a:p>
            <a:pPr lvl="1"/>
            <a:r>
              <a:rPr lang="en-US" altLang="zh-CN" sz="1300" dirty="0">
                <a:solidFill>
                  <a:srgbClr val="FFFFFF"/>
                </a:solidFill>
              </a:rPr>
              <a:t>enables an application to open a BIP channel, to establish a CAT_TP link, to open a TCP connection and/or to send an identification packet on TCP upon a remote entity request.</a:t>
            </a:r>
          </a:p>
        </p:txBody>
      </p:sp>
    </p:spTree>
    <p:extLst>
      <p:ext uri="{BB962C8B-B14F-4D97-AF65-F5344CB8AC3E}">
        <p14:creationId xmlns:p14="http://schemas.microsoft.com/office/powerpoint/2010/main" val="3976253028"/>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Autofit/>
          </a:bodyPr>
          <a:lstStyle/>
          <a:p>
            <a:r>
              <a:rPr lang="en-US" altLang="zh-CN" sz="3600" dirty="0"/>
              <a:t>Secure Channel between a UICC and an end-point terminal</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每一个安全通道的生命周期</a:t>
            </a:r>
            <a:r>
              <a:rPr lang="en-US" altLang="zh-CN" dirty="0"/>
              <a:t>:</a:t>
            </a:r>
          </a:p>
          <a:p>
            <a:pPr lvl="2"/>
            <a:r>
              <a:rPr lang="zh-CN" altLang="en-US" dirty="0"/>
              <a:t>发现终端和</a:t>
            </a:r>
            <a:r>
              <a:rPr lang="en-US" altLang="zh-CN" dirty="0"/>
              <a:t>UICC</a:t>
            </a:r>
            <a:r>
              <a:rPr lang="zh-CN" altLang="en-US" dirty="0"/>
              <a:t>对安全通道的支持</a:t>
            </a:r>
            <a:endParaRPr lang="en-US" altLang="zh-CN" dirty="0"/>
          </a:p>
          <a:p>
            <a:pPr lvl="2"/>
            <a:r>
              <a:rPr lang="zh-CN" altLang="en-US" dirty="0"/>
              <a:t>发现</a:t>
            </a:r>
            <a:r>
              <a:rPr lang="en-US" altLang="zh-CN" dirty="0"/>
              <a:t>UICC</a:t>
            </a:r>
            <a:r>
              <a:rPr lang="zh-CN" altLang="en-US" dirty="0"/>
              <a:t>中可执行安全通信的</a:t>
            </a:r>
            <a:r>
              <a:rPr lang="en-US" altLang="zh-CN" dirty="0"/>
              <a:t>endpoints</a:t>
            </a:r>
          </a:p>
          <a:p>
            <a:pPr lvl="2"/>
            <a:r>
              <a:rPr lang="zh-CN" altLang="en-US" dirty="0"/>
              <a:t>协商安全通道参数</a:t>
            </a:r>
            <a:r>
              <a:rPr lang="en-US" altLang="zh-CN" dirty="0"/>
              <a:t>.</a:t>
            </a:r>
          </a:p>
          <a:p>
            <a:pPr lvl="2"/>
            <a:r>
              <a:rPr lang="zh-CN" altLang="en-US" dirty="0"/>
              <a:t>创建安全通道</a:t>
            </a:r>
            <a:r>
              <a:rPr lang="en-US" altLang="zh-CN" dirty="0"/>
              <a:t>.</a:t>
            </a:r>
          </a:p>
          <a:p>
            <a:pPr lvl="2"/>
            <a:r>
              <a:rPr lang="zh-CN" altLang="en-US" dirty="0"/>
              <a:t>进行安全通道上的会话</a:t>
            </a:r>
            <a:r>
              <a:rPr lang="en-US" altLang="zh-CN" dirty="0"/>
              <a:t>.</a:t>
            </a:r>
          </a:p>
          <a:p>
            <a:pPr lvl="2"/>
            <a:r>
              <a:rPr lang="zh-CN" altLang="en-US" dirty="0"/>
              <a:t>挂起或重启安全通道</a:t>
            </a:r>
            <a:r>
              <a:rPr lang="en-US" altLang="zh-CN" dirty="0"/>
              <a:t>.</a:t>
            </a:r>
          </a:p>
          <a:p>
            <a:pPr lvl="2"/>
            <a:r>
              <a:rPr lang="zh-CN" altLang="en-US" dirty="0"/>
              <a:t>终止安全通道</a:t>
            </a:r>
            <a:r>
              <a:rPr lang="en-US" altLang="zh-CN" dirty="0"/>
              <a:t>.</a:t>
            </a:r>
            <a:endParaRPr lang="zh-CN" altLang="en-US" dirty="0"/>
          </a:p>
        </p:txBody>
      </p:sp>
    </p:spTree>
    <p:extLst>
      <p:ext uri="{BB962C8B-B14F-4D97-AF65-F5344CB8AC3E}">
        <p14:creationId xmlns:p14="http://schemas.microsoft.com/office/powerpoint/2010/main" val="1610513839"/>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2EF282C-A94D-45D6-B1EB-057D736690FC}"/>
              </a:ext>
            </a:extLst>
          </p:cNvPr>
          <p:cNvPicPr>
            <a:picLocks noChangeAspect="1"/>
          </p:cNvPicPr>
          <p:nvPr/>
        </p:nvPicPr>
        <p:blipFill>
          <a:blip r:embed="rId3"/>
          <a:stretch>
            <a:fillRect/>
          </a:stretch>
        </p:blipFill>
        <p:spPr>
          <a:xfrm>
            <a:off x="4693676" y="320949"/>
            <a:ext cx="5875094" cy="621913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2400" dirty="0">
                <a:solidFill>
                  <a:srgbClr val="FFFFFF"/>
                </a:solidFill>
              </a:rPr>
              <a:t>RSP</a:t>
            </a:r>
            <a:endParaRPr lang="zh-CN" altLang="en-US" sz="2400" dirty="0">
              <a:solidFill>
                <a:srgbClr val="FFFFFF"/>
              </a:solidFill>
            </a:endParaRPr>
          </a:p>
        </p:txBody>
      </p:sp>
      <p:sp>
        <p:nvSpPr>
          <p:cNvPr id="5" name="内容占位符 4">
            <a:extLst>
              <a:ext uri="{FF2B5EF4-FFF2-40B4-BE49-F238E27FC236}">
                <a16:creationId xmlns:a16="http://schemas.microsoft.com/office/drawing/2014/main" id="{55894914-6A77-4FD5-9731-CBD2BF273E29}"/>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16679446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93278" y="516836"/>
            <a:ext cx="2313633" cy="2103875"/>
          </a:xfrm>
        </p:spPr>
        <p:txBody>
          <a:bodyPr>
            <a:normAutofit/>
          </a:bodyPr>
          <a:lstStyle/>
          <a:p>
            <a:r>
              <a:rPr lang="en-US" altLang="zh-CN" sz="2400" dirty="0">
                <a:solidFill>
                  <a:srgbClr val="FFFFFF"/>
                </a:solidFill>
              </a:rPr>
              <a:t>RSP</a:t>
            </a:r>
            <a:endParaRPr lang="zh-CN" altLang="en-US" sz="2400" dirty="0">
              <a:solidFill>
                <a:srgbClr val="FFFFFF"/>
              </a:solidFill>
            </a:endParaRPr>
          </a:p>
        </p:txBody>
      </p:sp>
      <p:sp>
        <p:nvSpPr>
          <p:cNvPr id="5" name="内容占位符 4">
            <a:extLst>
              <a:ext uri="{FF2B5EF4-FFF2-40B4-BE49-F238E27FC236}">
                <a16:creationId xmlns:a16="http://schemas.microsoft.com/office/drawing/2014/main" id="{55894914-6A77-4FD5-9731-CBD2BF273E29}"/>
              </a:ext>
            </a:extLst>
          </p:cNvPr>
          <p:cNvSpPr>
            <a:spLocks noGrp="1"/>
          </p:cNvSpPr>
          <p:nvPr>
            <p:ph idx="1"/>
          </p:nvPr>
        </p:nvSpPr>
        <p:spPr>
          <a:xfrm>
            <a:off x="1893279" y="2653801"/>
            <a:ext cx="2313633" cy="3335519"/>
          </a:xfrm>
        </p:spPr>
        <p:txBody>
          <a:bodyPr>
            <a:normAutofit/>
          </a:bodyPr>
          <a:lstStyle/>
          <a:p>
            <a:endParaRPr lang="zh-CN" altLang="en-US" sz="1300">
              <a:solidFill>
                <a:srgbClr val="FFFFFF"/>
              </a:solidFill>
            </a:endParaRPr>
          </a:p>
        </p:txBody>
      </p:sp>
      <p:pic>
        <p:nvPicPr>
          <p:cNvPr id="3" name="图片 2">
            <a:extLst>
              <a:ext uri="{FF2B5EF4-FFF2-40B4-BE49-F238E27FC236}">
                <a16:creationId xmlns:a16="http://schemas.microsoft.com/office/drawing/2014/main" id="{09F2EB18-EA0B-4161-9B56-C86604DE20DA}"/>
              </a:ext>
            </a:extLst>
          </p:cNvPr>
          <p:cNvPicPr>
            <a:picLocks noChangeAspect="1"/>
          </p:cNvPicPr>
          <p:nvPr/>
        </p:nvPicPr>
        <p:blipFill>
          <a:blip r:embed="rId3"/>
          <a:stretch>
            <a:fillRect/>
          </a:stretch>
        </p:blipFill>
        <p:spPr>
          <a:xfrm>
            <a:off x="4130170" y="0"/>
            <a:ext cx="6504376" cy="6858000"/>
          </a:xfrm>
          <a:prstGeom prst="rect">
            <a:avLst/>
          </a:prstGeom>
        </p:spPr>
      </p:pic>
    </p:spTree>
    <p:extLst>
      <p:ext uri="{BB962C8B-B14F-4D97-AF65-F5344CB8AC3E}">
        <p14:creationId xmlns:p14="http://schemas.microsoft.com/office/powerpoint/2010/main" val="1962051833"/>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RSP</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CASD Controlling Authority Security Domain</a:t>
            </a:r>
          </a:p>
          <a:p>
            <a:pPr lvl="1"/>
            <a:r>
              <a:rPr lang="en-US" altLang="zh-CN" dirty="0"/>
              <a:t>ECASD </a:t>
            </a:r>
            <a:r>
              <a:rPr lang="en-US" altLang="zh-CN" dirty="0" err="1"/>
              <a:t>eUICC</a:t>
            </a:r>
            <a:r>
              <a:rPr lang="en-US" altLang="zh-CN" dirty="0"/>
              <a:t> Controlling Authority Security Domain</a:t>
            </a:r>
          </a:p>
          <a:p>
            <a:pPr lvl="1"/>
            <a:r>
              <a:rPr lang="en-US" altLang="zh-CN" dirty="0"/>
              <a:t>SK.DP.ECDSA Private Key of the of SM-DP+ for creating signatures</a:t>
            </a:r>
          </a:p>
          <a:p>
            <a:pPr lvl="1"/>
            <a:r>
              <a:rPr lang="en-US" altLang="zh-CN" dirty="0"/>
              <a:t>SK.ECASD.ECKA Private Key of the ECASD used for ECKA</a:t>
            </a:r>
          </a:p>
          <a:p>
            <a:pPr lvl="1"/>
            <a:r>
              <a:rPr lang="en-US" altLang="zh-CN" dirty="0"/>
              <a:t>SK.EUICC.ECDSA Private key of the </a:t>
            </a:r>
            <a:r>
              <a:rPr lang="en-US" altLang="zh-CN" dirty="0" err="1"/>
              <a:t>eUICC</a:t>
            </a:r>
            <a:r>
              <a:rPr lang="en-US" altLang="zh-CN" dirty="0"/>
              <a:t> for creating signatures</a:t>
            </a:r>
          </a:p>
          <a:p>
            <a:pPr lvl="1"/>
            <a:r>
              <a:rPr lang="en-US" altLang="zh-CN" dirty="0"/>
              <a:t>SK.EUM.ECDSA Private key of the EUM for creating signatures</a:t>
            </a:r>
          </a:p>
          <a:p>
            <a:pPr lvl="1"/>
            <a:r>
              <a:rPr lang="en-US" altLang="zh-CN" dirty="0"/>
              <a:t>SK.CI.ECASD Private key of the CI for signing certificates</a:t>
            </a:r>
          </a:p>
          <a:p>
            <a:pPr lvl="1"/>
            <a:r>
              <a:rPr lang="en-US" altLang="zh-CN" dirty="0"/>
              <a:t>SK.DP.TLS Private key of the SM-DP+ for securing TLS connection</a:t>
            </a:r>
            <a:endParaRPr lang="zh-CN" altLang="en-US" dirty="0"/>
          </a:p>
        </p:txBody>
      </p:sp>
    </p:spTree>
    <p:extLst>
      <p:ext uri="{BB962C8B-B14F-4D97-AF65-F5344CB8AC3E}">
        <p14:creationId xmlns:p14="http://schemas.microsoft.com/office/powerpoint/2010/main" val="359653230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RSP</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CASD Controlling Authority Security Domain</a:t>
            </a:r>
          </a:p>
          <a:p>
            <a:pPr lvl="1"/>
            <a:r>
              <a:rPr lang="en-US" altLang="zh-CN" dirty="0"/>
              <a:t>ECASD </a:t>
            </a:r>
            <a:r>
              <a:rPr lang="en-US" altLang="zh-CN" dirty="0" err="1"/>
              <a:t>eUICC</a:t>
            </a:r>
            <a:r>
              <a:rPr lang="en-US" altLang="zh-CN" dirty="0"/>
              <a:t> Controlling Authority Security Domain</a:t>
            </a:r>
          </a:p>
          <a:p>
            <a:pPr lvl="1"/>
            <a:r>
              <a:rPr lang="en-US" altLang="zh-CN" dirty="0"/>
              <a:t>CERT.CA.SIGN Certificate of the CA for verifying CERT.DP.TLS</a:t>
            </a:r>
          </a:p>
          <a:p>
            <a:pPr lvl="1"/>
            <a:r>
              <a:rPr lang="en-US" altLang="zh-CN" dirty="0"/>
              <a:t>CERT.CI.ECDSA Certificate of the CI for its Public ECDSA Key</a:t>
            </a:r>
          </a:p>
          <a:p>
            <a:pPr lvl="1"/>
            <a:r>
              <a:rPr lang="en-US" altLang="zh-CN" dirty="0"/>
              <a:t>CERT.DP.ECDSA Certificate of the SM-DP+ for its Public ECDSA key</a:t>
            </a:r>
          </a:p>
          <a:p>
            <a:pPr lvl="1"/>
            <a:r>
              <a:rPr lang="en-US" altLang="zh-CN" dirty="0"/>
              <a:t>CERT.EUICC.ECDSA Certificate of the </a:t>
            </a:r>
            <a:r>
              <a:rPr lang="en-US" altLang="zh-CN" dirty="0" err="1"/>
              <a:t>eUICC</a:t>
            </a:r>
            <a:r>
              <a:rPr lang="en-US" altLang="zh-CN" dirty="0"/>
              <a:t> for its Public ECDSA key</a:t>
            </a:r>
          </a:p>
          <a:p>
            <a:pPr lvl="1"/>
            <a:r>
              <a:rPr lang="en-US" altLang="zh-CN" dirty="0"/>
              <a:t>CERT.EUM.ECDSA Certificate of the EUM for its Public ECDSA key</a:t>
            </a:r>
          </a:p>
          <a:p>
            <a:pPr lvl="1"/>
            <a:r>
              <a:rPr lang="en-US" altLang="zh-CN" dirty="0"/>
              <a:t>CERT.DP.TLS Certificate of the SM-DP+ for securing TLS</a:t>
            </a:r>
          </a:p>
          <a:p>
            <a:pPr lvl="1"/>
            <a:r>
              <a:rPr lang="en-US" altLang="zh-CN" dirty="0"/>
              <a:t>CI Certificate Issuer</a:t>
            </a:r>
            <a:endParaRPr lang="zh-CN" altLang="en-US" dirty="0"/>
          </a:p>
        </p:txBody>
      </p:sp>
    </p:spTree>
    <p:extLst>
      <p:ext uri="{BB962C8B-B14F-4D97-AF65-F5344CB8AC3E}">
        <p14:creationId xmlns:p14="http://schemas.microsoft.com/office/powerpoint/2010/main" val="31150720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2.3 </a:t>
            </a:r>
            <a:r>
              <a:rPr lang="zh-CN" altLang="en-US" sz="3600" b="0" dirty="0">
                <a:latin typeface="宋体" pitchFamily="2" charset="-122"/>
                <a:ea typeface="宋体" pitchFamily="2" charset="-122"/>
              </a:rPr>
              <a:t>嵌入式微处理器选型</a:t>
            </a:r>
          </a:p>
        </p:txBody>
      </p:sp>
      <p:sp>
        <p:nvSpPr>
          <p:cNvPr id="3" name="Content Placeholder 2"/>
          <p:cNvSpPr>
            <a:spLocks noGrp="1"/>
          </p:cNvSpPr>
          <p:nvPr>
            <p:ph idx="1"/>
          </p:nvPr>
        </p:nvSpPr>
        <p:spPr/>
        <p:txBody>
          <a:bodyPr/>
          <a:lstStyle/>
          <a:p>
            <a:pPr>
              <a:buNone/>
            </a:pPr>
            <a:r>
              <a:rPr lang="en-US" altLang="zh-CN" sz="2400" b="0" dirty="0">
                <a:solidFill>
                  <a:srgbClr val="FF0000"/>
                </a:solidFill>
                <a:latin typeface="宋体" pitchFamily="2" charset="-122"/>
                <a:ea typeface="宋体" pitchFamily="2" charset="-122"/>
              </a:rPr>
              <a:t>ARM</a:t>
            </a:r>
            <a:r>
              <a:rPr lang="zh-CN" altLang="en-US" sz="2400" b="0" dirty="0">
                <a:solidFill>
                  <a:srgbClr val="FF0000"/>
                </a:solidFill>
                <a:latin typeface="宋体" pitchFamily="2" charset="-122"/>
                <a:ea typeface="宋体" pitchFamily="2" charset="-122"/>
              </a:rPr>
              <a:t>微处理器内核的选择</a:t>
            </a:r>
            <a:r>
              <a:rPr lang="zh-CN" altLang="en-US" sz="2400" b="0" dirty="0">
                <a:solidFill>
                  <a:schemeClr val="tx1"/>
                </a:solidFill>
                <a:latin typeface="宋体" pitchFamily="2" charset="-122"/>
                <a:ea typeface="宋体" pitchFamily="2" charset="-122"/>
              </a:rPr>
              <a:t>：</a:t>
            </a:r>
            <a:endParaRPr lang="en-US" altLang="zh-CN" sz="2400" b="0" dirty="0">
              <a:solidFill>
                <a:schemeClr val="tx1"/>
              </a:solidFill>
              <a:latin typeface="宋体" pitchFamily="2" charset="-122"/>
              <a:ea typeface="宋体" pitchFamily="2" charset="-122"/>
            </a:endParaRPr>
          </a:p>
          <a:p>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微处理器包含一系列内核结构以适应不同的应用领域。如果用户希望使用</a:t>
            </a:r>
            <a:r>
              <a:rPr lang="en-US" altLang="zh-CN" sz="2400" b="0" dirty="0">
                <a:solidFill>
                  <a:schemeClr val="tx1"/>
                </a:solidFill>
                <a:latin typeface="宋体" pitchFamily="2" charset="-122"/>
                <a:ea typeface="宋体" pitchFamily="2" charset="-122"/>
              </a:rPr>
              <a:t>WinCE</a:t>
            </a:r>
            <a:r>
              <a:rPr lang="zh-CN" altLang="en-US" sz="2400" b="0" dirty="0">
                <a:solidFill>
                  <a:schemeClr val="tx1"/>
                </a:solidFill>
                <a:latin typeface="宋体" pitchFamily="2" charset="-122"/>
                <a:ea typeface="宋体" pitchFamily="2" charset="-122"/>
              </a:rPr>
              <a:t>或标准</a:t>
            </a:r>
            <a:r>
              <a:rPr lang="en-US" altLang="zh-CN" sz="2400" b="0" dirty="0">
                <a:solidFill>
                  <a:schemeClr val="tx1"/>
                </a:solidFill>
                <a:latin typeface="宋体" pitchFamily="2" charset="-122"/>
                <a:ea typeface="宋体" pitchFamily="2" charset="-122"/>
              </a:rPr>
              <a:t>Linux</a:t>
            </a:r>
            <a:r>
              <a:rPr lang="zh-CN" altLang="en-US" sz="2400" b="0" dirty="0">
                <a:solidFill>
                  <a:schemeClr val="tx1"/>
                </a:solidFill>
                <a:latin typeface="宋体" pitchFamily="2" charset="-122"/>
                <a:ea typeface="宋体" pitchFamily="2" charset="-122"/>
              </a:rPr>
              <a:t>等操作系统以减少软件开发时间，需选择</a:t>
            </a:r>
            <a:r>
              <a:rPr lang="en-US" altLang="zh-CN" sz="2400" b="0" dirty="0">
                <a:solidFill>
                  <a:schemeClr val="tx1"/>
                </a:solidFill>
                <a:latin typeface="宋体" pitchFamily="2" charset="-122"/>
                <a:ea typeface="宋体" pitchFamily="2" charset="-122"/>
              </a:rPr>
              <a:t>ARM720T</a:t>
            </a:r>
            <a:r>
              <a:rPr lang="zh-CN" altLang="en-US" sz="2400" b="0" dirty="0">
                <a:solidFill>
                  <a:schemeClr val="tx1"/>
                </a:solidFill>
                <a:latin typeface="宋体" pitchFamily="2" charset="-122"/>
                <a:ea typeface="宋体" pitchFamily="2" charset="-122"/>
              </a:rPr>
              <a:t>以上带有</a:t>
            </a:r>
            <a:r>
              <a:rPr lang="en-US" altLang="zh-CN" sz="2400" b="0" dirty="0">
                <a:solidFill>
                  <a:srgbClr val="FF0000"/>
                </a:solidFill>
                <a:latin typeface="宋体" pitchFamily="2" charset="-122"/>
                <a:ea typeface="宋体" pitchFamily="2" charset="-122"/>
              </a:rPr>
              <a:t>MMU</a:t>
            </a:r>
            <a:r>
              <a:rPr lang="zh-CN" altLang="en-US" sz="2400" b="0" dirty="0">
                <a:solidFill>
                  <a:srgbClr val="FF0000"/>
                </a:solidFill>
                <a:latin typeface="宋体" pitchFamily="2" charset="-122"/>
                <a:ea typeface="宋体" pitchFamily="2" charset="-122"/>
              </a:rPr>
              <a:t>（</a:t>
            </a:r>
            <a:r>
              <a:rPr lang="en-US" altLang="zh-CN" sz="2400" b="0" dirty="0">
                <a:solidFill>
                  <a:srgbClr val="FF0000"/>
                </a:solidFill>
                <a:latin typeface="宋体" pitchFamily="2" charset="-122"/>
                <a:ea typeface="宋体" pitchFamily="2" charset="-122"/>
              </a:rPr>
              <a:t>Memory Management Unit</a:t>
            </a:r>
            <a:r>
              <a:rPr lang="zh-CN" altLang="en-US" sz="2400" b="0" dirty="0">
                <a:solidFill>
                  <a:schemeClr val="tx1"/>
                </a:solidFill>
                <a:latin typeface="宋体" pitchFamily="2" charset="-122"/>
                <a:ea typeface="宋体" pitchFamily="2" charset="-122"/>
              </a:rPr>
              <a:t>）功能的</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芯片</a:t>
            </a:r>
          </a:p>
          <a:p>
            <a:r>
              <a:rPr lang="zh-CN" altLang="en-US" sz="2400" b="0" dirty="0">
                <a:solidFill>
                  <a:srgbClr val="FF0000"/>
                </a:solidFill>
                <a:latin typeface="宋体" pitchFamily="2" charset="-122"/>
                <a:ea typeface="宋体" pitchFamily="2" charset="-122"/>
              </a:rPr>
              <a:t>系统工作频率</a:t>
            </a:r>
            <a:r>
              <a:rPr lang="zh-CN" altLang="en-US" sz="2400" b="0" dirty="0">
                <a:solidFill>
                  <a:schemeClr val="tx1"/>
                </a:solidFill>
                <a:latin typeface="宋体" pitchFamily="2" charset="-122"/>
                <a:ea typeface="宋体" pitchFamily="2" charset="-122"/>
              </a:rPr>
              <a:t>：在很大程度上决定了</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微处理器的处理能力</a:t>
            </a:r>
          </a:p>
          <a:p>
            <a:r>
              <a:rPr lang="zh-CN" altLang="en-US" sz="2400" b="0" dirty="0">
                <a:solidFill>
                  <a:srgbClr val="FF0000"/>
                </a:solidFill>
                <a:latin typeface="宋体" pitchFamily="2" charset="-122"/>
                <a:ea typeface="宋体" pitchFamily="2" charset="-122"/>
              </a:rPr>
              <a:t>片内存储器容量</a:t>
            </a:r>
            <a:r>
              <a:rPr lang="zh-CN" altLang="en-US" sz="2400" b="0" dirty="0">
                <a:solidFill>
                  <a:schemeClr val="tx1"/>
                </a:solidFill>
                <a:latin typeface="宋体" pitchFamily="2" charset="-122"/>
                <a:ea typeface="宋体" pitchFamily="2" charset="-122"/>
              </a:rPr>
              <a:t>：大多数的</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微处理器片内存储器的容量都不大，需要用户在设计系统时外扩</a:t>
            </a:r>
          </a:p>
          <a:p>
            <a:r>
              <a:rPr lang="zh-CN" altLang="en-US" sz="2400" b="0" dirty="0">
                <a:solidFill>
                  <a:srgbClr val="FF0000"/>
                </a:solidFill>
                <a:latin typeface="宋体" pitchFamily="2" charset="-122"/>
                <a:ea typeface="宋体" pitchFamily="2" charset="-122"/>
              </a:rPr>
              <a:t>片内外围电路的选择</a:t>
            </a:r>
            <a:r>
              <a:rPr lang="zh-CN" altLang="en-US" sz="2400" b="0" dirty="0">
                <a:solidFill>
                  <a:schemeClr val="tx1"/>
                </a:solidFill>
                <a:latin typeface="宋体" pitchFamily="2" charset="-122"/>
                <a:ea typeface="宋体" pitchFamily="2" charset="-122"/>
              </a:rPr>
              <a:t>：除</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微处理器核以外，几乎所有的</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芯片均根据各自不同的应用领域，扩展了相关功能模块，并集成在芯片之中，称之为</a:t>
            </a:r>
            <a:r>
              <a:rPr lang="zh-CN" altLang="en-US" sz="2400" b="0" dirty="0">
                <a:solidFill>
                  <a:srgbClr val="FF0000"/>
                </a:solidFill>
                <a:latin typeface="宋体" pitchFamily="2" charset="-122"/>
                <a:ea typeface="宋体" pitchFamily="2" charset="-122"/>
              </a:rPr>
              <a:t>片内外围电路</a:t>
            </a:r>
            <a:r>
              <a:rPr lang="zh-CN" altLang="en-US" sz="2400" b="0" dirty="0">
                <a:solidFill>
                  <a:schemeClr val="tx1"/>
                </a:solidFill>
                <a:latin typeface="宋体" pitchFamily="2" charset="-122"/>
                <a:ea typeface="宋体" pitchFamily="2" charset="-122"/>
              </a:rPr>
              <a:t>，如</a:t>
            </a:r>
            <a:r>
              <a:rPr lang="en-US" altLang="zh-CN" sz="2400" b="0" dirty="0">
                <a:solidFill>
                  <a:schemeClr val="tx1"/>
                </a:solidFill>
                <a:latin typeface="宋体" pitchFamily="2" charset="-122"/>
                <a:ea typeface="宋体" pitchFamily="2" charset="-122"/>
              </a:rPr>
              <a:t>USB</a:t>
            </a:r>
            <a:r>
              <a:rPr lang="zh-CN" altLang="en-US" sz="2400" b="0" dirty="0">
                <a:solidFill>
                  <a:schemeClr val="tx1"/>
                </a:solidFill>
                <a:latin typeface="宋体" pitchFamily="2" charset="-122"/>
                <a:ea typeface="宋体" pitchFamily="2" charset="-122"/>
              </a:rPr>
              <a:t>接口、</a:t>
            </a:r>
            <a:r>
              <a:rPr lang="en-US" altLang="zh-CN" sz="2400" b="0" dirty="0">
                <a:solidFill>
                  <a:schemeClr val="tx1"/>
                </a:solidFill>
                <a:latin typeface="宋体" pitchFamily="2" charset="-122"/>
                <a:ea typeface="宋体" pitchFamily="2" charset="-122"/>
              </a:rPr>
              <a:t>IIS</a:t>
            </a:r>
            <a:r>
              <a:rPr lang="zh-CN" altLang="en-US" sz="2400" b="0" dirty="0">
                <a:solidFill>
                  <a:schemeClr val="tx1"/>
                </a:solidFill>
                <a:latin typeface="宋体" pitchFamily="2" charset="-122"/>
                <a:ea typeface="宋体" pitchFamily="2" charset="-122"/>
              </a:rPr>
              <a:t>接口、</a:t>
            </a:r>
            <a:r>
              <a:rPr lang="en-US" altLang="zh-CN" sz="2400" b="0" dirty="0">
                <a:solidFill>
                  <a:schemeClr val="tx1"/>
                </a:solidFill>
                <a:latin typeface="宋体" pitchFamily="2" charset="-122"/>
                <a:ea typeface="宋体" pitchFamily="2" charset="-122"/>
              </a:rPr>
              <a:t>LCD</a:t>
            </a:r>
            <a:r>
              <a:rPr lang="zh-CN" altLang="en-US" sz="2400" b="0" dirty="0">
                <a:solidFill>
                  <a:schemeClr val="tx1"/>
                </a:solidFill>
                <a:latin typeface="宋体" pitchFamily="2" charset="-122"/>
                <a:ea typeface="宋体" pitchFamily="2" charset="-122"/>
              </a:rPr>
              <a:t>控制器、键盘接口、</a:t>
            </a:r>
            <a:r>
              <a:rPr lang="en-US" altLang="zh-CN" sz="2400" b="0" dirty="0">
                <a:solidFill>
                  <a:schemeClr val="tx1"/>
                </a:solidFill>
                <a:latin typeface="宋体" pitchFamily="2" charset="-122"/>
                <a:ea typeface="宋体" pitchFamily="2" charset="-122"/>
              </a:rPr>
              <a:t>RTC</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ADC</a:t>
            </a:r>
            <a:r>
              <a:rPr lang="zh-CN" altLang="en-US" sz="2400" b="0" dirty="0">
                <a:solidFill>
                  <a:schemeClr val="tx1"/>
                </a:solidFill>
                <a:latin typeface="宋体" pitchFamily="2" charset="-122"/>
                <a:ea typeface="宋体" pitchFamily="2" charset="-122"/>
              </a:rPr>
              <a:t>和</a:t>
            </a:r>
            <a:r>
              <a:rPr lang="en-US" altLang="zh-CN" sz="2400" b="0" dirty="0">
                <a:solidFill>
                  <a:schemeClr val="tx1"/>
                </a:solidFill>
                <a:latin typeface="宋体" pitchFamily="2" charset="-122"/>
                <a:ea typeface="宋体" pitchFamily="2" charset="-122"/>
              </a:rPr>
              <a:t>DAC</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DSP</a:t>
            </a:r>
            <a:r>
              <a:rPr lang="zh-CN" altLang="en-US" sz="2400" b="0" dirty="0">
                <a:solidFill>
                  <a:schemeClr val="tx1"/>
                </a:solidFill>
                <a:latin typeface="宋体" pitchFamily="2" charset="-122"/>
                <a:ea typeface="宋体" pitchFamily="2" charset="-122"/>
              </a:rPr>
              <a:t>协处理器等</a:t>
            </a:r>
            <a:endParaRPr kumimoji="1" lang="en-US" altLang="zh-CN" sz="2400" b="0" dirty="0">
              <a:solidFill>
                <a:schemeClr val="tx1"/>
              </a:solidFill>
              <a:latin typeface="宋体" pitchFamily="2" charset="-122"/>
              <a:ea typeface="宋体" pitchFamily="2" charset="-122"/>
            </a:endParaRPr>
          </a:p>
          <a:p>
            <a:pPr lvl="2"/>
            <a:endParaRPr lang="en-US" altLang="zh-CN" sz="2300" b="0" dirty="0">
              <a:latin typeface="宋体" pitchFamily="2" charset="-122"/>
              <a:ea typeface="宋体" pitchFamily="2" charset="-122"/>
            </a:endParaRPr>
          </a:p>
          <a:p>
            <a:pPr lvl="2"/>
            <a:endParaRPr lang="zh-CN" altLang="en-US" sz="23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FDC2EC84-178C-4A2C-9417-16097FB287F9}"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84</a:t>
            </a:fld>
            <a:endParaRPr lang="en-US" altLang="zh-CN" b="1">
              <a:solidFill>
                <a:srgbClr val="FFFFFF"/>
              </a:solidFill>
            </a:endParaRPr>
          </a:p>
        </p:txBody>
      </p:sp>
    </p:spTree>
    <p:extLst>
      <p:ext uri="{BB962C8B-B14F-4D97-AF65-F5344CB8AC3E}">
        <p14:creationId xmlns:p14="http://schemas.microsoft.com/office/powerpoint/2010/main" val="805809645"/>
      </p:ext>
    </p:extLst>
  </p:cSld>
  <p:clrMapOvr>
    <a:masterClrMapping/>
  </p:clrMapOvr>
  <p:transition/>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RSP</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950204" y="1339632"/>
            <a:ext cx="7940557" cy="4886711"/>
          </a:xfrm>
        </p:spPr>
        <p:txBody>
          <a:bodyPr>
            <a:normAutofit/>
          </a:bodyPr>
          <a:lstStyle/>
          <a:p>
            <a:pPr lvl="1"/>
            <a:r>
              <a:rPr lang="en-US" altLang="zh-CN" dirty="0" err="1"/>
              <a:t>otPK.DP.ECKA</a:t>
            </a:r>
            <a:r>
              <a:rPr lang="en-US" altLang="zh-CN" dirty="0"/>
              <a:t> One-time Public Key of the SM-DP+ for ECKA</a:t>
            </a:r>
          </a:p>
          <a:p>
            <a:pPr lvl="1"/>
            <a:r>
              <a:rPr lang="en-US" altLang="zh-CN" dirty="0" err="1"/>
              <a:t>otPK.EUICC.ECKA</a:t>
            </a:r>
            <a:r>
              <a:rPr lang="en-US" altLang="zh-CN" dirty="0"/>
              <a:t> One-time Public Key of the </a:t>
            </a:r>
            <a:r>
              <a:rPr lang="en-US" altLang="zh-CN" dirty="0" err="1"/>
              <a:t>eUICC</a:t>
            </a:r>
            <a:r>
              <a:rPr lang="en-US" altLang="zh-CN" dirty="0"/>
              <a:t> for ECKA</a:t>
            </a:r>
          </a:p>
          <a:p>
            <a:pPr lvl="1"/>
            <a:r>
              <a:rPr lang="en-US" altLang="zh-CN" dirty="0" err="1"/>
              <a:t>otSK.DP.ECKA</a:t>
            </a:r>
            <a:r>
              <a:rPr lang="en-US" altLang="zh-CN" dirty="0"/>
              <a:t> One-time Private Key of the SM-DP+ for ECKA</a:t>
            </a:r>
          </a:p>
          <a:p>
            <a:pPr lvl="1"/>
            <a:r>
              <a:rPr lang="en-US" altLang="zh-CN" dirty="0" err="1"/>
              <a:t>otSK.EUICC.ECKA</a:t>
            </a:r>
            <a:r>
              <a:rPr lang="en-US" altLang="zh-CN" dirty="0"/>
              <a:t> One-time Private Key of the </a:t>
            </a:r>
            <a:r>
              <a:rPr lang="en-US" altLang="zh-CN" dirty="0" err="1"/>
              <a:t>eUICC</a:t>
            </a:r>
            <a:r>
              <a:rPr lang="en-US" altLang="zh-CN" dirty="0"/>
              <a:t> for ECKA</a:t>
            </a:r>
          </a:p>
          <a:p>
            <a:pPr lvl="1"/>
            <a:r>
              <a:rPr lang="en-US" altLang="zh-CN" dirty="0"/>
              <a:t>PK.CI.ECDSA Public Key of the CI, part of the CERT.CI.ECDSA</a:t>
            </a:r>
          </a:p>
          <a:p>
            <a:pPr lvl="1"/>
            <a:r>
              <a:rPr lang="en-US" altLang="zh-CN" dirty="0"/>
              <a:t>PK.DP.ECDSA Public Key of the SM-DP+ part of the CERT.DP.ECDSA.</a:t>
            </a:r>
          </a:p>
          <a:p>
            <a:pPr lvl="1"/>
            <a:r>
              <a:rPr lang="en-US" altLang="zh-CN" dirty="0"/>
              <a:t>PK.EUICC.ECDSA Public Key of the </a:t>
            </a:r>
            <a:r>
              <a:rPr lang="en-US" altLang="zh-CN" dirty="0" err="1"/>
              <a:t>eUICC</a:t>
            </a:r>
            <a:r>
              <a:rPr lang="en-US" altLang="zh-CN" dirty="0"/>
              <a:t>, part of the CERT.EUICC.ECDSA</a:t>
            </a:r>
          </a:p>
          <a:p>
            <a:pPr lvl="1"/>
            <a:r>
              <a:rPr lang="en-US" altLang="zh-CN" dirty="0"/>
              <a:t>PK.EUM.ECDSA Public Key of the EUM, part of the CERT.EUM.ECDSA</a:t>
            </a:r>
            <a:endParaRPr lang="zh-CN" altLang="en-US" dirty="0"/>
          </a:p>
        </p:txBody>
      </p:sp>
    </p:spTree>
    <p:extLst>
      <p:ext uri="{BB962C8B-B14F-4D97-AF65-F5344CB8AC3E}">
        <p14:creationId xmlns:p14="http://schemas.microsoft.com/office/powerpoint/2010/main" val="1302312948"/>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内容占位符 3">
            <a:extLst>
              <a:ext uri="{FF2B5EF4-FFF2-40B4-BE49-F238E27FC236}">
                <a16:creationId xmlns:a16="http://schemas.microsoft.com/office/drawing/2014/main" id="{23537BDC-1583-484D-B813-08C3BD25C19A}"/>
              </a:ext>
            </a:extLst>
          </p:cNvPr>
          <p:cNvPicPr>
            <a:picLocks noGrp="1" noChangeAspect="1"/>
          </p:cNvPicPr>
          <p:nvPr>
            <p:ph idx="1"/>
          </p:nvPr>
        </p:nvPicPr>
        <p:blipFill>
          <a:blip r:embed="rId3"/>
          <a:stretch>
            <a:fillRect/>
          </a:stretch>
        </p:blipFill>
        <p:spPr>
          <a:xfrm>
            <a:off x="2868499" y="116981"/>
            <a:ext cx="6753367" cy="4795239"/>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999500" y="4550230"/>
            <a:ext cx="8181805" cy="184809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ECASD</a:t>
            </a:r>
            <a:r>
              <a:rPr lang="zh-CN" altLang="en-US" sz="5200" dirty="0">
                <a:solidFill>
                  <a:schemeClr val="tx1">
                    <a:lumMod val="85000"/>
                    <a:lumOff val="15000"/>
                  </a:schemeClr>
                </a:solidFill>
                <a:latin typeface="+mj-lt"/>
                <a:ea typeface="+mj-ea"/>
              </a:rPr>
              <a:t>由</a:t>
            </a:r>
            <a:r>
              <a:rPr lang="en-US" altLang="zh-CN" sz="5200" dirty="0">
                <a:solidFill>
                  <a:schemeClr val="tx1">
                    <a:lumMod val="85000"/>
                    <a:lumOff val="15000"/>
                  </a:schemeClr>
                </a:solidFill>
                <a:latin typeface="+mj-lt"/>
                <a:ea typeface="+mj-ea"/>
              </a:rPr>
              <a:t>EUM</a:t>
            </a:r>
            <a:r>
              <a:rPr lang="zh-CN" altLang="en-US" sz="5200" dirty="0">
                <a:solidFill>
                  <a:schemeClr val="tx1">
                    <a:lumMod val="85000"/>
                    <a:lumOff val="15000"/>
                  </a:schemeClr>
                </a:solidFill>
                <a:latin typeface="+mj-lt"/>
                <a:ea typeface="+mj-ea"/>
              </a:rPr>
              <a:t>安装和个人化</a:t>
            </a:r>
            <a:endParaRPr lang="en-US" altLang="zh-CN" sz="5200" dirty="0">
              <a:solidFill>
                <a:schemeClr val="tx1">
                  <a:lumMod val="85000"/>
                  <a:lumOff val="15000"/>
                </a:schemeClr>
              </a:solidFill>
              <a:latin typeface="+mj-lt"/>
              <a:ea typeface="+mj-ea"/>
            </a:endParaRPr>
          </a:p>
        </p:txBody>
      </p:sp>
    </p:spTree>
    <p:extLst>
      <p:ext uri="{BB962C8B-B14F-4D97-AF65-F5344CB8AC3E}">
        <p14:creationId xmlns:p14="http://schemas.microsoft.com/office/powerpoint/2010/main" val="1737587969"/>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ECASD</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p:txBody>
          <a:bodyPr>
            <a:normAutofit/>
          </a:bodyPr>
          <a:lstStyle/>
          <a:p>
            <a:r>
              <a:rPr lang="en-US" altLang="zh-CN" dirty="0"/>
              <a:t>The ECASD contains:</a:t>
            </a:r>
          </a:p>
          <a:p>
            <a:pPr lvl="1"/>
            <a:r>
              <a:rPr lang="en-US" altLang="zh-CN" dirty="0"/>
              <a:t>The </a:t>
            </a:r>
            <a:r>
              <a:rPr lang="en-US" altLang="zh-CN" dirty="0" err="1"/>
              <a:t>eUICC’s</a:t>
            </a:r>
            <a:r>
              <a:rPr lang="en-US" altLang="zh-CN" dirty="0"/>
              <a:t> Private Key (SK.EUICC.ECDSA) for creating ECDSA signatures</a:t>
            </a:r>
          </a:p>
          <a:p>
            <a:pPr lvl="1"/>
            <a:r>
              <a:rPr lang="en-US" altLang="zh-CN" dirty="0"/>
              <a:t>The </a:t>
            </a:r>
            <a:r>
              <a:rPr lang="en-US" altLang="zh-CN" dirty="0" err="1"/>
              <a:t>eUICC’s</a:t>
            </a:r>
            <a:r>
              <a:rPr lang="en-US" altLang="zh-CN" dirty="0"/>
              <a:t> Certificate for </a:t>
            </a:r>
            <a:r>
              <a:rPr lang="en-US" altLang="zh-CN" dirty="0" err="1"/>
              <a:t>eUICC</a:t>
            </a:r>
            <a:r>
              <a:rPr lang="en-US" altLang="zh-CN" dirty="0"/>
              <a:t> authentication (CERT.EUICC.ECDSA) containing the </a:t>
            </a:r>
            <a:r>
              <a:rPr lang="en-US" altLang="zh-CN" dirty="0" err="1"/>
              <a:t>eUICC’s</a:t>
            </a:r>
            <a:r>
              <a:rPr lang="en-US" altLang="zh-CN" dirty="0"/>
              <a:t> public key (PK.EUICC.ECDSA)</a:t>
            </a:r>
          </a:p>
          <a:p>
            <a:pPr lvl="1"/>
            <a:r>
              <a:rPr lang="en-US" altLang="zh-CN" dirty="0"/>
              <a:t>The Certificate Issuer’s (CI) Public Key (PK.CI.ECDSA) for verifying SM-DP+ certificates</a:t>
            </a:r>
          </a:p>
          <a:p>
            <a:pPr lvl="1"/>
            <a:r>
              <a:rPr lang="en-US" altLang="zh-CN" dirty="0"/>
              <a:t>The certificate of the EUM (CERT.EUM.ECDSA)</a:t>
            </a:r>
          </a:p>
          <a:p>
            <a:pPr lvl="1"/>
            <a:r>
              <a:rPr lang="en-US" altLang="zh-CN" dirty="0" err="1"/>
              <a:t>eUICC</a:t>
            </a:r>
            <a:r>
              <a:rPr lang="en-US" altLang="zh-CN" dirty="0"/>
              <a:t> Manufacturer’s (EUMs) keyset for key/certificate renewal</a:t>
            </a:r>
            <a:endParaRPr lang="zh-CN" altLang="en-US" dirty="0"/>
          </a:p>
        </p:txBody>
      </p:sp>
    </p:spTree>
    <p:extLst>
      <p:ext uri="{BB962C8B-B14F-4D97-AF65-F5344CB8AC3E}">
        <p14:creationId xmlns:p14="http://schemas.microsoft.com/office/powerpoint/2010/main" val="35217690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709980" y="286605"/>
            <a:ext cx="8686800" cy="986020"/>
          </a:xfrm>
        </p:spPr>
        <p:txBody>
          <a:bodyPr>
            <a:normAutofit fontScale="90000"/>
          </a:bodyPr>
          <a:lstStyle/>
          <a:p>
            <a:r>
              <a:rPr lang="en-US" altLang="zh-CN" dirty="0"/>
              <a:t>Profile Package stage Description</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endParaRPr lang="zh-CN" altLang="en-US" dirty="0"/>
          </a:p>
        </p:txBody>
      </p:sp>
      <p:pic>
        <p:nvPicPr>
          <p:cNvPr id="4" name="图片 3">
            <a:extLst>
              <a:ext uri="{FF2B5EF4-FFF2-40B4-BE49-F238E27FC236}">
                <a16:creationId xmlns:a16="http://schemas.microsoft.com/office/drawing/2014/main" id="{3E29CA1F-C399-406A-8E96-2E494F8C80A1}"/>
              </a:ext>
            </a:extLst>
          </p:cNvPr>
          <p:cNvPicPr>
            <a:picLocks noChangeAspect="1"/>
          </p:cNvPicPr>
          <p:nvPr/>
        </p:nvPicPr>
        <p:blipFill>
          <a:blip r:embed="rId2"/>
          <a:stretch>
            <a:fillRect/>
          </a:stretch>
        </p:blipFill>
        <p:spPr>
          <a:xfrm>
            <a:off x="1524000" y="1741113"/>
            <a:ext cx="9144000" cy="4104193"/>
          </a:xfrm>
          <a:prstGeom prst="rect">
            <a:avLst/>
          </a:prstGeom>
        </p:spPr>
      </p:pic>
    </p:spTree>
    <p:extLst>
      <p:ext uri="{BB962C8B-B14F-4D97-AF65-F5344CB8AC3E}">
        <p14:creationId xmlns:p14="http://schemas.microsoft.com/office/powerpoint/2010/main" val="3735186859"/>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SCP</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5053420"/>
          </a:xfrm>
        </p:spPr>
        <p:txBody>
          <a:bodyPr>
            <a:normAutofit fontScale="85000" lnSpcReduction="10000"/>
          </a:bodyPr>
          <a:lstStyle/>
          <a:p>
            <a:pPr marL="457200" indent="-457200">
              <a:buFont typeface="+mj-lt"/>
              <a:buAutoNum type="arabicPeriod"/>
            </a:pPr>
            <a:r>
              <a:rPr lang="zh-CN" altLang="en-US" dirty="0"/>
              <a:t>在检查远程</a:t>
            </a:r>
            <a:r>
              <a:rPr lang="en-US" altLang="zh-CN" dirty="0"/>
              <a:t>APDU</a:t>
            </a:r>
            <a:r>
              <a:rPr lang="zh-CN" altLang="en-US" dirty="0"/>
              <a:t>命令串时，目标安全域应使用自己的安全通道</a:t>
            </a:r>
            <a:endParaRPr lang="en-US" altLang="zh-CN" dirty="0"/>
          </a:p>
          <a:p>
            <a:pPr marL="457200" indent="-457200">
              <a:buFont typeface="+mj-lt"/>
              <a:buAutoNum type="arabicPeriod"/>
            </a:pPr>
            <a:r>
              <a:rPr lang="zh-CN" altLang="en-US" dirty="0"/>
              <a:t>若它无密钥组，应使用它关联的安全域的安全通道</a:t>
            </a:r>
            <a:r>
              <a:rPr lang="en-US" altLang="zh-CN" dirty="0"/>
              <a:t>.</a:t>
            </a:r>
          </a:p>
          <a:p>
            <a:pPr marL="457200" indent="-457200">
              <a:buFont typeface="+mj-lt"/>
              <a:buAutoNum type="arabicPeriod"/>
            </a:pPr>
            <a:r>
              <a:rPr lang="zh-CN" altLang="en-US" dirty="0"/>
              <a:t>对于</a:t>
            </a:r>
            <a:r>
              <a:rPr lang="en-US" altLang="zh-CN" dirty="0"/>
              <a:t>SCP80</a:t>
            </a:r>
            <a:r>
              <a:rPr lang="zh-CN" altLang="en-US" dirty="0"/>
              <a:t>的安全通道</a:t>
            </a:r>
            <a:r>
              <a:rPr lang="en-US" altLang="zh-CN" dirty="0"/>
              <a:t>, </a:t>
            </a:r>
            <a:r>
              <a:rPr lang="zh-CN" altLang="en-US" dirty="0"/>
              <a:t>在传递</a:t>
            </a:r>
            <a:r>
              <a:rPr lang="en-US" altLang="zh-CN" dirty="0"/>
              <a:t>APDU</a:t>
            </a:r>
            <a:r>
              <a:rPr lang="zh-CN" altLang="en-US" dirty="0"/>
              <a:t>命令之前已经做过安全消息的处理，相关行为在</a:t>
            </a:r>
            <a:r>
              <a:rPr lang="en-US" altLang="zh-CN" dirty="0" err="1"/>
              <a:t>SecureChannel</a:t>
            </a:r>
            <a:r>
              <a:rPr lang="en-US" altLang="zh-CN" dirty="0"/>
              <a:t>(…)</a:t>
            </a:r>
            <a:r>
              <a:rPr lang="zh-CN" altLang="en-US" dirty="0"/>
              <a:t>接口中定义：</a:t>
            </a:r>
            <a:endParaRPr lang="en-US" altLang="zh-CN" dirty="0"/>
          </a:p>
          <a:p>
            <a:pPr lvl="1"/>
            <a:r>
              <a:rPr lang="en-US" altLang="zh-CN" dirty="0" err="1"/>
              <a:t>SecureChannel.getSecurityLevel</a:t>
            </a:r>
            <a:r>
              <a:rPr lang="en-US" altLang="zh-CN" dirty="0"/>
              <a:t>(…)</a:t>
            </a:r>
          </a:p>
          <a:p>
            <a:pPr lvl="1"/>
            <a:r>
              <a:rPr lang="en-US" altLang="zh-CN" dirty="0" err="1"/>
              <a:t>SecureChannel.processSecurity</a:t>
            </a:r>
            <a:r>
              <a:rPr lang="en-US" altLang="zh-CN" dirty="0"/>
              <a:t>()</a:t>
            </a:r>
          </a:p>
          <a:p>
            <a:pPr lvl="1"/>
            <a:r>
              <a:rPr lang="en-US" altLang="zh-CN" dirty="0" err="1"/>
              <a:t>SecureChannel.unwrap</a:t>
            </a:r>
            <a:r>
              <a:rPr lang="en-US" altLang="zh-CN" dirty="0"/>
              <a:t>(…)</a:t>
            </a:r>
          </a:p>
          <a:p>
            <a:pPr lvl="1"/>
            <a:r>
              <a:rPr lang="en-US" altLang="zh-CN" dirty="0" err="1"/>
              <a:t>SecureChannel.wrap</a:t>
            </a:r>
            <a:r>
              <a:rPr lang="en-US" altLang="zh-CN" dirty="0"/>
              <a:t>()</a:t>
            </a:r>
          </a:p>
          <a:p>
            <a:pPr lvl="1"/>
            <a:r>
              <a:rPr lang="en-US" altLang="zh-CN" dirty="0" err="1"/>
              <a:t>SecureChannel.encrypt</a:t>
            </a:r>
            <a:r>
              <a:rPr lang="en-US" altLang="zh-CN" dirty="0"/>
              <a:t>(…) and </a:t>
            </a:r>
            <a:r>
              <a:rPr lang="en-US" altLang="zh-CN" dirty="0" err="1"/>
              <a:t>SecureChannel.decrypt</a:t>
            </a:r>
            <a:r>
              <a:rPr lang="en-US" altLang="zh-CN" dirty="0"/>
              <a:t>(…) use the Key Identifier 3 of the Key Set Version used to process the SCP80 security.</a:t>
            </a:r>
            <a:r>
              <a:rPr lang="zh-CN" altLang="en-US" dirty="0"/>
              <a:t> </a:t>
            </a:r>
            <a:endParaRPr lang="en-US" altLang="zh-CN" dirty="0"/>
          </a:p>
          <a:p>
            <a:pPr lvl="2"/>
            <a:r>
              <a:rPr lang="en-US" altLang="zh-CN" dirty="0"/>
              <a:t>The mode to be used when encrypting and decrypting with DES keys is ECB</a:t>
            </a:r>
            <a:endParaRPr lang="zh-CN" altLang="en-US" dirty="0"/>
          </a:p>
        </p:txBody>
      </p:sp>
    </p:spTree>
    <p:extLst>
      <p:ext uri="{BB962C8B-B14F-4D97-AF65-F5344CB8AC3E}">
        <p14:creationId xmlns:p14="http://schemas.microsoft.com/office/powerpoint/2010/main" val="16573749"/>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SCP81</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5053420"/>
          </a:xfrm>
        </p:spPr>
        <p:txBody>
          <a:bodyPr>
            <a:normAutofit/>
          </a:bodyPr>
          <a:lstStyle/>
          <a:p>
            <a:pPr marL="457200" indent="-457200">
              <a:buFont typeface="+mj-lt"/>
              <a:buAutoNum type="arabicPeriod"/>
            </a:pPr>
            <a:r>
              <a:rPr lang="en-US" altLang="zh-CN" dirty="0"/>
              <a:t>SCP81</a:t>
            </a:r>
            <a:r>
              <a:rPr lang="zh-CN" altLang="en-US" dirty="0"/>
              <a:t>定义于：</a:t>
            </a:r>
            <a:r>
              <a:rPr lang="en-US" altLang="zh-CN" dirty="0"/>
              <a:t>Remote Application Management over HTTP Card Specification v2.2 – Amendment B</a:t>
            </a:r>
            <a:endParaRPr lang="zh-CN" altLang="en-US" dirty="0"/>
          </a:p>
        </p:txBody>
      </p:sp>
    </p:spTree>
    <p:extLst>
      <p:ext uri="{BB962C8B-B14F-4D97-AF65-F5344CB8AC3E}">
        <p14:creationId xmlns:p14="http://schemas.microsoft.com/office/powerpoint/2010/main" val="1565334803"/>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SCP81</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5053420"/>
          </a:xfrm>
        </p:spPr>
        <p:txBody>
          <a:bodyPr>
            <a:normAutofit/>
          </a:bodyPr>
          <a:lstStyle/>
          <a:p>
            <a:pPr>
              <a:buFont typeface="Arial" panose="020B0604020202020204" pitchFamily="34" charset="0"/>
              <a:buChar char="•"/>
            </a:pPr>
            <a:r>
              <a:rPr lang="en-US" altLang="zh-CN" dirty="0"/>
              <a:t> TLS-PSK</a:t>
            </a:r>
            <a:endParaRPr lang="zh-CN" altLang="en-US" dirty="0"/>
          </a:p>
        </p:txBody>
      </p:sp>
      <p:pic>
        <p:nvPicPr>
          <p:cNvPr id="5" name="图片 4" descr="图片包含 屏幕截图&#10;&#10;已生成极高可信度的说明">
            <a:extLst>
              <a:ext uri="{FF2B5EF4-FFF2-40B4-BE49-F238E27FC236}">
                <a16:creationId xmlns:a16="http://schemas.microsoft.com/office/drawing/2014/main" id="{B3A67B0C-A630-47EA-B3C5-B877B38D2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845" y="2233555"/>
            <a:ext cx="7330310" cy="3921038"/>
          </a:xfrm>
          <a:prstGeom prst="rect">
            <a:avLst/>
          </a:prstGeom>
        </p:spPr>
      </p:pic>
    </p:spTree>
    <p:extLst>
      <p:ext uri="{BB962C8B-B14F-4D97-AF65-F5344CB8AC3E}">
        <p14:creationId xmlns:p14="http://schemas.microsoft.com/office/powerpoint/2010/main" val="402898768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586299-D9F7-4003-8AAA-968E530D7283}"/>
              </a:ext>
            </a:extLst>
          </p:cNvPr>
          <p:cNvPicPr>
            <a:picLocks noChangeAspect="1"/>
          </p:cNvPicPr>
          <p:nvPr/>
        </p:nvPicPr>
        <p:blipFill>
          <a:blip r:embed="rId3"/>
          <a:stretch>
            <a:fillRect/>
          </a:stretch>
        </p:blipFill>
        <p:spPr>
          <a:xfrm>
            <a:off x="4787175" y="741559"/>
            <a:ext cx="5689850" cy="5276042"/>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893278" y="516837"/>
            <a:ext cx="2313633" cy="642729"/>
          </a:xfrm>
        </p:spPr>
        <p:txBody>
          <a:bodyPr>
            <a:normAutofit/>
          </a:bodyPr>
          <a:lstStyle/>
          <a:p>
            <a:r>
              <a:rPr lang="en-US" altLang="zh-CN" sz="3100" dirty="0">
                <a:solidFill>
                  <a:srgbClr val="FFFFFF"/>
                </a:solidFill>
              </a:rPr>
              <a:t>TLS</a:t>
            </a:r>
            <a:r>
              <a:rPr lang="zh-CN" altLang="en-US" sz="3100" dirty="0">
                <a:solidFill>
                  <a:srgbClr val="FFFFFF"/>
                </a:solidFill>
              </a:rPr>
              <a:t>回顾</a:t>
            </a:r>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1886242" y="1451450"/>
            <a:ext cx="2433095" cy="4889714"/>
          </a:xfrm>
        </p:spPr>
        <p:txBody>
          <a:bodyPr>
            <a:noAutofit/>
          </a:bodyPr>
          <a:lstStyle/>
          <a:p>
            <a:pPr>
              <a:lnSpc>
                <a:spcPct val="140000"/>
              </a:lnSpc>
              <a:buFont typeface="Arial" panose="020B0604020202020204" pitchFamily="34" charset="0"/>
              <a:buChar char="•"/>
            </a:pPr>
            <a:r>
              <a:rPr lang="en-US" altLang="zh-CN" sz="1400" dirty="0">
                <a:solidFill>
                  <a:srgbClr val="FFFFFF"/>
                </a:solidFill>
              </a:rPr>
              <a:t>TLS</a:t>
            </a:r>
            <a:r>
              <a:rPr lang="zh-CN" altLang="en-US" sz="1400" dirty="0">
                <a:solidFill>
                  <a:srgbClr val="FFFFFF"/>
                </a:solidFill>
              </a:rPr>
              <a:t>通信协议都有一个主动发起方，这里是客户端发起的 </a:t>
            </a:r>
            <a:r>
              <a:rPr lang="en-US" altLang="zh-CN" sz="1400" dirty="0" err="1">
                <a:solidFill>
                  <a:srgbClr val="FFFFFF"/>
                </a:solidFill>
              </a:rPr>
              <a:t>ClientHello</a:t>
            </a:r>
            <a:r>
              <a:rPr lang="en-US" altLang="zh-CN" sz="1400" dirty="0">
                <a:solidFill>
                  <a:srgbClr val="FFFFFF"/>
                </a:solidFill>
              </a:rPr>
              <a:t> </a:t>
            </a:r>
            <a:r>
              <a:rPr lang="zh-CN" altLang="en-US" sz="1400" dirty="0">
                <a:solidFill>
                  <a:srgbClr val="FFFFFF"/>
                </a:solidFill>
              </a:rPr>
              <a:t>报文</a:t>
            </a:r>
            <a:endParaRPr lang="en-US" altLang="zh-CN" sz="1400" dirty="0">
              <a:solidFill>
                <a:srgbClr val="FFFFFF"/>
              </a:solidFill>
            </a:endParaRPr>
          </a:p>
          <a:p>
            <a:pPr lvl="1">
              <a:lnSpc>
                <a:spcPct val="140000"/>
              </a:lnSpc>
              <a:buFont typeface="Arial" panose="020B0604020202020204" pitchFamily="34" charset="0"/>
              <a:buChar char="•"/>
            </a:pPr>
            <a:r>
              <a:rPr lang="zh-CN" altLang="en-US" sz="1200" dirty="0">
                <a:solidFill>
                  <a:srgbClr val="FFFFFF"/>
                </a:solidFill>
              </a:rPr>
              <a:t>从名字上看这只是打个招呼，告诉服务器“我来了”。</a:t>
            </a:r>
          </a:p>
          <a:p>
            <a:pPr>
              <a:lnSpc>
                <a:spcPct val="140000"/>
              </a:lnSpc>
              <a:buFont typeface="Arial" panose="020B0604020202020204" pitchFamily="34" charset="0"/>
              <a:buChar char="•"/>
            </a:pPr>
            <a:r>
              <a:rPr lang="zh-CN" altLang="en-US" sz="1400" dirty="0">
                <a:solidFill>
                  <a:srgbClr val="FFFFFF"/>
                </a:solidFill>
              </a:rPr>
              <a:t>报文内容并不仅限于此，它包含了一些重要的字段，如：</a:t>
            </a:r>
            <a:endParaRPr lang="en-US" altLang="zh-CN" sz="1400" dirty="0">
              <a:solidFill>
                <a:srgbClr val="FFFFFF"/>
              </a:solidFill>
            </a:endParaRPr>
          </a:p>
          <a:p>
            <a:pPr lvl="1">
              <a:lnSpc>
                <a:spcPct val="140000"/>
              </a:lnSpc>
              <a:buFont typeface="Arial" panose="020B0604020202020204" pitchFamily="34" charset="0"/>
              <a:buChar char="•"/>
            </a:pPr>
            <a:r>
              <a:rPr lang="zh-CN" altLang="en-US" sz="1400" dirty="0">
                <a:solidFill>
                  <a:srgbClr val="FFFFFF"/>
                </a:solidFill>
              </a:rPr>
              <a:t>客户端支持的协议版本号</a:t>
            </a:r>
            <a:endParaRPr lang="en-US" altLang="zh-CN" sz="1400" dirty="0">
              <a:solidFill>
                <a:srgbClr val="FFFFFF"/>
              </a:solidFill>
            </a:endParaRPr>
          </a:p>
          <a:p>
            <a:pPr lvl="1">
              <a:lnSpc>
                <a:spcPct val="140000"/>
              </a:lnSpc>
              <a:buFont typeface="Arial" panose="020B0604020202020204" pitchFamily="34" charset="0"/>
              <a:buChar char="•"/>
            </a:pPr>
            <a:r>
              <a:rPr lang="zh-CN" altLang="en-US" sz="1400" dirty="0">
                <a:solidFill>
                  <a:srgbClr val="FFFFFF"/>
                </a:solidFill>
              </a:rPr>
              <a:t>密码算法套件</a:t>
            </a:r>
            <a:endParaRPr lang="en-US" altLang="zh-CN" sz="1400" dirty="0">
              <a:solidFill>
                <a:srgbClr val="FFFFFF"/>
              </a:solidFill>
            </a:endParaRPr>
          </a:p>
          <a:p>
            <a:pPr lvl="1">
              <a:lnSpc>
                <a:spcPct val="140000"/>
              </a:lnSpc>
              <a:buFont typeface="Arial" panose="020B0604020202020204" pitchFamily="34" charset="0"/>
              <a:buChar char="•"/>
            </a:pPr>
            <a:r>
              <a:rPr lang="zh-CN" altLang="en-US" sz="1400" dirty="0">
                <a:solidFill>
                  <a:srgbClr val="FFFFFF"/>
                </a:solidFill>
              </a:rPr>
              <a:t>一些扩展特性（如椭圆曲线参数</a:t>
            </a:r>
            <a:r>
              <a:rPr lang="en-US" altLang="zh-CN" sz="1400" dirty="0">
                <a:solidFill>
                  <a:srgbClr val="FFFFFF"/>
                </a:solidFill>
              </a:rPr>
              <a:t>)</a:t>
            </a:r>
            <a:r>
              <a:rPr lang="zh-CN" altLang="en-US" sz="1400" dirty="0">
                <a:solidFill>
                  <a:srgbClr val="FFFFFF"/>
                </a:solidFill>
              </a:rPr>
              <a:t>，</a:t>
            </a:r>
          </a:p>
          <a:p>
            <a:pPr lvl="1">
              <a:lnSpc>
                <a:spcPct val="140000"/>
              </a:lnSpc>
              <a:buFont typeface="Arial" panose="020B0604020202020204" pitchFamily="34" charset="0"/>
              <a:buChar char="•"/>
            </a:pPr>
            <a:r>
              <a:rPr lang="en-US" altLang="zh-CN" sz="1400" dirty="0" err="1">
                <a:solidFill>
                  <a:srgbClr val="FFFFFF"/>
                </a:solidFill>
              </a:rPr>
              <a:t>Client.random</a:t>
            </a:r>
            <a:r>
              <a:rPr lang="zh-CN" altLang="en-US" sz="1400" dirty="0">
                <a:solidFill>
                  <a:srgbClr val="FFFFFF"/>
                </a:solidFill>
              </a:rPr>
              <a:t>，它是客户端生成的一次性随机数，直接决定了后面的密钥生成。</a:t>
            </a:r>
          </a:p>
        </p:txBody>
      </p:sp>
    </p:spTree>
    <p:extLst>
      <p:ext uri="{BB962C8B-B14F-4D97-AF65-F5344CB8AC3E}">
        <p14:creationId xmlns:p14="http://schemas.microsoft.com/office/powerpoint/2010/main" val="442754390"/>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893278" y="516836"/>
            <a:ext cx="2313633" cy="839266"/>
          </a:xfrm>
        </p:spPr>
        <p:txBody>
          <a:bodyPr>
            <a:normAutofit/>
          </a:bodyPr>
          <a:lstStyle/>
          <a:p>
            <a:r>
              <a:rPr lang="en-US" altLang="zh-CN" sz="3100" dirty="0">
                <a:solidFill>
                  <a:srgbClr val="FFFFFF"/>
                </a:solidFill>
              </a:rPr>
              <a:t>TLS</a:t>
            </a:r>
            <a:r>
              <a:rPr lang="zh-CN" altLang="en-US" sz="3100" dirty="0">
                <a:solidFill>
                  <a:srgbClr val="FFFFFF"/>
                </a:solidFill>
              </a:rPr>
              <a:t>回顾</a:t>
            </a:r>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1893279" y="1704815"/>
            <a:ext cx="2313633" cy="4889714"/>
          </a:xfrm>
        </p:spPr>
        <p:txBody>
          <a:bodyPr>
            <a:normAutofit fontScale="92500" lnSpcReduction="10000"/>
          </a:bodyPr>
          <a:lstStyle/>
          <a:p>
            <a:pPr>
              <a:lnSpc>
                <a:spcPct val="140000"/>
              </a:lnSpc>
              <a:buFont typeface="Arial" panose="020B0604020202020204" pitchFamily="34" charset="0"/>
              <a:buChar char="•"/>
            </a:pPr>
            <a:r>
              <a:rPr lang="zh-CN" altLang="en-US" sz="1200" dirty="0">
                <a:solidFill>
                  <a:srgbClr val="FFFFFF"/>
                </a:solidFill>
              </a:rPr>
              <a:t>客户端先说话了，服务器回应对方 </a:t>
            </a:r>
            <a:r>
              <a:rPr lang="en-US" altLang="zh-CN" sz="1200" dirty="0" err="1">
                <a:solidFill>
                  <a:srgbClr val="FFFFFF"/>
                </a:solidFill>
              </a:rPr>
              <a:t>ServerHello</a:t>
            </a:r>
            <a:r>
              <a:rPr lang="en-US" altLang="zh-CN" sz="1200" dirty="0">
                <a:solidFill>
                  <a:srgbClr val="FFFFFF"/>
                </a:solidFill>
              </a:rPr>
              <a:t> </a:t>
            </a:r>
            <a:r>
              <a:rPr lang="zh-CN" altLang="en-US" sz="1200" dirty="0">
                <a:solidFill>
                  <a:srgbClr val="FFFFFF"/>
                </a:solidFill>
              </a:rPr>
              <a:t>报文。</a:t>
            </a:r>
          </a:p>
          <a:p>
            <a:pPr>
              <a:lnSpc>
                <a:spcPct val="140000"/>
              </a:lnSpc>
              <a:buFont typeface="Arial" panose="020B0604020202020204" pitchFamily="34" charset="0"/>
              <a:buChar char="•"/>
            </a:pPr>
            <a:r>
              <a:rPr lang="zh-CN" altLang="en-US" sz="1200" dirty="0">
                <a:solidFill>
                  <a:srgbClr val="FFFFFF"/>
                </a:solidFill>
              </a:rPr>
              <a:t>服务器说它只支持 </a:t>
            </a:r>
            <a:r>
              <a:rPr lang="en-US" altLang="zh-CN" sz="1200" dirty="0">
                <a:solidFill>
                  <a:srgbClr val="FFFFFF"/>
                </a:solidFill>
              </a:rPr>
              <a:t>TLS 1.0 </a:t>
            </a:r>
            <a:r>
              <a:rPr lang="zh-CN" altLang="en-US" sz="1200" dirty="0">
                <a:solidFill>
                  <a:srgbClr val="FFFFFF"/>
                </a:solidFill>
              </a:rPr>
              <a:t>版本</a:t>
            </a:r>
            <a:r>
              <a:rPr lang="en-US" altLang="zh-CN" sz="1200" dirty="0">
                <a:solidFill>
                  <a:srgbClr val="FFFFFF"/>
                </a:solidFill>
              </a:rPr>
              <a:t>(</a:t>
            </a:r>
            <a:r>
              <a:rPr lang="zh-CN" altLang="en-US" sz="1200" dirty="0">
                <a:solidFill>
                  <a:srgbClr val="FFFFFF"/>
                </a:solidFill>
              </a:rPr>
              <a:t>命令行参数 </a:t>
            </a:r>
            <a:r>
              <a:rPr lang="en-US" altLang="zh-CN" sz="1200" dirty="0">
                <a:solidFill>
                  <a:srgbClr val="FFFFFF"/>
                </a:solidFill>
              </a:rPr>
              <a:t>-tls1)</a:t>
            </a:r>
            <a:r>
              <a:rPr lang="zh-CN" altLang="en-US" sz="1200" dirty="0">
                <a:solidFill>
                  <a:srgbClr val="FFFFFF"/>
                </a:solidFill>
              </a:rPr>
              <a:t>，并且选取了 </a:t>
            </a:r>
            <a:r>
              <a:rPr lang="en-US" altLang="zh-CN" sz="1200" dirty="0">
                <a:solidFill>
                  <a:srgbClr val="FFFFFF"/>
                </a:solidFill>
              </a:rPr>
              <a:t>TLS_RSA_WITH_AES_256_CBC_SHA </a:t>
            </a:r>
            <a:r>
              <a:rPr lang="zh-CN" altLang="en-US" sz="1200" dirty="0">
                <a:solidFill>
                  <a:srgbClr val="FFFFFF"/>
                </a:solidFill>
              </a:rPr>
              <a:t>作为密码算法套件</a:t>
            </a:r>
            <a:r>
              <a:rPr lang="en-US" altLang="zh-CN" sz="1200" dirty="0">
                <a:solidFill>
                  <a:srgbClr val="FFFFFF"/>
                </a:solidFill>
              </a:rPr>
              <a:t>(</a:t>
            </a:r>
            <a:r>
              <a:rPr lang="zh-CN" altLang="en-US" sz="1200" dirty="0">
                <a:solidFill>
                  <a:srgbClr val="FFFFFF"/>
                </a:solidFill>
              </a:rPr>
              <a:t>影响后续报文交互的一整套密码算法，包括初始密钥生成算法、加密使用的算法、消息认证使用的 </a:t>
            </a:r>
            <a:r>
              <a:rPr lang="en-US" altLang="zh-CN" sz="1200" dirty="0">
                <a:solidFill>
                  <a:srgbClr val="FFFFFF"/>
                </a:solidFill>
              </a:rPr>
              <a:t>HASH </a:t>
            </a:r>
            <a:r>
              <a:rPr lang="zh-CN" altLang="en-US" sz="1200" dirty="0">
                <a:solidFill>
                  <a:srgbClr val="FFFFFF"/>
                </a:solidFill>
              </a:rPr>
              <a:t>函数</a:t>
            </a:r>
            <a:r>
              <a:rPr lang="en-US" altLang="zh-CN" sz="1200" dirty="0">
                <a:solidFill>
                  <a:srgbClr val="FFFFFF"/>
                </a:solidFill>
              </a:rPr>
              <a:t>)</a:t>
            </a:r>
            <a:endParaRPr lang="zh-CN" altLang="en-US" sz="1200" dirty="0">
              <a:solidFill>
                <a:srgbClr val="FFFFFF"/>
              </a:solidFill>
            </a:endParaRPr>
          </a:p>
          <a:p>
            <a:pPr>
              <a:lnSpc>
                <a:spcPct val="140000"/>
              </a:lnSpc>
              <a:buFont typeface="Arial" panose="020B0604020202020204" pitchFamily="34" charset="0"/>
              <a:buChar char="•"/>
            </a:pPr>
            <a:r>
              <a:rPr lang="zh-CN" altLang="en-US" sz="1200" dirty="0">
                <a:solidFill>
                  <a:srgbClr val="FFFFFF"/>
                </a:solidFill>
              </a:rPr>
              <a:t>此例中：</a:t>
            </a:r>
            <a:r>
              <a:rPr lang="en-US" altLang="zh-CN" sz="1200" dirty="0">
                <a:solidFill>
                  <a:srgbClr val="FFFFFF"/>
                </a:solidFill>
              </a:rPr>
              <a:t>RSA </a:t>
            </a:r>
            <a:r>
              <a:rPr lang="zh-CN" altLang="en-US" sz="1200" dirty="0">
                <a:solidFill>
                  <a:srgbClr val="FFFFFF"/>
                </a:solidFill>
              </a:rPr>
              <a:t>表示初始密钥生成采用基于 </a:t>
            </a:r>
            <a:r>
              <a:rPr lang="en-US" altLang="zh-CN" sz="1200" dirty="0">
                <a:solidFill>
                  <a:srgbClr val="FFFFFF"/>
                </a:solidFill>
              </a:rPr>
              <a:t>RSA </a:t>
            </a:r>
            <a:r>
              <a:rPr lang="zh-CN" altLang="en-US" sz="1200" dirty="0">
                <a:solidFill>
                  <a:srgbClr val="FFFFFF"/>
                </a:solidFill>
              </a:rPr>
              <a:t>的密钥交换方法</a:t>
            </a:r>
            <a:r>
              <a:rPr lang="en-US" altLang="zh-CN" sz="1200" dirty="0">
                <a:solidFill>
                  <a:srgbClr val="FFFFFF"/>
                </a:solidFill>
              </a:rPr>
              <a:t>(</a:t>
            </a:r>
            <a:r>
              <a:rPr lang="zh-CN" altLang="en-US" sz="1200" dirty="0">
                <a:solidFill>
                  <a:srgbClr val="FFFFFF"/>
                </a:solidFill>
              </a:rPr>
              <a:t>见后文说明</a:t>
            </a:r>
            <a:r>
              <a:rPr lang="en-US" altLang="zh-CN" sz="1200" dirty="0">
                <a:solidFill>
                  <a:srgbClr val="FFFFFF"/>
                </a:solidFill>
              </a:rPr>
              <a:t>)</a:t>
            </a:r>
            <a:r>
              <a:rPr lang="zh-CN" altLang="en-US" sz="1200" dirty="0">
                <a:solidFill>
                  <a:srgbClr val="FFFFFF"/>
                </a:solidFill>
              </a:rPr>
              <a:t>，</a:t>
            </a:r>
            <a:r>
              <a:rPr lang="en-US" altLang="zh-CN" sz="1200" dirty="0">
                <a:solidFill>
                  <a:srgbClr val="FFFFFF"/>
                </a:solidFill>
              </a:rPr>
              <a:t>AES_256_CBC </a:t>
            </a:r>
            <a:r>
              <a:rPr lang="zh-CN" altLang="en-US" sz="1200" dirty="0">
                <a:solidFill>
                  <a:srgbClr val="FFFFFF"/>
                </a:solidFill>
              </a:rPr>
              <a:t>表示加密算法，消息认证将用到 </a:t>
            </a:r>
            <a:r>
              <a:rPr lang="en-US" altLang="zh-CN" sz="1200" dirty="0">
                <a:solidFill>
                  <a:srgbClr val="FFFFFF"/>
                </a:solidFill>
              </a:rPr>
              <a:t>SHA1</a:t>
            </a:r>
            <a:r>
              <a:rPr lang="zh-CN" altLang="en-US" sz="1200" dirty="0">
                <a:solidFill>
                  <a:srgbClr val="FFFFFF"/>
                </a:solidFill>
              </a:rPr>
              <a:t>。</a:t>
            </a:r>
          </a:p>
          <a:p>
            <a:pPr>
              <a:lnSpc>
                <a:spcPct val="140000"/>
              </a:lnSpc>
              <a:buFont typeface="Arial" panose="020B0604020202020204" pitchFamily="34" charset="0"/>
              <a:buChar char="•"/>
            </a:pPr>
            <a:r>
              <a:rPr lang="zh-CN" altLang="en-US" sz="1200" dirty="0">
                <a:solidFill>
                  <a:srgbClr val="FFFFFF"/>
                </a:solidFill>
              </a:rPr>
              <a:t>还有一个重要字段 </a:t>
            </a:r>
            <a:r>
              <a:rPr lang="en-US" altLang="zh-CN" sz="1200" dirty="0">
                <a:solidFill>
                  <a:srgbClr val="FFFFFF"/>
                </a:solidFill>
              </a:rPr>
              <a:t>Random</a:t>
            </a:r>
            <a:r>
              <a:rPr lang="zh-CN" altLang="en-US" sz="1200" dirty="0">
                <a:solidFill>
                  <a:srgbClr val="FFFFFF"/>
                </a:solidFill>
              </a:rPr>
              <a:t>（记为 </a:t>
            </a:r>
            <a:r>
              <a:rPr lang="en-US" altLang="zh-CN" sz="1200" dirty="0" err="1">
                <a:solidFill>
                  <a:srgbClr val="FFFFFF"/>
                </a:solidFill>
              </a:rPr>
              <a:t>Server.random</a:t>
            </a:r>
            <a:r>
              <a:rPr lang="zh-CN" altLang="en-US" sz="1200" dirty="0">
                <a:solidFill>
                  <a:srgbClr val="FFFFFF"/>
                </a:solidFill>
              </a:rPr>
              <a:t>）。</a:t>
            </a:r>
          </a:p>
          <a:p>
            <a:pPr>
              <a:lnSpc>
                <a:spcPct val="140000"/>
              </a:lnSpc>
              <a:buFont typeface="Arial" panose="020B0604020202020204" pitchFamily="34" charset="0"/>
              <a:buChar char="•"/>
            </a:pPr>
            <a:r>
              <a:rPr lang="zh-CN" altLang="en-US" sz="1200" dirty="0">
                <a:solidFill>
                  <a:srgbClr val="FFFFFF"/>
                </a:solidFill>
              </a:rPr>
              <a:t>另外还有一个 </a:t>
            </a:r>
            <a:r>
              <a:rPr lang="en-US" altLang="zh-CN" sz="1200" dirty="0">
                <a:solidFill>
                  <a:srgbClr val="FFFFFF"/>
                </a:solidFill>
              </a:rPr>
              <a:t>TLS </a:t>
            </a:r>
            <a:r>
              <a:rPr lang="zh-CN" altLang="en-US" sz="1200" dirty="0">
                <a:solidFill>
                  <a:srgbClr val="FFFFFF"/>
                </a:solidFill>
              </a:rPr>
              <a:t>扩展特性 </a:t>
            </a:r>
            <a:r>
              <a:rPr lang="en-US" altLang="zh-CN" sz="1200" dirty="0">
                <a:solidFill>
                  <a:srgbClr val="FFFFFF"/>
                </a:solidFill>
              </a:rPr>
              <a:t>Heartbeat </a:t>
            </a:r>
            <a:r>
              <a:rPr lang="zh-CN" altLang="en-US" sz="1200" dirty="0">
                <a:solidFill>
                  <a:srgbClr val="FFFFFF"/>
                </a:solidFill>
              </a:rPr>
              <a:t>服务器也支持，正是在这个特性上 </a:t>
            </a:r>
            <a:r>
              <a:rPr lang="en-US" altLang="zh-CN" sz="1200" dirty="0">
                <a:solidFill>
                  <a:srgbClr val="FFFFFF"/>
                </a:solidFill>
              </a:rPr>
              <a:t>OpenSSL 1.0.1f </a:t>
            </a:r>
            <a:r>
              <a:rPr lang="zh-CN" altLang="en-US" sz="1200" dirty="0">
                <a:solidFill>
                  <a:srgbClr val="FFFFFF"/>
                </a:solidFill>
              </a:rPr>
              <a:t>版本的实现出现了重大漏洞。</a:t>
            </a:r>
          </a:p>
        </p:txBody>
      </p:sp>
      <p:pic>
        <p:nvPicPr>
          <p:cNvPr id="6" name="图片 5" descr="图片包含 屏幕截图&#10;&#10;已生成极高可信度的说明">
            <a:extLst>
              <a:ext uri="{FF2B5EF4-FFF2-40B4-BE49-F238E27FC236}">
                <a16:creationId xmlns:a16="http://schemas.microsoft.com/office/drawing/2014/main" id="{6F8A7703-3E6F-4EE3-9684-A7EB00DBD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054" y="1073742"/>
            <a:ext cx="6124575" cy="4400550"/>
          </a:xfrm>
          <a:prstGeom prst="rect">
            <a:avLst/>
          </a:prstGeom>
        </p:spPr>
      </p:pic>
    </p:spTree>
    <p:extLst>
      <p:ext uri="{BB962C8B-B14F-4D97-AF65-F5344CB8AC3E}">
        <p14:creationId xmlns:p14="http://schemas.microsoft.com/office/powerpoint/2010/main" val="2721091214"/>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5053420"/>
          </a:xfrm>
        </p:spPr>
        <p:txBody>
          <a:bodyPr>
            <a:normAutofit fontScale="92500" lnSpcReduction="10000"/>
          </a:bodyPr>
          <a:lstStyle/>
          <a:p>
            <a:pPr>
              <a:buFont typeface="Arial" panose="020B0604020202020204" pitchFamily="34" charset="0"/>
              <a:buChar char="•"/>
            </a:pPr>
            <a:r>
              <a:rPr lang="zh-CN" altLang="en-US" dirty="0"/>
              <a:t>不论是何种安全协议，都要解决</a:t>
            </a:r>
            <a:r>
              <a:rPr lang="en-US" altLang="zh-CN" dirty="0"/>
              <a:t>【</a:t>
            </a:r>
            <a:r>
              <a:rPr lang="zh-CN" altLang="en-US" dirty="0"/>
              <a:t>初始密钥是如何得到</a:t>
            </a:r>
            <a:r>
              <a:rPr lang="en-US" altLang="zh-CN" dirty="0"/>
              <a:t>(</a:t>
            </a:r>
            <a:r>
              <a:rPr lang="zh-CN" altLang="en-US" dirty="0"/>
              <a:t>或生成</a:t>
            </a:r>
            <a:r>
              <a:rPr lang="en-US" altLang="zh-CN" dirty="0"/>
              <a:t>)</a:t>
            </a:r>
            <a:r>
              <a:rPr lang="zh-CN" altLang="en-US" dirty="0"/>
              <a:t>的</a:t>
            </a:r>
            <a:r>
              <a:rPr lang="en-US" altLang="zh-CN" dirty="0"/>
              <a:t>】</a:t>
            </a:r>
            <a:r>
              <a:rPr lang="zh-CN" altLang="en-US" dirty="0"/>
              <a:t>这一问题。对于简单和安全性要求不高的场景，通信双方直接使用预共享密钥就够了。但对于 </a:t>
            </a:r>
            <a:r>
              <a:rPr lang="en-US" altLang="zh-CN" dirty="0"/>
              <a:t>SSL/TLS </a:t>
            </a:r>
            <a:r>
              <a:rPr lang="zh-CN" altLang="en-US" dirty="0"/>
              <a:t>协议是远远不够的。可采用了两种思路来解决密钥的生成</a:t>
            </a:r>
            <a:r>
              <a:rPr lang="en-US" altLang="zh-CN" dirty="0"/>
              <a:t>:</a:t>
            </a:r>
          </a:p>
          <a:p>
            <a:pPr lvl="2">
              <a:buFont typeface="Arial" panose="020B0604020202020204" pitchFamily="34" charset="0"/>
              <a:buChar char="•"/>
            </a:pPr>
            <a:r>
              <a:rPr lang="en-US" altLang="zh-CN" dirty="0"/>
              <a:t>A/B</a:t>
            </a:r>
            <a:r>
              <a:rPr lang="zh-CN" altLang="en-US" dirty="0"/>
              <a:t>双方通过协商达成一致，来确定密钥到底是什么。</a:t>
            </a:r>
            <a:endParaRPr lang="en-US" altLang="zh-CN" dirty="0"/>
          </a:p>
          <a:p>
            <a:pPr lvl="2">
              <a:buFont typeface="Arial" panose="020B0604020202020204" pitchFamily="34" charset="0"/>
              <a:buChar char="•"/>
            </a:pPr>
            <a:r>
              <a:rPr lang="en-US" altLang="zh-CN" dirty="0"/>
              <a:t>A </a:t>
            </a:r>
            <a:r>
              <a:rPr lang="zh-CN" altLang="en-US" dirty="0"/>
              <a:t>直接告诉 </a:t>
            </a:r>
            <a:r>
              <a:rPr lang="en-US" altLang="zh-CN" dirty="0"/>
              <a:t>B</a:t>
            </a:r>
            <a:r>
              <a:rPr lang="zh-CN" altLang="en-US" dirty="0"/>
              <a:t>密钥是什么。</a:t>
            </a:r>
          </a:p>
          <a:p>
            <a:pPr lvl="3">
              <a:buFont typeface="Arial" panose="020B0604020202020204" pitchFamily="34" charset="0"/>
              <a:buChar char="•"/>
            </a:pPr>
            <a:r>
              <a:rPr lang="zh-CN" altLang="en-US" dirty="0"/>
              <a:t>这种情况下，不能直接使用明文传输密钥。一个自然的想法是，</a:t>
            </a:r>
            <a:r>
              <a:rPr lang="en-US" altLang="zh-CN" dirty="0"/>
              <a:t>A </a:t>
            </a:r>
            <a:r>
              <a:rPr lang="zh-CN" altLang="en-US" dirty="0"/>
              <a:t>使用 </a:t>
            </a:r>
            <a:r>
              <a:rPr lang="en-US" altLang="zh-CN" dirty="0"/>
              <a:t>B </a:t>
            </a:r>
            <a:r>
              <a:rPr lang="zh-CN" altLang="en-US" dirty="0"/>
              <a:t>的公钥将其选好的密钥加密，再将密文发送给 </a:t>
            </a:r>
            <a:r>
              <a:rPr lang="en-US" altLang="zh-CN" dirty="0"/>
              <a:t>B</a:t>
            </a:r>
            <a:r>
              <a:rPr lang="zh-CN" altLang="en-US" dirty="0"/>
              <a:t>。这一过程就称为基于公钥算法的密钥交换（其实称为密钥传输更为贴切）。</a:t>
            </a:r>
          </a:p>
          <a:p>
            <a:pPr lvl="3">
              <a:buFont typeface="Arial" panose="020B0604020202020204" pitchFamily="34" charset="0"/>
              <a:buChar char="•"/>
            </a:pPr>
            <a:r>
              <a:rPr lang="zh-CN" altLang="en-US" dirty="0"/>
              <a:t>既然要用到 </a:t>
            </a:r>
            <a:r>
              <a:rPr lang="en-US" altLang="zh-CN" dirty="0"/>
              <a:t>B </a:t>
            </a:r>
            <a:r>
              <a:rPr lang="zh-CN" altLang="en-US" dirty="0"/>
              <a:t>的公钥，就涉及到</a:t>
            </a:r>
            <a:r>
              <a:rPr lang="en-US" altLang="zh-CN" dirty="0"/>
              <a:t>B</a:t>
            </a:r>
            <a:r>
              <a:rPr lang="zh-CN" altLang="en-US" dirty="0"/>
              <a:t>的证书。</a:t>
            </a:r>
            <a:r>
              <a:rPr lang="en-US" altLang="zh-CN" dirty="0"/>
              <a:t>A </a:t>
            </a:r>
            <a:r>
              <a:rPr lang="zh-CN" altLang="en-US" dirty="0"/>
              <a:t>又是如何得到 </a:t>
            </a:r>
            <a:r>
              <a:rPr lang="en-US" altLang="zh-CN" dirty="0"/>
              <a:t>B </a:t>
            </a:r>
            <a:r>
              <a:rPr lang="zh-CN" altLang="en-US" dirty="0"/>
              <a:t>的证书呢？</a:t>
            </a:r>
            <a:r>
              <a:rPr lang="en-US" altLang="zh-CN" dirty="0"/>
              <a:t>B </a:t>
            </a:r>
            <a:r>
              <a:rPr lang="zh-CN" altLang="en-US" dirty="0"/>
              <a:t>直接将证书发送给 </a:t>
            </a:r>
            <a:r>
              <a:rPr lang="en-US" altLang="zh-CN" dirty="0"/>
              <a:t>A </a:t>
            </a:r>
            <a:r>
              <a:rPr lang="zh-CN" altLang="en-US" dirty="0"/>
              <a:t>就行了。</a:t>
            </a:r>
          </a:p>
          <a:p>
            <a:pPr lvl="1">
              <a:buFont typeface="Arial" panose="020B0604020202020204" pitchFamily="34" charset="0"/>
              <a:buChar char="•"/>
            </a:pPr>
            <a:r>
              <a:rPr lang="zh-CN" altLang="en-US" dirty="0"/>
              <a:t>不管用哪种方法，最终双方都得到（不为第三方所知的）一个密钥，在 </a:t>
            </a:r>
            <a:r>
              <a:rPr lang="en-US" altLang="zh-CN" dirty="0"/>
              <a:t>SSL/TLS </a:t>
            </a:r>
            <a:r>
              <a:rPr lang="zh-CN" altLang="en-US" dirty="0"/>
              <a:t>协议中，该密钥称为 </a:t>
            </a:r>
            <a:r>
              <a:rPr lang="en-US" altLang="zh-CN" dirty="0" err="1"/>
              <a:t>PreMasterSecret</a:t>
            </a:r>
            <a:endParaRPr lang="en-US" altLang="zh-CN" dirty="0"/>
          </a:p>
          <a:p>
            <a:pPr>
              <a:buFont typeface="Arial" panose="020B0604020202020204" pitchFamily="34" charset="0"/>
              <a:buChar char="•"/>
            </a:pPr>
            <a:endParaRPr lang="zh-CN" altLang="en-US" dirty="0"/>
          </a:p>
          <a:p>
            <a:pPr>
              <a:buFont typeface="Arial" panose="020B0604020202020204" pitchFamily="34" charset="0"/>
              <a:buChar char="•"/>
            </a:pPr>
            <a:endParaRPr lang="zh-CN" altLang="en-US" dirty="0"/>
          </a:p>
        </p:txBody>
      </p:sp>
    </p:spTree>
    <p:extLst>
      <p:ext uri="{BB962C8B-B14F-4D97-AF65-F5344CB8AC3E}">
        <p14:creationId xmlns:p14="http://schemas.microsoft.com/office/powerpoint/2010/main" val="12301816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866B565-7E6D-4345-8914-113A84AFBDBC}"/>
              </a:ext>
            </a:extLst>
          </p:cNvPr>
          <p:cNvSpPr>
            <a:spLocks noGrp="1" noChangeArrowheads="1"/>
          </p:cNvSpPr>
          <p:nvPr>
            <p:ph type="title"/>
          </p:nvPr>
        </p:nvSpPr>
        <p:spPr/>
        <p:txBody>
          <a:bodyPr/>
          <a:lstStyle/>
          <a:p>
            <a:r>
              <a:rPr lang="en-US" altLang="zh-CN" dirty="0"/>
              <a:t>2.3  </a:t>
            </a:r>
            <a:r>
              <a:rPr lang="zh-CN" altLang="en-US" dirty="0"/>
              <a:t>嵌入式</a:t>
            </a:r>
            <a:r>
              <a:rPr lang="en-US" altLang="zh-CN" dirty="0"/>
              <a:t>CPU</a:t>
            </a:r>
            <a:r>
              <a:rPr lang="zh-CN" altLang="en-US" dirty="0"/>
              <a:t>架构</a:t>
            </a:r>
          </a:p>
        </p:txBody>
      </p:sp>
      <p:sp>
        <p:nvSpPr>
          <p:cNvPr id="43011" name="Rectangle 3">
            <a:extLst>
              <a:ext uri="{FF2B5EF4-FFF2-40B4-BE49-F238E27FC236}">
                <a16:creationId xmlns:a16="http://schemas.microsoft.com/office/drawing/2014/main" id="{CFA1A7BC-6008-4809-990F-348FE05144B2}"/>
              </a:ext>
            </a:extLst>
          </p:cNvPr>
          <p:cNvSpPr>
            <a:spLocks noGrp="1" noChangeArrowheads="1"/>
          </p:cNvSpPr>
          <p:nvPr>
            <p:ph type="body" idx="1"/>
          </p:nvPr>
        </p:nvSpPr>
        <p:spPr>
          <a:xfrm>
            <a:off x="2087563" y="1700213"/>
            <a:ext cx="8413750" cy="4849812"/>
          </a:xfrm>
        </p:spPr>
        <p:txBody>
          <a:bodyPr/>
          <a:lstStyle/>
          <a:p>
            <a:pPr>
              <a:lnSpc>
                <a:spcPct val="135000"/>
              </a:lnSpc>
            </a:pPr>
            <a:r>
              <a:rPr lang="en-US" altLang="zh-CN" sz="2000" dirty="0"/>
              <a:t>CPU</a:t>
            </a:r>
            <a:r>
              <a:rPr lang="zh-CN" altLang="en-US" sz="2000" dirty="0"/>
              <a:t>发展出来三个分枝：</a:t>
            </a:r>
            <a:r>
              <a:rPr lang="en-US" altLang="zh-CN" sz="2000" dirty="0"/>
              <a:t>DSP</a:t>
            </a:r>
            <a:r>
              <a:rPr lang="zh-CN" altLang="en-US" sz="2000" dirty="0"/>
              <a:t>、</a:t>
            </a:r>
            <a:r>
              <a:rPr lang="en-US" altLang="zh-CN" sz="2000" dirty="0"/>
              <a:t>MCU</a:t>
            </a:r>
            <a:r>
              <a:rPr lang="zh-CN" altLang="en-US" sz="2000" dirty="0"/>
              <a:t>和</a:t>
            </a:r>
            <a:r>
              <a:rPr lang="en-US" altLang="zh-CN" sz="2000" dirty="0"/>
              <a:t>MPU</a:t>
            </a:r>
            <a:r>
              <a:rPr lang="zh-CN" altLang="en-US" sz="2000" dirty="0"/>
              <a:t>。</a:t>
            </a:r>
            <a:endParaRPr lang="en-US" altLang="zh-CN" sz="2000" dirty="0"/>
          </a:p>
          <a:p>
            <a:pPr>
              <a:lnSpc>
                <a:spcPct val="135000"/>
              </a:lnSpc>
            </a:pPr>
            <a:r>
              <a:rPr lang="en-US" altLang="zh-CN" sz="2000" dirty="0"/>
              <a:t>DSP</a:t>
            </a:r>
            <a:r>
              <a:rPr lang="zh-CN" altLang="en-US" sz="2000" dirty="0"/>
              <a:t>运算能力强，擅长很多的重复数据运算，而</a:t>
            </a:r>
            <a:r>
              <a:rPr lang="en-US" altLang="zh-CN" sz="2000" dirty="0"/>
              <a:t>MCU</a:t>
            </a:r>
            <a:r>
              <a:rPr lang="zh-CN" altLang="en-US" sz="2000" dirty="0"/>
              <a:t>则适合不同信息源的多种数据的处理诊断和运算，速度并不如</a:t>
            </a:r>
            <a:r>
              <a:rPr lang="en-US" altLang="zh-CN" sz="2000" dirty="0"/>
              <a:t>DSP</a:t>
            </a:r>
            <a:r>
              <a:rPr lang="zh-CN" altLang="en-US" sz="2000" dirty="0"/>
              <a:t>。</a:t>
            </a:r>
            <a:endParaRPr lang="en-US" altLang="zh-CN" sz="2000" dirty="0"/>
          </a:p>
          <a:p>
            <a:pPr>
              <a:lnSpc>
                <a:spcPct val="135000"/>
              </a:lnSpc>
            </a:pPr>
            <a:r>
              <a:rPr lang="en-US" altLang="zh-CN" sz="2000" dirty="0"/>
              <a:t>MCU</a:t>
            </a:r>
            <a:r>
              <a:rPr lang="zh-CN" altLang="en-US" sz="2000" dirty="0"/>
              <a:t>区别于</a:t>
            </a:r>
            <a:r>
              <a:rPr lang="en-US" altLang="zh-CN" sz="2000" dirty="0"/>
              <a:t>DSP</a:t>
            </a:r>
            <a:r>
              <a:rPr lang="zh-CN" altLang="en-US" sz="2000" dirty="0"/>
              <a:t>的最大特点在于它的通用性，反应在指令集和寻址模式中。 </a:t>
            </a:r>
            <a:endParaRPr lang="en-US" altLang="zh-CN" sz="2000" dirty="0"/>
          </a:p>
          <a:p>
            <a:pPr>
              <a:lnSpc>
                <a:spcPct val="135000"/>
              </a:lnSpc>
            </a:pPr>
            <a:r>
              <a:rPr lang="en-US" altLang="zh-CN" sz="2000" dirty="0"/>
              <a:t>MCU(micro controller unit)</a:t>
            </a:r>
            <a:r>
              <a:rPr lang="zh-CN" altLang="en-US" sz="2000" dirty="0"/>
              <a:t>微控制器单元</a:t>
            </a:r>
            <a:r>
              <a:rPr lang="en-US" altLang="zh-CN" sz="2000" dirty="0"/>
              <a:t>, MPU (micro processor unit)</a:t>
            </a:r>
            <a:r>
              <a:rPr lang="zh-CN" altLang="en-US" sz="2000" dirty="0"/>
              <a:t>微处理器单元</a:t>
            </a:r>
            <a:r>
              <a:rPr lang="en-US" altLang="zh-CN" sz="2000" dirty="0"/>
              <a:t>, </a:t>
            </a:r>
            <a:r>
              <a:rPr lang="zh-CN" altLang="en-US" sz="2000" dirty="0"/>
              <a:t>其中</a:t>
            </a:r>
            <a:r>
              <a:rPr lang="en-US" altLang="zh-CN" sz="2000" dirty="0"/>
              <a:t>,MCU</a:t>
            </a:r>
            <a:r>
              <a:rPr lang="zh-CN" altLang="en-US" sz="2000" dirty="0"/>
              <a:t>集成了片上外围器件</a:t>
            </a:r>
            <a:r>
              <a:rPr lang="en-US" altLang="zh-CN" sz="2000" dirty="0"/>
              <a:t>,</a:t>
            </a:r>
            <a:r>
              <a:rPr lang="zh-CN" altLang="en-US" sz="2000" dirty="0"/>
              <a:t>而</a:t>
            </a:r>
            <a:r>
              <a:rPr lang="en-US" altLang="zh-CN" sz="2000" dirty="0"/>
              <a:t>MPU</a:t>
            </a:r>
            <a:r>
              <a:rPr lang="zh-CN" altLang="en-US" sz="2000" dirty="0"/>
              <a:t>不带外围器件</a:t>
            </a:r>
            <a:r>
              <a:rPr lang="en-US" altLang="zh-CN" sz="2000" dirty="0"/>
              <a:t>(</a:t>
            </a:r>
            <a:r>
              <a:rPr lang="zh-CN" altLang="en-US" sz="2000" dirty="0"/>
              <a:t>例如存储器阵列</a:t>
            </a:r>
            <a:r>
              <a:rPr lang="en-US" altLang="zh-CN" sz="2000" dirty="0"/>
              <a:t>)</a:t>
            </a:r>
            <a:r>
              <a:rPr lang="zh-CN" altLang="en-US" sz="2000" dirty="0"/>
              <a:t>。</a:t>
            </a:r>
          </a:p>
          <a:p>
            <a:pPr>
              <a:lnSpc>
                <a:spcPct val="135000"/>
              </a:lnSpc>
            </a:pPr>
            <a:r>
              <a:rPr lang="en-US" altLang="zh-CN" sz="2000" dirty="0"/>
              <a:t>DSP</a:t>
            </a:r>
            <a:r>
              <a:rPr lang="zh-CN" altLang="en-US" sz="2000" dirty="0"/>
              <a:t>与</a:t>
            </a:r>
            <a:r>
              <a:rPr lang="en-US" altLang="zh-CN" sz="2000" dirty="0"/>
              <a:t>MCU</a:t>
            </a:r>
            <a:r>
              <a:rPr lang="zh-CN" altLang="en-US" sz="2000" dirty="0"/>
              <a:t>的结合是</a:t>
            </a:r>
            <a:r>
              <a:rPr lang="en-US" altLang="zh-CN" sz="2000" dirty="0"/>
              <a:t>DSC</a:t>
            </a:r>
            <a:r>
              <a:rPr lang="zh-CN" altLang="en-US" sz="2000" dirty="0"/>
              <a:t>。</a:t>
            </a:r>
            <a:r>
              <a:rPr lang="en-US" altLang="zh-CN" sz="2000" dirty="0"/>
              <a:t>DSC</a:t>
            </a:r>
            <a:r>
              <a:rPr lang="zh-CN" altLang="en-US" sz="2000" dirty="0"/>
              <a:t>就是数字信号控制器，在处理许多需由微控制器</a:t>
            </a:r>
            <a:r>
              <a:rPr lang="en-US" altLang="zh-CN" sz="2000" dirty="0"/>
              <a:t>(MCU)</a:t>
            </a:r>
            <a:r>
              <a:rPr lang="zh-CN" altLang="en-US" sz="2000" dirty="0"/>
              <a:t>和数字信号处理器</a:t>
            </a:r>
            <a:r>
              <a:rPr lang="en-US" altLang="zh-CN" sz="2000" dirty="0"/>
              <a:t>(DSP)</a:t>
            </a:r>
            <a:r>
              <a:rPr lang="zh-CN" altLang="en-US" sz="2000" dirty="0"/>
              <a:t>共同完成的复杂问题上得到应用。</a:t>
            </a:r>
            <a:endParaRPr lang="en-US" altLang="zh-CN" sz="2000" dirty="0"/>
          </a:p>
          <a:p>
            <a:endParaRPr lang="en-US" altLang="zh-CN" sz="2800" dirty="0"/>
          </a:p>
        </p:txBody>
      </p:sp>
    </p:spTree>
    <p:extLst>
      <p:ext uri="{BB962C8B-B14F-4D97-AF65-F5344CB8AC3E}">
        <p14:creationId xmlns:p14="http://schemas.microsoft.com/office/powerpoint/2010/main" val="2357457453"/>
      </p:ext>
    </p:extLst>
  </p:cSld>
  <p:clrMapOvr>
    <a:masterClrMapping/>
  </p:clrMapOvr>
  <p:transition/>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 屏幕截图&#10;&#10;已生成高可信度的说明">
            <a:extLst>
              <a:ext uri="{FF2B5EF4-FFF2-40B4-BE49-F238E27FC236}">
                <a16:creationId xmlns:a16="http://schemas.microsoft.com/office/drawing/2014/main" id="{587040DD-0143-4BDD-AC59-E9F5A3BAF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9500" y="1360381"/>
            <a:ext cx="5182351" cy="3873807"/>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7418614" y="634947"/>
            <a:ext cx="2767693" cy="1450757"/>
          </a:xfrm>
        </p:spPr>
        <p:txBody>
          <a:bodyPr>
            <a:normAutofit/>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7308575" y="2085704"/>
            <a:ext cx="2955234" cy="4063301"/>
          </a:xfrm>
        </p:spPr>
        <p:txBody>
          <a:bodyPr>
            <a:normAutofit/>
          </a:bodyPr>
          <a:lstStyle/>
          <a:p>
            <a:pPr>
              <a:lnSpc>
                <a:spcPct val="140000"/>
              </a:lnSpc>
              <a:buFont typeface="Arial" panose="020B0604020202020204" pitchFamily="34" charset="0"/>
              <a:buChar char="•"/>
            </a:pPr>
            <a:r>
              <a:rPr lang="zh-CN" altLang="en-US" sz="1100" dirty="0"/>
              <a:t>后续的讨论中，初始密钥的生成采用第二种办法：基于公钥算法</a:t>
            </a:r>
            <a:r>
              <a:rPr lang="en-US" altLang="zh-CN" sz="1100" dirty="0"/>
              <a:t>(RSA)</a:t>
            </a:r>
            <a:r>
              <a:rPr lang="zh-CN" altLang="en-US" sz="1100" dirty="0"/>
              <a:t>的密钥交换。</a:t>
            </a:r>
          </a:p>
          <a:p>
            <a:pPr>
              <a:lnSpc>
                <a:spcPct val="140000"/>
              </a:lnSpc>
              <a:buFont typeface="Arial" panose="020B0604020202020204" pitchFamily="34" charset="0"/>
              <a:buChar char="•"/>
            </a:pPr>
            <a:r>
              <a:rPr lang="en-US" altLang="zh-CN" sz="1100" dirty="0"/>
              <a:t>Server </a:t>
            </a:r>
            <a:r>
              <a:rPr lang="zh-CN" altLang="en-US" sz="1100" dirty="0"/>
              <a:t>发送 </a:t>
            </a:r>
            <a:r>
              <a:rPr lang="en-US" altLang="zh-CN" sz="1100" dirty="0" err="1"/>
              <a:t>ServerHello</a:t>
            </a:r>
            <a:r>
              <a:rPr lang="en-US" altLang="zh-CN" sz="1100" dirty="0"/>
              <a:t> </a:t>
            </a:r>
            <a:r>
              <a:rPr lang="zh-CN" altLang="en-US" sz="1100" dirty="0"/>
              <a:t>给 </a:t>
            </a:r>
            <a:r>
              <a:rPr lang="en-US" altLang="zh-CN" sz="1100" dirty="0"/>
              <a:t>Client </a:t>
            </a:r>
            <a:r>
              <a:rPr lang="zh-CN" altLang="en-US" sz="1100" dirty="0"/>
              <a:t>后，接着再发送 </a:t>
            </a:r>
            <a:r>
              <a:rPr lang="en-US" altLang="zh-CN" sz="1100" dirty="0"/>
              <a:t>Server </a:t>
            </a:r>
            <a:r>
              <a:rPr lang="zh-CN" altLang="en-US" sz="1100" dirty="0"/>
              <a:t>证书，最后再发送 </a:t>
            </a:r>
            <a:r>
              <a:rPr lang="en-US" altLang="zh-CN" sz="1100" dirty="0" err="1"/>
              <a:t>ServerHelloDone</a:t>
            </a:r>
            <a:r>
              <a:rPr lang="en-US" altLang="zh-CN" sz="1100" dirty="0"/>
              <a:t> </a:t>
            </a:r>
            <a:r>
              <a:rPr lang="zh-CN" altLang="en-US" sz="1100" dirty="0"/>
              <a:t>消息，表示：我做完了，下面轮到你了</a:t>
            </a:r>
            <a:endParaRPr lang="en-US" altLang="zh-CN" sz="1100" dirty="0"/>
          </a:p>
          <a:p>
            <a:pPr>
              <a:lnSpc>
                <a:spcPct val="140000"/>
              </a:lnSpc>
              <a:buFont typeface="Arial" panose="020B0604020202020204" pitchFamily="34" charset="0"/>
              <a:buChar char="•"/>
            </a:pPr>
            <a:r>
              <a:rPr lang="en-US" altLang="zh-CN" sz="1100" dirty="0"/>
              <a:t>Client </a:t>
            </a:r>
            <a:r>
              <a:rPr lang="zh-CN" altLang="en-US" sz="1100" dirty="0"/>
              <a:t>收到 </a:t>
            </a:r>
            <a:r>
              <a:rPr lang="en-US" altLang="zh-CN" sz="1100" dirty="0"/>
              <a:t>Server </a:t>
            </a:r>
            <a:r>
              <a:rPr lang="zh-CN" altLang="en-US" sz="1100" dirty="0"/>
              <a:t>发过来的证书，第一步就是验证该证书的合法性</a:t>
            </a:r>
            <a:r>
              <a:rPr lang="en-US" altLang="zh-CN" sz="1100" dirty="0"/>
              <a:t>(</a:t>
            </a:r>
            <a:r>
              <a:rPr lang="zh-CN" altLang="en-US" sz="1100" dirty="0"/>
              <a:t>是否为可信 </a:t>
            </a:r>
            <a:r>
              <a:rPr lang="en-US" altLang="zh-CN" sz="1100" dirty="0"/>
              <a:t>CA </a:t>
            </a:r>
            <a:r>
              <a:rPr lang="zh-CN" altLang="en-US" sz="1100" dirty="0"/>
              <a:t>签发、是否过期、是否吊销</a:t>
            </a:r>
            <a:r>
              <a:rPr lang="en-US" altLang="zh-CN" sz="1100" dirty="0"/>
              <a:t>)</a:t>
            </a:r>
            <a:r>
              <a:rPr lang="zh-CN" altLang="en-US" sz="1100" dirty="0"/>
              <a:t>，只有证书合法的情况下，</a:t>
            </a:r>
            <a:r>
              <a:rPr lang="en-US" altLang="zh-CN" sz="1100" dirty="0"/>
              <a:t>Client </a:t>
            </a:r>
            <a:r>
              <a:rPr lang="zh-CN" altLang="en-US" sz="1100" dirty="0"/>
              <a:t>才会继续下去；否则应该中断协议运行。上面的例子中，客户端并不关注这一点</a:t>
            </a:r>
            <a:r>
              <a:rPr lang="en-US" altLang="zh-CN" sz="1100" dirty="0"/>
              <a:t>(unable to verify the first certificate)</a:t>
            </a:r>
            <a:r>
              <a:rPr lang="zh-CN" altLang="en-US" sz="1100" dirty="0"/>
              <a:t>，所以协议继续进行。</a:t>
            </a:r>
          </a:p>
        </p:txBody>
      </p:sp>
    </p:spTree>
    <p:extLst>
      <p:ext uri="{BB962C8B-B14F-4D97-AF65-F5344CB8AC3E}">
        <p14:creationId xmlns:p14="http://schemas.microsoft.com/office/powerpoint/2010/main" val="1166269580"/>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5053420"/>
          </a:xfrm>
        </p:spPr>
        <p:txBody>
          <a:bodyPr>
            <a:normAutofit lnSpcReduction="10000"/>
          </a:bodyPr>
          <a:lstStyle/>
          <a:p>
            <a:pPr>
              <a:buFont typeface="Arial" panose="020B0604020202020204" pitchFamily="34" charset="0"/>
              <a:buChar char="•"/>
            </a:pPr>
            <a:r>
              <a:rPr lang="zh-CN" altLang="en-US" dirty="0"/>
              <a:t>（</a:t>
            </a:r>
            <a:r>
              <a:rPr lang="en-US" altLang="zh-CN" dirty="0"/>
              <a:t>4</a:t>
            </a:r>
            <a:r>
              <a:rPr lang="zh-CN" altLang="en-US" dirty="0"/>
              <a:t>）</a:t>
            </a:r>
            <a:r>
              <a:rPr lang="en-US" altLang="zh-CN" dirty="0"/>
              <a:t>Client </a:t>
            </a:r>
            <a:r>
              <a:rPr lang="zh-CN" altLang="en-US" dirty="0"/>
              <a:t>收到 </a:t>
            </a:r>
            <a:r>
              <a:rPr lang="en-US" altLang="zh-CN" dirty="0"/>
              <a:t>Server </a:t>
            </a:r>
            <a:r>
              <a:rPr lang="zh-CN" altLang="en-US" dirty="0"/>
              <a:t>的证书后，自己选择一个初始密钥 </a:t>
            </a:r>
            <a:r>
              <a:rPr lang="en-US" altLang="zh-CN" dirty="0" err="1"/>
              <a:t>PreMasterSecret</a:t>
            </a:r>
            <a:r>
              <a:rPr lang="zh-CN" altLang="en-US" dirty="0"/>
              <a:t>，使用证书中的公钥加密，将密文发送给 </a:t>
            </a:r>
            <a:r>
              <a:rPr lang="en-US" altLang="zh-CN" dirty="0"/>
              <a:t>Server</a:t>
            </a:r>
            <a:r>
              <a:rPr lang="zh-CN" altLang="en-US" dirty="0"/>
              <a:t>。</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zh-CN" altLang="en-US" dirty="0"/>
              <a:t>原来是 </a:t>
            </a:r>
            <a:r>
              <a:rPr lang="en-US" altLang="zh-CN" dirty="0"/>
              <a:t>PKCS#1 </a:t>
            </a:r>
            <a:r>
              <a:rPr lang="zh-CN" altLang="en-US" dirty="0"/>
              <a:t>格式，其中紫色部分是就是 </a:t>
            </a:r>
            <a:r>
              <a:rPr lang="en-US" altLang="zh-CN" dirty="0" err="1"/>
              <a:t>PreMasterSecret</a:t>
            </a:r>
            <a:r>
              <a:rPr lang="en-US" altLang="zh-CN" dirty="0"/>
              <a:t> </a:t>
            </a:r>
            <a:r>
              <a:rPr lang="zh-CN" altLang="en-US" dirty="0"/>
              <a:t>明文</a:t>
            </a:r>
          </a:p>
        </p:txBody>
      </p:sp>
      <p:pic>
        <p:nvPicPr>
          <p:cNvPr id="5" name="图片 4" descr="图片包含 屏幕截图&#10;&#10;已生成极高可信度的说明">
            <a:extLst>
              <a:ext uri="{FF2B5EF4-FFF2-40B4-BE49-F238E27FC236}">
                <a16:creationId xmlns:a16="http://schemas.microsoft.com/office/drawing/2014/main" id="{FDDC960A-2690-49CE-B1EC-51272D126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546257"/>
            <a:ext cx="9144000" cy="2640169"/>
          </a:xfrm>
          <a:prstGeom prst="rect">
            <a:avLst/>
          </a:prstGeom>
        </p:spPr>
      </p:pic>
    </p:spTree>
    <p:extLst>
      <p:ext uri="{BB962C8B-B14F-4D97-AF65-F5344CB8AC3E}">
        <p14:creationId xmlns:p14="http://schemas.microsoft.com/office/powerpoint/2010/main" val="281965284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5053420"/>
          </a:xfrm>
        </p:spPr>
        <p:txBody>
          <a:bodyPr>
            <a:normAutofit/>
          </a:bodyPr>
          <a:lstStyle/>
          <a:p>
            <a:pPr>
              <a:buFont typeface="Arial" panose="020B0604020202020204" pitchFamily="34" charset="0"/>
              <a:buChar char="•"/>
            </a:pPr>
            <a:r>
              <a:rPr lang="zh-CN" altLang="en-US" dirty="0"/>
              <a:t>生成密钥的方式：</a:t>
            </a:r>
            <a:r>
              <a:rPr lang="en-US" altLang="zh-CN" dirty="0"/>
              <a:t>  </a:t>
            </a:r>
          </a:p>
          <a:p>
            <a:pPr>
              <a:buFont typeface="Arial" panose="020B0604020202020204" pitchFamily="34" charset="0"/>
              <a:buChar char="•"/>
            </a:pPr>
            <a:endParaRPr lang="zh-CN" altLang="en-US" dirty="0"/>
          </a:p>
          <a:p>
            <a:pPr>
              <a:buFont typeface="Arial" panose="020B0604020202020204" pitchFamily="34" charset="0"/>
              <a:buChar char="•"/>
            </a:pPr>
            <a:endParaRPr lang="zh-CN" altLang="en-US" dirty="0"/>
          </a:p>
        </p:txBody>
      </p:sp>
      <p:pic>
        <p:nvPicPr>
          <p:cNvPr id="5" name="图片 4" descr="图片包含 文字&#10;&#10;已生成极高可信度的说明">
            <a:extLst>
              <a:ext uri="{FF2B5EF4-FFF2-40B4-BE49-F238E27FC236}">
                <a16:creationId xmlns:a16="http://schemas.microsoft.com/office/drawing/2014/main" id="{B4F31B98-4BF7-4DD7-AB49-19350B9C0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959" y="1923566"/>
            <a:ext cx="7562850" cy="4095750"/>
          </a:xfrm>
          <a:prstGeom prst="rect">
            <a:avLst/>
          </a:prstGeom>
        </p:spPr>
      </p:pic>
    </p:spTree>
    <p:extLst>
      <p:ext uri="{BB962C8B-B14F-4D97-AF65-F5344CB8AC3E}">
        <p14:creationId xmlns:p14="http://schemas.microsoft.com/office/powerpoint/2010/main" val="2233097992"/>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5053420"/>
          </a:xfrm>
        </p:spPr>
        <p:txBody>
          <a:bodyPr>
            <a:normAutofit/>
          </a:bodyPr>
          <a:lstStyle/>
          <a:p>
            <a:pPr lvl="1">
              <a:buFont typeface="Arial" panose="020B0604020202020204" pitchFamily="34" charset="0"/>
              <a:buChar char="•"/>
            </a:pPr>
            <a:r>
              <a:rPr lang="en-US" altLang="zh-CN" dirty="0" err="1"/>
              <a:t>MasterSecret</a:t>
            </a:r>
            <a:r>
              <a:rPr lang="en-US" altLang="zh-CN" dirty="0"/>
              <a:t> = PRF(</a:t>
            </a:r>
            <a:r>
              <a:rPr lang="en-US" altLang="zh-CN" dirty="0" err="1"/>
              <a:t>PreMasterSecret</a:t>
            </a:r>
            <a:r>
              <a:rPr lang="en-US" altLang="zh-CN" dirty="0"/>
              <a:t>, "master secret", </a:t>
            </a:r>
            <a:r>
              <a:rPr lang="en-US" altLang="zh-CN" dirty="0" err="1"/>
              <a:t>Client.random</a:t>
            </a:r>
            <a:r>
              <a:rPr lang="en-US" altLang="zh-CN" dirty="0"/>
              <a:t> || </a:t>
            </a:r>
            <a:r>
              <a:rPr lang="en-US" altLang="zh-CN" dirty="0" err="1"/>
              <a:t>Server.random</a:t>
            </a:r>
            <a:r>
              <a:rPr lang="en-US" altLang="zh-CN" dirty="0"/>
              <a:t>)[0..47] -- </a:t>
            </a:r>
            <a:r>
              <a:rPr lang="zh-CN" altLang="en-US" dirty="0"/>
              <a:t>固定取前 </a:t>
            </a:r>
            <a:r>
              <a:rPr lang="en-US" altLang="zh-CN" dirty="0"/>
              <a:t>48 </a:t>
            </a:r>
            <a:r>
              <a:rPr lang="zh-CN" altLang="en-US" dirty="0"/>
              <a:t>字节</a:t>
            </a:r>
          </a:p>
          <a:p>
            <a:pPr lvl="1">
              <a:buFont typeface="Arial" panose="020B0604020202020204" pitchFamily="34" charset="0"/>
              <a:buChar char="•"/>
            </a:pPr>
            <a:r>
              <a:rPr lang="en-US" altLang="zh-CN" dirty="0" err="1"/>
              <a:t>KeyBlock</a:t>
            </a:r>
            <a:r>
              <a:rPr lang="en-US" altLang="zh-CN" dirty="0"/>
              <a:t>     = PRF(</a:t>
            </a:r>
            <a:r>
              <a:rPr lang="en-US" altLang="zh-CN" dirty="0" err="1"/>
              <a:t>MasterSecret</a:t>
            </a:r>
            <a:r>
              <a:rPr lang="en-US" altLang="zh-CN" dirty="0"/>
              <a:t>,    "key expansion", </a:t>
            </a:r>
            <a:r>
              <a:rPr lang="en-US" altLang="zh-CN" dirty="0" err="1"/>
              <a:t>Server.random</a:t>
            </a:r>
            <a:r>
              <a:rPr lang="en-US" altLang="zh-CN" dirty="0"/>
              <a:t> || </a:t>
            </a:r>
            <a:r>
              <a:rPr lang="en-US" altLang="zh-CN" dirty="0" err="1"/>
              <a:t>Client.random</a:t>
            </a:r>
            <a:r>
              <a:rPr lang="en-US" altLang="zh-CN" dirty="0"/>
              <a:t>) -- </a:t>
            </a:r>
            <a:r>
              <a:rPr lang="zh-CN" altLang="en-US" dirty="0"/>
              <a:t>长度为由双方确定的密码算法套件决定</a:t>
            </a:r>
          </a:p>
          <a:p>
            <a:pPr lvl="2">
              <a:buFont typeface="Arial" panose="020B0604020202020204" pitchFamily="34" charset="0"/>
              <a:buChar char="•"/>
            </a:pPr>
            <a:r>
              <a:rPr lang="zh-CN" altLang="en-US" dirty="0"/>
              <a:t>其中 </a:t>
            </a:r>
            <a:r>
              <a:rPr lang="en-US" altLang="zh-CN" dirty="0"/>
              <a:t>PRF </a:t>
            </a:r>
            <a:r>
              <a:rPr lang="zh-CN" altLang="en-US" dirty="0"/>
              <a:t>是一个伪随机生成函数，它接收三个入参，生成的随机数可以为任意长（实际应用中只要取所需的长度）</a:t>
            </a:r>
          </a:p>
          <a:p>
            <a:pPr lvl="1">
              <a:buFont typeface="Arial" panose="020B0604020202020204" pitchFamily="34" charset="0"/>
              <a:buChar char="•"/>
            </a:pPr>
            <a:r>
              <a:rPr lang="zh-CN" altLang="en-US" dirty="0"/>
              <a:t>经过两次 </a:t>
            </a:r>
            <a:r>
              <a:rPr lang="en-US" altLang="zh-CN" dirty="0"/>
              <a:t>PRF </a:t>
            </a:r>
            <a:r>
              <a:rPr lang="zh-CN" altLang="en-US" dirty="0"/>
              <a:t>调用，最终生成的 </a:t>
            </a:r>
            <a:r>
              <a:rPr lang="en-US" altLang="zh-CN" dirty="0" err="1"/>
              <a:t>KeyBlock</a:t>
            </a:r>
            <a:r>
              <a:rPr lang="en-US" altLang="zh-CN" dirty="0"/>
              <a:t>(</a:t>
            </a:r>
            <a:r>
              <a:rPr lang="zh-CN" altLang="en-US" dirty="0"/>
              <a:t>密钥块</a:t>
            </a:r>
            <a:r>
              <a:rPr lang="en-US" altLang="zh-CN" dirty="0"/>
              <a:t>)</a:t>
            </a:r>
            <a:r>
              <a:rPr lang="zh-CN" altLang="en-US" dirty="0"/>
              <a:t>，才是后面真正用到的密钥，而且它被依次分割为六部分子密钥</a:t>
            </a:r>
            <a:endParaRPr lang="en-US" altLang="zh-CN" dirty="0"/>
          </a:p>
          <a:p>
            <a:pPr>
              <a:buFont typeface="Arial" panose="020B0604020202020204" pitchFamily="34" charset="0"/>
              <a:buChar char="•"/>
            </a:pPr>
            <a:endParaRPr lang="zh-CN" altLang="en-US" dirty="0"/>
          </a:p>
          <a:p>
            <a:pPr>
              <a:buFont typeface="Arial" panose="020B0604020202020204" pitchFamily="34" charset="0"/>
              <a:buChar char="•"/>
            </a:pPr>
            <a:endParaRPr lang="zh-CN" altLang="en-US" dirty="0"/>
          </a:p>
        </p:txBody>
      </p:sp>
    </p:spTree>
    <p:extLst>
      <p:ext uri="{BB962C8B-B14F-4D97-AF65-F5344CB8AC3E}">
        <p14:creationId xmlns:p14="http://schemas.microsoft.com/office/powerpoint/2010/main" val="3404061520"/>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5053420"/>
          </a:xfrm>
        </p:spPr>
        <p:txBody>
          <a:bodyPr>
            <a:normAutofit fontScale="85000" lnSpcReduction="10000"/>
          </a:bodyPr>
          <a:lstStyle/>
          <a:p>
            <a:pPr lvl="1">
              <a:buFont typeface="Arial" panose="020B0604020202020204" pitchFamily="34" charset="0"/>
              <a:buChar char="•"/>
            </a:pPr>
            <a:r>
              <a:rPr lang="zh-CN" altLang="en-US" dirty="0"/>
              <a:t>目前为止，协商出来的各项参数，比如生成的随机数、双方确定的密码算法套件等，无法保证没有被第三方篡改，甚至连基本的身份认证都没有做到。</a:t>
            </a:r>
          </a:p>
          <a:p>
            <a:pPr lvl="1">
              <a:buFont typeface="Arial" panose="020B0604020202020204" pitchFamily="34" charset="0"/>
              <a:buChar char="•"/>
            </a:pPr>
            <a:r>
              <a:rPr lang="zh-CN" altLang="en-US" dirty="0"/>
              <a:t>怎么办？先考虑首要的身份认证问题：</a:t>
            </a:r>
            <a:endParaRPr lang="en-US" altLang="zh-CN" dirty="0"/>
          </a:p>
          <a:p>
            <a:pPr lvl="2">
              <a:buFont typeface="Arial" panose="020B0604020202020204" pitchFamily="34" charset="0"/>
              <a:buChar char="•"/>
            </a:pPr>
            <a:r>
              <a:rPr lang="zh-CN" altLang="en-US" dirty="0"/>
              <a:t>服务器要证明自己确实是证书持有人，只要证明：它知道 </a:t>
            </a:r>
            <a:r>
              <a:rPr lang="en-US" altLang="zh-CN" dirty="0" err="1"/>
              <a:t>PreMasterSecret</a:t>
            </a:r>
            <a:r>
              <a:rPr lang="en-US" altLang="zh-CN" dirty="0"/>
              <a:t> </a:t>
            </a:r>
            <a:r>
              <a:rPr lang="zh-CN" altLang="en-US" dirty="0"/>
              <a:t>的值</a:t>
            </a:r>
            <a:r>
              <a:rPr lang="en-US" altLang="zh-CN" dirty="0"/>
              <a:t>(</a:t>
            </a:r>
            <a:r>
              <a:rPr lang="zh-CN" altLang="en-US" dirty="0"/>
              <a:t>用私钥解密得到</a:t>
            </a:r>
            <a:r>
              <a:rPr lang="en-US" altLang="zh-CN" dirty="0"/>
              <a:t>)</a:t>
            </a:r>
            <a:r>
              <a:rPr lang="zh-CN" altLang="en-US" dirty="0"/>
              <a:t>。</a:t>
            </a:r>
          </a:p>
          <a:p>
            <a:pPr lvl="2">
              <a:buFont typeface="Arial" panose="020B0604020202020204" pitchFamily="34" charset="0"/>
              <a:buChar char="•"/>
            </a:pPr>
            <a:r>
              <a:rPr lang="zh-CN" altLang="en-US" dirty="0"/>
              <a:t>要证明它知道 </a:t>
            </a:r>
            <a:r>
              <a:rPr lang="en-US" altLang="zh-CN" dirty="0" err="1"/>
              <a:t>PreMasterSecret</a:t>
            </a:r>
            <a:r>
              <a:rPr lang="en-US" altLang="zh-CN" dirty="0"/>
              <a:t> </a:t>
            </a:r>
            <a:r>
              <a:rPr lang="zh-CN" altLang="en-US" dirty="0"/>
              <a:t>的值，只要证明：它掌握最终的密钥材料</a:t>
            </a:r>
            <a:r>
              <a:rPr lang="en-US" altLang="zh-CN" dirty="0"/>
              <a:t>(</a:t>
            </a:r>
            <a:r>
              <a:rPr lang="zh-CN" altLang="en-US" dirty="0"/>
              <a:t>通过密钥扩展过程得到</a:t>
            </a:r>
            <a:r>
              <a:rPr lang="en-US" altLang="zh-CN" dirty="0"/>
              <a:t>)</a:t>
            </a:r>
            <a:r>
              <a:rPr lang="zh-CN" altLang="en-US" dirty="0"/>
              <a:t>。</a:t>
            </a:r>
          </a:p>
          <a:p>
            <a:pPr lvl="2">
              <a:buFont typeface="Arial" panose="020B0604020202020204" pitchFamily="34" charset="0"/>
              <a:buChar char="•"/>
            </a:pPr>
            <a:r>
              <a:rPr lang="zh-CN" altLang="en-US" dirty="0"/>
              <a:t>要证明它掌握密钥材料，只要发送一条符合约定格式、而且使用这些密钥材料加密的消息给客户端。</a:t>
            </a:r>
          </a:p>
          <a:p>
            <a:pPr lvl="1">
              <a:buFont typeface="Arial" panose="020B0604020202020204" pitchFamily="34" charset="0"/>
              <a:buChar char="•"/>
            </a:pPr>
            <a:endParaRPr lang="zh-CN" altLang="en-US" dirty="0"/>
          </a:p>
          <a:p>
            <a:pPr lvl="1">
              <a:buFont typeface="Arial" panose="020B0604020202020204" pitchFamily="34" charset="0"/>
              <a:buChar char="•"/>
            </a:pPr>
            <a:r>
              <a:rPr lang="zh-CN" altLang="en-US" dirty="0"/>
              <a:t>客户端收到后，用它算出的密钥解密，如果解密后的内容符合约定格式，就可以判定</a:t>
            </a:r>
            <a:r>
              <a:rPr lang="en-US" altLang="zh-CN" dirty="0"/>
              <a:t>【</a:t>
            </a:r>
            <a:r>
              <a:rPr lang="zh-CN" altLang="en-US" dirty="0"/>
              <a:t>此消息确实是服务器发出的，即服务器的真实身份得到确认</a:t>
            </a:r>
            <a:r>
              <a:rPr lang="en-US" altLang="zh-CN" dirty="0"/>
              <a:t>】</a:t>
            </a:r>
          </a:p>
          <a:p>
            <a:pPr lvl="1">
              <a:buFont typeface="Arial" panose="020B0604020202020204" pitchFamily="34" charset="0"/>
              <a:buChar char="•"/>
            </a:pPr>
            <a:r>
              <a:rPr lang="zh-CN" altLang="en-US" dirty="0"/>
              <a:t>而且被加密消息，由于其内容格式特殊，不仅可以认证服务器，还能证明之前的所有通讯信息，都没有被篡改过。</a:t>
            </a:r>
          </a:p>
        </p:txBody>
      </p:sp>
    </p:spTree>
    <p:extLst>
      <p:ext uri="{BB962C8B-B14F-4D97-AF65-F5344CB8AC3E}">
        <p14:creationId xmlns:p14="http://schemas.microsoft.com/office/powerpoint/2010/main" val="2756978307"/>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5053420"/>
          </a:xfrm>
        </p:spPr>
        <p:txBody>
          <a:bodyPr>
            <a:normAutofit fontScale="92500" lnSpcReduction="20000"/>
          </a:bodyPr>
          <a:lstStyle/>
          <a:p>
            <a:pPr lvl="1">
              <a:buFont typeface="Arial" panose="020B0604020202020204" pitchFamily="34" charset="0"/>
              <a:buChar char="•"/>
            </a:pPr>
            <a:r>
              <a:rPr lang="zh-CN" altLang="en-US" dirty="0"/>
              <a:t>到此为止，所有的密钥也确定了，是不是双方后面发送的报文就全部变成加密形式？</a:t>
            </a:r>
          </a:p>
          <a:p>
            <a:pPr lvl="1">
              <a:buFont typeface="Arial" panose="020B0604020202020204" pitchFamily="34" charset="0"/>
              <a:buChar char="•"/>
            </a:pPr>
            <a:r>
              <a:rPr lang="en-US" altLang="zh-CN" dirty="0"/>
              <a:t>TLS </a:t>
            </a:r>
            <a:r>
              <a:rPr lang="zh-CN" altLang="en-US" dirty="0"/>
              <a:t>协议并没有这样做，它又引进了一种消息类型：</a:t>
            </a:r>
            <a:r>
              <a:rPr lang="en-US" altLang="zh-CN" dirty="0" err="1"/>
              <a:t>ChangeCipherSpec</a:t>
            </a:r>
            <a:r>
              <a:rPr lang="zh-CN" altLang="en-US" dirty="0"/>
              <a:t>。该消息用于告诉对方：我已经做好准备，开始使用前面协商好的算法和密钥材料。</a:t>
            </a:r>
          </a:p>
          <a:p>
            <a:pPr lvl="2">
              <a:buFont typeface="Arial" panose="020B0604020202020204" pitchFamily="34" charset="0"/>
              <a:buChar char="•"/>
            </a:pPr>
            <a:r>
              <a:rPr lang="zh-CN" altLang="en-US" dirty="0"/>
              <a:t>也就是说，从下个报文开始，发送的内容将使用这些密码算法加以保护。</a:t>
            </a:r>
          </a:p>
          <a:p>
            <a:pPr lvl="2">
              <a:buFont typeface="Arial" panose="020B0604020202020204" pitchFamily="34" charset="0"/>
              <a:buChar char="•"/>
            </a:pPr>
            <a:r>
              <a:rPr lang="zh-CN" altLang="en-US" dirty="0"/>
              <a:t>这就好比在实际用餐之前，甲对乙先说声：请，然后双方再开始动筷子</a:t>
            </a:r>
            <a:r>
              <a:rPr lang="en-US" altLang="zh-CN" dirty="0"/>
              <a:t>:)</a:t>
            </a:r>
          </a:p>
          <a:p>
            <a:pPr lvl="1">
              <a:buFont typeface="Arial" panose="020B0604020202020204" pitchFamily="34" charset="0"/>
              <a:buChar char="•"/>
            </a:pPr>
            <a:r>
              <a:rPr lang="zh-CN" altLang="en-US" dirty="0"/>
              <a:t>然而，客户端在发送完 </a:t>
            </a:r>
            <a:r>
              <a:rPr lang="en-US" altLang="zh-CN" dirty="0" err="1"/>
              <a:t>ChangeCipherSpec</a:t>
            </a:r>
            <a:r>
              <a:rPr lang="en-US" altLang="zh-CN" dirty="0"/>
              <a:t> </a:t>
            </a:r>
            <a:r>
              <a:rPr lang="zh-CN" altLang="en-US" dirty="0"/>
              <a:t>消息后，这种正式的意味并未就此结束，客户端还会再发送 </a:t>
            </a:r>
            <a:r>
              <a:rPr lang="en-US" altLang="zh-CN" dirty="0"/>
              <a:t>Finished </a:t>
            </a:r>
            <a:r>
              <a:rPr lang="zh-CN" altLang="en-US" dirty="0"/>
              <a:t>类型的消息给服务器。</a:t>
            </a:r>
          </a:p>
          <a:p>
            <a:pPr lvl="2">
              <a:buFont typeface="Arial" panose="020B0604020202020204" pitchFamily="34" charset="0"/>
              <a:buChar char="•"/>
            </a:pPr>
            <a:r>
              <a:rPr lang="en-US" altLang="zh-CN" dirty="0"/>
              <a:t>Finished </a:t>
            </a:r>
            <a:r>
              <a:rPr lang="zh-CN" altLang="en-US" dirty="0"/>
              <a:t>消息又是什么？为什么搞得这么复杂。</a:t>
            </a:r>
          </a:p>
          <a:p>
            <a:pPr lvl="2">
              <a:buFont typeface="Arial" panose="020B0604020202020204" pitchFamily="34" charset="0"/>
              <a:buChar char="•"/>
            </a:pPr>
            <a:r>
              <a:rPr lang="zh-CN" altLang="en-US" dirty="0"/>
              <a:t>回想下，到现在为止，双方发送的报文都是明文传输，通信内容的机密性、完整性保证都没有做。</a:t>
            </a:r>
          </a:p>
          <a:p>
            <a:pPr lvl="2">
              <a:buFont typeface="Arial" panose="020B0604020202020204" pitchFamily="34" charset="0"/>
              <a:buChar char="•"/>
            </a:pPr>
            <a:r>
              <a:rPr lang="zh-CN" altLang="en-US" dirty="0"/>
              <a:t>服务器唯一做了的就是，向客户端出示了一张证书，而且客户端认可这张证书</a:t>
            </a:r>
            <a:r>
              <a:rPr lang="en-US" altLang="zh-CN" dirty="0"/>
              <a:t>(</a:t>
            </a:r>
            <a:r>
              <a:rPr lang="zh-CN" altLang="en-US" dirty="0"/>
              <a:t>刚才的例子中，客户端忽略了证书检查）</a:t>
            </a:r>
          </a:p>
        </p:txBody>
      </p:sp>
    </p:spTree>
    <p:extLst>
      <p:ext uri="{BB962C8B-B14F-4D97-AF65-F5344CB8AC3E}">
        <p14:creationId xmlns:p14="http://schemas.microsoft.com/office/powerpoint/2010/main" val="3839137223"/>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2"/>
            <a:ext cx="7543801" cy="2263725"/>
          </a:xfrm>
        </p:spPr>
        <p:txBody>
          <a:bodyPr>
            <a:normAutofit/>
          </a:bodyPr>
          <a:lstStyle/>
          <a:p>
            <a:pPr lvl="1">
              <a:buFont typeface="Arial" panose="020B0604020202020204" pitchFamily="34" charset="0"/>
              <a:buChar char="•"/>
            </a:pPr>
            <a:r>
              <a:rPr lang="zh-CN" altLang="en-US" dirty="0"/>
              <a:t>对客户端的认证，有两种方法：</a:t>
            </a:r>
          </a:p>
          <a:p>
            <a:pPr lvl="2">
              <a:buFont typeface="Arial" panose="020B0604020202020204" pitchFamily="34" charset="0"/>
              <a:buChar char="•"/>
            </a:pPr>
            <a:r>
              <a:rPr lang="zh-CN" altLang="en-US" dirty="0"/>
              <a:t>在 </a:t>
            </a:r>
            <a:r>
              <a:rPr lang="en-US" altLang="zh-CN" dirty="0"/>
              <a:t>SSL/TLS </a:t>
            </a:r>
            <a:r>
              <a:rPr lang="zh-CN" altLang="en-US" dirty="0"/>
              <a:t>协议中强制认证，</a:t>
            </a:r>
            <a:endParaRPr lang="en-US" altLang="zh-CN" dirty="0"/>
          </a:p>
          <a:p>
            <a:pPr lvl="2">
              <a:buFont typeface="Arial" panose="020B0604020202020204" pitchFamily="34" charset="0"/>
              <a:buChar char="•"/>
            </a:pPr>
            <a:r>
              <a:rPr lang="zh-CN" altLang="en-US" dirty="0"/>
              <a:t>在上层协议中认证客户端（如，登录网上银行都需要输入用户名、密码）</a:t>
            </a:r>
            <a:endParaRPr lang="en-US" altLang="zh-CN" dirty="0"/>
          </a:p>
          <a:p>
            <a:pPr lvl="1">
              <a:buFont typeface="Arial" panose="020B0604020202020204" pitchFamily="34" charset="0"/>
              <a:buChar char="•"/>
            </a:pPr>
            <a:r>
              <a:rPr lang="zh-CN" altLang="en-US" dirty="0"/>
              <a:t>客户端发送的 </a:t>
            </a:r>
            <a:r>
              <a:rPr lang="en-US" altLang="zh-CN" dirty="0"/>
              <a:t>Finished </a:t>
            </a:r>
            <a:r>
              <a:rPr lang="zh-CN" altLang="en-US" dirty="0"/>
              <a:t>消息报文格式如下</a:t>
            </a:r>
          </a:p>
        </p:txBody>
      </p:sp>
      <p:pic>
        <p:nvPicPr>
          <p:cNvPr id="5" name="图片 4" descr="图片包含 屏幕截图&#10;&#10;已生成极高可信度的说明">
            <a:extLst>
              <a:ext uri="{FF2B5EF4-FFF2-40B4-BE49-F238E27FC236}">
                <a16:creationId xmlns:a16="http://schemas.microsoft.com/office/drawing/2014/main" id="{B77742D1-D23B-4271-BA94-693E04CBF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736860"/>
            <a:ext cx="9144000" cy="2979888"/>
          </a:xfrm>
          <a:prstGeom prst="rect">
            <a:avLst/>
          </a:prstGeom>
        </p:spPr>
      </p:pic>
    </p:spTree>
    <p:extLst>
      <p:ext uri="{BB962C8B-B14F-4D97-AF65-F5344CB8AC3E}">
        <p14:creationId xmlns:p14="http://schemas.microsoft.com/office/powerpoint/2010/main" val="4119586490"/>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屏幕截图&#10;&#10;已生成极高可信度的说明">
            <a:extLst>
              <a:ext uri="{FF2B5EF4-FFF2-40B4-BE49-F238E27FC236}">
                <a16:creationId xmlns:a16="http://schemas.microsoft.com/office/drawing/2014/main" id="{C01F1786-F09B-4D3E-A286-AE20CB3FF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427" y="2796527"/>
            <a:ext cx="3014318" cy="2192916"/>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2346960" y="286604"/>
            <a:ext cx="7543800" cy="860272"/>
          </a:xfrm>
        </p:spPr>
        <p:txBody>
          <a:bodyPr>
            <a:normAutofit/>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01241" y="1340603"/>
            <a:ext cx="4886958" cy="5005953"/>
          </a:xfrm>
        </p:spPr>
        <p:txBody>
          <a:bodyPr>
            <a:normAutofit/>
          </a:bodyPr>
          <a:lstStyle/>
          <a:p>
            <a:pPr lvl="1">
              <a:lnSpc>
                <a:spcPct val="140000"/>
              </a:lnSpc>
              <a:buFont typeface="Arial" panose="020B0604020202020204" pitchFamily="34" charset="0"/>
              <a:buChar char="•"/>
            </a:pPr>
            <a:r>
              <a:rPr lang="en-US" altLang="zh-CN" sz="1600" dirty="0"/>
              <a:t>Finished </a:t>
            </a:r>
            <a:r>
              <a:rPr lang="zh-CN" altLang="en-US" sz="1600" dirty="0"/>
              <a:t>消息用类似 </a:t>
            </a:r>
            <a:r>
              <a:rPr lang="en-US" altLang="zh-CN" sz="1600" dirty="0"/>
              <a:t>C </a:t>
            </a:r>
            <a:r>
              <a:rPr lang="zh-CN" altLang="en-US" sz="1600" dirty="0"/>
              <a:t>语言的数据结构表示如下</a:t>
            </a:r>
          </a:p>
          <a:p>
            <a:pPr marL="384048" lvl="2" indent="0">
              <a:lnSpc>
                <a:spcPct val="140000"/>
              </a:lnSpc>
              <a:buNone/>
            </a:pPr>
            <a:r>
              <a:rPr lang="en-US" altLang="zh-CN" sz="1000" dirty="0"/>
              <a:t>struct {</a:t>
            </a:r>
          </a:p>
          <a:p>
            <a:pPr marL="384048" lvl="2" indent="0">
              <a:lnSpc>
                <a:spcPct val="140000"/>
              </a:lnSpc>
              <a:buNone/>
            </a:pPr>
            <a:r>
              <a:rPr lang="en-US" altLang="zh-CN" sz="1000" dirty="0"/>
              <a:t>    </a:t>
            </a:r>
            <a:r>
              <a:rPr lang="en-US" altLang="zh-CN" sz="1000" dirty="0" err="1"/>
              <a:t>HandshakeType</a:t>
            </a:r>
            <a:r>
              <a:rPr lang="en-US" altLang="zh-CN" sz="1000" dirty="0"/>
              <a:t> </a:t>
            </a:r>
            <a:r>
              <a:rPr lang="en-US" altLang="zh-CN" sz="1000" dirty="0" err="1"/>
              <a:t>msg_type</a:t>
            </a:r>
            <a:r>
              <a:rPr lang="en-US" altLang="zh-CN" sz="1000" dirty="0"/>
              <a:t>;    /* handshake type */</a:t>
            </a:r>
          </a:p>
          <a:p>
            <a:pPr marL="384048" lvl="2" indent="0">
              <a:lnSpc>
                <a:spcPct val="140000"/>
              </a:lnSpc>
              <a:buNone/>
            </a:pPr>
            <a:r>
              <a:rPr lang="en-US" altLang="zh-CN" sz="1000" dirty="0"/>
              <a:t>    uint24 length;             /* bytes in message */</a:t>
            </a:r>
          </a:p>
          <a:p>
            <a:pPr marL="384048" lvl="2" indent="0">
              <a:lnSpc>
                <a:spcPct val="140000"/>
              </a:lnSpc>
              <a:buNone/>
            </a:pPr>
            <a:r>
              <a:rPr lang="en-US" altLang="zh-CN" sz="1000" dirty="0"/>
              <a:t>    struct {</a:t>
            </a:r>
          </a:p>
          <a:p>
            <a:pPr marL="384048" lvl="2" indent="0">
              <a:lnSpc>
                <a:spcPct val="140000"/>
              </a:lnSpc>
              <a:buNone/>
            </a:pPr>
            <a:r>
              <a:rPr lang="en-US" altLang="zh-CN" sz="1000" dirty="0"/>
              <a:t>        opaque </a:t>
            </a:r>
            <a:r>
              <a:rPr lang="en-US" altLang="zh-CN" sz="1000" dirty="0" err="1"/>
              <a:t>verify_data</a:t>
            </a:r>
            <a:r>
              <a:rPr lang="en-US" altLang="zh-CN" sz="1000" dirty="0"/>
              <a:t>[12];</a:t>
            </a:r>
          </a:p>
          <a:p>
            <a:pPr marL="384048" lvl="2" indent="0">
              <a:lnSpc>
                <a:spcPct val="140000"/>
              </a:lnSpc>
              <a:buNone/>
            </a:pPr>
            <a:r>
              <a:rPr lang="en-US" altLang="zh-CN" sz="1000" dirty="0"/>
              <a:t>    } Finished;</a:t>
            </a:r>
          </a:p>
          <a:p>
            <a:pPr marL="384048" lvl="2" indent="0">
              <a:lnSpc>
                <a:spcPct val="140000"/>
              </a:lnSpc>
              <a:buNone/>
            </a:pPr>
            <a:r>
              <a:rPr lang="en-US" altLang="zh-CN" sz="1000" dirty="0"/>
              <a:t>} Handshake;</a:t>
            </a:r>
          </a:p>
          <a:p>
            <a:pPr lvl="1">
              <a:lnSpc>
                <a:spcPct val="140000"/>
              </a:lnSpc>
              <a:buFont typeface="Arial" panose="020B0604020202020204" pitchFamily="34" charset="0"/>
              <a:buChar char="•"/>
            </a:pPr>
            <a:r>
              <a:rPr lang="en-US" altLang="zh-CN" sz="1600" dirty="0" err="1"/>
              <a:t>verify_data</a:t>
            </a:r>
            <a:r>
              <a:rPr lang="en-US" altLang="zh-CN" sz="1600" dirty="0"/>
              <a:t> = PRF(</a:t>
            </a:r>
            <a:r>
              <a:rPr lang="en-US" altLang="zh-CN" sz="1600" dirty="0" err="1"/>
              <a:t>MasterSecret</a:t>
            </a:r>
            <a:r>
              <a:rPr lang="en-US" altLang="zh-CN" sz="1600" dirty="0"/>
              <a:t>, "client finished", MD5(</a:t>
            </a:r>
            <a:r>
              <a:rPr lang="en-US" altLang="zh-CN" sz="1600" dirty="0" err="1"/>
              <a:t>handshake_messages</a:t>
            </a:r>
            <a:r>
              <a:rPr lang="en-US" altLang="zh-CN" sz="1600" dirty="0"/>
              <a:t>) + SHA-1(</a:t>
            </a:r>
            <a:r>
              <a:rPr lang="en-US" altLang="zh-CN" sz="1600" dirty="0" err="1"/>
              <a:t>handshake_messages</a:t>
            </a:r>
            <a:r>
              <a:rPr lang="en-US" altLang="zh-CN" sz="1600" dirty="0"/>
              <a:t>))[0..11]</a:t>
            </a:r>
          </a:p>
          <a:p>
            <a:pPr lvl="1">
              <a:lnSpc>
                <a:spcPct val="140000"/>
              </a:lnSpc>
              <a:buFont typeface="Arial" panose="020B0604020202020204" pitchFamily="34" charset="0"/>
              <a:buChar char="•"/>
            </a:pPr>
            <a:r>
              <a:rPr lang="zh-CN" altLang="en-US" sz="1600" dirty="0"/>
              <a:t>而 </a:t>
            </a:r>
            <a:r>
              <a:rPr lang="en-US" altLang="zh-CN" sz="1600" dirty="0" err="1"/>
              <a:t>handshake_messages</a:t>
            </a:r>
            <a:r>
              <a:rPr lang="en-US" altLang="zh-CN" sz="1600" dirty="0"/>
              <a:t> </a:t>
            </a:r>
            <a:r>
              <a:rPr lang="zh-CN" altLang="en-US" sz="1600" dirty="0"/>
              <a:t>是双方到目前为止所有发送的 </a:t>
            </a:r>
            <a:r>
              <a:rPr lang="en-US" altLang="zh-CN" sz="1600" dirty="0"/>
              <a:t>Handshake </a:t>
            </a:r>
            <a:r>
              <a:rPr lang="zh-CN" altLang="en-US" sz="1600" dirty="0"/>
              <a:t>消息</a:t>
            </a:r>
          </a:p>
        </p:txBody>
      </p:sp>
    </p:spTree>
    <p:extLst>
      <p:ext uri="{BB962C8B-B14F-4D97-AF65-F5344CB8AC3E}">
        <p14:creationId xmlns:p14="http://schemas.microsoft.com/office/powerpoint/2010/main" val="1851797003"/>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4960430"/>
          </a:xfrm>
        </p:spPr>
        <p:txBody>
          <a:bodyPr>
            <a:normAutofit fontScale="92500" lnSpcReduction="10000"/>
          </a:bodyPr>
          <a:lstStyle/>
          <a:p>
            <a:pPr>
              <a:buFont typeface="Arial" panose="020B0604020202020204" pitchFamily="34" charset="0"/>
              <a:buChar char="•"/>
            </a:pPr>
            <a:r>
              <a:rPr lang="zh-CN" altLang="en-US" dirty="0"/>
              <a:t>最后，客户端再用 </a:t>
            </a:r>
            <a:r>
              <a:rPr lang="en-US" altLang="zh-CN" dirty="0" err="1"/>
              <a:t>client_write_key</a:t>
            </a:r>
            <a:r>
              <a:rPr lang="en-US" altLang="zh-CN" dirty="0"/>
              <a:t>/IV </a:t>
            </a:r>
            <a:r>
              <a:rPr lang="zh-CN" altLang="en-US" dirty="0"/>
              <a:t>加密上述 </a:t>
            </a:r>
            <a:r>
              <a:rPr lang="en-US" altLang="zh-CN" dirty="0"/>
              <a:t>Handshake </a:t>
            </a:r>
            <a:r>
              <a:rPr lang="zh-CN" altLang="en-US" dirty="0"/>
              <a:t>结构，将加密结果发送给服务器；服务器收到后，按相同逻辑再计算一遍。</a:t>
            </a:r>
          </a:p>
          <a:p>
            <a:pPr lvl="1">
              <a:buFont typeface="Arial" panose="020B0604020202020204" pitchFamily="34" charset="0"/>
              <a:buChar char="•"/>
            </a:pPr>
            <a:r>
              <a:rPr lang="zh-CN" altLang="en-US" dirty="0"/>
              <a:t>即，</a:t>
            </a:r>
            <a:r>
              <a:rPr lang="en-US" altLang="zh-CN" dirty="0"/>
              <a:t>Finished </a:t>
            </a:r>
            <a:r>
              <a:rPr lang="zh-CN" altLang="en-US" dirty="0"/>
              <a:t>消息的发送是双向的，客户端和服务器都要向对方发送，以证明自己掌握整个过程的相关信息（</a:t>
            </a:r>
            <a:r>
              <a:rPr lang="en-US" altLang="zh-CN" dirty="0" err="1"/>
              <a:t>MasterSecret</a:t>
            </a:r>
            <a:r>
              <a:rPr lang="zh-CN" altLang="en-US" dirty="0"/>
              <a:t>、握手信息等）。</a:t>
            </a:r>
          </a:p>
          <a:p>
            <a:pPr>
              <a:buFont typeface="Arial" panose="020B0604020202020204" pitchFamily="34" charset="0"/>
              <a:buChar char="•"/>
            </a:pPr>
            <a:r>
              <a:rPr lang="zh-CN" altLang="en-US" dirty="0"/>
              <a:t>仅有机密性保证，还是不够；在明文可能是任意内容的情况下，密文也被更改的话，接收者如何察觉解密后的内容已经发生了变化？</a:t>
            </a:r>
          </a:p>
          <a:p>
            <a:pPr lvl="1">
              <a:buFont typeface="Arial" panose="020B0604020202020204" pitchFamily="34" charset="0"/>
              <a:buChar char="•"/>
            </a:pPr>
            <a:r>
              <a:rPr lang="en-US" altLang="zh-CN" dirty="0" err="1"/>
              <a:t>HMAC_hash</a:t>
            </a:r>
            <a:r>
              <a:rPr lang="en-US" altLang="zh-CN" dirty="0"/>
              <a:t> </a:t>
            </a:r>
            <a:r>
              <a:rPr lang="zh-CN" altLang="en-US" dirty="0"/>
              <a:t>表示 </a:t>
            </a:r>
            <a:r>
              <a:rPr lang="en-US" altLang="zh-CN" dirty="0"/>
              <a:t>MAC </a:t>
            </a:r>
            <a:r>
              <a:rPr lang="zh-CN" altLang="en-US" dirty="0"/>
              <a:t>运算函数。</a:t>
            </a:r>
            <a:endParaRPr lang="en-US" altLang="zh-CN" dirty="0"/>
          </a:p>
          <a:p>
            <a:pPr lvl="1">
              <a:buFont typeface="Arial" panose="020B0604020202020204" pitchFamily="34" charset="0"/>
              <a:buChar char="•"/>
            </a:pPr>
            <a:r>
              <a:rPr lang="zh-CN" altLang="en-US" dirty="0"/>
              <a:t>对于 </a:t>
            </a:r>
            <a:r>
              <a:rPr lang="en-US" altLang="zh-CN" dirty="0"/>
              <a:t>TLS_RSA_WITH_AES_256_CBC_SHA </a:t>
            </a:r>
            <a:r>
              <a:rPr lang="zh-CN" altLang="en-US" dirty="0"/>
              <a:t>套件，</a:t>
            </a:r>
            <a:r>
              <a:rPr lang="en-US" altLang="zh-CN" dirty="0"/>
              <a:t>MAC </a:t>
            </a:r>
            <a:r>
              <a:rPr lang="zh-CN" altLang="en-US" dirty="0"/>
              <a:t>的计算公式为 </a:t>
            </a:r>
            <a:r>
              <a:rPr lang="en-US" altLang="zh-CN" dirty="0"/>
              <a:t>HMAC_SHA1(</a:t>
            </a:r>
            <a:r>
              <a:rPr lang="en-US" altLang="zh-CN" dirty="0" err="1"/>
              <a:t>MAC_write_secret</a:t>
            </a:r>
            <a:r>
              <a:rPr lang="en-US" altLang="zh-CN" dirty="0"/>
              <a:t>, </a:t>
            </a:r>
            <a:r>
              <a:rPr lang="en-US" altLang="zh-CN" dirty="0" err="1"/>
              <a:t>seq_num</a:t>
            </a:r>
            <a:r>
              <a:rPr lang="en-US" altLang="zh-CN" dirty="0"/>
              <a:t> + MAC</a:t>
            </a:r>
            <a:r>
              <a:rPr lang="zh-CN" altLang="en-US" dirty="0"/>
              <a:t>覆盖的范围</a:t>
            </a:r>
            <a:r>
              <a:rPr lang="en-US" altLang="zh-CN" dirty="0"/>
              <a:t>)</a:t>
            </a:r>
            <a:r>
              <a:rPr lang="zh-CN" altLang="en-US" dirty="0"/>
              <a:t>，其中</a:t>
            </a:r>
          </a:p>
          <a:p>
            <a:pPr lvl="2">
              <a:buFont typeface="Arial" panose="020B0604020202020204" pitchFamily="34" charset="0"/>
              <a:buChar char="•"/>
            </a:pPr>
            <a:r>
              <a:rPr lang="en-US" altLang="zh-CN" dirty="0" err="1"/>
              <a:t>seq_num</a:t>
            </a:r>
            <a:r>
              <a:rPr lang="zh-CN" altLang="en-US" dirty="0"/>
              <a:t>：</a:t>
            </a:r>
            <a:r>
              <a:rPr lang="en-US" altLang="zh-CN" dirty="0"/>
              <a:t>8 </a:t>
            </a:r>
            <a:r>
              <a:rPr lang="zh-CN" altLang="en-US" dirty="0"/>
              <a:t>字节序号，初始值为 </a:t>
            </a:r>
            <a:r>
              <a:rPr lang="en-US" altLang="zh-CN" dirty="0"/>
              <a:t>0x0000000000000000 </a:t>
            </a:r>
            <a:r>
              <a:rPr lang="zh-CN" altLang="en-US" dirty="0"/>
              <a:t>开始，每一次加密操作，该序号依次递增一。引入该序号，是为了防止消息的重放攻击。</a:t>
            </a:r>
          </a:p>
          <a:p>
            <a:pPr>
              <a:buFont typeface="Arial" panose="020B0604020202020204" pitchFamily="34" charset="0"/>
              <a:buChar char="•"/>
            </a:pPr>
            <a:endParaRPr lang="zh-CN" altLang="en-US" dirty="0"/>
          </a:p>
        </p:txBody>
      </p:sp>
    </p:spTree>
    <p:extLst>
      <p:ext uri="{BB962C8B-B14F-4D97-AF65-F5344CB8AC3E}">
        <p14:creationId xmlns:p14="http://schemas.microsoft.com/office/powerpoint/2010/main" val="1575218779"/>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2346960" y="1339631"/>
            <a:ext cx="7543801" cy="4960430"/>
          </a:xfrm>
        </p:spPr>
        <p:txBody>
          <a:bodyPr>
            <a:normAutofit fontScale="85000" lnSpcReduction="10000"/>
          </a:bodyPr>
          <a:lstStyle/>
          <a:p>
            <a:pPr>
              <a:buFont typeface="Arial" panose="020B0604020202020204" pitchFamily="34" charset="0"/>
              <a:buChar char="•"/>
            </a:pPr>
            <a:r>
              <a:rPr lang="zh-CN" altLang="en-US" dirty="0"/>
              <a:t>客户端连续发送 </a:t>
            </a:r>
            <a:r>
              <a:rPr lang="en-US" altLang="zh-CN" dirty="0" err="1"/>
              <a:t>ClientKeyExchange</a:t>
            </a:r>
            <a:r>
              <a:rPr lang="zh-CN" altLang="en-US" dirty="0"/>
              <a:t>、</a:t>
            </a:r>
            <a:r>
              <a:rPr lang="en-US" altLang="zh-CN" dirty="0" err="1"/>
              <a:t>ChangeCipherSpec</a:t>
            </a:r>
            <a:r>
              <a:rPr lang="zh-CN" altLang="en-US" dirty="0"/>
              <a:t>、</a:t>
            </a:r>
            <a:r>
              <a:rPr lang="en-US" altLang="zh-CN" dirty="0"/>
              <a:t>Finished </a:t>
            </a:r>
            <a:r>
              <a:rPr lang="zh-CN" altLang="en-US" dirty="0"/>
              <a:t>三条消息给服务器，进展如下</a:t>
            </a:r>
          </a:p>
          <a:p>
            <a:pPr lvl="1">
              <a:buFont typeface="Arial" panose="020B0604020202020204" pitchFamily="34" charset="0"/>
              <a:buChar char="•"/>
            </a:pPr>
            <a:r>
              <a:rPr lang="en-US" altLang="zh-CN" dirty="0"/>
              <a:t>1</a:t>
            </a:r>
            <a:r>
              <a:rPr lang="zh-CN" altLang="en-US" dirty="0"/>
              <a:t>、掌握了后续通信的所有密钥信息</a:t>
            </a:r>
          </a:p>
          <a:p>
            <a:pPr lvl="1">
              <a:buFont typeface="Arial" panose="020B0604020202020204" pitchFamily="34" charset="0"/>
              <a:buChar char="•"/>
            </a:pPr>
            <a:r>
              <a:rPr lang="en-US" altLang="zh-CN" dirty="0"/>
              <a:t>2</a:t>
            </a:r>
            <a:r>
              <a:rPr lang="zh-CN" altLang="en-US" dirty="0"/>
              <a:t>、向对方核对这些密钥信息</a:t>
            </a:r>
            <a:r>
              <a:rPr lang="en-US" altLang="zh-CN" dirty="0"/>
              <a:t>(</a:t>
            </a:r>
            <a:r>
              <a:rPr lang="zh-CN" altLang="en-US" dirty="0"/>
              <a:t>证明第一点</a:t>
            </a:r>
            <a:r>
              <a:rPr lang="en-US" altLang="zh-CN" dirty="0"/>
              <a:t>)</a:t>
            </a:r>
          </a:p>
          <a:p>
            <a:pPr lvl="1">
              <a:buFont typeface="Arial" panose="020B0604020202020204" pitchFamily="34" charset="0"/>
              <a:buChar char="•"/>
            </a:pPr>
            <a:r>
              <a:rPr lang="en-US" altLang="zh-CN" dirty="0"/>
              <a:t>3</a:t>
            </a:r>
            <a:r>
              <a:rPr lang="zh-CN" altLang="en-US" dirty="0"/>
              <a:t>、告诉对方，已经为发送</a:t>
            </a:r>
            <a:r>
              <a:rPr lang="en-US" altLang="zh-CN" dirty="0"/>
              <a:t>/</a:t>
            </a:r>
            <a:r>
              <a:rPr lang="zh-CN" altLang="en-US" dirty="0"/>
              <a:t>接收应用层消息</a:t>
            </a:r>
            <a:r>
              <a:rPr lang="en-US" altLang="zh-CN" dirty="0"/>
              <a:t>(Application Data Protocol)</a:t>
            </a:r>
            <a:r>
              <a:rPr lang="zh-CN" altLang="en-US" dirty="0"/>
              <a:t>做好了准备</a:t>
            </a:r>
          </a:p>
          <a:p>
            <a:pPr>
              <a:buFont typeface="Arial" panose="020B0604020202020204" pitchFamily="34" charset="0"/>
              <a:buChar char="•"/>
            </a:pPr>
            <a:r>
              <a:rPr lang="zh-CN" altLang="en-US" dirty="0"/>
              <a:t>服务器收到 </a:t>
            </a:r>
            <a:r>
              <a:rPr lang="en-US" altLang="zh-CN" dirty="0" err="1"/>
              <a:t>ClientKeyExchange</a:t>
            </a:r>
            <a:r>
              <a:rPr lang="en-US" altLang="zh-CN" dirty="0"/>
              <a:t> </a:t>
            </a:r>
            <a:r>
              <a:rPr lang="zh-CN" altLang="en-US" dirty="0"/>
              <a:t>后，同样要证明自己做到了上述三点，这只要发送 </a:t>
            </a:r>
            <a:r>
              <a:rPr lang="en-US" altLang="zh-CN" dirty="0" err="1"/>
              <a:t>ChangeCipherSpec</a:t>
            </a:r>
            <a:r>
              <a:rPr lang="zh-CN" altLang="en-US" dirty="0"/>
              <a:t>、</a:t>
            </a:r>
            <a:r>
              <a:rPr lang="en-US" altLang="zh-CN" dirty="0"/>
              <a:t>Finished </a:t>
            </a:r>
            <a:r>
              <a:rPr lang="zh-CN" altLang="en-US" dirty="0"/>
              <a:t>两条消息给客户端就可以了</a:t>
            </a:r>
          </a:p>
          <a:p>
            <a:pPr>
              <a:buFont typeface="Arial" panose="020B0604020202020204" pitchFamily="34" charset="0"/>
              <a:buChar char="•"/>
            </a:pPr>
            <a:r>
              <a:rPr lang="zh-CN" altLang="en-US" dirty="0"/>
              <a:t>计算验证过程与前面完全相同</a:t>
            </a:r>
            <a:r>
              <a:rPr lang="en-US" altLang="zh-CN" dirty="0"/>
              <a:t>(</a:t>
            </a:r>
            <a:r>
              <a:rPr lang="zh-CN" altLang="en-US" dirty="0"/>
              <a:t>需要注意：服务器在计算 </a:t>
            </a:r>
            <a:r>
              <a:rPr lang="en-US" altLang="zh-CN" dirty="0" err="1"/>
              <a:t>verify_data</a:t>
            </a:r>
            <a:r>
              <a:rPr lang="en-US" altLang="zh-CN" dirty="0"/>
              <a:t> </a:t>
            </a:r>
            <a:r>
              <a:rPr lang="zh-CN" altLang="en-US" dirty="0"/>
              <a:t>时包括客户端发送的 </a:t>
            </a:r>
            <a:r>
              <a:rPr lang="en-US" altLang="zh-CN" dirty="0"/>
              <a:t>Finished </a:t>
            </a:r>
            <a:r>
              <a:rPr lang="zh-CN" altLang="en-US" dirty="0"/>
              <a:t>消息，该消息是明文形式</a:t>
            </a:r>
            <a:r>
              <a:rPr lang="en-US" altLang="zh-CN" dirty="0"/>
              <a:t>)</a:t>
            </a:r>
          </a:p>
          <a:p>
            <a:pPr>
              <a:buFont typeface="Arial" panose="020B0604020202020204" pitchFamily="34" charset="0"/>
              <a:buChar char="•"/>
            </a:pPr>
            <a:r>
              <a:rPr lang="zh-CN" altLang="en-US" dirty="0"/>
              <a:t>双方的 </a:t>
            </a:r>
            <a:r>
              <a:rPr lang="en-US" altLang="zh-CN" dirty="0"/>
              <a:t>Finished </a:t>
            </a:r>
            <a:r>
              <a:rPr lang="zh-CN" altLang="en-US" dirty="0"/>
              <a:t>都发送完毕，然后各自检查对方的 </a:t>
            </a:r>
            <a:r>
              <a:rPr lang="en-US" altLang="zh-CN" dirty="0"/>
              <a:t>Finished </a:t>
            </a:r>
            <a:r>
              <a:rPr lang="zh-CN" altLang="en-US" dirty="0"/>
              <a:t>消息是否正确，如果都没问题，则可以安全地进行通信</a:t>
            </a:r>
          </a:p>
        </p:txBody>
      </p:sp>
    </p:spTree>
    <p:extLst>
      <p:ext uri="{BB962C8B-B14F-4D97-AF65-F5344CB8AC3E}">
        <p14:creationId xmlns:p14="http://schemas.microsoft.com/office/powerpoint/2010/main" val="3577656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5951A1F-4914-479A-9B35-CAD5B50C6032}"/>
              </a:ext>
            </a:extLst>
          </p:cNvPr>
          <p:cNvSpPr>
            <a:spLocks noGrp="1" noChangeArrowheads="1"/>
          </p:cNvSpPr>
          <p:nvPr>
            <p:ph type="title"/>
          </p:nvPr>
        </p:nvSpPr>
        <p:spPr/>
        <p:txBody>
          <a:bodyPr/>
          <a:lstStyle/>
          <a:p>
            <a:r>
              <a:rPr lang="en-US" altLang="zh-CN" dirty="0"/>
              <a:t>2.3.1  </a:t>
            </a:r>
            <a:r>
              <a:rPr lang="zh-CN" altLang="en-US" dirty="0"/>
              <a:t>冯诺依曼结构</a:t>
            </a:r>
          </a:p>
        </p:txBody>
      </p:sp>
      <p:sp>
        <p:nvSpPr>
          <p:cNvPr id="44035" name="Rectangle 3">
            <a:extLst>
              <a:ext uri="{FF2B5EF4-FFF2-40B4-BE49-F238E27FC236}">
                <a16:creationId xmlns:a16="http://schemas.microsoft.com/office/drawing/2014/main" id="{76F69012-F0AF-4B21-8F22-E0B5A34C3E73}"/>
              </a:ext>
            </a:extLst>
          </p:cNvPr>
          <p:cNvSpPr>
            <a:spLocks noGrp="1" noChangeArrowheads="1"/>
          </p:cNvSpPr>
          <p:nvPr>
            <p:ph type="body" idx="1"/>
          </p:nvPr>
        </p:nvSpPr>
        <p:spPr>
          <a:xfrm>
            <a:off x="2087563" y="3860801"/>
            <a:ext cx="8413750" cy="2689225"/>
          </a:xfrm>
        </p:spPr>
        <p:txBody>
          <a:bodyPr/>
          <a:lstStyle/>
          <a:p>
            <a:pPr>
              <a:lnSpc>
                <a:spcPct val="135000"/>
              </a:lnSpc>
            </a:pPr>
            <a:r>
              <a:rPr lang="zh-CN" altLang="en-US" sz="2000"/>
              <a:t>冯</a:t>
            </a:r>
            <a:r>
              <a:rPr lang="en-US" altLang="zh-CN" sz="2000"/>
              <a:t>·</a:t>
            </a:r>
            <a:r>
              <a:rPr lang="zh-CN" altLang="en-US" sz="2000"/>
              <a:t>诺依曼结构也称普林斯顿结构，是一种将程序指令存储器和数据存储器合并在一起的存储器结构。程序指令存储地址和数据存储地址指向同一个存储器的不同物理位置，因此程序指令和数据的宽度相同，如英特尔公司的</a:t>
            </a:r>
            <a:r>
              <a:rPr lang="en-US" altLang="zh-CN" sz="2000"/>
              <a:t>8086</a:t>
            </a:r>
            <a:r>
              <a:rPr lang="zh-CN" altLang="en-US" sz="2000"/>
              <a:t>中央处理器的程序指令和数据都是</a:t>
            </a:r>
            <a:r>
              <a:rPr lang="en-US" altLang="zh-CN" sz="2000"/>
              <a:t>16</a:t>
            </a:r>
            <a:r>
              <a:rPr lang="zh-CN" altLang="en-US" sz="2000"/>
              <a:t>位宽。 </a:t>
            </a:r>
          </a:p>
        </p:txBody>
      </p:sp>
      <p:pic>
        <p:nvPicPr>
          <p:cNvPr id="44036" name="Picture 2" descr="8087701_1314847250Yy4n">
            <a:extLst>
              <a:ext uri="{FF2B5EF4-FFF2-40B4-BE49-F238E27FC236}">
                <a16:creationId xmlns:a16="http://schemas.microsoft.com/office/drawing/2014/main" id="{3D15D198-A1BE-400D-8A53-0993FCA30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76" y="1557338"/>
            <a:ext cx="4983163"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2213186"/>
      </p:ext>
    </p:extLst>
  </p:cSld>
  <p:clrMapOvr>
    <a:masterClrMapping/>
  </p:clrMapOvr>
  <p:transition/>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F01D3A-3D87-4B73-B47E-6342A1279CEB}"/>
              </a:ext>
            </a:extLst>
          </p:cNvPr>
          <p:cNvPicPr>
            <a:picLocks noChangeAspect="1"/>
          </p:cNvPicPr>
          <p:nvPr/>
        </p:nvPicPr>
        <p:blipFill>
          <a:blip r:embed="rId3"/>
          <a:stretch>
            <a:fillRect/>
          </a:stretch>
        </p:blipFill>
        <p:spPr>
          <a:xfrm>
            <a:off x="4601342" y="309967"/>
            <a:ext cx="6019742" cy="6276813"/>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893278" y="516836"/>
            <a:ext cx="2313633" cy="2103875"/>
          </a:xfrm>
        </p:spPr>
        <p:txBody>
          <a:bodyPr>
            <a:normAutofit/>
          </a:bodyPr>
          <a:lstStyle/>
          <a:p>
            <a:r>
              <a:rPr lang="en-US" altLang="zh-CN" sz="3100">
                <a:solidFill>
                  <a:srgbClr val="FFFFFF"/>
                </a:solidFill>
              </a:rPr>
              <a:t>SCP81</a:t>
            </a:r>
            <a:endParaRPr lang="zh-CN" altLang="en-US" sz="3100">
              <a:solidFill>
                <a:srgbClr val="FFFFFF"/>
              </a:solidFill>
            </a:endParaRPr>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1893279" y="2653801"/>
            <a:ext cx="2313633" cy="3335519"/>
          </a:xfrm>
        </p:spPr>
        <p:txBody>
          <a:bodyPr>
            <a:normAutofit/>
          </a:bodyPr>
          <a:lstStyle/>
          <a:p>
            <a:pPr>
              <a:buFont typeface="Arial" panose="020B0604020202020204" pitchFamily="34" charset="0"/>
              <a:buChar char="•"/>
            </a:pPr>
            <a:endParaRPr lang="zh-CN" altLang="en-US" sz="1300">
              <a:solidFill>
                <a:srgbClr val="FFFFFF"/>
              </a:solidFill>
            </a:endParaRPr>
          </a:p>
        </p:txBody>
      </p:sp>
    </p:spTree>
    <p:extLst>
      <p:ext uri="{BB962C8B-B14F-4D97-AF65-F5344CB8AC3E}">
        <p14:creationId xmlns:p14="http://schemas.microsoft.com/office/powerpoint/2010/main" val="49013745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4">
            <a:extLst>
              <a:ext uri="{FF2B5EF4-FFF2-40B4-BE49-F238E27FC236}">
                <a16:creationId xmlns:a16="http://schemas.microsoft.com/office/drawing/2014/main" id="{C36B074B-CA2E-4F67-89F3-1C7D7BAC4958}"/>
              </a:ext>
            </a:extLst>
          </p:cNvPr>
          <p:cNvPicPr>
            <a:picLocks noGrp="1" noChangeAspect="1"/>
          </p:cNvPicPr>
          <p:nvPr>
            <p:ph idx="1"/>
          </p:nvPr>
        </p:nvPicPr>
        <p:blipFill>
          <a:blip r:embed="rId3"/>
          <a:stretch>
            <a:fillRect/>
          </a:stretch>
        </p:blipFill>
        <p:spPr>
          <a:xfrm>
            <a:off x="2000592" y="1272523"/>
            <a:ext cx="8187348" cy="2970293"/>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Tree>
    <p:extLst>
      <p:ext uri="{BB962C8B-B14F-4D97-AF65-F5344CB8AC3E}">
        <p14:creationId xmlns:p14="http://schemas.microsoft.com/office/powerpoint/2010/main" val="512763806"/>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内容占位符 5" descr="图片包含 屏幕截图&#10;&#10;已生成极高可信度的说明">
            <a:extLst>
              <a:ext uri="{FF2B5EF4-FFF2-40B4-BE49-F238E27FC236}">
                <a16:creationId xmlns:a16="http://schemas.microsoft.com/office/drawing/2014/main" id="{60037E7E-5C18-4465-B003-6A64F24C6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252" y="3301140"/>
            <a:ext cx="8069220" cy="2541804"/>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2005693" y="642258"/>
            <a:ext cx="2563257" cy="5226837"/>
          </a:xfrm>
        </p:spPr>
        <p:txBody>
          <a:bodyPr vert="horz" lIns="91440" tIns="45720" rIns="91440" bIns="45720" rtlCol="0" anchor="t">
            <a:normAutofit/>
          </a:bodyPr>
          <a:lstStyle/>
          <a:p>
            <a:r>
              <a:rPr lang="en-US" altLang="zh-CN">
                <a:latin typeface="+mj-lt"/>
                <a:ea typeface="+mj-ea"/>
              </a:rPr>
              <a:t>SCP81</a:t>
            </a:r>
          </a:p>
        </p:txBody>
      </p:sp>
      <p:sp>
        <p:nvSpPr>
          <p:cNvPr id="70" name="Content Placeholder 69"/>
          <p:cNvSpPr>
            <a:spLocks noGrp="1"/>
          </p:cNvSpPr>
          <p:nvPr>
            <p:ph idx="1"/>
          </p:nvPr>
        </p:nvSpPr>
        <p:spPr>
          <a:xfrm>
            <a:off x="5059135" y="642258"/>
            <a:ext cx="5135337" cy="1829723"/>
          </a:xfrm>
        </p:spPr>
        <p:txBody>
          <a:bodyPr>
            <a:normAutofit lnSpcReduction="10000"/>
          </a:bodyPr>
          <a:lstStyle/>
          <a:p>
            <a:r>
              <a:rPr lang="en-US" dirty="0"/>
              <a:t>The POST request is used by the Security Domain to fetch remote APDU format strings and to transmit response strings.</a:t>
            </a:r>
          </a:p>
          <a:p>
            <a:endParaRPr lang="en-US" dirty="0"/>
          </a:p>
        </p:txBody>
      </p:sp>
    </p:spTree>
    <p:extLst>
      <p:ext uri="{BB962C8B-B14F-4D97-AF65-F5344CB8AC3E}">
        <p14:creationId xmlns:p14="http://schemas.microsoft.com/office/powerpoint/2010/main" val="1225219220"/>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2005693" y="642258"/>
            <a:ext cx="2563257" cy="5226837"/>
          </a:xfrm>
        </p:spPr>
        <p:txBody>
          <a:bodyPr vert="horz" lIns="91440" tIns="45720" rIns="91440" bIns="45720" rtlCol="0" anchor="t">
            <a:normAutofit/>
          </a:bodyPr>
          <a:lstStyle/>
          <a:p>
            <a:r>
              <a:rPr lang="en-US" altLang="zh-CN">
                <a:latin typeface="+mj-lt"/>
                <a:ea typeface="+mj-ea"/>
              </a:rPr>
              <a:t>SCP81</a:t>
            </a:r>
          </a:p>
        </p:txBody>
      </p:sp>
      <p:sp>
        <p:nvSpPr>
          <p:cNvPr id="70" name="Content Placeholder 69"/>
          <p:cNvSpPr>
            <a:spLocks noGrp="1"/>
          </p:cNvSpPr>
          <p:nvPr>
            <p:ph idx="1"/>
          </p:nvPr>
        </p:nvSpPr>
        <p:spPr>
          <a:xfrm>
            <a:off x="5059135" y="642258"/>
            <a:ext cx="5135337" cy="1829723"/>
          </a:xfrm>
        </p:spPr>
        <p:txBody>
          <a:bodyPr>
            <a:normAutofit fontScale="77500" lnSpcReduction="20000"/>
          </a:bodyPr>
          <a:lstStyle/>
          <a:p>
            <a:r>
              <a:rPr lang="en-US" dirty="0"/>
              <a:t>The POST response is used by the Remote Administration Server to transmit the next remote APDU format string to a Security Domain and possibly to inform about the next URI that must be used to request the following admin command.</a:t>
            </a:r>
          </a:p>
        </p:txBody>
      </p:sp>
      <p:pic>
        <p:nvPicPr>
          <p:cNvPr id="3" name="图片 2">
            <a:extLst>
              <a:ext uri="{FF2B5EF4-FFF2-40B4-BE49-F238E27FC236}">
                <a16:creationId xmlns:a16="http://schemas.microsoft.com/office/drawing/2014/main" id="{637F23E2-F2B7-4A4C-B249-D625DA1AF02E}"/>
              </a:ext>
            </a:extLst>
          </p:cNvPr>
          <p:cNvPicPr>
            <a:picLocks noChangeAspect="1"/>
          </p:cNvPicPr>
          <p:nvPr/>
        </p:nvPicPr>
        <p:blipFill>
          <a:blip r:embed="rId3"/>
          <a:stretch>
            <a:fillRect/>
          </a:stretch>
        </p:blipFill>
        <p:spPr>
          <a:xfrm>
            <a:off x="1524000" y="3631237"/>
            <a:ext cx="9144000" cy="2369722"/>
          </a:xfrm>
          <a:prstGeom prst="rect">
            <a:avLst/>
          </a:prstGeom>
        </p:spPr>
      </p:pic>
    </p:spTree>
    <p:extLst>
      <p:ext uri="{BB962C8B-B14F-4D97-AF65-F5344CB8AC3E}">
        <p14:creationId xmlns:p14="http://schemas.microsoft.com/office/powerpoint/2010/main" val="3680135714"/>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4">
            <a:extLst>
              <a:ext uri="{FF2B5EF4-FFF2-40B4-BE49-F238E27FC236}">
                <a16:creationId xmlns:a16="http://schemas.microsoft.com/office/drawing/2014/main" id="{19F6902B-DC53-424F-8CDC-B49F1B23D1DF}"/>
              </a:ext>
            </a:extLst>
          </p:cNvPr>
          <p:cNvPicPr>
            <a:picLocks noGrp="1" noChangeAspect="1"/>
          </p:cNvPicPr>
          <p:nvPr>
            <p:ph idx="1"/>
          </p:nvPr>
        </p:nvPicPr>
        <p:blipFill>
          <a:blip r:embed="rId3"/>
          <a:stretch>
            <a:fillRect/>
          </a:stretch>
        </p:blipFill>
        <p:spPr>
          <a:xfrm>
            <a:off x="2000593" y="640080"/>
            <a:ext cx="7776891" cy="3602736"/>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Tree>
    <p:extLst>
      <p:ext uri="{BB962C8B-B14F-4D97-AF65-F5344CB8AC3E}">
        <p14:creationId xmlns:p14="http://schemas.microsoft.com/office/powerpoint/2010/main" val="3646047620"/>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a:extLst>
              <a:ext uri="{FF2B5EF4-FFF2-40B4-BE49-F238E27FC236}">
                <a16:creationId xmlns:a16="http://schemas.microsoft.com/office/drawing/2014/main" id="{EBD1D677-4156-454E-9D18-06AEF3F00386}"/>
              </a:ext>
            </a:extLst>
          </p:cNvPr>
          <p:cNvPicPr>
            <a:picLocks noGrp="1" noChangeAspect="1"/>
          </p:cNvPicPr>
          <p:nvPr>
            <p:ph idx="1"/>
          </p:nvPr>
        </p:nvPicPr>
        <p:blipFill>
          <a:blip r:embed="rId3"/>
          <a:stretch>
            <a:fillRect/>
          </a:stretch>
        </p:blipFill>
        <p:spPr>
          <a:xfrm>
            <a:off x="2000593" y="640080"/>
            <a:ext cx="6568525" cy="3602736"/>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Tree>
    <p:extLst>
      <p:ext uri="{BB962C8B-B14F-4D97-AF65-F5344CB8AC3E}">
        <p14:creationId xmlns:p14="http://schemas.microsoft.com/office/powerpoint/2010/main" val="821934352"/>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A013D59-476D-44C9-AD7E-BE67E86E2A4D}"/>
              </a:ext>
            </a:extLst>
          </p:cNvPr>
          <p:cNvPicPr>
            <a:picLocks noChangeAspect="1"/>
          </p:cNvPicPr>
          <p:nvPr/>
        </p:nvPicPr>
        <p:blipFill>
          <a:blip r:embed="rId3"/>
          <a:stretch>
            <a:fillRect/>
          </a:stretch>
        </p:blipFill>
        <p:spPr>
          <a:xfrm>
            <a:off x="2000592" y="708709"/>
            <a:ext cx="8187348" cy="3534107"/>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
        <p:nvSpPr>
          <p:cNvPr id="70" name="Content Placeholder 69"/>
          <p:cNvSpPr>
            <a:spLocks noGrp="1"/>
          </p:cNvSpPr>
          <p:nvPr>
            <p:ph idx="1"/>
          </p:nvPr>
        </p:nvSpPr>
        <p:spPr>
          <a:xfrm>
            <a:off x="1999499" y="5727516"/>
            <a:ext cx="8193826" cy="515477"/>
          </a:xfrm>
        </p:spPr>
        <p:txBody>
          <a:bodyPr vert="horz" lIns="91440" tIns="45720" rIns="91440" bIns="45720" rtlCol="0">
            <a:normAutofit/>
          </a:bodyPr>
          <a:lstStyle/>
          <a:p>
            <a:pPr marL="0" indent="0">
              <a:lnSpc>
                <a:spcPct val="90000"/>
              </a:lnSpc>
              <a:spcBef>
                <a:spcPts val="1200"/>
              </a:spcBef>
              <a:buNone/>
            </a:pPr>
            <a:r>
              <a:rPr lang="en-US" sz="1700" cap="all" spc="200">
                <a:solidFill>
                  <a:schemeClr val="tx1">
                    <a:lumMod val="85000"/>
                    <a:lumOff val="15000"/>
                  </a:schemeClr>
                </a:solidFill>
                <a:latin typeface="+mj-lt"/>
                <a:ea typeface="+mn-ea"/>
              </a:rPr>
              <a:t>PSK TLS Key Loading with the PUT KEY Command</a:t>
            </a:r>
          </a:p>
        </p:txBody>
      </p:sp>
    </p:spTree>
    <p:extLst>
      <p:ext uri="{BB962C8B-B14F-4D97-AF65-F5344CB8AC3E}">
        <p14:creationId xmlns:p14="http://schemas.microsoft.com/office/powerpoint/2010/main" val="3796648584"/>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74F5C3-7E02-48F8-AC3E-83DD3CF03C1F}"/>
              </a:ext>
            </a:extLst>
          </p:cNvPr>
          <p:cNvPicPr>
            <a:picLocks noChangeAspect="1"/>
          </p:cNvPicPr>
          <p:nvPr/>
        </p:nvPicPr>
        <p:blipFill>
          <a:blip r:embed="rId3"/>
          <a:stretch>
            <a:fillRect/>
          </a:stretch>
        </p:blipFill>
        <p:spPr>
          <a:xfrm>
            <a:off x="2000592" y="970811"/>
            <a:ext cx="8187348" cy="3272005"/>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
        <p:nvSpPr>
          <p:cNvPr id="70" name="Content Placeholder 69"/>
          <p:cNvSpPr>
            <a:spLocks noGrp="1"/>
          </p:cNvSpPr>
          <p:nvPr>
            <p:ph idx="1"/>
          </p:nvPr>
        </p:nvSpPr>
        <p:spPr>
          <a:xfrm>
            <a:off x="1999499" y="5727516"/>
            <a:ext cx="8193826" cy="515477"/>
          </a:xfrm>
        </p:spPr>
        <p:txBody>
          <a:bodyPr vert="horz" lIns="91440" tIns="45720" rIns="91440" bIns="45720" rtlCol="0">
            <a:normAutofit/>
          </a:bodyPr>
          <a:lstStyle/>
          <a:p>
            <a:pPr marL="0" indent="0">
              <a:lnSpc>
                <a:spcPct val="90000"/>
              </a:lnSpc>
              <a:spcBef>
                <a:spcPts val="1200"/>
              </a:spcBef>
              <a:buNone/>
            </a:pPr>
            <a:r>
              <a:rPr lang="en-US" sz="1700" cap="all" spc="200" dirty="0">
                <a:solidFill>
                  <a:schemeClr val="tx1">
                    <a:lumMod val="85000"/>
                    <a:lumOff val="15000"/>
                  </a:schemeClr>
                </a:solidFill>
                <a:latin typeface="+mj-lt"/>
                <a:ea typeface="+mn-ea"/>
              </a:rPr>
              <a:t>PSK TLS Key Format for the STORE DATA Command</a:t>
            </a:r>
          </a:p>
        </p:txBody>
      </p:sp>
    </p:spTree>
    <p:extLst>
      <p:ext uri="{BB962C8B-B14F-4D97-AF65-F5344CB8AC3E}">
        <p14:creationId xmlns:p14="http://schemas.microsoft.com/office/powerpoint/2010/main" val="4111180905"/>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2422903" y="642258"/>
            <a:ext cx="2146047" cy="667350"/>
          </a:xfrm>
        </p:spPr>
        <p:txBody>
          <a:bodyPr vert="horz" lIns="91440" tIns="45720" rIns="91440" bIns="45720" rtlCol="0" anchor="t">
            <a:normAutofit fontScale="90000"/>
          </a:bodyPr>
          <a:lstStyle/>
          <a:p>
            <a:r>
              <a:rPr lang="en-US" altLang="zh-CN" dirty="0" err="1">
                <a:latin typeface="+mj-lt"/>
                <a:ea typeface="+mj-ea"/>
              </a:rPr>
              <a:t>eUICC</a:t>
            </a:r>
            <a:endParaRPr lang="en-US" altLang="zh-CN" dirty="0">
              <a:latin typeface="+mj-lt"/>
              <a:ea typeface="+mj-ea"/>
            </a:endParaRPr>
          </a:p>
        </p:txBody>
      </p:sp>
      <p:sp>
        <p:nvSpPr>
          <p:cNvPr id="70" name="Content Placeholder 69"/>
          <p:cNvSpPr>
            <a:spLocks noGrp="1"/>
          </p:cNvSpPr>
          <p:nvPr>
            <p:ph idx="1"/>
          </p:nvPr>
        </p:nvSpPr>
        <p:spPr>
          <a:xfrm>
            <a:off x="2572757" y="1629351"/>
            <a:ext cx="7613551" cy="1912012"/>
          </a:xfrm>
        </p:spPr>
        <p:txBody>
          <a:bodyPr>
            <a:normAutofit fontScale="85000" lnSpcReduction="10000"/>
          </a:bodyPr>
          <a:lstStyle/>
          <a:p>
            <a:r>
              <a:rPr lang="en-US" dirty="0"/>
              <a:t> The ISD-R is the representative of the off-card entity SM-SR</a:t>
            </a:r>
          </a:p>
          <a:p>
            <a:r>
              <a:rPr lang="en-US" dirty="0"/>
              <a:t> The ECASD is the representative of the off-card entity CI</a:t>
            </a:r>
          </a:p>
          <a:p>
            <a:r>
              <a:rPr lang="en-US" dirty="0"/>
              <a:t> An ISD-P is the representative of an off-card entity SM-DP. </a:t>
            </a:r>
          </a:p>
          <a:p>
            <a:pPr lvl="1"/>
            <a:r>
              <a:rPr lang="en-US" dirty="0"/>
              <a:t>An </a:t>
            </a:r>
            <a:r>
              <a:rPr lang="en-US" dirty="0" err="1"/>
              <a:t>eUICC</a:t>
            </a:r>
            <a:r>
              <a:rPr lang="en-US" dirty="0"/>
              <a:t> can contain more than one ISD-P</a:t>
            </a:r>
          </a:p>
        </p:txBody>
      </p:sp>
      <p:pic>
        <p:nvPicPr>
          <p:cNvPr id="8" name="图片 7">
            <a:extLst>
              <a:ext uri="{FF2B5EF4-FFF2-40B4-BE49-F238E27FC236}">
                <a16:creationId xmlns:a16="http://schemas.microsoft.com/office/drawing/2014/main" id="{1E07027B-3065-49FF-AACD-28CA4D743265}"/>
              </a:ext>
            </a:extLst>
          </p:cNvPr>
          <p:cNvPicPr>
            <a:picLocks noChangeAspect="1"/>
          </p:cNvPicPr>
          <p:nvPr/>
        </p:nvPicPr>
        <p:blipFill>
          <a:blip r:embed="rId3"/>
          <a:stretch>
            <a:fillRect/>
          </a:stretch>
        </p:blipFill>
        <p:spPr>
          <a:xfrm>
            <a:off x="3122945" y="3698429"/>
            <a:ext cx="5813126" cy="2601632"/>
          </a:xfrm>
          <a:prstGeom prst="rect">
            <a:avLst/>
          </a:prstGeom>
        </p:spPr>
      </p:pic>
    </p:spTree>
    <p:extLst>
      <p:ext uri="{BB962C8B-B14F-4D97-AF65-F5344CB8AC3E}">
        <p14:creationId xmlns:p14="http://schemas.microsoft.com/office/powerpoint/2010/main" val="1257540800"/>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B66EFA-1A59-4489-B5CD-B83B8652B086}"/>
              </a:ext>
            </a:extLst>
          </p:cNvPr>
          <p:cNvPicPr>
            <a:picLocks noChangeAspect="1"/>
          </p:cNvPicPr>
          <p:nvPr/>
        </p:nvPicPr>
        <p:blipFill>
          <a:blip r:embed="rId3"/>
          <a:stretch>
            <a:fillRect/>
          </a:stretch>
        </p:blipFill>
        <p:spPr>
          <a:xfrm>
            <a:off x="2201339" y="325467"/>
            <a:ext cx="3922693" cy="5368770"/>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6571500" y="639098"/>
            <a:ext cx="3609804" cy="3686015"/>
          </a:xfrm>
        </p:spPr>
        <p:txBody>
          <a:bodyPr vert="horz" lIns="91440" tIns="45720" rIns="91440" bIns="45720" rtlCol="0" anchor="b">
            <a:normAutofit/>
          </a:bodyPr>
          <a:lstStyle/>
          <a:p>
            <a:r>
              <a:rPr lang="en-US" altLang="zh-CN" sz="6800" dirty="0">
                <a:solidFill>
                  <a:schemeClr val="tx1">
                    <a:lumMod val="85000"/>
                    <a:lumOff val="15000"/>
                  </a:schemeClr>
                </a:solidFill>
                <a:latin typeface="+mj-lt"/>
                <a:ea typeface="+mj-ea"/>
              </a:rPr>
              <a:t>Profile Structure</a:t>
            </a:r>
          </a:p>
        </p:txBody>
      </p:sp>
      <p:sp>
        <p:nvSpPr>
          <p:cNvPr id="70" name="Content Placeholder 69"/>
          <p:cNvSpPr>
            <a:spLocks noGrp="1"/>
          </p:cNvSpPr>
          <p:nvPr>
            <p:ph idx="1"/>
          </p:nvPr>
        </p:nvSpPr>
        <p:spPr>
          <a:xfrm>
            <a:off x="6571499" y="4455621"/>
            <a:ext cx="3621826" cy="1238616"/>
          </a:xfrm>
        </p:spPr>
        <p:txBody>
          <a:bodyPr vert="horz" lIns="91440" tIns="45720" rIns="91440" bIns="45720" rtlCol="0">
            <a:normAutofit/>
          </a:bodyPr>
          <a:lstStyle/>
          <a:p>
            <a:pPr marL="0" indent="0">
              <a:lnSpc>
                <a:spcPct val="90000"/>
              </a:lnSpc>
              <a:spcBef>
                <a:spcPts val="1200"/>
              </a:spcBef>
              <a:buNone/>
            </a:pPr>
            <a:r>
              <a:rPr lang="en-US" sz="2400" cap="all" spc="200" dirty="0" err="1">
                <a:solidFill>
                  <a:schemeClr val="tx1">
                    <a:lumMod val="85000"/>
                    <a:lumOff val="15000"/>
                  </a:schemeClr>
                </a:solidFill>
                <a:latin typeface="+mj-lt"/>
                <a:ea typeface="+mn-ea"/>
              </a:rPr>
              <a:t>euICC</a:t>
            </a:r>
            <a:endParaRPr lang="en-US" sz="2400" cap="all" spc="200" dirty="0">
              <a:solidFill>
                <a:schemeClr val="tx1">
                  <a:lumMod val="85000"/>
                  <a:lumOff val="15000"/>
                </a:schemeClr>
              </a:solidFill>
              <a:latin typeface="+mj-lt"/>
              <a:ea typeface="+mn-ea"/>
            </a:endParaRPr>
          </a:p>
        </p:txBody>
      </p:sp>
    </p:spTree>
    <p:extLst>
      <p:ext uri="{BB962C8B-B14F-4D97-AF65-F5344CB8AC3E}">
        <p14:creationId xmlns:p14="http://schemas.microsoft.com/office/powerpoint/2010/main" val="24868241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77E21D9-4AEE-46EB-8270-B6B51F84BD5D}"/>
              </a:ext>
            </a:extLst>
          </p:cNvPr>
          <p:cNvSpPr>
            <a:spLocks noGrp="1" noChangeArrowheads="1"/>
          </p:cNvSpPr>
          <p:nvPr>
            <p:ph type="title"/>
          </p:nvPr>
        </p:nvSpPr>
        <p:spPr/>
        <p:txBody>
          <a:bodyPr/>
          <a:lstStyle/>
          <a:p>
            <a:r>
              <a:rPr lang="en-US" altLang="zh-CN" dirty="0"/>
              <a:t>2. 3.1  </a:t>
            </a:r>
            <a:r>
              <a:rPr lang="zh-CN" altLang="en-US" dirty="0"/>
              <a:t>冯诺依曼结构</a:t>
            </a:r>
          </a:p>
        </p:txBody>
      </p:sp>
      <p:sp>
        <p:nvSpPr>
          <p:cNvPr id="46083" name="Rectangle 3">
            <a:extLst>
              <a:ext uri="{FF2B5EF4-FFF2-40B4-BE49-F238E27FC236}">
                <a16:creationId xmlns:a16="http://schemas.microsoft.com/office/drawing/2014/main" id="{94FC94E9-017A-4073-A2D7-1B195A825DAC}"/>
              </a:ext>
            </a:extLst>
          </p:cNvPr>
          <p:cNvSpPr>
            <a:spLocks noGrp="1" noChangeArrowheads="1"/>
          </p:cNvSpPr>
          <p:nvPr>
            <p:ph type="body" idx="1"/>
          </p:nvPr>
        </p:nvSpPr>
        <p:spPr>
          <a:xfrm>
            <a:off x="1919288" y="1700213"/>
            <a:ext cx="8413750" cy="2690812"/>
          </a:xfrm>
        </p:spPr>
        <p:txBody>
          <a:bodyPr/>
          <a:lstStyle/>
          <a:p>
            <a:pPr>
              <a:lnSpc>
                <a:spcPct val="135000"/>
              </a:lnSpc>
            </a:pPr>
            <a:r>
              <a:rPr lang="zh-CN" altLang="en-US" sz="2000"/>
              <a:t>如下图所示，指令</a:t>
            </a:r>
            <a:r>
              <a:rPr lang="en-US" altLang="zh-CN" sz="2000"/>
              <a:t>1</a:t>
            </a:r>
            <a:r>
              <a:rPr lang="zh-CN" altLang="en-US" sz="2000"/>
              <a:t>至指令</a:t>
            </a:r>
            <a:r>
              <a:rPr lang="en-US" altLang="zh-CN" sz="2000"/>
              <a:t>3</a:t>
            </a:r>
            <a:r>
              <a:rPr lang="zh-CN" altLang="en-US" sz="2000"/>
              <a:t>均为存、取数指令，对冯</a:t>
            </a:r>
            <a:r>
              <a:rPr lang="en-US" altLang="zh-CN" sz="2000"/>
              <a:t>.</a:t>
            </a:r>
            <a:r>
              <a:rPr lang="zh-CN" altLang="en-US" sz="2000"/>
              <a:t>诺伊曼结构处理器，由于取指令和存取数据要从同一个存储空间存取，经由同一总线传输，因而它们无法重叠执行，只有一个完成后再进行下一个。</a:t>
            </a:r>
          </a:p>
        </p:txBody>
      </p:sp>
      <p:pic>
        <p:nvPicPr>
          <p:cNvPr id="46084" name="Picture 2" descr="8087701_13148472817jVV">
            <a:extLst>
              <a:ext uri="{FF2B5EF4-FFF2-40B4-BE49-F238E27FC236}">
                <a16:creationId xmlns:a16="http://schemas.microsoft.com/office/drawing/2014/main" id="{AA721045-0796-4800-9757-98A931F9C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4005263"/>
            <a:ext cx="74485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020524"/>
      </p:ext>
    </p:extLst>
  </p:cSld>
  <p:clrMapOvr>
    <a:masterClrMapping/>
  </p:clrMapOvr>
  <p:transition/>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(SM-SR – ISD-R)</a:t>
            </a:r>
          </a:p>
        </p:txBody>
      </p:sp>
      <p:sp>
        <p:nvSpPr>
          <p:cNvPr id="70" name="Content Placeholder 69"/>
          <p:cNvSpPr>
            <a:spLocks noGrp="1"/>
          </p:cNvSpPr>
          <p:nvPr>
            <p:ph idx="1"/>
          </p:nvPr>
        </p:nvSpPr>
        <p:spPr>
          <a:xfrm>
            <a:off x="1999499" y="5727516"/>
            <a:ext cx="8193826" cy="515477"/>
          </a:xfrm>
        </p:spPr>
        <p:txBody>
          <a:bodyPr vert="horz" lIns="91440" tIns="45720" rIns="91440" bIns="45720" rtlCol="0">
            <a:normAutofit/>
          </a:bodyPr>
          <a:lstStyle/>
          <a:p>
            <a:pPr marL="0" indent="0">
              <a:lnSpc>
                <a:spcPct val="90000"/>
              </a:lnSpc>
              <a:spcBef>
                <a:spcPts val="1200"/>
              </a:spcBef>
              <a:buNone/>
            </a:pPr>
            <a:r>
              <a:rPr lang="en-US" sz="1700" cap="all" spc="200" dirty="0">
                <a:solidFill>
                  <a:schemeClr val="tx1">
                    <a:lumMod val="85000"/>
                    <a:lumOff val="15000"/>
                  </a:schemeClr>
                </a:solidFill>
                <a:latin typeface="+mj-lt"/>
                <a:ea typeface="+mn-ea"/>
              </a:rPr>
              <a:t>Secure Channel Between SM-SR and ISD-R</a:t>
            </a:r>
          </a:p>
        </p:txBody>
      </p:sp>
      <p:pic>
        <p:nvPicPr>
          <p:cNvPr id="4" name="图片 3">
            <a:extLst>
              <a:ext uri="{FF2B5EF4-FFF2-40B4-BE49-F238E27FC236}">
                <a16:creationId xmlns:a16="http://schemas.microsoft.com/office/drawing/2014/main" id="{2B8FF9C0-D225-40AD-BDA8-3085A3FD3220}"/>
              </a:ext>
            </a:extLst>
          </p:cNvPr>
          <p:cNvPicPr>
            <a:picLocks noChangeAspect="1"/>
          </p:cNvPicPr>
          <p:nvPr/>
        </p:nvPicPr>
        <p:blipFill>
          <a:blip r:embed="rId3"/>
          <a:stretch>
            <a:fillRect/>
          </a:stretch>
        </p:blipFill>
        <p:spPr>
          <a:xfrm>
            <a:off x="1518401" y="1692108"/>
            <a:ext cx="9144000" cy="2194092"/>
          </a:xfrm>
          <a:prstGeom prst="rect">
            <a:avLst/>
          </a:prstGeom>
        </p:spPr>
      </p:pic>
    </p:spTree>
    <p:extLst>
      <p:ext uri="{BB962C8B-B14F-4D97-AF65-F5344CB8AC3E}">
        <p14:creationId xmlns:p14="http://schemas.microsoft.com/office/powerpoint/2010/main" val="2452791197"/>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(SM-SP – ISD-P)</a:t>
            </a:r>
          </a:p>
        </p:txBody>
      </p:sp>
      <p:sp>
        <p:nvSpPr>
          <p:cNvPr id="70" name="Content Placeholder 69"/>
          <p:cNvSpPr>
            <a:spLocks noGrp="1"/>
          </p:cNvSpPr>
          <p:nvPr>
            <p:ph idx="1"/>
          </p:nvPr>
        </p:nvSpPr>
        <p:spPr>
          <a:xfrm>
            <a:off x="1999499" y="5727516"/>
            <a:ext cx="8193826" cy="515477"/>
          </a:xfrm>
        </p:spPr>
        <p:txBody>
          <a:bodyPr vert="horz" lIns="91440" tIns="45720" rIns="91440" bIns="45720" rtlCol="0">
            <a:normAutofit/>
          </a:bodyPr>
          <a:lstStyle/>
          <a:p>
            <a:pPr marL="0" indent="0">
              <a:lnSpc>
                <a:spcPct val="90000"/>
              </a:lnSpc>
              <a:spcBef>
                <a:spcPts val="1200"/>
              </a:spcBef>
              <a:buNone/>
            </a:pPr>
            <a:r>
              <a:rPr lang="en-US" sz="1700" cap="all" spc="200" dirty="0">
                <a:solidFill>
                  <a:schemeClr val="tx1">
                    <a:lumMod val="85000"/>
                    <a:lumOff val="15000"/>
                  </a:schemeClr>
                </a:solidFill>
                <a:latin typeface="+mj-lt"/>
                <a:ea typeface="+mn-ea"/>
              </a:rPr>
              <a:t>Secure Channel Between SM-DP and ISD-P</a:t>
            </a:r>
          </a:p>
        </p:txBody>
      </p:sp>
      <p:pic>
        <p:nvPicPr>
          <p:cNvPr id="3" name="图片 2">
            <a:extLst>
              <a:ext uri="{FF2B5EF4-FFF2-40B4-BE49-F238E27FC236}">
                <a16:creationId xmlns:a16="http://schemas.microsoft.com/office/drawing/2014/main" id="{FAAD5765-C217-4E49-B8BD-550A5D7F3A10}"/>
              </a:ext>
            </a:extLst>
          </p:cNvPr>
          <p:cNvPicPr>
            <a:picLocks noChangeAspect="1"/>
          </p:cNvPicPr>
          <p:nvPr/>
        </p:nvPicPr>
        <p:blipFill>
          <a:blip r:embed="rId3"/>
          <a:stretch>
            <a:fillRect/>
          </a:stretch>
        </p:blipFill>
        <p:spPr>
          <a:xfrm>
            <a:off x="1518401" y="1524218"/>
            <a:ext cx="9144000" cy="2455966"/>
          </a:xfrm>
          <a:prstGeom prst="rect">
            <a:avLst/>
          </a:prstGeom>
        </p:spPr>
      </p:pic>
    </p:spTree>
    <p:extLst>
      <p:ext uri="{BB962C8B-B14F-4D97-AF65-F5344CB8AC3E}">
        <p14:creationId xmlns:p14="http://schemas.microsoft.com/office/powerpoint/2010/main" val="3345020787"/>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3D9DD4-6195-476E-8710-87E33E1E2AD1}"/>
              </a:ext>
            </a:extLst>
          </p:cNvPr>
          <p:cNvPicPr>
            <a:picLocks noChangeAspect="1"/>
          </p:cNvPicPr>
          <p:nvPr/>
        </p:nvPicPr>
        <p:blipFill>
          <a:blip r:embed="rId3"/>
          <a:stretch>
            <a:fillRect/>
          </a:stretch>
        </p:blipFill>
        <p:spPr>
          <a:xfrm>
            <a:off x="1703903" y="1979881"/>
            <a:ext cx="8858320" cy="2113148"/>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1999500" y="4550230"/>
            <a:ext cx="8181805"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(MNO-</a:t>
            </a:r>
            <a:r>
              <a:rPr lang="en-US" altLang="zh-CN" sz="5200" dirty="0" err="1">
                <a:solidFill>
                  <a:schemeClr val="tx1">
                    <a:lumMod val="85000"/>
                    <a:lumOff val="15000"/>
                  </a:schemeClr>
                </a:solidFill>
                <a:latin typeface="+mj-lt"/>
                <a:ea typeface="+mj-ea"/>
              </a:rPr>
              <a:t>eUICC</a:t>
            </a:r>
            <a:r>
              <a:rPr lang="en-US" altLang="zh-CN" sz="5200" dirty="0">
                <a:solidFill>
                  <a:schemeClr val="tx1">
                    <a:lumMod val="85000"/>
                    <a:lumOff val="15000"/>
                  </a:schemeClr>
                </a:solidFill>
                <a:latin typeface="+mj-lt"/>
                <a:ea typeface="+mj-ea"/>
              </a:rPr>
              <a:t>)</a:t>
            </a:r>
          </a:p>
        </p:txBody>
      </p:sp>
      <p:sp>
        <p:nvSpPr>
          <p:cNvPr id="70" name="Content Placeholder 69"/>
          <p:cNvSpPr>
            <a:spLocks noGrp="1"/>
          </p:cNvSpPr>
          <p:nvPr>
            <p:ph idx="1"/>
          </p:nvPr>
        </p:nvSpPr>
        <p:spPr>
          <a:xfrm>
            <a:off x="1999499" y="5727516"/>
            <a:ext cx="8193826" cy="515477"/>
          </a:xfrm>
        </p:spPr>
        <p:txBody>
          <a:bodyPr vert="horz" lIns="91440" tIns="45720" rIns="91440" bIns="45720" rtlCol="0">
            <a:normAutofit/>
          </a:bodyPr>
          <a:lstStyle/>
          <a:p>
            <a:pPr marL="0" indent="0">
              <a:lnSpc>
                <a:spcPct val="90000"/>
              </a:lnSpc>
              <a:spcBef>
                <a:spcPts val="1200"/>
              </a:spcBef>
              <a:buNone/>
            </a:pPr>
            <a:r>
              <a:rPr lang="en-US" sz="1700" cap="all" spc="200" dirty="0">
                <a:solidFill>
                  <a:schemeClr val="tx1">
                    <a:lumMod val="85000"/>
                    <a:lumOff val="15000"/>
                  </a:schemeClr>
                </a:solidFill>
                <a:latin typeface="+mj-lt"/>
                <a:ea typeface="+mn-ea"/>
              </a:rPr>
              <a:t>Secure Channel on ES6 (MNO-</a:t>
            </a:r>
            <a:r>
              <a:rPr lang="en-US" sz="1700" cap="all" spc="200" dirty="0" err="1">
                <a:solidFill>
                  <a:schemeClr val="tx1">
                    <a:lumMod val="85000"/>
                    <a:lumOff val="15000"/>
                  </a:schemeClr>
                </a:solidFill>
                <a:latin typeface="+mj-lt"/>
                <a:ea typeface="+mn-ea"/>
              </a:rPr>
              <a:t>eUICC</a:t>
            </a:r>
            <a:r>
              <a:rPr lang="en-US" sz="1700" cap="all" spc="200" dirty="0">
                <a:solidFill>
                  <a:schemeClr val="tx1">
                    <a:lumMod val="85000"/>
                    <a:lumOff val="15000"/>
                  </a:schemeClr>
                </a:solidFill>
                <a:latin typeface="+mj-lt"/>
                <a:ea typeface="+mn-ea"/>
              </a:rPr>
              <a:t>)</a:t>
            </a:r>
          </a:p>
        </p:txBody>
      </p:sp>
    </p:spTree>
    <p:extLst>
      <p:ext uri="{BB962C8B-B14F-4D97-AF65-F5344CB8AC3E}">
        <p14:creationId xmlns:p14="http://schemas.microsoft.com/office/powerpoint/2010/main" val="2078873760"/>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6DDD0-EBF9-492B-9D9B-380DFA05885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636EB52-845F-417A-9FD7-13506AE523E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271652003"/>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1990121" y="1451144"/>
            <a:ext cx="7543801" cy="4886711"/>
          </a:xfrm>
        </p:spPr>
        <p:txBody>
          <a:bodyPr>
            <a:normAutofit fontScale="92500" lnSpcReduction="20000"/>
          </a:bodyPr>
          <a:lstStyle/>
          <a:p>
            <a:pPr lvl="1"/>
            <a:r>
              <a:rPr lang="en-US" altLang="zh-CN" dirty="0"/>
              <a:t>1 </a:t>
            </a:r>
            <a:r>
              <a:rPr lang="zh-CN" altLang="en-US" dirty="0"/>
              <a:t>安全审计</a:t>
            </a:r>
          </a:p>
          <a:p>
            <a:pPr lvl="1"/>
            <a:r>
              <a:rPr lang="en-US" altLang="zh-CN" dirty="0"/>
              <a:t>2 </a:t>
            </a:r>
            <a:r>
              <a:rPr lang="zh-CN" altLang="en-US" dirty="0"/>
              <a:t>数据空间暴力破解</a:t>
            </a:r>
          </a:p>
          <a:p>
            <a:pPr lvl="1"/>
            <a:r>
              <a:rPr lang="en-US" altLang="zh-CN" dirty="0"/>
              <a:t>3 </a:t>
            </a:r>
            <a:r>
              <a:rPr lang="zh-CN" altLang="en-US" dirty="0"/>
              <a:t>密钥功能</a:t>
            </a:r>
          </a:p>
          <a:p>
            <a:pPr lvl="1"/>
            <a:r>
              <a:rPr lang="en-US" altLang="zh-CN" dirty="0"/>
              <a:t>4 </a:t>
            </a:r>
            <a:r>
              <a:rPr lang="zh-CN" altLang="en-US" dirty="0"/>
              <a:t>数据传输保护</a:t>
            </a:r>
          </a:p>
          <a:p>
            <a:pPr lvl="1"/>
            <a:r>
              <a:rPr lang="en-US" altLang="zh-CN" dirty="0"/>
              <a:t>5 </a:t>
            </a:r>
            <a:r>
              <a:rPr lang="zh-CN" altLang="en-US" dirty="0"/>
              <a:t>数据访问控制</a:t>
            </a:r>
          </a:p>
          <a:p>
            <a:pPr lvl="1"/>
            <a:r>
              <a:rPr lang="en-US" altLang="zh-CN" dirty="0"/>
              <a:t>6 </a:t>
            </a:r>
            <a:r>
              <a:rPr lang="zh-CN" altLang="en-US" dirty="0"/>
              <a:t>环境压力</a:t>
            </a:r>
          </a:p>
          <a:p>
            <a:pPr lvl="1"/>
            <a:r>
              <a:rPr lang="en-US" altLang="zh-CN" dirty="0"/>
              <a:t>7 </a:t>
            </a:r>
            <a:r>
              <a:rPr lang="zh-CN" altLang="en-US" dirty="0"/>
              <a:t>文件结构控制</a:t>
            </a:r>
          </a:p>
          <a:p>
            <a:pPr lvl="1"/>
            <a:r>
              <a:rPr lang="en-US" altLang="zh-CN" dirty="0"/>
              <a:t>8 </a:t>
            </a:r>
            <a:r>
              <a:rPr lang="zh-CN" altLang="en-US" dirty="0"/>
              <a:t>错误注入</a:t>
            </a:r>
          </a:p>
          <a:p>
            <a:pPr lvl="1"/>
            <a:r>
              <a:rPr lang="en-US" altLang="zh-CN" dirty="0"/>
              <a:t>9 </a:t>
            </a:r>
            <a:r>
              <a:rPr lang="zh-CN" altLang="en-US" dirty="0"/>
              <a:t>信息泄露</a:t>
            </a:r>
          </a:p>
          <a:p>
            <a:pPr lvl="1"/>
            <a:r>
              <a:rPr lang="en-US" altLang="zh-CN" dirty="0"/>
              <a:t>10 </a:t>
            </a:r>
            <a:r>
              <a:rPr lang="zh-CN" altLang="en-US" dirty="0"/>
              <a:t>嵌入式软件</a:t>
            </a:r>
            <a:r>
              <a:rPr lang="en-US" altLang="zh-CN" dirty="0"/>
              <a:t>ID</a:t>
            </a:r>
          </a:p>
          <a:p>
            <a:pPr lvl="1"/>
            <a:endParaRPr lang="zh-CN" altLang="en-US" dirty="0"/>
          </a:p>
        </p:txBody>
      </p:sp>
      <p:sp>
        <p:nvSpPr>
          <p:cNvPr id="4" name="内容占位符 2">
            <a:extLst>
              <a:ext uri="{FF2B5EF4-FFF2-40B4-BE49-F238E27FC236}">
                <a16:creationId xmlns:a16="http://schemas.microsoft.com/office/drawing/2014/main" id="{A12680BF-F72C-49E1-A3A0-89BBF60B7C57}"/>
              </a:ext>
            </a:extLst>
          </p:cNvPr>
          <p:cNvSpPr txBox="1">
            <a:spLocks/>
          </p:cNvSpPr>
          <p:nvPr/>
        </p:nvSpPr>
        <p:spPr>
          <a:xfrm>
            <a:off x="5442396" y="1588922"/>
            <a:ext cx="7543801" cy="4886711"/>
          </a:xfrm>
          <a:prstGeom prst="rect">
            <a:avLst/>
          </a:prstGeom>
        </p:spPr>
        <p:txBody>
          <a:bodyPr vert="horz" lIns="0" tIns="45720" rIns="0" bIns="45720" rtlCol="0">
            <a:normAutofit/>
          </a:bodyPr>
          <a:lst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Clr>
                <a:srgbClr val="99CB38"/>
              </a:buClr>
            </a:pPr>
            <a:r>
              <a:rPr lang="en-US" altLang="zh-CN" dirty="0">
                <a:solidFill>
                  <a:prstClr val="black">
                    <a:lumMod val="75000"/>
                    <a:lumOff val="25000"/>
                  </a:prstClr>
                </a:solidFill>
              </a:rPr>
              <a:t>11 </a:t>
            </a:r>
            <a:r>
              <a:rPr lang="zh-CN" altLang="en-US" dirty="0">
                <a:solidFill>
                  <a:prstClr val="black">
                    <a:lumMod val="75000"/>
                    <a:lumOff val="25000"/>
                  </a:prstClr>
                </a:solidFill>
              </a:rPr>
              <a:t>初始状态</a:t>
            </a:r>
          </a:p>
          <a:p>
            <a:pPr lvl="1">
              <a:buClr>
                <a:srgbClr val="99CB38"/>
              </a:buClr>
            </a:pPr>
            <a:r>
              <a:rPr lang="en-US" altLang="zh-CN" dirty="0">
                <a:solidFill>
                  <a:prstClr val="black">
                    <a:lumMod val="75000"/>
                    <a:lumOff val="25000"/>
                  </a:prstClr>
                </a:solidFill>
              </a:rPr>
              <a:t>12 </a:t>
            </a:r>
            <a:r>
              <a:rPr lang="zh-CN" altLang="en-US" dirty="0">
                <a:solidFill>
                  <a:prstClr val="black">
                    <a:lumMod val="75000"/>
                    <a:lumOff val="25000"/>
                  </a:prstClr>
                </a:solidFill>
              </a:rPr>
              <a:t>生命周期功能</a:t>
            </a:r>
          </a:p>
          <a:p>
            <a:pPr lvl="1">
              <a:buClr>
                <a:srgbClr val="99CB38"/>
              </a:buClr>
            </a:pPr>
            <a:r>
              <a:rPr lang="en-US" altLang="zh-CN" dirty="0">
                <a:solidFill>
                  <a:prstClr val="black">
                    <a:lumMod val="75000"/>
                    <a:lumOff val="25000"/>
                  </a:prstClr>
                </a:solidFill>
              </a:rPr>
              <a:t>13 </a:t>
            </a:r>
            <a:r>
              <a:rPr lang="zh-CN" altLang="en-US" dirty="0">
                <a:solidFill>
                  <a:prstClr val="black">
                    <a:lumMod val="75000"/>
                    <a:lumOff val="25000"/>
                  </a:prstClr>
                </a:solidFill>
              </a:rPr>
              <a:t>逻辑保护</a:t>
            </a:r>
          </a:p>
          <a:p>
            <a:pPr lvl="1">
              <a:buClr>
                <a:srgbClr val="99CB38"/>
              </a:buClr>
            </a:pPr>
            <a:r>
              <a:rPr lang="en-US" altLang="zh-CN" dirty="0">
                <a:solidFill>
                  <a:prstClr val="black">
                    <a:lumMod val="75000"/>
                    <a:lumOff val="25000"/>
                  </a:prstClr>
                </a:solidFill>
              </a:rPr>
              <a:t>14 </a:t>
            </a:r>
            <a:r>
              <a:rPr lang="zh-CN" altLang="en-US" dirty="0">
                <a:solidFill>
                  <a:prstClr val="black">
                    <a:lumMod val="75000"/>
                    <a:lumOff val="25000"/>
                  </a:prstClr>
                </a:solidFill>
              </a:rPr>
              <a:t>多应用</a:t>
            </a:r>
          </a:p>
          <a:p>
            <a:pPr lvl="1">
              <a:buClr>
                <a:srgbClr val="99CB38"/>
              </a:buClr>
            </a:pPr>
            <a:r>
              <a:rPr lang="en-US" altLang="zh-CN" dirty="0">
                <a:solidFill>
                  <a:prstClr val="black">
                    <a:lumMod val="75000"/>
                    <a:lumOff val="25000"/>
                  </a:prstClr>
                </a:solidFill>
              </a:rPr>
              <a:t>15 </a:t>
            </a:r>
            <a:r>
              <a:rPr lang="zh-CN" altLang="en-US" dirty="0">
                <a:solidFill>
                  <a:prstClr val="black">
                    <a:lumMod val="75000"/>
                    <a:lumOff val="25000"/>
                  </a:prstClr>
                </a:solidFill>
              </a:rPr>
              <a:t>物理防护</a:t>
            </a:r>
          </a:p>
          <a:p>
            <a:pPr lvl="1">
              <a:buClr>
                <a:srgbClr val="99CB38"/>
              </a:buClr>
            </a:pPr>
            <a:r>
              <a:rPr lang="en-US" altLang="zh-CN" dirty="0">
                <a:solidFill>
                  <a:prstClr val="black">
                    <a:lumMod val="75000"/>
                    <a:lumOff val="25000"/>
                  </a:prstClr>
                </a:solidFill>
              </a:rPr>
              <a:t>16 </a:t>
            </a:r>
            <a:r>
              <a:rPr lang="zh-CN" altLang="en-US" dirty="0">
                <a:solidFill>
                  <a:prstClr val="black">
                    <a:lumMod val="75000"/>
                    <a:lumOff val="25000"/>
                  </a:prstClr>
                </a:solidFill>
              </a:rPr>
              <a:t>重放</a:t>
            </a:r>
          </a:p>
          <a:p>
            <a:pPr lvl="1">
              <a:buClr>
                <a:srgbClr val="99CB38"/>
              </a:buClr>
            </a:pPr>
            <a:r>
              <a:rPr lang="en-US" altLang="zh-CN" dirty="0">
                <a:solidFill>
                  <a:prstClr val="black">
                    <a:lumMod val="75000"/>
                    <a:lumOff val="25000"/>
                  </a:prstClr>
                </a:solidFill>
              </a:rPr>
              <a:t>17 </a:t>
            </a:r>
            <a:r>
              <a:rPr lang="zh-CN" altLang="en-US" dirty="0">
                <a:solidFill>
                  <a:prstClr val="black">
                    <a:lumMod val="75000"/>
                    <a:lumOff val="25000"/>
                  </a:prstClr>
                </a:solidFill>
              </a:rPr>
              <a:t>安全通讯</a:t>
            </a:r>
          </a:p>
          <a:p>
            <a:pPr lvl="1">
              <a:buClr>
                <a:srgbClr val="99CB38"/>
              </a:buClr>
            </a:pPr>
            <a:r>
              <a:rPr lang="en-US" altLang="zh-CN" dirty="0">
                <a:solidFill>
                  <a:prstClr val="black">
                    <a:lumMod val="75000"/>
                    <a:lumOff val="25000"/>
                  </a:prstClr>
                </a:solidFill>
              </a:rPr>
              <a:t>18 </a:t>
            </a:r>
            <a:r>
              <a:rPr lang="zh-CN" altLang="en-US" dirty="0">
                <a:solidFill>
                  <a:prstClr val="black">
                    <a:lumMod val="75000"/>
                    <a:lumOff val="25000"/>
                  </a:prstClr>
                </a:solidFill>
              </a:rPr>
              <a:t>启动序列</a:t>
            </a:r>
          </a:p>
          <a:p>
            <a:pPr lvl="1">
              <a:buClr>
                <a:srgbClr val="99CB38"/>
              </a:buClr>
            </a:pPr>
            <a:r>
              <a:rPr lang="en-US" altLang="zh-CN" dirty="0">
                <a:solidFill>
                  <a:prstClr val="black">
                    <a:lumMod val="75000"/>
                    <a:lumOff val="25000"/>
                  </a:prstClr>
                </a:solidFill>
              </a:rPr>
              <a:t>19 </a:t>
            </a:r>
            <a:r>
              <a:rPr lang="zh-CN" altLang="en-US" dirty="0">
                <a:solidFill>
                  <a:prstClr val="black">
                    <a:lumMod val="75000"/>
                    <a:lumOff val="25000"/>
                  </a:prstClr>
                </a:solidFill>
              </a:rPr>
              <a:t>多次重复操作</a:t>
            </a:r>
          </a:p>
        </p:txBody>
      </p:sp>
    </p:spTree>
    <p:extLst>
      <p:ext uri="{BB962C8B-B14F-4D97-AF65-F5344CB8AC3E}">
        <p14:creationId xmlns:p14="http://schemas.microsoft.com/office/powerpoint/2010/main" val="1111767088"/>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 </a:t>
            </a:r>
            <a:r>
              <a:rPr lang="zh-CN" altLang="en-US" dirty="0"/>
              <a:t>安全审计</a:t>
            </a:r>
          </a:p>
          <a:p>
            <a:pPr lvl="2"/>
            <a:r>
              <a:rPr lang="zh-CN" altLang="en-US" dirty="0"/>
              <a:t>嵌入式软件应提供方法来记录安全相关的事件，以便帮助管理者发现潜在的攻击和由于嵌入式软件的安全特性的错误配置使之陷入易被攻击的状态。</a:t>
            </a:r>
          </a:p>
          <a:p>
            <a:pPr lvl="2"/>
            <a:r>
              <a:rPr lang="zh-CN" altLang="en-US" dirty="0"/>
              <a:t>审计功能给嵌入式软件管理者提供一个机会回顾之前的操作信息以确定嵌入式软件是否受到一系列的攻击；</a:t>
            </a:r>
            <a:endParaRPr lang="en-US" altLang="zh-CN" dirty="0"/>
          </a:p>
          <a:p>
            <a:pPr lvl="2"/>
            <a:r>
              <a:rPr lang="zh-CN" altLang="en-US" dirty="0"/>
              <a:t>这些数据提供潜在系统攻击的早期的指示以便准备适当的响应；</a:t>
            </a:r>
            <a:endParaRPr lang="en-US" altLang="zh-CN" dirty="0"/>
          </a:p>
          <a:p>
            <a:pPr lvl="2"/>
            <a:r>
              <a:rPr lang="zh-CN" altLang="en-US" dirty="0"/>
              <a:t>这些记录数据可能包括芯片和操作系统的详细的历史信息，还有一些操作信息如开启和关闭环境传感器，</a:t>
            </a:r>
            <a:r>
              <a:rPr lang="en-US" altLang="zh-CN" dirty="0"/>
              <a:t>checksum </a:t>
            </a:r>
            <a:r>
              <a:rPr lang="zh-CN" altLang="en-US" dirty="0"/>
              <a:t>校验失败，装载和删除应用等。</a:t>
            </a:r>
          </a:p>
        </p:txBody>
      </p:sp>
    </p:spTree>
    <p:extLst>
      <p:ext uri="{BB962C8B-B14F-4D97-AF65-F5344CB8AC3E}">
        <p14:creationId xmlns:p14="http://schemas.microsoft.com/office/powerpoint/2010/main" val="3535014225"/>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2 </a:t>
            </a:r>
            <a:r>
              <a:rPr lang="zh-CN" altLang="en-US" dirty="0"/>
              <a:t>数据空间暴力破解</a:t>
            </a:r>
          </a:p>
          <a:p>
            <a:pPr lvl="2"/>
            <a:r>
              <a:rPr lang="zh-CN" altLang="en-US" dirty="0"/>
              <a:t>对于可能被未授权主体搜索的数据和文件应被保护防止多次重复的进入；</a:t>
            </a:r>
          </a:p>
          <a:p>
            <a:pPr lvl="2"/>
            <a:r>
              <a:rPr lang="zh-CN" altLang="en-US" dirty="0"/>
              <a:t>嵌入式软件可能会被多次重复的读命令，强力尝试获得安全信息。嵌入式软件必须具有防止这种攻击的机制。</a:t>
            </a:r>
          </a:p>
        </p:txBody>
      </p:sp>
    </p:spTree>
    <p:extLst>
      <p:ext uri="{BB962C8B-B14F-4D97-AF65-F5344CB8AC3E}">
        <p14:creationId xmlns:p14="http://schemas.microsoft.com/office/powerpoint/2010/main" val="420606594"/>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3 </a:t>
            </a:r>
            <a:r>
              <a:rPr lang="zh-CN" altLang="en-US" dirty="0"/>
              <a:t>密钥功能</a:t>
            </a:r>
          </a:p>
          <a:p>
            <a:pPr lvl="2"/>
            <a:r>
              <a:rPr lang="zh-CN" altLang="en-US" dirty="0"/>
              <a:t>嵌入式软件必须以一个安全的方式支持密钥功能。</a:t>
            </a:r>
          </a:p>
          <a:p>
            <a:pPr lvl="2"/>
            <a:r>
              <a:rPr lang="zh-CN" altLang="en-US" dirty="0"/>
              <a:t>嵌入式软件应该按照已经建立的密钥使用规则和标准执行密钥的相关操作，以</a:t>
            </a:r>
          </a:p>
          <a:p>
            <a:pPr lvl="2"/>
            <a:r>
              <a:rPr lang="zh-CN" altLang="en-US" dirty="0"/>
              <a:t>保持基础密钥功能的安全水准。</a:t>
            </a:r>
          </a:p>
        </p:txBody>
      </p:sp>
    </p:spTree>
    <p:extLst>
      <p:ext uri="{BB962C8B-B14F-4D97-AF65-F5344CB8AC3E}">
        <p14:creationId xmlns:p14="http://schemas.microsoft.com/office/powerpoint/2010/main" val="2177586553"/>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4 </a:t>
            </a:r>
            <a:r>
              <a:rPr lang="zh-CN" altLang="en-US" dirty="0"/>
              <a:t>数据传输保护</a:t>
            </a:r>
          </a:p>
          <a:p>
            <a:pPr lvl="2"/>
            <a:r>
              <a:rPr lang="zh-CN" altLang="en-US" dirty="0"/>
              <a:t>嵌入式软件必须对芯片各个模块传输的格式化数据有一致的要求。</a:t>
            </a:r>
          </a:p>
          <a:p>
            <a:pPr lvl="2"/>
            <a:r>
              <a:rPr lang="zh-CN" altLang="en-US" dirty="0"/>
              <a:t>嵌入式软件必须能够保证针对数据传输功能的探针攻击获取的信息不会比通过存储位置探针攻击获取的信息更多。</a:t>
            </a:r>
          </a:p>
        </p:txBody>
      </p:sp>
    </p:spTree>
    <p:extLst>
      <p:ext uri="{BB962C8B-B14F-4D97-AF65-F5344CB8AC3E}">
        <p14:creationId xmlns:p14="http://schemas.microsoft.com/office/powerpoint/2010/main" val="3986618859"/>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5 </a:t>
            </a:r>
            <a:r>
              <a:rPr lang="zh-CN" altLang="en-US" dirty="0"/>
              <a:t>数据访问控制</a:t>
            </a:r>
          </a:p>
          <a:p>
            <a:pPr lvl="2"/>
            <a:r>
              <a:rPr lang="zh-CN" altLang="en-US" dirty="0"/>
              <a:t>嵌入式软件必须基于个体用户和识别的用户群为它的用户依据相关应用</a:t>
            </a:r>
            <a:r>
              <a:rPr lang="en-US" altLang="zh-CN" dirty="0"/>
              <a:t>/</a:t>
            </a:r>
            <a:r>
              <a:rPr lang="zh-CN" altLang="en-US" dirty="0"/>
              <a:t>平台规定的规则提供属于用户或用户负责的对象和资源的访问控制和限制的方法。</a:t>
            </a:r>
          </a:p>
          <a:p>
            <a:pPr lvl="2"/>
            <a:r>
              <a:rPr lang="zh-CN" altLang="en-US" dirty="0"/>
              <a:t>嵌入式软件可能有不同的用户，管理员，发行方，机构等。每个不同的角色都需要控制一些需要用到的资源。这些描述数据归属方的规则，应和访问控制安全功能策略用到的安全功能要求“基于安全属性访问控制”一致。这个目标和安全目标“文件结构控制”的区别是分别说明的是“已存在文件”和“文件结构”数据访问规则。</a:t>
            </a:r>
          </a:p>
        </p:txBody>
      </p:sp>
    </p:spTree>
    <p:extLst>
      <p:ext uri="{BB962C8B-B14F-4D97-AF65-F5344CB8AC3E}">
        <p14:creationId xmlns:p14="http://schemas.microsoft.com/office/powerpoint/2010/main" val="37967295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ABDA217-0E42-4A1B-A695-2D3F6B8B2E0D}"/>
              </a:ext>
            </a:extLst>
          </p:cNvPr>
          <p:cNvSpPr>
            <a:spLocks noGrp="1" noChangeArrowheads="1"/>
          </p:cNvSpPr>
          <p:nvPr>
            <p:ph type="title"/>
          </p:nvPr>
        </p:nvSpPr>
        <p:spPr/>
        <p:txBody>
          <a:bodyPr/>
          <a:lstStyle/>
          <a:p>
            <a:r>
              <a:rPr lang="en-US" altLang="zh-CN" dirty="0"/>
              <a:t>2.3.2  </a:t>
            </a:r>
            <a:r>
              <a:rPr lang="zh-CN" altLang="en-US" dirty="0"/>
              <a:t>哈佛结构</a:t>
            </a:r>
          </a:p>
        </p:txBody>
      </p:sp>
      <p:sp>
        <p:nvSpPr>
          <p:cNvPr id="48131" name="Rectangle 3">
            <a:extLst>
              <a:ext uri="{FF2B5EF4-FFF2-40B4-BE49-F238E27FC236}">
                <a16:creationId xmlns:a16="http://schemas.microsoft.com/office/drawing/2014/main" id="{AA7D7E6F-CCCB-43F0-8D1E-ED27E847328E}"/>
              </a:ext>
            </a:extLst>
          </p:cNvPr>
          <p:cNvSpPr>
            <a:spLocks noGrp="1" noChangeArrowheads="1"/>
          </p:cNvSpPr>
          <p:nvPr>
            <p:ph type="body" idx="1"/>
          </p:nvPr>
        </p:nvSpPr>
        <p:spPr>
          <a:xfrm>
            <a:off x="2087563" y="3644901"/>
            <a:ext cx="8413750" cy="3097213"/>
          </a:xfrm>
        </p:spPr>
        <p:txBody>
          <a:bodyPr/>
          <a:lstStyle/>
          <a:p>
            <a:pPr>
              <a:lnSpc>
                <a:spcPct val="135000"/>
              </a:lnSpc>
            </a:pPr>
            <a:r>
              <a:rPr lang="zh-CN" altLang="en-US" sz="2000" dirty="0"/>
              <a:t>数字信号处理</a:t>
            </a:r>
            <a:r>
              <a:rPr lang="en-US" altLang="zh-CN" sz="2000" dirty="0"/>
              <a:t>(DSP)</a:t>
            </a:r>
            <a:r>
              <a:rPr lang="zh-CN" altLang="en-US" sz="2000" dirty="0"/>
              <a:t>一般需要较大的运算量和较高的运算速度，为了提高数据吞吐量，在数字信号处理器中大多采用哈佛结构。</a:t>
            </a:r>
          </a:p>
          <a:p>
            <a:pPr>
              <a:lnSpc>
                <a:spcPct val="135000"/>
              </a:lnSpc>
            </a:pPr>
            <a:r>
              <a:rPr lang="zh-CN" altLang="en-US" sz="2000" dirty="0"/>
              <a:t>与冯</a:t>
            </a:r>
            <a:r>
              <a:rPr lang="en-US" altLang="zh-CN" sz="2000" dirty="0"/>
              <a:t>.</a:t>
            </a:r>
            <a:r>
              <a:rPr lang="zh-CN" altLang="en-US" sz="2000" dirty="0"/>
              <a:t>诺伊曼结构处理器比较，哈佛结构处理器有两个明显的</a:t>
            </a:r>
            <a:r>
              <a:rPr lang="zh-CN" altLang="en-US" sz="2000" dirty="0">
                <a:solidFill>
                  <a:srgbClr val="FF0000"/>
                </a:solidFill>
              </a:rPr>
              <a:t>特点</a:t>
            </a:r>
            <a:r>
              <a:rPr lang="zh-CN" altLang="en-US" sz="2000" dirty="0"/>
              <a:t>：</a:t>
            </a:r>
          </a:p>
          <a:p>
            <a:pPr lvl="1">
              <a:lnSpc>
                <a:spcPct val="135000"/>
              </a:lnSpc>
            </a:pPr>
            <a:r>
              <a:rPr lang="zh-CN" altLang="en-US" sz="1600" dirty="0"/>
              <a:t>使用两个独立的存储器模块，分别存储指令和数据，每个存储模块都不允许指令和数据并存；</a:t>
            </a:r>
          </a:p>
          <a:p>
            <a:pPr lvl="1">
              <a:lnSpc>
                <a:spcPct val="135000"/>
              </a:lnSpc>
            </a:pPr>
            <a:r>
              <a:rPr lang="zh-CN" altLang="en-US" sz="1600" dirty="0"/>
              <a:t>使用独立的两条总线，分别作为</a:t>
            </a:r>
            <a:r>
              <a:rPr lang="en-US" altLang="zh-CN" sz="1600" dirty="0"/>
              <a:t>CPU</a:t>
            </a:r>
            <a:r>
              <a:rPr lang="zh-CN" altLang="en-US" sz="1600" dirty="0"/>
              <a:t>与每个存储器之间的专用通信路径，而这两条总线之间毫无关联。</a:t>
            </a:r>
          </a:p>
        </p:txBody>
      </p:sp>
      <p:pic>
        <p:nvPicPr>
          <p:cNvPr id="48132" name="Picture 3" descr="8087701_1314847306v117">
            <a:extLst>
              <a:ext uri="{FF2B5EF4-FFF2-40B4-BE49-F238E27FC236}">
                <a16:creationId xmlns:a16="http://schemas.microsoft.com/office/drawing/2014/main" id="{BF692522-2367-43D1-AE3C-54DC9756C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1" y="1484313"/>
            <a:ext cx="4608513"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6155816"/>
      </p:ext>
    </p:extLst>
  </p:cSld>
  <p:clrMapOvr>
    <a:masterClrMapping/>
  </p:clrMapOvr>
  <p:transition/>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 </a:t>
            </a:r>
            <a:r>
              <a:rPr lang="zh-CN" altLang="en-US" dirty="0"/>
              <a:t>环境压力</a:t>
            </a:r>
          </a:p>
          <a:p>
            <a:pPr lvl="2"/>
            <a:r>
              <a:rPr lang="zh-CN" altLang="en-US" dirty="0"/>
              <a:t>嵌入式软件在非标准的环境条件下（包括温度，电压，频率，外部能量场）工作时， 应具有安全防护不被获取安全信息，并且不在非安全的状态下运行。</a:t>
            </a:r>
          </a:p>
          <a:p>
            <a:pPr lvl="2"/>
            <a:r>
              <a:rPr lang="zh-CN" altLang="en-US" dirty="0"/>
              <a:t>嵌入式软件的设计和制作必须保证它能够一直给它的敏感信息提供安全（敏感信息包括用户资产和内部安全信息），即使是暴露在环境压力下工作。环境压力有可能在嵌入式软件使用的正常环境下出现，也有可能是在受到攻击的情况下出现。在攻击的情况下，环境压力可能是唯一的攻击，也可能和其他一个或多个攻击联合使用。这个安全目标应保证嵌入式软件在任何这些情况下都不出现安全信息的泄漏。</a:t>
            </a:r>
          </a:p>
        </p:txBody>
      </p:sp>
    </p:spTree>
    <p:extLst>
      <p:ext uri="{BB962C8B-B14F-4D97-AF65-F5344CB8AC3E}">
        <p14:creationId xmlns:p14="http://schemas.microsoft.com/office/powerpoint/2010/main" val="4212515206"/>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7. </a:t>
            </a:r>
            <a:r>
              <a:rPr lang="zh-CN" altLang="en-US" dirty="0"/>
              <a:t>文件结构控制</a:t>
            </a:r>
          </a:p>
          <a:p>
            <a:pPr lvl="2"/>
            <a:r>
              <a:rPr lang="zh-CN" altLang="en-US" dirty="0"/>
              <a:t>嵌入式软件必须基于个体用户和识别的用户群为它的用户依据相关应用</a:t>
            </a:r>
            <a:r>
              <a:rPr lang="en-US" altLang="zh-CN" dirty="0"/>
              <a:t>/</a:t>
            </a:r>
            <a:r>
              <a:rPr lang="zh-CN" altLang="en-US" dirty="0"/>
              <a:t>平台规定的规则提供属于用户或用户负责的文件的生成和修改的控制和限制的方法。</a:t>
            </a:r>
          </a:p>
          <a:p>
            <a:pPr lvl="2"/>
            <a:r>
              <a:rPr lang="zh-CN" altLang="en-US" dirty="0"/>
              <a:t>嵌入式软件可能有多种数据用户和归属方需要保证其资源的安全性。文件创建，修改，删除以及联合访问权限，应符合这些用户和归属方的需求，并与访问控制安全功能策略和信息流控制安全功能策略所使用的基于安全属性的访问控制和简单安全属性中描述的一致。</a:t>
            </a:r>
            <a:endParaRPr lang="en-US" altLang="zh-CN" dirty="0"/>
          </a:p>
          <a:p>
            <a:pPr lvl="2"/>
            <a:r>
              <a:rPr lang="zh-CN" altLang="en-US" dirty="0"/>
              <a:t>这个安全目标主要针对文件结构而不是存储于文件中的信息。这个安全目标的内部不限于文件，也包括可能用到的其他数据容器如对象，数据库以及其他数据结构。</a:t>
            </a:r>
          </a:p>
        </p:txBody>
      </p:sp>
    </p:spTree>
    <p:extLst>
      <p:ext uri="{BB962C8B-B14F-4D97-AF65-F5344CB8AC3E}">
        <p14:creationId xmlns:p14="http://schemas.microsoft.com/office/powerpoint/2010/main" val="100424274"/>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8. </a:t>
            </a:r>
            <a:r>
              <a:rPr lang="zh-CN" altLang="en-US" dirty="0"/>
              <a:t>错误注入</a:t>
            </a:r>
          </a:p>
          <a:p>
            <a:pPr lvl="2"/>
            <a:r>
              <a:rPr lang="zh-CN" altLang="en-US" dirty="0"/>
              <a:t>嵌入式软件应能抵抗重复的错误数据的注入。</a:t>
            </a:r>
          </a:p>
          <a:p>
            <a:pPr lvl="2"/>
            <a:r>
              <a:rPr lang="zh-CN" altLang="en-US" dirty="0"/>
              <a:t>嵌入式软件应能阻止通过对重复错误注入得到的响应的分析导致的信息泄露。</a:t>
            </a:r>
          </a:p>
          <a:p>
            <a:pPr lvl="2"/>
            <a:r>
              <a:rPr lang="zh-CN" altLang="en-US" dirty="0"/>
              <a:t>这个安全目标要求能够有效的检测到这样的攻击并能对这样的尝试进行计数。</a:t>
            </a:r>
          </a:p>
        </p:txBody>
      </p:sp>
    </p:spTree>
    <p:extLst>
      <p:ext uri="{BB962C8B-B14F-4D97-AF65-F5344CB8AC3E}">
        <p14:creationId xmlns:p14="http://schemas.microsoft.com/office/powerpoint/2010/main" val="2752053678"/>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9. </a:t>
            </a:r>
            <a:r>
              <a:rPr lang="zh-CN" altLang="en-US" dirty="0"/>
              <a:t>信息泄露</a:t>
            </a:r>
          </a:p>
          <a:p>
            <a:pPr lvl="2"/>
            <a:r>
              <a:rPr lang="zh-CN" altLang="en-US" dirty="0"/>
              <a:t>嵌入式软件应提供方法控制和限制信息的泄漏以防止有用信息通过</a:t>
            </a:r>
            <a:r>
              <a:rPr lang="en-US" altLang="zh-CN" dirty="0"/>
              <a:t>I/O </a:t>
            </a:r>
            <a:r>
              <a:rPr lang="zh-CN" altLang="en-US" dirty="0"/>
              <a:t>线路泄露。</a:t>
            </a:r>
            <a:endParaRPr lang="en-US" altLang="zh-CN" dirty="0"/>
          </a:p>
          <a:p>
            <a:pPr lvl="2"/>
            <a:r>
              <a:rPr lang="zh-CN" altLang="en-US" dirty="0"/>
              <a:t>嵌入式软件的设计和编码应保证不能通过功耗分析获得操作过程的信息和敏感数据信息。</a:t>
            </a:r>
          </a:p>
        </p:txBody>
      </p:sp>
    </p:spTree>
    <p:extLst>
      <p:ext uri="{BB962C8B-B14F-4D97-AF65-F5344CB8AC3E}">
        <p14:creationId xmlns:p14="http://schemas.microsoft.com/office/powerpoint/2010/main" val="2984249355"/>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10. </a:t>
            </a:r>
            <a:r>
              <a:rPr lang="zh-CN" altLang="en-US" dirty="0"/>
              <a:t>嵌入式软件 </a:t>
            </a:r>
            <a:r>
              <a:rPr lang="en-US" altLang="zh-CN" dirty="0"/>
              <a:t>ID</a:t>
            </a:r>
          </a:p>
          <a:p>
            <a:pPr lvl="2"/>
            <a:r>
              <a:rPr lang="zh-CN" altLang="en-US" dirty="0"/>
              <a:t>嵌入式软件应支持记录和保存识别信息。</a:t>
            </a:r>
          </a:p>
          <a:p>
            <a:pPr lvl="2"/>
            <a:r>
              <a:rPr lang="zh-CN" altLang="en-US" dirty="0"/>
              <a:t>嵌入式软件由硬件和软件组成，软件可以保存在硬掩模和软掩模的存储器内。</a:t>
            </a:r>
          </a:p>
          <a:p>
            <a:pPr lvl="2"/>
            <a:r>
              <a:rPr lang="zh-CN" altLang="en-US" dirty="0"/>
              <a:t>硬件可能有可选的特性，可以设置为有效或无效。因此应对符合规范的最终产品的每一个实例建立一个可以真实反映特性的准确的</a:t>
            </a:r>
            <a:r>
              <a:rPr lang="en-US" altLang="zh-CN" dirty="0"/>
              <a:t>ID</a:t>
            </a:r>
            <a:r>
              <a:rPr lang="zh-CN" altLang="en-US" dirty="0"/>
              <a:t>。要求每一个嵌入式软件都有唯一的</a:t>
            </a:r>
            <a:r>
              <a:rPr lang="en-US" altLang="zh-CN" dirty="0"/>
              <a:t>ID</a:t>
            </a:r>
            <a:r>
              <a:rPr lang="zh-CN" altLang="en-US" dirty="0"/>
              <a:t>。</a:t>
            </a:r>
          </a:p>
        </p:txBody>
      </p:sp>
    </p:spTree>
    <p:extLst>
      <p:ext uri="{BB962C8B-B14F-4D97-AF65-F5344CB8AC3E}">
        <p14:creationId xmlns:p14="http://schemas.microsoft.com/office/powerpoint/2010/main" val="3749756699"/>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11. </a:t>
            </a:r>
            <a:r>
              <a:rPr lang="zh-CN" altLang="en-US" dirty="0"/>
              <a:t>初始状态</a:t>
            </a:r>
          </a:p>
          <a:p>
            <a:pPr lvl="2"/>
            <a:r>
              <a:rPr lang="zh-CN" altLang="en-US" dirty="0"/>
              <a:t>嵌入式软件在上电，复位，或者其它的重启情况下应立即呈现一个初始化状态。</a:t>
            </a:r>
          </a:p>
          <a:p>
            <a:pPr lvl="2"/>
            <a:r>
              <a:rPr lang="zh-CN" altLang="en-US" dirty="0"/>
              <a:t>嵌入式软件不管在什么时候复位，都应该总是从一个定义的可控的状态开始。</a:t>
            </a:r>
          </a:p>
          <a:p>
            <a:pPr lvl="2"/>
            <a:r>
              <a:rPr lang="zh-CN" altLang="en-US" dirty="0"/>
              <a:t>这个安全目标是为了阻止一些的攻击，尝试进行扰乱的操作并使嵌入式软件进入一个未定义状态。</a:t>
            </a:r>
          </a:p>
        </p:txBody>
      </p:sp>
    </p:spTree>
    <p:extLst>
      <p:ext uri="{BB962C8B-B14F-4D97-AF65-F5344CB8AC3E}">
        <p14:creationId xmlns:p14="http://schemas.microsoft.com/office/powerpoint/2010/main" val="2263572378"/>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12. </a:t>
            </a:r>
            <a:r>
              <a:rPr lang="zh-CN" altLang="en-US" dirty="0"/>
              <a:t>生命周期功能</a:t>
            </a:r>
          </a:p>
          <a:p>
            <a:pPr lvl="2"/>
            <a:r>
              <a:rPr lang="zh-CN" altLang="en-US" dirty="0"/>
              <a:t>嵌入式软件应提供方法控制和限制生命周期特殊命令、专用测试、</a:t>
            </a:r>
            <a:r>
              <a:rPr lang="en-US" altLang="zh-CN" dirty="0"/>
              <a:t>debug </a:t>
            </a:r>
            <a:r>
              <a:rPr lang="zh-CN" altLang="en-US" dirty="0"/>
              <a:t>命令的使用，这些主要用于特别的生命周期阶段。</a:t>
            </a:r>
          </a:p>
          <a:p>
            <a:pPr lvl="2"/>
            <a:r>
              <a:rPr lang="zh-CN" altLang="en-US" dirty="0"/>
              <a:t>嵌入式软件的设计和执行应保证特殊操作可用的命令只用于与应用相适应的嵌入式软件生命周期中。因此，类似</a:t>
            </a:r>
            <a:r>
              <a:rPr lang="en-US" altLang="zh-CN" dirty="0"/>
              <a:t>debug </a:t>
            </a:r>
            <a:r>
              <a:rPr lang="zh-CN" altLang="en-US" dirty="0"/>
              <a:t>和</a:t>
            </a:r>
            <a:r>
              <a:rPr lang="en-US" altLang="zh-CN" dirty="0"/>
              <a:t>ID </a:t>
            </a:r>
            <a:r>
              <a:rPr lang="zh-CN" altLang="en-US" dirty="0"/>
              <a:t>注册码一次性下载这些功能在评估对像使用的生命周期中是不可用的。</a:t>
            </a:r>
          </a:p>
        </p:txBody>
      </p:sp>
    </p:spTree>
    <p:extLst>
      <p:ext uri="{BB962C8B-B14F-4D97-AF65-F5344CB8AC3E}">
        <p14:creationId xmlns:p14="http://schemas.microsoft.com/office/powerpoint/2010/main" val="3248986075"/>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13. </a:t>
            </a:r>
            <a:r>
              <a:rPr lang="zh-CN" altLang="en-US" dirty="0"/>
              <a:t>逻辑保护</a:t>
            </a:r>
          </a:p>
          <a:p>
            <a:pPr lvl="2"/>
            <a:r>
              <a:rPr lang="zh-CN" altLang="en-US" dirty="0"/>
              <a:t>嵌入式软件应具有抵抗逻辑操纵和修改的结构，保护自己免受逻辑侵害。</a:t>
            </a:r>
          </a:p>
          <a:p>
            <a:pPr lvl="2"/>
            <a:r>
              <a:rPr lang="zh-CN" altLang="en-US" dirty="0"/>
              <a:t>嵌入式软件的设计和编码应保证它可以抵抗通过逻辑操作对安全特性的攻击。</a:t>
            </a:r>
          </a:p>
          <a:p>
            <a:pPr lvl="2"/>
            <a:r>
              <a:rPr lang="zh-CN" altLang="en-US" dirty="0"/>
              <a:t>当进行带有逻辑探测和命令修改时，嵌入式软件应能阻止安全信息的泄漏。</a:t>
            </a:r>
          </a:p>
        </p:txBody>
      </p:sp>
    </p:spTree>
    <p:extLst>
      <p:ext uri="{BB962C8B-B14F-4D97-AF65-F5344CB8AC3E}">
        <p14:creationId xmlns:p14="http://schemas.microsoft.com/office/powerpoint/2010/main" val="3987518595"/>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14. </a:t>
            </a:r>
            <a:r>
              <a:rPr lang="zh-CN" altLang="en-US" dirty="0"/>
              <a:t>多应用</a:t>
            </a:r>
          </a:p>
          <a:p>
            <a:pPr lvl="2"/>
            <a:r>
              <a:rPr lang="zh-CN" altLang="en-US" dirty="0"/>
              <a:t>嵌入式软件应能够支持一个或多个应用并能提供和保持不同应用之间的安全性。</a:t>
            </a:r>
            <a:endParaRPr lang="en-US" altLang="zh-CN" dirty="0"/>
          </a:p>
          <a:p>
            <a:pPr lvl="2"/>
            <a:r>
              <a:rPr lang="zh-CN" altLang="en-US" dirty="0"/>
              <a:t>嵌入式软件的设计和执行应能够保证一个应用不会影响另一个应用的安全操作。</a:t>
            </a:r>
            <a:endParaRPr lang="en-US" altLang="zh-CN" dirty="0"/>
          </a:p>
          <a:p>
            <a:pPr lvl="2"/>
            <a:r>
              <a:rPr lang="zh-CN" altLang="en-US" dirty="0"/>
              <a:t>这种分离应保证一个独立应用的信息不能在应用之外被访问和修改。</a:t>
            </a:r>
          </a:p>
        </p:txBody>
      </p:sp>
    </p:spTree>
    <p:extLst>
      <p:ext uri="{BB962C8B-B14F-4D97-AF65-F5344CB8AC3E}">
        <p14:creationId xmlns:p14="http://schemas.microsoft.com/office/powerpoint/2010/main" val="436292869"/>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15. </a:t>
            </a:r>
            <a:r>
              <a:rPr lang="zh-CN" altLang="en-US" dirty="0"/>
              <a:t>物理防护</a:t>
            </a:r>
          </a:p>
          <a:p>
            <a:pPr lvl="2"/>
            <a:r>
              <a:rPr lang="zh-CN" altLang="en-US" dirty="0"/>
              <a:t>嵌入式软件必须抵抗物理攻击或能够使理解攻击获取的数据更困难。</a:t>
            </a:r>
          </a:p>
          <a:p>
            <a:pPr lvl="2"/>
            <a:r>
              <a:rPr lang="zh-CN" altLang="en-US" dirty="0"/>
              <a:t>嵌入式软件的设计和制作应保证需要复杂的仪器，知识，技能和时间的组合才能够通过物理攻击获取详细的设计信息，存储器的内容，其它危害到嵌入式软件安全的信息。</a:t>
            </a:r>
            <a:endParaRPr lang="en-US" altLang="zh-CN" dirty="0"/>
          </a:p>
          <a:p>
            <a:pPr lvl="2"/>
            <a:r>
              <a:rPr lang="zh-CN" altLang="en-US" dirty="0"/>
              <a:t>安全目标应能阻止安全信息的泄漏。</a:t>
            </a:r>
          </a:p>
        </p:txBody>
      </p:sp>
    </p:spTree>
    <p:extLst>
      <p:ext uri="{BB962C8B-B14F-4D97-AF65-F5344CB8AC3E}">
        <p14:creationId xmlns:p14="http://schemas.microsoft.com/office/powerpoint/2010/main" val="2562914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C545101-D63A-4DA9-924D-7CAFC971701A}"/>
              </a:ext>
            </a:extLst>
          </p:cNvPr>
          <p:cNvSpPr>
            <a:spLocks noGrp="1" noChangeArrowheads="1"/>
          </p:cNvSpPr>
          <p:nvPr>
            <p:ph type="title"/>
          </p:nvPr>
        </p:nvSpPr>
        <p:spPr/>
        <p:txBody>
          <a:bodyPr/>
          <a:lstStyle/>
          <a:p>
            <a:r>
              <a:rPr lang="en-US" altLang="zh-CN" dirty="0"/>
              <a:t>2.3.2  </a:t>
            </a:r>
            <a:r>
              <a:rPr lang="zh-CN" altLang="en-US" dirty="0"/>
              <a:t>哈佛结构</a:t>
            </a:r>
          </a:p>
        </p:txBody>
      </p:sp>
      <p:sp>
        <p:nvSpPr>
          <p:cNvPr id="50179" name="Rectangle 3">
            <a:extLst>
              <a:ext uri="{FF2B5EF4-FFF2-40B4-BE49-F238E27FC236}">
                <a16:creationId xmlns:a16="http://schemas.microsoft.com/office/drawing/2014/main" id="{53C5CACD-166E-4D18-932D-9D5CC651FD16}"/>
              </a:ext>
            </a:extLst>
          </p:cNvPr>
          <p:cNvSpPr>
            <a:spLocks noGrp="1" noChangeArrowheads="1"/>
          </p:cNvSpPr>
          <p:nvPr>
            <p:ph type="body" idx="1"/>
          </p:nvPr>
        </p:nvSpPr>
        <p:spPr>
          <a:xfrm>
            <a:off x="2135188" y="3357564"/>
            <a:ext cx="8413750" cy="3095625"/>
          </a:xfrm>
        </p:spPr>
        <p:txBody>
          <a:bodyPr/>
          <a:lstStyle/>
          <a:p>
            <a:pPr>
              <a:lnSpc>
                <a:spcPct val="135000"/>
              </a:lnSpc>
            </a:pPr>
            <a:r>
              <a:rPr lang="zh-CN" altLang="en-US" sz="2000" dirty="0"/>
              <a:t>由于</a:t>
            </a:r>
            <a:r>
              <a:rPr lang="zh-CN" altLang="en-US" sz="2000" dirty="0">
                <a:solidFill>
                  <a:srgbClr val="FF0000"/>
                </a:solidFill>
              </a:rPr>
              <a:t>取指令和存取数据</a:t>
            </a:r>
            <a:r>
              <a:rPr lang="zh-CN" altLang="en-US" sz="2000" dirty="0"/>
              <a:t>分别</a:t>
            </a:r>
            <a:r>
              <a:rPr lang="zh-CN" altLang="en-US" sz="2000" dirty="0">
                <a:solidFill>
                  <a:srgbClr val="FF0000"/>
                </a:solidFill>
              </a:rPr>
              <a:t>经由不同的存储空间和不同的总线</a:t>
            </a:r>
            <a:r>
              <a:rPr lang="zh-CN" altLang="en-US" sz="2000" dirty="0"/>
              <a:t>，使得各条指令可以重叠执行，这样，也就克服了数据流传输的瓶颈，提高了运算速度。</a:t>
            </a:r>
          </a:p>
          <a:p>
            <a:pPr>
              <a:lnSpc>
                <a:spcPct val="135000"/>
              </a:lnSpc>
            </a:pPr>
            <a:r>
              <a:rPr lang="zh-CN" altLang="en-US" sz="2000" dirty="0"/>
              <a:t>哈佛结构强调了总的系统速度以及通讯和处理器配置方面的灵活性。</a:t>
            </a:r>
          </a:p>
          <a:p>
            <a:pPr>
              <a:lnSpc>
                <a:spcPct val="135000"/>
              </a:lnSpc>
            </a:pPr>
            <a:r>
              <a:rPr lang="zh-CN" altLang="en-US" sz="2000" dirty="0"/>
              <a:t>哈佛机构的高性能体现在在单片机、</a:t>
            </a:r>
            <a:r>
              <a:rPr lang="en-US" altLang="zh-CN" sz="2000" dirty="0"/>
              <a:t>DSP</a:t>
            </a:r>
            <a:r>
              <a:rPr lang="zh-CN" altLang="en-US" sz="2000" dirty="0"/>
              <a:t>芯片平台上运行的程序种类和花样相对</a:t>
            </a:r>
            <a:r>
              <a:rPr lang="en-US" altLang="zh-CN" sz="2000" dirty="0"/>
              <a:t>PC</a:t>
            </a:r>
            <a:r>
              <a:rPr lang="zh-CN" altLang="en-US" sz="2000" dirty="0"/>
              <a:t>机这种通用计算机较少，因为各个电子娱乐产品中的软件升级相对较少，应用程序可以用汇编作为内核，最高效率的利用流水线技术，获得最高的效率。</a:t>
            </a:r>
          </a:p>
        </p:txBody>
      </p:sp>
      <p:pic>
        <p:nvPicPr>
          <p:cNvPr id="50180" name="Picture 2" descr="8087701_13148473876Ggi">
            <a:extLst>
              <a:ext uri="{FF2B5EF4-FFF2-40B4-BE49-F238E27FC236}">
                <a16:creationId xmlns:a16="http://schemas.microsoft.com/office/drawing/2014/main" id="{1517C077-2A34-4152-AAE2-600E66858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1628776"/>
            <a:ext cx="52816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492424"/>
      </p:ext>
    </p:extLst>
  </p:cSld>
  <p:clrMapOvr>
    <a:masterClrMapping/>
  </p:clrMapOvr>
  <p:transition/>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16. </a:t>
            </a:r>
            <a:r>
              <a:rPr lang="zh-CN" altLang="en-US" dirty="0"/>
              <a:t>重放</a:t>
            </a:r>
          </a:p>
          <a:p>
            <a:pPr lvl="2"/>
            <a:r>
              <a:rPr lang="zh-CN" altLang="en-US" dirty="0"/>
              <a:t>嵌入式软件应能够保护它的资源防止重放攻击。</a:t>
            </a:r>
            <a:endParaRPr lang="en-US" altLang="zh-CN" dirty="0"/>
          </a:p>
          <a:p>
            <a:pPr lvl="2"/>
            <a:r>
              <a:rPr lang="zh-CN" altLang="en-US" dirty="0"/>
              <a:t>嵌入式软件应能保证当攻击者尝试通过重放或者重启一个操作使它成功完成或者中断的情况，资产不会受到危害。</a:t>
            </a:r>
          </a:p>
        </p:txBody>
      </p:sp>
    </p:spTree>
    <p:extLst>
      <p:ext uri="{BB962C8B-B14F-4D97-AF65-F5344CB8AC3E}">
        <p14:creationId xmlns:p14="http://schemas.microsoft.com/office/powerpoint/2010/main" val="3896043463"/>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17. </a:t>
            </a:r>
            <a:r>
              <a:rPr lang="zh-CN" altLang="en-US" dirty="0"/>
              <a:t>安全通讯</a:t>
            </a:r>
          </a:p>
          <a:p>
            <a:pPr lvl="2"/>
            <a:r>
              <a:rPr lang="zh-CN" altLang="en-US" dirty="0"/>
              <a:t>测试要求：嵌入式软件应支持使用安全的通讯协议和流程和一个可信的嵌入式系统接收设备通讯。</a:t>
            </a:r>
          </a:p>
          <a:p>
            <a:pPr lvl="2"/>
            <a:r>
              <a:rPr lang="zh-CN" altLang="en-US" dirty="0"/>
              <a:t>嵌入式软件应提供一个机制建立和保持一个安全的信息链路到嵌入式软件系统接收设备。完整性应一直确定。</a:t>
            </a:r>
          </a:p>
        </p:txBody>
      </p:sp>
    </p:spTree>
    <p:extLst>
      <p:ext uri="{BB962C8B-B14F-4D97-AF65-F5344CB8AC3E}">
        <p14:creationId xmlns:p14="http://schemas.microsoft.com/office/powerpoint/2010/main" val="4052877228"/>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18. </a:t>
            </a:r>
            <a:r>
              <a:rPr lang="zh-CN" altLang="en-US" dirty="0"/>
              <a:t>启动序列</a:t>
            </a:r>
          </a:p>
          <a:p>
            <a:pPr lvl="2"/>
            <a:r>
              <a:rPr lang="zh-CN" altLang="en-US" dirty="0"/>
              <a:t>嵌入式软件在使用前需要一个已定义的操作序列。</a:t>
            </a:r>
          </a:p>
          <a:p>
            <a:pPr lvl="2"/>
            <a:r>
              <a:rPr lang="zh-CN" altLang="en-US" dirty="0"/>
              <a:t>嵌入式软件应在可控的已定义的行为下操作。</a:t>
            </a:r>
            <a:endParaRPr lang="en-US" altLang="zh-CN" dirty="0"/>
          </a:p>
          <a:p>
            <a:pPr lvl="2"/>
            <a:r>
              <a:rPr lang="zh-CN" altLang="en-US" dirty="0"/>
              <a:t>这个目标要保证防止在所有保护措施生效和保护代码进入之前对嵌入式软件的使用。</a:t>
            </a:r>
          </a:p>
        </p:txBody>
      </p:sp>
    </p:spTree>
    <p:extLst>
      <p:ext uri="{BB962C8B-B14F-4D97-AF65-F5344CB8AC3E}">
        <p14:creationId xmlns:p14="http://schemas.microsoft.com/office/powerpoint/2010/main" val="1704245530"/>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19. </a:t>
            </a:r>
            <a:r>
              <a:rPr lang="zh-CN" altLang="en-US" dirty="0"/>
              <a:t>多次重复操作</a:t>
            </a:r>
          </a:p>
          <a:p>
            <a:pPr lvl="2"/>
            <a:r>
              <a:rPr lang="zh-CN" altLang="en-US" dirty="0"/>
              <a:t>测试要求：嵌入式软件应允许资源和服务在不提供任何可能导致安全危害的信息的情况下重复的使用和编辑很多操作序列。</a:t>
            </a:r>
          </a:p>
          <a:p>
            <a:pPr lvl="2"/>
            <a:r>
              <a:rPr lang="zh-CN" altLang="en-US" dirty="0"/>
              <a:t>嵌入式软件的设计和执行应保证在系列的正常操作过程中没有安全相关信息泄露。</a:t>
            </a:r>
            <a:endParaRPr lang="en-US" altLang="zh-CN" dirty="0"/>
          </a:p>
          <a:p>
            <a:pPr lvl="2"/>
            <a:r>
              <a:rPr lang="zh-CN" altLang="en-US" dirty="0"/>
              <a:t>如连续执行多次不同应用场景下的不同操作情况下没有安全信息泄露。</a:t>
            </a:r>
          </a:p>
        </p:txBody>
      </p:sp>
    </p:spTree>
    <p:extLst>
      <p:ext uri="{BB962C8B-B14F-4D97-AF65-F5344CB8AC3E}">
        <p14:creationId xmlns:p14="http://schemas.microsoft.com/office/powerpoint/2010/main" val="1445915441"/>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6.1 </a:t>
            </a:r>
            <a:r>
              <a:rPr lang="zh-CN" altLang="en-US" dirty="0"/>
              <a:t>验证嵌入式软件具备安全告警功能。</a:t>
            </a:r>
          </a:p>
          <a:p>
            <a:pPr lvl="1"/>
            <a:r>
              <a:rPr lang="en-US" altLang="zh-CN" dirty="0"/>
              <a:t>6.2 </a:t>
            </a:r>
            <a:r>
              <a:rPr lang="zh-CN" altLang="en-US" dirty="0"/>
              <a:t>验证嵌入式软件具备审计列表生成功能。</a:t>
            </a:r>
          </a:p>
          <a:p>
            <a:pPr lvl="1"/>
            <a:r>
              <a:rPr lang="en-US" altLang="zh-CN" dirty="0"/>
              <a:t>6.3 </a:t>
            </a:r>
            <a:r>
              <a:rPr lang="zh-CN" altLang="en-US" dirty="0"/>
              <a:t>验证嵌入式软件具备依据规则触发审计事件的能力。</a:t>
            </a:r>
          </a:p>
          <a:p>
            <a:pPr lvl="1"/>
            <a:r>
              <a:rPr lang="en-US" altLang="zh-CN" dirty="0"/>
              <a:t>6.4 </a:t>
            </a:r>
            <a:r>
              <a:rPr lang="zh-CN" altLang="en-US" dirty="0"/>
              <a:t>验证嵌入式软件具备删除或添加的审计规则的能力。</a:t>
            </a:r>
          </a:p>
          <a:p>
            <a:pPr lvl="1"/>
            <a:r>
              <a:rPr lang="en-US" altLang="zh-CN" dirty="0"/>
              <a:t>6.5 </a:t>
            </a:r>
            <a:r>
              <a:rPr lang="zh-CN" altLang="en-US" dirty="0"/>
              <a:t>验证嵌入式软件具备保护审计记录的能力。</a:t>
            </a:r>
          </a:p>
          <a:p>
            <a:pPr lvl="1"/>
            <a:r>
              <a:rPr lang="en-US" altLang="zh-CN" dirty="0"/>
              <a:t>6.6 </a:t>
            </a:r>
            <a:r>
              <a:rPr lang="zh-CN" altLang="en-US" dirty="0"/>
              <a:t>验证在审计记录超限时，嵌入式软件能确保事务完整性。</a:t>
            </a:r>
          </a:p>
          <a:p>
            <a:pPr lvl="1"/>
            <a:r>
              <a:rPr lang="en-US" altLang="zh-CN" dirty="0"/>
              <a:t>6.7 </a:t>
            </a:r>
            <a:r>
              <a:rPr lang="zh-CN" altLang="en-US" dirty="0"/>
              <a:t>验证嵌入式软件密钥生成算法和长度符合安全要求。</a:t>
            </a:r>
          </a:p>
          <a:p>
            <a:pPr lvl="1"/>
            <a:r>
              <a:rPr lang="en-US" altLang="zh-CN" dirty="0"/>
              <a:t>6.8 </a:t>
            </a:r>
            <a:r>
              <a:rPr lang="zh-CN" altLang="en-US" dirty="0"/>
              <a:t>验证嵌入式软件的密钥访问方式符合要求。</a:t>
            </a:r>
          </a:p>
        </p:txBody>
      </p:sp>
    </p:spTree>
    <p:extLst>
      <p:ext uri="{BB962C8B-B14F-4D97-AF65-F5344CB8AC3E}">
        <p14:creationId xmlns:p14="http://schemas.microsoft.com/office/powerpoint/2010/main" val="3918899485"/>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6.9 </a:t>
            </a:r>
            <a:r>
              <a:rPr lang="zh-CN" altLang="en-US" dirty="0"/>
              <a:t>验证嵌入式软件密码算法符合要求</a:t>
            </a:r>
          </a:p>
          <a:p>
            <a:pPr lvl="1"/>
            <a:r>
              <a:rPr lang="en-US" altLang="zh-CN" dirty="0"/>
              <a:t>6.10 </a:t>
            </a:r>
            <a:r>
              <a:rPr lang="zh-CN" altLang="en-US" dirty="0"/>
              <a:t>验证嵌入式软件具备安全功控制策略</a:t>
            </a:r>
          </a:p>
          <a:p>
            <a:pPr lvl="1"/>
            <a:r>
              <a:rPr lang="en-US" altLang="zh-CN" dirty="0"/>
              <a:t>6.11 </a:t>
            </a:r>
            <a:r>
              <a:rPr lang="zh-CN" altLang="en-US" dirty="0"/>
              <a:t>验证嵌入式软件安全功能基于安全属性决定访问控制</a:t>
            </a:r>
          </a:p>
          <a:p>
            <a:pPr lvl="1"/>
            <a:r>
              <a:rPr lang="en-US" altLang="zh-CN" dirty="0"/>
              <a:t>6.12 </a:t>
            </a:r>
            <a:r>
              <a:rPr lang="zh-CN" altLang="en-US" dirty="0"/>
              <a:t>嵌入式软件应保证输出不带相关安全属性的用户数据</a:t>
            </a:r>
          </a:p>
          <a:p>
            <a:pPr lvl="1"/>
            <a:r>
              <a:rPr lang="en-US" altLang="zh-CN" dirty="0"/>
              <a:t>6.13 </a:t>
            </a:r>
            <a:r>
              <a:rPr lang="zh-CN" altLang="en-US" dirty="0"/>
              <a:t>嵌入式软件基于特定要素执行信息流控制策略</a:t>
            </a:r>
          </a:p>
          <a:p>
            <a:pPr lvl="1"/>
            <a:r>
              <a:rPr lang="en-US" altLang="zh-CN" dirty="0"/>
              <a:t>6.14 </a:t>
            </a:r>
            <a:r>
              <a:rPr lang="zh-CN" altLang="en-US" dirty="0"/>
              <a:t>嵌入式软件信息流控制策略基于主体类型和信息安全属性</a:t>
            </a:r>
          </a:p>
          <a:p>
            <a:pPr lvl="1"/>
            <a:r>
              <a:rPr lang="en-US" altLang="zh-CN" dirty="0"/>
              <a:t>6.15 </a:t>
            </a:r>
            <a:r>
              <a:rPr lang="zh-CN" altLang="en-US" dirty="0"/>
              <a:t>从嵌入式软件外输入数据应执行访问控制策略和信息流控制策略</a:t>
            </a:r>
          </a:p>
          <a:p>
            <a:pPr lvl="1"/>
            <a:r>
              <a:rPr lang="en-US" altLang="zh-CN" dirty="0"/>
              <a:t>6.16 </a:t>
            </a:r>
            <a:r>
              <a:rPr lang="zh-CN" altLang="en-US" dirty="0"/>
              <a:t>嵌入式软件在内部各部分间传输的数据应执行访问控制策略和信息流控制策略</a:t>
            </a:r>
          </a:p>
        </p:txBody>
      </p:sp>
    </p:spTree>
    <p:extLst>
      <p:ext uri="{BB962C8B-B14F-4D97-AF65-F5344CB8AC3E}">
        <p14:creationId xmlns:p14="http://schemas.microsoft.com/office/powerpoint/2010/main" val="2907554994"/>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6.17 </a:t>
            </a:r>
            <a:r>
              <a:rPr lang="zh-CN" altLang="en-US" dirty="0"/>
              <a:t>验证嵌入式软件清除回收资源的信息内容</a:t>
            </a:r>
          </a:p>
          <a:p>
            <a:pPr lvl="1"/>
            <a:r>
              <a:rPr lang="en-US" altLang="zh-CN" dirty="0"/>
              <a:t>6.18 </a:t>
            </a:r>
            <a:r>
              <a:rPr lang="zh-CN" altLang="en-US" dirty="0"/>
              <a:t>验证嵌入式软件具备保证数据交换完整性的措施</a:t>
            </a:r>
          </a:p>
          <a:p>
            <a:pPr lvl="1"/>
            <a:r>
              <a:rPr lang="en-US" altLang="zh-CN" dirty="0"/>
              <a:t>6.19 </a:t>
            </a:r>
            <a:r>
              <a:rPr lang="zh-CN" altLang="en-US" dirty="0"/>
              <a:t>验证嵌入式软件检测并记录鉴别失败次数并采取相应措施</a:t>
            </a:r>
          </a:p>
          <a:p>
            <a:pPr lvl="1"/>
            <a:r>
              <a:rPr lang="en-US" altLang="zh-CN" dirty="0"/>
              <a:t>6.20 </a:t>
            </a:r>
            <a:r>
              <a:rPr lang="zh-CN" altLang="en-US" dirty="0"/>
              <a:t>安全功能应为每一个用户保存安全属性列表</a:t>
            </a:r>
          </a:p>
          <a:p>
            <a:pPr lvl="1"/>
            <a:r>
              <a:rPr lang="en-US" altLang="zh-CN" dirty="0"/>
              <a:t>6.21 </a:t>
            </a:r>
            <a:r>
              <a:rPr lang="zh-CN" altLang="en-US" dirty="0"/>
              <a:t>在用户鉴别成功前嵌入式软件应限制可执行的操作</a:t>
            </a:r>
          </a:p>
          <a:p>
            <a:pPr lvl="1"/>
            <a:r>
              <a:rPr lang="en-US" altLang="zh-CN" dirty="0"/>
              <a:t>6.22 </a:t>
            </a:r>
            <a:r>
              <a:rPr lang="zh-CN" altLang="en-US" dirty="0"/>
              <a:t>嵌入式软件应保证鉴别反馈的安全性</a:t>
            </a:r>
          </a:p>
          <a:p>
            <a:pPr lvl="1"/>
            <a:r>
              <a:rPr lang="en-US" altLang="zh-CN" dirty="0"/>
              <a:t>6.23 </a:t>
            </a:r>
            <a:r>
              <a:rPr lang="zh-CN" altLang="en-US" dirty="0"/>
              <a:t>在用户鉴别成功前嵌入式软件应限制可执行的操作</a:t>
            </a:r>
          </a:p>
          <a:p>
            <a:pPr lvl="1"/>
            <a:r>
              <a:rPr lang="en-US" altLang="zh-CN" dirty="0"/>
              <a:t>6.24 </a:t>
            </a:r>
            <a:r>
              <a:rPr lang="zh-CN" altLang="en-US" dirty="0"/>
              <a:t>验证嵌入式软件仅允许已授权并识别的角色修改相应的安全功能行为</a:t>
            </a:r>
          </a:p>
        </p:txBody>
      </p:sp>
    </p:spTree>
    <p:extLst>
      <p:ext uri="{BB962C8B-B14F-4D97-AF65-F5344CB8AC3E}">
        <p14:creationId xmlns:p14="http://schemas.microsoft.com/office/powerpoint/2010/main" val="1934960422"/>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6.25 </a:t>
            </a:r>
            <a:r>
              <a:rPr lang="zh-CN" altLang="en-US" dirty="0"/>
              <a:t>验证 嵌入式软件仅允许已识别的角色修改相应的安全属性</a:t>
            </a:r>
          </a:p>
          <a:p>
            <a:pPr lvl="1"/>
            <a:r>
              <a:rPr lang="en-US" altLang="zh-CN" dirty="0"/>
              <a:t>6.26 </a:t>
            </a:r>
            <a:r>
              <a:rPr lang="zh-CN" altLang="en-US" dirty="0"/>
              <a:t>验证 嵌入式软件安全属性只接受安全的值</a:t>
            </a:r>
          </a:p>
          <a:p>
            <a:pPr lvl="1"/>
            <a:r>
              <a:rPr lang="en-US" altLang="zh-CN" dirty="0"/>
              <a:t>6.27 </a:t>
            </a:r>
            <a:r>
              <a:rPr lang="zh-CN" altLang="en-US" dirty="0"/>
              <a:t>嵌入式软件应支持为安全属性设置初始值</a:t>
            </a:r>
          </a:p>
          <a:p>
            <a:pPr lvl="1"/>
            <a:r>
              <a:rPr lang="en-US" altLang="zh-CN" dirty="0"/>
              <a:t>6.28 </a:t>
            </a:r>
            <a:r>
              <a:rPr lang="zh-CN" altLang="en-US" dirty="0"/>
              <a:t>验证 嵌入式软件仅允许已识别的授权角色对安全功能数据进行修改</a:t>
            </a:r>
          </a:p>
          <a:p>
            <a:pPr lvl="1"/>
            <a:r>
              <a:rPr lang="en-US" altLang="zh-CN" dirty="0"/>
              <a:t>6.29 </a:t>
            </a:r>
            <a:r>
              <a:rPr lang="zh-CN" altLang="en-US" dirty="0"/>
              <a:t>验证 嵌入式软件仅允许已识别的授权角色对安全功能数据限值进行管理</a:t>
            </a:r>
          </a:p>
          <a:p>
            <a:pPr lvl="1"/>
            <a:r>
              <a:rPr lang="en-US" altLang="zh-CN" dirty="0"/>
              <a:t>6.30 </a:t>
            </a:r>
            <a:r>
              <a:rPr lang="zh-CN" altLang="en-US" dirty="0"/>
              <a:t>验证 嵌入式软件安全功能数据只接受安全的值</a:t>
            </a:r>
          </a:p>
          <a:p>
            <a:pPr lvl="1"/>
            <a:r>
              <a:rPr lang="en-US" altLang="zh-CN" dirty="0"/>
              <a:t>6.31 </a:t>
            </a:r>
            <a:r>
              <a:rPr lang="zh-CN" altLang="en-US" dirty="0"/>
              <a:t>验证 嵌入式软件仅允许已标识的授权角色撤销安全属性。</a:t>
            </a:r>
          </a:p>
          <a:p>
            <a:pPr lvl="1"/>
            <a:r>
              <a:rPr lang="en-US" altLang="zh-CN" dirty="0"/>
              <a:t>6.32 </a:t>
            </a:r>
            <a:r>
              <a:rPr lang="zh-CN" altLang="en-US" dirty="0"/>
              <a:t>验证 嵌入式软件安全功能在失败发生时保存一个安全状态</a:t>
            </a:r>
          </a:p>
        </p:txBody>
      </p:sp>
    </p:spTree>
    <p:extLst>
      <p:ext uri="{BB962C8B-B14F-4D97-AF65-F5344CB8AC3E}">
        <p14:creationId xmlns:p14="http://schemas.microsoft.com/office/powerpoint/2010/main" val="4164414812"/>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pPr lvl="1"/>
            <a:r>
              <a:rPr lang="en-US" altLang="zh-CN" dirty="0"/>
              <a:t>6.33 </a:t>
            </a:r>
            <a:r>
              <a:rPr lang="zh-CN" altLang="en-US" dirty="0"/>
              <a:t>安全功能应保护安全功能数据在 嵌入式软件系统各部分间传输时不被泄露</a:t>
            </a:r>
          </a:p>
          <a:p>
            <a:pPr lvl="1"/>
            <a:r>
              <a:rPr lang="en-US" altLang="zh-CN" dirty="0"/>
              <a:t>6.34 </a:t>
            </a:r>
            <a:r>
              <a:rPr lang="zh-CN" altLang="en-US" dirty="0"/>
              <a:t>嵌入式软件应保证内部传输的安全功能数据的安全性</a:t>
            </a:r>
          </a:p>
          <a:p>
            <a:pPr lvl="1"/>
            <a:r>
              <a:rPr lang="en-US" altLang="zh-CN" dirty="0"/>
              <a:t>6.35 </a:t>
            </a:r>
            <a:r>
              <a:rPr lang="zh-CN" altLang="en-US" dirty="0"/>
              <a:t>安全功能应通过自动响应防止对安全功能的物理攻击</a:t>
            </a:r>
          </a:p>
          <a:p>
            <a:pPr lvl="1"/>
            <a:r>
              <a:rPr lang="en-US" altLang="zh-CN" dirty="0"/>
              <a:t>6.36 </a:t>
            </a:r>
            <a:r>
              <a:rPr lang="zh-CN" altLang="en-US" dirty="0"/>
              <a:t>验证 嵌入式软件不能从失败或服务中断自动恢复时，安全功能应进入维护模式</a:t>
            </a:r>
          </a:p>
          <a:p>
            <a:pPr lvl="1"/>
            <a:r>
              <a:rPr lang="en-US" altLang="zh-CN" dirty="0"/>
              <a:t>6.37 </a:t>
            </a:r>
            <a:r>
              <a:rPr lang="zh-CN" altLang="en-US" dirty="0"/>
              <a:t>嵌入式软件在安全功能完成或失败情况后恢复安全状态</a:t>
            </a:r>
          </a:p>
          <a:p>
            <a:pPr lvl="1"/>
            <a:r>
              <a:rPr lang="en-US" altLang="zh-CN" dirty="0"/>
              <a:t>6.38 </a:t>
            </a:r>
            <a:r>
              <a:rPr lang="zh-CN" altLang="en-US" dirty="0"/>
              <a:t>嵌入式软件具备检测重放攻击能力并正确响应</a:t>
            </a:r>
          </a:p>
          <a:p>
            <a:pPr lvl="1"/>
            <a:r>
              <a:rPr lang="en-US" altLang="zh-CN" dirty="0"/>
              <a:t>6.39 </a:t>
            </a:r>
            <a:r>
              <a:rPr lang="zh-CN" altLang="en-US" dirty="0"/>
              <a:t>验证嵌入式软件的安全策略不可旁路</a:t>
            </a:r>
          </a:p>
          <a:p>
            <a:pPr lvl="1"/>
            <a:r>
              <a:rPr lang="en-US" altLang="zh-CN" dirty="0"/>
              <a:t>6.40 </a:t>
            </a:r>
            <a:r>
              <a:rPr lang="zh-CN" altLang="en-US" dirty="0"/>
              <a:t>嵌入式软件应维护主体的安全域</a:t>
            </a:r>
          </a:p>
          <a:p>
            <a:pPr lvl="1"/>
            <a:r>
              <a:rPr lang="en-US" altLang="zh-CN" dirty="0"/>
              <a:t>6.41 </a:t>
            </a:r>
            <a:r>
              <a:rPr lang="zh-CN" altLang="en-US" dirty="0"/>
              <a:t>嵌入式软件安全功能具备自检能力</a:t>
            </a:r>
          </a:p>
          <a:p>
            <a:pPr lvl="1"/>
            <a:r>
              <a:rPr lang="en-US" altLang="zh-CN" dirty="0"/>
              <a:t>6.42 </a:t>
            </a:r>
            <a:r>
              <a:rPr lang="zh-CN" altLang="en-US" dirty="0"/>
              <a:t>嵌入式软件应维护与远程通信端点的信任通道</a:t>
            </a:r>
          </a:p>
        </p:txBody>
      </p:sp>
    </p:spTree>
    <p:extLst>
      <p:ext uri="{BB962C8B-B14F-4D97-AF65-F5344CB8AC3E}">
        <p14:creationId xmlns:p14="http://schemas.microsoft.com/office/powerpoint/2010/main" val="3498491606"/>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嵌入式软件安全保证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6.1 </a:t>
            </a:r>
            <a:r>
              <a:rPr lang="zh-CN" altLang="en-US" dirty="0"/>
              <a:t>检查开发者使用配置管理系统使配置管理自动化。</a:t>
            </a:r>
          </a:p>
          <a:p>
            <a:pPr lvl="1"/>
            <a:r>
              <a:rPr lang="en-US" altLang="zh-CN" dirty="0"/>
              <a:t>6.2 </a:t>
            </a:r>
            <a:r>
              <a:rPr lang="zh-CN" altLang="en-US" dirty="0"/>
              <a:t>开发者产生支持和接受过程符合要求</a:t>
            </a:r>
          </a:p>
          <a:p>
            <a:pPr lvl="1"/>
            <a:r>
              <a:rPr lang="en-US" altLang="zh-CN" dirty="0"/>
              <a:t>6.3 </a:t>
            </a:r>
            <a:r>
              <a:rPr lang="zh-CN" altLang="en-US" dirty="0"/>
              <a:t>跟踪配置管理范围符合要求</a:t>
            </a:r>
          </a:p>
          <a:p>
            <a:pPr lvl="1"/>
            <a:r>
              <a:rPr lang="en-US" altLang="zh-CN" dirty="0"/>
              <a:t>6.4 </a:t>
            </a:r>
            <a:r>
              <a:rPr lang="zh-CN" altLang="en-US" dirty="0"/>
              <a:t>开发者修改监测符合要求</a:t>
            </a:r>
          </a:p>
          <a:p>
            <a:pPr lvl="1"/>
            <a:r>
              <a:rPr lang="en-US" altLang="zh-CN" dirty="0"/>
              <a:t>6.5 </a:t>
            </a:r>
            <a:r>
              <a:rPr lang="zh-CN" altLang="en-US" dirty="0"/>
              <a:t>验证开发者安装、生成和启动程序符合要求</a:t>
            </a:r>
          </a:p>
          <a:p>
            <a:pPr lvl="1"/>
            <a:r>
              <a:rPr lang="en-US" altLang="zh-CN" dirty="0"/>
              <a:t>6.6 </a:t>
            </a:r>
            <a:r>
              <a:rPr lang="zh-CN" altLang="en-US" dirty="0"/>
              <a:t>验证开发者定义的外部接口符合要求</a:t>
            </a:r>
          </a:p>
          <a:p>
            <a:pPr lvl="1"/>
            <a:r>
              <a:rPr lang="en-US" altLang="zh-CN" dirty="0"/>
              <a:t>6.7 </a:t>
            </a:r>
            <a:r>
              <a:rPr lang="zh-CN" altLang="en-US" dirty="0"/>
              <a:t>验证开发者高层设计符合要求</a:t>
            </a:r>
          </a:p>
          <a:p>
            <a:pPr lvl="1"/>
            <a:r>
              <a:rPr lang="en-US" altLang="zh-CN" dirty="0"/>
              <a:t>6.8 </a:t>
            </a:r>
            <a:r>
              <a:rPr lang="zh-CN" altLang="en-US" dirty="0"/>
              <a:t>验证开发者安全功能实现的子集符合要求</a:t>
            </a:r>
          </a:p>
        </p:txBody>
      </p:sp>
    </p:spTree>
    <p:extLst>
      <p:ext uri="{BB962C8B-B14F-4D97-AF65-F5344CB8AC3E}">
        <p14:creationId xmlns:p14="http://schemas.microsoft.com/office/powerpoint/2010/main" val="1241258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4CECCD38-99FB-4D2B-9F6A-232663F7DF2B}"/>
              </a:ext>
            </a:extLst>
          </p:cNvPr>
          <p:cNvSpPr>
            <a:spLocks noGrp="1" noChangeArrowheads="1"/>
          </p:cNvSpPr>
          <p:nvPr>
            <p:ph type="title"/>
          </p:nvPr>
        </p:nvSpPr>
        <p:spPr/>
        <p:txBody>
          <a:bodyPr/>
          <a:lstStyle/>
          <a:p>
            <a:r>
              <a:rPr lang="zh-CN" altLang="en-US" sz="4000" dirty="0">
                <a:latin typeface="楷体" panose="02010609060101010101" pitchFamily="49" charset="-122"/>
                <a:ea typeface="楷体" panose="02010609060101010101" pitchFamily="49" charset="-122"/>
              </a:rPr>
              <a:t>嵌入式系统概论</a:t>
            </a:r>
            <a:endParaRPr lang="zh-CN" altLang="en-US" sz="4000" dirty="0"/>
          </a:p>
        </p:txBody>
      </p:sp>
      <p:sp>
        <p:nvSpPr>
          <p:cNvPr id="13315" name="内容占位符 2">
            <a:extLst>
              <a:ext uri="{FF2B5EF4-FFF2-40B4-BE49-F238E27FC236}">
                <a16:creationId xmlns:a16="http://schemas.microsoft.com/office/drawing/2014/main" id="{ACC3AA98-3B4D-400A-8844-BCF15A536B2C}"/>
              </a:ext>
            </a:extLst>
          </p:cNvPr>
          <p:cNvSpPr>
            <a:spLocks noGrp="1" noChangeArrowheads="1"/>
          </p:cNvSpPr>
          <p:nvPr>
            <p:ph idx="1"/>
          </p:nvPr>
        </p:nvSpPr>
        <p:spPr>
          <a:xfrm>
            <a:off x="1703388" y="1989138"/>
            <a:ext cx="8559800" cy="4114800"/>
          </a:xfrm>
        </p:spPr>
        <p:txBody>
          <a:bodyPr/>
          <a:lstStyle/>
          <a:p>
            <a:pPr lvl="1"/>
            <a:r>
              <a:rPr lang="zh-CN" altLang="en-US" sz="2400" b="0" dirty="0">
                <a:solidFill>
                  <a:srgbClr val="FF0000"/>
                </a:solidFill>
                <a:latin typeface="楷体" panose="02010609060101010101" pitchFamily="49" charset="-122"/>
                <a:ea typeface="楷体" panose="02010609060101010101" pitchFamily="49" charset="-122"/>
              </a:rPr>
              <a:t>嵌入式系统软件的要求与</a:t>
            </a:r>
            <a:r>
              <a:rPr lang="en-US" altLang="zh-CN" sz="2400" b="0" dirty="0">
                <a:solidFill>
                  <a:srgbClr val="FF0000"/>
                </a:solidFill>
                <a:latin typeface="楷体" panose="02010609060101010101" pitchFamily="49" charset="-122"/>
                <a:ea typeface="楷体" panose="02010609060101010101" pitchFamily="49" charset="-122"/>
              </a:rPr>
              <a:t>PC</a:t>
            </a:r>
            <a:r>
              <a:rPr lang="zh-CN" altLang="en-US" sz="2400" b="0" dirty="0">
                <a:solidFill>
                  <a:srgbClr val="FF0000"/>
                </a:solidFill>
                <a:latin typeface="楷体" panose="02010609060101010101" pitchFamily="49" charset="-122"/>
                <a:ea typeface="楷体" panose="02010609060101010101" pitchFamily="49" charset="-122"/>
              </a:rPr>
              <a:t>机有所不同</a:t>
            </a:r>
            <a:r>
              <a:rPr lang="zh-CN" altLang="en-US" sz="2400" b="0" dirty="0">
                <a:solidFill>
                  <a:schemeClr val="tx1"/>
                </a:solidFill>
                <a:latin typeface="楷体" panose="02010609060101010101" pitchFamily="49" charset="-122"/>
                <a:ea typeface="楷体" panose="02010609060101010101" pitchFamily="49" charset="-122"/>
              </a:rPr>
              <a:t>，其主要特点有：</a:t>
            </a:r>
            <a:endParaRPr lang="en-US" altLang="zh-CN" sz="2400" b="0" dirty="0">
              <a:solidFill>
                <a:schemeClr val="tx1"/>
              </a:solidFill>
              <a:latin typeface="楷体" panose="02010609060101010101" pitchFamily="49" charset="-122"/>
              <a:ea typeface="楷体" panose="02010609060101010101" pitchFamily="49" charset="-122"/>
            </a:endParaRPr>
          </a:p>
          <a:p>
            <a:pPr lvl="1"/>
            <a:r>
              <a:rPr lang="zh-CN" altLang="en-US" sz="2400" b="0" dirty="0">
                <a:solidFill>
                  <a:schemeClr val="tx1"/>
                </a:solidFill>
                <a:latin typeface="楷体" panose="02010609060101010101" pitchFamily="49" charset="-122"/>
                <a:ea typeface="楷体" panose="02010609060101010101" pitchFamily="49" charset="-122"/>
              </a:rPr>
              <a:t>软件</a:t>
            </a:r>
            <a:r>
              <a:rPr lang="zh-CN" altLang="en-US" sz="2400" b="0" dirty="0">
                <a:solidFill>
                  <a:srgbClr val="FF0000"/>
                </a:solidFill>
                <a:latin typeface="楷体" panose="02010609060101010101" pitchFamily="49" charset="-122"/>
                <a:ea typeface="楷体" panose="02010609060101010101" pitchFamily="49" charset="-122"/>
              </a:rPr>
              <a:t>固化</a:t>
            </a:r>
            <a:r>
              <a:rPr lang="zh-CN" altLang="en-US" sz="2400" b="0" dirty="0">
                <a:solidFill>
                  <a:schemeClr val="tx1"/>
                </a:solidFill>
                <a:latin typeface="楷体" panose="02010609060101010101" pitchFamily="49" charset="-122"/>
                <a:ea typeface="楷体" panose="02010609060101010101" pitchFamily="49" charset="-122"/>
              </a:rPr>
              <a:t>存储，修改不易，要有较高的正确率和可靠性；</a:t>
            </a:r>
            <a:endParaRPr lang="en-US" altLang="zh-CN" sz="2400" b="0" dirty="0">
              <a:solidFill>
                <a:schemeClr val="tx1"/>
              </a:solidFill>
              <a:latin typeface="楷体" panose="02010609060101010101" pitchFamily="49" charset="-122"/>
              <a:ea typeface="楷体" panose="02010609060101010101" pitchFamily="49" charset="-122"/>
            </a:endParaRPr>
          </a:p>
          <a:p>
            <a:pPr lvl="1"/>
            <a:r>
              <a:rPr lang="zh-CN" altLang="en-US" sz="2400" b="0" dirty="0">
                <a:solidFill>
                  <a:schemeClr val="tx1"/>
                </a:solidFill>
                <a:latin typeface="楷体" panose="02010609060101010101" pitchFamily="49" charset="-122"/>
                <a:ea typeface="楷体" panose="02010609060101010101" pitchFamily="49" charset="-122"/>
              </a:rPr>
              <a:t>软件代码要求</a:t>
            </a:r>
            <a:r>
              <a:rPr lang="zh-CN" altLang="en-US" sz="2400" b="0" dirty="0">
                <a:solidFill>
                  <a:srgbClr val="FF0000"/>
                </a:solidFill>
                <a:latin typeface="楷体" panose="02010609060101010101" pitchFamily="49" charset="-122"/>
                <a:ea typeface="楷体" panose="02010609060101010101" pitchFamily="49" charset="-122"/>
              </a:rPr>
              <a:t>精简</a:t>
            </a:r>
            <a:r>
              <a:rPr lang="zh-CN" altLang="en-US" sz="2400" b="0" dirty="0">
                <a:solidFill>
                  <a:schemeClr val="tx1"/>
                </a:solidFill>
                <a:latin typeface="楷体" panose="02010609060101010101" pitchFamily="49" charset="-122"/>
                <a:ea typeface="楷体" panose="02010609060101010101" pitchFamily="49" charset="-122"/>
              </a:rPr>
              <a:t>（受成本、体积和功耗存储空间限制）、</a:t>
            </a:r>
            <a:r>
              <a:rPr lang="zh-CN" altLang="en-US" sz="2400" b="0" dirty="0">
                <a:solidFill>
                  <a:srgbClr val="FF0000"/>
                </a:solidFill>
                <a:latin typeface="楷体" panose="02010609060101010101" pitchFamily="49" charset="-122"/>
                <a:ea typeface="楷体" panose="02010609060101010101" pitchFamily="49" charset="-122"/>
              </a:rPr>
              <a:t>高效</a:t>
            </a:r>
            <a:r>
              <a:rPr lang="zh-CN" altLang="en-US" sz="2400" b="0" dirty="0">
                <a:solidFill>
                  <a:schemeClr val="tx1"/>
                </a:solidFill>
                <a:latin typeface="楷体" panose="02010609060101010101" pitchFamily="49" charset="-122"/>
                <a:ea typeface="楷体" panose="02010609060101010101" pitchFamily="49" charset="-122"/>
              </a:rPr>
              <a:t>（受主频、功耗限制）、</a:t>
            </a:r>
            <a:r>
              <a:rPr lang="zh-CN" altLang="en-US" sz="2400" b="0" dirty="0">
                <a:solidFill>
                  <a:srgbClr val="FF0000"/>
                </a:solidFill>
                <a:latin typeface="楷体" panose="02010609060101010101" pitchFamily="49" charset="-122"/>
                <a:ea typeface="楷体" panose="02010609060101010101" pitchFamily="49" charset="-122"/>
              </a:rPr>
              <a:t>高可靠性</a:t>
            </a:r>
            <a:r>
              <a:rPr lang="zh-CN" altLang="en-US" sz="2400" b="0" dirty="0">
                <a:solidFill>
                  <a:schemeClr val="tx1"/>
                </a:solidFill>
                <a:latin typeface="楷体" panose="02010609060101010101" pitchFamily="49" charset="-122"/>
                <a:ea typeface="楷体" panose="02010609060101010101" pitchFamily="49" charset="-122"/>
              </a:rPr>
              <a:t>（容错）</a:t>
            </a:r>
            <a:endParaRPr lang="en-US" altLang="zh-CN" sz="2400" b="0" dirty="0">
              <a:solidFill>
                <a:schemeClr val="tx1"/>
              </a:solidFill>
              <a:latin typeface="楷体" panose="02010609060101010101" pitchFamily="49" charset="-122"/>
              <a:ea typeface="楷体" panose="02010609060101010101" pitchFamily="49" charset="-122"/>
            </a:endParaRPr>
          </a:p>
          <a:p>
            <a:pPr lvl="1"/>
            <a:r>
              <a:rPr lang="zh-CN" altLang="en-US" sz="2400" b="0" dirty="0">
                <a:solidFill>
                  <a:srgbClr val="FF0000"/>
                </a:solidFill>
                <a:latin typeface="楷体" panose="02010609060101010101" pitchFamily="49" charset="-122"/>
                <a:ea typeface="楷体" panose="02010609060101010101" pitchFamily="49" charset="-122"/>
              </a:rPr>
              <a:t>数据结构简洁</a:t>
            </a:r>
            <a:r>
              <a:rPr lang="zh-CN" altLang="en-US" sz="2400" b="0" dirty="0">
                <a:solidFill>
                  <a:schemeClr val="tx1"/>
                </a:solidFill>
                <a:latin typeface="楷体" panose="02010609060101010101" pitchFamily="49" charset="-122"/>
                <a:ea typeface="楷体" panose="02010609060101010101" pitchFamily="49" charset="-122"/>
              </a:rPr>
              <a:t>（代码优化时，数据结构占</a:t>
            </a:r>
            <a:r>
              <a:rPr lang="en-US" altLang="zh-CN" sz="2400" b="0" dirty="0">
                <a:solidFill>
                  <a:schemeClr val="tx1"/>
                </a:solidFill>
                <a:latin typeface="楷体" panose="02010609060101010101" pitchFamily="49" charset="-122"/>
                <a:ea typeface="楷体" panose="02010609060101010101" pitchFamily="49" charset="-122"/>
              </a:rPr>
              <a:t>80%</a:t>
            </a:r>
            <a:r>
              <a:rPr lang="zh-CN" altLang="en-US" sz="2400" b="0" dirty="0">
                <a:solidFill>
                  <a:schemeClr val="tx1"/>
                </a:solidFill>
                <a:latin typeface="楷体" panose="02010609060101010101" pitchFamily="49" charset="-122"/>
                <a:ea typeface="楷体" panose="02010609060101010101" pitchFamily="49" charset="-122"/>
              </a:rPr>
              <a:t>，编程技巧占</a:t>
            </a:r>
            <a:r>
              <a:rPr lang="en-US" altLang="zh-CN" sz="2400" b="0" dirty="0">
                <a:solidFill>
                  <a:schemeClr val="tx1"/>
                </a:solidFill>
                <a:latin typeface="楷体" panose="02010609060101010101" pitchFamily="49" charset="-122"/>
                <a:ea typeface="楷体" panose="02010609060101010101" pitchFamily="49" charset="-122"/>
              </a:rPr>
              <a:t>20%</a:t>
            </a:r>
            <a:r>
              <a:rPr lang="zh-CN" altLang="en-US" sz="2400" b="0" dirty="0">
                <a:solidFill>
                  <a:schemeClr val="tx1"/>
                </a:solidFill>
                <a:latin typeface="楷体" panose="02010609060101010101" pitchFamily="49" charset="-122"/>
                <a:ea typeface="楷体" panose="02010609060101010101" pitchFamily="49" charset="-122"/>
              </a:rPr>
              <a:t>）</a:t>
            </a:r>
            <a:endParaRPr lang="zh-CN" altLang="en-US" sz="2400" dirty="0">
              <a:solidFill>
                <a:schemeClr val="tx1"/>
              </a:solidFill>
              <a:latin typeface="楷体" panose="02010609060101010101" pitchFamily="49" charset="-122"/>
              <a:ea typeface="楷体" panose="02010609060101010101" pitchFamily="49" charset="-122"/>
            </a:endParaRPr>
          </a:p>
        </p:txBody>
      </p:sp>
      <p:sp>
        <p:nvSpPr>
          <p:cNvPr id="13316" name="灯片编号占位符 3">
            <a:extLst>
              <a:ext uri="{FF2B5EF4-FFF2-40B4-BE49-F238E27FC236}">
                <a16:creationId xmlns:a16="http://schemas.microsoft.com/office/drawing/2014/main" id="{AA7D5999-EBB7-4DAE-A7BA-9CC92465E81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b="1">
                <a:solidFill>
                  <a:schemeClr val="tx1"/>
                </a:solidFill>
                <a:latin typeface="Times New Roman" panose="02020603050405020304" pitchFamily="18"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n"/>
              <a:defRPr kumimoji="1" sz="2800" b="1">
                <a:solidFill>
                  <a:schemeClr val="folHlink"/>
                </a:solidFill>
                <a:latin typeface="Times New Roman" panose="02020603050405020304" pitchFamily="18"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kumimoji="1" sz="2400" b="1">
                <a:solidFill>
                  <a:schemeClr val="tx1"/>
                </a:solidFill>
                <a:latin typeface="Times New Roman" panose="02020603050405020304" pitchFamily="18" charset="0"/>
                <a:ea typeface="楷体_GB2312" pitchFamily="49" charset="-122"/>
              </a:defRPr>
            </a:lvl3pPr>
            <a:lvl4pPr marL="1600200" indent="-228600">
              <a:spcBef>
                <a:spcPct val="20000"/>
              </a:spcBef>
              <a:buClr>
                <a:schemeClr val="accent2"/>
              </a:buClr>
              <a:buSzPct val="55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4pPr>
            <a:lvl5pPr marL="2057400" indent="-228600">
              <a:spcBef>
                <a:spcPct val="20000"/>
              </a:spcBef>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b="1">
                <a:solidFill>
                  <a:schemeClr val="tx1"/>
                </a:solidFill>
                <a:latin typeface="Times New Roman" panose="02020603050405020304" pitchFamily="18" charset="0"/>
                <a:ea typeface="楷体_GB2312" pitchFamily="49" charset="-122"/>
              </a:defRPr>
            </a:lvl9pPr>
          </a:lstStyle>
          <a:p>
            <a:pPr fontAlgn="base">
              <a:spcBef>
                <a:spcPct val="0"/>
              </a:spcBef>
              <a:spcAft>
                <a:spcPct val="0"/>
              </a:spcAft>
              <a:buClrTx/>
              <a:buSzTx/>
              <a:buNone/>
            </a:pPr>
            <a:fld id="{AFFE9130-4950-4B85-8CA5-FEC6F49C9172}" type="slidenum">
              <a:rPr kumimoji="0" lang="zh-CN" altLang="en-US" sz="1400" b="0">
                <a:solidFill>
                  <a:srgbClr val="000000"/>
                </a:solidFill>
                <a:latin typeface="Tahoma" panose="020B0604030504040204" pitchFamily="34" charset="0"/>
                <a:ea typeface="宋体" panose="02010600030101010101" pitchFamily="2" charset="-122"/>
              </a:rPr>
              <a:pPr fontAlgn="base">
                <a:spcBef>
                  <a:spcPct val="0"/>
                </a:spcBef>
                <a:spcAft>
                  <a:spcPct val="0"/>
                </a:spcAft>
                <a:buClrTx/>
                <a:buSzTx/>
                <a:buNone/>
              </a:pPr>
              <a:t>9</a:t>
            </a:fld>
            <a:endParaRPr kumimoji="0" lang="en-US" altLang="zh-CN" sz="1400" b="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754466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3E9DFAC-A55F-4CF8-B017-C44737DA0946}"/>
              </a:ext>
            </a:extLst>
          </p:cNvPr>
          <p:cNvSpPr>
            <a:spLocks noGrp="1" noChangeArrowheads="1"/>
          </p:cNvSpPr>
          <p:nvPr>
            <p:ph type="title"/>
          </p:nvPr>
        </p:nvSpPr>
        <p:spPr/>
        <p:txBody>
          <a:bodyPr/>
          <a:lstStyle/>
          <a:p>
            <a:r>
              <a:rPr lang="en-US" altLang="zh-CN" dirty="0"/>
              <a:t>2.3.3  </a:t>
            </a:r>
            <a:r>
              <a:rPr lang="zh-CN" altLang="en-US" dirty="0"/>
              <a:t>改进的哈佛结构</a:t>
            </a:r>
          </a:p>
        </p:txBody>
      </p:sp>
      <p:sp>
        <p:nvSpPr>
          <p:cNvPr id="52227" name="Rectangle 3">
            <a:extLst>
              <a:ext uri="{FF2B5EF4-FFF2-40B4-BE49-F238E27FC236}">
                <a16:creationId xmlns:a16="http://schemas.microsoft.com/office/drawing/2014/main" id="{F487B40C-48B8-4BD3-9416-A22BA05FC1DF}"/>
              </a:ext>
            </a:extLst>
          </p:cNvPr>
          <p:cNvSpPr>
            <a:spLocks noGrp="1" noChangeArrowheads="1"/>
          </p:cNvSpPr>
          <p:nvPr>
            <p:ph type="body" idx="1"/>
          </p:nvPr>
        </p:nvSpPr>
        <p:spPr>
          <a:xfrm>
            <a:off x="2087563" y="3644901"/>
            <a:ext cx="8413750" cy="3097213"/>
          </a:xfrm>
        </p:spPr>
        <p:txBody>
          <a:bodyPr/>
          <a:lstStyle/>
          <a:p>
            <a:pPr>
              <a:lnSpc>
                <a:spcPct val="135000"/>
              </a:lnSpc>
            </a:pPr>
            <a:r>
              <a:rPr lang="zh-CN" altLang="en-US" sz="2000" dirty="0"/>
              <a:t>使用两个独立的存储器模块，分别存储指令和数据，每个存储模块都不允许指令和数据并存，以便实现并行处理；</a:t>
            </a:r>
          </a:p>
          <a:p>
            <a:pPr>
              <a:lnSpc>
                <a:spcPct val="135000"/>
              </a:lnSpc>
            </a:pPr>
            <a:r>
              <a:rPr lang="zh-CN" altLang="en-US" sz="2000" dirty="0"/>
              <a:t>具有一条独立的地址总线和一条独立的数据总线，利用</a:t>
            </a:r>
            <a:r>
              <a:rPr lang="zh-CN" altLang="en-US" sz="2000" dirty="0">
                <a:solidFill>
                  <a:srgbClr val="FF0000"/>
                </a:solidFill>
              </a:rPr>
              <a:t>公用地址总线</a:t>
            </a:r>
            <a:r>
              <a:rPr lang="zh-CN" altLang="en-US" sz="2000" dirty="0"/>
              <a:t>访问两个存储模块（程序存储模块和数据存储模块），</a:t>
            </a:r>
            <a:r>
              <a:rPr lang="zh-CN" altLang="en-US" sz="2000" dirty="0">
                <a:solidFill>
                  <a:srgbClr val="FF0000"/>
                </a:solidFill>
              </a:rPr>
              <a:t>公用数据总线</a:t>
            </a:r>
            <a:r>
              <a:rPr lang="zh-CN" altLang="en-US" sz="2000" dirty="0"/>
              <a:t>则被用来完成程序存储模块或数据存储模块与</a:t>
            </a:r>
            <a:r>
              <a:rPr lang="en-US" altLang="zh-CN" sz="2000" dirty="0"/>
              <a:t>CPU</a:t>
            </a:r>
            <a:r>
              <a:rPr lang="zh-CN" altLang="en-US" sz="2000" dirty="0"/>
              <a:t>之间的数据传输；</a:t>
            </a:r>
          </a:p>
          <a:p>
            <a:pPr>
              <a:lnSpc>
                <a:spcPct val="135000"/>
              </a:lnSpc>
            </a:pPr>
            <a:r>
              <a:rPr lang="zh-CN" altLang="en-US" sz="2000" dirty="0"/>
              <a:t>两条总线由程序存储器和数据存储器分时共用。</a:t>
            </a:r>
          </a:p>
        </p:txBody>
      </p:sp>
      <p:pic>
        <p:nvPicPr>
          <p:cNvPr id="52228" name="Picture 4" descr="8087701_13148436810wD2">
            <a:extLst>
              <a:ext uri="{FF2B5EF4-FFF2-40B4-BE49-F238E27FC236}">
                <a16:creationId xmlns:a16="http://schemas.microsoft.com/office/drawing/2014/main" id="{C8B76CA9-AE92-4FB8-9149-EBF82A7C7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76" y="1620838"/>
            <a:ext cx="3743325"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1875611"/>
      </p:ext>
    </p:extLst>
  </p:cSld>
  <p:clrMapOvr>
    <a:masterClrMapping/>
  </p:clrMapOvr>
  <p:transition/>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嵌入式软件安全保证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6.9 </a:t>
            </a:r>
            <a:r>
              <a:rPr lang="zh-CN" altLang="en-US" dirty="0"/>
              <a:t>验证开发者模块化设计符合要求</a:t>
            </a:r>
          </a:p>
          <a:p>
            <a:pPr lvl="1"/>
            <a:r>
              <a:rPr lang="en-US" altLang="zh-CN" dirty="0"/>
              <a:t>6.10 </a:t>
            </a:r>
            <a:r>
              <a:rPr lang="zh-CN" altLang="en-US" dirty="0"/>
              <a:t>验证开发者安全功能的低层设计符合要求</a:t>
            </a:r>
          </a:p>
          <a:p>
            <a:pPr lvl="1"/>
            <a:r>
              <a:rPr lang="en-US" altLang="zh-CN" dirty="0"/>
              <a:t>6.11 </a:t>
            </a:r>
            <a:r>
              <a:rPr lang="zh-CN" altLang="en-US" dirty="0"/>
              <a:t>验证开发者非形式化对应性阐明符合要求</a:t>
            </a:r>
          </a:p>
          <a:p>
            <a:pPr lvl="1"/>
            <a:r>
              <a:rPr lang="en-US" altLang="zh-CN" dirty="0"/>
              <a:t>6.12 </a:t>
            </a:r>
            <a:r>
              <a:rPr lang="zh-CN" altLang="en-US" dirty="0"/>
              <a:t>验证开发者非形式化嵌入式软件安全策略模型符合要求</a:t>
            </a:r>
          </a:p>
          <a:p>
            <a:pPr lvl="1"/>
            <a:r>
              <a:rPr lang="en-US" altLang="zh-CN" dirty="0"/>
              <a:t>6.13 </a:t>
            </a:r>
            <a:r>
              <a:rPr lang="zh-CN" altLang="en-US" dirty="0"/>
              <a:t>验证开发者提供的管理者指南符合要求</a:t>
            </a:r>
          </a:p>
          <a:p>
            <a:pPr lvl="1"/>
            <a:r>
              <a:rPr lang="en-US" altLang="zh-CN" dirty="0"/>
              <a:t>6.14 </a:t>
            </a:r>
            <a:r>
              <a:rPr lang="zh-CN" altLang="en-US" dirty="0"/>
              <a:t>验证开发者提供的用户指南符合要求</a:t>
            </a:r>
          </a:p>
          <a:p>
            <a:pPr lvl="1"/>
            <a:r>
              <a:rPr lang="en-US" altLang="zh-CN" dirty="0"/>
              <a:t>6.15 </a:t>
            </a:r>
            <a:r>
              <a:rPr lang="zh-CN" altLang="en-US" dirty="0"/>
              <a:t>验证开发者提供的安全措施指示符合要求</a:t>
            </a:r>
          </a:p>
          <a:p>
            <a:pPr lvl="1"/>
            <a:r>
              <a:rPr lang="en-US" altLang="zh-CN" dirty="0"/>
              <a:t>6.16 </a:t>
            </a:r>
            <a:r>
              <a:rPr lang="zh-CN" altLang="en-US" dirty="0"/>
              <a:t>验证开发者定义的生命周期模型符合要求</a:t>
            </a:r>
          </a:p>
        </p:txBody>
      </p:sp>
    </p:spTree>
    <p:extLst>
      <p:ext uri="{BB962C8B-B14F-4D97-AF65-F5344CB8AC3E}">
        <p14:creationId xmlns:p14="http://schemas.microsoft.com/office/powerpoint/2010/main" val="4258874026"/>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嵌入式软件安全保证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6.17 </a:t>
            </a:r>
            <a:r>
              <a:rPr lang="zh-CN" altLang="en-US" dirty="0"/>
              <a:t>验证开发者定义的开发工具符合要求</a:t>
            </a:r>
          </a:p>
          <a:p>
            <a:pPr lvl="1"/>
            <a:r>
              <a:rPr lang="en-US" altLang="zh-CN" dirty="0"/>
              <a:t>6.18 </a:t>
            </a:r>
            <a:r>
              <a:rPr lang="zh-CN" altLang="en-US" dirty="0"/>
              <a:t>验证开发者测试范围分析符合要求</a:t>
            </a:r>
          </a:p>
          <a:p>
            <a:pPr lvl="1"/>
            <a:r>
              <a:rPr lang="en-US" altLang="zh-CN" dirty="0"/>
              <a:t>6.19 </a:t>
            </a:r>
            <a:r>
              <a:rPr lang="zh-CN" altLang="en-US" dirty="0"/>
              <a:t>验证开发者对高层设计的测试符合要求</a:t>
            </a:r>
          </a:p>
          <a:p>
            <a:pPr lvl="1"/>
            <a:r>
              <a:rPr lang="en-US" altLang="zh-CN" dirty="0"/>
              <a:t>6.20 </a:t>
            </a:r>
            <a:r>
              <a:rPr lang="zh-CN" altLang="en-US" dirty="0"/>
              <a:t>验证开发者功能测试符合要求</a:t>
            </a:r>
          </a:p>
          <a:p>
            <a:pPr lvl="1"/>
            <a:r>
              <a:rPr lang="en-US" altLang="zh-CN" dirty="0"/>
              <a:t>6.21 </a:t>
            </a:r>
            <a:r>
              <a:rPr lang="zh-CN" altLang="en-US" dirty="0"/>
              <a:t>验证开发者独立性测试</a:t>
            </a:r>
            <a:r>
              <a:rPr lang="en-US" altLang="zh-CN" dirty="0"/>
              <a:t>—</a:t>
            </a:r>
            <a:r>
              <a:rPr lang="zh-CN" altLang="en-US" dirty="0"/>
              <a:t>抽样符合要求</a:t>
            </a:r>
          </a:p>
          <a:p>
            <a:pPr lvl="1"/>
            <a:r>
              <a:rPr lang="en-US" altLang="zh-CN" dirty="0"/>
              <a:t>6.22 </a:t>
            </a:r>
            <a:r>
              <a:rPr lang="zh-CN" altLang="en-US" dirty="0"/>
              <a:t>验证开发者分析确认符合要求</a:t>
            </a:r>
          </a:p>
          <a:p>
            <a:pPr lvl="1"/>
            <a:r>
              <a:rPr lang="en-US" altLang="zh-CN" dirty="0"/>
              <a:t>6.23 </a:t>
            </a:r>
            <a:r>
              <a:rPr lang="zh-CN" altLang="en-US" dirty="0"/>
              <a:t>验证开发者安全功能强度评估符合要求</a:t>
            </a:r>
          </a:p>
          <a:p>
            <a:pPr lvl="1"/>
            <a:r>
              <a:rPr lang="en-US" altLang="zh-CN" dirty="0"/>
              <a:t>6.24 </a:t>
            </a:r>
            <a:r>
              <a:rPr lang="zh-CN" altLang="en-US" dirty="0"/>
              <a:t>验证开发者安全功能强度评估符合要求</a:t>
            </a:r>
          </a:p>
        </p:txBody>
      </p:sp>
    </p:spTree>
    <p:extLst>
      <p:ext uri="{BB962C8B-B14F-4D97-AF65-F5344CB8AC3E}">
        <p14:creationId xmlns:p14="http://schemas.microsoft.com/office/powerpoint/2010/main" val="3228396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58833CCE-944E-4F51-9DE1-A743D49339FE}"/>
              </a:ext>
            </a:extLst>
          </p:cNvPr>
          <p:cNvSpPr>
            <a:spLocks noGrp="1" noChangeArrowheads="1"/>
          </p:cNvSpPr>
          <p:nvPr>
            <p:ph type="title"/>
          </p:nvPr>
        </p:nvSpPr>
        <p:spPr/>
        <p:txBody>
          <a:bodyPr/>
          <a:lstStyle/>
          <a:p>
            <a:r>
              <a:rPr lang="en-US" altLang="zh-CN" dirty="0"/>
              <a:t>2.3.4  </a:t>
            </a:r>
            <a:r>
              <a:rPr lang="zh-CN" altLang="en-US" dirty="0"/>
              <a:t>处理器结构小结</a:t>
            </a:r>
          </a:p>
        </p:txBody>
      </p:sp>
      <p:sp>
        <p:nvSpPr>
          <p:cNvPr id="54275" name="Rectangle 3">
            <a:extLst>
              <a:ext uri="{FF2B5EF4-FFF2-40B4-BE49-F238E27FC236}">
                <a16:creationId xmlns:a16="http://schemas.microsoft.com/office/drawing/2014/main" id="{841A78AD-0BEB-404D-8C8A-3722188D7B98}"/>
              </a:ext>
            </a:extLst>
          </p:cNvPr>
          <p:cNvSpPr>
            <a:spLocks noGrp="1" noChangeArrowheads="1"/>
          </p:cNvSpPr>
          <p:nvPr>
            <p:ph type="body" idx="1"/>
          </p:nvPr>
        </p:nvSpPr>
        <p:spPr>
          <a:xfrm>
            <a:off x="2087563" y="1989139"/>
            <a:ext cx="8413750" cy="4752975"/>
          </a:xfrm>
        </p:spPr>
        <p:txBody>
          <a:bodyPr/>
          <a:lstStyle/>
          <a:p>
            <a:pPr>
              <a:lnSpc>
                <a:spcPct val="135000"/>
              </a:lnSpc>
            </a:pPr>
            <a:r>
              <a:rPr lang="en-US" altLang="zh-CN" sz="2000" dirty="0"/>
              <a:t>8086</a:t>
            </a:r>
            <a:r>
              <a:rPr lang="zh-CN" altLang="en-US" sz="2000" dirty="0"/>
              <a:t>、</a:t>
            </a:r>
            <a:r>
              <a:rPr lang="en-US" altLang="zh-CN" sz="2000" dirty="0"/>
              <a:t>ARM7</a:t>
            </a:r>
            <a:r>
              <a:rPr lang="zh-CN" altLang="en-US" sz="2000" dirty="0"/>
              <a:t>是冯氏结构，</a:t>
            </a:r>
            <a:r>
              <a:rPr lang="en-US" altLang="zh-CN" sz="2000" dirty="0"/>
              <a:t>ARM9</a:t>
            </a:r>
            <a:r>
              <a:rPr lang="zh-CN" altLang="en-US" sz="2000" dirty="0"/>
              <a:t>、</a:t>
            </a:r>
            <a:r>
              <a:rPr lang="en-US" altLang="zh-CN" sz="2000" dirty="0"/>
              <a:t>ARM11</a:t>
            </a:r>
            <a:r>
              <a:rPr lang="zh-CN" altLang="en-US" sz="2000" dirty="0"/>
              <a:t>是哈佛结构。</a:t>
            </a:r>
            <a:endParaRPr lang="en-US" altLang="zh-CN" sz="2000" dirty="0"/>
          </a:p>
          <a:p>
            <a:pPr>
              <a:lnSpc>
                <a:spcPct val="135000"/>
              </a:lnSpc>
            </a:pPr>
            <a:r>
              <a:rPr lang="zh-CN" altLang="en-US" sz="2000" dirty="0"/>
              <a:t>冯氏结构简单、易实现、成本低，但效率偏低；</a:t>
            </a:r>
            <a:endParaRPr lang="en-US" altLang="zh-CN" sz="2000" dirty="0"/>
          </a:p>
          <a:p>
            <a:pPr>
              <a:lnSpc>
                <a:spcPct val="135000"/>
              </a:lnSpc>
            </a:pPr>
            <a:r>
              <a:rPr lang="zh-CN" altLang="en-US" sz="2000" dirty="0"/>
              <a:t>哈佛结构效率高但复杂，对外围设备的连接与处理要求高，十分不适合外围存储器的扩展。</a:t>
            </a:r>
            <a:endParaRPr lang="en-US" altLang="zh-CN" sz="2000" dirty="0"/>
          </a:p>
          <a:p>
            <a:pPr>
              <a:lnSpc>
                <a:spcPct val="135000"/>
              </a:lnSpc>
            </a:pPr>
            <a:r>
              <a:rPr lang="zh-CN" altLang="en-US" sz="2000" dirty="0"/>
              <a:t>现在的处理器，依托</a:t>
            </a:r>
            <a:r>
              <a:rPr lang="en-US" altLang="zh-CN" sz="2000" dirty="0"/>
              <a:t>CACHE</a:t>
            </a:r>
            <a:r>
              <a:rPr lang="zh-CN" altLang="en-US" sz="2000" dirty="0"/>
              <a:t>的存在，已经很好的将二者统一起来了。</a:t>
            </a:r>
            <a:endParaRPr lang="en-US" altLang="zh-CN" sz="2000" dirty="0"/>
          </a:p>
          <a:p>
            <a:pPr>
              <a:lnSpc>
                <a:spcPct val="135000"/>
              </a:lnSpc>
            </a:pPr>
            <a:r>
              <a:rPr lang="zh-CN" altLang="en-US" sz="2000" dirty="0"/>
              <a:t>现在的处理器虽然外部总线上看是诺依曼结构的，但是由于内部</a:t>
            </a:r>
            <a:r>
              <a:rPr lang="en-US" altLang="zh-CN" sz="2000" dirty="0"/>
              <a:t>CACHE</a:t>
            </a:r>
            <a:r>
              <a:rPr lang="zh-CN" altLang="en-US" sz="2000" dirty="0"/>
              <a:t>的存在，因此实际上内部来看已经类似改进型哈佛结构的了。</a:t>
            </a:r>
            <a:endParaRPr lang="en-US" altLang="zh-CN" sz="2000" dirty="0"/>
          </a:p>
          <a:p>
            <a:pPr>
              <a:lnSpc>
                <a:spcPct val="135000"/>
              </a:lnSpc>
            </a:pPr>
            <a:endParaRPr lang="zh-CN" altLang="en-US" sz="2000" dirty="0"/>
          </a:p>
        </p:txBody>
      </p:sp>
    </p:spTree>
    <p:extLst>
      <p:ext uri="{BB962C8B-B14F-4D97-AF65-F5344CB8AC3E}">
        <p14:creationId xmlns:p14="http://schemas.microsoft.com/office/powerpoint/2010/main" val="381515466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1528763" y="765175"/>
            <a:ext cx="9137650" cy="0"/>
          </a:xfrm>
          <a:prstGeom prst="line">
            <a:avLst/>
          </a:prstGeom>
          <a:noFill/>
          <a:ln w="50800">
            <a:solidFill>
              <a:srgbClr val="00CC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9900CC"/>
              </a:solidFill>
              <a:latin typeface="Arial" panose="020B0604020202020204" pitchFamily="34" charset="0"/>
              <a:ea typeface="仿宋_GB2312" pitchFamily="49" charset="-122"/>
            </a:endParaRPr>
          </a:p>
        </p:txBody>
      </p:sp>
      <p:sp>
        <p:nvSpPr>
          <p:cNvPr id="8" name="Rectangle 2"/>
          <p:cNvSpPr>
            <a:spLocks noChangeArrowheads="1"/>
          </p:cNvSpPr>
          <p:nvPr/>
        </p:nvSpPr>
        <p:spPr bwMode="auto">
          <a:xfrm>
            <a:off x="1868489" y="890588"/>
            <a:ext cx="8497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fontAlgn="base">
              <a:spcBef>
                <a:spcPct val="0"/>
              </a:spcBef>
              <a:spcAft>
                <a:spcPct val="0"/>
              </a:spcAft>
              <a:buClr>
                <a:srgbClr val="000000"/>
              </a:buClr>
              <a:buSzPct val="80000"/>
            </a:pPr>
            <a:r>
              <a:rPr lang="zh-CN" altLang="en-US" sz="3600" b="0" dirty="0">
                <a:latin typeface="宋体" pitchFamily="2" charset="-122"/>
                <a:sym typeface="黑体" panose="02010609060101010101" pitchFamily="49" charset="-122"/>
              </a:rPr>
              <a:t>内容提要</a:t>
            </a:r>
            <a:endParaRPr lang="zh-CN" altLang="en-US" dirty="0">
              <a:latin typeface="宋体" pitchFamily="2" charset="-122"/>
            </a:endParaRPr>
          </a:p>
        </p:txBody>
      </p:sp>
      <p:graphicFrame>
        <p:nvGraphicFramePr>
          <p:cNvPr id="6" name="Group 8"/>
          <p:cNvGraphicFramePr>
            <a:graphicFrameLocks noGrp="1"/>
          </p:cNvGraphicFramePr>
          <p:nvPr/>
        </p:nvGraphicFramePr>
        <p:xfrm>
          <a:off x="2786063" y="2276476"/>
          <a:ext cx="7150100" cy="2313437"/>
        </p:xfrm>
        <a:graphic>
          <a:graphicData uri="http://schemas.openxmlformats.org/drawingml/2006/table">
            <a:tbl>
              <a:tblPr/>
              <a:tblGrid>
                <a:gridCol w="1708150">
                  <a:extLst>
                    <a:ext uri="{9D8B030D-6E8A-4147-A177-3AD203B41FA5}">
                      <a16:colId xmlns:a16="http://schemas.microsoft.com/office/drawing/2014/main" val="20000"/>
                    </a:ext>
                  </a:extLst>
                </a:gridCol>
                <a:gridCol w="5441950">
                  <a:extLst>
                    <a:ext uri="{9D8B030D-6E8A-4147-A177-3AD203B41FA5}">
                      <a16:colId xmlns:a16="http://schemas.microsoft.com/office/drawing/2014/main" val="20001"/>
                    </a:ext>
                  </a:extLst>
                </a:gridCol>
              </a:tblGrid>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1</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嵌入式系统简介</a:t>
                      </a:r>
                      <a:endPar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2</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嵌入式微处理器</a:t>
                      </a:r>
                      <a:endParaRPr kumimoji="0" 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630428">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cap="none" normalizeH="0" baseline="0" dirty="0">
                          <a:ln>
                            <a:noFill/>
                          </a:ln>
                          <a:solidFill>
                            <a:schemeClr val="bg1"/>
                          </a:solidFill>
                          <a:effectLst/>
                          <a:latin typeface="宋体" pitchFamily="2" charset="-122"/>
                          <a:ea typeface="宋体" pitchFamily="2" charset="-122"/>
                          <a:sym typeface="CMU Serif" charset="0"/>
                        </a:rPr>
                        <a:t>3</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1" u="none" strike="noStrike" cap="none" normalizeH="0" baseline="0" dirty="0">
                          <a:ln>
                            <a:noFill/>
                          </a:ln>
                          <a:solidFill>
                            <a:schemeClr val="bg1"/>
                          </a:solidFill>
                          <a:effectLst/>
                          <a:latin typeface="宋体" pitchFamily="2" charset="-122"/>
                          <a:ea typeface="宋体" pitchFamily="2" charset="-122"/>
                          <a:sym typeface="CMU Serif" charset="0"/>
                        </a:rPr>
                        <a:t>嵌入式操作系统</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2"/>
                  </a:ext>
                </a:extLst>
              </a:tr>
              <a:tr h="56099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4 </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defRPr/>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嵌入式系统安全简介</a:t>
                      </a:r>
                      <a:endParaRPr kumimoji="0" 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bl>
          </a:graphicData>
        </a:graphic>
      </p:graphicFrame>
      <p:pic>
        <p:nvPicPr>
          <p:cNvPr id="11" name="右箭头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389" y="3452738"/>
            <a:ext cx="1044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95509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3 </a:t>
            </a:r>
            <a:r>
              <a:rPr lang="zh-CN" altLang="en-US" sz="3600" b="0" dirty="0">
                <a:latin typeface="宋体" pitchFamily="2" charset="-122"/>
                <a:ea typeface="宋体" pitchFamily="2" charset="-122"/>
              </a:rPr>
              <a:t>嵌入式操作系统</a:t>
            </a:r>
          </a:p>
        </p:txBody>
      </p:sp>
      <p:sp>
        <p:nvSpPr>
          <p:cNvPr id="3" name="Content Placeholder 2"/>
          <p:cNvSpPr>
            <a:spLocks noGrp="1"/>
          </p:cNvSpPr>
          <p:nvPr>
            <p:ph idx="1"/>
          </p:nvPr>
        </p:nvSpPr>
        <p:spPr/>
        <p:txBody>
          <a:bodyPr/>
          <a:lstStyle/>
          <a:p>
            <a:pPr>
              <a:buNone/>
            </a:pPr>
            <a:r>
              <a:rPr lang="zh-CN" altLang="en-US" sz="2300" b="0" dirty="0">
                <a:solidFill>
                  <a:schemeClr val="tx1"/>
                </a:solidFill>
                <a:latin typeface="宋体" pitchFamily="2" charset="-122"/>
                <a:ea typeface="宋体" pitchFamily="2" charset="-122"/>
              </a:rPr>
              <a:t>常见嵌入式操作系统有：</a:t>
            </a:r>
            <a:r>
              <a:rPr lang="en-US" altLang="zh-CN" sz="2300" b="0" dirty="0">
                <a:solidFill>
                  <a:schemeClr val="tx1"/>
                </a:solidFill>
                <a:latin typeface="宋体" pitchFamily="2" charset="-122"/>
                <a:ea typeface="宋体" pitchFamily="2" charset="-122"/>
              </a:rPr>
              <a:t>Linux</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Windows CE</a:t>
            </a:r>
            <a:r>
              <a:rPr lang="zh-CN" altLang="en-US" sz="2300" b="0" dirty="0">
                <a:solidFill>
                  <a:schemeClr val="tx1"/>
                </a:solidFill>
                <a:latin typeface="宋体" pitchFamily="2" charset="-122"/>
                <a:ea typeface="宋体" pitchFamily="2" charset="-122"/>
              </a:rPr>
              <a:t>、</a:t>
            </a:r>
            <a:r>
              <a:rPr lang="el-GR" altLang="zh-CN" sz="2300" b="0" dirty="0">
                <a:solidFill>
                  <a:schemeClr val="tx1"/>
                </a:solidFill>
                <a:latin typeface="Arial" panose="020B0604020202020204" pitchFamily="34" charset="0"/>
                <a:ea typeface="宋体" pitchFamily="2" charset="-122"/>
              </a:rPr>
              <a:t>μ</a:t>
            </a:r>
            <a:r>
              <a:rPr lang="en-US" altLang="zh-CN" sz="2300" b="0" dirty="0">
                <a:solidFill>
                  <a:schemeClr val="tx1"/>
                </a:solidFill>
                <a:latin typeface="宋体" pitchFamily="2" charset="-122"/>
                <a:ea typeface="宋体" pitchFamily="2" charset="-122"/>
              </a:rPr>
              <a:t>C/OS</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Palm OS</a:t>
            </a:r>
            <a:r>
              <a:rPr lang="zh-CN" altLang="en-US" sz="2300" b="0" dirty="0">
                <a:solidFill>
                  <a:schemeClr val="tx1"/>
                </a:solidFill>
                <a:latin typeface="宋体" pitchFamily="2" charset="-122"/>
                <a:ea typeface="宋体" pitchFamily="2" charset="-122"/>
              </a:rPr>
              <a:t>和</a:t>
            </a:r>
            <a:r>
              <a:rPr lang="en-US" altLang="zh-CN" sz="2300" b="0" dirty="0" err="1">
                <a:solidFill>
                  <a:schemeClr val="tx1"/>
                </a:solidFill>
                <a:latin typeface="宋体" pitchFamily="2" charset="-122"/>
                <a:ea typeface="宋体" pitchFamily="2" charset="-122"/>
              </a:rPr>
              <a:t>Vx</a:t>
            </a:r>
            <a:r>
              <a:rPr lang="en-US" altLang="zh-CN" sz="2300" b="0" dirty="0">
                <a:solidFill>
                  <a:schemeClr val="tx1"/>
                </a:solidFill>
                <a:latin typeface="宋体" pitchFamily="2" charset="-122"/>
                <a:ea typeface="宋体" pitchFamily="2" charset="-122"/>
              </a:rPr>
              <a:t> Works</a:t>
            </a:r>
            <a:r>
              <a:rPr lang="zh-CN" altLang="en-US" sz="2300" b="0" dirty="0">
                <a:solidFill>
                  <a:schemeClr val="tx1"/>
                </a:solidFill>
                <a:latin typeface="宋体" pitchFamily="2" charset="-122"/>
                <a:ea typeface="宋体" pitchFamily="2" charset="-122"/>
              </a:rPr>
              <a:t>等</a:t>
            </a:r>
          </a:p>
          <a:p>
            <a:pPr lvl="2">
              <a:buNone/>
            </a:pPr>
            <a:endParaRPr lang="zh-CN" altLang="en-US" sz="2300" b="0" dirty="0">
              <a:latin typeface="Arial" panose="020B0604020202020204" pitchFamily="34" charset="0"/>
              <a:ea typeface="黑体" panose="02010609060101010101" pitchFamily="49"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1CCC0038-D880-42B1-84D7-73B940D2AD01}"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93</a:t>
            </a:fld>
            <a:endParaRPr lang="en-US" altLang="zh-CN" b="1">
              <a:solidFill>
                <a:srgbClr val="FFFFFF"/>
              </a:solidFill>
            </a:endParaRPr>
          </a:p>
        </p:txBody>
      </p:sp>
    </p:spTree>
    <p:extLst>
      <p:ext uri="{BB962C8B-B14F-4D97-AF65-F5344CB8AC3E}">
        <p14:creationId xmlns:p14="http://schemas.microsoft.com/office/powerpoint/2010/main" val="4397528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1528763" y="765175"/>
            <a:ext cx="9137650" cy="0"/>
          </a:xfrm>
          <a:prstGeom prst="line">
            <a:avLst/>
          </a:prstGeom>
          <a:noFill/>
          <a:ln w="50800">
            <a:solidFill>
              <a:srgbClr val="00CC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3200" b="1">
              <a:solidFill>
                <a:srgbClr val="9900CC"/>
              </a:solidFill>
              <a:latin typeface="Arial" panose="020B0604020202020204" pitchFamily="34" charset="0"/>
              <a:ea typeface="仿宋_GB2312" pitchFamily="49" charset="-122"/>
            </a:endParaRPr>
          </a:p>
        </p:txBody>
      </p:sp>
      <p:sp>
        <p:nvSpPr>
          <p:cNvPr id="8" name="Rectangle 2"/>
          <p:cNvSpPr>
            <a:spLocks noChangeArrowheads="1"/>
          </p:cNvSpPr>
          <p:nvPr/>
        </p:nvSpPr>
        <p:spPr bwMode="auto">
          <a:xfrm>
            <a:off x="1868489" y="890588"/>
            <a:ext cx="8497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fontAlgn="base">
              <a:spcBef>
                <a:spcPct val="0"/>
              </a:spcBef>
              <a:spcAft>
                <a:spcPct val="0"/>
              </a:spcAft>
              <a:buClr>
                <a:srgbClr val="000000"/>
              </a:buClr>
              <a:buSzPct val="80000"/>
            </a:pPr>
            <a:r>
              <a:rPr lang="zh-CN" altLang="en-US" sz="3600" b="0" dirty="0">
                <a:latin typeface="宋体" pitchFamily="2" charset="-122"/>
                <a:sym typeface="黑体" panose="02010609060101010101" pitchFamily="49" charset="-122"/>
              </a:rPr>
              <a:t>内容提要</a:t>
            </a:r>
            <a:endParaRPr lang="zh-CN" altLang="en-US" dirty="0">
              <a:latin typeface="宋体" pitchFamily="2" charset="-122"/>
            </a:endParaRPr>
          </a:p>
        </p:txBody>
      </p:sp>
      <p:graphicFrame>
        <p:nvGraphicFramePr>
          <p:cNvPr id="6" name="Group 8"/>
          <p:cNvGraphicFramePr>
            <a:graphicFrameLocks noGrp="1"/>
          </p:cNvGraphicFramePr>
          <p:nvPr/>
        </p:nvGraphicFramePr>
        <p:xfrm>
          <a:off x="2786063" y="2276476"/>
          <a:ext cx="7150100" cy="2313449"/>
        </p:xfrm>
        <a:graphic>
          <a:graphicData uri="http://schemas.openxmlformats.org/drawingml/2006/table">
            <a:tbl>
              <a:tblPr/>
              <a:tblGrid>
                <a:gridCol w="1708150">
                  <a:extLst>
                    <a:ext uri="{9D8B030D-6E8A-4147-A177-3AD203B41FA5}">
                      <a16:colId xmlns:a16="http://schemas.microsoft.com/office/drawing/2014/main" val="20000"/>
                    </a:ext>
                  </a:extLst>
                </a:gridCol>
                <a:gridCol w="5441950">
                  <a:extLst>
                    <a:ext uri="{9D8B030D-6E8A-4147-A177-3AD203B41FA5}">
                      <a16:colId xmlns:a16="http://schemas.microsoft.com/office/drawing/2014/main" val="20001"/>
                    </a:ext>
                  </a:extLst>
                </a:gridCol>
              </a:tblGrid>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1</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嵌入式系统简介</a:t>
                      </a:r>
                      <a:endPar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2</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嵌入式微处理器</a:t>
                      </a:r>
                      <a:endParaRPr kumimoji="0" 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3</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嵌入式操作系统</a:t>
                      </a:r>
                      <a:endParaRPr kumimoji="0" 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630428">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cap="none" normalizeH="0" baseline="0" dirty="0">
                          <a:ln>
                            <a:noFill/>
                          </a:ln>
                          <a:solidFill>
                            <a:schemeClr val="bg1"/>
                          </a:solidFill>
                          <a:effectLst/>
                          <a:latin typeface="宋体" pitchFamily="2" charset="-122"/>
                          <a:ea typeface="宋体" pitchFamily="2" charset="-122"/>
                          <a:sym typeface="CMU Serif" charset="0"/>
                        </a:rPr>
                        <a:t>4</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1" u="none" strike="noStrike" cap="none" normalizeH="0" baseline="0" dirty="0">
                          <a:ln>
                            <a:noFill/>
                          </a:ln>
                          <a:solidFill>
                            <a:schemeClr val="bg1"/>
                          </a:solidFill>
                          <a:effectLst/>
                          <a:latin typeface="宋体" pitchFamily="2" charset="-122"/>
                          <a:ea typeface="宋体" pitchFamily="2" charset="-122"/>
                          <a:sym typeface="CMU Serif" charset="0"/>
                        </a:rPr>
                        <a:t>嵌入式系统安全简介</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3"/>
                  </a:ext>
                </a:extLst>
              </a:tr>
            </a:tbl>
          </a:graphicData>
        </a:graphic>
      </p:graphicFrame>
      <p:pic>
        <p:nvPicPr>
          <p:cNvPr id="11" name="右箭头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389" y="4043164"/>
            <a:ext cx="1044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463020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E5F5622A-A2EF-4A59-BFB8-908F8C3E259E}"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95</a:t>
            </a:fld>
            <a:endParaRPr lang="en-US" altLang="zh-CN" b="1">
              <a:solidFill>
                <a:srgbClr val="FFFFFF"/>
              </a:solidFill>
            </a:endParaRPr>
          </a:p>
        </p:txBody>
      </p:sp>
      <p:sp>
        <p:nvSpPr>
          <p:cNvPr id="20" name="椭圆 13"/>
          <p:cNvSpPr/>
          <p:nvPr/>
        </p:nvSpPr>
        <p:spPr>
          <a:xfrm>
            <a:off x="3655812" y="3886123"/>
            <a:ext cx="4664261" cy="2352096"/>
          </a:xfrm>
          <a:prstGeom prst="ellipse">
            <a:avLst/>
          </a:prstGeom>
          <a:noFill/>
          <a:ln w="12700" cap="flat" cmpd="sng" algn="ctr">
            <a:solidFill>
              <a:srgbClr val="808080">
                <a:lumMod val="75000"/>
              </a:srgbClr>
            </a:solidFill>
            <a:prstDash val="lgDash"/>
          </a:ln>
          <a:effectLst/>
        </p:spPr>
        <p:txBody>
          <a:bodyPr rtlCol="0" anchor="ctr"/>
          <a:lstStyle/>
          <a:p>
            <a:pPr algn="ctr">
              <a:defRPr/>
            </a:pPr>
            <a:endParaRPr lang="zh-CN" altLang="en-US" kern="0">
              <a:solidFill>
                <a:srgbClr val="FFFFFF"/>
              </a:solidFill>
              <a:latin typeface="Arial"/>
              <a:ea typeface="宋体"/>
            </a:endParaRPr>
          </a:p>
        </p:txBody>
      </p:sp>
      <p:sp>
        <p:nvSpPr>
          <p:cNvPr id="21" name="矩形 46"/>
          <p:cNvSpPr>
            <a:spLocks noChangeArrowheads="1"/>
          </p:cNvSpPr>
          <p:nvPr/>
        </p:nvSpPr>
        <p:spPr bwMode="auto">
          <a:xfrm>
            <a:off x="2022577" y="1515225"/>
            <a:ext cx="8065954" cy="2250616"/>
          </a:xfrm>
          <a:prstGeom prst="rect">
            <a:avLst/>
          </a:prstGeom>
          <a:solidFill>
            <a:srgbClr val="EEECE1"/>
          </a:solidFill>
          <a:ln w="9525" algn="ctr">
            <a:solidFill>
              <a:srgbClr val="BBE0E3">
                <a:lumMod val="50000"/>
              </a:srgbClr>
            </a:solidFill>
            <a:miter lim="800000"/>
            <a:headEnd/>
            <a:tailEnd/>
          </a:ln>
          <a:effectLst>
            <a:outerShdw blurRad="40000" dist="20000" dir="5400000" rotWithShape="0">
              <a:srgbClr val="000000">
                <a:alpha val="37999"/>
              </a:srgbClr>
            </a:outerShdw>
          </a:effectLst>
        </p:spPr>
        <p:txBody>
          <a:bodyPr wrap="square">
            <a:spAutoFit/>
          </a:bodyPr>
          <a:lstStyle/>
          <a:p>
            <a:pPr algn="just">
              <a:lnSpc>
                <a:spcPct val="150000"/>
              </a:lnSpc>
              <a:defRPr/>
            </a:pPr>
            <a:r>
              <a:rPr lang="en-US" altLang="zh-CN" sz="1600" kern="0" dirty="0">
                <a:solidFill>
                  <a:srgbClr val="45A2A9"/>
                </a:solidFill>
                <a:latin typeface="宋体" pitchFamily="2" charset="-122"/>
                <a:ea typeface="宋体" pitchFamily="2" charset="-122"/>
              </a:rPr>
              <a:t>       </a:t>
            </a:r>
            <a:r>
              <a:rPr lang="zh-CN" altLang="zh-CN" sz="1600" kern="0" dirty="0">
                <a:solidFill>
                  <a:srgbClr val="45A2A9"/>
                </a:solidFill>
                <a:latin typeface="宋体" pitchFamily="2" charset="-122"/>
                <a:ea typeface="宋体" pitchFamily="2" charset="-122"/>
              </a:rPr>
              <a:t>随着工作环境的网络化和系统处理能力不断增加，</a:t>
            </a:r>
            <a:r>
              <a:rPr lang="zh-CN" altLang="en-US" sz="1600" kern="0" dirty="0">
                <a:solidFill>
                  <a:srgbClr val="45A2A9"/>
                </a:solidFill>
                <a:latin typeface="宋体" pitchFamily="2" charset="-122"/>
                <a:ea typeface="宋体" pitchFamily="2" charset="-122"/>
              </a:rPr>
              <a:t>嵌入式系统</a:t>
            </a:r>
            <a:r>
              <a:rPr lang="zh-CN" altLang="zh-CN" sz="1600" kern="0" dirty="0">
                <a:solidFill>
                  <a:srgbClr val="45A2A9"/>
                </a:solidFill>
                <a:latin typeface="宋体" pitchFamily="2" charset="-122"/>
                <a:ea typeface="宋体" pitchFamily="2" charset="-122"/>
              </a:rPr>
              <a:t>也面临着众多的安全挑战。除了传统的僵尸网络以及嵌入式木马程序与后门，还有针对嵌入式系统的缓冲区溢出攻击以及注入代码攻击，</a:t>
            </a:r>
            <a:r>
              <a:rPr lang="en-US" altLang="zh-CN" sz="1600" kern="0" dirty="0">
                <a:solidFill>
                  <a:srgbClr val="45A2A9"/>
                </a:solidFill>
                <a:latin typeface="宋体" pitchFamily="2" charset="-122"/>
                <a:ea typeface="宋体" pitchFamily="2" charset="-122"/>
              </a:rPr>
              <a:t>ROP(Return-oriented programming)</a:t>
            </a:r>
            <a:r>
              <a:rPr lang="zh-CN" altLang="zh-CN" sz="1600" kern="0" dirty="0">
                <a:solidFill>
                  <a:srgbClr val="45A2A9"/>
                </a:solidFill>
                <a:latin typeface="宋体" pitchFamily="2" charset="-122"/>
                <a:ea typeface="宋体" pitchFamily="2" charset="-122"/>
              </a:rPr>
              <a:t>攻击，旁路攻击，近年来还出现的攻击嵌入式系统的震网病毒、火焰病毒、</a:t>
            </a:r>
            <a:r>
              <a:rPr lang="en-US" altLang="zh-CN" sz="1600" kern="0" dirty="0" err="1">
                <a:solidFill>
                  <a:srgbClr val="45A2A9"/>
                </a:solidFill>
                <a:latin typeface="宋体" pitchFamily="2" charset="-122"/>
                <a:ea typeface="宋体" pitchFamily="2" charset="-122"/>
              </a:rPr>
              <a:t>Duqu</a:t>
            </a:r>
            <a:r>
              <a:rPr lang="zh-CN" altLang="zh-CN" sz="1600" kern="0" dirty="0">
                <a:solidFill>
                  <a:srgbClr val="45A2A9"/>
                </a:solidFill>
                <a:latin typeface="宋体" pitchFamily="2" charset="-122"/>
                <a:ea typeface="宋体" pitchFamily="2" charset="-122"/>
              </a:rPr>
              <a:t>病毒</a:t>
            </a:r>
            <a:r>
              <a:rPr lang="zh-CN" altLang="en-US" sz="1600" kern="0" dirty="0">
                <a:solidFill>
                  <a:srgbClr val="45A2A9"/>
                </a:solidFill>
                <a:latin typeface="宋体" pitchFamily="2" charset="-122"/>
                <a:ea typeface="宋体" pitchFamily="2" charset="-122"/>
              </a:rPr>
              <a:t>，影响了公共交通、工业控制、能源、军工等重要基础行业</a:t>
            </a:r>
            <a:r>
              <a:rPr lang="en-US" altLang="zh-CN" sz="1600" kern="0" dirty="0">
                <a:solidFill>
                  <a:srgbClr val="45A2A9"/>
                </a:solidFill>
                <a:latin typeface="宋体" pitchFamily="2" charset="-122"/>
                <a:ea typeface="宋体" pitchFamily="2" charset="-122"/>
              </a:rPr>
              <a:t>,</a:t>
            </a:r>
            <a:r>
              <a:rPr lang="zh-CN" altLang="en-US" sz="1600" kern="0" dirty="0">
                <a:solidFill>
                  <a:srgbClr val="45A2A9"/>
                </a:solidFill>
                <a:latin typeface="宋体" pitchFamily="2" charset="-122"/>
                <a:ea typeface="宋体" pitchFamily="2" charset="-122"/>
              </a:rPr>
              <a:t>对资源环境、基础设施以及生命财产造成巨大威胁。</a:t>
            </a:r>
            <a:endParaRPr lang="zh-CN" altLang="zh-CN" sz="1600" kern="0" dirty="0">
              <a:solidFill>
                <a:srgbClr val="45A2A9"/>
              </a:solidFill>
              <a:latin typeface="宋体" pitchFamily="2" charset="-122"/>
              <a:ea typeface="宋体" pitchFamily="2" charset="-122"/>
            </a:endParaRPr>
          </a:p>
        </p:txBody>
      </p:sp>
      <p:sp>
        <p:nvSpPr>
          <p:cNvPr id="22" name="标题 1"/>
          <p:cNvSpPr txBox="1">
            <a:spLocks/>
          </p:cNvSpPr>
          <p:nvPr/>
        </p:nvSpPr>
        <p:spPr>
          <a:xfrm>
            <a:off x="1972264" y="975196"/>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嵌入式系统安全事件频发</a:t>
            </a:r>
          </a:p>
        </p:txBody>
      </p:sp>
      <p:pic>
        <p:nvPicPr>
          <p:cNvPr id="23"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0575" y="3720009"/>
            <a:ext cx="1569713" cy="1121224"/>
          </a:xfrm>
          <a:prstGeom prst="rect">
            <a:avLst/>
          </a:prstGeom>
        </p:spPr>
      </p:pic>
      <p:pic>
        <p:nvPicPr>
          <p:cNvPr id="24"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193" y="5351358"/>
            <a:ext cx="1596095" cy="1173987"/>
          </a:xfrm>
          <a:prstGeom prst="rect">
            <a:avLst/>
          </a:prstGeom>
        </p:spPr>
      </p:pic>
      <p:pic>
        <p:nvPicPr>
          <p:cNvPr id="25"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7984" y="3767127"/>
            <a:ext cx="1569713" cy="1134414"/>
          </a:xfrm>
          <a:prstGeom prst="rect">
            <a:avLst/>
          </a:prstGeom>
        </p:spPr>
      </p:pic>
      <p:pic>
        <p:nvPicPr>
          <p:cNvPr id="26"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02670" y="5326283"/>
            <a:ext cx="1596294" cy="1127960"/>
          </a:xfrm>
          <a:prstGeom prst="rect">
            <a:avLst/>
          </a:prstGeom>
        </p:spPr>
      </p:pic>
      <p:pic>
        <p:nvPicPr>
          <p:cNvPr id="27"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7803" y="4360093"/>
            <a:ext cx="2012624" cy="1404156"/>
          </a:xfrm>
          <a:prstGeom prst="rect">
            <a:avLst/>
          </a:prstGeom>
        </p:spPr>
      </p:pic>
      <p:sp>
        <p:nvSpPr>
          <p:cNvPr id="28" name="Rectangle 12"/>
          <p:cNvSpPr>
            <a:spLocks noChangeArrowheads="1"/>
          </p:cNvSpPr>
          <p:nvPr/>
        </p:nvSpPr>
        <p:spPr bwMode="auto">
          <a:xfrm>
            <a:off x="9337696" y="3677033"/>
            <a:ext cx="595014"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indent="0" algn="just" eaLnBrk="1" fontAlgn="base" hangingPunct="1">
              <a:lnSpc>
                <a:spcPct val="150000"/>
              </a:lnSpc>
              <a:spcBef>
                <a:spcPct val="0"/>
              </a:spcBef>
              <a:spcAft>
                <a:spcPct val="0"/>
              </a:spcAft>
              <a:buClr>
                <a:srgbClr val="808080"/>
              </a:buClr>
              <a:buSzPct val="75000"/>
            </a:pPr>
            <a:r>
              <a:rPr lang="zh-CN" altLang="en-US" sz="1600" dirty="0">
                <a:solidFill>
                  <a:srgbClr val="000000">
                    <a:lumMod val="65000"/>
                    <a:lumOff val="35000"/>
                  </a:srgbClr>
                </a:solidFill>
                <a:latin typeface="微软雅黑" panose="020B0503020204020204" pitchFamily="34" charset="-122"/>
                <a:ea typeface="微软雅黑" panose="020B0503020204020204" pitchFamily="34" charset="-122"/>
              </a:rPr>
              <a:t>生命</a:t>
            </a:r>
          </a:p>
        </p:txBody>
      </p:sp>
      <p:sp>
        <p:nvSpPr>
          <p:cNvPr id="29" name="Rectangle 12"/>
          <p:cNvSpPr>
            <a:spLocks noChangeArrowheads="1"/>
          </p:cNvSpPr>
          <p:nvPr/>
        </p:nvSpPr>
        <p:spPr bwMode="auto">
          <a:xfrm>
            <a:off x="9349501" y="6023520"/>
            <a:ext cx="595014"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indent="0" algn="just" eaLnBrk="1" fontAlgn="base" hangingPunct="1">
              <a:lnSpc>
                <a:spcPct val="150000"/>
              </a:lnSpc>
              <a:spcBef>
                <a:spcPct val="0"/>
              </a:spcBef>
              <a:spcAft>
                <a:spcPct val="0"/>
              </a:spcAft>
              <a:buClr>
                <a:srgbClr val="808080"/>
              </a:buClr>
              <a:buSzPct val="75000"/>
            </a:pPr>
            <a:r>
              <a:rPr lang="zh-CN" altLang="en-US" sz="1600" dirty="0">
                <a:solidFill>
                  <a:srgbClr val="000000">
                    <a:lumMod val="65000"/>
                    <a:lumOff val="35000"/>
                  </a:srgbClr>
                </a:solidFill>
                <a:latin typeface="微软雅黑" panose="020B0503020204020204" pitchFamily="34" charset="-122"/>
                <a:ea typeface="微软雅黑" panose="020B0503020204020204" pitchFamily="34" charset="-122"/>
              </a:rPr>
              <a:t>资源</a:t>
            </a:r>
          </a:p>
        </p:txBody>
      </p:sp>
      <p:sp>
        <p:nvSpPr>
          <p:cNvPr id="30" name="Rectangle 12"/>
          <p:cNvSpPr>
            <a:spLocks noChangeArrowheads="1"/>
          </p:cNvSpPr>
          <p:nvPr/>
        </p:nvSpPr>
        <p:spPr bwMode="auto">
          <a:xfrm>
            <a:off x="2135560" y="6023520"/>
            <a:ext cx="595014"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indent="0" algn="just" eaLnBrk="1" fontAlgn="base" hangingPunct="1">
              <a:lnSpc>
                <a:spcPct val="150000"/>
              </a:lnSpc>
              <a:spcBef>
                <a:spcPct val="0"/>
              </a:spcBef>
              <a:spcAft>
                <a:spcPct val="0"/>
              </a:spcAft>
              <a:buClr>
                <a:srgbClr val="808080"/>
              </a:buClr>
              <a:buSzPct val="75000"/>
            </a:pPr>
            <a:r>
              <a:rPr lang="zh-CN" altLang="en-US" sz="1600" dirty="0">
                <a:solidFill>
                  <a:srgbClr val="000000">
                    <a:lumMod val="65000"/>
                    <a:lumOff val="35000"/>
                  </a:srgbClr>
                </a:solidFill>
                <a:latin typeface="微软雅黑" panose="020B0503020204020204" pitchFamily="34" charset="-122"/>
                <a:ea typeface="微软雅黑" panose="020B0503020204020204" pitchFamily="34" charset="-122"/>
              </a:rPr>
              <a:t>环境</a:t>
            </a:r>
          </a:p>
        </p:txBody>
      </p:sp>
      <p:sp>
        <p:nvSpPr>
          <p:cNvPr id="31" name="Rectangle 12"/>
          <p:cNvSpPr>
            <a:spLocks noChangeArrowheads="1"/>
          </p:cNvSpPr>
          <p:nvPr/>
        </p:nvSpPr>
        <p:spPr bwMode="auto">
          <a:xfrm>
            <a:off x="2135560" y="3667018"/>
            <a:ext cx="595014"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indent="0" algn="just" eaLnBrk="1" fontAlgn="base" hangingPunct="1">
              <a:lnSpc>
                <a:spcPct val="150000"/>
              </a:lnSpc>
              <a:spcBef>
                <a:spcPct val="0"/>
              </a:spcBef>
              <a:spcAft>
                <a:spcPct val="0"/>
              </a:spcAft>
              <a:buClr>
                <a:srgbClr val="808080"/>
              </a:buClr>
              <a:buSzPct val="75000"/>
            </a:pPr>
            <a:r>
              <a:rPr lang="zh-CN" altLang="en-US" sz="1600" dirty="0">
                <a:solidFill>
                  <a:srgbClr val="000000">
                    <a:lumMod val="65000"/>
                    <a:lumOff val="35000"/>
                  </a:srgbClr>
                </a:solidFill>
                <a:latin typeface="微软雅黑" panose="020B0503020204020204" pitchFamily="34" charset="-122"/>
                <a:ea typeface="微软雅黑" panose="020B0503020204020204" pitchFamily="34" charset="-122"/>
              </a:rPr>
              <a:t>财产</a:t>
            </a:r>
          </a:p>
        </p:txBody>
      </p:sp>
    </p:spTree>
    <p:extLst>
      <p:ext uri="{BB962C8B-B14F-4D97-AF65-F5344CB8AC3E}">
        <p14:creationId xmlns:p14="http://schemas.microsoft.com/office/powerpoint/2010/main" val="3290746790"/>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4201DD0C-A762-49DA-A80A-7B40ABA8DD11}"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r>
              <a:rPr lang="zh-CN" altLang="en-US" b="1" dirty="0">
                <a:solidFill>
                  <a:srgbClr val="FFFFFF"/>
                </a:solidFill>
              </a:rPr>
              <a:t>嵌入式系统设计简介</a:t>
            </a: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96</a:t>
            </a:fld>
            <a:endParaRPr lang="en-US" altLang="zh-CN" b="1">
              <a:solidFill>
                <a:srgbClr val="FFFFFF"/>
              </a:solidFill>
            </a:endParaRPr>
          </a:p>
        </p:txBody>
      </p:sp>
      <p:grpSp>
        <p:nvGrpSpPr>
          <p:cNvPr id="13" name="组合 38"/>
          <p:cNvGrpSpPr/>
          <p:nvPr/>
        </p:nvGrpSpPr>
        <p:grpSpPr>
          <a:xfrm>
            <a:off x="2351585" y="1916832"/>
            <a:ext cx="7483869" cy="403938"/>
            <a:chOff x="785102" y="4346522"/>
            <a:chExt cx="11179371" cy="538865"/>
          </a:xfrm>
        </p:grpSpPr>
        <p:sp>
          <p:nvSpPr>
            <p:cNvPr id="14"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15" name="矩形 40"/>
            <p:cNvSpPr>
              <a:spLocks noChangeArrowheads="1"/>
            </p:cNvSpPr>
            <p:nvPr/>
          </p:nvSpPr>
          <p:spPr bwMode="auto">
            <a:xfrm>
              <a:off x="1490664" y="4346522"/>
              <a:ext cx="7416824" cy="52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波兰城市轨道交通脱轨事件</a:t>
              </a:r>
            </a:p>
          </p:txBody>
        </p:sp>
        <p:sp>
          <p:nvSpPr>
            <p:cNvPr id="16"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01</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pic>
        <p:nvPicPr>
          <p:cNvPr id="17"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4525" y="2848459"/>
            <a:ext cx="4180928" cy="3470376"/>
          </a:xfrm>
          <a:prstGeom prst="rect">
            <a:avLst/>
          </a:prstGeom>
        </p:spPr>
      </p:pic>
      <p:sp>
        <p:nvSpPr>
          <p:cNvPr id="18" name="矩形 11"/>
          <p:cNvSpPr/>
          <p:nvPr/>
        </p:nvSpPr>
        <p:spPr>
          <a:xfrm>
            <a:off x="2371056" y="3234722"/>
            <a:ext cx="2867552" cy="2169825"/>
          </a:xfrm>
          <a:prstGeom prst="rect">
            <a:avLst/>
          </a:prstGeom>
        </p:spPr>
        <p:txBody>
          <a:bodyPr wrap="square">
            <a:spAutoFit/>
          </a:bodyPr>
          <a:lstStyle/>
          <a:p>
            <a:pPr marL="285750" indent="-285750" algn="just" fontAlgn="base">
              <a:lnSpc>
                <a:spcPct val="150000"/>
              </a:lnSpc>
              <a:spcBef>
                <a:spcPct val="0"/>
              </a:spcBef>
              <a:spcAft>
                <a:spcPct val="0"/>
              </a:spcAft>
              <a:buFont typeface="Wingdings" panose="05000000000000000000" pitchFamily="2" charset="2"/>
              <a:buChar char="Ø"/>
            </a:pPr>
            <a:r>
              <a:rPr lang="en-US" altLang="zh-CN" dirty="0">
                <a:solidFill>
                  <a:srgbClr val="000000"/>
                </a:solidFill>
                <a:latin typeface="宋体" pitchFamily="2" charset="-122"/>
                <a:ea typeface="宋体" pitchFamily="2" charset="-122"/>
              </a:rPr>
              <a:t>2008</a:t>
            </a:r>
            <a:r>
              <a:rPr lang="zh-CN" altLang="en-US" dirty="0">
                <a:solidFill>
                  <a:srgbClr val="000000"/>
                </a:solidFill>
                <a:latin typeface="宋体" pitchFamily="2" charset="-122"/>
                <a:ea typeface="宋体" pitchFamily="2" charset="-122"/>
              </a:rPr>
              <a:t>年，一少年攻击了波兰</a:t>
            </a:r>
            <a:r>
              <a:rPr lang="en-US" altLang="zh-CN" dirty="0">
                <a:solidFill>
                  <a:srgbClr val="000000"/>
                </a:solidFill>
                <a:latin typeface="宋体" pitchFamily="2" charset="-122"/>
                <a:ea typeface="宋体" pitchFamily="2" charset="-122"/>
              </a:rPr>
              <a:t>Lodz</a:t>
            </a:r>
            <a:r>
              <a:rPr lang="zh-CN" altLang="en-US" dirty="0">
                <a:solidFill>
                  <a:srgbClr val="000000"/>
                </a:solidFill>
                <a:latin typeface="宋体" pitchFamily="2" charset="-122"/>
                <a:ea typeface="宋体" pitchFamily="2" charset="-122"/>
              </a:rPr>
              <a:t>的</a:t>
            </a:r>
            <a:r>
              <a:rPr lang="zh-CN" altLang="en-US" b="1" dirty="0">
                <a:solidFill>
                  <a:srgbClr val="000000"/>
                </a:solidFill>
                <a:latin typeface="宋体" pitchFamily="2" charset="-122"/>
                <a:ea typeface="宋体" pitchFamily="2" charset="-122"/>
              </a:rPr>
              <a:t>城铁系统</a:t>
            </a:r>
            <a:r>
              <a:rPr lang="zh-CN" altLang="en-US" dirty="0">
                <a:solidFill>
                  <a:srgbClr val="000000"/>
                </a:solidFill>
                <a:latin typeface="宋体" pitchFamily="2" charset="-122"/>
                <a:ea typeface="宋体" pitchFamily="2" charset="-122"/>
              </a:rPr>
              <a:t>，通过电视遥控器改变轨道扳道器，导致四节车厢脱轨。</a:t>
            </a:r>
          </a:p>
        </p:txBody>
      </p:sp>
      <p:sp>
        <p:nvSpPr>
          <p:cNvPr id="19" name="标题 1"/>
          <p:cNvSpPr txBox="1">
            <a:spLocks/>
          </p:cNvSpPr>
          <p:nvPr/>
        </p:nvSpPr>
        <p:spPr>
          <a:xfrm>
            <a:off x="1972264" y="1119212"/>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261352031"/>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84A2056D-BAAB-45FB-91A6-3D4643D08E8E}"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97</a:t>
            </a:fld>
            <a:endParaRPr lang="en-US" altLang="zh-CN" b="1">
              <a:solidFill>
                <a:srgbClr val="FFFFFF"/>
              </a:solidFill>
            </a:endParaRPr>
          </a:p>
        </p:txBody>
      </p:sp>
      <p:grpSp>
        <p:nvGrpSpPr>
          <p:cNvPr id="13" name="组合 38"/>
          <p:cNvGrpSpPr/>
          <p:nvPr/>
        </p:nvGrpSpPr>
        <p:grpSpPr>
          <a:xfrm>
            <a:off x="2423593" y="1988840"/>
            <a:ext cx="7483869" cy="403938"/>
            <a:chOff x="785102" y="4346522"/>
            <a:chExt cx="11179371" cy="538865"/>
          </a:xfrm>
        </p:grpSpPr>
        <p:sp>
          <p:nvSpPr>
            <p:cNvPr id="14"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15" name="矩形 40"/>
            <p:cNvSpPr>
              <a:spLocks noChangeArrowheads="1"/>
            </p:cNvSpPr>
            <p:nvPr/>
          </p:nvSpPr>
          <p:spPr bwMode="auto">
            <a:xfrm>
              <a:off x="1490664" y="4346522"/>
              <a:ext cx="7416824" cy="52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en-US" altLang="zh-CN" kern="0" dirty="0" err="1">
                  <a:solidFill>
                    <a:srgbClr val="FFFFFF"/>
                  </a:solidFill>
                  <a:latin typeface="华康俪金黑W8(P)" pitchFamily="34" charset="-122"/>
                  <a:ea typeface="华康俪金黑W8(P)" pitchFamily="34" charset="-122"/>
                </a:rPr>
                <a:t>Stuxnet</a:t>
              </a:r>
              <a:r>
                <a:rPr lang="zh-CN" altLang="en-US" kern="0" dirty="0">
                  <a:solidFill>
                    <a:srgbClr val="FFFFFF"/>
                  </a:solidFill>
                  <a:latin typeface="华康俪金黑W8(P)" pitchFamily="34" charset="-122"/>
                  <a:ea typeface="华康俪金黑W8(P)" pitchFamily="34" charset="-122"/>
                </a:rPr>
                <a:t>震网病毒</a:t>
              </a:r>
            </a:p>
          </p:txBody>
        </p:sp>
        <p:sp>
          <p:nvSpPr>
            <p:cNvPr id="16"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02</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sp>
        <p:nvSpPr>
          <p:cNvPr id="17" name="矩形 11"/>
          <p:cNvSpPr/>
          <p:nvPr/>
        </p:nvSpPr>
        <p:spPr>
          <a:xfrm>
            <a:off x="5978349" y="2894713"/>
            <a:ext cx="3850057" cy="3416320"/>
          </a:xfrm>
          <a:prstGeom prst="rect">
            <a:avLst/>
          </a:prstGeom>
        </p:spPr>
        <p:txBody>
          <a:bodyPr wrap="square">
            <a:spAutoFit/>
          </a:bodyPr>
          <a:lstStyle/>
          <a:p>
            <a:pPr marL="285750" indent="-285750" algn="just" fontAlgn="base">
              <a:lnSpc>
                <a:spcPct val="150000"/>
              </a:lnSpc>
              <a:spcBef>
                <a:spcPct val="0"/>
              </a:spcBef>
              <a:spcAft>
                <a:spcPct val="0"/>
              </a:spcAft>
              <a:buFont typeface="Wingdings" panose="05000000000000000000" pitchFamily="2" charset="2"/>
              <a:buChar char="Ø"/>
            </a:pPr>
            <a:r>
              <a:rPr lang="en-US" altLang="zh-CN" sz="1600" dirty="0">
                <a:solidFill>
                  <a:srgbClr val="000000"/>
                </a:solidFill>
                <a:latin typeface="宋体" pitchFamily="2" charset="-122"/>
                <a:ea typeface="宋体" pitchFamily="2" charset="-122"/>
              </a:rPr>
              <a:t>2010</a:t>
            </a:r>
            <a:r>
              <a:rPr lang="zh-CN" altLang="en-US" sz="1600" dirty="0">
                <a:solidFill>
                  <a:srgbClr val="000000"/>
                </a:solidFill>
                <a:latin typeface="宋体" pitchFamily="2" charset="-122"/>
                <a:ea typeface="宋体" pitchFamily="2" charset="-122"/>
              </a:rPr>
              <a:t>年，西门子首次监测到专门攻击公司工业控制系统的</a:t>
            </a:r>
            <a:r>
              <a:rPr lang="en-US" altLang="zh-CN" sz="1600" dirty="0" err="1">
                <a:solidFill>
                  <a:srgbClr val="000000"/>
                </a:solidFill>
                <a:latin typeface="宋体" pitchFamily="2" charset="-122"/>
                <a:ea typeface="宋体" pitchFamily="2" charset="-122"/>
              </a:rPr>
              <a:t>Stuxnet</a:t>
            </a:r>
            <a:r>
              <a:rPr lang="zh-CN" altLang="en-US" sz="1600" dirty="0">
                <a:solidFill>
                  <a:srgbClr val="000000"/>
                </a:solidFill>
                <a:latin typeface="宋体" pitchFamily="2" charset="-122"/>
                <a:ea typeface="宋体" pitchFamily="2" charset="-122"/>
              </a:rPr>
              <a:t>病毒，也称为震网病毒。</a:t>
            </a:r>
            <a:endParaRPr lang="en-US" altLang="zh-CN" sz="1600" dirty="0">
              <a:solidFill>
                <a:srgbClr val="000000"/>
              </a:solidFill>
              <a:latin typeface="宋体" pitchFamily="2" charset="-122"/>
              <a:ea typeface="宋体" pitchFamily="2" charset="-122"/>
            </a:endParaRPr>
          </a:p>
          <a:p>
            <a:pPr marL="285750" indent="-285750" algn="just" fontAlgn="base">
              <a:lnSpc>
                <a:spcPct val="150000"/>
              </a:lnSpc>
              <a:spcBef>
                <a:spcPct val="0"/>
              </a:spcBef>
              <a:spcAft>
                <a:spcPct val="0"/>
              </a:spcAft>
              <a:buFont typeface="Wingdings" panose="05000000000000000000" pitchFamily="2" charset="2"/>
              <a:buChar char="Ø"/>
            </a:pPr>
            <a:r>
              <a:rPr lang="en-US" altLang="zh-CN" sz="1600" dirty="0">
                <a:solidFill>
                  <a:srgbClr val="000000"/>
                </a:solidFill>
                <a:latin typeface="宋体" pitchFamily="2" charset="-122"/>
                <a:ea typeface="宋体" pitchFamily="2" charset="-122"/>
              </a:rPr>
              <a:t>2010</a:t>
            </a:r>
            <a:r>
              <a:rPr lang="zh-CN" altLang="en-US" sz="1600" dirty="0">
                <a:solidFill>
                  <a:srgbClr val="000000"/>
                </a:solidFill>
                <a:latin typeface="宋体" pitchFamily="2" charset="-122"/>
                <a:ea typeface="宋体" pitchFamily="2" charset="-122"/>
              </a:rPr>
              <a:t>年，伊朗政府宣布</a:t>
            </a:r>
            <a:r>
              <a:rPr lang="en-US" altLang="zh-CN" sz="1600" dirty="0" err="1">
                <a:solidFill>
                  <a:srgbClr val="000000"/>
                </a:solidFill>
                <a:latin typeface="宋体" pitchFamily="2" charset="-122"/>
                <a:ea typeface="宋体" pitchFamily="2" charset="-122"/>
              </a:rPr>
              <a:t>Stuxnet</a:t>
            </a:r>
            <a:r>
              <a:rPr lang="zh-CN" altLang="en-US" sz="1600" dirty="0">
                <a:solidFill>
                  <a:srgbClr val="000000"/>
                </a:solidFill>
                <a:latin typeface="宋体" pitchFamily="2" charset="-122"/>
                <a:ea typeface="宋体" pitchFamily="2" charset="-122"/>
              </a:rPr>
              <a:t>病毒感染布什尔核电站员工电脑，</a:t>
            </a:r>
            <a:r>
              <a:rPr lang="zh-CN" altLang="zh-CN" sz="1600" dirty="0">
                <a:solidFill>
                  <a:srgbClr val="000000"/>
                </a:solidFill>
                <a:latin typeface="宋体" pitchFamily="2" charset="-122"/>
                <a:ea typeface="宋体" pitchFamily="2" charset="-122"/>
              </a:rPr>
              <a:t>直接破坏了纳坦兹浓缩铀工厂的近千台离心机，导致核电站延期启动，对伊朗</a:t>
            </a:r>
            <a:r>
              <a:rPr lang="zh-CN" altLang="zh-CN" sz="1600" b="1" dirty="0">
                <a:solidFill>
                  <a:srgbClr val="000000"/>
                </a:solidFill>
                <a:latin typeface="宋体" pitchFamily="2" charset="-122"/>
                <a:ea typeface="宋体" pitchFamily="2" charset="-122"/>
              </a:rPr>
              <a:t>国家核计划</a:t>
            </a:r>
            <a:r>
              <a:rPr lang="zh-CN" altLang="zh-CN" sz="1600" dirty="0">
                <a:solidFill>
                  <a:srgbClr val="000000"/>
                </a:solidFill>
                <a:latin typeface="宋体" pitchFamily="2" charset="-122"/>
                <a:ea typeface="宋体" pitchFamily="2" charset="-122"/>
              </a:rPr>
              <a:t>造成重大影响</a:t>
            </a:r>
            <a:r>
              <a:rPr lang="zh-CN" altLang="en-US" sz="1600" dirty="0">
                <a:solidFill>
                  <a:srgbClr val="000000"/>
                </a:solidFill>
                <a:latin typeface="宋体" pitchFamily="2" charset="-122"/>
                <a:ea typeface="宋体" pitchFamily="2" charset="-122"/>
              </a:rPr>
              <a:t>，严重威胁核反应堆安全运营。</a:t>
            </a:r>
          </a:p>
        </p:txBody>
      </p:sp>
      <p:pic>
        <p:nvPicPr>
          <p:cNvPr id="18" name="图片 7"/>
          <p:cNvPicPr/>
          <p:nvPr/>
        </p:nvPicPr>
        <p:blipFill>
          <a:blip r:embed="rId2" cstate="print">
            <a:extLst>
              <a:ext uri="{28A0092B-C50C-407E-A947-70E740481C1C}">
                <a14:useLocalDpi xmlns:a14="http://schemas.microsoft.com/office/drawing/2010/main" val="0"/>
              </a:ext>
            </a:extLst>
          </a:blip>
          <a:stretch>
            <a:fillRect/>
          </a:stretch>
        </p:blipFill>
        <p:spPr bwMode="auto">
          <a:xfrm>
            <a:off x="2423592" y="3594761"/>
            <a:ext cx="2995166" cy="2016224"/>
          </a:xfrm>
          <a:prstGeom prst="rect">
            <a:avLst/>
          </a:prstGeom>
          <a:noFill/>
          <a:ln w="9525">
            <a:noFill/>
            <a:miter lim="800000"/>
            <a:headEnd/>
            <a:tailEnd/>
          </a:ln>
        </p:spPr>
      </p:pic>
      <p:sp>
        <p:nvSpPr>
          <p:cNvPr id="19" name="标题 1"/>
          <p:cNvSpPr txBox="1">
            <a:spLocks/>
          </p:cNvSpPr>
          <p:nvPr/>
        </p:nvSpPr>
        <p:spPr>
          <a:xfrm>
            <a:off x="1972264" y="1191220"/>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400933421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8941BFD4-F4F0-498F-8D4E-A874688783A8}"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98</a:t>
            </a:fld>
            <a:endParaRPr lang="en-US" altLang="zh-CN" b="1">
              <a:solidFill>
                <a:srgbClr val="FFFFFF"/>
              </a:solidFill>
            </a:endParaRPr>
          </a:p>
        </p:txBody>
      </p:sp>
      <p:sp>
        <p:nvSpPr>
          <p:cNvPr id="13" name="矩形 11"/>
          <p:cNvSpPr/>
          <p:nvPr/>
        </p:nvSpPr>
        <p:spPr>
          <a:xfrm>
            <a:off x="2131361" y="2392777"/>
            <a:ext cx="4771808" cy="4154984"/>
          </a:xfrm>
          <a:prstGeom prst="rect">
            <a:avLst/>
          </a:prstGeom>
        </p:spPr>
        <p:txBody>
          <a:bodyPr wrap="square">
            <a:spAutoFit/>
          </a:bodyPr>
          <a:lstStyle/>
          <a:p>
            <a:pPr marL="285750" indent="-285750" algn="just" fontAlgn="base">
              <a:lnSpc>
                <a:spcPct val="150000"/>
              </a:lnSpc>
              <a:spcBef>
                <a:spcPct val="0"/>
              </a:spcBef>
              <a:spcAft>
                <a:spcPct val="0"/>
              </a:spcAft>
              <a:buFont typeface="Wingdings" panose="05000000000000000000" pitchFamily="2" charset="2"/>
              <a:buChar char="Ø"/>
            </a:pPr>
            <a:r>
              <a:rPr lang="en-US" altLang="zh-CN" sz="1600" dirty="0">
                <a:solidFill>
                  <a:srgbClr val="000000"/>
                </a:solidFill>
                <a:latin typeface="宋体" pitchFamily="2" charset="-122"/>
                <a:ea typeface="宋体" pitchFamily="2" charset="-122"/>
              </a:rPr>
              <a:t>2010</a:t>
            </a:r>
            <a:r>
              <a:rPr lang="zh-CN" altLang="zh-CN" sz="1600" dirty="0">
                <a:solidFill>
                  <a:srgbClr val="000000"/>
                </a:solidFill>
                <a:latin typeface="宋体" pitchFamily="2" charset="-122"/>
                <a:ea typeface="宋体" pitchFamily="2" charset="-122"/>
              </a:rPr>
              <a:t>年在加州奥克兰召开的安全会议上，加州大学圣地亚哥分校和华盛顿大学的研究者展示了攻击车载嵌入式系统的技术，该技术能够恶意篡改车载自适应刹车控制器、速度表等重要的嵌入式控制模块，对</a:t>
            </a:r>
            <a:r>
              <a:rPr lang="zh-CN" altLang="zh-CN" sz="1600" b="1" dirty="0">
                <a:solidFill>
                  <a:srgbClr val="000000"/>
                </a:solidFill>
                <a:latin typeface="宋体" pitchFamily="2" charset="-122"/>
                <a:ea typeface="宋体" pitchFamily="2" charset="-122"/>
              </a:rPr>
              <a:t>车载嵌入式系统</a:t>
            </a:r>
            <a:r>
              <a:rPr lang="zh-CN" altLang="zh-CN" sz="1600" dirty="0">
                <a:solidFill>
                  <a:srgbClr val="000000"/>
                </a:solidFill>
                <a:latin typeface="宋体" pitchFamily="2" charset="-122"/>
                <a:ea typeface="宋体" pitchFamily="2" charset="-122"/>
              </a:rPr>
              <a:t>造成重大的安全威胁，甚至会导致严重的交通事故；</a:t>
            </a:r>
            <a:endParaRPr lang="en-US" altLang="zh-CN" sz="1600" dirty="0">
              <a:solidFill>
                <a:srgbClr val="000000"/>
              </a:solidFill>
              <a:latin typeface="宋体" pitchFamily="2" charset="-122"/>
              <a:ea typeface="宋体" pitchFamily="2" charset="-122"/>
            </a:endParaRPr>
          </a:p>
          <a:p>
            <a:pPr marL="285750" indent="-285750" algn="just" fontAlgn="base">
              <a:lnSpc>
                <a:spcPct val="150000"/>
              </a:lnSpc>
              <a:spcBef>
                <a:spcPct val="0"/>
              </a:spcBef>
              <a:spcAft>
                <a:spcPct val="0"/>
              </a:spcAft>
              <a:buFont typeface="Wingdings" panose="05000000000000000000" pitchFamily="2" charset="2"/>
              <a:buChar char="Ø"/>
            </a:pPr>
            <a:r>
              <a:rPr lang="en-US" altLang="zh-CN" sz="1600" dirty="0">
                <a:solidFill>
                  <a:srgbClr val="000000"/>
                </a:solidFill>
                <a:latin typeface="宋体" pitchFamily="2" charset="-122"/>
                <a:ea typeface="宋体" pitchFamily="2" charset="-122"/>
              </a:rPr>
              <a:t>2012</a:t>
            </a:r>
            <a:r>
              <a:rPr lang="zh-CN" altLang="zh-CN" sz="1600" dirty="0">
                <a:solidFill>
                  <a:srgbClr val="000000"/>
                </a:solidFill>
                <a:latin typeface="宋体" pitchFamily="2" charset="-122"/>
                <a:ea typeface="宋体" pitchFamily="2" charset="-122"/>
              </a:rPr>
              <a:t>年在加州召开的设计年会西部会议上，</a:t>
            </a:r>
            <a:r>
              <a:rPr lang="en-US" altLang="zh-CN" sz="1600" dirty="0" err="1">
                <a:solidFill>
                  <a:srgbClr val="000000"/>
                </a:solidFill>
                <a:latin typeface="宋体" pitchFamily="2" charset="-122"/>
                <a:ea typeface="宋体" pitchFamily="2" charset="-122"/>
              </a:rPr>
              <a:t>Mocana</a:t>
            </a:r>
            <a:r>
              <a:rPr lang="zh-CN" altLang="zh-CN" sz="1600" dirty="0">
                <a:solidFill>
                  <a:srgbClr val="000000"/>
                </a:solidFill>
                <a:latin typeface="宋体" pitchFamily="2" charset="-122"/>
                <a:ea typeface="宋体" pitchFamily="2" charset="-122"/>
              </a:rPr>
              <a:t>高级分析师</a:t>
            </a:r>
            <a:r>
              <a:rPr lang="en-US" altLang="zh-CN" sz="1600" dirty="0">
                <a:solidFill>
                  <a:srgbClr val="000000"/>
                </a:solidFill>
                <a:latin typeface="宋体" pitchFamily="2" charset="-122"/>
                <a:ea typeface="宋体" pitchFamily="2" charset="-122"/>
              </a:rPr>
              <a:t>Robert </a:t>
            </a:r>
            <a:r>
              <a:rPr lang="en-US" altLang="zh-CN" sz="1600" dirty="0" err="1">
                <a:solidFill>
                  <a:srgbClr val="000000"/>
                </a:solidFill>
                <a:latin typeface="宋体" pitchFamily="2" charset="-122"/>
                <a:ea typeface="宋体" pitchFamily="2" charset="-122"/>
              </a:rPr>
              <a:t>Vamosizhan</a:t>
            </a:r>
            <a:r>
              <a:rPr lang="zh-CN" altLang="zh-CN" sz="1600" dirty="0">
                <a:solidFill>
                  <a:srgbClr val="000000"/>
                </a:solidFill>
                <a:latin typeface="宋体" pitchFamily="2" charset="-122"/>
                <a:ea typeface="宋体" pitchFamily="2" charset="-122"/>
              </a:rPr>
              <a:t>介绍了针对</a:t>
            </a:r>
            <a:r>
              <a:rPr lang="zh-CN" altLang="zh-CN" sz="1600" b="1" dirty="0">
                <a:solidFill>
                  <a:srgbClr val="000000"/>
                </a:solidFill>
                <a:latin typeface="宋体" pitchFamily="2" charset="-122"/>
                <a:ea typeface="宋体" pitchFamily="2" charset="-122"/>
              </a:rPr>
              <a:t>打印机、数字机顶盒</a:t>
            </a:r>
            <a:r>
              <a:rPr lang="zh-CN" altLang="zh-CN" sz="1600" dirty="0">
                <a:solidFill>
                  <a:srgbClr val="000000"/>
                </a:solidFill>
                <a:latin typeface="宋体" pitchFamily="2" charset="-122"/>
                <a:ea typeface="宋体" pitchFamily="2" charset="-122"/>
              </a:rPr>
              <a:t>的攻击；</a:t>
            </a:r>
            <a:endParaRPr lang="en-US" altLang="zh-CN" sz="1600" dirty="0">
              <a:solidFill>
                <a:srgbClr val="000000"/>
              </a:solidFill>
              <a:latin typeface="宋体" pitchFamily="2" charset="-122"/>
              <a:ea typeface="宋体" pitchFamily="2" charset="-122"/>
            </a:endParaRPr>
          </a:p>
          <a:p>
            <a:pPr marL="285750" indent="-285750" algn="just" fontAlgn="base">
              <a:lnSpc>
                <a:spcPct val="150000"/>
              </a:lnSpc>
              <a:spcBef>
                <a:spcPct val="0"/>
              </a:spcBef>
              <a:spcAft>
                <a:spcPct val="0"/>
              </a:spcAft>
              <a:buFont typeface="Wingdings" panose="05000000000000000000" pitchFamily="2" charset="2"/>
              <a:buChar char="Ø"/>
            </a:pPr>
            <a:r>
              <a:rPr lang="en-US" altLang="zh-CN" sz="1600" dirty="0">
                <a:solidFill>
                  <a:srgbClr val="000000"/>
                </a:solidFill>
                <a:latin typeface="宋体" pitchFamily="2" charset="-122"/>
                <a:ea typeface="宋体" pitchFamily="2" charset="-122"/>
              </a:rPr>
              <a:t>Jay Radcliffe</a:t>
            </a:r>
            <a:r>
              <a:rPr lang="zh-CN" altLang="zh-CN" sz="1600" dirty="0">
                <a:solidFill>
                  <a:srgbClr val="000000"/>
                </a:solidFill>
                <a:latin typeface="宋体" pitchFamily="2" charset="-122"/>
                <a:ea typeface="宋体" pitchFamily="2" charset="-122"/>
              </a:rPr>
              <a:t>通过侵入</a:t>
            </a:r>
            <a:r>
              <a:rPr lang="zh-CN" altLang="zh-CN" sz="1600" b="1" dirty="0">
                <a:solidFill>
                  <a:srgbClr val="000000"/>
                </a:solidFill>
                <a:latin typeface="宋体" pitchFamily="2" charset="-122"/>
                <a:ea typeface="宋体" pitchFamily="2" charset="-122"/>
              </a:rPr>
              <a:t>胰岛素泵的控制系统</a:t>
            </a:r>
            <a:r>
              <a:rPr lang="zh-CN" altLang="zh-CN" sz="1600" dirty="0">
                <a:solidFill>
                  <a:srgbClr val="000000"/>
                </a:solidFill>
                <a:latin typeface="宋体" pitchFamily="2" charset="-122"/>
                <a:ea typeface="宋体" pitchFamily="2" charset="-122"/>
              </a:rPr>
              <a:t>，从而能够肆意篡改其运行状况。</a:t>
            </a:r>
            <a:endParaRPr lang="zh-CN" altLang="en-US" sz="1600" dirty="0">
              <a:solidFill>
                <a:srgbClr val="000000"/>
              </a:solidFill>
              <a:latin typeface="宋体" pitchFamily="2" charset="-122"/>
              <a:ea typeface="宋体" pitchFamily="2" charset="-122"/>
            </a:endParaRPr>
          </a:p>
        </p:txBody>
      </p:sp>
      <p:pic>
        <p:nvPicPr>
          <p:cNvPr id="1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6458" y="3105772"/>
            <a:ext cx="2847975" cy="2314575"/>
          </a:xfrm>
          <a:prstGeom prst="rect">
            <a:avLst/>
          </a:prstGeom>
        </p:spPr>
      </p:pic>
      <p:grpSp>
        <p:nvGrpSpPr>
          <p:cNvPr id="15" name="组合 10"/>
          <p:cNvGrpSpPr/>
          <p:nvPr/>
        </p:nvGrpSpPr>
        <p:grpSpPr>
          <a:xfrm>
            <a:off x="2181046" y="1728920"/>
            <a:ext cx="7803387" cy="403937"/>
            <a:chOff x="785102" y="4346523"/>
            <a:chExt cx="11179371" cy="538864"/>
          </a:xfrm>
        </p:grpSpPr>
        <p:sp>
          <p:nvSpPr>
            <p:cNvPr id="16" name="矩形 12"/>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17" name="矩形 13"/>
            <p:cNvSpPr>
              <a:spLocks noChangeArrowheads="1"/>
            </p:cNvSpPr>
            <p:nvPr/>
          </p:nvSpPr>
          <p:spPr bwMode="auto">
            <a:xfrm>
              <a:off x="1490664" y="4346523"/>
              <a:ext cx="7416825" cy="52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安全会议上展示的嵌入式攻击</a:t>
              </a:r>
            </a:p>
          </p:txBody>
        </p:sp>
        <p:sp>
          <p:nvSpPr>
            <p:cNvPr id="18"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03</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sp>
        <p:nvSpPr>
          <p:cNvPr id="19" name="标题 1"/>
          <p:cNvSpPr txBox="1">
            <a:spLocks/>
          </p:cNvSpPr>
          <p:nvPr/>
        </p:nvSpPr>
        <p:spPr>
          <a:xfrm>
            <a:off x="1972264" y="1047204"/>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1685983028"/>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spcAft>
                <a:spcPct val="0"/>
              </a:spcAft>
              <a:buClr>
                <a:srgbClr val="FFFFFF"/>
              </a:buClr>
              <a:defRPr/>
            </a:pPr>
            <a:fld id="{3816ADB8-ADDB-41F9-8DB4-77B1AA4CA4E4}" type="datetime1">
              <a:rPr lang="en-US" altLang="zh-CN" b="1">
                <a:solidFill>
                  <a:srgbClr val="FFFFFF"/>
                </a:solidFill>
              </a:rPr>
              <a:pPr>
                <a:spcAft>
                  <a:spcPct val="0"/>
                </a:spcAft>
                <a:buClr>
                  <a:srgbClr val="FFFFFF"/>
                </a:buClr>
                <a:defRPr/>
              </a:pPr>
              <a:t>6/11/2021</a:t>
            </a:fld>
            <a:endParaRPr lang="en-US" altLang="zh-CN" b="1">
              <a:solidFill>
                <a:srgbClr val="FFFFFF"/>
              </a:solidFill>
            </a:endParaRPr>
          </a:p>
        </p:txBody>
      </p:sp>
      <p:sp>
        <p:nvSpPr>
          <p:cNvPr id="5" name="Footer Placeholder 4"/>
          <p:cNvSpPr>
            <a:spLocks noGrp="1"/>
          </p:cNvSpPr>
          <p:nvPr>
            <p:ph type="ftr" sz="quarter" idx="11"/>
          </p:nvPr>
        </p:nvSpPr>
        <p:spPr/>
        <p:txBody>
          <a:bodyPr/>
          <a:lstStyle/>
          <a:p>
            <a:pPr>
              <a:spcAft>
                <a:spcPct val="0"/>
              </a:spcAft>
              <a:buClr>
                <a:srgbClr val="FFFFFF"/>
              </a:buClr>
              <a:defRPr/>
            </a:pPr>
            <a:endParaRPr lang="en-US" altLang="zh-CN" b="1" dirty="0">
              <a:solidFill>
                <a:srgbClr val="FFFFFF"/>
              </a:solidFill>
            </a:endParaRPr>
          </a:p>
        </p:txBody>
      </p:sp>
      <p:sp>
        <p:nvSpPr>
          <p:cNvPr id="6" name="Slide Number Placeholder 5"/>
          <p:cNvSpPr>
            <a:spLocks noGrp="1"/>
          </p:cNvSpPr>
          <p:nvPr>
            <p:ph type="sldNum" sz="quarter" idx="12"/>
          </p:nvPr>
        </p:nvSpPr>
        <p:spPr/>
        <p:txBody>
          <a:bodyPr/>
          <a:lstStyle/>
          <a:p>
            <a:pPr eaLnBrk="0" fontAlgn="base" hangingPunct="0">
              <a:spcAft>
                <a:spcPct val="0"/>
              </a:spcAft>
              <a:buClr>
                <a:srgbClr val="FFFFFF"/>
              </a:buClr>
              <a:defRPr/>
            </a:pPr>
            <a:fld id="{2BAAB2DD-6E80-468E-8D8E-7F533F9D2062}" type="slidenum">
              <a:rPr lang="zh-CN" altLang="en-US" b="1">
                <a:solidFill>
                  <a:srgbClr val="FFFFFF"/>
                </a:solidFill>
              </a:rPr>
              <a:pPr eaLnBrk="0" fontAlgn="base" hangingPunct="0">
                <a:spcAft>
                  <a:spcPct val="0"/>
                </a:spcAft>
                <a:buClr>
                  <a:srgbClr val="FFFFFF"/>
                </a:buClr>
                <a:defRPr/>
              </a:pPr>
              <a:t>99</a:t>
            </a:fld>
            <a:endParaRPr lang="en-US" altLang="zh-CN" b="1">
              <a:solidFill>
                <a:srgbClr val="FFFFFF"/>
              </a:solidFill>
            </a:endParaRPr>
          </a:p>
        </p:txBody>
      </p:sp>
      <p:grpSp>
        <p:nvGrpSpPr>
          <p:cNvPr id="13" name="组合 38"/>
          <p:cNvGrpSpPr/>
          <p:nvPr/>
        </p:nvGrpSpPr>
        <p:grpSpPr>
          <a:xfrm>
            <a:off x="2279577" y="2132856"/>
            <a:ext cx="7483869" cy="403938"/>
            <a:chOff x="785102" y="4346522"/>
            <a:chExt cx="11179371" cy="538865"/>
          </a:xfrm>
        </p:grpSpPr>
        <p:sp>
          <p:nvSpPr>
            <p:cNvPr id="14"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algn="ctr">
                <a:defRPr/>
              </a:pPr>
              <a:endParaRPr lang="zh-CN" altLang="en-US" kern="0">
                <a:solidFill>
                  <a:srgbClr val="FFFFFF"/>
                </a:solidFill>
                <a:latin typeface="Arial"/>
                <a:ea typeface="宋体"/>
              </a:endParaRPr>
            </a:p>
          </p:txBody>
        </p:sp>
        <p:sp>
          <p:nvSpPr>
            <p:cNvPr id="15" name="矩形 40"/>
            <p:cNvSpPr>
              <a:spLocks noChangeArrowheads="1"/>
            </p:cNvSpPr>
            <p:nvPr/>
          </p:nvSpPr>
          <p:spPr bwMode="auto">
            <a:xfrm>
              <a:off x="1490664" y="4346522"/>
              <a:ext cx="7416824" cy="52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Aft>
                  <a:spcPts val="375"/>
                </a:spcAft>
                <a:defRPr/>
              </a:pPr>
              <a:r>
                <a:rPr lang="en-US" altLang="zh-CN" kern="0" dirty="0">
                  <a:solidFill>
                    <a:srgbClr val="FFFFFF"/>
                  </a:solidFill>
                  <a:latin typeface="华康俪金黑W8(P)" pitchFamily="34" charset="-122"/>
                  <a:ea typeface="华康俪金黑W8(P)" pitchFamily="34" charset="-122"/>
                </a:rPr>
                <a:t>  </a:t>
              </a:r>
              <a:r>
                <a:rPr lang="zh-CN" altLang="en-US" kern="0" dirty="0">
                  <a:solidFill>
                    <a:srgbClr val="FFFFFF"/>
                  </a:solidFill>
                  <a:latin typeface="华康俪金黑W8(P)" pitchFamily="34" charset="-122"/>
                  <a:ea typeface="华康俪金黑W8(P)" pitchFamily="34" charset="-122"/>
                </a:rPr>
                <a:t>美国伊利诺伊州水利供水系统受损</a:t>
              </a:r>
            </a:p>
          </p:txBody>
        </p:sp>
        <p:sp>
          <p:nvSpPr>
            <p:cNvPr id="16"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algn="ctr">
                <a:defRPr/>
              </a:pPr>
              <a:r>
                <a:rPr lang="en-US" altLang="zh-CN" kern="0" dirty="0">
                  <a:solidFill>
                    <a:srgbClr val="FFFFFF"/>
                  </a:solidFill>
                  <a:latin typeface="Impact" pitchFamily="34" charset="0"/>
                  <a:ea typeface="Arial Unicode MS" pitchFamily="34" charset="-122"/>
                  <a:cs typeface="Arial Unicode MS" pitchFamily="34" charset="-122"/>
                </a:rPr>
                <a:t>04</a:t>
              </a:r>
              <a:endParaRPr lang="zh-CN" altLang="en-US" kern="0" dirty="0">
                <a:solidFill>
                  <a:srgbClr val="FFFFFF"/>
                </a:solidFill>
                <a:latin typeface="Impact" pitchFamily="34" charset="0"/>
                <a:ea typeface="Arial Unicode MS" pitchFamily="34" charset="-122"/>
                <a:cs typeface="Arial Unicode MS" pitchFamily="34" charset="-122"/>
              </a:endParaRPr>
            </a:p>
          </p:txBody>
        </p:sp>
      </p:grpSp>
      <p:sp>
        <p:nvSpPr>
          <p:cNvPr id="17" name="矩形 11"/>
          <p:cNvSpPr/>
          <p:nvPr/>
        </p:nvSpPr>
        <p:spPr>
          <a:xfrm>
            <a:off x="5700767" y="2946689"/>
            <a:ext cx="4032447" cy="3416320"/>
          </a:xfrm>
          <a:prstGeom prst="rect">
            <a:avLst/>
          </a:prstGeom>
        </p:spPr>
        <p:txBody>
          <a:bodyPr wrap="square">
            <a:spAutoFit/>
          </a:bodyPr>
          <a:lstStyle/>
          <a:p>
            <a:pPr marL="285750" indent="-285750" algn="just" fontAlgn="base">
              <a:lnSpc>
                <a:spcPct val="150000"/>
              </a:lnSpc>
              <a:spcBef>
                <a:spcPct val="0"/>
              </a:spcBef>
              <a:spcAft>
                <a:spcPct val="0"/>
              </a:spcAft>
              <a:buFont typeface="Wingdings" panose="05000000000000000000" pitchFamily="2" charset="2"/>
              <a:buChar char="Ø"/>
            </a:pPr>
            <a:r>
              <a:rPr lang="en-US" altLang="zh-CN" dirty="0">
                <a:solidFill>
                  <a:srgbClr val="000000"/>
                </a:solidFill>
                <a:latin typeface="宋体" pitchFamily="2" charset="-122"/>
                <a:ea typeface="宋体" pitchFamily="2" charset="-122"/>
              </a:rPr>
              <a:t>2011</a:t>
            </a:r>
            <a:r>
              <a:rPr lang="zh-CN" altLang="en-US" dirty="0">
                <a:solidFill>
                  <a:srgbClr val="000000"/>
                </a:solidFill>
                <a:latin typeface="宋体" pitchFamily="2" charset="-122"/>
                <a:ea typeface="宋体" pitchFamily="2" charset="-122"/>
              </a:rPr>
              <a:t>年，美国伊利诺伊州一家水厂的</a:t>
            </a:r>
            <a:r>
              <a:rPr lang="zh-CN" altLang="en-US" b="1" dirty="0">
                <a:solidFill>
                  <a:srgbClr val="000000"/>
                </a:solidFill>
                <a:latin typeface="宋体" pitchFamily="2" charset="-122"/>
                <a:ea typeface="宋体" pitchFamily="2" charset="-122"/>
              </a:rPr>
              <a:t>监控及数据采集系统（</a:t>
            </a:r>
            <a:r>
              <a:rPr lang="en-US" altLang="zh-CN" b="1" dirty="0">
                <a:solidFill>
                  <a:srgbClr val="000000"/>
                </a:solidFill>
                <a:latin typeface="宋体" pitchFamily="2" charset="-122"/>
                <a:ea typeface="宋体" pitchFamily="2" charset="-122"/>
              </a:rPr>
              <a:t>SCADA</a:t>
            </a:r>
            <a:r>
              <a:rPr lang="zh-CN" altLang="en-US" b="1" dirty="0">
                <a:solidFill>
                  <a:srgbClr val="000000"/>
                </a:solidFill>
                <a:latin typeface="宋体" pitchFamily="2" charset="-122"/>
                <a:ea typeface="宋体" pitchFamily="2" charset="-122"/>
              </a:rPr>
              <a:t>）</a:t>
            </a:r>
            <a:r>
              <a:rPr lang="zh-CN" altLang="en-US" dirty="0">
                <a:solidFill>
                  <a:srgbClr val="000000"/>
                </a:solidFill>
                <a:latin typeface="宋体" pitchFamily="2" charset="-122"/>
                <a:ea typeface="宋体" pitchFamily="2" charset="-122"/>
              </a:rPr>
              <a:t>因遭到黑客攻击，其中一个水泵被频繁开关导致停止运转。</a:t>
            </a:r>
            <a:endParaRPr lang="en-US" altLang="zh-CN" dirty="0">
              <a:solidFill>
                <a:srgbClr val="000000"/>
              </a:solidFill>
              <a:latin typeface="宋体" pitchFamily="2" charset="-122"/>
              <a:ea typeface="宋体" pitchFamily="2" charset="-122"/>
            </a:endParaRPr>
          </a:p>
          <a:p>
            <a:pPr marL="285750" indent="-285750" algn="just" fontAlgn="base">
              <a:lnSpc>
                <a:spcPct val="150000"/>
              </a:lnSpc>
              <a:spcBef>
                <a:spcPct val="0"/>
              </a:spcBef>
              <a:spcAft>
                <a:spcPct val="0"/>
              </a:spcAft>
              <a:buFont typeface="Wingdings" panose="05000000000000000000" pitchFamily="2" charset="2"/>
              <a:buChar char="Ø"/>
            </a:pPr>
            <a:r>
              <a:rPr lang="zh-CN" altLang="en-US" dirty="0">
                <a:solidFill>
                  <a:srgbClr val="000000"/>
                </a:solidFill>
                <a:latin typeface="宋体" pitchFamily="2" charset="-122"/>
                <a:ea typeface="宋体" pitchFamily="2" charset="-122"/>
              </a:rPr>
              <a:t>美国国土安全部门和联邦调查局调查指出目前许多控制重要行业的工业</a:t>
            </a:r>
            <a:r>
              <a:rPr lang="en-US" altLang="zh-CN" dirty="0">
                <a:solidFill>
                  <a:srgbClr val="000000"/>
                </a:solidFill>
                <a:latin typeface="宋体" pitchFamily="2" charset="-122"/>
                <a:ea typeface="宋体" pitchFamily="2" charset="-122"/>
              </a:rPr>
              <a:t>SCADA</a:t>
            </a:r>
            <a:r>
              <a:rPr lang="zh-CN" altLang="en-US" dirty="0">
                <a:solidFill>
                  <a:srgbClr val="000000"/>
                </a:solidFill>
                <a:latin typeface="宋体" pitchFamily="2" charset="-122"/>
                <a:ea typeface="宋体" pitchFamily="2" charset="-122"/>
              </a:rPr>
              <a:t>系统存在脆弱性，具有很大的安全隐患。</a:t>
            </a:r>
          </a:p>
        </p:txBody>
      </p:sp>
      <p:pic>
        <p:nvPicPr>
          <p:cNvPr id="18" name="图片 7"/>
          <p:cNvPicPr/>
          <p:nvPr/>
        </p:nvPicPr>
        <p:blipFill>
          <a:blip r:embed="rId2" cstate="print">
            <a:extLst>
              <a:ext uri="{28A0092B-C50C-407E-A947-70E740481C1C}">
                <a14:useLocalDpi xmlns:a14="http://schemas.microsoft.com/office/drawing/2010/main" val="0"/>
              </a:ext>
            </a:extLst>
          </a:blip>
          <a:stretch>
            <a:fillRect/>
          </a:stretch>
        </p:blipFill>
        <p:spPr bwMode="auto">
          <a:xfrm>
            <a:off x="2279576" y="3522754"/>
            <a:ext cx="3168352" cy="2503323"/>
          </a:xfrm>
          <a:prstGeom prst="rect">
            <a:avLst/>
          </a:prstGeom>
          <a:noFill/>
          <a:ln w="9525">
            <a:noFill/>
            <a:miter lim="800000"/>
            <a:headEnd/>
            <a:tailEnd/>
          </a:ln>
        </p:spPr>
      </p:pic>
      <p:sp>
        <p:nvSpPr>
          <p:cNvPr id="19" name="标题 1"/>
          <p:cNvSpPr txBox="1">
            <a:spLocks/>
          </p:cNvSpPr>
          <p:nvPr/>
        </p:nvSpPr>
        <p:spPr>
          <a:xfrm>
            <a:off x="1972264" y="1191220"/>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a:defRPr/>
            </a:pPr>
            <a:r>
              <a:rPr lang="zh-CN" altLang="en-US" sz="3200" kern="0" dirty="0">
                <a:solidFill>
                  <a:srgbClr val="000000"/>
                </a:solidFill>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376405786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12.1|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imes New Roman"/>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71"/>
        </a:solidFill>
        <a:ln w="9525" cap="flat" cmpd="sng" algn="ctr">
          <a:solidFill>
            <a:srgbClr val="FFFF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altLang="zh-CN" sz="2400" b="1" i="0" u="none" strike="noStrike" cap="none" normalizeH="0" baseline="0" smtClean="0">
            <a:ln>
              <a:noFill/>
            </a:ln>
            <a:solidFill>
              <a:schemeClr val="tx1"/>
            </a:solidFill>
            <a:effectLst/>
            <a:latin typeface="Tahoma" panose="020B0604030504040204" pitchFamily="34" charset="0"/>
            <a:ea typeface="楷体_GB2312" pitchFamily="49" charset="-122"/>
          </a:defRPr>
        </a:defPPr>
      </a:lstStyle>
    </a:spDef>
    <a:lnDef>
      <a:spPr bwMode="auto">
        <a:xfrm>
          <a:off x="0" y="0"/>
          <a:ext cx="1" cy="1"/>
        </a:xfrm>
        <a:custGeom>
          <a:avLst/>
          <a:gdLst/>
          <a:ahLst/>
          <a:cxnLst/>
          <a:rect l="0" t="0" r="0" b="0"/>
          <a:pathLst/>
        </a:custGeom>
        <a:solidFill>
          <a:srgbClr val="FFFF71"/>
        </a:solidFill>
        <a:ln w="9525" cap="flat" cmpd="sng" algn="ctr">
          <a:solidFill>
            <a:srgbClr val="FFFF7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en-US" altLang="zh-CN" sz="2400" b="1" i="0" u="none" strike="noStrike" cap="none" normalizeH="0" baseline="0" smtClean="0">
            <a:ln>
              <a:noFill/>
            </a:ln>
            <a:solidFill>
              <a:schemeClr val="tx1"/>
            </a:solidFill>
            <a:effectLst/>
            <a:latin typeface="Tahoma" panose="020B0604030504040204" pitchFamily="34" charset="0"/>
            <a:ea typeface="楷体_GB2312"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chool01">
  <a:themeElements>
    <a:clrScheme name="School01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School01">
      <a:majorFont>
        <a:latin typeface="CMU Sans Serif"/>
        <a:ea typeface="文泉驿正黑"/>
        <a:cs typeface=""/>
      </a:majorFont>
      <a:minorFont>
        <a:latin typeface="CMU Serif"/>
        <a:ea typeface="文鼎ＰＬ简报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ctr" latinLnBrk="0" hangingPunct="1">
          <a:lnSpc>
            <a:spcPct val="100000"/>
          </a:lnSpc>
          <a:spcBef>
            <a:spcPct val="20000"/>
          </a:spcBef>
          <a:spcAft>
            <a:spcPct val="0"/>
          </a:spcAft>
          <a:buClr>
            <a:schemeClr val="tx1"/>
          </a:buClr>
          <a:buSzPct val="80000"/>
          <a:buFont typeface="Wingdings" panose="05000000000000000000" pitchFamily="2" charset="2"/>
          <a:buChar char="n"/>
          <a:tabLst/>
          <a:defRPr kumimoji="0" lang="zh-CN" sz="3200" b="1" i="0" u="none" strike="noStrike" cap="none" normalizeH="0" baseline="0" smtClean="0">
            <a:ln>
              <a:noFill/>
            </a:ln>
            <a:solidFill>
              <a:srgbClr val="9900CC"/>
            </a:solidFill>
            <a:effectLst/>
            <a:latin typeface="Arial" panose="020B0604020202020204" pitchFamily="34" charset="0"/>
            <a:ea typeface="仿宋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ctr" latinLnBrk="0" hangingPunct="1">
          <a:lnSpc>
            <a:spcPct val="100000"/>
          </a:lnSpc>
          <a:spcBef>
            <a:spcPct val="20000"/>
          </a:spcBef>
          <a:spcAft>
            <a:spcPct val="0"/>
          </a:spcAft>
          <a:buClr>
            <a:schemeClr val="tx1"/>
          </a:buClr>
          <a:buSzPct val="80000"/>
          <a:buFont typeface="Wingdings" panose="05000000000000000000" pitchFamily="2" charset="2"/>
          <a:buChar char="n"/>
          <a:tabLst/>
          <a:defRPr kumimoji="0" lang="zh-CN" sz="3200" b="1" i="0" u="none" strike="noStrike" cap="none" normalizeH="0" baseline="0" smtClean="0">
            <a:ln>
              <a:noFill/>
            </a:ln>
            <a:solidFill>
              <a:srgbClr val="9900CC"/>
            </a:solidFill>
            <a:effectLst/>
            <a:latin typeface="Arial" panose="020B0604020202020204" pitchFamily="34" charset="0"/>
            <a:ea typeface="仿宋_GB2312" pitchFamily="49" charset="-122"/>
          </a:defRPr>
        </a:defPPr>
      </a:lstStyle>
    </a:lnDef>
  </a:objectDefaults>
  <a:extraClrSchemeLst>
    <a:extraClrScheme>
      <a:clrScheme name="School01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School01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School01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School01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School01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School01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School01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School01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School01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chool01">
  <a:themeElements>
    <a:clrScheme name="School01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School01">
      <a:majorFont>
        <a:latin typeface="CMU Sans Serif"/>
        <a:ea typeface="文泉驿正黑"/>
        <a:cs typeface=""/>
      </a:majorFont>
      <a:minorFont>
        <a:latin typeface="CMU Serif"/>
        <a:ea typeface="文鼎ＰＬ简报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ctr" latinLnBrk="0" hangingPunct="1">
          <a:lnSpc>
            <a:spcPct val="100000"/>
          </a:lnSpc>
          <a:spcBef>
            <a:spcPct val="20000"/>
          </a:spcBef>
          <a:spcAft>
            <a:spcPct val="0"/>
          </a:spcAft>
          <a:buClr>
            <a:schemeClr val="tx1"/>
          </a:buClr>
          <a:buSzPct val="80000"/>
          <a:buFont typeface="Wingdings" panose="05000000000000000000" pitchFamily="2" charset="2"/>
          <a:buChar char="n"/>
          <a:tabLst/>
          <a:defRPr kumimoji="0" lang="zh-CN" sz="3200" b="1" i="0" u="none" strike="noStrike" cap="none" normalizeH="0" baseline="0" smtClean="0">
            <a:ln>
              <a:noFill/>
            </a:ln>
            <a:solidFill>
              <a:srgbClr val="9900CC"/>
            </a:solidFill>
            <a:effectLst/>
            <a:latin typeface="Arial" panose="020B0604020202020204" pitchFamily="34" charset="0"/>
            <a:ea typeface="仿宋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ctr" latinLnBrk="0" hangingPunct="1">
          <a:lnSpc>
            <a:spcPct val="100000"/>
          </a:lnSpc>
          <a:spcBef>
            <a:spcPct val="20000"/>
          </a:spcBef>
          <a:spcAft>
            <a:spcPct val="0"/>
          </a:spcAft>
          <a:buClr>
            <a:schemeClr val="tx1"/>
          </a:buClr>
          <a:buSzPct val="80000"/>
          <a:buFont typeface="Wingdings" panose="05000000000000000000" pitchFamily="2" charset="2"/>
          <a:buChar char="n"/>
          <a:tabLst/>
          <a:defRPr kumimoji="0" lang="zh-CN" sz="3200" b="1" i="0" u="none" strike="noStrike" cap="none" normalizeH="0" baseline="0" smtClean="0">
            <a:ln>
              <a:noFill/>
            </a:ln>
            <a:solidFill>
              <a:srgbClr val="9900CC"/>
            </a:solidFill>
            <a:effectLst/>
            <a:latin typeface="Arial" panose="020B0604020202020204" pitchFamily="34" charset="0"/>
            <a:ea typeface="仿宋_GB2312" pitchFamily="49" charset="-122"/>
          </a:defRPr>
        </a:defPPr>
      </a:lstStyle>
    </a:lnDef>
  </a:objectDefaults>
  <a:extraClrSchemeLst>
    <a:extraClrScheme>
      <a:clrScheme name="School01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School01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School01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School01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School01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School01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School01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School01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School01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016">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016">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otalTime>2310</TotalTime>
  <Words>72999</Words>
  <Application>Microsoft Office PowerPoint</Application>
  <PresentationFormat>宽屏</PresentationFormat>
  <Paragraphs>5997</Paragraphs>
  <Slides>901</Slides>
  <Notes>130</Notes>
  <HiddenSlides>0</HiddenSlides>
  <MMClips>0</MMClips>
  <ScaleCrop>false</ScaleCrop>
  <HeadingPairs>
    <vt:vector size="8" baseType="variant">
      <vt:variant>
        <vt:lpstr>已用的字体</vt:lpstr>
      </vt:variant>
      <vt:variant>
        <vt:i4>31</vt:i4>
      </vt:variant>
      <vt:variant>
        <vt:lpstr>主题</vt:lpstr>
      </vt:variant>
      <vt:variant>
        <vt:i4>10</vt:i4>
      </vt:variant>
      <vt:variant>
        <vt:lpstr>嵌入 OLE 服务器</vt:lpstr>
      </vt:variant>
      <vt:variant>
        <vt:i4>4</vt:i4>
      </vt:variant>
      <vt:variant>
        <vt:lpstr>幻灯片标题</vt:lpstr>
      </vt:variant>
      <vt:variant>
        <vt:i4>901</vt:i4>
      </vt:variant>
    </vt:vector>
  </HeadingPairs>
  <TitlesOfParts>
    <vt:vector size="946" baseType="lpstr">
      <vt:lpstr>CMU Sans Serif</vt:lpstr>
      <vt:lpstr>CMU Serif</vt:lpstr>
      <vt:lpstr>CMU Typewriter Text</vt:lpstr>
      <vt:lpstr>Gill Sans</vt:lpstr>
      <vt:lpstr>Gulim</vt:lpstr>
      <vt:lpstr>Microsoft JhengHei</vt:lpstr>
      <vt:lpstr>Samsung InterFace</vt:lpstr>
      <vt:lpstr>等线</vt:lpstr>
      <vt:lpstr>等线 Light</vt:lpstr>
      <vt:lpstr>黑体</vt:lpstr>
      <vt:lpstr>华康俪金黑W8(P)</vt:lpstr>
      <vt:lpstr>华文仿宋</vt:lpstr>
      <vt:lpstr>华文楷体</vt:lpstr>
      <vt:lpstr>华文中宋</vt:lpstr>
      <vt:lpstr>楷体</vt:lpstr>
      <vt:lpstr>楷体_GB2312</vt:lpstr>
      <vt:lpstr>宋体</vt:lpstr>
      <vt:lpstr>微软雅黑</vt:lpstr>
      <vt:lpstr>幼圆</vt:lpstr>
      <vt:lpstr>Arial</vt:lpstr>
      <vt:lpstr>Calibri</vt:lpstr>
      <vt:lpstr>Calibri Light</vt:lpstr>
      <vt:lpstr>Courier New</vt:lpstr>
      <vt:lpstr>Garamond</vt:lpstr>
      <vt:lpstr>Impact</vt:lpstr>
      <vt:lpstr>Segoe UI</vt:lpstr>
      <vt:lpstr>Tahoma</vt:lpstr>
      <vt:lpstr>Times New Roman</vt:lpstr>
      <vt:lpstr>Verdana</vt:lpstr>
      <vt:lpstr>Wingdings</vt:lpstr>
      <vt:lpstr>Wingdings 2</vt:lpstr>
      <vt:lpstr>Office 主题​​</vt:lpstr>
      <vt:lpstr>Blends</vt:lpstr>
      <vt:lpstr>School01</vt:lpstr>
      <vt:lpstr>1_School01</vt:lpstr>
      <vt:lpstr>1_Office Theme</vt:lpstr>
      <vt:lpstr>Mountain Top</vt:lpstr>
      <vt:lpstr>1_016</vt:lpstr>
      <vt:lpstr>2_016</vt:lpstr>
      <vt:lpstr>回顾</vt:lpstr>
      <vt:lpstr>2_Office Theme</vt:lpstr>
      <vt:lpstr>Image</vt:lpstr>
      <vt:lpstr>Photo Editor 照片</vt:lpstr>
      <vt:lpstr>位图图像</vt:lpstr>
      <vt:lpstr>Visio</vt:lpstr>
      <vt:lpstr>嵌入式系统复习</vt:lpstr>
      <vt:lpstr>嵌入式系统内容</vt:lpstr>
      <vt:lpstr>嵌入式系统概论</vt:lpstr>
      <vt:lpstr>嵌入式系统概论</vt:lpstr>
      <vt:lpstr>嵌入式系统概论</vt:lpstr>
      <vt:lpstr>嵌入式系统概论</vt:lpstr>
      <vt:lpstr>嵌入式系统安全概论</vt:lpstr>
      <vt:lpstr>嵌入式系统概论</vt:lpstr>
      <vt:lpstr>嵌入式系统概论</vt:lpstr>
      <vt:lpstr>硬件基础知识</vt:lpstr>
      <vt:lpstr>硬件基础知识</vt:lpstr>
      <vt:lpstr>ARM架构</vt:lpstr>
      <vt:lpstr>PowerPoint 演示文稿</vt:lpstr>
      <vt:lpstr>ARM架构</vt:lpstr>
      <vt:lpstr>接口技术</vt:lpstr>
      <vt:lpstr>接口技术</vt:lpstr>
      <vt:lpstr>接口技术</vt:lpstr>
      <vt:lpstr>接口技术</vt:lpstr>
      <vt:lpstr>接口技术</vt:lpstr>
      <vt:lpstr>接口技术</vt:lpstr>
      <vt:lpstr>接口技术</vt:lpstr>
      <vt:lpstr>接口技术</vt:lpstr>
      <vt:lpstr>嵌入式软件设计及操作系统</vt:lpstr>
      <vt:lpstr>嵌入式软件设计及操作系统</vt:lpstr>
      <vt:lpstr>嵌入式软件设计及操作系统</vt:lpstr>
      <vt:lpstr>嵌入式软件设计及操作系统</vt:lpstr>
      <vt:lpstr>嵌入式软件设计</vt:lpstr>
      <vt:lpstr>嵌入式软件设计</vt:lpstr>
      <vt:lpstr>嵌入式软件设计</vt:lpstr>
      <vt:lpstr>旁路攻击 SCA及防御</vt:lpstr>
      <vt:lpstr>旁路攻击 SCA及防御</vt:lpstr>
      <vt:lpstr>旁路攻击 SCA及防御</vt:lpstr>
      <vt:lpstr>工业控制系统信息安全</vt:lpstr>
      <vt:lpstr>工业控制系统信息安全</vt:lpstr>
      <vt:lpstr>TrustZone技术</vt:lpstr>
      <vt:lpstr>TrustZone技术</vt:lpstr>
      <vt:lpstr>TrustZone技术</vt:lpstr>
      <vt:lpstr>TrustZone技术</vt:lpstr>
      <vt:lpstr>TrustZone技术</vt:lpstr>
      <vt:lpstr>TrustZone技术</vt:lpstr>
      <vt:lpstr>芯片操作系统与嵌入式软件安全</vt:lpstr>
      <vt:lpstr>考试题型</vt:lpstr>
      <vt:lpstr>嵌入式系统概论</vt:lpstr>
      <vt:lpstr>PowerPoint 演示文稿</vt:lpstr>
      <vt:lpstr>1.1 嵌入式系统的定义</vt:lpstr>
      <vt:lpstr>1.1 嵌入式系统的定义（续）</vt:lpstr>
      <vt:lpstr>1.1 嵌入式系统的定义（续）</vt:lpstr>
      <vt:lpstr>1.1 嵌入式系统的定义（续）</vt:lpstr>
      <vt:lpstr>1.2 嵌入式系统的组成</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1.3 嵌入式系统的应用与发展</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PowerPoint 演示文稿</vt:lpstr>
      <vt:lpstr>2.1 嵌入式微处理器分类</vt:lpstr>
      <vt:lpstr>2.1 嵌入式微处理器分类（续）</vt:lpstr>
      <vt:lpstr>2.1 嵌入式微处理器分类（续）</vt:lpstr>
      <vt:lpstr>2.1 嵌入式微处理器分类（续）</vt:lpstr>
      <vt:lpstr>2.1 嵌入式微处理器分类（续）</vt:lpstr>
      <vt:lpstr>2.2 ARM嵌入式微处理器</vt:lpstr>
      <vt:lpstr>2.2 ARM嵌入式微处理器（续）</vt:lpstr>
      <vt:lpstr>2.2 ARM嵌入式微处理器（续）</vt:lpstr>
      <vt:lpstr>2.2 ARM嵌入式微处理器（续）</vt:lpstr>
      <vt:lpstr>2.2 ARM嵌入式微处理器（续）</vt:lpstr>
      <vt:lpstr>2.2 ARM嵌入式微处理器（续）</vt:lpstr>
      <vt:lpstr>2.2 ARM嵌入式微处理器（续）</vt:lpstr>
      <vt:lpstr>2.2 ARM嵌入式微处理器（续）</vt:lpstr>
      <vt:lpstr>2.3 嵌入式微处理器选型</vt:lpstr>
      <vt:lpstr>2.3  嵌入式CPU架构</vt:lpstr>
      <vt:lpstr>2.3.1  冯诺依曼结构</vt:lpstr>
      <vt:lpstr>2. 3.1  冯诺依曼结构</vt:lpstr>
      <vt:lpstr>2.3.2  哈佛结构</vt:lpstr>
      <vt:lpstr>2.3.2  哈佛结构</vt:lpstr>
      <vt:lpstr>2.3.3  改进的哈佛结构</vt:lpstr>
      <vt:lpstr>2.3.4  处理器结构小结</vt:lpstr>
      <vt:lpstr>PowerPoint 演示文稿</vt:lpstr>
      <vt:lpstr>3 嵌入式操作系统</vt:lpstr>
      <vt:lpstr>PowerPoint 演示文稿</vt:lpstr>
      <vt:lpstr>4 嵌入式系统安全简介</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嵌入式接口技术</vt:lpstr>
      <vt:lpstr>嵌入式接口</vt:lpstr>
      <vt:lpstr>硬件基础</vt:lpstr>
      <vt:lpstr>硬件基础-电源电压</vt:lpstr>
      <vt:lpstr>硬件基础-复位</vt:lpstr>
      <vt:lpstr>硬件基础-复位与特殊功能寄存器</vt:lpstr>
      <vt:lpstr>硬件基础-振荡源</vt:lpstr>
      <vt:lpstr>硬件基础-端口</vt:lpstr>
      <vt:lpstr>硬件基础-功耗控制</vt:lpstr>
      <vt:lpstr>硬件基础-可靠性</vt:lpstr>
      <vt:lpstr>硬件-通信(相互通道)</vt:lpstr>
      <vt:lpstr>PowerPoint 演示文稿</vt:lpstr>
      <vt:lpstr>1) 通信方式</vt:lpstr>
      <vt:lpstr>PowerPoint 演示文稿</vt:lpstr>
      <vt:lpstr>PowerPoint 演示文稿</vt:lpstr>
      <vt:lpstr>PowerPoint 演示文稿</vt:lpstr>
      <vt:lpstr>3) 串行通信协议 常采用的通信协议有两类：异步协议和同步协议</vt:lpstr>
      <vt:lpstr>PowerPoint 演示文稿</vt:lpstr>
      <vt:lpstr>PowerPoint 演示文稿</vt:lpstr>
      <vt:lpstr>PowerPoint 演示文稿</vt:lpstr>
      <vt:lpstr>4) 信息的校验方式</vt:lpstr>
      <vt:lpstr>PowerPoint 演示文稿</vt:lpstr>
      <vt:lpstr>PowerPoint 演示文稿</vt:lpstr>
      <vt:lpstr>PowerPoint 演示文稿</vt:lpstr>
      <vt:lpstr>PowerPoint 演示文稿</vt:lpstr>
      <vt:lpstr>RS－232C串行接口标准</vt:lpstr>
      <vt:lpstr>PowerPoint 演示文稿</vt:lpstr>
      <vt:lpstr>PowerPoint 演示文稿</vt:lpstr>
      <vt:lpstr>接口信号功能</vt:lpstr>
      <vt:lpstr>信号线的连接</vt:lpstr>
      <vt:lpstr>2) 近距离连接 近距离连接不用MODEM，如下图所示。</vt:lpstr>
      <vt:lpstr>串行通信协议应用注意事项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硬件-通信(相互通道)</vt:lpstr>
      <vt:lpstr>PowerPoint 演示文稿</vt:lpstr>
      <vt:lpstr>PowerPoint 演示文稿</vt:lpstr>
      <vt:lpstr>I2C总线是多主系统：系统可以有多个I2C节点设备组成</vt:lpstr>
      <vt:lpstr>PowerPoint 演示文稿</vt:lpstr>
      <vt:lpstr>  4) 结束/停止信号(P) 启动信号和停止信号的产生见下图。</vt:lpstr>
      <vt:lpstr>PowerPoint 演示文稿</vt:lpstr>
      <vt:lpstr>PowerPoint 演示文稿</vt:lpstr>
      <vt:lpstr>I2C总线基本操作</vt:lpstr>
      <vt:lpstr>PowerPoint 演示文稿</vt:lpstr>
      <vt:lpstr>启动和停止条件</vt:lpstr>
      <vt:lpstr>PowerPoint 演示文稿</vt:lpstr>
      <vt:lpstr>PowerPoint 演示文稿</vt:lpstr>
      <vt:lpstr>标准模式I2C 总线规范的扩展</vt:lpstr>
      <vt:lpstr>I2C应用注意事项</vt:lpstr>
      <vt:lpstr>硬件-通信(相互通道)</vt:lpstr>
      <vt:lpstr>SPI 串行外设接口总线</vt:lpstr>
      <vt:lpstr>SPI 总线系统的组成</vt:lpstr>
      <vt:lpstr>SPI 总线时序</vt:lpstr>
      <vt:lpstr>用GPIO口线模拟SPI 操作</vt:lpstr>
      <vt:lpstr>SPI 注意事项</vt:lpstr>
      <vt:lpstr>硬件-通信(相互通道)</vt:lpstr>
      <vt:lpstr>1-WIRE</vt:lpstr>
      <vt:lpstr>1-WIRE</vt:lpstr>
      <vt:lpstr>1-WIRE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硬件-输入(前向通道)</vt:lpstr>
      <vt:lpstr>硬件-输出(后向通道)</vt:lpstr>
      <vt:lpstr>嵌入式接口技术-人机界面（HMI）</vt:lpstr>
      <vt:lpstr>PowerPoint 演示文稿</vt:lpstr>
      <vt:lpstr>人机界面（HMI）</vt:lpstr>
      <vt:lpstr>人机界面（HMI）</vt:lpstr>
      <vt:lpstr>人机界面（HMI）</vt:lpstr>
      <vt:lpstr>PowerPoint 演示文稿</vt:lpstr>
      <vt:lpstr>PowerPoint 演示文稿</vt:lpstr>
      <vt:lpstr>PowerPoint 演示文稿</vt:lpstr>
      <vt:lpstr>PowerPoint 演示文稿</vt:lpstr>
      <vt:lpstr>七段/米字/点阵数码管/灯带</vt:lpstr>
      <vt:lpstr>人机界面（HMI）</vt:lpstr>
      <vt:lpstr>人机界面（HMI）</vt:lpstr>
      <vt:lpstr>人机界面（HMI）</vt:lpstr>
      <vt:lpstr>LED驱动</vt:lpstr>
      <vt:lpstr>多色LED控制</vt:lpstr>
      <vt:lpstr>LED的伽马（Gamma）校正与色度校正</vt:lpstr>
      <vt:lpstr>蜂鸣器buzzer</vt:lpstr>
      <vt:lpstr>蜂鸣器驱动电路</vt:lpstr>
      <vt:lpstr>编码器</vt:lpstr>
      <vt:lpstr>蜂鸣器的选用</vt:lpstr>
      <vt:lpstr>PowerPoint 演示文稿</vt:lpstr>
      <vt:lpstr>编码器图片</vt:lpstr>
      <vt:lpstr>增量式编码器</vt:lpstr>
      <vt:lpstr>增量式编码器</vt:lpstr>
      <vt:lpstr>如何判断方向及计数</vt:lpstr>
      <vt:lpstr>绝对式编码器</vt:lpstr>
      <vt:lpstr>绝对式编码器</vt:lpstr>
      <vt:lpstr>编码器接口举例</vt:lpstr>
      <vt:lpstr>其他通信显示（I2C/SPI/UART）</vt:lpstr>
      <vt:lpstr>嵌入式接口技术-功率驱动</vt:lpstr>
      <vt:lpstr>常用功率驱动器件</vt:lpstr>
      <vt:lpstr>功率晶体管</vt:lpstr>
      <vt:lpstr>场效应管</vt:lpstr>
      <vt:lpstr>晶闸管</vt:lpstr>
      <vt:lpstr>晶闸管驱动和保护</vt:lpstr>
      <vt:lpstr>继电器</vt:lpstr>
      <vt:lpstr>继电器作用</vt:lpstr>
      <vt:lpstr>电磁继电器</vt:lpstr>
      <vt:lpstr>电磁继电器原理</vt:lpstr>
      <vt:lpstr>电磁继电器分类</vt:lpstr>
      <vt:lpstr>电磁继电器驱动及保护</vt:lpstr>
      <vt:lpstr>电磁继电器触电灭弧保护</vt:lpstr>
      <vt:lpstr>磁保持继电器</vt:lpstr>
      <vt:lpstr>固态继电器</vt:lpstr>
      <vt:lpstr>固态继电器组成与分类</vt:lpstr>
      <vt:lpstr>电磁铁/电磁阀</vt:lpstr>
      <vt:lpstr>马达/电动阀</vt:lpstr>
      <vt:lpstr>步进电机</vt:lpstr>
      <vt:lpstr>步进电机驱动</vt:lpstr>
      <vt:lpstr>步进电机应用注意事项</vt:lpstr>
      <vt:lpstr>BLDC马达</vt:lpstr>
      <vt:lpstr>BLDC马达</vt:lpstr>
      <vt:lpstr>舵机</vt:lpstr>
      <vt:lpstr>嵌入式操作系统介绍</vt:lpstr>
      <vt:lpstr>PowerPoint 演示文稿</vt:lpstr>
      <vt:lpstr>1 嵌入式操作系统简介</vt:lpstr>
      <vt:lpstr>1 嵌入式操作系统简介(续)</vt:lpstr>
      <vt:lpstr>1 嵌入式操作系统简介(续)</vt:lpstr>
      <vt:lpstr>1 嵌入式操作系统简介(续)</vt:lpstr>
      <vt:lpstr>1 嵌入式操作系统简介(续)</vt:lpstr>
      <vt:lpstr>智能手机操作系统</vt:lpstr>
      <vt:lpstr>PowerPoint 演示文稿</vt:lpstr>
      <vt:lpstr>2 μC/OS</vt:lpstr>
      <vt:lpstr>2 μC/OS (Cont.)</vt:lpstr>
      <vt:lpstr>2 μC/OS (Cont.)</vt:lpstr>
      <vt:lpstr>2 μC/OS (Cont.)</vt:lpstr>
      <vt:lpstr>PowerPoint 演示文稿</vt:lpstr>
      <vt:lpstr>3 VxWorks</vt:lpstr>
      <vt:lpstr> 3 VxWorks (Cont.)</vt:lpstr>
      <vt:lpstr> 3 VxWorks (Cont.)</vt:lpstr>
      <vt:lpstr> 3 VxWorks (Cont.)</vt:lpstr>
      <vt:lpstr> 3 VxWorks (Cont.)</vt:lpstr>
      <vt:lpstr> 3 VxWorks (Cont.)</vt:lpstr>
      <vt:lpstr> 3 VxWorks (Cont.)</vt:lpstr>
      <vt:lpstr>PowerPoint 演示文稿</vt:lpstr>
      <vt:lpstr>4 嵌入式Linux</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4 嵌入式Linux (续)</vt:lpstr>
      <vt:lpstr>实时操作系统基础知识</vt:lpstr>
      <vt:lpstr>嵌入式软件设计的演变</vt:lpstr>
      <vt:lpstr>顺序执行程序</vt:lpstr>
      <vt:lpstr>改进   将浪费的时间利用起来</vt:lpstr>
      <vt:lpstr>继续改进   实现流程控制---状态机</vt:lpstr>
      <vt:lpstr>状态机示例</vt:lpstr>
      <vt:lpstr>实时系统概念 </vt:lpstr>
      <vt:lpstr>任务切换与任务调度</vt:lpstr>
      <vt:lpstr>任务调度器示例</vt:lpstr>
      <vt:lpstr>任务调度的核心：堆栈迁移</vt:lpstr>
      <vt:lpstr>栈指针切换VS堆栈搬移</vt:lpstr>
      <vt:lpstr>调度器的种类</vt:lpstr>
      <vt:lpstr>合作式调度器</vt:lpstr>
      <vt:lpstr>抢占式调度器</vt:lpstr>
      <vt:lpstr>混合式调度器</vt:lpstr>
      <vt:lpstr>1 嵌入式操作系统简介</vt:lpstr>
      <vt:lpstr>1 嵌入式操作系统简介(续)</vt:lpstr>
      <vt:lpstr>1 嵌入式操作系统简介(续)</vt:lpstr>
      <vt:lpstr>前后台系统 （Foreground/Background System） </vt:lpstr>
      <vt:lpstr>代码的临界段</vt:lpstr>
      <vt:lpstr>资源</vt:lpstr>
      <vt:lpstr>共享资源</vt:lpstr>
      <vt:lpstr>多任务</vt:lpstr>
      <vt:lpstr>任务</vt:lpstr>
      <vt:lpstr>任务状态</vt:lpstr>
      <vt:lpstr>任务状态</vt:lpstr>
      <vt:lpstr>任务切换(Context Switch or Task Switch) </vt:lpstr>
      <vt:lpstr>内核（Kernel）</vt:lpstr>
      <vt:lpstr>调度（Scheduler）</vt:lpstr>
      <vt:lpstr>不可剥夺型内核 （Non-Preemptive Kernel） </vt:lpstr>
      <vt:lpstr>可剥夺型内核</vt:lpstr>
      <vt:lpstr>可重入性（Reentrancy）</vt:lpstr>
      <vt:lpstr>时间片轮番调度法</vt:lpstr>
      <vt:lpstr>任务优先级</vt:lpstr>
      <vt:lpstr>任务优先级分配</vt:lpstr>
      <vt:lpstr>互斥条件</vt:lpstr>
      <vt:lpstr>死锁（Deadlock (or Deadly Embrace)）</vt:lpstr>
      <vt:lpstr>同步</vt:lpstr>
      <vt:lpstr>任务间的通讯(Intertask Communication) </vt:lpstr>
      <vt:lpstr>中断 </vt:lpstr>
      <vt:lpstr>中断延迟</vt:lpstr>
      <vt:lpstr>中断响应</vt:lpstr>
      <vt:lpstr>中断恢复时间(Interrupt Recovery)</vt:lpstr>
      <vt:lpstr>中断处理时间</vt:lpstr>
      <vt:lpstr>非屏蔽中断(NMI)</vt:lpstr>
      <vt:lpstr>影响中断时间的处理方法</vt:lpstr>
      <vt:lpstr>时钟节拍(Clock Tick) </vt:lpstr>
      <vt:lpstr>对存储器的需求</vt:lpstr>
      <vt:lpstr>内存管理</vt:lpstr>
      <vt:lpstr>使用实时内核的优缺点</vt:lpstr>
      <vt:lpstr>RTOS的配置、裁剪与移植</vt:lpstr>
      <vt:lpstr>什么时候该使用OS？</vt:lpstr>
      <vt:lpstr>嵌入式软件设计</vt:lpstr>
      <vt:lpstr>嵌入式软件设计</vt:lpstr>
      <vt:lpstr>嵌入式软件架构与层次</vt:lpstr>
      <vt:lpstr>嵌入式C语言编程规范</vt:lpstr>
      <vt:lpstr>充分利用硬件</vt:lpstr>
      <vt:lpstr>变量类型</vt:lpstr>
      <vt:lpstr>算法优化</vt:lpstr>
      <vt:lpstr>适当的使用宏提高程序的时间效率</vt:lpstr>
      <vt:lpstr>内嵌汇编</vt:lpstr>
      <vt:lpstr>提高循环语言的效率</vt:lpstr>
      <vt:lpstr>提高 switch 语句的效率</vt:lpstr>
      <vt:lpstr>其他语句</vt:lpstr>
      <vt:lpstr>函数优化</vt:lpstr>
      <vt:lpstr>变量</vt:lpstr>
      <vt:lpstr>尽量避免使用标准库</vt:lpstr>
      <vt:lpstr>采用数学方法优化程序</vt:lpstr>
      <vt:lpstr>存储器分配</vt:lpstr>
      <vt:lpstr>嵌入式代码优化是平衡艺术</vt:lpstr>
      <vt:lpstr>嵌入式软件的可靠性</vt:lpstr>
      <vt:lpstr>程序存储器</vt:lpstr>
      <vt:lpstr>程序存储器</vt:lpstr>
      <vt:lpstr>RAM</vt:lpstr>
      <vt:lpstr>EEPROM/FLASH</vt:lpstr>
      <vt:lpstr>输入</vt:lpstr>
      <vt:lpstr>输出</vt:lpstr>
      <vt:lpstr>通信</vt:lpstr>
      <vt:lpstr>嵌入式软件可维护性</vt:lpstr>
      <vt:lpstr>旁路攻击 SCA 及防御</vt:lpstr>
      <vt:lpstr>密码攻击</vt:lpstr>
      <vt:lpstr>密码攻击-数学攻击</vt:lpstr>
      <vt:lpstr>密码攻击-实体攻击</vt:lpstr>
      <vt:lpstr>实体攻击方法之一</vt:lpstr>
      <vt:lpstr>实体攻击方法之二</vt:lpstr>
      <vt:lpstr>密码攻击-实现攻击</vt:lpstr>
      <vt:lpstr>实现攻击使密码系统设计陷入困境</vt:lpstr>
      <vt:lpstr>实现攻击-主动式攻击</vt:lpstr>
      <vt:lpstr>实现攻击-主动式攻击</vt:lpstr>
      <vt:lpstr>干扰攻击目的</vt:lpstr>
      <vt:lpstr>干扰攻击机理</vt:lpstr>
      <vt:lpstr>失效分析攻击--电涌攻击 </vt:lpstr>
      <vt:lpstr>失效分析攻击--电磁攻击</vt:lpstr>
      <vt:lpstr>电磁攻击</vt:lpstr>
      <vt:lpstr>电磁攻击</vt:lpstr>
      <vt:lpstr>失效分析攻击--光攻击</vt:lpstr>
      <vt:lpstr>光攻击</vt:lpstr>
      <vt:lpstr>光攻击</vt:lpstr>
      <vt:lpstr>失效分析攻击--热攻击</vt:lpstr>
      <vt:lpstr>失效分析攻击-- 射线攻击</vt:lpstr>
      <vt:lpstr>实现攻击-被动式攻击</vt:lpstr>
      <vt:lpstr>旁路攻击</vt:lpstr>
      <vt:lpstr>旁路攻击</vt:lpstr>
      <vt:lpstr>实现攻击-被动式攻击</vt:lpstr>
      <vt:lpstr>实现攻击-被动式攻击</vt:lpstr>
      <vt:lpstr>旁路攻击机理 </vt:lpstr>
      <vt:lpstr>CMOS电路的瞬间物理功耗模型</vt:lpstr>
      <vt:lpstr>CMOS电路的瞬间物理功耗模型</vt:lpstr>
      <vt:lpstr>旁路攻击原理</vt:lpstr>
      <vt:lpstr>旁路攻击分类</vt:lpstr>
      <vt:lpstr>旁路攻击之一  -----时间攻击</vt:lpstr>
      <vt:lpstr>旁路攻击之二-----故障攻击</vt:lpstr>
      <vt:lpstr>旁路攻击之三----功耗攻击</vt:lpstr>
      <vt:lpstr>旁路攻击之四----电磁攻击</vt:lpstr>
      <vt:lpstr>旁路攻击之五----声音攻击</vt:lpstr>
      <vt:lpstr>旁路攻击之六----可见光攻击</vt:lpstr>
      <vt:lpstr>旁路攻击之七----组合分析攻击</vt:lpstr>
      <vt:lpstr>旁路攻击分析技术</vt:lpstr>
      <vt:lpstr>对旁路攻击的防御技术</vt:lpstr>
      <vt:lpstr>已有的抗攻击研究</vt:lpstr>
      <vt:lpstr>电路级抗攻击研究</vt:lpstr>
      <vt:lpstr>软件算法抗攻击研究</vt:lpstr>
      <vt:lpstr>对旁路攻击的硬件防御技术 </vt:lpstr>
      <vt:lpstr>反向调节技术</vt:lpstr>
      <vt:lpstr>乱序技术</vt:lpstr>
      <vt:lpstr>间接供应电源技术</vt:lpstr>
      <vt:lpstr>并行处理器技术</vt:lpstr>
      <vt:lpstr>异步电路技术</vt:lpstr>
      <vt:lpstr>冗余编码技术</vt:lpstr>
      <vt:lpstr>掩码技术</vt:lpstr>
      <vt:lpstr>对旁路攻击的硬件防御方法</vt:lpstr>
      <vt:lpstr>对旁路攻击的软件防御 </vt:lpstr>
      <vt:lpstr>对旁路攻击的软件防御技术</vt:lpstr>
      <vt:lpstr>软件防御技术之数据冗余</vt:lpstr>
      <vt:lpstr>软件防御技术之控制冗余</vt:lpstr>
      <vt:lpstr>软件防御技术之执行冗余</vt:lpstr>
      <vt:lpstr>对旁路攻击的软件防御实现方法</vt:lpstr>
      <vt:lpstr>对旁路攻击的软件防御实现方法</vt:lpstr>
      <vt:lpstr>对旁路攻击的软件防御实现方法</vt:lpstr>
      <vt:lpstr>PowerPoint 演示文稿</vt:lpstr>
      <vt:lpstr>纲要</vt:lpstr>
      <vt:lpstr>PowerPoint 演示文稿</vt:lpstr>
      <vt:lpstr>基本概念</vt:lpstr>
      <vt:lpstr>基本概念</vt:lpstr>
      <vt:lpstr>基本概念</vt:lpstr>
      <vt:lpstr>工业控制系统特点</vt:lpstr>
      <vt:lpstr>工业控制系统功能层次</vt:lpstr>
      <vt:lpstr>工业控制系统功能层次</vt:lpstr>
      <vt:lpstr>工业控制系统功能层次</vt:lpstr>
      <vt:lpstr>纲要</vt:lpstr>
      <vt:lpstr>Stuxnet震网病毒</vt:lpstr>
      <vt:lpstr>PowerPoint 演示文稿</vt:lpstr>
      <vt:lpstr>PowerPoint 演示文稿</vt:lpstr>
      <vt:lpstr>伊朗核电站Stuxnet病毒事件</vt:lpstr>
      <vt:lpstr>伊朗核电站Stuxnet病毒事件</vt:lpstr>
      <vt:lpstr>伊朗核电站Stuxnet病毒事件</vt:lpstr>
      <vt:lpstr>工业控制系统安全事件-能源</vt:lpstr>
      <vt:lpstr>工业控制系统安全事件-水处理</vt:lpstr>
      <vt:lpstr>工业控制系统安全事件-交通</vt:lpstr>
      <vt:lpstr>工业控制系统安全事件-交通</vt:lpstr>
      <vt:lpstr>工业控制系统安全事件-能源</vt:lpstr>
      <vt:lpstr>工业控制系统安全事件-制造</vt:lpstr>
      <vt:lpstr>工业控制系统安全事件</vt:lpstr>
      <vt:lpstr>工业控制系统安全事件</vt:lpstr>
      <vt:lpstr>某制造行业工控安全事件</vt:lpstr>
      <vt:lpstr>某石化行业工控安全事件</vt:lpstr>
      <vt:lpstr>工控系统的脆弱性</vt:lpstr>
      <vt:lpstr>工控系统的脆弱性</vt:lpstr>
      <vt:lpstr>工控系统的脆弱性</vt:lpstr>
      <vt:lpstr>工控系统的脆弱性</vt:lpstr>
      <vt:lpstr>网络安全风险急速增加</vt:lpstr>
      <vt:lpstr>工控系统面临的威胁</vt:lpstr>
      <vt:lpstr>工控系统面临的威胁分析</vt:lpstr>
      <vt:lpstr>工控系统面临的威胁分析</vt:lpstr>
      <vt:lpstr>安全标准与动态</vt:lpstr>
      <vt:lpstr>安全标准与动态</vt:lpstr>
      <vt:lpstr>工控安全动态</vt:lpstr>
      <vt:lpstr>纲要</vt:lpstr>
      <vt:lpstr>工控系统安全-白名单</vt:lpstr>
      <vt:lpstr>工控系统安全-层次化</vt:lpstr>
      <vt:lpstr>工控系统安全-边缘化</vt:lpstr>
      <vt:lpstr>工控系统安全-透明化</vt:lpstr>
      <vt:lpstr>纲要</vt:lpstr>
      <vt:lpstr>工控系统安全解决方案思路</vt:lpstr>
      <vt:lpstr>工控系统安全防护</vt:lpstr>
      <vt:lpstr>工控系统安全防护</vt:lpstr>
      <vt:lpstr>工控系统安全防护</vt:lpstr>
      <vt:lpstr>工控系统安全加固</vt:lpstr>
      <vt:lpstr>工控系统安全监控</vt:lpstr>
      <vt:lpstr>工控系统安全监控</vt:lpstr>
      <vt:lpstr>工控系统安全监控</vt:lpstr>
      <vt:lpstr>工控系统安全解决方案整体框架</vt:lpstr>
      <vt:lpstr>解决方案解决的主要问题</vt:lpstr>
      <vt:lpstr>国外工控系统安全解决方案</vt:lpstr>
      <vt:lpstr>国外工控系统安全解决方案</vt:lpstr>
      <vt:lpstr>PowerPoint 演示文稿</vt:lpstr>
      <vt:lpstr>国外工控系统安全解决方案</vt:lpstr>
      <vt:lpstr>国外工控系统安全解决方案</vt:lpstr>
      <vt:lpstr>国外工控系统安全解决方案</vt:lpstr>
      <vt:lpstr>国外工控系统安全解决方案</vt:lpstr>
      <vt:lpstr>PowerPoint 演示文稿</vt:lpstr>
      <vt:lpstr>国外工控系统安全解决方案</vt:lpstr>
      <vt:lpstr>国外工控系统安全解决方案</vt:lpstr>
      <vt:lpstr>国外工控系统安全解决方案</vt:lpstr>
      <vt:lpstr>国内工控系统信息安全解决方案</vt:lpstr>
      <vt:lpstr>国内工控系统信息安全解决方案</vt:lpstr>
      <vt:lpstr>国内工控系统信息安全解决方案</vt:lpstr>
      <vt:lpstr>国内工控系统信息安全解决方案</vt:lpstr>
      <vt:lpstr>国内工控系统信息安全解决方案</vt:lpstr>
      <vt:lpstr>国内工控系统信息安全解决方案</vt:lpstr>
      <vt:lpstr>PowerPoint 演示文稿</vt:lpstr>
      <vt:lpstr>纲要</vt:lpstr>
      <vt:lpstr>PowerPoint 演示文稿</vt:lpstr>
      <vt:lpstr>PowerPoint 演示文稿</vt:lpstr>
      <vt:lpstr>PowerPoint 演示文稿</vt:lpstr>
      <vt:lpstr>PowerPoint 演示文稿</vt:lpstr>
      <vt:lpstr>纲要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纲要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3.2.1 总体实现框架</vt:lpstr>
      <vt:lpstr>3.3.1 安全世界添加STPM</vt:lpstr>
      <vt:lpstr>3.3.1 安全世界添加STPM</vt:lpstr>
      <vt:lpstr>3.3.1 安全世界添加STPM</vt:lpstr>
      <vt:lpstr>3.3.2 普通世界添加TSS2.0 </vt:lpstr>
      <vt:lpstr>3.3.3 安全存储</vt:lpstr>
      <vt:lpstr>PowerPoint 演示文稿</vt:lpstr>
      <vt:lpstr>PowerPoint 演示文稿</vt:lpstr>
      <vt:lpstr>PowerPoint 演示文稿</vt:lpstr>
      <vt:lpstr>PowerPoint 演示文稿</vt:lpstr>
      <vt:lpstr>纲要</vt:lpstr>
      <vt:lpstr>4.1.1背景</vt:lpstr>
      <vt:lpstr>4.1.2TrustZone漏洞成因研究</vt:lpstr>
      <vt:lpstr>4.1.2TrustZone漏洞成因研究</vt:lpstr>
      <vt:lpstr>4.1.2TrustZone漏洞发现</vt:lpstr>
      <vt:lpstr>4.1.3TrustZone开发环境构建</vt:lpstr>
      <vt:lpstr>4.1.4TrustZone漏洞利用</vt:lpstr>
      <vt:lpstr>4.2.1技术路线</vt:lpstr>
      <vt:lpstr>4.2.1技术路线</vt:lpstr>
      <vt:lpstr>4.2.1技术路线</vt:lpstr>
      <vt:lpstr>4.2.1技术路线</vt:lpstr>
      <vt:lpstr>4.2.1技术路线</vt:lpstr>
      <vt:lpstr>4.3.1dos攻击</vt:lpstr>
      <vt:lpstr>4.3.1dos攻击</vt:lpstr>
      <vt:lpstr>4.3.2恶意软件攻击</vt:lpstr>
      <vt:lpstr>4.3.2恶意软件攻击</vt:lpstr>
      <vt:lpstr>基于Cortex-M3的 SLE97 M9900</vt:lpstr>
      <vt:lpstr>ARM</vt:lpstr>
      <vt:lpstr>Cortex-M</vt:lpstr>
      <vt:lpstr>ARM</vt:lpstr>
      <vt:lpstr>Cortex M0</vt:lpstr>
      <vt:lpstr>Cortex M3</vt:lpstr>
      <vt:lpstr>Cortex M3</vt:lpstr>
      <vt:lpstr>Cortex M4</vt:lpstr>
      <vt:lpstr>Cortex M4</vt:lpstr>
      <vt:lpstr>ARM</vt:lpstr>
      <vt:lpstr>ARM</vt:lpstr>
      <vt:lpstr>ARM</vt:lpstr>
      <vt:lpstr>ARM</vt:lpstr>
      <vt:lpstr>ARM</vt:lpstr>
      <vt:lpstr>Cortex M3</vt:lpstr>
      <vt:lpstr>Cortex M3</vt:lpstr>
      <vt:lpstr>Arm调试系统</vt:lpstr>
      <vt:lpstr>Cortex M3</vt:lpstr>
      <vt:lpstr>Cortex M3</vt:lpstr>
      <vt:lpstr>Cortex M3</vt:lpstr>
      <vt:lpstr>Cortex M3</vt:lpstr>
      <vt:lpstr>Cortex M3</vt:lpstr>
      <vt:lpstr>CM3异常向量表</vt:lpstr>
      <vt:lpstr>Cortex M3异常向量表</vt:lpstr>
      <vt:lpstr>Cortex M3异常向量表</vt:lpstr>
      <vt:lpstr>Cortex M3中断优先级</vt:lpstr>
      <vt:lpstr>Cortex M3中断优先级</vt:lpstr>
      <vt:lpstr>Cortex M3中断优先级</vt:lpstr>
      <vt:lpstr>Cortex M3复位</vt:lpstr>
      <vt:lpstr>Cortex M3</vt:lpstr>
      <vt:lpstr>Cortex M3</vt:lpstr>
      <vt:lpstr>Cortex M3</vt:lpstr>
      <vt:lpstr>Cortex M3</vt:lpstr>
      <vt:lpstr>Cortex M3</vt:lpstr>
      <vt:lpstr>Cortex M3</vt:lpstr>
      <vt:lpstr>Cortex M3</vt:lpstr>
      <vt:lpstr>Cortex M3</vt:lpstr>
      <vt:lpstr>Cortex M3</vt:lpstr>
      <vt:lpstr>ARMv7</vt:lpstr>
      <vt:lpstr>Cortex M3</vt:lpstr>
      <vt:lpstr>Cortex M3</vt:lpstr>
      <vt:lpstr>Cortex M3</vt:lpstr>
      <vt:lpstr>Cortex M3</vt:lpstr>
      <vt:lpstr>Cortex M3</vt:lpstr>
      <vt:lpstr>Cortex M3</vt:lpstr>
      <vt:lpstr>Cortex M3</vt:lpstr>
      <vt:lpstr>Cortex M3</vt:lpstr>
      <vt:lpstr>Cortex M3</vt:lpstr>
      <vt:lpstr>ARMv7</vt:lpstr>
      <vt:lpstr>Cortex M3指令与汇编</vt:lpstr>
      <vt:lpstr>Cortex M3</vt:lpstr>
      <vt:lpstr>Cortex M3</vt:lpstr>
      <vt:lpstr>Cortex M3</vt:lpstr>
      <vt:lpstr>Cortex M3</vt:lpstr>
      <vt:lpstr>CM3指令集</vt:lpstr>
      <vt:lpstr>CM3指令集</vt:lpstr>
      <vt:lpstr>CM3指令集</vt:lpstr>
      <vt:lpstr>CM3指令集</vt:lpstr>
      <vt:lpstr>CM3指令集</vt:lpstr>
      <vt:lpstr>CM3指令集</vt:lpstr>
      <vt:lpstr>CM3指令集</vt:lpstr>
      <vt:lpstr>CM3指令集</vt:lpstr>
      <vt:lpstr>CM3指令集</vt:lpstr>
      <vt:lpstr>CM3不支持的协处理器相关指令</vt:lpstr>
      <vt:lpstr>CM3指令集</vt:lpstr>
      <vt:lpstr>CM3指令集</vt:lpstr>
      <vt:lpstr>CM3指令集：数据传送</vt:lpstr>
      <vt:lpstr>CM3指令集</vt:lpstr>
      <vt:lpstr>CM3指令集</vt:lpstr>
      <vt:lpstr>CM3指令集</vt:lpstr>
      <vt:lpstr>CM3指令集</vt:lpstr>
      <vt:lpstr>CM3指令集</vt:lpstr>
      <vt:lpstr>CM3指令集</vt:lpstr>
      <vt:lpstr>CM3指令集</vt:lpstr>
      <vt:lpstr>CM3指令集</vt:lpstr>
      <vt:lpstr>CM3指令集</vt:lpstr>
      <vt:lpstr>CM3指令集</vt:lpstr>
      <vt:lpstr>CM3指令集：数据处理</vt:lpstr>
      <vt:lpstr>CM3指令集</vt:lpstr>
      <vt:lpstr>CM3指令集</vt:lpstr>
      <vt:lpstr>CM3指令集</vt:lpstr>
      <vt:lpstr>CM3指令集</vt:lpstr>
      <vt:lpstr>CM3指令集</vt:lpstr>
      <vt:lpstr>CM3指令集</vt:lpstr>
      <vt:lpstr>CM3指令集</vt:lpstr>
      <vt:lpstr>CM3指令集</vt:lpstr>
      <vt:lpstr>CM3指令集</vt:lpstr>
      <vt:lpstr>CM3指令集</vt:lpstr>
      <vt:lpstr>CM3指令集</vt:lpstr>
      <vt:lpstr>CM3指令集</vt:lpstr>
      <vt:lpstr>CM3指令集：调用与跳转</vt:lpstr>
      <vt:lpstr>CM3指令集</vt:lpstr>
      <vt:lpstr>CM3指令集</vt:lpstr>
      <vt:lpstr>CM3指令集</vt:lpstr>
      <vt:lpstr>CM3指令集</vt:lpstr>
      <vt:lpstr>CM3指令集： 指令隔离和存储器隔离</vt:lpstr>
      <vt:lpstr>CM3指令集</vt:lpstr>
      <vt:lpstr>CM3指令集</vt:lpstr>
      <vt:lpstr>CM3指令集：饱和运算</vt:lpstr>
      <vt:lpstr>CM3指令集</vt:lpstr>
      <vt:lpstr>CM3指令集</vt:lpstr>
      <vt:lpstr>CM3指令集</vt:lpstr>
      <vt:lpstr>CM3指令集</vt:lpstr>
      <vt:lpstr>CM3指令集</vt:lpstr>
      <vt:lpstr>CM3指令集：SFR访问</vt:lpstr>
      <vt:lpstr>CM3指令集</vt:lpstr>
      <vt:lpstr>CM3指令集</vt:lpstr>
      <vt:lpstr>CM3指令集</vt:lpstr>
      <vt:lpstr>CM3指令集</vt:lpstr>
      <vt:lpstr>CM3指令集</vt:lpstr>
      <vt:lpstr>CM3指令集</vt:lpstr>
      <vt:lpstr>CM3指令集</vt:lpstr>
      <vt:lpstr>CM3指令集</vt:lpstr>
      <vt:lpstr>ARMv7</vt:lpstr>
      <vt:lpstr>CM3指令集</vt:lpstr>
      <vt:lpstr>CM3指令集</vt:lpstr>
      <vt:lpstr>CM3指令集</vt:lpstr>
      <vt:lpstr>CM3指令集</vt:lpstr>
      <vt:lpstr>ARMv7 指令</vt:lpstr>
      <vt:lpstr>ARM协处理器指令</vt:lpstr>
      <vt:lpstr>ARMv7</vt:lpstr>
      <vt:lpstr>ARMv7 指令</vt:lpstr>
      <vt:lpstr>CM3指令集</vt:lpstr>
      <vt:lpstr>CM3指令集</vt:lpstr>
      <vt:lpstr>CM3指令集</vt:lpstr>
      <vt:lpstr>CM3指令集</vt:lpstr>
      <vt:lpstr>CM3存储器系统</vt:lpstr>
      <vt:lpstr>CM3存储器系统</vt:lpstr>
      <vt:lpstr>CM3存储器系统</vt:lpstr>
      <vt:lpstr>CM3存储器系统</vt:lpstr>
      <vt:lpstr>CM3存储器系统</vt:lpstr>
      <vt:lpstr>CM3存储器系统</vt:lpstr>
      <vt:lpstr>CM3存储器系统</vt:lpstr>
      <vt:lpstr>CM3存储器系统</vt:lpstr>
      <vt:lpstr>CM3存储器系统</vt:lpstr>
      <vt:lpstr>CM3存储器系统</vt:lpstr>
      <vt:lpstr>CM3存储器-信号量处理</vt:lpstr>
      <vt:lpstr>CM3存储器-信号量处理</vt:lpstr>
      <vt:lpstr>CM3存储器-信号量处理</vt:lpstr>
      <vt:lpstr>CM3存储器-信号量处理</vt:lpstr>
      <vt:lpstr>CM3存储器-信号量处理</vt:lpstr>
      <vt:lpstr>CM3存储器系统</vt:lpstr>
      <vt:lpstr>CM3系统控制</vt:lpstr>
      <vt:lpstr>CM3的复位</vt:lpstr>
      <vt:lpstr>CM3的复位</vt:lpstr>
      <vt:lpstr>CM3的系统控制</vt:lpstr>
      <vt:lpstr>CM3的系统控制</vt:lpstr>
      <vt:lpstr>CM3的系统控制</vt:lpstr>
      <vt:lpstr>CM3的系统控制</vt:lpstr>
      <vt:lpstr>CM3的系统控制</vt:lpstr>
      <vt:lpstr>CM3流水线</vt:lpstr>
      <vt:lpstr>CM3详细框图</vt:lpstr>
      <vt:lpstr>CM3详细框图</vt:lpstr>
      <vt:lpstr>CM3总线</vt:lpstr>
      <vt:lpstr>CM3总线</vt:lpstr>
      <vt:lpstr>CM3总线接口</vt:lpstr>
      <vt:lpstr>CM3总线接口</vt:lpstr>
      <vt:lpstr>CM3总线接口</vt:lpstr>
      <vt:lpstr>CM3异常</vt:lpstr>
      <vt:lpstr>CM3异常</vt:lpstr>
      <vt:lpstr>CM3异常</vt:lpstr>
      <vt:lpstr>CM3异常</vt:lpstr>
      <vt:lpstr>CM3异常</vt:lpstr>
      <vt:lpstr>CM3异常</vt:lpstr>
      <vt:lpstr>CM3异常</vt:lpstr>
      <vt:lpstr>CM3异常</vt:lpstr>
      <vt:lpstr>CM3异常</vt:lpstr>
      <vt:lpstr>CM3异常</vt:lpstr>
      <vt:lpstr>CM3异常</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 异常与中断</vt:lpstr>
      <vt:lpstr>CM3调试与编程</vt:lpstr>
      <vt:lpstr>CM3调试</vt:lpstr>
      <vt:lpstr>CM3调试</vt:lpstr>
      <vt:lpstr>CM3调试</vt:lpstr>
      <vt:lpstr>CM3调试</vt:lpstr>
      <vt:lpstr>CM3调试</vt:lpstr>
      <vt:lpstr>CM3调试</vt:lpstr>
      <vt:lpstr>CM3调试</vt:lpstr>
      <vt:lpstr>Cortex编程</vt:lpstr>
      <vt:lpstr>Cortex编程</vt:lpstr>
      <vt:lpstr>Cortex编程</vt:lpstr>
      <vt:lpstr>CM3 编程</vt:lpstr>
      <vt:lpstr>Cortex编程</vt:lpstr>
      <vt:lpstr>芯片操作系统 与嵌入式软件安全</vt:lpstr>
      <vt:lpstr>嵌入式系统的生命周期</vt:lpstr>
      <vt:lpstr>安全的嵌入式软件</vt:lpstr>
      <vt:lpstr>操作系统安全</vt:lpstr>
      <vt:lpstr>传统操作系统的安全关注点</vt:lpstr>
      <vt:lpstr>嵌入式操作系统的安全关注点</vt:lpstr>
      <vt:lpstr>COS的基本概念</vt:lpstr>
      <vt:lpstr>COS的基本概念</vt:lpstr>
      <vt:lpstr>COS的认证</vt:lpstr>
      <vt:lpstr>Global Platform</vt:lpstr>
      <vt:lpstr>Global Platform</vt:lpstr>
      <vt:lpstr>Global Platform</vt:lpstr>
      <vt:lpstr>Global Platform</vt:lpstr>
      <vt:lpstr>Global Platform</vt:lpstr>
      <vt:lpstr>Global Platform</vt:lpstr>
      <vt:lpstr>Security Responsibilities</vt:lpstr>
      <vt:lpstr>Security Responsibilities</vt:lpstr>
      <vt:lpstr>Security Responsibilities</vt:lpstr>
      <vt:lpstr>Global Platform</vt:lpstr>
      <vt:lpstr>Global Platform</vt:lpstr>
      <vt:lpstr>Global Platform</vt:lpstr>
      <vt:lpstr>SD的功能</vt:lpstr>
      <vt:lpstr>与SD相关的几种操作</vt:lpstr>
      <vt:lpstr>与SD相关的几种操作</vt:lpstr>
      <vt:lpstr>Load Token ISD keys:  RSA-1024 Token Key</vt:lpstr>
      <vt:lpstr>Load Token</vt:lpstr>
      <vt:lpstr>Load Receipt ISD keys: Double Length DES Key</vt:lpstr>
      <vt:lpstr>PowerPoint 演示文稿</vt:lpstr>
      <vt:lpstr>TEE</vt:lpstr>
      <vt:lpstr>TEE</vt:lpstr>
      <vt:lpstr>TEE</vt:lpstr>
      <vt:lpstr>TEE</vt:lpstr>
      <vt:lpstr>TEE</vt:lpstr>
      <vt:lpstr>TEE</vt:lpstr>
      <vt:lpstr>TEE</vt:lpstr>
      <vt:lpstr>TEE</vt:lpstr>
      <vt:lpstr>兼容并包的混合保护 – TEE  </vt:lpstr>
      <vt:lpstr>兼容并包的混合保护 – TEE – cont.  </vt:lpstr>
      <vt:lpstr>兼容并包的混合保护 – TEE – analysis   </vt:lpstr>
      <vt:lpstr>TEE</vt:lpstr>
      <vt:lpstr>TEE</vt:lpstr>
      <vt:lpstr>TEE</vt:lpstr>
      <vt:lpstr>TrustZone</vt:lpstr>
      <vt:lpstr>TEE</vt:lpstr>
      <vt:lpstr>TrustZone</vt:lpstr>
      <vt:lpstr>TEE</vt:lpstr>
      <vt:lpstr>TEE</vt:lpstr>
      <vt:lpstr>TEE</vt:lpstr>
      <vt:lpstr>TEE</vt:lpstr>
      <vt:lpstr>TEE</vt:lpstr>
      <vt:lpstr>SCP</vt:lpstr>
      <vt:lpstr>SCP01</vt:lpstr>
      <vt:lpstr>SCP02</vt:lpstr>
      <vt:lpstr>SCP02</vt:lpstr>
      <vt:lpstr>SCP02</vt:lpstr>
      <vt:lpstr>SCP02</vt:lpstr>
      <vt:lpstr>SCP02</vt:lpstr>
      <vt:lpstr>SCP03（GPC_2.2_D_SCP03_v1.1.1）</vt:lpstr>
      <vt:lpstr>SCP03</vt:lpstr>
      <vt:lpstr>SCP03</vt:lpstr>
      <vt:lpstr>SCP03安全状态</vt:lpstr>
      <vt:lpstr>SCP03协议规则</vt:lpstr>
      <vt:lpstr>SCP03密钥</vt:lpstr>
      <vt:lpstr>SCP03协议规则</vt:lpstr>
      <vt:lpstr>SCP03协议规则</vt:lpstr>
      <vt:lpstr>SCP03协议规则</vt:lpstr>
      <vt:lpstr>SCP03协议规则</vt:lpstr>
      <vt:lpstr>SCP03协议规则</vt:lpstr>
      <vt:lpstr>SCP03协议规则</vt:lpstr>
      <vt:lpstr>SCP03的内容管理</vt:lpstr>
      <vt:lpstr>SCP10</vt:lpstr>
      <vt:lpstr>SCP10</vt:lpstr>
      <vt:lpstr>SCP10</vt:lpstr>
      <vt:lpstr>SCP10  Mode A  可信根签发外部设备管理，外部设备管理签发外部设备；  安全芯片由可信根直接签发 </vt:lpstr>
      <vt:lpstr>SCP10  Mode B  可信根同时签发设备和卡管，卡管再签发卡 </vt:lpstr>
      <vt:lpstr>SCP10  Mode C  交叉签发，即交叉授权 </vt:lpstr>
      <vt:lpstr>SCP10  </vt:lpstr>
      <vt:lpstr>SCP10  </vt:lpstr>
      <vt:lpstr>SCP80 &amp; SCP81</vt:lpstr>
      <vt:lpstr>CAT_TP</vt:lpstr>
      <vt:lpstr>Remote Application Management (RAM)  Remote APDU</vt:lpstr>
      <vt:lpstr>Remote Application Management (RAM)  Remote APDU</vt:lpstr>
      <vt:lpstr>Secure Channel between a UICC and an end-point terminal</vt:lpstr>
      <vt:lpstr>RSP</vt:lpstr>
      <vt:lpstr>RSP</vt:lpstr>
      <vt:lpstr>RSP</vt:lpstr>
      <vt:lpstr>RSP</vt:lpstr>
      <vt:lpstr>RSP</vt:lpstr>
      <vt:lpstr>ECASD由EUM安装和个人化</vt:lpstr>
      <vt:lpstr>ECASD</vt:lpstr>
      <vt:lpstr>Profile Package stage Description</vt:lpstr>
      <vt:lpstr>SCP</vt:lpstr>
      <vt:lpstr>SCP81</vt:lpstr>
      <vt:lpstr>SCP81</vt:lpstr>
      <vt:lpstr>TLS回顾</vt:lpstr>
      <vt:lpstr>TLS回顾</vt:lpstr>
      <vt:lpstr>TLS</vt:lpstr>
      <vt:lpstr>TLS</vt:lpstr>
      <vt:lpstr>TLS</vt:lpstr>
      <vt:lpstr>TLS</vt:lpstr>
      <vt:lpstr>TLS</vt:lpstr>
      <vt:lpstr>TLS</vt:lpstr>
      <vt:lpstr>TLS</vt:lpstr>
      <vt:lpstr>TLS</vt:lpstr>
      <vt:lpstr>TLS</vt:lpstr>
      <vt:lpstr>TLS</vt:lpstr>
      <vt:lpstr>TLS</vt:lpstr>
      <vt:lpstr>SCP81</vt:lpstr>
      <vt:lpstr>SCP81</vt:lpstr>
      <vt:lpstr>SCP81</vt:lpstr>
      <vt:lpstr>SCP81</vt:lpstr>
      <vt:lpstr>SCP81</vt:lpstr>
      <vt:lpstr>SCP81</vt:lpstr>
      <vt:lpstr>SCP81</vt:lpstr>
      <vt:lpstr>SCP81</vt:lpstr>
      <vt:lpstr>eUICC</vt:lpstr>
      <vt:lpstr>Profile Structure</vt:lpstr>
      <vt:lpstr>(SM-SR – ISD-R)</vt:lpstr>
      <vt:lpstr>(SM-SP – ISD-P)</vt:lpstr>
      <vt:lpstr>(MNO-eUICC)</vt:lpstr>
      <vt:lpstr>PowerPoint 演示文稿</vt:lpstr>
      <vt:lpstr>嵌入式软件安全项</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嵌入式软件安全功能要求</vt:lpstr>
      <vt:lpstr>嵌入式软件安全功能要求</vt:lpstr>
      <vt:lpstr>嵌入式软件安全功能要求</vt:lpstr>
      <vt:lpstr>嵌入式软件安全功能要求</vt:lpstr>
      <vt:lpstr>嵌入式软件安全功能要求</vt:lpstr>
      <vt:lpstr>嵌入式软件安全保证</vt:lpstr>
      <vt:lpstr>嵌入式软件安全保证</vt:lpstr>
      <vt:lpstr>嵌入式软件安全保证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嵌入式系统复习</dc:title>
  <dc:creator>李 因立</dc:creator>
  <cp:lastModifiedBy>李 因立</cp:lastModifiedBy>
  <cp:revision>33</cp:revision>
  <dcterms:created xsi:type="dcterms:W3CDTF">2021-06-08T08:05:34Z</dcterms:created>
  <dcterms:modified xsi:type="dcterms:W3CDTF">2021-06-11T02:55:37Z</dcterms:modified>
</cp:coreProperties>
</file>